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4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78"/>
  </p:notesMasterIdLst>
  <p:sldIdLst>
    <p:sldId id="7764" r:id="rId2"/>
    <p:sldId id="7690" r:id="rId3"/>
    <p:sldId id="7709" r:id="rId4"/>
    <p:sldId id="7710" r:id="rId5"/>
    <p:sldId id="7717" r:id="rId6"/>
    <p:sldId id="7718" r:id="rId7"/>
    <p:sldId id="7434" r:id="rId8"/>
    <p:sldId id="7581" r:id="rId9"/>
    <p:sldId id="7433" r:id="rId10"/>
    <p:sldId id="7474" r:id="rId11"/>
    <p:sldId id="7475" r:id="rId12"/>
    <p:sldId id="7476" r:id="rId13"/>
    <p:sldId id="7477" r:id="rId14"/>
    <p:sldId id="7478" r:id="rId15"/>
    <p:sldId id="7479" r:id="rId16"/>
    <p:sldId id="7488" r:id="rId17"/>
    <p:sldId id="7485" r:id="rId18"/>
    <p:sldId id="7486" r:id="rId19"/>
    <p:sldId id="7487" r:id="rId20"/>
    <p:sldId id="7490" r:id="rId21"/>
    <p:sldId id="7483" r:id="rId22"/>
    <p:sldId id="7484" r:id="rId23"/>
    <p:sldId id="7489" r:id="rId24"/>
    <p:sldId id="7436" r:id="rId25"/>
    <p:sldId id="7582" r:id="rId26"/>
    <p:sldId id="7435" r:id="rId27"/>
    <p:sldId id="7558" r:id="rId28"/>
    <p:sldId id="7481" r:id="rId29"/>
    <p:sldId id="7482" r:id="rId30"/>
    <p:sldId id="7527" r:id="rId31"/>
    <p:sldId id="7555" r:id="rId32"/>
    <p:sldId id="7463" r:id="rId33"/>
    <p:sldId id="7560" r:id="rId34"/>
    <p:sldId id="7465" r:id="rId35"/>
    <p:sldId id="7470" r:id="rId36"/>
    <p:sldId id="7466" r:id="rId37"/>
    <p:sldId id="7556" r:id="rId38"/>
    <p:sldId id="7468" r:id="rId39"/>
    <p:sldId id="7469" r:id="rId40"/>
    <p:sldId id="7559" r:id="rId41"/>
    <p:sldId id="7471" r:id="rId42"/>
    <p:sldId id="7472" r:id="rId43"/>
    <p:sldId id="7473" r:id="rId44"/>
    <p:sldId id="7439" r:id="rId45"/>
    <p:sldId id="7583" r:id="rId46"/>
    <p:sldId id="7445" r:id="rId47"/>
    <p:sldId id="6484" r:id="rId48"/>
    <p:sldId id="7553" r:id="rId49"/>
    <p:sldId id="7495" r:id="rId50"/>
    <p:sldId id="7496" r:id="rId51"/>
    <p:sldId id="7494" r:id="rId52"/>
    <p:sldId id="7561" r:id="rId53"/>
    <p:sldId id="7566" r:id="rId54"/>
    <p:sldId id="7567" r:id="rId55"/>
    <p:sldId id="7497" r:id="rId56"/>
    <p:sldId id="7568" r:id="rId57"/>
    <p:sldId id="7499" r:id="rId58"/>
    <p:sldId id="7498" r:id="rId59"/>
    <p:sldId id="7500" r:id="rId60"/>
    <p:sldId id="7506" r:id="rId61"/>
    <p:sldId id="7502" r:id="rId62"/>
    <p:sldId id="7503" r:id="rId63"/>
    <p:sldId id="7504" r:id="rId64"/>
    <p:sldId id="7507" r:id="rId65"/>
    <p:sldId id="7508" r:id="rId66"/>
    <p:sldId id="7453" r:id="rId67"/>
    <p:sldId id="7454" r:id="rId68"/>
    <p:sldId id="7455" r:id="rId69"/>
    <p:sldId id="7549" r:id="rId70"/>
    <p:sldId id="7550" r:id="rId71"/>
    <p:sldId id="7554" r:id="rId72"/>
    <p:sldId id="7570" r:id="rId73"/>
    <p:sldId id="7571" r:id="rId74"/>
    <p:sldId id="7509" r:id="rId75"/>
    <p:sldId id="7510" r:id="rId76"/>
    <p:sldId id="7702"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418D8F"/>
    <a:srgbClr val="EC7C69"/>
    <a:srgbClr val="E96751"/>
    <a:srgbClr val="F2A158"/>
    <a:srgbClr val="5FBDBB"/>
    <a:srgbClr val="E98C7F"/>
    <a:srgbClr val="459597"/>
    <a:srgbClr val="A3D4D5"/>
    <a:srgbClr val="E5E5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DDC774-587B-11BD-13CA-B795C11ECA40}" v="675" dt="2026-01-13T08:14:17.0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90"/>
    <p:restoredTop sz="94915" autoAdjust="0"/>
  </p:normalViewPr>
  <p:slideViewPr>
    <p:cSldViewPr snapToGrid="0" snapToObjects="1">
      <p:cViewPr varScale="1">
        <p:scale>
          <a:sx n="82" d="100"/>
          <a:sy n="82" d="100"/>
        </p:scale>
        <p:origin x="586"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85"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86"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ustomXml" Target="../customXml/item3.xml"/><Relationship Id="rId61" Type="http://schemas.openxmlformats.org/officeDocument/2006/relationships/slide" Target="slides/slide60.xml"/><Relationship Id="rId8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ena Krošl" userId="S::irenak@vsgt.si::6f871211-9d6e-4801-9f7a-49ad5e71b0eb" providerId="AD" clId="Web-{A2DDC774-587B-11BD-13CA-B795C11ECA40}"/>
    <pc:docChg chg="modSld">
      <pc:chgData name="Irena Krošl" userId="S::irenak@vsgt.si::6f871211-9d6e-4801-9f7a-49ad5e71b0eb" providerId="AD" clId="Web-{A2DDC774-587B-11BD-13CA-B795C11ECA40}" dt="2026-01-13T08:14:17.043" v="627" actId="20577"/>
      <pc:docMkLst>
        <pc:docMk/>
      </pc:docMkLst>
      <pc:sldChg chg="modSp">
        <pc:chgData name="Irena Krošl" userId="S::irenak@vsgt.si::6f871211-9d6e-4801-9f7a-49ad5e71b0eb" providerId="AD" clId="Web-{A2DDC774-587B-11BD-13CA-B795C11ECA40}" dt="2026-01-13T07:34:35.725" v="355" actId="14100"/>
        <pc:sldMkLst>
          <pc:docMk/>
          <pc:sldMk cId="2376409539" sldId="6484"/>
        </pc:sldMkLst>
        <pc:spChg chg="mod">
          <ac:chgData name="Irena Krošl" userId="S::irenak@vsgt.si::6f871211-9d6e-4801-9f7a-49ad5e71b0eb" providerId="AD" clId="Web-{A2DDC774-587B-11BD-13CA-B795C11ECA40}" dt="2026-01-13T07:34:19.974" v="354" actId="1076"/>
          <ac:spMkLst>
            <pc:docMk/>
            <pc:sldMk cId="2376409539" sldId="6484"/>
            <ac:spMk id="8" creationId="{A7982158-6297-EC2A-4E65-F70FD04733FC}"/>
          </ac:spMkLst>
        </pc:spChg>
        <pc:spChg chg="mod">
          <ac:chgData name="Irena Krošl" userId="S::irenak@vsgt.si::6f871211-9d6e-4801-9f7a-49ad5e71b0eb" providerId="AD" clId="Web-{A2DDC774-587B-11BD-13CA-B795C11ECA40}" dt="2026-01-13T07:34:35.725" v="355" actId="14100"/>
          <ac:spMkLst>
            <pc:docMk/>
            <pc:sldMk cId="2376409539" sldId="6484"/>
            <ac:spMk id="12" creationId="{8C661C66-F9A7-191F-E49F-CBC7C5DBC59D}"/>
          </ac:spMkLst>
        </pc:spChg>
        <pc:spChg chg="mod">
          <ac:chgData name="Irena Krošl" userId="S::irenak@vsgt.si::6f871211-9d6e-4801-9f7a-49ad5e71b0eb" providerId="AD" clId="Web-{A2DDC774-587B-11BD-13CA-B795C11ECA40}" dt="2026-01-13T07:33:39.771" v="347" actId="1076"/>
          <ac:spMkLst>
            <pc:docMk/>
            <pc:sldMk cId="2376409539" sldId="6484"/>
            <ac:spMk id="17" creationId="{7AC92214-2F9B-FAEA-CEF9-73B1648D934C}"/>
          </ac:spMkLst>
        </pc:spChg>
        <pc:spChg chg="mod">
          <ac:chgData name="Irena Krošl" userId="S::irenak@vsgt.si::6f871211-9d6e-4801-9f7a-49ad5e71b0eb" providerId="AD" clId="Web-{A2DDC774-587B-11BD-13CA-B795C11ECA40}" dt="2026-01-13T07:33:50.333" v="352" actId="1076"/>
          <ac:spMkLst>
            <pc:docMk/>
            <pc:sldMk cId="2376409539" sldId="6484"/>
            <ac:spMk id="18" creationId="{FAA8C5B1-F747-AFEB-25E9-70B438C238D7}"/>
          </ac:spMkLst>
        </pc:spChg>
        <pc:spChg chg="mod">
          <ac:chgData name="Irena Krošl" userId="S::irenak@vsgt.si::6f871211-9d6e-4801-9f7a-49ad5e71b0eb" providerId="AD" clId="Web-{A2DDC774-587B-11BD-13CA-B795C11ECA40}" dt="2026-01-13T07:33:42.646" v="348" actId="1076"/>
          <ac:spMkLst>
            <pc:docMk/>
            <pc:sldMk cId="2376409539" sldId="6484"/>
            <ac:spMk id="19" creationId="{0C206C01-39DE-1BE9-376C-35FDB523A490}"/>
          </ac:spMkLst>
        </pc:spChg>
        <pc:spChg chg="mod">
          <ac:chgData name="Irena Krošl" userId="S::irenak@vsgt.si::6f871211-9d6e-4801-9f7a-49ad5e71b0eb" providerId="AD" clId="Web-{A2DDC774-587B-11BD-13CA-B795C11ECA40}" dt="2026-01-13T07:33:43.161" v="349" actId="1076"/>
          <ac:spMkLst>
            <pc:docMk/>
            <pc:sldMk cId="2376409539" sldId="6484"/>
            <ac:spMk id="20" creationId="{8C89D4D3-8599-11D0-F49B-5332CC01E486}"/>
          </ac:spMkLst>
        </pc:spChg>
        <pc:spChg chg="mod">
          <ac:chgData name="Irena Krošl" userId="S::irenak@vsgt.si::6f871211-9d6e-4801-9f7a-49ad5e71b0eb" providerId="AD" clId="Web-{A2DDC774-587B-11BD-13CA-B795C11ECA40}" dt="2026-01-13T07:33:48.646" v="351" actId="1076"/>
          <ac:spMkLst>
            <pc:docMk/>
            <pc:sldMk cId="2376409539" sldId="6484"/>
            <ac:spMk id="22" creationId="{0EA5D521-276A-73DC-A6E8-5ED0E4DD9D68}"/>
          </ac:spMkLst>
        </pc:spChg>
        <pc:spChg chg="mod">
          <ac:chgData name="Irena Krošl" userId="S::irenak@vsgt.si::6f871211-9d6e-4801-9f7a-49ad5e71b0eb" providerId="AD" clId="Web-{A2DDC774-587B-11BD-13CA-B795C11ECA40}" dt="2026-01-13T07:33:45.396" v="350" actId="1076"/>
          <ac:spMkLst>
            <pc:docMk/>
            <pc:sldMk cId="2376409539" sldId="6484"/>
            <ac:spMk id="23" creationId="{A1EF5EAF-FF08-4CB2-2269-FD7168CC8C93}"/>
          </ac:spMkLst>
        </pc:spChg>
        <pc:grpChg chg="mod">
          <ac:chgData name="Irena Krošl" userId="S::irenak@vsgt.si::6f871211-9d6e-4801-9f7a-49ad5e71b0eb" providerId="AD" clId="Web-{A2DDC774-587B-11BD-13CA-B795C11ECA40}" dt="2026-01-13T07:33:38.208" v="346" actId="1076"/>
          <ac:grpSpMkLst>
            <pc:docMk/>
            <pc:sldMk cId="2376409539" sldId="6484"/>
            <ac:grpSpMk id="14" creationId="{409D41F5-E4E5-DF65-5E97-3CD53FAF3B34}"/>
          </ac:grpSpMkLst>
        </pc:grpChg>
      </pc:sldChg>
      <pc:sldChg chg="modSp">
        <pc:chgData name="Irena Krošl" userId="S::irenak@vsgt.si::6f871211-9d6e-4801-9f7a-49ad5e71b0eb" providerId="AD" clId="Web-{A2DDC774-587B-11BD-13CA-B795C11ECA40}" dt="2026-01-13T07:02:42.256" v="100" actId="1076"/>
        <pc:sldMkLst>
          <pc:docMk/>
          <pc:sldMk cId="3196063689" sldId="7433"/>
        </pc:sldMkLst>
        <pc:spChg chg="mod">
          <ac:chgData name="Irena Krošl" userId="S::irenak@vsgt.si::6f871211-9d6e-4801-9f7a-49ad5e71b0eb" providerId="AD" clId="Web-{A2DDC774-587B-11BD-13CA-B795C11ECA40}" dt="2026-01-13T07:01:44.831" v="89" actId="1076"/>
          <ac:spMkLst>
            <pc:docMk/>
            <pc:sldMk cId="3196063689" sldId="7433"/>
            <ac:spMk id="6" creationId="{C1A6D860-7B79-12C7-B62D-67B71C9D0DAA}"/>
          </ac:spMkLst>
        </pc:spChg>
        <pc:spChg chg="mod">
          <ac:chgData name="Irena Krošl" userId="S::irenak@vsgt.si::6f871211-9d6e-4801-9f7a-49ad5e71b0eb" providerId="AD" clId="Web-{A2DDC774-587B-11BD-13CA-B795C11ECA40}" dt="2026-01-13T07:02:22.021" v="97" actId="1076"/>
          <ac:spMkLst>
            <pc:docMk/>
            <pc:sldMk cId="3196063689" sldId="7433"/>
            <ac:spMk id="8" creationId="{201496DB-DF0A-FA20-8F83-131A2D2E8039}"/>
          </ac:spMkLst>
        </pc:spChg>
        <pc:spChg chg="mod">
          <ac:chgData name="Irena Krošl" userId="S::irenak@vsgt.si::6f871211-9d6e-4801-9f7a-49ad5e71b0eb" providerId="AD" clId="Web-{A2DDC774-587B-11BD-13CA-B795C11ECA40}" dt="2026-01-13T07:02:42.256" v="100" actId="1076"/>
          <ac:spMkLst>
            <pc:docMk/>
            <pc:sldMk cId="3196063689" sldId="7433"/>
            <ac:spMk id="9" creationId="{2E5ED144-AF5F-54D1-E1A8-0F1D1DB77800}"/>
          </ac:spMkLst>
        </pc:spChg>
        <pc:spChg chg="mod">
          <ac:chgData name="Irena Krošl" userId="S::irenak@vsgt.si::6f871211-9d6e-4801-9f7a-49ad5e71b0eb" providerId="AD" clId="Web-{A2DDC774-587B-11BD-13CA-B795C11ECA40}" dt="2026-01-13T07:02:04.457" v="93" actId="1076"/>
          <ac:spMkLst>
            <pc:docMk/>
            <pc:sldMk cId="3196063689" sldId="7433"/>
            <ac:spMk id="10" creationId="{3A3EB3E7-7FFC-ACFF-5B17-987202FF8C20}"/>
          </ac:spMkLst>
        </pc:spChg>
        <pc:spChg chg="mod">
          <ac:chgData name="Irena Krošl" userId="S::irenak@vsgt.si::6f871211-9d6e-4801-9f7a-49ad5e71b0eb" providerId="AD" clId="Web-{A2DDC774-587B-11BD-13CA-B795C11ECA40}" dt="2026-01-13T07:02:36.834" v="99" actId="14100"/>
          <ac:spMkLst>
            <pc:docMk/>
            <pc:sldMk cId="3196063689" sldId="7433"/>
            <ac:spMk id="21" creationId="{4921ED8A-712E-0775-6EA2-8587127B5BD0}"/>
          </ac:spMkLst>
        </pc:spChg>
        <pc:spChg chg="mod">
          <ac:chgData name="Irena Krošl" userId="S::irenak@vsgt.si::6f871211-9d6e-4801-9f7a-49ad5e71b0eb" providerId="AD" clId="Web-{A2DDC774-587B-11BD-13CA-B795C11ECA40}" dt="2026-01-13T07:02:25.161" v="98" actId="1076"/>
          <ac:spMkLst>
            <pc:docMk/>
            <pc:sldMk cId="3196063689" sldId="7433"/>
            <ac:spMk id="30" creationId="{AEAA6975-BE6D-5880-5600-555A86CD5445}"/>
          </ac:spMkLst>
        </pc:spChg>
        <pc:spChg chg="mod">
          <ac:chgData name="Irena Krošl" userId="S::irenak@vsgt.si::6f871211-9d6e-4801-9f7a-49ad5e71b0eb" providerId="AD" clId="Web-{A2DDC774-587B-11BD-13CA-B795C11ECA40}" dt="2026-01-13T07:02:09.364" v="94" actId="1076"/>
          <ac:spMkLst>
            <pc:docMk/>
            <pc:sldMk cId="3196063689" sldId="7433"/>
            <ac:spMk id="32" creationId="{02686CA0-0731-7C9E-5D2D-CC238D0D3980}"/>
          </ac:spMkLst>
        </pc:spChg>
        <pc:spChg chg="mod">
          <ac:chgData name="Irena Krošl" userId="S::irenak@vsgt.si::6f871211-9d6e-4801-9f7a-49ad5e71b0eb" providerId="AD" clId="Web-{A2DDC774-587B-11BD-13CA-B795C11ECA40}" dt="2026-01-13T07:01:48.800" v="90" actId="1076"/>
          <ac:spMkLst>
            <pc:docMk/>
            <pc:sldMk cId="3196063689" sldId="7433"/>
            <ac:spMk id="34" creationId="{50972326-D3A1-1E92-7105-A352D0F39971}"/>
          </ac:spMkLst>
        </pc:spChg>
        <pc:spChg chg="mod">
          <ac:chgData name="Irena Krošl" userId="S::irenak@vsgt.si::6f871211-9d6e-4801-9f7a-49ad5e71b0eb" providerId="AD" clId="Web-{A2DDC774-587B-11BD-13CA-B795C11ECA40}" dt="2026-01-13T07:01:34.987" v="87" actId="1076"/>
          <ac:spMkLst>
            <pc:docMk/>
            <pc:sldMk cId="3196063689" sldId="7433"/>
            <ac:spMk id="36" creationId="{8D7FBDD4-FE67-1C44-E79C-48319802DC1E}"/>
          </ac:spMkLst>
        </pc:spChg>
        <pc:spChg chg="mod">
          <ac:chgData name="Irena Krošl" userId="S::irenak@vsgt.si::6f871211-9d6e-4801-9f7a-49ad5e71b0eb" providerId="AD" clId="Web-{A2DDC774-587B-11BD-13CA-B795C11ECA40}" dt="2026-01-13T07:01:31.815" v="86" actId="1076"/>
          <ac:spMkLst>
            <pc:docMk/>
            <pc:sldMk cId="3196063689" sldId="7433"/>
            <ac:spMk id="37" creationId="{3B35D16A-6573-37B9-F621-16FAD597F489}"/>
          </ac:spMkLst>
        </pc:spChg>
        <pc:cxnChg chg="mod">
          <ac:chgData name="Irena Krošl" userId="S::irenak@vsgt.si::6f871211-9d6e-4801-9f7a-49ad5e71b0eb" providerId="AD" clId="Web-{A2DDC774-587B-11BD-13CA-B795C11ECA40}" dt="2026-01-13T07:02:18.146" v="96" actId="1076"/>
          <ac:cxnSpMkLst>
            <pc:docMk/>
            <pc:sldMk cId="3196063689" sldId="7433"/>
            <ac:cxnSpMk id="2" creationId="{7C6F9591-6728-EA84-E778-81324AB6BC25}"/>
          </ac:cxnSpMkLst>
        </pc:cxnChg>
        <pc:cxnChg chg="mod">
          <ac:chgData name="Irena Krošl" userId="S::irenak@vsgt.si::6f871211-9d6e-4801-9f7a-49ad5e71b0eb" providerId="AD" clId="Web-{A2DDC774-587B-11BD-13CA-B795C11ECA40}" dt="2026-01-13T07:02:00.520" v="92" actId="1076"/>
          <ac:cxnSpMkLst>
            <pc:docMk/>
            <pc:sldMk cId="3196063689" sldId="7433"/>
            <ac:cxnSpMk id="3" creationId="{EE2EA1FA-D475-EC4B-A5AF-19D85C081C76}"/>
          </ac:cxnSpMkLst>
        </pc:cxnChg>
        <pc:cxnChg chg="mod">
          <ac:chgData name="Irena Krošl" userId="S::irenak@vsgt.si::6f871211-9d6e-4801-9f7a-49ad5e71b0eb" providerId="AD" clId="Web-{A2DDC774-587B-11BD-13CA-B795C11ECA40}" dt="2026-01-13T07:01:38.862" v="88" actId="1076"/>
          <ac:cxnSpMkLst>
            <pc:docMk/>
            <pc:sldMk cId="3196063689" sldId="7433"/>
            <ac:cxnSpMk id="4" creationId="{923D204C-29A7-B939-7EED-607A7C6A665C}"/>
          </ac:cxnSpMkLst>
        </pc:cxnChg>
        <pc:cxnChg chg="mod">
          <ac:chgData name="Irena Krošl" userId="S::irenak@vsgt.si::6f871211-9d6e-4801-9f7a-49ad5e71b0eb" providerId="AD" clId="Web-{A2DDC774-587B-11BD-13CA-B795C11ECA40}" dt="2026-01-13T07:01:27.690" v="85" actId="1076"/>
          <ac:cxnSpMkLst>
            <pc:docMk/>
            <pc:sldMk cId="3196063689" sldId="7433"/>
            <ac:cxnSpMk id="5" creationId="{DF796243-26A7-F1F6-7D8D-583A7FB5E1A3}"/>
          </ac:cxnSpMkLst>
        </pc:cxnChg>
      </pc:sldChg>
      <pc:sldChg chg="modSp">
        <pc:chgData name="Irena Krošl" userId="S::irenak@vsgt.si::6f871211-9d6e-4801-9f7a-49ad5e71b0eb" providerId="AD" clId="Web-{A2DDC774-587B-11BD-13CA-B795C11ECA40}" dt="2026-01-13T07:00:29.326" v="68" actId="20577"/>
        <pc:sldMkLst>
          <pc:docMk/>
          <pc:sldMk cId="1904906481" sldId="7434"/>
        </pc:sldMkLst>
        <pc:spChg chg="mod">
          <ac:chgData name="Irena Krošl" userId="S::irenak@vsgt.si::6f871211-9d6e-4801-9f7a-49ad5e71b0eb" providerId="AD" clId="Web-{A2DDC774-587B-11BD-13CA-B795C11ECA40}" dt="2026-01-13T07:00:29.326" v="68" actId="20577"/>
          <ac:spMkLst>
            <pc:docMk/>
            <pc:sldMk cId="1904906481" sldId="7434"/>
            <ac:spMk id="5" creationId="{A599EB2D-707F-C424-0458-6F049F5253A8}"/>
          </ac:spMkLst>
        </pc:spChg>
        <pc:spChg chg="mod">
          <ac:chgData name="Irena Krošl" userId="S::irenak@vsgt.si::6f871211-9d6e-4801-9f7a-49ad5e71b0eb" providerId="AD" clId="Web-{A2DDC774-587B-11BD-13CA-B795C11ECA40}" dt="2026-01-13T06:58:39.115" v="46" actId="20577"/>
          <ac:spMkLst>
            <pc:docMk/>
            <pc:sldMk cId="1904906481" sldId="7434"/>
            <ac:spMk id="8" creationId="{000413A8-0DA5-FF20-42C9-6DE8035BB863}"/>
          </ac:spMkLst>
        </pc:spChg>
      </pc:sldChg>
      <pc:sldChg chg="modSp">
        <pc:chgData name="Irena Krošl" userId="S::irenak@vsgt.si::6f871211-9d6e-4801-9f7a-49ad5e71b0eb" providerId="AD" clId="Web-{A2DDC774-587B-11BD-13CA-B795C11ECA40}" dt="2026-01-13T07:19:54.002" v="219" actId="20577"/>
        <pc:sldMkLst>
          <pc:docMk/>
          <pc:sldMk cId="2183020229" sldId="7435"/>
        </pc:sldMkLst>
        <pc:spChg chg="mod">
          <ac:chgData name="Irena Krošl" userId="S::irenak@vsgt.si::6f871211-9d6e-4801-9f7a-49ad5e71b0eb" providerId="AD" clId="Web-{A2DDC774-587B-11BD-13CA-B795C11ECA40}" dt="2026-01-13T07:19:16.516" v="208" actId="1076"/>
          <ac:spMkLst>
            <pc:docMk/>
            <pc:sldMk cId="2183020229" sldId="7435"/>
            <ac:spMk id="7" creationId="{46A4D22C-EC8B-0F17-0B31-AEB955B7C166}"/>
          </ac:spMkLst>
        </pc:spChg>
        <pc:spChg chg="mod">
          <ac:chgData name="Irena Krošl" userId="S::irenak@vsgt.si::6f871211-9d6e-4801-9f7a-49ad5e71b0eb" providerId="AD" clId="Web-{A2DDC774-587B-11BD-13CA-B795C11ECA40}" dt="2026-01-13T07:19:27.204" v="211" actId="1076"/>
          <ac:spMkLst>
            <pc:docMk/>
            <pc:sldMk cId="2183020229" sldId="7435"/>
            <ac:spMk id="8" creationId="{68CB62E7-09C3-9BB3-4AC4-A367B29AA055}"/>
          </ac:spMkLst>
        </pc:spChg>
        <pc:spChg chg="mod">
          <ac:chgData name="Irena Krošl" userId="S::irenak@vsgt.si::6f871211-9d6e-4801-9f7a-49ad5e71b0eb" providerId="AD" clId="Web-{A2DDC774-587B-11BD-13CA-B795C11ECA40}" dt="2026-01-13T07:19:07.391" v="206" actId="20577"/>
          <ac:spMkLst>
            <pc:docMk/>
            <pc:sldMk cId="2183020229" sldId="7435"/>
            <ac:spMk id="9" creationId="{06409772-FB27-1270-9136-3556B449B982}"/>
          </ac:spMkLst>
        </pc:spChg>
        <pc:spChg chg="mod">
          <ac:chgData name="Irena Krošl" userId="S::irenak@vsgt.si::6f871211-9d6e-4801-9f7a-49ad5e71b0eb" providerId="AD" clId="Web-{A2DDC774-587B-11BD-13CA-B795C11ECA40}" dt="2026-01-13T07:19:54.002" v="219" actId="20577"/>
          <ac:spMkLst>
            <pc:docMk/>
            <pc:sldMk cId="2183020229" sldId="7435"/>
            <ac:spMk id="11" creationId="{77D56B71-D49B-4A6B-F562-B8F30C433649}"/>
          </ac:spMkLst>
        </pc:spChg>
        <pc:spChg chg="mod">
          <ac:chgData name="Irena Krošl" userId="S::irenak@vsgt.si::6f871211-9d6e-4801-9f7a-49ad5e71b0eb" providerId="AD" clId="Web-{A2DDC774-587B-11BD-13CA-B795C11ECA40}" dt="2026-01-13T07:19:40.533" v="215" actId="1076"/>
          <ac:spMkLst>
            <pc:docMk/>
            <pc:sldMk cId="2183020229" sldId="7435"/>
            <ac:spMk id="30" creationId="{E5C57B75-96B8-92B3-AF72-53EC722960ED}"/>
          </ac:spMkLst>
        </pc:spChg>
        <pc:spChg chg="mod">
          <ac:chgData name="Irena Krošl" userId="S::irenak@vsgt.si::6f871211-9d6e-4801-9f7a-49ad5e71b0eb" providerId="AD" clId="Web-{A2DDC774-587B-11BD-13CA-B795C11ECA40}" dt="2026-01-13T07:19:31.861" v="212" actId="1076"/>
          <ac:spMkLst>
            <pc:docMk/>
            <pc:sldMk cId="2183020229" sldId="7435"/>
            <ac:spMk id="32" creationId="{F4D913CD-E54D-51BC-CCCC-395BEB5BD372}"/>
          </ac:spMkLst>
        </pc:spChg>
        <pc:spChg chg="mod">
          <ac:chgData name="Irena Krošl" userId="S::irenak@vsgt.si::6f871211-9d6e-4801-9f7a-49ad5e71b0eb" providerId="AD" clId="Web-{A2DDC774-587B-11BD-13CA-B795C11ECA40}" dt="2026-01-13T07:19:19.051" v="209" actId="1076"/>
          <ac:spMkLst>
            <pc:docMk/>
            <pc:sldMk cId="2183020229" sldId="7435"/>
            <ac:spMk id="34" creationId="{EFF9053C-B1BA-C9B3-31E1-A0757C36DC4D}"/>
          </ac:spMkLst>
        </pc:spChg>
        <pc:cxnChg chg="mod">
          <ac:chgData name="Irena Krošl" userId="S::irenak@vsgt.si::6f871211-9d6e-4801-9f7a-49ad5e71b0eb" providerId="AD" clId="Web-{A2DDC774-587B-11BD-13CA-B795C11ECA40}" dt="2026-01-13T07:19:35.720" v="213" actId="1076"/>
          <ac:cxnSpMkLst>
            <pc:docMk/>
            <pc:sldMk cId="2183020229" sldId="7435"/>
            <ac:cxnSpMk id="2" creationId="{C677B480-1278-4051-E747-E432CD3E5E80}"/>
          </ac:cxnSpMkLst>
        </pc:cxnChg>
        <pc:cxnChg chg="mod">
          <ac:chgData name="Irena Krošl" userId="S::irenak@vsgt.si::6f871211-9d6e-4801-9f7a-49ad5e71b0eb" providerId="AD" clId="Web-{A2DDC774-587B-11BD-13CA-B795C11ECA40}" dt="2026-01-13T07:19:24.126" v="210" actId="1076"/>
          <ac:cxnSpMkLst>
            <pc:docMk/>
            <pc:sldMk cId="2183020229" sldId="7435"/>
            <ac:cxnSpMk id="3" creationId="{6F0BD8CB-9425-B50C-771E-3C9CA7560BD2}"/>
          </ac:cxnSpMkLst>
        </pc:cxnChg>
        <pc:cxnChg chg="mod">
          <ac:chgData name="Irena Krošl" userId="S::irenak@vsgt.si::6f871211-9d6e-4801-9f7a-49ad5e71b0eb" providerId="AD" clId="Web-{A2DDC774-587B-11BD-13CA-B795C11ECA40}" dt="2026-01-13T07:19:13.110" v="207" actId="1076"/>
          <ac:cxnSpMkLst>
            <pc:docMk/>
            <pc:sldMk cId="2183020229" sldId="7435"/>
            <ac:cxnSpMk id="4" creationId="{9E09A0BD-46CA-D945-F5E3-FC70C3A3523F}"/>
          </ac:cxnSpMkLst>
        </pc:cxnChg>
      </pc:sldChg>
      <pc:sldChg chg="modSp">
        <pc:chgData name="Irena Krošl" userId="S::irenak@vsgt.si::6f871211-9d6e-4801-9f7a-49ad5e71b0eb" providerId="AD" clId="Web-{A2DDC774-587B-11BD-13CA-B795C11ECA40}" dt="2026-01-13T07:17:46.106" v="196" actId="20577"/>
        <pc:sldMkLst>
          <pc:docMk/>
          <pc:sldMk cId="1483617221" sldId="7436"/>
        </pc:sldMkLst>
        <pc:spChg chg="mod">
          <ac:chgData name="Irena Krošl" userId="S::irenak@vsgt.si::6f871211-9d6e-4801-9f7a-49ad5e71b0eb" providerId="AD" clId="Web-{A2DDC774-587B-11BD-13CA-B795C11ECA40}" dt="2026-01-13T07:17:43.637" v="195" actId="20577"/>
          <ac:spMkLst>
            <pc:docMk/>
            <pc:sldMk cId="1483617221" sldId="7436"/>
            <ac:spMk id="5" creationId="{BB37DA7C-C311-4EB4-86DA-D5101ACE5DCA}"/>
          </ac:spMkLst>
        </pc:spChg>
        <pc:spChg chg="mod">
          <ac:chgData name="Irena Krošl" userId="S::irenak@vsgt.si::6f871211-9d6e-4801-9f7a-49ad5e71b0eb" providerId="AD" clId="Web-{A2DDC774-587B-11BD-13CA-B795C11ECA40}" dt="2026-01-13T07:17:46.106" v="196" actId="20577"/>
          <ac:spMkLst>
            <pc:docMk/>
            <pc:sldMk cId="1483617221" sldId="7436"/>
            <ac:spMk id="8" creationId="{788B9B13-8488-36FA-1576-D3EB7B309A5B}"/>
          </ac:spMkLst>
        </pc:spChg>
      </pc:sldChg>
      <pc:sldChg chg="modSp">
        <pc:chgData name="Irena Krošl" userId="S::irenak@vsgt.si::6f871211-9d6e-4801-9f7a-49ad5e71b0eb" providerId="AD" clId="Web-{A2DDC774-587B-11BD-13CA-B795C11ECA40}" dt="2026-01-13T07:32:20.176" v="324" actId="1076"/>
        <pc:sldMkLst>
          <pc:docMk/>
          <pc:sldMk cId="4060454474" sldId="7445"/>
        </pc:sldMkLst>
        <pc:spChg chg="mod">
          <ac:chgData name="Irena Krošl" userId="S::irenak@vsgt.si::6f871211-9d6e-4801-9f7a-49ad5e71b0eb" providerId="AD" clId="Web-{A2DDC774-587B-11BD-13CA-B795C11ECA40}" dt="2026-01-13T07:28:42.344" v="293" actId="1076"/>
          <ac:spMkLst>
            <pc:docMk/>
            <pc:sldMk cId="4060454474" sldId="7445"/>
            <ac:spMk id="4" creationId="{5BFC7836-FE35-0C95-0992-DE3BECF22426}"/>
          </ac:spMkLst>
        </pc:spChg>
        <pc:spChg chg="mod">
          <ac:chgData name="Irena Krošl" userId="S::irenak@vsgt.si::6f871211-9d6e-4801-9f7a-49ad5e71b0eb" providerId="AD" clId="Web-{A2DDC774-587B-11BD-13CA-B795C11ECA40}" dt="2026-01-13T07:31:48.410" v="314" actId="1076"/>
          <ac:spMkLst>
            <pc:docMk/>
            <pc:sldMk cId="4060454474" sldId="7445"/>
            <ac:spMk id="7" creationId="{7BBF8E22-7F0F-1A20-0153-A26F40C763B1}"/>
          </ac:spMkLst>
        </pc:spChg>
        <pc:spChg chg="mod">
          <ac:chgData name="Irena Krošl" userId="S::irenak@vsgt.si::6f871211-9d6e-4801-9f7a-49ad5e71b0eb" providerId="AD" clId="Web-{A2DDC774-587B-11BD-13CA-B795C11ECA40}" dt="2026-01-13T07:32:08.770" v="319" actId="1076"/>
          <ac:spMkLst>
            <pc:docMk/>
            <pc:sldMk cId="4060454474" sldId="7445"/>
            <ac:spMk id="34" creationId="{25F6D4F4-4AEB-7289-57E1-5957F7FBAED6}"/>
          </ac:spMkLst>
        </pc:spChg>
        <pc:spChg chg="mod">
          <ac:chgData name="Irena Krošl" userId="S::irenak@vsgt.si::6f871211-9d6e-4801-9f7a-49ad5e71b0eb" providerId="AD" clId="Web-{A2DDC774-587B-11BD-13CA-B795C11ECA40}" dt="2026-01-13T07:30:58.097" v="306" actId="1076"/>
          <ac:spMkLst>
            <pc:docMk/>
            <pc:sldMk cId="4060454474" sldId="7445"/>
            <ac:spMk id="52" creationId="{F04D8912-E43F-C999-E8CE-C4EE559B5D19}"/>
          </ac:spMkLst>
        </pc:spChg>
        <pc:spChg chg="mod">
          <ac:chgData name="Irena Krošl" userId="S::irenak@vsgt.si::6f871211-9d6e-4801-9f7a-49ad5e71b0eb" providerId="AD" clId="Web-{A2DDC774-587B-11BD-13CA-B795C11ECA40}" dt="2026-01-13T07:32:20.176" v="324" actId="1076"/>
          <ac:spMkLst>
            <pc:docMk/>
            <pc:sldMk cId="4060454474" sldId="7445"/>
            <ac:spMk id="54" creationId="{E17E9529-FEE9-20BF-53C2-E8BFE18B89C2}"/>
          </ac:spMkLst>
        </pc:spChg>
        <pc:spChg chg="mod">
          <ac:chgData name="Irena Krošl" userId="S::irenak@vsgt.si::6f871211-9d6e-4801-9f7a-49ad5e71b0eb" providerId="AD" clId="Web-{A2DDC774-587B-11BD-13CA-B795C11ECA40}" dt="2026-01-13T07:32:15.817" v="322" actId="1076"/>
          <ac:spMkLst>
            <pc:docMk/>
            <pc:sldMk cId="4060454474" sldId="7445"/>
            <ac:spMk id="56" creationId="{3DAB32A9-0C0D-05D1-3610-30275B4DC7E1}"/>
          </ac:spMkLst>
        </pc:spChg>
        <pc:spChg chg="mod">
          <ac:chgData name="Irena Krošl" userId="S::irenak@vsgt.si::6f871211-9d6e-4801-9f7a-49ad5e71b0eb" providerId="AD" clId="Web-{A2DDC774-587B-11BD-13CA-B795C11ECA40}" dt="2026-01-13T07:32:13.504" v="321" actId="1076"/>
          <ac:spMkLst>
            <pc:docMk/>
            <pc:sldMk cId="4060454474" sldId="7445"/>
            <ac:spMk id="58" creationId="{F526621C-1194-5258-9F97-C919A6A0A2B6}"/>
          </ac:spMkLst>
        </pc:spChg>
        <pc:spChg chg="mod">
          <ac:chgData name="Irena Krošl" userId="S::irenak@vsgt.si::6f871211-9d6e-4801-9f7a-49ad5e71b0eb" providerId="AD" clId="Web-{A2DDC774-587B-11BD-13CA-B795C11ECA40}" dt="2026-01-13T07:32:06.020" v="318" actId="1076"/>
          <ac:spMkLst>
            <pc:docMk/>
            <pc:sldMk cId="4060454474" sldId="7445"/>
            <ac:spMk id="63" creationId="{BC135767-0C09-B55A-1F58-B14FD7BE6A81}"/>
          </ac:spMkLst>
        </pc:spChg>
        <pc:spChg chg="mod">
          <ac:chgData name="Irena Krošl" userId="S::irenak@vsgt.si::6f871211-9d6e-4801-9f7a-49ad5e71b0eb" providerId="AD" clId="Web-{A2DDC774-587B-11BD-13CA-B795C11ECA40}" dt="2026-01-13T07:31:33.675" v="312" actId="20577"/>
          <ac:spMkLst>
            <pc:docMk/>
            <pc:sldMk cId="4060454474" sldId="7445"/>
            <ac:spMk id="64" creationId="{21E54434-5140-D5F4-7369-0917B7CB4604}"/>
          </ac:spMkLst>
        </pc:spChg>
        <pc:cxnChg chg="mod">
          <ac:chgData name="Irena Krošl" userId="S::irenak@vsgt.si::6f871211-9d6e-4801-9f7a-49ad5e71b0eb" providerId="AD" clId="Web-{A2DDC774-587B-11BD-13CA-B795C11ECA40}" dt="2026-01-13T07:30:38.347" v="302" actId="1076"/>
          <ac:cxnSpMkLst>
            <pc:docMk/>
            <pc:sldMk cId="4060454474" sldId="7445"/>
            <ac:cxnSpMk id="2" creationId="{095D09AE-F9F1-68EC-D83F-67869CD9235E}"/>
          </ac:cxnSpMkLst>
        </pc:cxnChg>
        <pc:cxnChg chg="mod">
          <ac:chgData name="Irena Krošl" userId="S::irenak@vsgt.si::6f871211-9d6e-4801-9f7a-49ad5e71b0eb" providerId="AD" clId="Web-{A2DDC774-587B-11BD-13CA-B795C11ECA40}" dt="2026-01-13T07:31:38.941" v="313" actId="1076"/>
          <ac:cxnSpMkLst>
            <pc:docMk/>
            <pc:sldMk cId="4060454474" sldId="7445"/>
            <ac:cxnSpMk id="3" creationId="{B9E7B4FA-67EC-A836-ADE0-D28EE7BA1377}"/>
          </ac:cxnSpMkLst>
        </pc:cxnChg>
        <pc:cxnChg chg="mod">
          <ac:chgData name="Irena Krošl" userId="S::irenak@vsgt.si::6f871211-9d6e-4801-9f7a-49ad5e71b0eb" providerId="AD" clId="Web-{A2DDC774-587B-11BD-13CA-B795C11ECA40}" dt="2026-01-13T07:30:53.534" v="305" actId="1076"/>
          <ac:cxnSpMkLst>
            <pc:docMk/>
            <pc:sldMk cId="4060454474" sldId="7445"/>
            <ac:cxnSpMk id="73" creationId="{ED4C2EC2-32A6-A490-02CB-31444AD06111}"/>
          </ac:cxnSpMkLst>
        </pc:cxnChg>
        <pc:cxnChg chg="mod">
          <ac:chgData name="Irena Krošl" userId="S::irenak@vsgt.si::6f871211-9d6e-4801-9f7a-49ad5e71b0eb" providerId="AD" clId="Web-{A2DDC774-587B-11BD-13CA-B795C11ECA40}" dt="2026-01-13T07:32:10.395" v="320" actId="1076"/>
          <ac:cxnSpMkLst>
            <pc:docMk/>
            <pc:sldMk cId="4060454474" sldId="7445"/>
            <ac:cxnSpMk id="76" creationId="{06DF0F31-7F6C-83D6-0067-B54BF0A510E2}"/>
          </ac:cxnSpMkLst>
        </pc:cxnChg>
      </pc:sldChg>
      <pc:sldChg chg="modSp">
        <pc:chgData name="Irena Krošl" userId="S::irenak@vsgt.si::6f871211-9d6e-4801-9f7a-49ad5e71b0eb" providerId="AD" clId="Web-{A2DDC774-587B-11BD-13CA-B795C11ECA40}" dt="2026-01-13T08:03:27.769" v="516" actId="1076"/>
        <pc:sldMkLst>
          <pc:docMk/>
          <pc:sldMk cId="419501245" sldId="7453"/>
        </pc:sldMkLst>
        <pc:spChg chg="mod">
          <ac:chgData name="Irena Krošl" userId="S::irenak@vsgt.si::6f871211-9d6e-4801-9f7a-49ad5e71b0eb" providerId="AD" clId="Web-{A2DDC774-587B-11BD-13CA-B795C11ECA40}" dt="2026-01-13T08:02:48.703" v="508" actId="1076"/>
          <ac:spMkLst>
            <pc:docMk/>
            <pc:sldMk cId="419501245" sldId="7453"/>
            <ac:spMk id="2" creationId="{A8BEC3CA-3BC9-937B-7AC3-B58D2E342399}"/>
          </ac:spMkLst>
        </pc:spChg>
        <pc:spChg chg="mod">
          <ac:chgData name="Irena Krošl" userId="S::irenak@vsgt.si::6f871211-9d6e-4801-9f7a-49ad5e71b0eb" providerId="AD" clId="Web-{A2DDC774-587B-11BD-13CA-B795C11ECA40}" dt="2026-01-13T08:02:59.016" v="511" actId="1076"/>
          <ac:spMkLst>
            <pc:docMk/>
            <pc:sldMk cId="419501245" sldId="7453"/>
            <ac:spMk id="4" creationId="{8E033332-EC82-0DD6-14BA-B60A4B6D107D}"/>
          </ac:spMkLst>
        </pc:spChg>
        <pc:spChg chg="mod">
          <ac:chgData name="Irena Krošl" userId="S::irenak@vsgt.si::6f871211-9d6e-4801-9f7a-49ad5e71b0eb" providerId="AD" clId="Web-{A2DDC774-587B-11BD-13CA-B795C11ECA40}" dt="2026-01-13T08:02:51.687" v="509" actId="1076"/>
          <ac:spMkLst>
            <pc:docMk/>
            <pc:sldMk cId="419501245" sldId="7453"/>
            <ac:spMk id="5" creationId="{54ACCBCD-421F-6D60-1609-545FF24FBD15}"/>
          </ac:spMkLst>
        </pc:spChg>
        <pc:spChg chg="mod">
          <ac:chgData name="Irena Krošl" userId="S::irenak@vsgt.si::6f871211-9d6e-4801-9f7a-49ad5e71b0eb" providerId="AD" clId="Web-{A2DDC774-587B-11BD-13CA-B795C11ECA40}" dt="2026-01-13T08:02:56.047" v="510" actId="1076"/>
          <ac:spMkLst>
            <pc:docMk/>
            <pc:sldMk cId="419501245" sldId="7453"/>
            <ac:spMk id="6" creationId="{64777F72-5BB8-B644-1569-98FA631DBA9B}"/>
          </ac:spMkLst>
        </pc:spChg>
        <pc:spChg chg="mod">
          <ac:chgData name="Irena Krošl" userId="S::irenak@vsgt.si::6f871211-9d6e-4801-9f7a-49ad5e71b0eb" providerId="AD" clId="Web-{A2DDC774-587B-11BD-13CA-B795C11ECA40}" dt="2026-01-13T08:03:17.704" v="515" actId="20577"/>
          <ac:spMkLst>
            <pc:docMk/>
            <pc:sldMk cId="419501245" sldId="7453"/>
            <ac:spMk id="7" creationId="{66147393-0BF8-34B5-E396-26A2EFED047C}"/>
          </ac:spMkLst>
        </pc:spChg>
        <pc:spChg chg="mod">
          <ac:chgData name="Irena Krošl" userId="S::irenak@vsgt.si::6f871211-9d6e-4801-9f7a-49ad5e71b0eb" providerId="AD" clId="Web-{A2DDC774-587B-11BD-13CA-B795C11ECA40}" dt="2026-01-13T08:03:27.769" v="516" actId="1076"/>
          <ac:spMkLst>
            <pc:docMk/>
            <pc:sldMk cId="419501245" sldId="7453"/>
            <ac:spMk id="9" creationId="{7B110B2B-0FBD-2958-F984-38ECA4BD53A9}"/>
          </ac:spMkLst>
        </pc:spChg>
        <pc:grpChg chg="mod">
          <ac:chgData name="Irena Krošl" userId="S::irenak@vsgt.si::6f871211-9d6e-4801-9f7a-49ad5e71b0eb" providerId="AD" clId="Web-{A2DDC774-587B-11BD-13CA-B795C11ECA40}" dt="2026-01-13T08:03:06.844" v="513" actId="1076"/>
          <ac:grpSpMkLst>
            <pc:docMk/>
            <pc:sldMk cId="419501245" sldId="7453"/>
            <ac:grpSpMk id="3" creationId="{4008CE71-1066-C897-2C04-9D48BC5AE678}"/>
          </ac:grpSpMkLst>
        </pc:grpChg>
      </pc:sldChg>
      <pc:sldChg chg="modSp">
        <pc:chgData name="Irena Krošl" userId="S::irenak@vsgt.si::6f871211-9d6e-4801-9f7a-49ad5e71b0eb" providerId="AD" clId="Web-{A2DDC774-587B-11BD-13CA-B795C11ECA40}" dt="2026-01-13T08:04:11.456" v="520" actId="20577"/>
        <pc:sldMkLst>
          <pc:docMk/>
          <pc:sldMk cId="2474622937" sldId="7454"/>
        </pc:sldMkLst>
        <pc:spChg chg="mod">
          <ac:chgData name="Irena Krošl" userId="S::irenak@vsgt.si::6f871211-9d6e-4801-9f7a-49ad5e71b0eb" providerId="AD" clId="Web-{A2DDC774-587B-11BD-13CA-B795C11ECA40}" dt="2026-01-13T08:03:46.017" v="517" actId="1076"/>
          <ac:spMkLst>
            <pc:docMk/>
            <pc:sldMk cId="2474622937" sldId="7454"/>
            <ac:spMk id="2" creationId="{9D0A8833-B4C7-9834-4076-7FDFEA49F955}"/>
          </ac:spMkLst>
        </pc:spChg>
        <pc:spChg chg="mod">
          <ac:chgData name="Irena Krošl" userId="S::irenak@vsgt.si::6f871211-9d6e-4801-9f7a-49ad5e71b0eb" providerId="AD" clId="Web-{A2DDC774-587B-11BD-13CA-B795C11ECA40}" dt="2026-01-13T08:04:11.456" v="520" actId="20577"/>
          <ac:spMkLst>
            <pc:docMk/>
            <pc:sldMk cId="2474622937" sldId="7454"/>
            <ac:spMk id="7" creationId="{16C80025-D4B6-8371-FD9D-D24C838D7747}"/>
          </ac:spMkLst>
        </pc:spChg>
      </pc:sldChg>
      <pc:sldChg chg="modSp">
        <pc:chgData name="Irena Krošl" userId="S::irenak@vsgt.si::6f871211-9d6e-4801-9f7a-49ad5e71b0eb" providerId="AD" clId="Web-{A2DDC774-587B-11BD-13CA-B795C11ECA40}" dt="2026-01-13T08:08:05.367" v="530" actId="20577"/>
        <pc:sldMkLst>
          <pc:docMk/>
          <pc:sldMk cId="742453311" sldId="7455"/>
        </pc:sldMkLst>
        <pc:spChg chg="mod">
          <ac:chgData name="Irena Krošl" userId="S::irenak@vsgt.si::6f871211-9d6e-4801-9f7a-49ad5e71b0eb" providerId="AD" clId="Web-{A2DDC774-587B-11BD-13CA-B795C11ECA40}" dt="2026-01-13T08:04:36.488" v="522" actId="20577"/>
          <ac:spMkLst>
            <pc:docMk/>
            <pc:sldMk cId="742453311" sldId="7455"/>
            <ac:spMk id="4" creationId="{41D3AAF1-B9F5-0CA8-9786-C31B373A0731}"/>
          </ac:spMkLst>
        </pc:spChg>
        <pc:spChg chg="mod">
          <ac:chgData name="Irena Krošl" userId="S::irenak@vsgt.si::6f871211-9d6e-4801-9f7a-49ad5e71b0eb" providerId="AD" clId="Web-{A2DDC774-587B-11BD-13CA-B795C11ECA40}" dt="2026-01-13T08:04:55.926" v="525" actId="1076"/>
          <ac:spMkLst>
            <pc:docMk/>
            <pc:sldMk cId="742453311" sldId="7455"/>
            <ac:spMk id="7" creationId="{B42CC155-9611-967E-E1C0-0578052568D3}"/>
          </ac:spMkLst>
        </pc:spChg>
        <pc:spChg chg="mod">
          <ac:chgData name="Irena Krošl" userId="S::irenak@vsgt.si::6f871211-9d6e-4801-9f7a-49ad5e71b0eb" providerId="AD" clId="Web-{A2DDC774-587B-11BD-13CA-B795C11ECA40}" dt="2026-01-13T08:08:05.367" v="530" actId="20577"/>
          <ac:spMkLst>
            <pc:docMk/>
            <pc:sldMk cId="742453311" sldId="7455"/>
            <ac:spMk id="21" creationId="{D78F726B-3273-A9A3-799A-620103892004}"/>
          </ac:spMkLst>
        </pc:spChg>
        <pc:spChg chg="mod">
          <ac:chgData name="Irena Krošl" userId="S::irenak@vsgt.si::6f871211-9d6e-4801-9f7a-49ad5e71b0eb" providerId="AD" clId="Web-{A2DDC774-587B-11BD-13CA-B795C11ECA40}" dt="2026-01-13T08:08:02.070" v="529" actId="1076"/>
          <ac:spMkLst>
            <pc:docMk/>
            <pc:sldMk cId="742453311" sldId="7455"/>
            <ac:spMk id="23" creationId="{CEAE5FBD-312D-6AA8-8490-32F27822C70D}"/>
          </ac:spMkLst>
        </pc:spChg>
        <pc:grpChg chg="mod">
          <ac:chgData name="Irena Krošl" userId="S::irenak@vsgt.si::6f871211-9d6e-4801-9f7a-49ad5e71b0eb" providerId="AD" clId="Web-{A2DDC774-587B-11BD-13CA-B795C11ECA40}" dt="2026-01-13T08:05:06.864" v="527" actId="1076"/>
          <ac:grpSpMkLst>
            <pc:docMk/>
            <pc:sldMk cId="742453311" sldId="7455"/>
            <ac:grpSpMk id="3" creationId="{63E170B6-B628-57CE-1A74-CDF3384CACDA}"/>
          </ac:grpSpMkLst>
        </pc:grpChg>
        <pc:cxnChg chg="mod">
          <ac:chgData name="Irena Krošl" userId="S::irenak@vsgt.si::6f871211-9d6e-4801-9f7a-49ad5e71b0eb" providerId="AD" clId="Web-{A2DDC774-587B-11BD-13CA-B795C11ECA40}" dt="2026-01-13T08:04:41.222" v="523" actId="1076"/>
          <ac:cxnSpMkLst>
            <pc:docMk/>
            <pc:sldMk cId="742453311" sldId="7455"/>
            <ac:cxnSpMk id="2" creationId="{094EC04F-0DD4-7069-75EC-73BCB5A6969B}"/>
          </ac:cxnSpMkLst>
        </pc:cxnChg>
      </pc:sldChg>
      <pc:sldChg chg="modSp">
        <pc:chgData name="Irena Krošl" userId="S::irenak@vsgt.si::6f871211-9d6e-4801-9f7a-49ad5e71b0eb" providerId="AD" clId="Web-{A2DDC774-587B-11BD-13CA-B795C11ECA40}" dt="2026-01-13T07:22:51.553" v="252" actId="1076"/>
        <pc:sldMkLst>
          <pc:docMk/>
          <pc:sldMk cId="1871800944" sldId="7463"/>
        </pc:sldMkLst>
        <pc:spChg chg="mod">
          <ac:chgData name="Irena Krošl" userId="S::irenak@vsgt.si::6f871211-9d6e-4801-9f7a-49ad5e71b0eb" providerId="AD" clId="Web-{A2DDC774-587B-11BD-13CA-B795C11ECA40}" dt="2026-01-13T07:22:51.553" v="252" actId="1076"/>
          <ac:spMkLst>
            <pc:docMk/>
            <pc:sldMk cId="1871800944" sldId="7463"/>
            <ac:spMk id="6" creationId="{1672F249-634F-8866-0C50-E38BFDA9303B}"/>
          </ac:spMkLst>
        </pc:spChg>
        <pc:spChg chg="mod">
          <ac:chgData name="Irena Krošl" userId="S::irenak@vsgt.si::6f871211-9d6e-4801-9f7a-49ad5e71b0eb" providerId="AD" clId="Web-{A2DDC774-587B-11BD-13CA-B795C11ECA40}" dt="2026-01-13T07:22:48.803" v="251" actId="1076"/>
          <ac:spMkLst>
            <pc:docMk/>
            <pc:sldMk cId="1871800944" sldId="7463"/>
            <ac:spMk id="12" creationId="{EAAE81AD-5AB7-3E82-0788-8EA994F8EFDC}"/>
          </ac:spMkLst>
        </pc:spChg>
      </pc:sldChg>
      <pc:sldChg chg="modSp">
        <pc:chgData name="Irena Krošl" userId="S::irenak@vsgt.si::6f871211-9d6e-4801-9f7a-49ad5e71b0eb" providerId="AD" clId="Web-{A2DDC774-587B-11BD-13CA-B795C11ECA40}" dt="2026-01-13T07:24:26.664" v="265" actId="1076"/>
        <pc:sldMkLst>
          <pc:docMk/>
          <pc:sldMk cId="1901461448" sldId="7465"/>
        </pc:sldMkLst>
        <pc:spChg chg="mod">
          <ac:chgData name="Irena Krošl" userId="S::irenak@vsgt.si::6f871211-9d6e-4801-9f7a-49ad5e71b0eb" providerId="AD" clId="Web-{A2DDC774-587B-11BD-13CA-B795C11ECA40}" dt="2026-01-13T07:23:40.007" v="258" actId="1076"/>
          <ac:spMkLst>
            <pc:docMk/>
            <pc:sldMk cId="1901461448" sldId="7465"/>
            <ac:spMk id="4" creationId="{8FD71766-DCA5-93EF-6FAE-652AB0748682}"/>
          </ac:spMkLst>
        </pc:spChg>
        <pc:spChg chg="mod">
          <ac:chgData name="Irena Krošl" userId="S::irenak@vsgt.si::6f871211-9d6e-4801-9f7a-49ad5e71b0eb" providerId="AD" clId="Web-{A2DDC774-587B-11BD-13CA-B795C11ECA40}" dt="2026-01-13T07:23:36.289" v="257" actId="1076"/>
          <ac:spMkLst>
            <pc:docMk/>
            <pc:sldMk cId="1901461448" sldId="7465"/>
            <ac:spMk id="5" creationId="{98A114EC-F2A6-BE20-4BB7-375676CF4F38}"/>
          </ac:spMkLst>
        </pc:spChg>
        <pc:spChg chg="mod">
          <ac:chgData name="Irena Krošl" userId="S::irenak@vsgt.si::6f871211-9d6e-4801-9f7a-49ad5e71b0eb" providerId="AD" clId="Web-{A2DDC774-587B-11BD-13CA-B795C11ECA40}" dt="2026-01-13T07:24:26.664" v="265" actId="1076"/>
          <ac:spMkLst>
            <pc:docMk/>
            <pc:sldMk cId="1901461448" sldId="7465"/>
            <ac:spMk id="21" creationId="{B6F482AC-C8AE-EAA5-2ECB-8149F6101BC0}"/>
          </ac:spMkLst>
        </pc:spChg>
        <pc:spChg chg="mod">
          <ac:chgData name="Irena Krošl" userId="S::irenak@vsgt.si::6f871211-9d6e-4801-9f7a-49ad5e71b0eb" providerId="AD" clId="Web-{A2DDC774-587B-11BD-13CA-B795C11ECA40}" dt="2026-01-13T07:24:13.211" v="262" actId="14100"/>
          <ac:spMkLst>
            <pc:docMk/>
            <pc:sldMk cId="1901461448" sldId="7465"/>
            <ac:spMk id="23" creationId="{B7F46DA1-4B40-597F-9825-C668BEAB0244}"/>
          </ac:spMkLst>
        </pc:spChg>
        <pc:spChg chg="mod">
          <ac:chgData name="Irena Krošl" userId="S::irenak@vsgt.si::6f871211-9d6e-4801-9f7a-49ad5e71b0eb" providerId="AD" clId="Web-{A2DDC774-587B-11BD-13CA-B795C11ECA40}" dt="2026-01-13T07:24:20.289" v="264" actId="14100"/>
          <ac:spMkLst>
            <pc:docMk/>
            <pc:sldMk cId="1901461448" sldId="7465"/>
            <ac:spMk id="25" creationId="{690B51F4-761E-BB2E-A159-3783C5EFBDEC}"/>
          </ac:spMkLst>
        </pc:spChg>
        <pc:spChg chg="mod">
          <ac:chgData name="Irena Krošl" userId="S::irenak@vsgt.si::6f871211-9d6e-4801-9f7a-49ad5e71b0eb" providerId="AD" clId="Web-{A2DDC774-587B-11BD-13CA-B795C11ECA40}" dt="2026-01-13T07:24:17.086" v="263" actId="14100"/>
          <ac:spMkLst>
            <pc:docMk/>
            <pc:sldMk cId="1901461448" sldId="7465"/>
            <ac:spMk id="26" creationId="{1127BA3D-F343-6C82-3F4F-8430BB30CE89}"/>
          </ac:spMkLst>
        </pc:spChg>
        <pc:cxnChg chg="mod">
          <ac:chgData name="Irena Krošl" userId="S::irenak@vsgt.si::6f871211-9d6e-4801-9f7a-49ad5e71b0eb" providerId="AD" clId="Web-{A2DDC774-587B-11BD-13CA-B795C11ECA40}" dt="2026-01-13T07:24:20.289" v="264" actId="14100"/>
          <ac:cxnSpMkLst>
            <pc:docMk/>
            <pc:sldMk cId="1901461448" sldId="7465"/>
            <ac:cxnSpMk id="33" creationId="{5ADBA584-75B2-C5CA-45F7-6FE8D7C07B44}"/>
          </ac:cxnSpMkLst>
        </pc:cxnChg>
      </pc:sldChg>
      <pc:sldChg chg="modSp">
        <pc:chgData name="Irena Krošl" userId="S::irenak@vsgt.si::6f871211-9d6e-4801-9f7a-49ad5e71b0eb" providerId="AD" clId="Web-{A2DDC774-587B-11BD-13CA-B795C11ECA40}" dt="2026-01-13T07:25:14.432" v="272" actId="20577"/>
        <pc:sldMkLst>
          <pc:docMk/>
          <pc:sldMk cId="3089922849" sldId="7466"/>
        </pc:sldMkLst>
        <pc:spChg chg="mod">
          <ac:chgData name="Irena Krošl" userId="S::irenak@vsgt.si::6f871211-9d6e-4801-9f7a-49ad5e71b0eb" providerId="AD" clId="Web-{A2DDC774-587B-11BD-13CA-B795C11ECA40}" dt="2026-01-13T07:25:14.432" v="272" actId="20577"/>
          <ac:spMkLst>
            <pc:docMk/>
            <pc:sldMk cId="3089922849" sldId="7466"/>
            <ac:spMk id="6" creationId="{AE4263A8-E5FA-00F3-1D64-1D1C41C2C587}"/>
          </ac:spMkLst>
        </pc:spChg>
      </pc:sldChg>
      <pc:sldChg chg="modSp">
        <pc:chgData name="Irena Krošl" userId="S::irenak@vsgt.si::6f871211-9d6e-4801-9f7a-49ad5e71b0eb" providerId="AD" clId="Web-{A2DDC774-587B-11BD-13CA-B795C11ECA40}" dt="2026-01-13T07:26:24.919" v="281" actId="20577"/>
        <pc:sldMkLst>
          <pc:docMk/>
          <pc:sldMk cId="974641735" sldId="7469"/>
        </pc:sldMkLst>
        <pc:spChg chg="mod">
          <ac:chgData name="Irena Krošl" userId="S::irenak@vsgt.si::6f871211-9d6e-4801-9f7a-49ad5e71b0eb" providerId="AD" clId="Web-{A2DDC774-587B-11BD-13CA-B795C11ECA40}" dt="2026-01-13T07:26:24.919" v="281" actId="20577"/>
          <ac:spMkLst>
            <pc:docMk/>
            <pc:sldMk cId="974641735" sldId="7469"/>
            <ac:spMk id="5" creationId="{24747AD0-BAEE-7D59-31DB-7548648EB767}"/>
          </ac:spMkLst>
        </pc:spChg>
        <pc:spChg chg="mod">
          <ac:chgData name="Irena Krošl" userId="S::irenak@vsgt.si::6f871211-9d6e-4801-9f7a-49ad5e71b0eb" providerId="AD" clId="Web-{A2DDC774-587B-11BD-13CA-B795C11ECA40}" dt="2026-01-13T07:26:07.465" v="280" actId="1076"/>
          <ac:spMkLst>
            <pc:docMk/>
            <pc:sldMk cId="974641735" sldId="7469"/>
            <ac:spMk id="12" creationId="{B59C0791-9358-4192-B59A-7F3B3F115CF3}"/>
          </ac:spMkLst>
        </pc:spChg>
      </pc:sldChg>
      <pc:sldChg chg="modSp">
        <pc:chgData name="Irena Krošl" userId="S::irenak@vsgt.si::6f871211-9d6e-4801-9f7a-49ad5e71b0eb" providerId="AD" clId="Web-{A2DDC774-587B-11BD-13CA-B795C11ECA40}" dt="2026-01-13T07:24:58.931" v="270" actId="1076"/>
        <pc:sldMkLst>
          <pc:docMk/>
          <pc:sldMk cId="195199774" sldId="7470"/>
        </pc:sldMkLst>
        <pc:spChg chg="mod">
          <ac:chgData name="Irena Krošl" userId="S::irenak@vsgt.si::6f871211-9d6e-4801-9f7a-49ad5e71b0eb" providerId="AD" clId="Web-{A2DDC774-587B-11BD-13CA-B795C11ECA40}" dt="2026-01-13T07:24:43.948" v="267" actId="20577"/>
          <ac:spMkLst>
            <pc:docMk/>
            <pc:sldMk cId="195199774" sldId="7470"/>
            <ac:spMk id="6" creationId="{CADD674D-C720-1B13-7AB2-8CB747AEED04}"/>
          </ac:spMkLst>
        </pc:spChg>
        <pc:spChg chg="mod">
          <ac:chgData name="Irena Krošl" userId="S::irenak@vsgt.si::6f871211-9d6e-4801-9f7a-49ad5e71b0eb" providerId="AD" clId="Web-{A2DDC774-587B-11BD-13CA-B795C11ECA40}" dt="2026-01-13T07:24:58.931" v="270" actId="1076"/>
          <ac:spMkLst>
            <pc:docMk/>
            <pc:sldMk cId="195199774" sldId="7470"/>
            <ac:spMk id="7" creationId="{8C8E0F72-4DB1-BB8F-BEF7-4DEB424B3A9B}"/>
          </ac:spMkLst>
        </pc:spChg>
      </pc:sldChg>
      <pc:sldChg chg="modSp">
        <pc:chgData name="Irena Krošl" userId="S::irenak@vsgt.si::6f871211-9d6e-4801-9f7a-49ad5e71b0eb" providerId="AD" clId="Web-{A2DDC774-587B-11BD-13CA-B795C11ECA40}" dt="2026-01-13T07:27:54.734" v="290" actId="14100"/>
        <pc:sldMkLst>
          <pc:docMk/>
          <pc:sldMk cId="2627645032" sldId="7472"/>
        </pc:sldMkLst>
        <pc:spChg chg="mod">
          <ac:chgData name="Irena Krošl" userId="S::irenak@vsgt.si::6f871211-9d6e-4801-9f7a-49ad5e71b0eb" providerId="AD" clId="Web-{A2DDC774-587B-11BD-13CA-B795C11ECA40}" dt="2026-01-13T07:27:31.624" v="287" actId="1076"/>
          <ac:spMkLst>
            <pc:docMk/>
            <pc:sldMk cId="2627645032" sldId="7472"/>
            <ac:spMk id="4" creationId="{1EC0A697-02F2-1BB2-838F-E14B505A667B}"/>
          </ac:spMkLst>
        </pc:spChg>
        <pc:spChg chg="mod">
          <ac:chgData name="Irena Krošl" userId="S::irenak@vsgt.si::6f871211-9d6e-4801-9f7a-49ad5e71b0eb" providerId="AD" clId="Web-{A2DDC774-587B-11BD-13CA-B795C11ECA40}" dt="2026-01-13T07:27:51.046" v="289" actId="20577"/>
          <ac:spMkLst>
            <pc:docMk/>
            <pc:sldMk cId="2627645032" sldId="7472"/>
            <ac:spMk id="23" creationId="{33ECB3B0-E390-54B1-0801-20D5AA143968}"/>
          </ac:spMkLst>
        </pc:spChg>
        <pc:spChg chg="mod">
          <ac:chgData name="Irena Krošl" userId="S::irenak@vsgt.si::6f871211-9d6e-4801-9f7a-49ad5e71b0eb" providerId="AD" clId="Web-{A2DDC774-587B-11BD-13CA-B795C11ECA40}" dt="2026-01-13T07:27:54.734" v="290" actId="14100"/>
          <ac:spMkLst>
            <pc:docMk/>
            <pc:sldMk cId="2627645032" sldId="7472"/>
            <ac:spMk id="26" creationId="{8932F7C4-D01D-3EE0-A8FE-223DF72773B8}"/>
          </ac:spMkLst>
        </pc:spChg>
      </pc:sldChg>
      <pc:sldChg chg="modSp">
        <pc:chgData name="Irena Krošl" userId="S::irenak@vsgt.si::6f871211-9d6e-4801-9f7a-49ad5e71b0eb" providerId="AD" clId="Web-{A2DDC774-587B-11BD-13CA-B795C11ECA40}" dt="2026-01-13T07:03:32.649" v="109" actId="1076"/>
        <pc:sldMkLst>
          <pc:docMk/>
          <pc:sldMk cId="2813608048" sldId="7474"/>
        </pc:sldMkLst>
        <pc:spChg chg="mod">
          <ac:chgData name="Irena Krošl" userId="S::irenak@vsgt.si::6f871211-9d6e-4801-9f7a-49ad5e71b0eb" providerId="AD" clId="Web-{A2DDC774-587B-11BD-13CA-B795C11ECA40}" dt="2026-01-13T07:03:23.023" v="107" actId="1076"/>
          <ac:spMkLst>
            <pc:docMk/>
            <pc:sldMk cId="2813608048" sldId="7474"/>
            <ac:spMk id="4" creationId="{55061025-E850-10BA-957D-FFD6319AF5F7}"/>
          </ac:spMkLst>
        </pc:spChg>
        <pc:spChg chg="mod">
          <ac:chgData name="Irena Krošl" userId="S::irenak@vsgt.si::6f871211-9d6e-4801-9f7a-49ad5e71b0eb" providerId="AD" clId="Web-{A2DDC774-587B-11BD-13CA-B795C11ECA40}" dt="2026-01-13T07:02:59.179" v="104" actId="20577"/>
          <ac:spMkLst>
            <pc:docMk/>
            <pc:sldMk cId="2813608048" sldId="7474"/>
            <ac:spMk id="8" creationId="{7EE09BBC-EA98-DD93-FD56-253A130F09C2}"/>
          </ac:spMkLst>
        </pc:spChg>
        <pc:spChg chg="mod">
          <ac:chgData name="Irena Krošl" userId="S::irenak@vsgt.si::6f871211-9d6e-4801-9f7a-49ad5e71b0eb" providerId="AD" clId="Web-{A2DDC774-587B-11BD-13CA-B795C11ECA40}" dt="2026-01-13T07:03:32.649" v="109" actId="1076"/>
          <ac:spMkLst>
            <pc:docMk/>
            <pc:sldMk cId="2813608048" sldId="7474"/>
            <ac:spMk id="13" creationId="{AD36D729-D495-1817-375E-1E12FDF73A9B}"/>
          </ac:spMkLst>
        </pc:spChg>
      </pc:sldChg>
      <pc:sldChg chg="modSp">
        <pc:chgData name="Irena Krošl" userId="S::irenak@vsgt.si::6f871211-9d6e-4801-9f7a-49ad5e71b0eb" providerId="AD" clId="Web-{A2DDC774-587B-11BD-13CA-B795C11ECA40}" dt="2026-01-13T07:04:04.837" v="113" actId="20577"/>
        <pc:sldMkLst>
          <pc:docMk/>
          <pc:sldMk cId="170963091" sldId="7475"/>
        </pc:sldMkLst>
        <pc:spChg chg="mod">
          <ac:chgData name="Irena Krošl" userId="S::irenak@vsgt.si::6f871211-9d6e-4801-9f7a-49ad5e71b0eb" providerId="AD" clId="Web-{A2DDC774-587B-11BD-13CA-B795C11ECA40}" dt="2026-01-13T07:04:04.837" v="113" actId="20577"/>
          <ac:spMkLst>
            <pc:docMk/>
            <pc:sldMk cId="170963091" sldId="7475"/>
            <ac:spMk id="10" creationId="{A94DD4AC-E009-3035-1324-B52E60162761}"/>
          </ac:spMkLst>
        </pc:spChg>
      </pc:sldChg>
      <pc:sldChg chg="modSp">
        <pc:chgData name="Irena Krošl" userId="S::irenak@vsgt.si::6f871211-9d6e-4801-9f7a-49ad5e71b0eb" providerId="AD" clId="Web-{A2DDC774-587B-11BD-13CA-B795C11ECA40}" dt="2026-01-13T07:04:26.619" v="124" actId="20577"/>
        <pc:sldMkLst>
          <pc:docMk/>
          <pc:sldMk cId="3382853270" sldId="7476"/>
        </pc:sldMkLst>
        <pc:spChg chg="mod">
          <ac:chgData name="Irena Krošl" userId="S::irenak@vsgt.si::6f871211-9d6e-4801-9f7a-49ad5e71b0eb" providerId="AD" clId="Web-{A2DDC774-587B-11BD-13CA-B795C11ECA40}" dt="2026-01-13T07:04:26.619" v="124" actId="20577"/>
          <ac:spMkLst>
            <pc:docMk/>
            <pc:sldMk cId="3382853270" sldId="7476"/>
            <ac:spMk id="4" creationId="{0E6DC877-13DD-100C-4774-63A38D1E9BF1}"/>
          </ac:spMkLst>
        </pc:spChg>
        <pc:spChg chg="mod">
          <ac:chgData name="Irena Krošl" userId="S::irenak@vsgt.si::6f871211-9d6e-4801-9f7a-49ad5e71b0eb" providerId="AD" clId="Web-{A2DDC774-587B-11BD-13CA-B795C11ECA40}" dt="2026-01-13T07:04:19.432" v="122" actId="20577"/>
          <ac:spMkLst>
            <pc:docMk/>
            <pc:sldMk cId="3382853270" sldId="7476"/>
            <ac:spMk id="7" creationId="{4F8A2160-3D42-6E0C-B1A3-C755AB0813C3}"/>
          </ac:spMkLst>
        </pc:spChg>
        <pc:spChg chg="mod">
          <ac:chgData name="Irena Krošl" userId="S::irenak@vsgt.si::6f871211-9d6e-4801-9f7a-49ad5e71b0eb" providerId="AD" clId="Web-{A2DDC774-587B-11BD-13CA-B795C11ECA40}" dt="2026-01-13T07:04:10.447" v="116" actId="20577"/>
          <ac:spMkLst>
            <pc:docMk/>
            <pc:sldMk cId="3382853270" sldId="7476"/>
            <ac:spMk id="10" creationId="{0C9EB4C7-7777-EFA7-329E-5EA3551EAF20}"/>
          </ac:spMkLst>
        </pc:spChg>
      </pc:sldChg>
      <pc:sldChg chg="modSp">
        <pc:chgData name="Irena Krošl" userId="S::irenak@vsgt.si::6f871211-9d6e-4801-9f7a-49ad5e71b0eb" providerId="AD" clId="Web-{A2DDC774-587B-11BD-13CA-B795C11ECA40}" dt="2026-01-13T07:05:11.121" v="132" actId="1076"/>
        <pc:sldMkLst>
          <pc:docMk/>
          <pc:sldMk cId="3402374441" sldId="7477"/>
        </pc:sldMkLst>
        <pc:spChg chg="mod">
          <ac:chgData name="Irena Krošl" userId="S::irenak@vsgt.si::6f871211-9d6e-4801-9f7a-49ad5e71b0eb" providerId="AD" clId="Web-{A2DDC774-587B-11BD-13CA-B795C11ECA40}" dt="2026-01-13T07:05:11.121" v="132" actId="1076"/>
          <ac:spMkLst>
            <pc:docMk/>
            <pc:sldMk cId="3402374441" sldId="7477"/>
            <ac:spMk id="4" creationId="{B8CBCD32-0D77-B6CE-38EB-54A5AD16CE2F}"/>
          </ac:spMkLst>
        </pc:spChg>
        <pc:spChg chg="mod">
          <ac:chgData name="Irena Krošl" userId="S::irenak@vsgt.si::6f871211-9d6e-4801-9f7a-49ad5e71b0eb" providerId="AD" clId="Web-{A2DDC774-587B-11BD-13CA-B795C11ECA40}" dt="2026-01-13T07:04:54.730" v="129" actId="20577"/>
          <ac:spMkLst>
            <pc:docMk/>
            <pc:sldMk cId="3402374441" sldId="7477"/>
            <ac:spMk id="7" creationId="{ACBB2976-B8B2-860B-E827-3782EC32D523}"/>
          </ac:spMkLst>
        </pc:spChg>
        <pc:spChg chg="mod">
          <ac:chgData name="Irena Krošl" userId="S::irenak@vsgt.si::6f871211-9d6e-4801-9f7a-49ad5e71b0eb" providerId="AD" clId="Web-{A2DDC774-587B-11BD-13CA-B795C11ECA40}" dt="2026-01-13T07:04:52.526" v="128" actId="20577"/>
          <ac:spMkLst>
            <pc:docMk/>
            <pc:sldMk cId="3402374441" sldId="7477"/>
            <ac:spMk id="8" creationId="{AAE6B1C2-7622-D3A1-E197-3D9BC9A16B94}"/>
          </ac:spMkLst>
        </pc:spChg>
        <pc:spChg chg="mod">
          <ac:chgData name="Irena Krošl" userId="S::irenak@vsgt.si::6f871211-9d6e-4801-9f7a-49ad5e71b0eb" providerId="AD" clId="Web-{A2DDC774-587B-11BD-13CA-B795C11ECA40}" dt="2026-01-13T07:05:03.058" v="131" actId="14100"/>
          <ac:spMkLst>
            <pc:docMk/>
            <pc:sldMk cId="3402374441" sldId="7477"/>
            <ac:spMk id="10" creationId="{C851FA9F-B6F1-856C-6DFC-3F5BCEE8BBE8}"/>
          </ac:spMkLst>
        </pc:spChg>
      </pc:sldChg>
      <pc:sldChg chg="modSp">
        <pc:chgData name="Irena Krošl" userId="S::irenak@vsgt.si::6f871211-9d6e-4801-9f7a-49ad5e71b0eb" providerId="AD" clId="Web-{A2DDC774-587B-11BD-13CA-B795C11ECA40}" dt="2026-01-13T07:13:51.569" v="137" actId="20577"/>
        <pc:sldMkLst>
          <pc:docMk/>
          <pc:sldMk cId="3821738634" sldId="7479"/>
        </pc:sldMkLst>
        <pc:spChg chg="mod">
          <ac:chgData name="Irena Krošl" userId="S::irenak@vsgt.si::6f871211-9d6e-4801-9f7a-49ad5e71b0eb" providerId="AD" clId="Web-{A2DDC774-587B-11BD-13CA-B795C11ECA40}" dt="2026-01-13T07:13:51.569" v="137" actId="20577"/>
          <ac:spMkLst>
            <pc:docMk/>
            <pc:sldMk cId="3821738634" sldId="7479"/>
            <ac:spMk id="11" creationId="{131A2D76-59A5-7AAF-A7C4-601D2EB23B78}"/>
          </ac:spMkLst>
        </pc:spChg>
      </pc:sldChg>
      <pc:sldChg chg="modSp">
        <pc:chgData name="Irena Krošl" userId="S::irenak@vsgt.si::6f871211-9d6e-4801-9f7a-49ad5e71b0eb" providerId="AD" clId="Web-{A2DDC774-587B-11BD-13CA-B795C11ECA40}" dt="2026-01-13T07:21:33.880" v="242" actId="14100"/>
        <pc:sldMkLst>
          <pc:docMk/>
          <pc:sldMk cId="4218496732" sldId="7481"/>
        </pc:sldMkLst>
        <pc:spChg chg="mod">
          <ac:chgData name="Irena Krošl" userId="S::irenak@vsgt.si::6f871211-9d6e-4801-9f7a-49ad5e71b0eb" providerId="AD" clId="Web-{A2DDC774-587B-11BD-13CA-B795C11ECA40}" dt="2026-01-13T07:21:33.880" v="242" actId="14100"/>
          <ac:spMkLst>
            <pc:docMk/>
            <pc:sldMk cId="4218496732" sldId="7481"/>
            <ac:spMk id="11" creationId="{6EFA5AEC-9959-EF4E-BD80-071D3393FB4C}"/>
          </ac:spMkLst>
        </pc:spChg>
        <pc:spChg chg="mod">
          <ac:chgData name="Irena Krošl" userId="S::irenak@vsgt.si::6f871211-9d6e-4801-9f7a-49ad5e71b0eb" providerId="AD" clId="Web-{A2DDC774-587B-11BD-13CA-B795C11ECA40}" dt="2026-01-13T07:21:22.536" v="238" actId="14100"/>
          <ac:spMkLst>
            <pc:docMk/>
            <pc:sldMk cId="4218496732" sldId="7481"/>
            <ac:spMk id="12" creationId="{CFCF8DAC-453D-ED27-4B21-35B1C914FD6E}"/>
          </ac:spMkLst>
        </pc:spChg>
        <pc:spChg chg="mod">
          <ac:chgData name="Irena Krošl" userId="S::irenak@vsgt.si::6f871211-9d6e-4801-9f7a-49ad5e71b0eb" providerId="AD" clId="Web-{A2DDC774-587B-11BD-13CA-B795C11ECA40}" dt="2026-01-13T07:21:16.879" v="237" actId="20577"/>
          <ac:spMkLst>
            <pc:docMk/>
            <pc:sldMk cId="4218496732" sldId="7481"/>
            <ac:spMk id="14" creationId="{EE658C9D-9EA2-09C9-232A-4D9D5168A379}"/>
          </ac:spMkLst>
        </pc:spChg>
      </pc:sldChg>
      <pc:sldChg chg="modSp">
        <pc:chgData name="Irena Krošl" userId="S::irenak@vsgt.si::6f871211-9d6e-4801-9f7a-49ad5e71b0eb" providerId="AD" clId="Web-{A2DDC774-587B-11BD-13CA-B795C11ECA40}" dt="2026-01-13T07:22:02.037" v="247" actId="20577"/>
        <pc:sldMkLst>
          <pc:docMk/>
          <pc:sldMk cId="43377881" sldId="7482"/>
        </pc:sldMkLst>
        <pc:spChg chg="mod">
          <ac:chgData name="Irena Krošl" userId="S::irenak@vsgt.si::6f871211-9d6e-4801-9f7a-49ad5e71b0eb" providerId="AD" clId="Web-{A2DDC774-587B-11BD-13CA-B795C11ECA40}" dt="2026-01-13T07:22:02.037" v="247" actId="20577"/>
          <ac:spMkLst>
            <pc:docMk/>
            <pc:sldMk cId="43377881" sldId="7482"/>
            <ac:spMk id="4" creationId="{1D34616C-929B-3C2E-4044-432292A080BB}"/>
          </ac:spMkLst>
        </pc:spChg>
      </pc:sldChg>
      <pc:sldChg chg="modSp">
        <pc:chgData name="Irena Krošl" userId="S::irenak@vsgt.si::6f871211-9d6e-4801-9f7a-49ad5e71b0eb" providerId="AD" clId="Web-{A2DDC774-587B-11BD-13CA-B795C11ECA40}" dt="2026-01-13T07:16:48.619" v="192" actId="14100"/>
        <pc:sldMkLst>
          <pc:docMk/>
          <pc:sldMk cId="1397643001" sldId="7483"/>
        </pc:sldMkLst>
        <pc:spChg chg="mod">
          <ac:chgData name="Irena Krošl" userId="S::irenak@vsgt.si::6f871211-9d6e-4801-9f7a-49ad5e71b0eb" providerId="AD" clId="Web-{A2DDC774-587B-11BD-13CA-B795C11ECA40}" dt="2026-01-13T07:16:35.852" v="190" actId="20577"/>
          <ac:spMkLst>
            <pc:docMk/>
            <pc:sldMk cId="1397643001" sldId="7483"/>
            <ac:spMk id="21" creationId="{2B314E29-5078-D23D-A627-7419635FE615}"/>
          </ac:spMkLst>
        </pc:spChg>
        <pc:spChg chg="mod">
          <ac:chgData name="Irena Krošl" userId="S::irenak@vsgt.si::6f871211-9d6e-4801-9f7a-49ad5e71b0eb" providerId="AD" clId="Web-{A2DDC774-587B-11BD-13CA-B795C11ECA40}" dt="2026-01-13T07:16:43.040" v="191" actId="20577"/>
          <ac:spMkLst>
            <pc:docMk/>
            <pc:sldMk cId="1397643001" sldId="7483"/>
            <ac:spMk id="23" creationId="{C5479C7B-F585-948D-2DE8-CA40CFD13EEA}"/>
          </ac:spMkLst>
        </pc:spChg>
        <pc:spChg chg="mod">
          <ac:chgData name="Irena Krošl" userId="S::irenak@vsgt.si::6f871211-9d6e-4801-9f7a-49ad5e71b0eb" providerId="AD" clId="Web-{A2DDC774-587B-11BD-13CA-B795C11ECA40}" dt="2026-01-13T07:16:48.619" v="192" actId="14100"/>
          <ac:spMkLst>
            <pc:docMk/>
            <pc:sldMk cId="1397643001" sldId="7483"/>
            <ac:spMk id="26" creationId="{34D33F8D-FF75-5C04-7613-5EBD458AF7DF}"/>
          </ac:spMkLst>
        </pc:spChg>
      </pc:sldChg>
      <pc:sldChg chg="modSp">
        <pc:chgData name="Irena Krošl" userId="S::irenak@vsgt.si::6f871211-9d6e-4801-9f7a-49ad5e71b0eb" providerId="AD" clId="Web-{A2DDC774-587B-11BD-13CA-B795C11ECA40}" dt="2026-01-13T07:14:40.489" v="177" actId="1076"/>
        <pc:sldMkLst>
          <pc:docMk/>
          <pc:sldMk cId="3791601475" sldId="7485"/>
        </pc:sldMkLst>
        <pc:spChg chg="mod">
          <ac:chgData name="Irena Krošl" userId="S::irenak@vsgt.si::6f871211-9d6e-4801-9f7a-49ad5e71b0eb" providerId="AD" clId="Web-{A2DDC774-587B-11BD-13CA-B795C11ECA40}" dt="2026-01-13T07:14:40.489" v="177" actId="1076"/>
          <ac:spMkLst>
            <pc:docMk/>
            <pc:sldMk cId="3791601475" sldId="7485"/>
            <ac:spMk id="3" creationId="{B1E4A2BF-64D4-8754-5797-7C26A7EB8EA0}"/>
          </ac:spMkLst>
        </pc:spChg>
        <pc:spChg chg="mod">
          <ac:chgData name="Irena Krošl" userId="S::irenak@vsgt.si::6f871211-9d6e-4801-9f7a-49ad5e71b0eb" providerId="AD" clId="Web-{A2DDC774-587B-11BD-13CA-B795C11ECA40}" dt="2026-01-13T07:14:34.708" v="176" actId="14100"/>
          <ac:spMkLst>
            <pc:docMk/>
            <pc:sldMk cId="3791601475" sldId="7485"/>
            <ac:spMk id="5" creationId="{6D8B8CCC-89AE-2307-A3EA-03721F56F65C}"/>
          </ac:spMkLst>
        </pc:spChg>
      </pc:sldChg>
      <pc:sldChg chg="modSp">
        <pc:chgData name="Irena Krošl" userId="S::irenak@vsgt.si::6f871211-9d6e-4801-9f7a-49ad5e71b0eb" providerId="AD" clId="Web-{A2DDC774-587B-11BD-13CA-B795C11ECA40}" dt="2026-01-13T07:16:05.897" v="185" actId="20577"/>
        <pc:sldMkLst>
          <pc:docMk/>
          <pc:sldMk cId="995308406" sldId="7487"/>
        </pc:sldMkLst>
        <pc:spChg chg="mod">
          <ac:chgData name="Irena Krošl" userId="S::irenak@vsgt.si::6f871211-9d6e-4801-9f7a-49ad5e71b0eb" providerId="AD" clId="Web-{A2DDC774-587B-11BD-13CA-B795C11ECA40}" dt="2026-01-13T07:16:05.897" v="185" actId="20577"/>
          <ac:spMkLst>
            <pc:docMk/>
            <pc:sldMk cId="995308406" sldId="7487"/>
            <ac:spMk id="2" creationId="{FF4E9724-F412-8990-A1D6-C9C5E1815F9C}"/>
          </ac:spMkLst>
        </pc:spChg>
        <pc:spChg chg="mod">
          <ac:chgData name="Irena Krošl" userId="S::irenak@vsgt.si::6f871211-9d6e-4801-9f7a-49ad5e71b0eb" providerId="AD" clId="Web-{A2DDC774-587B-11BD-13CA-B795C11ECA40}" dt="2026-01-13T07:15:32.037" v="182" actId="1076"/>
          <ac:spMkLst>
            <pc:docMk/>
            <pc:sldMk cId="995308406" sldId="7487"/>
            <ac:spMk id="6" creationId="{F9AF41A7-3718-295E-5FE6-3FFDA8469AFD}"/>
          </ac:spMkLst>
        </pc:spChg>
      </pc:sldChg>
      <pc:sldChg chg="modSp">
        <pc:chgData name="Irena Krošl" userId="S::irenak@vsgt.si::6f871211-9d6e-4801-9f7a-49ad5e71b0eb" providerId="AD" clId="Web-{A2DDC774-587B-11BD-13CA-B795C11ECA40}" dt="2026-01-13T07:14:21.177" v="174"/>
        <pc:sldMkLst>
          <pc:docMk/>
          <pc:sldMk cId="1602154849" sldId="7488"/>
        </pc:sldMkLst>
        <pc:graphicFrameChg chg="mod modGraphic">
          <ac:chgData name="Irena Krošl" userId="S::irenak@vsgt.si::6f871211-9d6e-4801-9f7a-49ad5e71b0eb" providerId="AD" clId="Web-{A2DDC774-587B-11BD-13CA-B795C11ECA40}" dt="2026-01-13T07:14:21.177" v="174"/>
          <ac:graphicFrameMkLst>
            <pc:docMk/>
            <pc:sldMk cId="1602154849" sldId="7488"/>
            <ac:graphicFrameMk id="5" creationId="{F7AB4201-EC4A-773D-33C8-F0C5DF41F8FF}"/>
          </ac:graphicFrameMkLst>
        </pc:graphicFrameChg>
      </pc:sldChg>
      <pc:sldChg chg="modSp">
        <pc:chgData name="Irena Krošl" userId="S::irenak@vsgt.si::6f871211-9d6e-4801-9f7a-49ad5e71b0eb" providerId="AD" clId="Web-{A2DDC774-587B-11BD-13CA-B795C11ECA40}" dt="2026-01-13T07:16:26.617" v="189" actId="20577"/>
        <pc:sldMkLst>
          <pc:docMk/>
          <pc:sldMk cId="2613600420" sldId="7490"/>
        </pc:sldMkLst>
        <pc:spChg chg="mod">
          <ac:chgData name="Irena Krošl" userId="S::irenak@vsgt.si::6f871211-9d6e-4801-9f7a-49ad5e71b0eb" providerId="AD" clId="Web-{A2DDC774-587B-11BD-13CA-B795C11ECA40}" dt="2026-01-13T07:16:26.617" v="189" actId="20577"/>
          <ac:spMkLst>
            <pc:docMk/>
            <pc:sldMk cId="2613600420" sldId="7490"/>
            <ac:spMk id="8" creationId="{5FD26E08-9E76-BF68-EAF8-6C5E5BADE243}"/>
          </ac:spMkLst>
        </pc:spChg>
      </pc:sldChg>
      <pc:sldChg chg="modSp">
        <pc:chgData name="Irena Krošl" userId="S::irenak@vsgt.si::6f871211-9d6e-4801-9f7a-49ad5e71b0eb" providerId="AD" clId="Web-{A2DDC774-587B-11BD-13CA-B795C11ECA40}" dt="2026-01-13T07:37:45.944" v="392" actId="20577"/>
        <pc:sldMkLst>
          <pc:docMk/>
          <pc:sldMk cId="813955676" sldId="7494"/>
        </pc:sldMkLst>
        <pc:spChg chg="mod">
          <ac:chgData name="Irena Krošl" userId="S::irenak@vsgt.si::6f871211-9d6e-4801-9f7a-49ad5e71b0eb" providerId="AD" clId="Web-{A2DDC774-587B-11BD-13CA-B795C11ECA40}" dt="2026-01-13T07:37:02.210" v="379" actId="1076"/>
          <ac:spMkLst>
            <pc:docMk/>
            <pc:sldMk cId="813955676" sldId="7494"/>
            <ac:spMk id="4" creationId="{DF769038-048F-8AF3-E724-EA7B0B7F5FFB}"/>
          </ac:spMkLst>
        </pc:spChg>
        <pc:spChg chg="mod">
          <ac:chgData name="Irena Krošl" userId="S::irenak@vsgt.si::6f871211-9d6e-4801-9f7a-49ad5e71b0eb" providerId="AD" clId="Web-{A2DDC774-587B-11BD-13CA-B795C11ECA40}" dt="2026-01-13T07:37:45.944" v="392" actId="20577"/>
          <ac:spMkLst>
            <pc:docMk/>
            <pc:sldMk cId="813955676" sldId="7494"/>
            <ac:spMk id="7" creationId="{7E013BC7-115B-4D4B-6A24-04456B038AEB}"/>
          </ac:spMkLst>
        </pc:spChg>
      </pc:sldChg>
      <pc:sldChg chg="modSp">
        <pc:chgData name="Irena Krošl" userId="S::irenak@vsgt.si::6f871211-9d6e-4801-9f7a-49ad5e71b0eb" providerId="AD" clId="Web-{A2DDC774-587B-11BD-13CA-B795C11ECA40}" dt="2026-01-13T07:36:27.866" v="374" actId="1076"/>
        <pc:sldMkLst>
          <pc:docMk/>
          <pc:sldMk cId="1088550902" sldId="7495"/>
        </pc:sldMkLst>
        <pc:spChg chg="mod">
          <ac:chgData name="Irena Krošl" userId="S::irenak@vsgt.si::6f871211-9d6e-4801-9f7a-49ad5e71b0eb" providerId="AD" clId="Web-{A2DDC774-587B-11BD-13CA-B795C11ECA40}" dt="2026-01-13T07:36:08.194" v="372" actId="1076"/>
          <ac:spMkLst>
            <pc:docMk/>
            <pc:sldMk cId="1088550902" sldId="7495"/>
            <ac:spMk id="2" creationId="{3FA1F58C-E741-5BC6-02EB-56EF726B404D}"/>
          </ac:spMkLst>
        </pc:spChg>
        <pc:spChg chg="mod">
          <ac:chgData name="Irena Krošl" userId="S::irenak@vsgt.si::6f871211-9d6e-4801-9f7a-49ad5e71b0eb" providerId="AD" clId="Web-{A2DDC774-587B-11BD-13CA-B795C11ECA40}" dt="2026-01-13T07:36:13.178" v="373" actId="20577"/>
          <ac:spMkLst>
            <pc:docMk/>
            <pc:sldMk cId="1088550902" sldId="7495"/>
            <ac:spMk id="8" creationId="{3180BD80-54A0-4BC1-94DE-F8D6C7B0633B}"/>
          </ac:spMkLst>
        </pc:spChg>
        <pc:picChg chg="mod">
          <ac:chgData name="Irena Krošl" userId="S::irenak@vsgt.si::6f871211-9d6e-4801-9f7a-49ad5e71b0eb" providerId="AD" clId="Web-{A2DDC774-587B-11BD-13CA-B795C11ECA40}" dt="2026-01-13T07:36:27.866" v="374" actId="1076"/>
          <ac:picMkLst>
            <pc:docMk/>
            <pc:sldMk cId="1088550902" sldId="7495"/>
            <ac:picMk id="10" creationId="{FBA57AFA-C640-B14D-ECD1-76A6F5F28C44}"/>
          </ac:picMkLst>
        </pc:picChg>
      </pc:sldChg>
      <pc:sldChg chg="modSp">
        <pc:chgData name="Irena Krošl" userId="S::irenak@vsgt.si::6f871211-9d6e-4801-9f7a-49ad5e71b0eb" providerId="AD" clId="Web-{A2DDC774-587B-11BD-13CA-B795C11ECA40}" dt="2026-01-13T07:36:42.493" v="377" actId="1076"/>
        <pc:sldMkLst>
          <pc:docMk/>
          <pc:sldMk cId="3745074786" sldId="7496"/>
        </pc:sldMkLst>
        <pc:spChg chg="mod">
          <ac:chgData name="Irena Krošl" userId="S::irenak@vsgt.si::6f871211-9d6e-4801-9f7a-49ad5e71b0eb" providerId="AD" clId="Web-{A2DDC774-587B-11BD-13CA-B795C11ECA40}" dt="2026-01-13T07:36:39.366" v="376" actId="1076"/>
          <ac:spMkLst>
            <pc:docMk/>
            <pc:sldMk cId="3745074786" sldId="7496"/>
            <ac:spMk id="4" creationId="{AD426C35-D73C-6249-A1A3-A0EA303EBAE2}"/>
          </ac:spMkLst>
        </pc:spChg>
        <pc:spChg chg="mod">
          <ac:chgData name="Irena Krošl" userId="S::irenak@vsgt.si::6f871211-9d6e-4801-9f7a-49ad5e71b0eb" providerId="AD" clId="Web-{A2DDC774-587B-11BD-13CA-B795C11ECA40}" dt="2026-01-13T07:36:42.493" v="377" actId="1076"/>
          <ac:spMkLst>
            <pc:docMk/>
            <pc:sldMk cId="3745074786" sldId="7496"/>
            <ac:spMk id="7" creationId="{9CCC53D5-790B-1592-0719-0451E07618DA}"/>
          </ac:spMkLst>
        </pc:spChg>
      </pc:sldChg>
      <pc:sldChg chg="modSp">
        <pc:chgData name="Irena Krošl" userId="S::irenak@vsgt.si::6f871211-9d6e-4801-9f7a-49ad5e71b0eb" providerId="AD" clId="Web-{A2DDC774-587B-11BD-13CA-B795C11ECA40}" dt="2026-01-13T07:39:57.523" v="450" actId="20577"/>
        <pc:sldMkLst>
          <pc:docMk/>
          <pc:sldMk cId="282348518" sldId="7497"/>
        </pc:sldMkLst>
        <pc:spChg chg="mod">
          <ac:chgData name="Irena Krošl" userId="S::irenak@vsgt.si::6f871211-9d6e-4801-9f7a-49ad5e71b0eb" providerId="AD" clId="Web-{A2DDC774-587B-11BD-13CA-B795C11ECA40}" dt="2026-01-13T07:39:57.523" v="450" actId="20577"/>
          <ac:spMkLst>
            <pc:docMk/>
            <pc:sldMk cId="282348518" sldId="7497"/>
            <ac:spMk id="14" creationId="{AD71C5E8-DA12-3116-1ADA-6A47F819203B}"/>
          </ac:spMkLst>
        </pc:spChg>
      </pc:sldChg>
      <pc:sldChg chg="modSp">
        <pc:chgData name="Irena Krošl" userId="S::irenak@vsgt.si::6f871211-9d6e-4801-9f7a-49ad5e71b0eb" providerId="AD" clId="Web-{A2DDC774-587B-11BD-13CA-B795C11ECA40}" dt="2026-01-13T07:41:41.869" v="466" actId="1076"/>
        <pc:sldMkLst>
          <pc:docMk/>
          <pc:sldMk cId="2827709639" sldId="7498"/>
        </pc:sldMkLst>
        <pc:spChg chg="mod">
          <ac:chgData name="Irena Krošl" userId="S::irenak@vsgt.si::6f871211-9d6e-4801-9f7a-49ad5e71b0eb" providerId="AD" clId="Web-{A2DDC774-587B-11BD-13CA-B795C11ECA40}" dt="2026-01-13T07:41:16.070" v="462" actId="20577"/>
          <ac:spMkLst>
            <pc:docMk/>
            <pc:sldMk cId="2827709639" sldId="7498"/>
            <ac:spMk id="23" creationId="{B96E06E6-2A97-6C8E-9F2D-159DE945F4C3}"/>
          </ac:spMkLst>
        </pc:spChg>
        <pc:spChg chg="mod">
          <ac:chgData name="Irena Krošl" userId="S::irenak@vsgt.si::6f871211-9d6e-4801-9f7a-49ad5e71b0eb" providerId="AD" clId="Web-{A2DDC774-587B-11BD-13CA-B795C11ECA40}" dt="2026-01-13T07:41:41.869" v="466" actId="1076"/>
          <ac:spMkLst>
            <pc:docMk/>
            <pc:sldMk cId="2827709639" sldId="7498"/>
            <ac:spMk id="26" creationId="{5EDCCBA5-7FC7-E833-C514-8E30272BE8A6}"/>
          </ac:spMkLst>
        </pc:spChg>
        <pc:spChg chg="mod">
          <ac:chgData name="Irena Krošl" userId="S::irenak@vsgt.si::6f871211-9d6e-4801-9f7a-49ad5e71b0eb" providerId="AD" clId="Web-{A2DDC774-587B-11BD-13CA-B795C11ECA40}" dt="2026-01-13T07:41:11.039" v="460" actId="14100"/>
          <ac:spMkLst>
            <pc:docMk/>
            <pc:sldMk cId="2827709639" sldId="7498"/>
            <ac:spMk id="27" creationId="{37602381-CC0A-7A12-23F0-CEFE0CECCE3F}"/>
          </ac:spMkLst>
        </pc:spChg>
        <pc:spChg chg="mod">
          <ac:chgData name="Irena Krošl" userId="S::irenak@vsgt.si::6f871211-9d6e-4801-9f7a-49ad5e71b0eb" providerId="AD" clId="Web-{A2DDC774-587B-11BD-13CA-B795C11ECA40}" dt="2026-01-13T07:41:35.557" v="465" actId="20577"/>
          <ac:spMkLst>
            <pc:docMk/>
            <pc:sldMk cId="2827709639" sldId="7498"/>
            <ac:spMk id="35" creationId="{8654BDE5-BC9E-6698-E3A3-345AB1B433EA}"/>
          </ac:spMkLst>
        </pc:spChg>
      </pc:sldChg>
      <pc:sldChg chg="modSp">
        <pc:chgData name="Irena Krošl" userId="S::irenak@vsgt.si::6f871211-9d6e-4801-9f7a-49ad5e71b0eb" providerId="AD" clId="Web-{A2DDC774-587B-11BD-13CA-B795C11ECA40}" dt="2026-01-13T07:41:52.917" v="469" actId="14100"/>
        <pc:sldMkLst>
          <pc:docMk/>
          <pc:sldMk cId="3349563427" sldId="7500"/>
        </pc:sldMkLst>
        <pc:spChg chg="mod">
          <ac:chgData name="Irena Krošl" userId="S::irenak@vsgt.si::6f871211-9d6e-4801-9f7a-49ad5e71b0eb" providerId="AD" clId="Web-{A2DDC774-587B-11BD-13CA-B795C11ECA40}" dt="2026-01-13T07:41:52.917" v="469" actId="14100"/>
          <ac:spMkLst>
            <pc:docMk/>
            <pc:sldMk cId="3349563427" sldId="7500"/>
            <ac:spMk id="2" creationId="{D63FC99C-37F4-64BE-9573-227D78CAD994}"/>
          </ac:spMkLst>
        </pc:spChg>
        <pc:spChg chg="mod">
          <ac:chgData name="Irena Krošl" userId="S::irenak@vsgt.si::6f871211-9d6e-4801-9f7a-49ad5e71b0eb" providerId="AD" clId="Web-{A2DDC774-587B-11BD-13CA-B795C11ECA40}" dt="2026-01-13T07:41:47.792" v="467" actId="1076"/>
          <ac:spMkLst>
            <pc:docMk/>
            <pc:sldMk cId="3349563427" sldId="7500"/>
            <ac:spMk id="3" creationId="{ACB272DF-E365-1980-E89B-FD122191E178}"/>
          </ac:spMkLst>
        </pc:spChg>
      </pc:sldChg>
      <pc:sldChg chg="modSp">
        <pc:chgData name="Irena Krošl" userId="S::irenak@vsgt.si::6f871211-9d6e-4801-9f7a-49ad5e71b0eb" providerId="AD" clId="Web-{A2DDC774-587B-11BD-13CA-B795C11ECA40}" dt="2026-01-13T07:54:08.778" v="477" actId="1076"/>
        <pc:sldMkLst>
          <pc:docMk/>
          <pc:sldMk cId="821228809" sldId="7502"/>
        </pc:sldMkLst>
        <pc:spChg chg="mod">
          <ac:chgData name="Irena Krošl" userId="S::irenak@vsgt.si::6f871211-9d6e-4801-9f7a-49ad5e71b0eb" providerId="AD" clId="Web-{A2DDC774-587B-11BD-13CA-B795C11ECA40}" dt="2026-01-13T07:53:56.028" v="475" actId="20577"/>
          <ac:spMkLst>
            <pc:docMk/>
            <pc:sldMk cId="821228809" sldId="7502"/>
            <ac:spMk id="4" creationId="{79C92742-1D06-D556-632C-30807183F2FB}"/>
          </ac:spMkLst>
        </pc:spChg>
        <pc:spChg chg="mod">
          <ac:chgData name="Irena Krošl" userId="S::irenak@vsgt.si::6f871211-9d6e-4801-9f7a-49ad5e71b0eb" providerId="AD" clId="Web-{A2DDC774-587B-11BD-13CA-B795C11ECA40}" dt="2026-01-13T07:54:08.778" v="477" actId="1076"/>
          <ac:spMkLst>
            <pc:docMk/>
            <pc:sldMk cId="821228809" sldId="7502"/>
            <ac:spMk id="24" creationId="{8187E154-42CE-1C87-EB02-A25891259D04}"/>
          </ac:spMkLst>
        </pc:spChg>
        <pc:spChg chg="mod">
          <ac:chgData name="Irena Krošl" userId="S::irenak@vsgt.si::6f871211-9d6e-4801-9f7a-49ad5e71b0eb" providerId="AD" clId="Web-{A2DDC774-587B-11BD-13CA-B795C11ECA40}" dt="2026-01-13T07:54:06.762" v="476" actId="1076"/>
          <ac:spMkLst>
            <pc:docMk/>
            <pc:sldMk cId="821228809" sldId="7502"/>
            <ac:spMk id="26" creationId="{FA7964E4-FEFC-5243-8688-24974D65B305}"/>
          </ac:spMkLst>
        </pc:spChg>
        <pc:grpChg chg="mod">
          <ac:chgData name="Irena Krošl" userId="S::irenak@vsgt.si::6f871211-9d6e-4801-9f7a-49ad5e71b0eb" providerId="AD" clId="Web-{A2DDC774-587B-11BD-13CA-B795C11ECA40}" dt="2026-01-13T07:53:50.465" v="474" actId="1076"/>
          <ac:grpSpMkLst>
            <pc:docMk/>
            <pc:sldMk cId="821228809" sldId="7502"/>
            <ac:grpSpMk id="8" creationId="{0051B0FB-18E6-6A8D-29BB-D45E3E7282C7}"/>
          </ac:grpSpMkLst>
        </pc:grpChg>
      </pc:sldChg>
      <pc:sldChg chg="modSp">
        <pc:chgData name="Irena Krošl" userId="S::irenak@vsgt.si::6f871211-9d6e-4801-9f7a-49ad5e71b0eb" providerId="AD" clId="Web-{A2DDC774-587B-11BD-13CA-B795C11ECA40}" dt="2026-01-13T07:55:00.794" v="487" actId="1076"/>
        <pc:sldMkLst>
          <pc:docMk/>
          <pc:sldMk cId="2249523296" sldId="7503"/>
        </pc:sldMkLst>
        <pc:spChg chg="mod">
          <ac:chgData name="Irena Krošl" userId="S::irenak@vsgt.si::6f871211-9d6e-4801-9f7a-49ad5e71b0eb" providerId="AD" clId="Web-{A2DDC774-587B-11BD-13CA-B795C11ECA40}" dt="2026-01-13T07:55:00.794" v="487" actId="1076"/>
          <ac:spMkLst>
            <pc:docMk/>
            <pc:sldMk cId="2249523296" sldId="7503"/>
            <ac:spMk id="2" creationId="{D7A3BD1F-1AEF-2625-DA1F-FCD590B519D6}"/>
          </ac:spMkLst>
        </pc:spChg>
        <pc:spChg chg="mod">
          <ac:chgData name="Irena Krošl" userId="S::irenak@vsgt.si::6f871211-9d6e-4801-9f7a-49ad5e71b0eb" providerId="AD" clId="Web-{A2DDC774-587B-11BD-13CA-B795C11ECA40}" dt="2026-01-13T07:54:40.059" v="481" actId="1076"/>
          <ac:spMkLst>
            <pc:docMk/>
            <pc:sldMk cId="2249523296" sldId="7503"/>
            <ac:spMk id="3" creationId="{8E6AF130-6835-7D07-036D-F94ABEBAD124}"/>
          </ac:spMkLst>
        </pc:spChg>
      </pc:sldChg>
      <pc:sldChg chg="modSp">
        <pc:chgData name="Irena Krošl" userId="S::irenak@vsgt.si::6f871211-9d6e-4801-9f7a-49ad5e71b0eb" providerId="AD" clId="Web-{A2DDC774-587B-11BD-13CA-B795C11ECA40}" dt="2026-01-13T08:00:45.165" v="504" actId="14100"/>
        <pc:sldMkLst>
          <pc:docMk/>
          <pc:sldMk cId="2910872856" sldId="7504"/>
        </pc:sldMkLst>
        <pc:spChg chg="mod">
          <ac:chgData name="Irena Krošl" userId="S::irenak@vsgt.si::6f871211-9d6e-4801-9f7a-49ad5e71b0eb" providerId="AD" clId="Web-{A2DDC774-587B-11BD-13CA-B795C11ECA40}" dt="2026-01-13T07:55:54.779" v="492" actId="20577"/>
          <ac:spMkLst>
            <pc:docMk/>
            <pc:sldMk cId="2910872856" sldId="7504"/>
            <ac:spMk id="9" creationId="{733C144E-0C51-3C71-6887-B9888734875C}"/>
          </ac:spMkLst>
        </pc:spChg>
        <pc:spChg chg="mod">
          <ac:chgData name="Irena Krošl" userId="S::irenak@vsgt.si::6f871211-9d6e-4801-9f7a-49ad5e71b0eb" providerId="AD" clId="Web-{A2DDC774-587B-11BD-13CA-B795C11ECA40}" dt="2026-01-13T08:00:37.337" v="503" actId="14100"/>
          <ac:spMkLst>
            <pc:docMk/>
            <pc:sldMk cId="2910872856" sldId="7504"/>
            <ac:spMk id="12" creationId="{9A7C9EAD-B193-8DD9-1257-01745EEE829D}"/>
          </ac:spMkLst>
        </pc:spChg>
        <pc:spChg chg="mod">
          <ac:chgData name="Irena Krošl" userId="S::irenak@vsgt.si::6f871211-9d6e-4801-9f7a-49ad5e71b0eb" providerId="AD" clId="Web-{A2DDC774-587B-11BD-13CA-B795C11ECA40}" dt="2026-01-13T07:56:02.326" v="496" actId="20577"/>
          <ac:spMkLst>
            <pc:docMk/>
            <pc:sldMk cId="2910872856" sldId="7504"/>
            <ac:spMk id="14" creationId="{40CBED22-AFCA-1B05-BC38-ACFFC2DE00F4}"/>
          </ac:spMkLst>
        </pc:spChg>
        <pc:spChg chg="mod">
          <ac:chgData name="Irena Krošl" userId="S::irenak@vsgt.si::6f871211-9d6e-4801-9f7a-49ad5e71b0eb" providerId="AD" clId="Web-{A2DDC774-587B-11BD-13CA-B795C11ECA40}" dt="2026-01-13T08:00:17.867" v="498" actId="1076"/>
          <ac:spMkLst>
            <pc:docMk/>
            <pc:sldMk cId="2910872856" sldId="7504"/>
            <ac:spMk id="19" creationId="{91B74EA7-D730-444E-0774-009CE536668C}"/>
          </ac:spMkLst>
        </pc:spChg>
        <pc:spChg chg="mod">
          <ac:chgData name="Irena Krošl" userId="S::irenak@vsgt.si::6f871211-9d6e-4801-9f7a-49ad5e71b0eb" providerId="AD" clId="Web-{A2DDC774-587B-11BD-13CA-B795C11ECA40}" dt="2026-01-13T08:00:33.899" v="502" actId="1076"/>
          <ac:spMkLst>
            <pc:docMk/>
            <pc:sldMk cId="2910872856" sldId="7504"/>
            <ac:spMk id="23" creationId="{249ABCC5-17FA-5B00-4BA3-9717041944A3}"/>
          </ac:spMkLst>
        </pc:spChg>
        <pc:spChg chg="mod">
          <ac:chgData name="Irena Krošl" userId="S::irenak@vsgt.si::6f871211-9d6e-4801-9f7a-49ad5e71b0eb" providerId="AD" clId="Web-{A2DDC774-587B-11BD-13CA-B795C11ECA40}" dt="2026-01-13T08:00:45.165" v="504" actId="14100"/>
          <ac:spMkLst>
            <pc:docMk/>
            <pc:sldMk cId="2910872856" sldId="7504"/>
            <ac:spMk id="26" creationId="{7B6749AE-49EA-E365-8899-A960CFEA027A}"/>
          </ac:spMkLst>
        </pc:spChg>
      </pc:sldChg>
      <pc:sldChg chg="modSp">
        <pc:chgData name="Irena Krošl" userId="S::irenak@vsgt.si::6f871211-9d6e-4801-9f7a-49ad5e71b0eb" providerId="AD" clId="Web-{A2DDC774-587B-11BD-13CA-B795C11ECA40}" dt="2026-01-13T07:53:08.871" v="471" actId="1076"/>
        <pc:sldMkLst>
          <pc:docMk/>
          <pc:sldMk cId="3510586285" sldId="7506"/>
        </pc:sldMkLst>
        <pc:spChg chg="mod">
          <ac:chgData name="Irena Krošl" userId="S::irenak@vsgt.si::6f871211-9d6e-4801-9f7a-49ad5e71b0eb" providerId="AD" clId="Web-{A2DDC774-587B-11BD-13CA-B795C11ECA40}" dt="2026-01-13T07:53:08.871" v="471" actId="1076"/>
          <ac:spMkLst>
            <pc:docMk/>
            <pc:sldMk cId="3510586285" sldId="7506"/>
            <ac:spMk id="2" creationId="{83EFE158-4405-62B3-F83C-ADBC49F738FC}"/>
          </ac:spMkLst>
        </pc:spChg>
        <pc:spChg chg="mod">
          <ac:chgData name="Irena Krošl" userId="S::irenak@vsgt.si::6f871211-9d6e-4801-9f7a-49ad5e71b0eb" providerId="AD" clId="Web-{A2DDC774-587B-11BD-13CA-B795C11ECA40}" dt="2026-01-13T07:53:01.074" v="470" actId="20577"/>
          <ac:spMkLst>
            <pc:docMk/>
            <pc:sldMk cId="3510586285" sldId="7506"/>
            <ac:spMk id="14" creationId="{48E750CE-9EE2-65DC-B06F-C874036A65A5}"/>
          </ac:spMkLst>
        </pc:spChg>
      </pc:sldChg>
      <pc:sldChg chg="modSp">
        <pc:chgData name="Irena Krošl" userId="S::irenak@vsgt.si::6f871211-9d6e-4801-9f7a-49ad5e71b0eb" providerId="AD" clId="Web-{A2DDC774-587B-11BD-13CA-B795C11ECA40}" dt="2026-01-13T08:01:16.214" v="506" actId="14100"/>
        <pc:sldMkLst>
          <pc:docMk/>
          <pc:sldMk cId="2439366479" sldId="7507"/>
        </pc:sldMkLst>
        <pc:spChg chg="mod">
          <ac:chgData name="Irena Krošl" userId="S::irenak@vsgt.si::6f871211-9d6e-4801-9f7a-49ad5e71b0eb" providerId="AD" clId="Web-{A2DDC774-587B-11BD-13CA-B795C11ECA40}" dt="2026-01-13T08:01:05.729" v="505" actId="1076"/>
          <ac:spMkLst>
            <pc:docMk/>
            <pc:sldMk cId="2439366479" sldId="7507"/>
            <ac:spMk id="2" creationId="{3FBA6390-F666-E542-1266-AB3E457C9D69}"/>
          </ac:spMkLst>
        </pc:spChg>
        <pc:spChg chg="mod">
          <ac:chgData name="Irena Krošl" userId="S::irenak@vsgt.si::6f871211-9d6e-4801-9f7a-49ad5e71b0eb" providerId="AD" clId="Web-{A2DDC774-587B-11BD-13CA-B795C11ECA40}" dt="2026-01-13T08:01:16.214" v="506" actId="14100"/>
          <ac:spMkLst>
            <pc:docMk/>
            <pc:sldMk cId="2439366479" sldId="7507"/>
            <ac:spMk id="5" creationId="{9A308270-6BD1-CDBD-789E-0A7EB2645549}"/>
          </ac:spMkLst>
        </pc:spChg>
      </pc:sldChg>
      <pc:sldChg chg="modSp">
        <pc:chgData name="Irena Krošl" userId="S::irenak@vsgt.si::6f871211-9d6e-4801-9f7a-49ad5e71b0eb" providerId="AD" clId="Web-{A2DDC774-587B-11BD-13CA-B795C11ECA40}" dt="2026-01-13T08:02:44.624" v="507" actId="1076"/>
        <pc:sldMkLst>
          <pc:docMk/>
          <pc:sldMk cId="4154859110" sldId="7508"/>
        </pc:sldMkLst>
        <pc:spChg chg="mod">
          <ac:chgData name="Irena Krošl" userId="S::irenak@vsgt.si::6f871211-9d6e-4801-9f7a-49ad5e71b0eb" providerId="AD" clId="Web-{A2DDC774-587B-11BD-13CA-B795C11ECA40}" dt="2026-01-13T08:02:44.624" v="507" actId="1076"/>
          <ac:spMkLst>
            <pc:docMk/>
            <pc:sldMk cId="4154859110" sldId="7508"/>
            <ac:spMk id="17" creationId="{B4A60999-70F3-A3FA-EBEA-20BAB13A6445}"/>
          </ac:spMkLst>
        </pc:spChg>
      </pc:sldChg>
      <pc:sldChg chg="modSp">
        <pc:chgData name="Irena Krošl" userId="S::irenak@vsgt.si::6f871211-9d6e-4801-9f7a-49ad5e71b0eb" providerId="AD" clId="Web-{A2DDC774-587B-11BD-13CA-B795C11ECA40}" dt="2026-01-13T08:13:59.215" v="620" actId="14100"/>
        <pc:sldMkLst>
          <pc:docMk/>
          <pc:sldMk cId="510535461" sldId="7510"/>
        </pc:sldMkLst>
        <pc:spChg chg="mod">
          <ac:chgData name="Irena Krošl" userId="S::irenak@vsgt.si::6f871211-9d6e-4801-9f7a-49ad5e71b0eb" providerId="AD" clId="Web-{A2DDC774-587B-11BD-13CA-B795C11ECA40}" dt="2026-01-13T08:13:59.215" v="620" actId="14100"/>
          <ac:spMkLst>
            <pc:docMk/>
            <pc:sldMk cId="510535461" sldId="7510"/>
            <ac:spMk id="5" creationId="{F2E326D2-6BEE-F1C5-8DC7-44D38175F6AF}"/>
          </ac:spMkLst>
        </pc:spChg>
        <pc:spChg chg="mod">
          <ac:chgData name="Irena Krošl" userId="S::irenak@vsgt.si::6f871211-9d6e-4801-9f7a-49ad5e71b0eb" providerId="AD" clId="Web-{A2DDC774-587B-11BD-13CA-B795C11ECA40}" dt="2026-01-13T08:13:34.527" v="616" actId="14100"/>
          <ac:spMkLst>
            <pc:docMk/>
            <pc:sldMk cId="510535461" sldId="7510"/>
            <ac:spMk id="7" creationId="{B8293D06-6BF0-6D4C-66E8-C55EDAC38D5A}"/>
          </ac:spMkLst>
        </pc:spChg>
      </pc:sldChg>
      <pc:sldChg chg="modSp">
        <pc:chgData name="Irena Krošl" userId="S::irenak@vsgt.si::6f871211-9d6e-4801-9f7a-49ad5e71b0eb" providerId="AD" clId="Web-{A2DDC774-587B-11BD-13CA-B795C11ECA40}" dt="2026-01-13T07:22:13.834" v="249" actId="1076"/>
        <pc:sldMkLst>
          <pc:docMk/>
          <pc:sldMk cId="3207237475" sldId="7527"/>
        </pc:sldMkLst>
        <pc:spChg chg="mod">
          <ac:chgData name="Irena Krošl" userId="S::irenak@vsgt.si::6f871211-9d6e-4801-9f7a-49ad5e71b0eb" providerId="AD" clId="Web-{A2DDC774-587B-11BD-13CA-B795C11ECA40}" dt="2026-01-13T07:22:10.553" v="248" actId="1076"/>
          <ac:spMkLst>
            <pc:docMk/>
            <pc:sldMk cId="3207237475" sldId="7527"/>
            <ac:spMk id="5" creationId="{A24EBACB-247C-0CE8-4D28-81A677696649}"/>
          </ac:spMkLst>
        </pc:spChg>
        <pc:grpChg chg="mod">
          <ac:chgData name="Irena Krošl" userId="S::irenak@vsgt.si::6f871211-9d6e-4801-9f7a-49ad5e71b0eb" providerId="AD" clId="Web-{A2DDC774-587B-11BD-13CA-B795C11ECA40}" dt="2026-01-13T07:22:13.834" v="249" actId="1076"/>
          <ac:grpSpMkLst>
            <pc:docMk/>
            <pc:sldMk cId="3207237475" sldId="7527"/>
            <ac:grpSpMk id="11" creationId="{2F688899-C4E0-B309-7DFE-4CF1273D1170}"/>
          </ac:grpSpMkLst>
        </pc:grpChg>
      </pc:sldChg>
      <pc:sldChg chg="modSp">
        <pc:chgData name="Irena Krošl" userId="S::irenak@vsgt.si::6f871211-9d6e-4801-9f7a-49ad5e71b0eb" providerId="AD" clId="Web-{A2DDC774-587B-11BD-13CA-B795C11ECA40}" dt="2026-01-13T08:08:50.587" v="535" actId="1076"/>
        <pc:sldMkLst>
          <pc:docMk/>
          <pc:sldMk cId="2695515248" sldId="7549"/>
        </pc:sldMkLst>
        <pc:spChg chg="mod">
          <ac:chgData name="Irena Krošl" userId="S::irenak@vsgt.si::6f871211-9d6e-4801-9f7a-49ad5e71b0eb" providerId="AD" clId="Web-{A2DDC774-587B-11BD-13CA-B795C11ECA40}" dt="2026-01-13T08:08:18.086" v="531" actId="1076"/>
          <ac:spMkLst>
            <pc:docMk/>
            <pc:sldMk cId="2695515248" sldId="7549"/>
            <ac:spMk id="4" creationId="{076777B4-7B73-9DB5-CEF6-4FA87D6F3687}"/>
          </ac:spMkLst>
        </pc:spChg>
        <pc:spChg chg="mod">
          <ac:chgData name="Irena Krošl" userId="S::irenak@vsgt.si::6f871211-9d6e-4801-9f7a-49ad5e71b0eb" providerId="AD" clId="Web-{A2DDC774-587B-11BD-13CA-B795C11ECA40}" dt="2026-01-13T08:08:50.587" v="535" actId="1076"/>
          <ac:spMkLst>
            <pc:docMk/>
            <pc:sldMk cId="2695515248" sldId="7549"/>
            <ac:spMk id="6" creationId="{87599B74-CA87-7D83-1C86-529DE1E91002}"/>
          </ac:spMkLst>
        </pc:spChg>
        <pc:spChg chg="mod">
          <ac:chgData name="Irena Krošl" userId="S::irenak@vsgt.si::6f871211-9d6e-4801-9f7a-49ad5e71b0eb" providerId="AD" clId="Web-{A2DDC774-587B-11BD-13CA-B795C11ECA40}" dt="2026-01-13T08:08:42.852" v="533" actId="1076"/>
          <ac:spMkLst>
            <pc:docMk/>
            <pc:sldMk cId="2695515248" sldId="7549"/>
            <ac:spMk id="23" creationId="{40DBD79F-52A1-A7AB-F1B0-A3E6F8C93A02}"/>
          </ac:spMkLst>
        </pc:spChg>
      </pc:sldChg>
      <pc:sldChg chg="modSp">
        <pc:chgData name="Irena Krošl" userId="S::irenak@vsgt.si::6f871211-9d6e-4801-9f7a-49ad5e71b0eb" providerId="AD" clId="Web-{A2DDC774-587B-11BD-13CA-B795C11ECA40}" dt="2026-01-13T08:09:43.056" v="549" actId="1076"/>
        <pc:sldMkLst>
          <pc:docMk/>
          <pc:sldMk cId="3301742194" sldId="7550"/>
        </pc:sldMkLst>
        <pc:spChg chg="mod">
          <ac:chgData name="Irena Krošl" userId="S::irenak@vsgt.si::6f871211-9d6e-4801-9f7a-49ad5e71b0eb" providerId="AD" clId="Web-{A2DDC774-587B-11BD-13CA-B795C11ECA40}" dt="2026-01-13T08:08:59.227" v="537" actId="1076"/>
          <ac:spMkLst>
            <pc:docMk/>
            <pc:sldMk cId="3301742194" sldId="7550"/>
            <ac:spMk id="4" creationId="{EC9596C4-FC4C-0150-791E-8E17B800B090}"/>
          </ac:spMkLst>
        </pc:spChg>
        <pc:spChg chg="mod">
          <ac:chgData name="Irena Krošl" userId="S::irenak@vsgt.si::6f871211-9d6e-4801-9f7a-49ad5e71b0eb" providerId="AD" clId="Web-{A2DDC774-587B-11BD-13CA-B795C11ECA40}" dt="2026-01-13T08:09:09.024" v="543" actId="20577"/>
          <ac:spMkLst>
            <pc:docMk/>
            <pc:sldMk cId="3301742194" sldId="7550"/>
            <ac:spMk id="6" creationId="{57D5F6CB-895F-5F67-70F3-E615A857FF7C}"/>
          </ac:spMkLst>
        </pc:spChg>
        <pc:spChg chg="mod">
          <ac:chgData name="Irena Krošl" userId="S::irenak@vsgt.si::6f871211-9d6e-4801-9f7a-49ad5e71b0eb" providerId="AD" clId="Web-{A2DDC774-587B-11BD-13CA-B795C11ECA40}" dt="2026-01-13T08:09:43.056" v="549" actId="1076"/>
          <ac:spMkLst>
            <pc:docMk/>
            <pc:sldMk cId="3301742194" sldId="7550"/>
            <ac:spMk id="23" creationId="{BDBF0186-35FF-DCA2-BEE1-ABA7E3ABFB3E}"/>
          </ac:spMkLst>
        </pc:spChg>
        <pc:graphicFrameChg chg="mod modGraphic">
          <ac:chgData name="Irena Krošl" userId="S::irenak@vsgt.si::6f871211-9d6e-4801-9f7a-49ad5e71b0eb" providerId="AD" clId="Web-{A2DDC774-587B-11BD-13CA-B795C11ECA40}" dt="2026-01-13T08:09:38.650" v="548"/>
          <ac:graphicFrameMkLst>
            <pc:docMk/>
            <pc:sldMk cId="3301742194" sldId="7550"/>
            <ac:graphicFrameMk id="15" creationId="{2ADAB7FC-0FAB-C237-EAFC-63B5E3348AF8}"/>
          </ac:graphicFrameMkLst>
        </pc:graphicFrameChg>
      </pc:sldChg>
      <pc:sldChg chg="modSp">
        <pc:chgData name="Irena Krošl" userId="S::irenak@vsgt.si::6f871211-9d6e-4801-9f7a-49ad5e71b0eb" providerId="AD" clId="Web-{A2DDC774-587B-11BD-13CA-B795C11ECA40}" dt="2026-01-13T07:35:52.381" v="371" actId="14100"/>
        <pc:sldMkLst>
          <pc:docMk/>
          <pc:sldMk cId="4071561253" sldId="7553"/>
        </pc:sldMkLst>
        <pc:spChg chg="mod">
          <ac:chgData name="Irena Krošl" userId="S::irenak@vsgt.si::6f871211-9d6e-4801-9f7a-49ad5e71b0eb" providerId="AD" clId="Web-{A2DDC774-587B-11BD-13CA-B795C11ECA40}" dt="2026-01-13T07:35:43.178" v="370" actId="14100"/>
          <ac:spMkLst>
            <pc:docMk/>
            <pc:sldMk cId="4071561253" sldId="7553"/>
            <ac:spMk id="10" creationId="{41581B68-5F32-E2F3-5535-5491C0AF28DC}"/>
          </ac:spMkLst>
        </pc:spChg>
        <pc:spChg chg="mod">
          <ac:chgData name="Irena Krošl" userId="S::irenak@vsgt.si::6f871211-9d6e-4801-9f7a-49ad5e71b0eb" providerId="AD" clId="Web-{A2DDC774-587B-11BD-13CA-B795C11ECA40}" dt="2026-01-13T07:34:58.849" v="357" actId="1076"/>
          <ac:spMkLst>
            <pc:docMk/>
            <pc:sldMk cId="4071561253" sldId="7553"/>
            <ac:spMk id="18" creationId="{F7BFF7A9-55D1-CAF7-7D27-9F1ABB2AF918}"/>
          </ac:spMkLst>
        </pc:spChg>
        <pc:spChg chg="mod">
          <ac:chgData name="Irena Krošl" userId="S::irenak@vsgt.si::6f871211-9d6e-4801-9f7a-49ad5e71b0eb" providerId="AD" clId="Web-{A2DDC774-587B-11BD-13CA-B795C11ECA40}" dt="2026-01-13T07:35:32.756" v="368" actId="14100"/>
          <ac:spMkLst>
            <pc:docMk/>
            <pc:sldMk cId="4071561253" sldId="7553"/>
            <ac:spMk id="19" creationId="{17DFA737-20DA-4836-5C7F-097547830E14}"/>
          </ac:spMkLst>
        </pc:spChg>
        <pc:spChg chg="mod">
          <ac:chgData name="Irena Krošl" userId="S::irenak@vsgt.si::6f871211-9d6e-4801-9f7a-49ad5e71b0eb" providerId="AD" clId="Web-{A2DDC774-587B-11BD-13CA-B795C11ECA40}" dt="2026-01-13T07:35:35.818" v="369" actId="1076"/>
          <ac:spMkLst>
            <pc:docMk/>
            <pc:sldMk cId="4071561253" sldId="7553"/>
            <ac:spMk id="22" creationId="{BFEAC3E8-5EE6-AB5B-D872-359369E1C310}"/>
          </ac:spMkLst>
        </pc:spChg>
        <pc:grpChg chg="mod">
          <ac:chgData name="Irena Krošl" userId="S::irenak@vsgt.si::6f871211-9d6e-4801-9f7a-49ad5e71b0eb" providerId="AD" clId="Web-{A2DDC774-587B-11BD-13CA-B795C11ECA40}" dt="2026-01-13T07:35:52.381" v="371" actId="14100"/>
          <ac:grpSpMkLst>
            <pc:docMk/>
            <pc:sldMk cId="4071561253" sldId="7553"/>
            <ac:grpSpMk id="14" creationId="{21B253D0-497E-17C7-A842-45C7EBEDE6DA}"/>
          </ac:grpSpMkLst>
        </pc:grpChg>
      </pc:sldChg>
      <pc:sldChg chg="modSp">
        <pc:chgData name="Irena Krošl" userId="S::irenak@vsgt.si::6f871211-9d6e-4801-9f7a-49ad5e71b0eb" providerId="AD" clId="Web-{A2DDC774-587B-11BD-13CA-B795C11ECA40}" dt="2026-01-13T08:09:50.994" v="580"/>
        <pc:sldMkLst>
          <pc:docMk/>
          <pc:sldMk cId="3073179876" sldId="7554"/>
        </pc:sldMkLst>
        <pc:graphicFrameChg chg="mod modGraphic">
          <ac:chgData name="Irena Krošl" userId="S::irenak@vsgt.si::6f871211-9d6e-4801-9f7a-49ad5e71b0eb" providerId="AD" clId="Web-{A2DDC774-587B-11BD-13CA-B795C11ECA40}" dt="2026-01-13T08:09:50.994" v="580"/>
          <ac:graphicFrameMkLst>
            <pc:docMk/>
            <pc:sldMk cId="3073179876" sldId="7554"/>
            <ac:graphicFrameMk id="4" creationId="{FE1FE4CA-CBB9-A317-8CD7-A1A00441A148}"/>
          </ac:graphicFrameMkLst>
        </pc:graphicFrameChg>
      </pc:sldChg>
      <pc:sldChg chg="modSp">
        <pc:chgData name="Irena Krošl" userId="S::irenak@vsgt.si::6f871211-9d6e-4801-9f7a-49ad5e71b0eb" providerId="AD" clId="Web-{A2DDC774-587B-11BD-13CA-B795C11ECA40}" dt="2026-01-13T07:25:27.386" v="274" actId="1076"/>
        <pc:sldMkLst>
          <pc:docMk/>
          <pc:sldMk cId="2927523732" sldId="7556"/>
        </pc:sldMkLst>
        <pc:spChg chg="mod">
          <ac:chgData name="Irena Krošl" userId="S::irenak@vsgt.si::6f871211-9d6e-4801-9f7a-49ad5e71b0eb" providerId="AD" clId="Web-{A2DDC774-587B-11BD-13CA-B795C11ECA40}" dt="2026-01-13T07:25:22.229" v="273" actId="14100"/>
          <ac:spMkLst>
            <pc:docMk/>
            <pc:sldMk cId="2927523732" sldId="7556"/>
            <ac:spMk id="5" creationId="{EEB7312F-E50D-9BC4-61FD-B5EB1501CB73}"/>
          </ac:spMkLst>
        </pc:spChg>
        <pc:grpChg chg="mod">
          <ac:chgData name="Irena Krošl" userId="S::irenak@vsgt.si::6f871211-9d6e-4801-9f7a-49ad5e71b0eb" providerId="AD" clId="Web-{A2DDC774-587B-11BD-13CA-B795C11ECA40}" dt="2026-01-13T07:25:27.386" v="274" actId="1076"/>
          <ac:grpSpMkLst>
            <pc:docMk/>
            <pc:sldMk cId="2927523732" sldId="7556"/>
            <ac:grpSpMk id="13" creationId="{218968C3-0978-B788-D1E4-63C38CEF0A9D}"/>
          </ac:grpSpMkLst>
        </pc:grpChg>
      </pc:sldChg>
      <pc:sldChg chg="modSp">
        <pc:chgData name="Irena Krošl" userId="S::irenak@vsgt.si::6f871211-9d6e-4801-9f7a-49ad5e71b0eb" providerId="AD" clId="Web-{A2DDC774-587B-11BD-13CA-B795C11ECA40}" dt="2026-01-13T07:20:47.832" v="232" actId="20577"/>
        <pc:sldMkLst>
          <pc:docMk/>
          <pc:sldMk cId="2563871278" sldId="7558"/>
        </pc:sldMkLst>
        <pc:spChg chg="mod">
          <ac:chgData name="Irena Krošl" userId="S::irenak@vsgt.si::6f871211-9d6e-4801-9f7a-49ad5e71b0eb" providerId="AD" clId="Web-{A2DDC774-587B-11BD-13CA-B795C11ECA40}" dt="2026-01-13T07:20:07.268" v="223" actId="14100"/>
          <ac:spMkLst>
            <pc:docMk/>
            <pc:sldMk cId="2563871278" sldId="7558"/>
            <ac:spMk id="13" creationId="{D022CAFC-5132-01D9-5B0A-1BED01CF2096}"/>
          </ac:spMkLst>
        </pc:spChg>
        <pc:spChg chg="mod">
          <ac:chgData name="Irena Krošl" userId="S::irenak@vsgt.si::6f871211-9d6e-4801-9f7a-49ad5e71b0eb" providerId="AD" clId="Web-{A2DDC774-587B-11BD-13CA-B795C11ECA40}" dt="2026-01-13T07:20:12.768" v="224" actId="1076"/>
          <ac:spMkLst>
            <pc:docMk/>
            <pc:sldMk cId="2563871278" sldId="7558"/>
            <ac:spMk id="14" creationId="{5F3E0DAB-957A-E279-CF02-E7C060920A99}"/>
          </ac:spMkLst>
        </pc:spChg>
        <pc:spChg chg="mod">
          <ac:chgData name="Irena Krošl" userId="S::irenak@vsgt.si::6f871211-9d6e-4801-9f7a-49ad5e71b0eb" providerId="AD" clId="Web-{A2DDC774-587B-11BD-13CA-B795C11ECA40}" dt="2026-01-13T07:20:47.832" v="232" actId="20577"/>
          <ac:spMkLst>
            <pc:docMk/>
            <pc:sldMk cId="2563871278" sldId="7558"/>
            <ac:spMk id="16" creationId="{679E914B-A930-D7B3-CCB6-765AF09F1381}"/>
          </ac:spMkLst>
        </pc:spChg>
      </pc:sldChg>
      <pc:sldChg chg="modSp">
        <pc:chgData name="Irena Krošl" userId="S::irenak@vsgt.si::6f871211-9d6e-4801-9f7a-49ad5e71b0eb" providerId="AD" clId="Web-{A2DDC774-587B-11BD-13CA-B795C11ECA40}" dt="2026-01-13T07:26:47.842" v="285" actId="20577"/>
        <pc:sldMkLst>
          <pc:docMk/>
          <pc:sldMk cId="1916955052" sldId="7559"/>
        </pc:sldMkLst>
        <pc:spChg chg="mod">
          <ac:chgData name="Irena Krošl" userId="S::irenak@vsgt.si::6f871211-9d6e-4801-9f7a-49ad5e71b0eb" providerId="AD" clId="Web-{A2DDC774-587B-11BD-13CA-B795C11ECA40}" dt="2026-01-13T07:26:47.842" v="285" actId="20577"/>
          <ac:spMkLst>
            <pc:docMk/>
            <pc:sldMk cId="1916955052" sldId="7559"/>
            <ac:spMk id="2" creationId="{6533104F-F2E6-9FC0-B40C-8A43C03607FA}"/>
          </ac:spMkLst>
        </pc:spChg>
        <pc:spChg chg="mod">
          <ac:chgData name="Irena Krošl" userId="S::irenak@vsgt.si::6f871211-9d6e-4801-9f7a-49ad5e71b0eb" providerId="AD" clId="Web-{A2DDC774-587B-11BD-13CA-B795C11ECA40}" dt="2026-01-13T07:26:41.341" v="284" actId="20577"/>
          <ac:spMkLst>
            <pc:docMk/>
            <pc:sldMk cId="1916955052" sldId="7559"/>
            <ac:spMk id="3" creationId="{1F36AE0C-484E-87D1-CD53-9C9078890BEA}"/>
          </ac:spMkLst>
        </pc:spChg>
      </pc:sldChg>
      <pc:sldChg chg="modSp">
        <pc:chgData name="Irena Krošl" userId="S::irenak@vsgt.si::6f871211-9d6e-4801-9f7a-49ad5e71b0eb" providerId="AD" clId="Web-{A2DDC774-587B-11BD-13CA-B795C11ECA40}" dt="2026-01-13T07:23:10.991" v="255" actId="1076"/>
        <pc:sldMkLst>
          <pc:docMk/>
          <pc:sldMk cId="2517882842" sldId="7560"/>
        </pc:sldMkLst>
        <pc:spChg chg="mod">
          <ac:chgData name="Irena Krošl" userId="S::irenak@vsgt.si::6f871211-9d6e-4801-9f7a-49ad5e71b0eb" providerId="AD" clId="Web-{A2DDC774-587B-11BD-13CA-B795C11ECA40}" dt="2026-01-13T07:23:10.991" v="255" actId="1076"/>
          <ac:spMkLst>
            <pc:docMk/>
            <pc:sldMk cId="2517882842" sldId="7560"/>
            <ac:spMk id="3" creationId="{15E265D2-797E-17DA-D794-BDC30809B284}"/>
          </ac:spMkLst>
        </pc:spChg>
      </pc:sldChg>
      <pc:sldChg chg="modSp">
        <pc:chgData name="Irena Krošl" userId="S::irenak@vsgt.si::6f871211-9d6e-4801-9f7a-49ad5e71b0eb" providerId="AD" clId="Web-{A2DDC774-587B-11BD-13CA-B795C11ECA40}" dt="2026-01-13T07:38:35.429" v="435" actId="1076"/>
        <pc:sldMkLst>
          <pc:docMk/>
          <pc:sldMk cId="1313452315" sldId="7561"/>
        </pc:sldMkLst>
        <pc:spChg chg="mod">
          <ac:chgData name="Irena Krošl" userId="S::irenak@vsgt.si::6f871211-9d6e-4801-9f7a-49ad5e71b0eb" providerId="AD" clId="Web-{A2DDC774-587B-11BD-13CA-B795C11ECA40}" dt="2026-01-13T07:38:03.429" v="396" actId="20577"/>
          <ac:spMkLst>
            <pc:docMk/>
            <pc:sldMk cId="1313452315" sldId="7561"/>
            <ac:spMk id="6" creationId="{4E2B0F6B-BF20-B122-D73E-5E1A206C0EBC}"/>
          </ac:spMkLst>
        </pc:spChg>
        <pc:spChg chg="mod">
          <ac:chgData name="Irena Krošl" userId="S::irenak@vsgt.si::6f871211-9d6e-4801-9f7a-49ad5e71b0eb" providerId="AD" clId="Web-{A2DDC774-587B-11BD-13CA-B795C11ECA40}" dt="2026-01-13T07:38:05.804" v="397" actId="1076"/>
          <ac:spMkLst>
            <pc:docMk/>
            <pc:sldMk cId="1313452315" sldId="7561"/>
            <ac:spMk id="23" creationId="{E4038EFD-4108-7816-7550-CE4986C79391}"/>
          </ac:spMkLst>
        </pc:spChg>
        <pc:graphicFrameChg chg="mod modGraphic">
          <ac:chgData name="Irena Krošl" userId="S::irenak@vsgt.si::6f871211-9d6e-4801-9f7a-49ad5e71b0eb" providerId="AD" clId="Web-{A2DDC774-587B-11BD-13CA-B795C11ECA40}" dt="2026-01-13T07:38:35.429" v="435" actId="1076"/>
          <ac:graphicFrameMkLst>
            <pc:docMk/>
            <pc:sldMk cId="1313452315" sldId="7561"/>
            <ac:graphicFrameMk id="8" creationId="{066FBBF9-5F78-6E2C-CFE9-F42E4A2E3DFE}"/>
          </ac:graphicFrameMkLst>
        </pc:graphicFrameChg>
      </pc:sldChg>
      <pc:sldChg chg="modSp">
        <pc:chgData name="Irena Krošl" userId="S::irenak@vsgt.si::6f871211-9d6e-4801-9f7a-49ad5e71b0eb" providerId="AD" clId="Web-{A2DDC774-587B-11BD-13CA-B795C11ECA40}" dt="2026-01-13T07:39:35.882" v="445" actId="20577"/>
        <pc:sldMkLst>
          <pc:docMk/>
          <pc:sldMk cId="1498689047" sldId="7566"/>
        </pc:sldMkLst>
        <pc:spChg chg="mod">
          <ac:chgData name="Irena Krošl" userId="S::irenak@vsgt.si::6f871211-9d6e-4801-9f7a-49ad5e71b0eb" providerId="AD" clId="Web-{A2DDC774-587B-11BD-13CA-B795C11ECA40}" dt="2026-01-13T07:38:41.835" v="436" actId="1076"/>
          <ac:spMkLst>
            <pc:docMk/>
            <pc:sldMk cId="1498689047" sldId="7566"/>
            <ac:spMk id="6" creationId="{F573F841-1A5B-74BA-9D2A-0ED989FF7559}"/>
          </ac:spMkLst>
        </pc:spChg>
        <pc:spChg chg="mod">
          <ac:chgData name="Irena Krošl" userId="S::irenak@vsgt.si::6f871211-9d6e-4801-9f7a-49ad5e71b0eb" providerId="AD" clId="Web-{A2DDC774-587B-11BD-13CA-B795C11ECA40}" dt="2026-01-13T07:39:35.882" v="445" actId="20577"/>
          <ac:spMkLst>
            <pc:docMk/>
            <pc:sldMk cId="1498689047" sldId="7566"/>
            <ac:spMk id="23" creationId="{17601D9C-0E0B-A1E7-D4A8-37CFA6B7FD48}"/>
          </ac:spMkLst>
        </pc:spChg>
        <pc:spChg chg="mod">
          <ac:chgData name="Irena Krošl" userId="S::irenak@vsgt.si::6f871211-9d6e-4801-9f7a-49ad5e71b0eb" providerId="AD" clId="Web-{A2DDC774-587B-11BD-13CA-B795C11ECA40}" dt="2026-01-13T07:39:32.898" v="444" actId="14100"/>
          <ac:spMkLst>
            <pc:docMk/>
            <pc:sldMk cId="1498689047" sldId="7566"/>
            <ac:spMk id="26" creationId="{03564E1B-FE7D-7168-A6BC-26017B0FDDCF}"/>
          </ac:spMkLst>
        </pc:spChg>
      </pc:sldChg>
      <pc:sldChg chg="modSp">
        <pc:chgData name="Irena Krošl" userId="S::irenak@vsgt.si::6f871211-9d6e-4801-9f7a-49ad5e71b0eb" providerId="AD" clId="Web-{A2DDC774-587B-11BD-13CA-B795C11ECA40}" dt="2026-01-13T07:40:44.680" v="457" actId="20577"/>
        <pc:sldMkLst>
          <pc:docMk/>
          <pc:sldMk cId="3680887611" sldId="7568"/>
        </pc:sldMkLst>
        <pc:spChg chg="mod">
          <ac:chgData name="Irena Krošl" userId="S::irenak@vsgt.si::6f871211-9d6e-4801-9f7a-49ad5e71b0eb" providerId="AD" clId="Web-{A2DDC774-587B-11BD-13CA-B795C11ECA40}" dt="2026-01-13T07:40:20.648" v="452" actId="14100"/>
          <ac:spMkLst>
            <pc:docMk/>
            <pc:sldMk cId="3680887611" sldId="7568"/>
            <ac:spMk id="2" creationId="{DA9A8A17-8503-A7C5-64C2-0CAB3B2156AC}"/>
          </ac:spMkLst>
        </pc:spChg>
        <pc:spChg chg="mod">
          <ac:chgData name="Irena Krošl" userId="S::irenak@vsgt.si::6f871211-9d6e-4801-9f7a-49ad5e71b0eb" providerId="AD" clId="Web-{A2DDC774-587B-11BD-13CA-B795C11ECA40}" dt="2026-01-13T07:40:44.680" v="457" actId="20577"/>
          <ac:spMkLst>
            <pc:docMk/>
            <pc:sldMk cId="3680887611" sldId="7568"/>
            <ac:spMk id="3" creationId="{6E6EFD6C-AA61-F5E7-6BDF-BBEA8D234B79}"/>
          </ac:spMkLst>
        </pc:spChg>
        <pc:spChg chg="mod">
          <ac:chgData name="Irena Krošl" userId="S::irenak@vsgt.si::6f871211-9d6e-4801-9f7a-49ad5e71b0eb" providerId="AD" clId="Web-{A2DDC774-587B-11BD-13CA-B795C11ECA40}" dt="2026-01-13T07:40:15.883" v="451" actId="1076"/>
          <ac:spMkLst>
            <pc:docMk/>
            <pc:sldMk cId="3680887611" sldId="7568"/>
            <ac:spMk id="5" creationId="{D220DC08-348A-B339-4F28-5FDEA31299A7}"/>
          </ac:spMkLst>
        </pc:spChg>
      </pc:sldChg>
      <pc:sldChg chg="modSp">
        <pc:chgData name="Irena Krošl" userId="S::irenak@vsgt.si::6f871211-9d6e-4801-9f7a-49ad5e71b0eb" providerId="AD" clId="Web-{A2DDC774-587B-11BD-13CA-B795C11ECA40}" dt="2026-01-13T08:11:12.745" v="594" actId="14100"/>
        <pc:sldMkLst>
          <pc:docMk/>
          <pc:sldMk cId="151028632" sldId="7570"/>
        </pc:sldMkLst>
        <pc:spChg chg="mod">
          <ac:chgData name="Irena Krošl" userId="S::irenak@vsgt.si::6f871211-9d6e-4801-9f7a-49ad5e71b0eb" providerId="AD" clId="Web-{A2DDC774-587B-11BD-13CA-B795C11ECA40}" dt="2026-01-13T08:10:54.994" v="589" actId="14100"/>
          <ac:spMkLst>
            <pc:docMk/>
            <pc:sldMk cId="151028632" sldId="7570"/>
            <ac:spMk id="13" creationId="{5321C4A5-17C0-46F7-1E6A-2148D17381C2}"/>
          </ac:spMkLst>
        </pc:spChg>
        <pc:spChg chg="mod">
          <ac:chgData name="Irena Krošl" userId="S::irenak@vsgt.si::6f871211-9d6e-4801-9f7a-49ad5e71b0eb" providerId="AD" clId="Web-{A2DDC774-587B-11BD-13CA-B795C11ECA40}" dt="2026-01-13T08:10:36.150" v="584" actId="20577"/>
          <ac:spMkLst>
            <pc:docMk/>
            <pc:sldMk cId="151028632" sldId="7570"/>
            <ac:spMk id="23" creationId="{809F4593-5B7A-5D5B-C563-487BEB134C10}"/>
          </ac:spMkLst>
        </pc:spChg>
        <pc:spChg chg="mod">
          <ac:chgData name="Irena Krošl" userId="S::irenak@vsgt.si::6f871211-9d6e-4801-9f7a-49ad5e71b0eb" providerId="AD" clId="Web-{A2DDC774-587B-11BD-13CA-B795C11ECA40}" dt="2026-01-13T08:10:41.213" v="586" actId="20577"/>
          <ac:spMkLst>
            <pc:docMk/>
            <pc:sldMk cId="151028632" sldId="7570"/>
            <ac:spMk id="27" creationId="{AA375D35-FB3A-A5BD-560A-1205AE507F97}"/>
          </ac:spMkLst>
        </pc:spChg>
        <pc:spChg chg="mod">
          <ac:chgData name="Irena Krošl" userId="S::irenak@vsgt.si::6f871211-9d6e-4801-9f7a-49ad5e71b0eb" providerId="AD" clId="Web-{A2DDC774-587B-11BD-13CA-B795C11ECA40}" dt="2026-01-13T08:10:59.510" v="590" actId="1076"/>
          <ac:spMkLst>
            <pc:docMk/>
            <pc:sldMk cId="151028632" sldId="7570"/>
            <ac:spMk id="29" creationId="{C506B24D-2D81-ED26-77E5-9499222058CF}"/>
          </ac:spMkLst>
        </pc:spChg>
        <pc:spChg chg="mod">
          <ac:chgData name="Irena Krošl" userId="S::irenak@vsgt.si::6f871211-9d6e-4801-9f7a-49ad5e71b0eb" providerId="AD" clId="Web-{A2DDC774-587B-11BD-13CA-B795C11ECA40}" dt="2026-01-13T08:11:12.745" v="594" actId="14100"/>
          <ac:spMkLst>
            <pc:docMk/>
            <pc:sldMk cId="151028632" sldId="7570"/>
            <ac:spMk id="31" creationId="{D81D5961-55B8-3763-90F4-1163FE675B90}"/>
          </ac:spMkLst>
        </pc:spChg>
        <pc:spChg chg="mod">
          <ac:chgData name="Irena Krošl" userId="S::irenak@vsgt.si::6f871211-9d6e-4801-9f7a-49ad5e71b0eb" providerId="AD" clId="Web-{A2DDC774-587B-11BD-13CA-B795C11ECA40}" dt="2026-01-13T08:11:02.119" v="591" actId="1076"/>
          <ac:spMkLst>
            <pc:docMk/>
            <pc:sldMk cId="151028632" sldId="7570"/>
            <ac:spMk id="35" creationId="{FAA5045D-7C56-031A-6559-BC09E74517FA}"/>
          </ac:spMkLst>
        </pc:spChg>
        <pc:spChg chg="mod">
          <ac:chgData name="Irena Krošl" userId="S::irenak@vsgt.si::6f871211-9d6e-4801-9f7a-49ad5e71b0eb" providerId="AD" clId="Web-{A2DDC774-587B-11BD-13CA-B795C11ECA40}" dt="2026-01-13T08:11:07.588" v="593" actId="1076"/>
          <ac:spMkLst>
            <pc:docMk/>
            <pc:sldMk cId="151028632" sldId="7570"/>
            <ac:spMk id="36" creationId="{6FF2CDCC-993F-E64C-4FE5-60663EB9DCC7}"/>
          </ac:spMkLst>
        </pc:spChg>
      </pc:sldChg>
      <pc:sldChg chg="modSp">
        <pc:chgData name="Irena Krošl" userId="S::irenak@vsgt.si::6f871211-9d6e-4801-9f7a-49ad5e71b0eb" providerId="AD" clId="Web-{A2DDC774-587B-11BD-13CA-B795C11ECA40}" dt="2026-01-13T08:12:48.167" v="613" actId="14100"/>
        <pc:sldMkLst>
          <pc:docMk/>
          <pc:sldMk cId="3791313415" sldId="7571"/>
        </pc:sldMkLst>
        <pc:spChg chg="mod">
          <ac:chgData name="Irena Krošl" userId="S::irenak@vsgt.si::6f871211-9d6e-4801-9f7a-49ad5e71b0eb" providerId="AD" clId="Web-{A2DDC774-587B-11BD-13CA-B795C11ECA40}" dt="2026-01-13T08:11:56.026" v="600" actId="14100"/>
          <ac:spMkLst>
            <pc:docMk/>
            <pc:sldMk cId="3791313415" sldId="7571"/>
            <ac:spMk id="13" creationId="{12FAB085-FA2C-2406-9788-FDAB66658C25}"/>
          </ac:spMkLst>
        </pc:spChg>
        <pc:spChg chg="mod">
          <ac:chgData name="Irena Krošl" userId="S::irenak@vsgt.si::6f871211-9d6e-4801-9f7a-49ad5e71b0eb" providerId="AD" clId="Web-{A2DDC774-587B-11BD-13CA-B795C11ECA40}" dt="2026-01-13T08:12:13.433" v="604" actId="14100"/>
          <ac:spMkLst>
            <pc:docMk/>
            <pc:sldMk cId="3791313415" sldId="7571"/>
            <ac:spMk id="14" creationId="{14D3E8B8-F6E0-E53A-CD0E-AB2F518A3924}"/>
          </ac:spMkLst>
        </pc:spChg>
        <pc:spChg chg="mod">
          <ac:chgData name="Irena Krošl" userId="S::irenak@vsgt.si::6f871211-9d6e-4801-9f7a-49ad5e71b0eb" providerId="AD" clId="Web-{A2DDC774-587B-11BD-13CA-B795C11ECA40}" dt="2026-01-13T08:12:10.698" v="603" actId="14100"/>
          <ac:spMkLst>
            <pc:docMk/>
            <pc:sldMk cId="3791313415" sldId="7571"/>
            <ac:spMk id="20" creationId="{C54A5CC3-5096-845D-F174-BDD01CECB9FE}"/>
          </ac:spMkLst>
        </pc:spChg>
        <pc:spChg chg="mod">
          <ac:chgData name="Irena Krošl" userId="S::irenak@vsgt.si::6f871211-9d6e-4801-9f7a-49ad5e71b0eb" providerId="AD" clId="Web-{A2DDC774-587B-11BD-13CA-B795C11ECA40}" dt="2026-01-13T08:11:31.698" v="596" actId="20577"/>
          <ac:spMkLst>
            <pc:docMk/>
            <pc:sldMk cId="3791313415" sldId="7571"/>
            <ac:spMk id="23" creationId="{08E5DBB3-72B5-870C-974F-0F158C0AA4C7}"/>
          </ac:spMkLst>
        </pc:spChg>
        <pc:spChg chg="mod">
          <ac:chgData name="Irena Krošl" userId="S::irenak@vsgt.si::6f871211-9d6e-4801-9f7a-49ad5e71b0eb" providerId="AD" clId="Web-{A2DDC774-587B-11BD-13CA-B795C11ECA40}" dt="2026-01-13T08:12:19.792" v="605" actId="1076"/>
          <ac:spMkLst>
            <pc:docMk/>
            <pc:sldMk cId="3791313415" sldId="7571"/>
            <ac:spMk id="27" creationId="{7FD09720-4E5E-1360-4F97-F78763E8DB8F}"/>
          </ac:spMkLst>
        </pc:spChg>
        <pc:spChg chg="mod">
          <ac:chgData name="Irena Krošl" userId="S::irenak@vsgt.si::6f871211-9d6e-4801-9f7a-49ad5e71b0eb" providerId="AD" clId="Web-{A2DDC774-587B-11BD-13CA-B795C11ECA40}" dt="2026-01-13T08:12:09.198" v="602" actId="14100"/>
          <ac:spMkLst>
            <pc:docMk/>
            <pc:sldMk cId="3791313415" sldId="7571"/>
            <ac:spMk id="30" creationId="{3617665B-F693-5C3A-967B-ECABBCA984E3}"/>
          </ac:spMkLst>
        </pc:spChg>
        <pc:spChg chg="mod">
          <ac:chgData name="Irena Krošl" userId="S::irenak@vsgt.si::6f871211-9d6e-4801-9f7a-49ad5e71b0eb" providerId="AD" clId="Web-{A2DDC774-587B-11BD-13CA-B795C11ECA40}" dt="2026-01-13T08:12:42.402" v="610" actId="1076"/>
          <ac:spMkLst>
            <pc:docMk/>
            <pc:sldMk cId="3791313415" sldId="7571"/>
            <ac:spMk id="35" creationId="{ADA98A19-B352-D9F3-F00C-90850D9ABAFA}"/>
          </ac:spMkLst>
        </pc:spChg>
        <pc:spChg chg="mod">
          <ac:chgData name="Irena Krošl" userId="S::irenak@vsgt.si::6f871211-9d6e-4801-9f7a-49ad5e71b0eb" providerId="AD" clId="Web-{A2DDC774-587B-11BD-13CA-B795C11ECA40}" dt="2026-01-13T08:12:48.167" v="613" actId="14100"/>
          <ac:spMkLst>
            <pc:docMk/>
            <pc:sldMk cId="3791313415" sldId="7571"/>
            <ac:spMk id="36" creationId="{76662A6A-3DB4-2472-998F-7000F76480CD}"/>
          </ac:spMkLst>
        </pc:spChg>
      </pc:sldChg>
      <pc:sldChg chg="modSp">
        <pc:chgData name="Irena Krošl" userId="S::irenak@vsgt.si::6f871211-9d6e-4801-9f7a-49ad5e71b0eb" providerId="AD" clId="Web-{A2DDC774-587B-11BD-13CA-B795C11ECA40}" dt="2026-01-13T07:17:56.872" v="202"/>
        <pc:sldMkLst>
          <pc:docMk/>
          <pc:sldMk cId="2243441637" sldId="7582"/>
        </pc:sldMkLst>
        <pc:graphicFrameChg chg="mod modGraphic">
          <ac:chgData name="Irena Krošl" userId="S::irenak@vsgt.si::6f871211-9d6e-4801-9f7a-49ad5e71b0eb" providerId="AD" clId="Web-{A2DDC774-587B-11BD-13CA-B795C11ECA40}" dt="2026-01-13T07:17:56.872" v="202"/>
          <ac:graphicFrameMkLst>
            <pc:docMk/>
            <pc:sldMk cId="2243441637" sldId="7582"/>
            <ac:graphicFrameMk id="9" creationId="{2AE244AD-C210-9E55-E7E0-1890A8BDC5F7}"/>
          </ac:graphicFrameMkLst>
        </pc:graphicFrameChg>
      </pc:sldChg>
      <pc:sldChg chg="modSp">
        <pc:chgData name="Irena Krošl" userId="S::irenak@vsgt.si::6f871211-9d6e-4801-9f7a-49ad5e71b0eb" providerId="AD" clId="Web-{A2DDC774-587B-11BD-13CA-B795C11ECA40}" dt="2026-01-13T08:14:17.043" v="627" actId="20577"/>
        <pc:sldMkLst>
          <pc:docMk/>
          <pc:sldMk cId="2961207069" sldId="7702"/>
        </pc:sldMkLst>
        <pc:spChg chg="mod">
          <ac:chgData name="Irena Krošl" userId="S::irenak@vsgt.si::6f871211-9d6e-4801-9f7a-49ad5e71b0eb" providerId="AD" clId="Web-{A2DDC774-587B-11BD-13CA-B795C11ECA40}" dt="2026-01-13T08:14:05.777" v="622" actId="1076"/>
          <ac:spMkLst>
            <pc:docMk/>
            <pc:sldMk cId="2961207069" sldId="7702"/>
            <ac:spMk id="12" creationId="{A258AFCB-3ABF-C161-3419-10F437108D7D}"/>
          </ac:spMkLst>
        </pc:spChg>
        <pc:spChg chg="mod">
          <ac:chgData name="Irena Krošl" userId="S::irenak@vsgt.si::6f871211-9d6e-4801-9f7a-49ad5e71b0eb" providerId="AD" clId="Web-{A2DDC774-587B-11BD-13CA-B795C11ECA40}" dt="2026-01-13T08:14:09.809" v="624" actId="20577"/>
          <ac:spMkLst>
            <pc:docMk/>
            <pc:sldMk cId="2961207069" sldId="7702"/>
            <ac:spMk id="14" creationId="{D038243F-8340-B1BF-D76B-D388040AA801}"/>
          </ac:spMkLst>
        </pc:spChg>
        <pc:spChg chg="mod">
          <ac:chgData name="Irena Krošl" userId="S::irenak@vsgt.si::6f871211-9d6e-4801-9f7a-49ad5e71b0eb" providerId="AD" clId="Web-{A2DDC774-587B-11BD-13CA-B795C11ECA40}" dt="2026-01-13T08:14:17.043" v="627" actId="20577"/>
          <ac:spMkLst>
            <pc:docMk/>
            <pc:sldMk cId="2961207069" sldId="7702"/>
            <ac:spMk id="54" creationId="{4065BC51-B524-FC95-B65C-14FE7E10D2B1}"/>
          </ac:spMkLst>
        </pc:spChg>
      </pc:sldChg>
      <pc:sldChg chg="modSp">
        <pc:chgData name="Irena Krošl" userId="S::irenak@vsgt.si::6f871211-9d6e-4801-9f7a-49ad5e71b0eb" providerId="AD" clId="Web-{A2DDC774-587B-11BD-13CA-B795C11ECA40}" dt="2026-01-13T06:56:14.848" v="20" actId="14100"/>
        <pc:sldMkLst>
          <pc:docMk/>
          <pc:sldMk cId="3979960270" sldId="7709"/>
        </pc:sldMkLst>
        <pc:spChg chg="mod">
          <ac:chgData name="Irena Krošl" userId="S::irenak@vsgt.si::6f871211-9d6e-4801-9f7a-49ad5e71b0eb" providerId="AD" clId="Web-{A2DDC774-587B-11BD-13CA-B795C11ECA40}" dt="2026-01-13T06:56:02.848" v="15" actId="1076"/>
          <ac:spMkLst>
            <pc:docMk/>
            <pc:sldMk cId="3979960270" sldId="7709"/>
            <ac:spMk id="2" creationId="{9E9C96C2-CDD4-9A5C-F4AD-600DA16DB269}"/>
          </ac:spMkLst>
        </pc:spChg>
        <pc:spChg chg="mod">
          <ac:chgData name="Irena Krošl" userId="S::irenak@vsgt.si::6f871211-9d6e-4801-9f7a-49ad5e71b0eb" providerId="AD" clId="Web-{A2DDC774-587B-11BD-13CA-B795C11ECA40}" dt="2026-01-13T06:56:04.613" v="16" actId="1076"/>
          <ac:spMkLst>
            <pc:docMk/>
            <pc:sldMk cId="3979960270" sldId="7709"/>
            <ac:spMk id="5" creationId="{136A9AEC-EA74-F034-4401-62623FD721BA}"/>
          </ac:spMkLst>
        </pc:spChg>
        <pc:spChg chg="mod">
          <ac:chgData name="Irena Krošl" userId="S::irenak@vsgt.si::6f871211-9d6e-4801-9f7a-49ad5e71b0eb" providerId="AD" clId="Web-{A2DDC774-587B-11BD-13CA-B795C11ECA40}" dt="2026-01-13T06:55:58.863" v="14" actId="20577"/>
          <ac:spMkLst>
            <pc:docMk/>
            <pc:sldMk cId="3979960270" sldId="7709"/>
            <ac:spMk id="6" creationId="{FDB041E2-E3B8-FEB5-AE3E-14EB9A06C523}"/>
          </ac:spMkLst>
        </pc:spChg>
        <pc:spChg chg="mod">
          <ac:chgData name="Irena Krošl" userId="S::irenak@vsgt.si::6f871211-9d6e-4801-9f7a-49ad5e71b0eb" providerId="AD" clId="Web-{A2DDC774-587B-11BD-13CA-B795C11ECA40}" dt="2026-01-13T06:55:41.582" v="11" actId="1076"/>
          <ac:spMkLst>
            <pc:docMk/>
            <pc:sldMk cId="3979960270" sldId="7709"/>
            <ac:spMk id="7" creationId="{CD992344-49E1-D46A-8BA6-AC164203BD01}"/>
          </ac:spMkLst>
        </pc:spChg>
        <pc:spChg chg="mod">
          <ac:chgData name="Irena Krošl" userId="S::irenak@vsgt.si::6f871211-9d6e-4801-9f7a-49ad5e71b0eb" providerId="AD" clId="Web-{A2DDC774-587B-11BD-13CA-B795C11ECA40}" dt="2026-01-13T06:56:14.848" v="20" actId="14100"/>
          <ac:spMkLst>
            <pc:docMk/>
            <pc:sldMk cId="3979960270" sldId="7709"/>
            <ac:spMk id="9" creationId="{28AB90AF-8BD8-4D75-C445-DEFDC4A733DE}"/>
          </ac:spMkLst>
        </pc:spChg>
        <pc:cxnChg chg="mod">
          <ac:chgData name="Irena Krošl" userId="S::irenak@vsgt.si::6f871211-9d6e-4801-9f7a-49ad5e71b0eb" providerId="AD" clId="Web-{A2DDC774-587B-11BD-13CA-B795C11ECA40}" dt="2026-01-13T06:56:07.879" v="17" actId="1076"/>
          <ac:cxnSpMkLst>
            <pc:docMk/>
            <pc:sldMk cId="3979960270" sldId="7709"/>
            <ac:cxnSpMk id="8" creationId="{CD585566-964F-CB02-8D61-CD8D8D8E1A4C}"/>
          </ac:cxnSpMkLst>
        </pc:cxnChg>
      </pc:sldChg>
      <pc:sldChg chg="modSp">
        <pc:chgData name="Irena Krošl" userId="S::irenak@vsgt.si::6f871211-9d6e-4801-9f7a-49ad5e71b0eb" providerId="AD" clId="Web-{A2DDC774-587B-11BD-13CA-B795C11ECA40}" dt="2026-01-13T07:00:02.840" v="56" actId="20577"/>
        <pc:sldMkLst>
          <pc:docMk/>
          <pc:sldMk cId="3159511268" sldId="7710"/>
        </pc:sldMkLst>
        <pc:spChg chg="mod">
          <ac:chgData name="Irena Krošl" userId="S::irenak@vsgt.si::6f871211-9d6e-4801-9f7a-49ad5e71b0eb" providerId="AD" clId="Web-{A2DDC774-587B-11BD-13CA-B795C11ECA40}" dt="2026-01-13T06:57:15.989" v="28" actId="20577"/>
          <ac:spMkLst>
            <pc:docMk/>
            <pc:sldMk cId="3159511268" sldId="7710"/>
            <ac:spMk id="15" creationId="{23E8B7F3-4857-8863-B406-2097E26A56FC}"/>
          </ac:spMkLst>
        </pc:spChg>
        <pc:spChg chg="mod">
          <ac:chgData name="Irena Krošl" userId="S::irenak@vsgt.si::6f871211-9d6e-4801-9f7a-49ad5e71b0eb" providerId="AD" clId="Web-{A2DDC774-587B-11BD-13CA-B795C11ECA40}" dt="2026-01-13T06:57:23.411" v="33" actId="20577"/>
          <ac:spMkLst>
            <pc:docMk/>
            <pc:sldMk cId="3159511268" sldId="7710"/>
            <ac:spMk id="18" creationId="{C4A0E530-CEE1-CBCF-E9FF-4F1051905B36}"/>
          </ac:spMkLst>
        </pc:spChg>
        <pc:spChg chg="mod">
          <ac:chgData name="Irena Krošl" userId="S::irenak@vsgt.si::6f871211-9d6e-4801-9f7a-49ad5e71b0eb" providerId="AD" clId="Web-{A2DDC774-587B-11BD-13CA-B795C11ECA40}" dt="2026-01-13T06:57:45.052" v="43" actId="20577"/>
          <ac:spMkLst>
            <pc:docMk/>
            <pc:sldMk cId="3159511268" sldId="7710"/>
            <ac:spMk id="20" creationId="{A78DDE03-7A2B-8BC8-4449-1BC1323080AA}"/>
          </ac:spMkLst>
        </pc:spChg>
        <pc:spChg chg="mod">
          <ac:chgData name="Irena Krošl" userId="S::irenak@vsgt.si::6f871211-9d6e-4801-9f7a-49ad5e71b0eb" providerId="AD" clId="Web-{A2DDC774-587B-11BD-13CA-B795C11ECA40}" dt="2026-01-13T06:59:54.324" v="55" actId="20577"/>
          <ac:spMkLst>
            <pc:docMk/>
            <pc:sldMk cId="3159511268" sldId="7710"/>
            <ac:spMk id="32" creationId="{09373F68-461D-AF3F-098D-326235E74994}"/>
          </ac:spMkLst>
        </pc:spChg>
        <pc:spChg chg="mod">
          <ac:chgData name="Irena Krošl" userId="S::irenak@vsgt.si::6f871211-9d6e-4801-9f7a-49ad5e71b0eb" providerId="AD" clId="Web-{A2DDC774-587B-11BD-13CA-B795C11ECA40}" dt="2026-01-13T07:00:02.840" v="56" actId="20577"/>
          <ac:spMkLst>
            <pc:docMk/>
            <pc:sldMk cId="3159511268" sldId="7710"/>
            <ac:spMk id="36" creationId="{B00FFFC4-4425-5E27-2117-95F0E0B81EE3}"/>
          </ac:spMkLst>
        </pc:spChg>
        <pc:spChg chg="mod">
          <ac:chgData name="Irena Krošl" userId="S::irenak@vsgt.si::6f871211-9d6e-4801-9f7a-49ad5e71b0eb" providerId="AD" clId="Web-{A2DDC774-587B-11BD-13CA-B795C11ECA40}" dt="2026-01-13T06:57:47.271" v="44" actId="20577"/>
          <ac:spMkLst>
            <pc:docMk/>
            <pc:sldMk cId="3159511268" sldId="7710"/>
            <ac:spMk id="40" creationId="{0E06956E-3850-588E-EE53-AFCD699990BB}"/>
          </ac:spMkLst>
        </pc:spChg>
      </pc:sldChg>
      <pc:sldChg chg="modSp">
        <pc:chgData name="Irena Krošl" userId="S::irenak@vsgt.si::6f871211-9d6e-4801-9f7a-49ad5e71b0eb" providerId="AD" clId="Web-{A2DDC774-587B-11BD-13CA-B795C11ECA40}" dt="2026-01-13T07:00:14.951" v="60" actId="20577"/>
        <pc:sldMkLst>
          <pc:docMk/>
          <pc:sldMk cId="2821290445" sldId="7717"/>
        </pc:sldMkLst>
        <pc:spChg chg="mod">
          <ac:chgData name="Irena Krošl" userId="S::irenak@vsgt.si::6f871211-9d6e-4801-9f7a-49ad5e71b0eb" providerId="AD" clId="Web-{A2DDC774-587B-11BD-13CA-B795C11ECA40}" dt="2026-01-13T07:00:14.951" v="60" actId="20577"/>
          <ac:spMkLst>
            <pc:docMk/>
            <pc:sldMk cId="2821290445" sldId="7717"/>
            <ac:spMk id="2" creationId="{9BD61134-4D15-A23B-808D-D815B9387986}"/>
          </ac:spMkLst>
        </pc:spChg>
      </pc:sldChg>
      <pc:sldChg chg="modSp">
        <pc:chgData name="Irena Krošl" userId="S::irenak@vsgt.si::6f871211-9d6e-4801-9f7a-49ad5e71b0eb" providerId="AD" clId="Web-{A2DDC774-587B-11BD-13CA-B795C11ECA40}" dt="2026-01-13T07:00:21.252" v="63" actId="20577"/>
        <pc:sldMkLst>
          <pc:docMk/>
          <pc:sldMk cId="588969578" sldId="7718"/>
        </pc:sldMkLst>
        <pc:spChg chg="mod">
          <ac:chgData name="Irena Krošl" userId="S::irenak@vsgt.si::6f871211-9d6e-4801-9f7a-49ad5e71b0eb" providerId="AD" clId="Web-{A2DDC774-587B-11BD-13CA-B795C11ECA40}" dt="2026-01-13T07:00:21.252" v="63" actId="20577"/>
          <ac:spMkLst>
            <pc:docMk/>
            <pc:sldMk cId="588969578" sldId="7718"/>
            <ac:spMk id="2" creationId="{C91F7934-BD23-E93E-A41B-8A55E20DFFED}"/>
          </ac:spMkLst>
        </pc:spChg>
      </pc:sldChg>
      <pc:sldChg chg="modSp">
        <pc:chgData name="Irena Krošl" userId="S::irenak@vsgt.si::6f871211-9d6e-4801-9f7a-49ad5e71b0eb" providerId="AD" clId="Web-{A2DDC774-587B-11BD-13CA-B795C11ECA40}" dt="2026-01-13T06:55:13.894" v="7" actId="20577"/>
        <pc:sldMkLst>
          <pc:docMk/>
          <pc:sldMk cId="938458164" sldId="7764"/>
        </pc:sldMkLst>
        <pc:spChg chg="mod">
          <ac:chgData name="Irena Krošl" userId="S::irenak@vsgt.si::6f871211-9d6e-4801-9f7a-49ad5e71b0eb" providerId="AD" clId="Web-{A2DDC774-587B-11BD-13CA-B795C11ECA40}" dt="2026-01-13T06:55:01.800" v="0" actId="1076"/>
          <ac:spMkLst>
            <pc:docMk/>
            <pc:sldMk cId="938458164" sldId="7764"/>
            <ac:spMk id="8" creationId="{753DA0CF-B352-B521-2ED3-96028AFE64DB}"/>
          </ac:spMkLst>
        </pc:spChg>
        <pc:spChg chg="mod">
          <ac:chgData name="Irena Krošl" userId="S::irenak@vsgt.si::6f871211-9d6e-4801-9f7a-49ad5e71b0eb" providerId="AD" clId="Web-{A2DDC774-587B-11BD-13CA-B795C11ECA40}" dt="2026-01-13T06:55:13.894" v="7" actId="20577"/>
          <ac:spMkLst>
            <pc:docMk/>
            <pc:sldMk cId="938458164" sldId="7764"/>
            <ac:spMk id="12" creationId="{55F7CF88-0018-0D30-A326-5B237F651C9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Kliknite za urejanje glavnih slogov besedila</a:t>
            </a:r>
          </a:p>
          <a:p>
            <a:pPr lvl="1"/>
            <a:r>
              <a:rPr lang="en-GB"/>
              <a:t>Druga raven</a:t>
            </a:r>
          </a:p>
          <a:p>
            <a:pPr lvl="2"/>
            <a:r>
              <a:rPr lang="en-GB"/>
              <a:t>Tretja raven</a:t>
            </a:r>
          </a:p>
          <a:p>
            <a:pPr lvl="3"/>
            <a:r>
              <a:rPr lang="en-GB"/>
              <a:t>Četrta raven</a:t>
            </a:r>
          </a:p>
          <a:p>
            <a:pPr lvl="4"/>
            <a:r>
              <a:rPr lang="en-GB"/>
              <a:t>Peta stopnja</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2A15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883458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
            <a:extLst>
              <a:ext uri="{FF2B5EF4-FFF2-40B4-BE49-F238E27FC236}">
                <a16:creationId xmlns:a16="http://schemas.microsoft.com/office/drawing/2014/main" id="{6200EA46-74C4-E89B-2CA3-0088C46B4E86}"/>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01</a:t>
            </a:r>
          </a:p>
        </p:txBody>
      </p:sp>
      <p:sp>
        <p:nvSpPr>
          <p:cNvPr id="6" name="Text Placeholder 2">
            <a:extLst>
              <a:ext uri="{FF2B5EF4-FFF2-40B4-BE49-F238E27FC236}">
                <a16:creationId xmlns:a16="http://schemas.microsoft.com/office/drawing/2014/main" id="{2F1C6307-FD72-0D20-16E5-D13ED5D003F7}"/>
              </a:ext>
            </a:extLst>
          </p:cNvPr>
          <p:cNvSpPr>
            <a:spLocks noGrp="1"/>
          </p:cNvSpPr>
          <p:nvPr>
            <p:ph type="body" sz="quarter" idx="4294967295"/>
          </p:nvPr>
        </p:nvSpPr>
        <p:spPr>
          <a:xfrm>
            <a:off x="6698177" y="1337990"/>
            <a:ext cx="4931847" cy="689519"/>
          </a:xfrm>
          <a:prstGeom prst="rect">
            <a:avLst/>
          </a:prstGeom>
        </p:spPr>
        <p:txBody>
          <a:bodyPr anchor="ctr"/>
          <a:lstStyle/>
          <a:p>
            <a:pPr marL="0" indent="0">
              <a:buNone/>
            </a:pPr>
            <a:r>
              <a:rPr lang="en-IE" sz="2200" b="1" dirty="0">
                <a:solidFill>
                  <a:srgbClr val="595959"/>
                </a:solidFill>
              </a:rPr>
              <a:t>Know Your Fixed Costs (FC) </a:t>
            </a:r>
            <a:r>
              <a:rPr lang="en-IE" sz="2200" dirty="0">
                <a:solidFill>
                  <a:srgbClr val="595959"/>
                </a:solidFill>
              </a:rPr>
              <a:t>(Overheads)</a:t>
            </a:r>
          </a:p>
        </p:txBody>
      </p:sp>
      <p:sp>
        <p:nvSpPr>
          <p:cNvPr id="7" name="Text Placeholder 4">
            <a:extLst>
              <a:ext uri="{FF2B5EF4-FFF2-40B4-BE49-F238E27FC236}">
                <a16:creationId xmlns:a16="http://schemas.microsoft.com/office/drawing/2014/main" id="{B065A9F7-7187-10E4-8591-C62FD4D7984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02</a:t>
            </a:r>
          </a:p>
        </p:txBody>
      </p:sp>
      <p:sp>
        <p:nvSpPr>
          <p:cNvPr id="8" name="Text Placeholder 5">
            <a:extLst>
              <a:ext uri="{FF2B5EF4-FFF2-40B4-BE49-F238E27FC236}">
                <a16:creationId xmlns:a16="http://schemas.microsoft.com/office/drawing/2014/main" id="{2B0F16D1-5167-DDEC-4A3B-CF84CA3A3A21}"/>
              </a:ext>
            </a:extLst>
          </p:cNvPr>
          <p:cNvSpPr>
            <a:spLocks noGrp="1"/>
          </p:cNvSpPr>
          <p:nvPr>
            <p:ph type="body" sz="quarter" idx="4294967295"/>
          </p:nvPr>
        </p:nvSpPr>
        <p:spPr>
          <a:xfrm>
            <a:off x="6719880" y="2252978"/>
            <a:ext cx="5110169" cy="689519"/>
          </a:xfrm>
          <a:prstGeom prst="rect">
            <a:avLst/>
          </a:prstGeom>
        </p:spPr>
        <p:txBody>
          <a:bodyPr anchor="ctr"/>
          <a:lstStyle/>
          <a:p>
            <a:pPr marL="0" indent="0">
              <a:buNone/>
            </a:pPr>
            <a:r>
              <a:rPr lang="en-IE" sz="2200" b="1" dirty="0">
                <a:solidFill>
                  <a:srgbClr val="595959"/>
                </a:solidFill>
              </a:rPr>
              <a:t>Estimate Your Variable Cost per Night (VC)</a:t>
            </a:r>
          </a:p>
        </p:txBody>
      </p:sp>
      <p:sp>
        <p:nvSpPr>
          <p:cNvPr id="9" name="Text Placeholder 6">
            <a:extLst>
              <a:ext uri="{FF2B5EF4-FFF2-40B4-BE49-F238E27FC236}">
                <a16:creationId xmlns:a16="http://schemas.microsoft.com/office/drawing/2014/main" id="{CDEF22CD-9342-0C00-833B-6EF4F294083E}"/>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03</a:t>
            </a:r>
          </a:p>
        </p:txBody>
      </p:sp>
      <p:sp>
        <p:nvSpPr>
          <p:cNvPr id="10" name="Text Placeholder 7">
            <a:extLst>
              <a:ext uri="{FF2B5EF4-FFF2-40B4-BE49-F238E27FC236}">
                <a16:creationId xmlns:a16="http://schemas.microsoft.com/office/drawing/2014/main" id="{F5E7F6CC-8FB7-2274-91DA-994ED56E4D9E}"/>
              </a:ext>
            </a:extLst>
          </p:cNvPr>
          <p:cNvSpPr>
            <a:spLocks noGrp="1"/>
          </p:cNvSpPr>
          <p:nvPr>
            <p:ph type="body" sz="quarter" idx="4294967295"/>
          </p:nvPr>
        </p:nvSpPr>
        <p:spPr>
          <a:xfrm>
            <a:off x="6726460" y="3167965"/>
            <a:ext cx="4608000" cy="689519"/>
          </a:xfrm>
          <a:prstGeom prst="rect">
            <a:avLst/>
          </a:prstGeom>
        </p:spPr>
        <p:txBody>
          <a:bodyPr anchor="ctr"/>
          <a:lstStyle/>
          <a:p>
            <a:pPr marL="0" indent="0">
              <a:buNone/>
            </a:pPr>
            <a:r>
              <a:rPr lang="en-IE" sz="2200" b="1" dirty="0">
                <a:solidFill>
                  <a:srgbClr val="595959"/>
                </a:solidFill>
              </a:rPr>
              <a:t>Sample Annual Operating Cost or Variable Costs Breakdown</a:t>
            </a:r>
          </a:p>
        </p:txBody>
      </p:sp>
      <p:sp>
        <p:nvSpPr>
          <p:cNvPr id="11" name="Text Placeholder 8">
            <a:extLst>
              <a:ext uri="{FF2B5EF4-FFF2-40B4-BE49-F238E27FC236}">
                <a16:creationId xmlns:a16="http://schemas.microsoft.com/office/drawing/2014/main" id="{AB848293-8408-F5D3-E417-618902E30EC8}"/>
              </a:ext>
            </a:extLst>
          </p:cNvPr>
          <p:cNvSpPr>
            <a:spLocks noGrp="1"/>
          </p:cNvSpPr>
          <p:nvPr>
            <p:ph type="body" sz="quarter" idx="4294967295"/>
          </p:nvPr>
        </p:nvSpPr>
        <p:spPr>
          <a:xfrm>
            <a:off x="5912867" y="4082953"/>
            <a:ext cx="700387" cy="689518"/>
          </a:xfrm>
          <a:prstGeom prst="rect">
            <a:avLst/>
          </a:prstGeom>
        </p:spPr>
        <p:txBody>
          <a:bodyPr/>
          <a:lstStyle/>
          <a:p>
            <a:pPr marL="0" indent="0" algn="ctr">
              <a:buNone/>
            </a:pPr>
            <a:r>
              <a:rPr lang="en-IE" sz="3200" dirty="0">
                <a:solidFill>
                  <a:schemeClr val="bg1"/>
                </a:solidFill>
              </a:rPr>
              <a:t>04</a:t>
            </a:r>
          </a:p>
        </p:txBody>
      </p:sp>
      <p:sp>
        <p:nvSpPr>
          <p:cNvPr id="12" name="Text Placeholder 9">
            <a:extLst>
              <a:ext uri="{FF2B5EF4-FFF2-40B4-BE49-F238E27FC236}">
                <a16:creationId xmlns:a16="http://schemas.microsoft.com/office/drawing/2014/main" id="{E11AAA58-E7FF-1DF2-FC1A-639B5194DE75}"/>
              </a:ext>
            </a:extLst>
          </p:cNvPr>
          <p:cNvSpPr>
            <a:spLocks noGrp="1"/>
          </p:cNvSpPr>
          <p:nvPr>
            <p:ph type="body" sz="quarter" idx="4294967295"/>
          </p:nvPr>
        </p:nvSpPr>
        <p:spPr>
          <a:xfrm>
            <a:off x="6748162" y="4082953"/>
            <a:ext cx="4881861" cy="689519"/>
          </a:xfrm>
          <a:prstGeom prst="rect">
            <a:avLst/>
          </a:prstGeom>
        </p:spPr>
        <p:txBody>
          <a:bodyPr anchor="ctr"/>
          <a:lstStyle/>
          <a:p>
            <a:pPr marL="0" indent="0">
              <a:buNone/>
            </a:pPr>
            <a:r>
              <a:rPr lang="en-IE" sz="2200" b="1" dirty="0">
                <a:solidFill>
                  <a:srgbClr val="595959"/>
                </a:solidFill>
              </a:rPr>
              <a:t>Calculate Your Total Annual Costs (TAC)</a:t>
            </a:r>
          </a:p>
        </p:txBody>
      </p:sp>
      <p:sp>
        <p:nvSpPr>
          <p:cNvPr id="13" name="Text Placeholder 10">
            <a:extLst>
              <a:ext uri="{FF2B5EF4-FFF2-40B4-BE49-F238E27FC236}">
                <a16:creationId xmlns:a16="http://schemas.microsoft.com/office/drawing/2014/main" id="{D5F0FD89-BAF6-3E4C-3AC2-B1AA634EBC6D}"/>
              </a:ext>
            </a:extLst>
          </p:cNvPr>
          <p:cNvSpPr>
            <a:spLocks noGrp="1"/>
          </p:cNvSpPr>
          <p:nvPr>
            <p:ph type="body" sz="quarter" idx="4294967295"/>
          </p:nvPr>
        </p:nvSpPr>
        <p:spPr>
          <a:xfrm>
            <a:off x="5891164" y="4997940"/>
            <a:ext cx="700387" cy="689518"/>
          </a:xfrm>
          <a:prstGeom prst="rect">
            <a:avLst/>
          </a:prstGeom>
        </p:spPr>
        <p:txBody>
          <a:bodyPr/>
          <a:lstStyle/>
          <a:p>
            <a:pPr marL="0" indent="0" algn="ctr">
              <a:buNone/>
            </a:pPr>
            <a:r>
              <a:rPr lang="en-IE" sz="3200" dirty="0">
                <a:solidFill>
                  <a:schemeClr val="bg1"/>
                </a:solidFill>
              </a:rPr>
              <a:t>05</a:t>
            </a:r>
          </a:p>
        </p:txBody>
      </p:sp>
      <p:sp>
        <p:nvSpPr>
          <p:cNvPr id="14" name="Text Placeholder 11">
            <a:extLst>
              <a:ext uri="{FF2B5EF4-FFF2-40B4-BE49-F238E27FC236}">
                <a16:creationId xmlns:a16="http://schemas.microsoft.com/office/drawing/2014/main" id="{B24F0308-F2E3-0230-32E6-5526BE5FD034}"/>
              </a:ext>
            </a:extLst>
          </p:cNvPr>
          <p:cNvSpPr>
            <a:spLocks noGrp="1"/>
          </p:cNvSpPr>
          <p:nvPr>
            <p:ph type="body" sz="quarter" idx="4294967295"/>
          </p:nvPr>
        </p:nvSpPr>
        <p:spPr>
          <a:xfrm>
            <a:off x="6726460" y="4997940"/>
            <a:ext cx="4608000" cy="689519"/>
          </a:xfrm>
          <a:prstGeom prst="rect">
            <a:avLst/>
          </a:prstGeom>
        </p:spPr>
        <p:txBody>
          <a:bodyPr anchor="ctr"/>
          <a:lstStyle/>
          <a:p>
            <a:pPr marL="0" indent="0">
              <a:buNone/>
            </a:pPr>
            <a:r>
              <a:rPr lang="en-IE" sz="2200" b="1" dirty="0">
                <a:solidFill>
                  <a:srgbClr val="595959"/>
                </a:solidFill>
              </a:rPr>
              <a:t>Know Your Nightly Costs</a:t>
            </a:r>
          </a:p>
        </p:txBody>
      </p:sp>
      <p:sp>
        <p:nvSpPr>
          <p:cNvPr id="15" name="Text Placeholder 11">
            <a:extLst>
              <a:ext uri="{FF2B5EF4-FFF2-40B4-BE49-F238E27FC236}">
                <a16:creationId xmlns:a16="http://schemas.microsoft.com/office/drawing/2014/main" id="{F1446A26-4F72-BA31-7639-C202D269E15A}"/>
              </a:ext>
            </a:extLst>
          </p:cNvPr>
          <p:cNvSpPr txBox="1">
            <a:spLocks/>
          </p:cNvSpPr>
          <p:nvPr userDrawn="1"/>
        </p:nvSpPr>
        <p:spPr>
          <a:xfrm>
            <a:off x="6748162" y="5839859"/>
            <a:ext cx="460800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Calculate Your Net Revenue per Night</a:t>
            </a:r>
          </a:p>
        </p:txBody>
      </p:sp>
      <p:cxnSp>
        <p:nvCxnSpPr>
          <p:cNvPr id="16" name="Straight Connector 15">
            <a:extLst>
              <a:ext uri="{FF2B5EF4-FFF2-40B4-BE49-F238E27FC236}">
                <a16:creationId xmlns:a16="http://schemas.microsoft.com/office/drawing/2014/main" id="{306F1988-3020-D849-93C2-E2AE7F483C4A}"/>
              </a:ext>
            </a:extLst>
          </p:cNvPr>
          <p:cNvCxnSpPr>
            <a:cxnSpLocks/>
          </p:cNvCxnSpPr>
          <p:nvPr userDrawn="1"/>
        </p:nvCxnSpPr>
        <p:spPr>
          <a:xfrm flipH="1">
            <a:off x="5891164" y="58165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B7FC63AC-297A-DB5E-5E1A-5D8C46B76ED1}"/>
              </a:ext>
            </a:extLst>
          </p:cNvPr>
          <p:cNvSpPr txBox="1">
            <a:spLocks/>
          </p:cNvSpPr>
          <p:nvPr userDrawn="1"/>
        </p:nvSpPr>
        <p:spPr>
          <a:xfrm>
            <a:off x="5884584" y="5919767"/>
            <a:ext cx="700387" cy="689518"/>
          </a:xfrm>
          <a:prstGeom prst="rect">
            <a:avLst/>
          </a:prstGeom>
          <a:noFill/>
        </p:spPr>
        <p:txBody>
          <a:bodyPr anchor="ctr">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06</a:t>
            </a:r>
          </a:p>
        </p:txBody>
      </p:sp>
      <p:cxnSp>
        <p:nvCxnSpPr>
          <p:cNvPr id="18" name="Straight Connector 17">
            <a:extLst>
              <a:ext uri="{FF2B5EF4-FFF2-40B4-BE49-F238E27FC236}">
                <a16:creationId xmlns:a16="http://schemas.microsoft.com/office/drawing/2014/main" id="{4D6AEF0C-C180-950A-FB90-F465D232A5F0}"/>
              </a:ext>
            </a:extLst>
          </p:cNvPr>
          <p:cNvCxnSpPr>
            <a:cxnSpLocks/>
          </p:cNvCxnSpPr>
          <p:nvPr userDrawn="1"/>
        </p:nvCxnSpPr>
        <p:spPr>
          <a:xfrm flipH="1">
            <a:off x="5862882" y="21113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53D7F5-094C-55D4-EF99-BEEA9A20FAE7}"/>
              </a:ext>
            </a:extLst>
          </p:cNvPr>
          <p:cNvCxnSpPr>
            <a:cxnSpLocks/>
          </p:cNvCxnSpPr>
          <p:nvPr userDrawn="1"/>
        </p:nvCxnSpPr>
        <p:spPr>
          <a:xfrm flipH="1">
            <a:off x="5862882" y="30638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B98400E-E620-B70D-609F-9C231D2ABDC9}"/>
              </a:ext>
            </a:extLst>
          </p:cNvPr>
          <p:cNvCxnSpPr>
            <a:cxnSpLocks/>
          </p:cNvCxnSpPr>
          <p:nvPr userDrawn="1"/>
        </p:nvCxnSpPr>
        <p:spPr>
          <a:xfrm flipH="1">
            <a:off x="5862882" y="39877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359037-26A8-5143-8968-82892FE33FDB}"/>
              </a:ext>
            </a:extLst>
          </p:cNvPr>
          <p:cNvCxnSpPr>
            <a:cxnSpLocks/>
          </p:cNvCxnSpPr>
          <p:nvPr userDrawn="1"/>
        </p:nvCxnSpPr>
        <p:spPr>
          <a:xfrm flipH="1">
            <a:off x="5862882" y="49021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278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3309496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96751"/>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5942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854879" y="6461000"/>
            <a:ext cx="2496629" cy="397000"/>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1"/>
            <a:ext cx="6007983" cy="61817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5343525" y="2295524"/>
            <a:ext cx="6007983" cy="4562475"/>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859949" y="6461000"/>
            <a:ext cx="2491559" cy="396999"/>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846619" y="-274858"/>
            <a:ext cx="54956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88657" y="2396438"/>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88657" y="761603"/>
            <a:ext cx="10614687"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74803" y="1579021"/>
            <a:ext cx="10614687"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lang="en-US" sz="3200" b="1" i="0" kern="1200" dirty="0">
                <a:solidFill>
                  <a:srgbClr val="459597"/>
                </a:solidFill>
                <a:latin typeface="+mn-lt"/>
                <a:ea typeface="+mn-ea"/>
                <a:cs typeface="+mn-cs"/>
              </a:defRPr>
            </a:lvl1pPr>
          </a:lstStyle>
          <a:p>
            <a:pPr lvl="0"/>
            <a:r>
              <a:rPr lang="en-US" dirty="0"/>
              <a:t>Heading</a:t>
            </a:r>
          </a:p>
        </p:txBody>
      </p:sp>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0" y="6453673"/>
            <a:ext cx="75324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730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E9675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327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917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463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0717165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9" name="Text Placeholder 32">
            <a:extLst>
              <a:ext uri="{FF2B5EF4-FFF2-40B4-BE49-F238E27FC236}">
                <a16:creationId xmlns:a16="http://schemas.microsoft.com/office/drawing/2014/main" id="{CE034E5D-2F22-518D-1FE6-E7FFC2D29B76}"/>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1983655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91ACED44-EF9B-F62B-33CF-4DB972F9344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32909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AA91E554-6058-E464-2B1F-763CCA3A9442}"/>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26443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5" name="Text Placeholder 32">
            <a:extLst>
              <a:ext uri="{FF2B5EF4-FFF2-40B4-BE49-F238E27FC236}">
                <a16:creationId xmlns:a16="http://schemas.microsoft.com/office/drawing/2014/main" id="{BC72A8D7-FC3E-AFF7-3782-7C6166D1973A}"/>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67007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4" name="Straight Connector 3">
            <a:extLst>
              <a:ext uri="{FF2B5EF4-FFF2-40B4-BE49-F238E27FC236}">
                <a16:creationId xmlns:a16="http://schemas.microsoft.com/office/drawing/2014/main" id="{4EE73B5A-FD2C-3417-B647-C05ECFABBCF6}"/>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514D809-F6FD-B9BC-8AFE-6C6396AD0E78}"/>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285558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946806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225188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399690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69453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7765244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370119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4390870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7831E8FF-838B-D4AF-9119-7CF9F37A0E39}"/>
              </a:ext>
            </a:extLst>
          </p:cNvPr>
          <p:cNvCxnSpPr>
            <a:cxnSpLocks/>
          </p:cNvCxnSpPr>
          <p:nvPr userDrawn="1"/>
        </p:nvCxnSpPr>
        <p:spPr>
          <a:xfrm>
            <a:off x="419734" y="1752340"/>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5DF195E8-3909-B219-C8AC-7DFA3424CBEB}"/>
              </a:ext>
            </a:extLst>
          </p:cNvPr>
          <p:cNvSpPr>
            <a:spLocks noGrp="1"/>
          </p:cNvSpPr>
          <p:nvPr>
            <p:ph type="body" sz="quarter" idx="18" hasCustomPrompt="1"/>
          </p:nvPr>
        </p:nvSpPr>
        <p:spPr>
          <a:xfrm>
            <a:off x="538978" y="1914232"/>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836700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8A804B14-0F25-F485-9CBA-70606443874A}"/>
              </a:ext>
            </a:extLst>
          </p:cNvPr>
          <p:cNvCxnSpPr>
            <a:cxnSpLocks/>
          </p:cNvCxnSpPr>
          <p:nvPr userDrawn="1"/>
        </p:nvCxnSpPr>
        <p:spPr>
          <a:xfrm>
            <a:off x="419734" y="17632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7D3E6BF5-36DA-5969-53A3-51D436933E0D}"/>
              </a:ext>
            </a:extLst>
          </p:cNvPr>
          <p:cNvSpPr>
            <a:spLocks noGrp="1"/>
          </p:cNvSpPr>
          <p:nvPr>
            <p:ph type="body" sz="quarter" idx="18" hasCustomPrompt="1"/>
          </p:nvPr>
        </p:nvSpPr>
        <p:spPr>
          <a:xfrm>
            <a:off x="538978" y="19251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1910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12" name="Straight Connector 11">
            <a:extLst>
              <a:ext uri="{FF2B5EF4-FFF2-40B4-BE49-F238E27FC236}">
                <a16:creationId xmlns:a16="http://schemas.microsoft.com/office/drawing/2014/main" id="{6453ADA4-BA1C-6F5B-407B-1B1CC3AAE28E}"/>
              </a:ext>
            </a:extLst>
          </p:cNvPr>
          <p:cNvCxnSpPr>
            <a:cxnSpLocks/>
          </p:cNvCxnSpPr>
          <p:nvPr userDrawn="1"/>
        </p:nvCxnSpPr>
        <p:spPr>
          <a:xfrm>
            <a:off x="436533" y="18162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533AC6A7-A23A-DFC7-44D9-145AEC0679AB}"/>
              </a:ext>
            </a:extLst>
          </p:cNvPr>
          <p:cNvSpPr>
            <a:spLocks noGrp="1"/>
          </p:cNvSpPr>
          <p:nvPr>
            <p:ph type="body" sz="quarter" idx="18" hasCustomPrompt="1"/>
          </p:nvPr>
        </p:nvSpPr>
        <p:spPr>
          <a:xfrm>
            <a:off x="555777" y="19781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085893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BF4AA246-95E6-5113-9F77-1F9F4FF1B656}"/>
              </a:ext>
            </a:extLst>
          </p:cNvPr>
          <p:cNvCxnSpPr>
            <a:cxnSpLocks/>
          </p:cNvCxnSpPr>
          <p:nvPr userDrawn="1"/>
        </p:nvCxnSpPr>
        <p:spPr>
          <a:xfrm>
            <a:off x="453394" y="18629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253B1A3A-0C7F-2C59-2ACE-2EEDD26481D6}"/>
              </a:ext>
            </a:extLst>
          </p:cNvPr>
          <p:cNvSpPr>
            <a:spLocks noGrp="1"/>
          </p:cNvSpPr>
          <p:nvPr>
            <p:ph type="body" sz="quarter" idx="18" hasCustomPrompt="1"/>
          </p:nvPr>
        </p:nvSpPr>
        <p:spPr>
          <a:xfrm>
            <a:off x="572638" y="20248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5622338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5EE622EB-9F00-BCBF-1F38-90FC82B5979A}"/>
              </a:ext>
            </a:extLst>
          </p:cNvPr>
          <p:cNvCxnSpPr>
            <a:cxnSpLocks/>
          </p:cNvCxnSpPr>
          <p:nvPr userDrawn="1"/>
        </p:nvCxnSpPr>
        <p:spPr>
          <a:xfrm>
            <a:off x="454288" y="18005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67FA695-5499-8881-FFC4-F9FBF91C1E57}"/>
              </a:ext>
            </a:extLst>
          </p:cNvPr>
          <p:cNvSpPr>
            <a:spLocks noGrp="1"/>
          </p:cNvSpPr>
          <p:nvPr>
            <p:ph type="body" sz="quarter" idx="18" hasCustomPrompt="1"/>
          </p:nvPr>
        </p:nvSpPr>
        <p:spPr>
          <a:xfrm>
            <a:off x="573532" y="19624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8289749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605753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723194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849566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141229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1493958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177288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ontents Slide 0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3957208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 name="Straight Connector 2">
            <a:extLst>
              <a:ext uri="{FF2B5EF4-FFF2-40B4-BE49-F238E27FC236}">
                <a16:creationId xmlns:a16="http://schemas.microsoft.com/office/drawing/2014/main" id="{51F2F768-42B4-86F7-F6E9-EFF4F8B791AB}"/>
              </a:ext>
            </a:extLst>
          </p:cNvPr>
          <p:cNvCxnSpPr>
            <a:cxnSpLocks/>
          </p:cNvCxnSpPr>
          <p:nvPr userDrawn="1"/>
        </p:nvCxnSpPr>
        <p:spPr>
          <a:xfrm>
            <a:off x="359846" y="485474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8CACE4E7-0635-8E7C-E157-23722F38E903}"/>
              </a:ext>
            </a:extLst>
          </p:cNvPr>
          <p:cNvSpPr>
            <a:spLocks noGrp="1"/>
          </p:cNvSpPr>
          <p:nvPr>
            <p:ph type="body" sz="quarter" idx="18" hasCustomPrompt="1"/>
          </p:nvPr>
        </p:nvSpPr>
        <p:spPr>
          <a:xfrm>
            <a:off x="479090" y="501663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C1E75131-B817-89D0-4D67-0C343AA22FFF}"/>
              </a:ext>
            </a:extLst>
          </p:cNvPr>
          <p:cNvSpPr>
            <a:spLocks noGrp="1"/>
          </p:cNvSpPr>
          <p:nvPr>
            <p:ph type="body" sz="quarter" idx="19" hasCustomPrompt="1"/>
          </p:nvPr>
        </p:nvSpPr>
        <p:spPr>
          <a:xfrm>
            <a:off x="495889" y="408172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445084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429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1011" y="1421161"/>
            <a:ext cx="5591242" cy="4065240"/>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609973" y="1917699"/>
            <a:ext cx="3620593" cy="2549377"/>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1DA36682-58B5-7FC5-2870-DCEF84343C73}"/>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BBFF1E66-2C08-3FE8-ADE0-8FD6BAE84BF0}"/>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8F7BC564-26FB-D046-F824-E7EFA2A40B4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object 3">
            <a:extLst>
              <a:ext uri="{FF2B5EF4-FFF2-40B4-BE49-F238E27FC236}">
                <a16:creationId xmlns:a16="http://schemas.microsoft.com/office/drawing/2014/main" id="{C23683E5-52E0-E6FC-A532-E215FE3999D7}"/>
              </a:ext>
            </a:extLst>
          </p:cNvPr>
          <p:cNvSpPr/>
          <p:nvPr userDrawn="1"/>
        </p:nvSpPr>
        <p:spPr>
          <a:xfrm rot="16200000">
            <a:off x="9810703" y="515190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9" name="Text Placeholder 23">
            <a:extLst>
              <a:ext uri="{FF2B5EF4-FFF2-40B4-BE49-F238E27FC236}">
                <a16:creationId xmlns:a16="http://schemas.microsoft.com/office/drawing/2014/main" id="{81994B4F-E349-840E-C5E7-5C7F8BFC9289}"/>
              </a:ext>
            </a:extLst>
          </p:cNvPr>
          <p:cNvSpPr>
            <a:spLocks noGrp="1"/>
          </p:cNvSpPr>
          <p:nvPr>
            <p:ph type="body" sz="quarter" idx="65" hasCustomPrompt="1"/>
          </p:nvPr>
        </p:nvSpPr>
        <p:spPr>
          <a:xfrm rot="16200000">
            <a:off x="9816713" y="515190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A5CAEB53-E187-012B-10F6-9C7DE6C78546}"/>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7D763500-DF0E-A240-5BDA-6F83D71C9E36}"/>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0D16D9A9-79A3-F3C2-E39C-27ADB007B7B8}"/>
              </a:ext>
            </a:extLst>
          </p:cNvPr>
          <p:cNvSpPr>
            <a:spLocks noGrp="1"/>
          </p:cNvSpPr>
          <p:nvPr>
            <p:ph type="body" sz="quarter" idx="66"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8" name="object 3">
            <a:extLst>
              <a:ext uri="{FF2B5EF4-FFF2-40B4-BE49-F238E27FC236}">
                <a16:creationId xmlns:a16="http://schemas.microsoft.com/office/drawing/2014/main" id="{88E51A10-9D05-671E-22DA-73FCF79621F0}"/>
              </a:ext>
            </a:extLst>
          </p:cNvPr>
          <p:cNvSpPr/>
          <p:nvPr userDrawn="1"/>
        </p:nvSpPr>
        <p:spPr>
          <a:xfrm>
            <a:off x="7143400" y="342900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9" name="Text Placeholder 23">
            <a:extLst>
              <a:ext uri="{FF2B5EF4-FFF2-40B4-BE49-F238E27FC236}">
                <a16:creationId xmlns:a16="http://schemas.microsoft.com/office/drawing/2014/main" id="{78396991-DAEB-1E68-0DF8-1741CFE1C02F}"/>
              </a:ext>
            </a:extLst>
          </p:cNvPr>
          <p:cNvSpPr>
            <a:spLocks noGrp="1"/>
          </p:cNvSpPr>
          <p:nvPr>
            <p:ph type="body" sz="quarter" idx="65" hasCustomPrompt="1"/>
          </p:nvPr>
        </p:nvSpPr>
        <p:spPr>
          <a:xfrm>
            <a:off x="7149410" y="342900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68D24620-A17A-B82E-82B8-0F8BA087E3A9}"/>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0E4478DE-BE81-7099-4DD2-007CB3211CCD}"/>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85E5EBCE-86C4-0B27-3707-79B96FFE0B2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2A158"/>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98C7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ct val="10000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3" name="Text Placeholder 32">
            <a:extLst>
              <a:ext uri="{FF2B5EF4-FFF2-40B4-BE49-F238E27FC236}">
                <a16:creationId xmlns:a16="http://schemas.microsoft.com/office/drawing/2014/main" id="{3C11B4ED-A92B-BA8F-06BE-CD555BA7F5A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4" name="Text Placeholder 32">
            <a:extLst>
              <a:ext uri="{FF2B5EF4-FFF2-40B4-BE49-F238E27FC236}">
                <a16:creationId xmlns:a16="http://schemas.microsoft.com/office/drawing/2014/main" id="{7518EE5D-465B-892D-1A73-BEFF868D1D3A}"/>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4095207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735145" y="-2744893"/>
            <a:ext cx="6702216"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chemeClr val="bg1"/>
          </a:solidFill>
          <a:ln w="571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894731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5724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0C46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0C4659"/>
                </a:solidFill>
                <a:latin typeface="+mn-lt"/>
              </a:defRPr>
            </a:lvl1pPr>
          </a:lstStyle>
          <a:p>
            <a:pPr lvl="0"/>
            <a:r>
              <a:rPr lang="en-US"/>
              <a:t>Heading</a:t>
            </a:r>
          </a:p>
        </p:txBody>
      </p:sp>
    </p:spTree>
    <p:extLst>
      <p:ext uri="{BB962C8B-B14F-4D97-AF65-F5344CB8AC3E}">
        <p14:creationId xmlns:p14="http://schemas.microsoft.com/office/powerpoint/2010/main" val="12374981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0C465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19441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770103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FBDB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 name="Text Placeholder 32">
            <a:extLst>
              <a:ext uri="{FF2B5EF4-FFF2-40B4-BE49-F238E27FC236}">
                <a16:creationId xmlns:a16="http://schemas.microsoft.com/office/drawing/2014/main" id="{4C6F0FF8-B0FD-E621-1B9E-812ED3D6A82C}"/>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 name="Text Placeholder 32">
            <a:extLst>
              <a:ext uri="{FF2B5EF4-FFF2-40B4-BE49-F238E27FC236}">
                <a16:creationId xmlns:a16="http://schemas.microsoft.com/office/drawing/2014/main" id="{B64FE667-667C-D282-E1E2-53165BD83344}"/>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73A3C5CD-D2ED-6E67-A76D-547D392AC911}"/>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32926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OBLIKOVANJE INOVATIVNIH TURISTIČNIH BIVANJ</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970" r:id="rId5"/>
    <p:sldLayoutId id="2147483888" r:id="rId6"/>
    <p:sldLayoutId id="2147483898" r:id="rId7"/>
    <p:sldLayoutId id="2147483974" r:id="rId8"/>
    <p:sldLayoutId id="2147483842" r:id="rId9"/>
    <p:sldLayoutId id="2147483960" r:id="rId10"/>
    <p:sldLayoutId id="2147483962" r:id="rId11"/>
    <p:sldLayoutId id="2147483961" r:id="rId12"/>
    <p:sldLayoutId id="2147483968" r:id="rId13"/>
    <p:sldLayoutId id="2147483840" r:id="rId14"/>
    <p:sldLayoutId id="2147483880" r:id="rId15"/>
    <p:sldLayoutId id="2147483889" r:id="rId16"/>
    <p:sldLayoutId id="2147483861" r:id="rId17"/>
    <p:sldLayoutId id="2147483890" r:id="rId18"/>
    <p:sldLayoutId id="2147483899" r:id="rId19"/>
    <p:sldLayoutId id="2147483884" r:id="rId20"/>
    <p:sldLayoutId id="2147483937" r:id="rId21"/>
    <p:sldLayoutId id="2147483935" r:id="rId22"/>
    <p:sldLayoutId id="2147483938" r:id="rId23"/>
    <p:sldLayoutId id="2147483939" r:id="rId24"/>
    <p:sldLayoutId id="2147483936" r:id="rId25"/>
    <p:sldLayoutId id="2147483841" r:id="rId26"/>
    <p:sldLayoutId id="2147483916" r:id="rId27"/>
    <p:sldLayoutId id="2147483913" r:id="rId28"/>
    <p:sldLayoutId id="2147483917" r:id="rId29"/>
    <p:sldLayoutId id="2147483914" r:id="rId30"/>
    <p:sldLayoutId id="2147483918" r:id="rId31"/>
    <p:sldLayoutId id="2147483948" r:id="rId32"/>
    <p:sldLayoutId id="2147483949" r:id="rId33"/>
    <p:sldLayoutId id="2147483950" r:id="rId34"/>
    <p:sldLayoutId id="2147483951" r:id="rId35"/>
    <p:sldLayoutId id="2147483952" r:id="rId36"/>
    <p:sldLayoutId id="2147483953" r:id="rId37"/>
    <p:sldLayoutId id="2147483921" r:id="rId38"/>
    <p:sldLayoutId id="2147483922" r:id="rId39"/>
    <p:sldLayoutId id="2147483879" r:id="rId40"/>
    <p:sldLayoutId id="2147483919" r:id="rId41"/>
    <p:sldLayoutId id="2147483915" r:id="rId42"/>
    <p:sldLayoutId id="2147483920" r:id="rId43"/>
    <p:sldLayoutId id="2147483942" r:id="rId44"/>
    <p:sldLayoutId id="2147483943" r:id="rId45"/>
    <p:sldLayoutId id="2147483944" r:id="rId46"/>
    <p:sldLayoutId id="2147483945" r:id="rId47"/>
    <p:sldLayoutId id="2147483946" r:id="rId48"/>
    <p:sldLayoutId id="2147483947" r:id="rId49"/>
    <p:sldLayoutId id="2147483878" r:id="rId50"/>
    <p:sldLayoutId id="2147483891" r:id="rId51"/>
    <p:sldLayoutId id="2147483940" r:id="rId52"/>
    <p:sldLayoutId id="2147483941" r:id="rId53"/>
    <p:sldLayoutId id="2147483894" r:id="rId54"/>
    <p:sldLayoutId id="2147483893" r:id="rId55"/>
    <p:sldLayoutId id="2147483895" r:id="rId56"/>
    <p:sldLayoutId id="2147483896" r:id="rId57"/>
    <p:sldLayoutId id="2147483900" r:id="rId58"/>
    <p:sldLayoutId id="2147483901" r:id="rId59"/>
    <p:sldLayoutId id="2147483902" r:id="rId60"/>
    <p:sldLayoutId id="2147483903" r:id="rId61"/>
    <p:sldLayoutId id="2147483904" r:id="rId62"/>
    <p:sldLayoutId id="2147483853" r:id="rId63"/>
    <p:sldLayoutId id="2147483905" r:id="rId64"/>
    <p:sldLayoutId id="2147483934" r:id="rId65"/>
    <p:sldLayoutId id="2147483963" r:id="rId66"/>
    <p:sldLayoutId id="2147483965" r:id="rId67"/>
    <p:sldLayoutId id="2147483976" r:id="rId6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s://www.sba.gov/business-guide/plan-your-business/calculate-your-startup-costs/break-even-point#:~:text=%2A%20" TargetMode="Externa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6.xml.rels><?xml version="1.0" encoding="UTF-8" standalone="yes"?>
<Relationships xmlns="http://schemas.openxmlformats.org/package/2006/relationships"><Relationship Id="rId2" Type="http://schemas.openxmlformats.org/officeDocument/2006/relationships/hyperlink" Target="https://www.smoobu.com/en/guides/glamping/start-glamping-business/#:~:text=Conducting%20a%20detailed%20analysis%20of,gaps%20and%20opportunities%20for%20differentiation" TargetMode="External"/><Relationship Id="rId1" Type="http://schemas.openxmlformats.org/officeDocument/2006/relationships/slideLayout" Target="../slideLayouts/slideLayout66.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www.glampitect.com/blog/starting-a-glamping-business-uk#:~:text=The%20costs%20are%20generally%20pretty,commissioning%20a%20bespoke%20feasibility%20study" TargetMode="Externa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2.xml.rels><?xml version="1.0" encoding="UTF-8" standalone="yes"?>
<Relationships xmlns="http://schemas.openxmlformats.org/package/2006/relationships"><Relationship Id="rId2" Type="http://schemas.openxmlformats.org/officeDocument/2006/relationships/hyperlink" Target="https://www.sba.gov/business-guide/plan-your-business/calculate-your-startup-costs/break-even-point#:~:text=The%C2%A0break,the%20revenues%20for%20a%20product" TargetMode="External"/><Relationship Id="rId1" Type="http://schemas.openxmlformats.org/officeDocument/2006/relationships/slideLayout" Target="../slideLayouts/slideLayout6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2" Type="http://schemas.openxmlformats.org/officeDocument/2006/relationships/hyperlink" Target="https://hypedome.com/blog/starting-glamping-business/?srsltid=AfmBOooYlgOt4yVVAdowr3W4h-MlF633m9dhPWaopJUBytu8w5jGYPo6#:~:text=Occupancy%20,During%20Lifespan%20%C2%A310%2C100%20%C2%A372%2C800%20%C2%A3184%2C400" TargetMode="External"/><Relationship Id="rId1" Type="http://schemas.openxmlformats.org/officeDocument/2006/relationships/slideLayout" Target="../slideLayouts/slideLayout66.xml"/></Relationships>
</file>

<file path=ppt/slides/_rels/slide66.xml.rels><?xml version="1.0" encoding="UTF-8" standalone="yes"?>
<Relationships xmlns="http://schemas.openxmlformats.org/package/2006/relationships"><Relationship Id="rId2" Type="http://schemas.openxmlformats.org/officeDocument/2006/relationships/hyperlink" Target="https://prenohq.com/blog/how-to-calculate-occupancy-rates/#:~:text=Calculating%20occupancy%20rate%20is%20a,simple%20formula" TargetMode="External"/><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2" Type="http://schemas.openxmlformats.org/officeDocument/2006/relationships/hyperlink" Target="https://blog.axisrooms.com/break-even-occupancy-rate-for-hotels-everything/#:~:text=The%20breakeven%20occupancy%20rate%20is,to%20cover%20all%20operational%20costs" TargetMode="External"/><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glampitect.com/blog/starting-a-glamping-business-uk#:~:text=much%20money%20your%20glamping%20business,make%20at%20various%20occupancy%20rates" TargetMode="External"/><Relationship Id="rId1" Type="http://schemas.openxmlformats.org/officeDocument/2006/relationships/slideLayout" Target="../slideLayouts/slideLayout67.xml"/></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a:t>Vikingska hiša in naselbina, Wexford, Irska</a:t>
            </a:r>
            <a:endParaRPr lang="en-IE" dirty="0"/>
          </a:p>
        </p:txBody>
      </p:sp>
      <p:sp>
        <p:nvSpPr>
          <p:cNvPr id="8" name="Text Placeholder 2">
            <a:extLst>
              <a:ext uri="{FF2B5EF4-FFF2-40B4-BE49-F238E27FC236}">
                <a16:creationId xmlns:a16="http://schemas.microsoft.com/office/drawing/2014/main" id="{753DA0CF-B352-B521-2ED3-96028AFE64DB}"/>
              </a:ext>
            </a:extLst>
          </p:cNvPr>
          <p:cNvSpPr>
            <a:spLocks noGrp="1"/>
          </p:cNvSpPr>
          <p:nvPr>
            <p:ph type="body" sz="quarter" idx="15"/>
          </p:nvPr>
        </p:nvSpPr>
        <p:spPr>
          <a:xfrm>
            <a:off x="374360" y="2408960"/>
            <a:ext cx="5089964" cy="697353"/>
          </a:xfrm>
        </p:spPr>
        <p:txBody>
          <a:bodyPr/>
          <a:lstStyle/>
          <a:p>
            <a:r>
              <a:rPr lang="en-GB" dirty="0"/>
              <a:t>Modul 8 </a:t>
            </a:r>
            <a:r>
              <a:rPr lang="en-GB" sz="4400" b="0" dirty="0"/>
              <a:t>(2. del)</a:t>
            </a:r>
          </a:p>
        </p:txBody>
      </p:sp>
      <p:sp>
        <p:nvSpPr>
          <p:cNvPr id="12" name="Text Placeholder 3">
            <a:extLst>
              <a:ext uri="{FF2B5EF4-FFF2-40B4-BE49-F238E27FC236}">
                <a16:creationId xmlns:a16="http://schemas.microsoft.com/office/drawing/2014/main" id="{55F7CF88-0018-0D30-A326-5B237F651C9F}"/>
              </a:ext>
            </a:extLst>
          </p:cNvPr>
          <p:cNvSpPr>
            <a:spLocks noGrp="1"/>
          </p:cNvSpPr>
          <p:nvPr>
            <p:ph type="body" sz="quarter" idx="16"/>
          </p:nvPr>
        </p:nvSpPr>
        <p:spPr>
          <a:xfrm>
            <a:off x="374360" y="3078207"/>
            <a:ext cx="5089964" cy="697353"/>
          </a:xfrm>
        </p:spPr>
        <p:txBody>
          <a:bodyPr lIns="91440" tIns="45720" rIns="91440" bIns="45720" anchor="t">
            <a:noAutofit/>
          </a:bodyPr>
          <a:lstStyle/>
          <a:p>
            <a:pPr defTabSz="777514">
              <a:lnSpc>
                <a:spcPct val="100000"/>
              </a:lnSpc>
              <a:spcBef>
                <a:spcPts val="0"/>
              </a:spcBef>
              <a:spcAft>
                <a:spcPts val="1200"/>
              </a:spcAft>
              <a:defRPr/>
            </a:pPr>
            <a:r>
              <a:rPr lang="en-US" sz="3200" b="1" dirty="0"/>
              <a:t>Ustvarjanje izvedljivosti – </a:t>
            </a:r>
            <a:r>
              <a:rPr lang="en-US" sz="3200" dirty="0"/>
              <a:t>oblikovanje cen, načrtovanje in dolgoročna finančna stabilnost</a:t>
            </a:r>
          </a:p>
          <a:p>
            <a:pPr>
              <a:spcBef>
                <a:spcPts val="0"/>
              </a:spcBef>
              <a:spcAft>
                <a:spcPts val="1200"/>
              </a:spcAft>
            </a:pPr>
            <a:r>
              <a:rPr lang="en-GB" sz="2400" i="1" dirty="0"/>
              <a:t>Finančno načrtovanje in financiranje </a:t>
            </a:r>
            <a:endParaRPr lang="en-GB" sz="2400">
              <a:ea typeface="Calibri"/>
              <a:cs typeface="Calibri"/>
            </a:endParaRPr>
          </a:p>
          <a:p>
            <a:pPr>
              <a:spcBef>
                <a:spcPts val="0"/>
              </a:spcBef>
              <a:spcAft>
                <a:spcPts val="1200"/>
              </a:spcAft>
            </a:pPr>
            <a:endParaRPr lang="en-US" sz="2800" dirty="0">
              <a:solidFill>
                <a:srgbClr val="E96751"/>
              </a:solidFill>
              <a:ea typeface="Calibri"/>
              <a:cs typeface="Calibri"/>
            </a:endParaRPr>
          </a:p>
          <a:p>
            <a:pPr defTabSz="777514">
              <a:lnSpc>
                <a:spcPct val="100000"/>
              </a:lnSpc>
              <a:spcBef>
                <a:spcPts val="0"/>
              </a:spcBef>
              <a:spcAft>
                <a:spcPts val="1200"/>
              </a:spcAft>
              <a:defRPr/>
            </a:pPr>
            <a:endParaRPr lang="en-IE" sz="2800" i="1" dirty="0">
              <a:solidFill>
                <a:srgbClr val="FFFFFF"/>
              </a:solidFill>
              <a:ea typeface="Calibri" panose="020F0502020204030204"/>
              <a:cs typeface="Calibri" panose="020F0502020204030204"/>
            </a:endParaRPr>
          </a:p>
        </p:txBody>
      </p:sp>
      <p:pic>
        <p:nvPicPr>
          <p:cNvPr id="5" name="Picture Placeholder 4" descr="A wooden structure with a thatched roof&#10;&#10;AI-generated content may be incorrect.">
            <a:extLst>
              <a:ext uri="{FF2B5EF4-FFF2-40B4-BE49-F238E27FC236}">
                <a16:creationId xmlns:a16="http://schemas.microsoft.com/office/drawing/2014/main" id="{FA432494-8994-580F-A88C-9E07497922B5}"/>
              </a:ext>
            </a:extLst>
          </p:cNvPr>
          <p:cNvPicPr>
            <a:picLocks noGrp="1" noChangeAspect="1"/>
          </p:cNvPicPr>
          <p:nvPr>
            <p:ph type="pic" sz="quarter" idx="19"/>
          </p:nvPr>
        </p:nvPicPr>
        <p:blipFill>
          <a:blip r:embed="rId2"/>
          <a:srcRect l="474" r="474"/>
          <a:stretch>
            <a:fillRect/>
          </a:stretch>
        </p:blipFill>
        <p:spPr/>
      </p:pic>
    </p:spTree>
    <p:extLst>
      <p:ext uri="{BB962C8B-B14F-4D97-AF65-F5344CB8AC3E}">
        <p14:creationId xmlns:p14="http://schemas.microsoft.com/office/powerpoint/2010/main" val="93845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A13DD-4EEF-C950-BBFF-286C912470C4}"/>
            </a:ext>
          </a:extLst>
        </p:cNvPr>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AD36D729-D495-1817-375E-1E12FDF73A9B}"/>
              </a:ext>
            </a:extLst>
          </p:cNvPr>
          <p:cNvSpPr/>
          <p:nvPr/>
        </p:nvSpPr>
        <p:spPr>
          <a:xfrm>
            <a:off x="4031316" y="4876524"/>
            <a:ext cx="7817046" cy="1815734"/>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2" name="Picture Placeholder 11" descr="A small wooden building in a grassy field&#10;&#10;AI-generated content may be incorrect.">
            <a:extLst>
              <a:ext uri="{FF2B5EF4-FFF2-40B4-BE49-F238E27FC236}">
                <a16:creationId xmlns:a16="http://schemas.microsoft.com/office/drawing/2014/main" id="{D4C449FA-3689-3084-1F3F-CF5C654F952E}"/>
              </a:ext>
            </a:extLst>
          </p:cNvPr>
          <p:cNvPicPr>
            <a:picLocks noGrp="1" noChangeAspect="1"/>
          </p:cNvPicPr>
          <p:nvPr>
            <p:ph type="pic" sz="quarter" idx="10"/>
          </p:nvPr>
        </p:nvPicPr>
        <p:blipFill>
          <a:blip r:embed="rId2"/>
          <a:srcRect t="7279" b="7279"/>
          <a:stretch>
            <a:fillRect/>
          </a:stretch>
        </p:blipFill>
        <p:spPr/>
      </p:pic>
      <p:sp>
        <p:nvSpPr>
          <p:cNvPr id="4" name="Text Placeholder 3">
            <a:extLst>
              <a:ext uri="{FF2B5EF4-FFF2-40B4-BE49-F238E27FC236}">
                <a16:creationId xmlns:a16="http://schemas.microsoft.com/office/drawing/2014/main" id="{55061025-E850-10BA-957D-FFD6319AF5F7}"/>
              </a:ext>
            </a:extLst>
          </p:cNvPr>
          <p:cNvSpPr>
            <a:spLocks noGrp="1"/>
          </p:cNvSpPr>
          <p:nvPr>
            <p:ph type="body" sz="quarter" idx="21"/>
          </p:nvPr>
        </p:nvSpPr>
        <p:spPr>
          <a:xfrm>
            <a:off x="4027001" y="1117081"/>
            <a:ext cx="7886576" cy="4530541"/>
          </a:xfrm>
        </p:spPr>
        <p:txBody>
          <a:bodyPr lIns="91440" tIns="45720" rIns="91440" bIns="45720" anchor="t"/>
          <a:lstStyle/>
          <a:p>
            <a:pPr marL="342900" indent="-342900">
              <a:spcAft>
                <a:spcPts val="600"/>
              </a:spcAft>
              <a:buFont typeface="Wingdings" panose="05000000000000000000" pitchFamily="2" charset="2"/>
              <a:buChar char="Ø"/>
            </a:pPr>
            <a:r>
              <a:rPr lang="en-IE" sz="2100" dirty="0">
                <a:solidFill>
                  <a:srgbClr val="595959"/>
                </a:solidFill>
              </a:rPr>
              <a:t>Nato navedite vse </a:t>
            </a:r>
            <a:r>
              <a:rPr lang="en-IE" sz="2100" b="1" dirty="0">
                <a:solidFill>
                  <a:srgbClr val="595959"/>
                </a:solidFill>
              </a:rPr>
              <a:t>fiksne stroške </a:t>
            </a:r>
            <a:r>
              <a:rPr lang="en-IE" sz="2100" dirty="0">
                <a:solidFill>
                  <a:srgbClr val="595959"/>
                </a:solidFill>
              </a:rPr>
              <a:t>– stroške, ki </a:t>
            </a:r>
            <a:r>
              <a:rPr lang="en-IE" sz="2100" b="1" dirty="0">
                <a:solidFill>
                  <a:srgbClr val="595959"/>
                </a:solidFill>
              </a:rPr>
              <a:t>ostajajo nespremenjeni ne glede na število gostov</a:t>
            </a:r>
            <a:r>
              <a:rPr lang="en-IE" sz="2100" dirty="0">
                <a:solidFill>
                  <a:srgbClr val="595959"/>
                </a:solidFill>
              </a:rPr>
              <a:t>. To so pogosto mesečni ali letni splošni stroški. </a:t>
            </a:r>
            <a:endParaRPr lang="en-IE" sz="2100" dirty="0">
              <a:solidFill>
                <a:srgbClr val="595959"/>
              </a:solidFill>
              <a:ea typeface="Calibri"/>
              <a:cs typeface="Calibri"/>
            </a:endParaRPr>
          </a:p>
          <a:p>
            <a:pPr marL="342900" indent="-342900">
              <a:spcAft>
                <a:spcPts val="600"/>
              </a:spcAft>
              <a:buFont typeface="Wingdings" panose="05000000000000000000" pitchFamily="2" charset="2"/>
              <a:buChar char="Ø"/>
            </a:pPr>
            <a:r>
              <a:rPr lang="en-IE" sz="2100" b="1" dirty="0">
                <a:solidFill>
                  <a:srgbClr val="E96751"/>
                </a:solidFill>
              </a:rPr>
              <a:t>Pogosti fiksni stroški </a:t>
            </a:r>
            <a:r>
              <a:rPr lang="en-IE" sz="2100" b="1" dirty="0">
                <a:solidFill>
                  <a:srgbClr val="595959"/>
                </a:solidFill>
              </a:rPr>
              <a:t>v gostinskem podjetju vključujejo: </a:t>
            </a:r>
            <a:r>
              <a:rPr lang="en-IE" sz="2100" dirty="0">
                <a:solidFill>
                  <a:srgbClr val="595959"/>
                </a:solidFill>
              </a:rPr>
              <a:t>najemnino ali hipoteko, davke na nepremičnine, zavarovanje, plače ali redne plače (če imate zaposlene) in komunalne storitve, ki se ne spreminjajo veliko (kot so internet, varnost itd.). </a:t>
            </a:r>
            <a:endParaRPr lang="en-IE" sz="2100" dirty="0">
              <a:solidFill>
                <a:srgbClr val="595959"/>
              </a:solidFill>
              <a:ea typeface="Calibri"/>
              <a:cs typeface="Calibri"/>
            </a:endParaRPr>
          </a:p>
          <a:p>
            <a:pPr marL="342900" indent="-342900">
              <a:spcAft>
                <a:spcPts val="600"/>
              </a:spcAft>
              <a:buFont typeface="Wingdings" panose="05000000000000000000" pitchFamily="2" charset="2"/>
              <a:buChar char="Ø"/>
            </a:pPr>
            <a:r>
              <a:rPr lang="en-IE" sz="2100" dirty="0">
                <a:solidFill>
                  <a:srgbClr val="595959"/>
                </a:solidFill>
              </a:rPr>
              <a:t>Ne pozabite na </a:t>
            </a:r>
            <a:r>
              <a:rPr lang="en-IE" sz="2100" b="1" dirty="0">
                <a:solidFill>
                  <a:srgbClr val="595959"/>
                </a:solidFill>
              </a:rPr>
              <a:t>licence ali naročnine </a:t>
            </a:r>
            <a:r>
              <a:rPr lang="en-IE" sz="2100" dirty="0">
                <a:solidFill>
                  <a:srgbClr val="595959"/>
                </a:solidFill>
              </a:rPr>
              <a:t>in morebiti del </a:t>
            </a:r>
            <a:r>
              <a:rPr lang="en-IE" sz="2100" b="1" dirty="0">
                <a:solidFill>
                  <a:srgbClr val="595959"/>
                </a:solidFill>
              </a:rPr>
              <a:t>komunalnih storitev</a:t>
            </a:r>
            <a:r>
              <a:rPr lang="en-IE" sz="2100" dirty="0">
                <a:solidFill>
                  <a:srgbClr val="595959"/>
                </a:solidFill>
              </a:rPr>
              <a:t>, ki so osnovne (npr. </a:t>
            </a:r>
            <a:r>
              <a:rPr lang="en-US" sz="2100" dirty="0">
                <a:solidFill>
                  <a:srgbClr val="595959"/>
                </a:solidFill>
              </a:rPr>
              <a:t>ogrevanje, da se prepreči zamrzovanje cevi, tudi če </a:t>
            </a:r>
            <a:r>
              <a:rPr lang="en-IE" sz="2100" dirty="0">
                <a:solidFill>
                  <a:srgbClr val="595959"/>
                </a:solidFill>
              </a:rPr>
              <a:t>ni gostov). </a:t>
            </a:r>
            <a:endParaRPr lang="en-IE" sz="2100" dirty="0">
              <a:solidFill>
                <a:srgbClr val="595959"/>
              </a:solidFill>
              <a:ea typeface="Calibri"/>
              <a:cs typeface="Calibri"/>
            </a:endParaRPr>
          </a:p>
          <a:p>
            <a:pPr>
              <a:spcAft>
                <a:spcPts val="600"/>
              </a:spcAft>
            </a:pPr>
            <a:endParaRPr lang="en-IE" sz="2100" b="1" i="1" dirty="0">
              <a:solidFill>
                <a:schemeClr val="bg1"/>
              </a:solidFill>
              <a:ea typeface="Calibri"/>
              <a:cs typeface="Calibri"/>
            </a:endParaRPr>
          </a:p>
          <a:p>
            <a:pPr>
              <a:spcAft>
                <a:spcPts val="600"/>
              </a:spcAft>
            </a:pPr>
            <a:r>
              <a:rPr lang="en-IE" sz="2100" b="1" i="1" dirty="0">
                <a:solidFill>
                  <a:schemeClr val="bg1"/>
                </a:solidFill>
              </a:rPr>
              <a:t>Primer: </a:t>
            </a:r>
            <a:r>
              <a:rPr lang="en-IE" sz="2100" i="1" dirty="0">
                <a:solidFill>
                  <a:schemeClr val="bg1"/>
                </a:solidFill>
              </a:rPr>
              <a:t>Vaši fiksni stroški bi lahko bili naslednji: hipoteka 12.000 EUR/leto, zavarovanje 1.200 EUR/leto, davek na nepremičnine 800 EUR, komunalne storitve (osnovne) 1.000 EUR, trženje 1.000 EUR in spletna stran/programska oprema 600 EUR – skupaj</a:t>
            </a:r>
            <a:r>
              <a:rPr lang="en-IE" sz="2100" b="1" i="1" dirty="0">
                <a:solidFill>
                  <a:schemeClr val="bg1"/>
                </a:solidFill>
              </a:rPr>
              <a:t> 16.600 </a:t>
            </a:r>
            <a:r>
              <a:rPr lang="en-IE" sz="2100" i="1" dirty="0">
                <a:solidFill>
                  <a:schemeClr val="bg1"/>
                </a:solidFill>
              </a:rPr>
              <a:t>EUR fiksnih stroškov za leto.</a:t>
            </a:r>
            <a:r>
              <a:rPr lang="en-IE" sz="2100" dirty="0">
                <a:solidFill>
                  <a:schemeClr val="bg1"/>
                </a:solidFill>
              </a:rPr>
              <a:t> </a:t>
            </a:r>
            <a:endParaRPr lang="en-IE" sz="2100" dirty="0">
              <a:solidFill>
                <a:schemeClr val="bg1"/>
              </a:solidFill>
              <a:ea typeface="Calibri"/>
              <a:cs typeface="Calibri"/>
            </a:endParaRPr>
          </a:p>
          <a:p>
            <a:pPr>
              <a:spcAft>
                <a:spcPts val="600"/>
              </a:spcAft>
            </a:pPr>
            <a:endParaRPr lang="en-IE" sz="1000" dirty="0">
              <a:solidFill>
                <a:schemeClr val="bg1"/>
              </a:solidFill>
            </a:endParaRPr>
          </a:p>
          <a:p>
            <a:pPr>
              <a:spcAft>
                <a:spcPts val="600"/>
              </a:spcAft>
            </a:pPr>
            <a:endParaRPr lang="en-IE" dirty="0"/>
          </a:p>
        </p:txBody>
      </p:sp>
      <p:sp>
        <p:nvSpPr>
          <p:cNvPr id="5" name="Text Placeholder 4">
            <a:extLst>
              <a:ext uri="{FF2B5EF4-FFF2-40B4-BE49-F238E27FC236}">
                <a16:creationId xmlns:a16="http://schemas.microsoft.com/office/drawing/2014/main" id="{42DC91FF-CC24-3532-9463-39B863D60154}"/>
              </a:ext>
            </a:extLst>
          </p:cNvPr>
          <p:cNvSpPr>
            <a:spLocks noGrp="1"/>
          </p:cNvSpPr>
          <p:nvPr>
            <p:ph type="body" sz="quarter" idx="23"/>
          </p:nvPr>
        </p:nvSpPr>
        <p:spPr>
          <a:xfrm>
            <a:off x="4295551" y="435854"/>
            <a:ext cx="7221426" cy="803654"/>
          </a:xfrm>
        </p:spPr>
        <p:txBody>
          <a:bodyPr/>
          <a:lstStyle/>
          <a:p>
            <a:r>
              <a:rPr lang="en-IE" sz="3200" dirty="0"/>
              <a:t>Izračunajte vse svoje fiksne stroške</a:t>
            </a:r>
          </a:p>
        </p:txBody>
      </p:sp>
      <p:sp>
        <p:nvSpPr>
          <p:cNvPr id="6" name="Text Placeholder 5">
            <a:extLst>
              <a:ext uri="{FF2B5EF4-FFF2-40B4-BE49-F238E27FC236}">
                <a16:creationId xmlns:a16="http://schemas.microsoft.com/office/drawing/2014/main" id="{7EEDE94E-87AB-63F5-B7D5-F6C05ACE7109}"/>
              </a:ext>
            </a:extLst>
          </p:cNvPr>
          <p:cNvSpPr>
            <a:spLocks noGrp="1"/>
          </p:cNvSpPr>
          <p:nvPr>
            <p:ph type="body" sz="quarter" idx="66"/>
          </p:nvPr>
        </p:nvSpPr>
        <p:spPr/>
        <p:txBody>
          <a:bodyPr/>
          <a:lstStyle/>
          <a:p>
            <a:endParaRPr lang="en-IE"/>
          </a:p>
        </p:txBody>
      </p:sp>
      <p:sp>
        <p:nvSpPr>
          <p:cNvPr id="7" name="Text Placeholder 6">
            <a:extLst>
              <a:ext uri="{FF2B5EF4-FFF2-40B4-BE49-F238E27FC236}">
                <a16:creationId xmlns:a16="http://schemas.microsoft.com/office/drawing/2014/main" id="{CDBDBDB7-6D50-0BDE-789C-BC8225E9E492}"/>
              </a:ext>
            </a:extLst>
          </p:cNvPr>
          <p:cNvSpPr>
            <a:spLocks noGrp="1"/>
          </p:cNvSpPr>
          <p:nvPr>
            <p:ph type="body" sz="quarter" idx="18"/>
          </p:nvPr>
        </p:nvSpPr>
        <p:spPr>
          <a:xfrm>
            <a:off x="656194" y="3392026"/>
            <a:ext cx="2893974" cy="1049221"/>
          </a:xfrm>
        </p:spPr>
        <p:txBody>
          <a:bodyPr/>
          <a:lstStyle/>
          <a:p>
            <a:r>
              <a:rPr lang="en-IE" sz="3200" b="0" dirty="0"/>
              <a:t>Začnite s fiksnimi stroški</a:t>
            </a:r>
          </a:p>
        </p:txBody>
      </p:sp>
      <p:sp>
        <p:nvSpPr>
          <p:cNvPr id="8" name="Text Placeholder 7">
            <a:extLst>
              <a:ext uri="{FF2B5EF4-FFF2-40B4-BE49-F238E27FC236}">
                <a16:creationId xmlns:a16="http://schemas.microsoft.com/office/drawing/2014/main" id="{7EE09BBC-EA98-DD93-FD56-253A130F09C2}"/>
              </a:ext>
            </a:extLst>
          </p:cNvPr>
          <p:cNvSpPr>
            <a:spLocks noGrp="1"/>
          </p:cNvSpPr>
          <p:nvPr>
            <p:ph type="body" sz="quarter" idx="19"/>
          </p:nvPr>
        </p:nvSpPr>
        <p:spPr>
          <a:xfrm>
            <a:off x="372062" y="2170073"/>
            <a:ext cx="3423162" cy="385564"/>
          </a:xfrm>
        </p:spPr>
        <p:txBody>
          <a:bodyPr lIns="91440" tIns="45720" rIns="91440" bIns="45720" anchor="t">
            <a:noAutofit/>
          </a:bodyPr>
          <a:lstStyle/>
          <a:p>
            <a:r>
              <a:rPr lang="en-US" sz="2800" b="0" dirty="0" err="1">
                <a:latin typeface="Calibri"/>
                <a:ea typeface="Open Sans"/>
                <a:cs typeface="Calibri"/>
              </a:rPr>
              <a:t>Spoznajte</a:t>
            </a:r>
            <a:r>
              <a:rPr lang="en-US" sz="2800" b="0" dirty="0">
                <a:latin typeface="Calibri"/>
                <a:ea typeface="Open Sans"/>
                <a:cs typeface="Calibri"/>
              </a:rPr>
              <a:t> </a:t>
            </a:r>
            <a:r>
              <a:rPr lang="en-US" sz="2800" b="0" dirty="0" err="1">
                <a:latin typeface="Calibri"/>
                <a:ea typeface="Open Sans"/>
                <a:cs typeface="Calibri"/>
              </a:rPr>
              <a:t>vse</a:t>
            </a:r>
            <a:r>
              <a:rPr lang="en-US" sz="2800" b="0" dirty="0">
                <a:latin typeface="Calibri"/>
                <a:ea typeface="Open Sans"/>
                <a:cs typeface="Calibri"/>
              </a:rPr>
              <a:t> </a:t>
            </a:r>
            <a:r>
              <a:rPr lang="en-US" sz="2800" b="0" dirty="0" err="1">
                <a:latin typeface="Calibri"/>
                <a:ea typeface="Open Sans"/>
                <a:cs typeface="Calibri"/>
              </a:rPr>
              <a:t>svoje</a:t>
            </a:r>
            <a:r>
              <a:rPr lang="en-US" sz="2800" b="0" dirty="0">
                <a:latin typeface="Calibri"/>
                <a:ea typeface="Open Sans"/>
                <a:cs typeface="Calibri"/>
              </a:rPr>
              <a:t> </a:t>
            </a:r>
            <a:r>
              <a:rPr lang="en-US" sz="2800" b="0" dirty="0" err="1">
                <a:latin typeface="Calibri"/>
                <a:ea typeface="Open Sans"/>
                <a:cs typeface="Calibri"/>
              </a:rPr>
              <a:t>stroške</a:t>
            </a:r>
            <a:r>
              <a:rPr lang="en-US" sz="2800" b="0" dirty="0">
                <a:latin typeface="Calibri"/>
                <a:ea typeface="Open Sans"/>
                <a:cs typeface="Calibri"/>
              </a:rPr>
              <a:t> in izdatke</a:t>
            </a:r>
            <a:endParaRPr lang="en-IE" sz="2800" b="0" dirty="0">
              <a:latin typeface="Calibri"/>
              <a:ea typeface="Open Sans"/>
              <a:cs typeface="Calibri"/>
            </a:endParaRPr>
          </a:p>
          <a:p>
            <a:endParaRPr lang="en-IE" sz="2800" dirty="0"/>
          </a:p>
        </p:txBody>
      </p:sp>
      <p:grpSp>
        <p:nvGrpSpPr>
          <p:cNvPr id="2" name="Group 1">
            <a:extLst>
              <a:ext uri="{FF2B5EF4-FFF2-40B4-BE49-F238E27FC236}">
                <a16:creationId xmlns:a16="http://schemas.microsoft.com/office/drawing/2014/main" id="{E9A13CA1-F42E-7337-BB47-D1D7C19F00CE}"/>
              </a:ext>
            </a:extLst>
          </p:cNvPr>
          <p:cNvGrpSpPr/>
          <p:nvPr/>
        </p:nvGrpSpPr>
        <p:grpSpPr>
          <a:xfrm>
            <a:off x="10976005" y="186976"/>
            <a:ext cx="1081945" cy="1011723"/>
            <a:chOff x="1016000" y="1137920"/>
            <a:chExt cx="1016000" cy="1016000"/>
          </a:xfrm>
        </p:grpSpPr>
        <p:sp>
          <p:nvSpPr>
            <p:cNvPr id="3" name="Oval 2">
              <a:extLst>
                <a:ext uri="{FF2B5EF4-FFF2-40B4-BE49-F238E27FC236}">
                  <a16:creationId xmlns:a16="http://schemas.microsoft.com/office/drawing/2014/main" id="{BF9A322F-573B-347F-BAC5-23BD1FA24B05}"/>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BF4592B7-10C1-A131-79CF-350C44583F08}"/>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10</a:t>
              </a:r>
            </a:p>
          </p:txBody>
        </p:sp>
      </p:grpSp>
    </p:spTree>
    <p:extLst>
      <p:ext uri="{BB962C8B-B14F-4D97-AF65-F5344CB8AC3E}">
        <p14:creationId xmlns:p14="http://schemas.microsoft.com/office/powerpoint/2010/main" val="2813608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9F798-A108-3729-2752-6A6050202364}"/>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9B7C3B3F-BB6E-ADE0-0A83-8D3113FFCC80}"/>
              </a:ext>
            </a:extLst>
          </p:cNvPr>
          <p:cNvSpPr/>
          <p:nvPr/>
        </p:nvSpPr>
        <p:spPr>
          <a:xfrm>
            <a:off x="817828" y="1605887"/>
            <a:ext cx="10595240" cy="1043834"/>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2" name="Straight Connector 1">
            <a:extLst>
              <a:ext uri="{FF2B5EF4-FFF2-40B4-BE49-F238E27FC236}">
                <a16:creationId xmlns:a16="http://schemas.microsoft.com/office/drawing/2014/main" id="{063C3441-C464-90E0-16BF-E887BC53C8ED}"/>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5EF76DFB-D46F-49D7-0AF6-D44E05755F1E}"/>
              </a:ext>
            </a:extLst>
          </p:cNvPr>
          <p:cNvSpPr>
            <a:spLocks noGrp="1"/>
          </p:cNvSpPr>
          <p:nvPr>
            <p:ph type="body" sz="quarter" idx="18"/>
          </p:nvPr>
        </p:nvSpPr>
        <p:spPr>
          <a:xfrm>
            <a:off x="992589" y="1859333"/>
            <a:ext cx="10614687" cy="803653"/>
          </a:xfrm>
        </p:spPr>
        <p:txBody>
          <a:bodyPr/>
          <a:lstStyle/>
          <a:p>
            <a:pPr algn="ctr">
              <a:spcAft>
                <a:spcPts val="600"/>
              </a:spcAft>
            </a:pPr>
            <a:r>
              <a:rPr lang="en-US" sz="2800" i="1" dirty="0">
                <a:solidFill>
                  <a:schemeClr val="bg1"/>
                </a:solidFill>
              </a:rPr>
              <a:t>„Kakšne stroške moram plačati, tudi če nimam nobenega gosta?“</a:t>
            </a:r>
          </a:p>
        </p:txBody>
      </p:sp>
      <p:sp>
        <p:nvSpPr>
          <p:cNvPr id="21" name="Text Placeholder 5">
            <a:extLst>
              <a:ext uri="{FF2B5EF4-FFF2-40B4-BE49-F238E27FC236}">
                <a16:creationId xmlns:a16="http://schemas.microsoft.com/office/drawing/2014/main" id="{20BE3507-BB05-EE5A-40C9-016A0A423748}"/>
              </a:ext>
            </a:extLst>
          </p:cNvPr>
          <p:cNvSpPr txBox="1">
            <a:spLocks/>
          </p:cNvSpPr>
          <p:nvPr/>
        </p:nvSpPr>
        <p:spPr>
          <a:xfrm>
            <a:off x="1611085" y="2833993"/>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dirty="0"/>
              <a:t>To so letni stroški, ki se ne spremenijo </a:t>
            </a:r>
            <a:r>
              <a:rPr lang="en-US" altLang="en-US" dirty="0"/>
              <a:t>niti pri ničelni zasedenosti. </a:t>
            </a:r>
            <a:r>
              <a:rPr lang="en-US" dirty="0"/>
              <a:t>Stroški, ki jih plačujete vsako leto, </a:t>
            </a:r>
            <a:r>
              <a:rPr lang="en-US" b="1" dirty="0"/>
              <a:t>ne glede na to, koliko rezervacij imate</a:t>
            </a:r>
            <a:r>
              <a:rPr lang="en-US" dirty="0"/>
              <a:t>. To so osnovni stroški, ki jih morate pokriti, preden lahko ustvarite dobiček. </a:t>
            </a:r>
          </a:p>
        </p:txBody>
      </p:sp>
      <p:sp>
        <p:nvSpPr>
          <p:cNvPr id="25" name="Flowchart: Alternate Process 24">
            <a:extLst>
              <a:ext uri="{FF2B5EF4-FFF2-40B4-BE49-F238E27FC236}">
                <a16:creationId xmlns:a16="http://schemas.microsoft.com/office/drawing/2014/main" id="{CDCFEAC8-FE55-11F4-9648-022424E2CEDD}"/>
              </a:ext>
            </a:extLst>
          </p:cNvPr>
          <p:cNvSpPr/>
          <p:nvPr/>
        </p:nvSpPr>
        <p:spPr>
          <a:xfrm>
            <a:off x="1460733" y="2754095"/>
            <a:ext cx="9964593" cy="1310544"/>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B28B03F9-7143-CFC3-4CD9-F406110A8B17}"/>
              </a:ext>
            </a:extLst>
          </p:cNvPr>
          <p:cNvSpPr txBox="1">
            <a:spLocks/>
          </p:cNvSpPr>
          <p:nvPr/>
        </p:nvSpPr>
        <p:spPr>
          <a:xfrm>
            <a:off x="1583445" y="4489108"/>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altLang="en-US" b="1" dirty="0">
                <a:solidFill>
                  <a:srgbClr val="EC7C69"/>
                </a:solidFill>
              </a:rPr>
              <a:t>Primeri: </a:t>
            </a:r>
            <a:r>
              <a:rPr lang="en-US" dirty="0"/>
              <a:t>zavarovanje, odplačevanje posojil, internet, trženje, </a:t>
            </a:r>
            <a:r>
              <a:rPr lang="en-US" dirty="0" err="1"/>
              <a:t>licence</a:t>
            </a:r>
            <a:r>
              <a:rPr lang="en-US" dirty="0"/>
              <a:t>, dovoljenja, stroški spletne strani. </a:t>
            </a:r>
            <a:r>
              <a:rPr lang="en-US" altLang="en-US" dirty="0"/>
              <a:t>Za majhno glamping lokacijo tipični fiksni stroški vključujejo najem nepremičnine ali davke, zavarovanje, osnovne stroške komunalnih storitev, vzdrževanje in trženje. Če imate zaposlene z redno plačo, to vključite kot fiksni strošek. Letno zavarovanje in vzdrževanje za lokacijo s 4 podi lahko znaša nekaj tisoč evrov.</a:t>
            </a:r>
            <a:endParaRPr lang="en-IE" dirty="0">
              <a:solidFill>
                <a:srgbClr val="FFFFFF"/>
              </a:solidFill>
            </a:endParaRPr>
          </a:p>
          <a:p>
            <a:pPr marL="230400" lvl="0" indent="-230400"/>
            <a:endParaRPr lang="en-IE" dirty="0"/>
          </a:p>
        </p:txBody>
      </p:sp>
      <p:sp>
        <p:nvSpPr>
          <p:cNvPr id="26" name="Flowchart: Alternate Process 25">
            <a:extLst>
              <a:ext uri="{FF2B5EF4-FFF2-40B4-BE49-F238E27FC236}">
                <a16:creationId xmlns:a16="http://schemas.microsoft.com/office/drawing/2014/main" id="{3CCE6253-9CA9-23C8-31F6-AF7A83089831}"/>
              </a:ext>
            </a:extLst>
          </p:cNvPr>
          <p:cNvSpPr/>
          <p:nvPr/>
        </p:nvSpPr>
        <p:spPr>
          <a:xfrm>
            <a:off x="1448473" y="4304128"/>
            <a:ext cx="9964593" cy="2356647"/>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2CBB92AC-463A-73A9-D980-5CA4F35027B1}"/>
              </a:ext>
            </a:extLst>
          </p:cNvPr>
          <p:cNvCxnSpPr>
            <a:cxnSpLocks/>
            <a:stCxn id="24" idx="1"/>
            <a:endCxn id="25" idx="1"/>
          </p:cNvCxnSpPr>
          <p:nvPr/>
        </p:nvCxnSpPr>
        <p:spPr>
          <a:xfrm rot="10800000" flipH="1" flipV="1">
            <a:off x="817827" y="2127803"/>
            <a:ext cx="642905" cy="1281563"/>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AE8E5FA5-5544-1A8D-C8F6-30FF9BFDD57D}"/>
              </a:ext>
            </a:extLst>
          </p:cNvPr>
          <p:cNvCxnSpPr>
            <a:cxnSpLocks/>
          </p:cNvCxnSpPr>
          <p:nvPr/>
        </p:nvCxnSpPr>
        <p:spPr>
          <a:xfrm rot="16200000" flipH="1">
            <a:off x="65261" y="4179008"/>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A94DD4AC-E009-3035-1324-B52E60162761}"/>
              </a:ext>
            </a:extLst>
          </p:cNvPr>
          <p:cNvSpPr txBox="1">
            <a:spLocks/>
          </p:cNvSpPr>
          <p:nvPr/>
        </p:nvSpPr>
        <p:spPr>
          <a:xfrm>
            <a:off x="826825" y="207233"/>
            <a:ext cx="10956690" cy="803654"/>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err="1">
                <a:solidFill>
                  <a:srgbClr val="459597"/>
                </a:solidFill>
              </a:rPr>
              <a:t>Spoznajte</a:t>
            </a:r>
            <a:r>
              <a:rPr lang="en-IE" dirty="0">
                <a:solidFill>
                  <a:srgbClr val="459597"/>
                </a:solidFill>
              </a:rPr>
              <a:t> </a:t>
            </a:r>
            <a:r>
              <a:rPr lang="en-IE" dirty="0" err="1">
                <a:solidFill>
                  <a:srgbClr val="459597"/>
                </a:solidFill>
              </a:rPr>
              <a:t>svoje</a:t>
            </a:r>
            <a:r>
              <a:rPr lang="en-IE" dirty="0">
                <a:solidFill>
                  <a:srgbClr val="459597"/>
                </a:solidFill>
              </a:rPr>
              <a:t> </a:t>
            </a:r>
            <a:r>
              <a:rPr lang="en-IE" dirty="0" err="1">
                <a:solidFill>
                  <a:srgbClr val="459597"/>
                </a:solidFill>
              </a:rPr>
              <a:t>fiksne</a:t>
            </a:r>
            <a:r>
              <a:rPr lang="en-IE" dirty="0">
                <a:solidFill>
                  <a:srgbClr val="459597"/>
                </a:solidFill>
              </a:rPr>
              <a:t> stroške</a:t>
            </a:r>
          </a:p>
          <a:p>
            <a:r>
              <a:rPr lang="en-IE" sz="2200" b="0" dirty="0"/>
              <a:t>Ti stroški bodo nastali ne glede na vse, zato mora vaše podjetje ustvariti vsaj toliko bruto dobička, da ne bo utrpelo izgube.</a:t>
            </a:r>
          </a:p>
          <a:p>
            <a:endParaRPr lang="en-IE" sz="3200" dirty="0">
              <a:solidFill>
                <a:srgbClr val="459597"/>
              </a:solidFill>
            </a:endParaRPr>
          </a:p>
        </p:txBody>
      </p:sp>
    </p:spTree>
    <p:extLst>
      <p:ext uri="{BB962C8B-B14F-4D97-AF65-F5344CB8AC3E}">
        <p14:creationId xmlns:p14="http://schemas.microsoft.com/office/powerpoint/2010/main" val="170963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41D5F-1DF8-533D-5BF4-34DC6A4D4C80}"/>
            </a:ext>
          </a:extLst>
        </p:cNvPr>
        <p:cNvGrpSpPr/>
        <p:nvPr/>
      </p:nvGrpSpPr>
      <p:grpSpPr>
        <a:xfrm>
          <a:off x="0" y="0"/>
          <a:ext cx="0" cy="0"/>
          <a:chOff x="0" y="0"/>
          <a:chExt cx="0" cy="0"/>
        </a:xfrm>
      </p:grpSpPr>
      <p:pic>
        <p:nvPicPr>
          <p:cNvPr id="9" name="Picture Placeholder 8" descr="A room with a view of water and red couches&#10;&#10;AI-generated content may be incorrect.">
            <a:extLst>
              <a:ext uri="{FF2B5EF4-FFF2-40B4-BE49-F238E27FC236}">
                <a16:creationId xmlns:a16="http://schemas.microsoft.com/office/drawing/2014/main" id="{9FFEF397-83F6-8389-1BD9-65774B71AF73}"/>
              </a:ext>
            </a:extLst>
          </p:cNvPr>
          <p:cNvPicPr>
            <a:picLocks noGrp="1" noChangeAspect="1"/>
          </p:cNvPicPr>
          <p:nvPr>
            <p:ph type="pic" sz="quarter" idx="10"/>
          </p:nvPr>
        </p:nvPicPr>
        <p:blipFill>
          <a:blip r:embed="rId2"/>
          <a:srcRect t="7430" b="7430"/>
          <a:stretch>
            <a:fillRect/>
          </a:stretch>
        </p:blipFill>
        <p:spPr/>
      </p:pic>
      <p:sp>
        <p:nvSpPr>
          <p:cNvPr id="4" name="Text Placeholder 3">
            <a:extLst>
              <a:ext uri="{FF2B5EF4-FFF2-40B4-BE49-F238E27FC236}">
                <a16:creationId xmlns:a16="http://schemas.microsoft.com/office/drawing/2014/main" id="{0E6DC877-13DD-100C-4774-63A38D1E9BF1}"/>
              </a:ext>
            </a:extLst>
          </p:cNvPr>
          <p:cNvSpPr>
            <a:spLocks noGrp="1"/>
          </p:cNvSpPr>
          <p:nvPr>
            <p:ph type="body" sz="quarter" idx="21"/>
          </p:nvPr>
        </p:nvSpPr>
        <p:spPr>
          <a:xfrm>
            <a:off x="4217718" y="1199860"/>
            <a:ext cx="7582682" cy="4530541"/>
          </a:xfrm>
        </p:spPr>
        <p:txBody>
          <a:bodyPr lIns="91440" tIns="45720" rIns="91440" bIns="45720" anchor="t"/>
          <a:lstStyle/>
          <a:p>
            <a:pPr marL="342900" indent="-342900">
              <a:spcAft>
                <a:spcPts val="600"/>
              </a:spcAft>
              <a:buFont typeface="Wingdings" panose="05000000000000000000" pitchFamily="2" charset="2"/>
              <a:buChar char="Ø"/>
            </a:pPr>
            <a:r>
              <a:rPr lang="en-IE" sz="2100" dirty="0"/>
              <a:t>Sedaj navedite </a:t>
            </a:r>
            <a:r>
              <a:rPr lang="en-IE" sz="2100" b="1" dirty="0"/>
              <a:t>spremenljive stroške </a:t>
            </a:r>
            <a:r>
              <a:rPr lang="en-IE" sz="2100" dirty="0"/>
              <a:t>– stroške, ki </a:t>
            </a:r>
            <a:r>
              <a:rPr lang="en-IE" sz="2100" b="1" dirty="0"/>
              <a:t>se povečajo z vsako rezervacijo ali gostom</a:t>
            </a:r>
            <a:r>
              <a:rPr lang="en-IE" sz="2100" dirty="0"/>
              <a:t>. </a:t>
            </a:r>
            <a:endParaRPr lang="en-IE" sz="2100" dirty="0">
              <a:ea typeface="Calibri"/>
              <a:cs typeface="Calibri"/>
            </a:endParaRPr>
          </a:p>
          <a:p>
            <a:pPr marL="342900" indent="-342900">
              <a:spcAft>
                <a:spcPts val="600"/>
              </a:spcAft>
              <a:buFont typeface="Wingdings" panose="05000000000000000000" pitchFamily="2" charset="2"/>
              <a:buChar char="Ø"/>
            </a:pPr>
            <a:r>
              <a:rPr lang="en-IE" sz="2100" dirty="0"/>
              <a:t>Ti stroški </a:t>
            </a:r>
            <a:r>
              <a:rPr lang="en-IE" sz="2100" b="1" dirty="0"/>
              <a:t>so odvisni od zasedenosti</a:t>
            </a:r>
            <a:r>
              <a:rPr lang="en-IE" sz="2100" dirty="0"/>
              <a:t>: več nočitev je rezerviranih, višji so ti stroški. </a:t>
            </a:r>
            <a:endParaRPr lang="en-IE" sz="2100" dirty="0">
              <a:ea typeface="Calibri"/>
              <a:cs typeface="Calibri"/>
            </a:endParaRPr>
          </a:p>
          <a:p>
            <a:pPr marL="342900" indent="-342900">
              <a:spcAft>
                <a:spcPts val="600"/>
              </a:spcAft>
              <a:buFont typeface="Wingdings" panose="05000000000000000000" pitchFamily="2" charset="2"/>
              <a:buChar char="Ø"/>
            </a:pPr>
            <a:endParaRPr lang="en-IE" sz="2100" dirty="0">
              <a:ea typeface="Calibri"/>
              <a:cs typeface="Calibri"/>
            </a:endParaRPr>
          </a:p>
          <a:p>
            <a:pPr>
              <a:spcAft>
                <a:spcPts val="600"/>
              </a:spcAft>
            </a:pPr>
            <a:r>
              <a:rPr lang="en-IE" sz="2100" b="1" dirty="0"/>
              <a:t>Tipični </a:t>
            </a:r>
            <a:r>
              <a:rPr lang="en-IE" sz="2100" b="1" dirty="0">
                <a:solidFill>
                  <a:srgbClr val="E96751"/>
                </a:solidFill>
              </a:rPr>
              <a:t>spremenljivi stroški </a:t>
            </a:r>
            <a:r>
              <a:rPr lang="en-IE" sz="2100" dirty="0"/>
              <a:t>za nastanitveno dejavnost vključujejo: </a:t>
            </a:r>
            <a:endParaRPr lang="en-IE" sz="2100" dirty="0">
              <a:ea typeface="Calibri"/>
              <a:cs typeface="Calibri"/>
            </a:endParaRPr>
          </a:p>
          <a:p>
            <a:pPr marL="342900" indent="-342900">
              <a:spcAft>
                <a:spcPts val="600"/>
              </a:spcAft>
              <a:buFont typeface="Arial" panose="020B0604020202020204" pitchFamily="34" charset="0"/>
              <a:buChar char="•"/>
            </a:pPr>
            <a:r>
              <a:rPr lang="en-IE" sz="2100" dirty="0"/>
              <a:t>stroške gospodinjstva ali čiščenja (pranje perila, čistila ali plačilo čistilca na obrat), </a:t>
            </a:r>
            <a:endParaRPr lang="en-IE" sz="2100" dirty="0">
              <a:ea typeface="Calibri"/>
              <a:cs typeface="Calibri"/>
            </a:endParaRPr>
          </a:p>
          <a:p>
            <a:pPr marL="342900" indent="-342900">
              <a:spcAft>
                <a:spcPts val="600"/>
              </a:spcAft>
              <a:buFont typeface="Arial" panose="020B0604020202020204" pitchFamily="34" charset="0"/>
              <a:buChar char="•"/>
            </a:pPr>
            <a:r>
              <a:rPr lang="en-IE" sz="2100" dirty="0"/>
              <a:t>stroški zajtrka ali hrane na gosta (če so vključeni v bivanje),</a:t>
            </a:r>
            <a:endParaRPr lang="en-IE" sz="2100" dirty="0">
              <a:ea typeface="Calibri"/>
              <a:cs typeface="Calibri"/>
            </a:endParaRPr>
          </a:p>
          <a:p>
            <a:pPr marL="342900" indent="-342900">
              <a:spcAft>
                <a:spcPts val="600"/>
              </a:spcAft>
              <a:buFont typeface="Arial" panose="020B0604020202020204" pitchFamily="34" charset="0"/>
              <a:buChar char="•"/>
            </a:pPr>
            <a:r>
              <a:rPr lang="en-IE" sz="2100" dirty="0"/>
              <a:t> komunalne storitve, ki se razlikujejo glede na porabo (poraba vode, elektrike s strani gostov), </a:t>
            </a:r>
            <a:endParaRPr lang="en-IE" sz="2100" dirty="0">
              <a:ea typeface="Calibri"/>
              <a:cs typeface="Calibri"/>
            </a:endParaRPr>
          </a:p>
          <a:p>
            <a:pPr marL="342900" indent="-342900">
              <a:spcAft>
                <a:spcPts val="600"/>
              </a:spcAft>
              <a:buFont typeface="Arial" panose="020B0604020202020204" pitchFamily="34" charset="0"/>
              <a:buChar char="•"/>
            </a:pPr>
            <a:r>
              <a:rPr lang="en-IE" sz="2100" dirty="0"/>
              <a:t>dodatke (toaletne potrebščine, dobrodošlica), in </a:t>
            </a:r>
            <a:endParaRPr lang="en-IE" sz="2100" dirty="0">
              <a:ea typeface="Calibri"/>
              <a:cs typeface="Calibri"/>
            </a:endParaRPr>
          </a:p>
          <a:p>
            <a:pPr marL="342900" indent="-342900">
              <a:spcAft>
                <a:spcPts val="600"/>
              </a:spcAft>
              <a:buFont typeface="Arial" panose="020B0604020202020204" pitchFamily="34" charset="0"/>
              <a:buChar char="•"/>
            </a:pPr>
            <a:r>
              <a:rPr lang="en-IE" sz="2100" dirty="0"/>
              <a:t>provizije za rezervacijske platforme ali stroški za kreditne kartice (pogosto zaračunani na rezervacijo). </a:t>
            </a:r>
            <a:endParaRPr lang="en-IE" sz="2100" dirty="0">
              <a:ea typeface="Calibri"/>
              <a:cs typeface="Calibri"/>
            </a:endParaRPr>
          </a:p>
          <a:p>
            <a:pPr>
              <a:spcAft>
                <a:spcPts val="600"/>
              </a:spcAft>
            </a:pPr>
            <a:endParaRPr lang="en-IE" sz="2100" dirty="0">
              <a:ea typeface="Calibri"/>
              <a:cs typeface="Calibri"/>
            </a:endParaRPr>
          </a:p>
        </p:txBody>
      </p:sp>
      <p:sp>
        <p:nvSpPr>
          <p:cNvPr id="5" name="Text Placeholder 4">
            <a:extLst>
              <a:ext uri="{FF2B5EF4-FFF2-40B4-BE49-F238E27FC236}">
                <a16:creationId xmlns:a16="http://schemas.microsoft.com/office/drawing/2014/main" id="{7D6F350A-5562-0385-1889-A487D0D8B198}"/>
              </a:ext>
            </a:extLst>
          </p:cNvPr>
          <p:cNvSpPr>
            <a:spLocks noGrp="1"/>
          </p:cNvSpPr>
          <p:nvPr>
            <p:ph type="body" sz="quarter" idx="23"/>
          </p:nvPr>
        </p:nvSpPr>
        <p:spPr>
          <a:xfrm>
            <a:off x="4217718" y="480196"/>
            <a:ext cx="7221426" cy="803654"/>
          </a:xfrm>
        </p:spPr>
        <p:txBody>
          <a:bodyPr/>
          <a:lstStyle/>
          <a:p>
            <a:r>
              <a:rPr lang="en-IE" sz="3200" dirty="0"/>
              <a:t>Izračunajte svoje spremenljive stroške</a:t>
            </a:r>
          </a:p>
        </p:txBody>
      </p:sp>
      <p:sp>
        <p:nvSpPr>
          <p:cNvPr id="6" name="Text Placeholder 5">
            <a:extLst>
              <a:ext uri="{FF2B5EF4-FFF2-40B4-BE49-F238E27FC236}">
                <a16:creationId xmlns:a16="http://schemas.microsoft.com/office/drawing/2014/main" id="{FB0F3970-F56F-B253-B5E7-EBE6D5DCC592}"/>
              </a:ext>
            </a:extLst>
          </p:cNvPr>
          <p:cNvSpPr>
            <a:spLocks noGrp="1"/>
          </p:cNvSpPr>
          <p:nvPr>
            <p:ph type="body" sz="quarter" idx="66"/>
          </p:nvPr>
        </p:nvSpPr>
        <p:spPr/>
        <p:txBody>
          <a:bodyPr/>
          <a:lstStyle/>
          <a:p>
            <a:endParaRPr lang="en-IE"/>
          </a:p>
        </p:txBody>
      </p:sp>
      <p:sp>
        <p:nvSpPr>
          <p:cNvPr id="7" name="Text Placeholder 6">
            <a:extLst>
              <a:ext uri="{FF2B5EF4-FFF2-40B4-BE49-F238E27FC236}">
                <a16:creationId xmlns:a16="http://schemas.microsoft.com/office/drawing/2014/main" id="{4F8A2160-3D42-6E0C-B1A3-C755AB0813C3}"/>
              </a:ext>
            </a:extLst>
          </p:cNvPr>
          <p:cNvSpPr>
            <a:spLocks noGrp="1"/>
          </p:cNvSpPr>
          <p:nvPr>
            <p:ph type="body" sz="quarter" idx="18"/>
          </p:nvPr>
        </p:nvSpPr>
        <p:spPr>
          <a:xfrm>
            <a:off x="675021" y="3392026"/>
            <a:ext cx="2893974" cy="1049221"/>
          </a:xfrm>
        </p:spPr>
        <p:txBody>
          <a:bodyPr lIns="91440" tIns="45720" rIns="91440" bIns="45720" anchor="t">
            <a:noAutofit/>
          </a:bodyPr>
          <a:lstStyle/>
          <a:p>
            <a:r>
              <a:rPr lang="en-IE" b="0" dirty="0" err="1">
                <a:latin typeface="Calibri"/>
                <a:ea typeface="Open Sans"/>
                <a:cs typeface="Calibri"/>
              </a:rPr>
              <a:t>Naprej</a:t>
            </a:r>
            <a:r>
              <a:rPr lang="en-IE" b="0" dirty="0">
                <a:latin typeface="Calibri"/>
                <a:ea typeface="Open Sans"/>
                <a:cs typeface="Calibri"/>
              </a:rPr>
              <a:t> </a:t>
            </a:r>
            <a:r>
              <a:rPr lang="en-IE" b="0" dirty="0" err="1">
                <a:latin typeface="Calibri"/>
                <a:ea typeface="Open Sans"/>
                <a:cs typeface="Calibri"/>
              </a:rPr>
              <a:t>spoznajte</a:t>
            </a:r>
            <a:r>
              <a:rPr lang="en-IE" b="0" dirty="0">
                <a:latin typeface="Calibri"/>
                <a:ea typeface="Open Sans"/>
                <a:cs typeface="Calibri"/>
              </a:rPr>
              <a:t> </a:t>
            </a:r>
            <a:r>
              <a:rPr lang="en-IE" b="0" dirty="0" err="1">
                <a:latin typeface="Calibri"/>
                <a:ea typeface="Open Sans"/>
                <a:cs typeface="Calibri"/>
              </a:rPr>
              <a:t>svoje</a:t>
            </a:r>
            <a:r>
              <a:rPr lang="en-IE" b="0" dirty="0">
                <a:latin typeface="Calibri"/>
                <a:ea typeface="Open Sans"/>
                <a:cs typeface="Calibri"/>
              </a:rPr>
              <a:t> </a:t>
            </a:r>
            <a:r>
              <a:rPr lang="en-IE" b="0" dirty="0" err="1">
                <a:latin typeface="Calibri"/>
                <a:ea typeface="Open Sans"/>
                <a:cs typeface="Calibri"/>
              </a:rPr>
              <a:t>spremenljive</a:t>
            </a:r>
            <a:r>
              <a:rPr lang="en-IE" b="0" dirty="0">
                <a:latin typeface="Calibri"/>
                <a:ea typeface="Open Sans"/>
                <a:cs typeface="Calibri"/>
              </a:rPr>
              <a:t> </a:t>
            </a:r>
            <a:r>
              <a:rPr lang="en-IE" b="0" dirty="0" err="1">
                <a:latin typeface="Calibri"/>
                <a:ea typeface="Open Sans"/>
                <a:cs typeface="Calibri"/>
              </a:rPr>
              <a:t>stroške</a:t>
            </a:r>
          </a:p>
        </p:txBody>
      </p:sp>
      <p:sp>
        <p:nvSpPr>
          <p:cNvPr id="10" name="Text Placeholder 7">
            <a:extLst>
              <a:ext uri="{FF2B5EF4-FFF2-40B4-BE49-F238E27FC236}">
                <a16:creationId xmlns:a16="http://schemas.microsoft.com/office/drawing/2014/main" id="{0C9EB4C7-7777-EFA7-329E-5EA3551EAF20}"/>
              </a:ext>
            </a:extLst>
          </p:cNvPr>
          <p:cNvSpPr>
            <a:spLocks noGrp="1"/>
          </p:cNvSpPr>
          <p:nvPr>
            <p:ph type="body" sz="quarter" idx="19"/>
          </p:nvPr>
        </p:nvSpPr>
        <p:spPr>
          <a:xfrm>
            <a:off x="391600" y="2128837"/>
            <a:ext cx="3222625" cy="385763"/>
          </a:xfrm>
        </p:spPr>
        <p:txBody>
          <a:bodyPr lIns="91440" tIns="45720" rIns="91440" bIns="45720" anchor="t">
            <a:noAutofit/>
          </a:bodyPr>
          <a:lstStyle/>
          <a:p>
            <a:r>
              <a:rPr lang="en-US" sz="2800" b="0" dirty="0" err="1">
                <a:latin typeface="Calibri"/>
                <a:ea typeface="Open Sans"/>
                <a:cs typeface="Calibri"/>
              </a:rPr>
              <a:t>Spoznajte</a:t>
            </a:r>
            <a:r>
              <a:rPr lang="en-US" sz="2800" b="0" dirty="0">
                <a:latin typeface="Calibri"/>
                <a:ea typeface="Open Sans"/>
                <a:cs typeface="Calibri"/>
              </a:rPr>
              <a:t> </a:t>
            </a:r>
            <a:r>
              <a:rPr lang="en-US" sz="2800" b="0" dirty="0" err="1">
                <a:latin typeface="Calibri"/>
                <a:ea typeface="Open Sans"/>
                <a:cs typeface="Calibri"/>
              </a:rPr>
              <a:t>vse</a:t>
            </a:r>
            <a:r>
              <a:rPr lang="en-US" sz="2800" b="0" dirty="0">
                <a:latin typeface="Calibri"/>
                <a:ea typeface="Open Sans"/>
                <a:cs typeface="Calibri"/>
              </a:rPr>
              <a:t> </a:t>
            </a:r>
            <a:r>
              <a:rPr lang="en-US" sz="2800" b="0" dirty="0" err="1">
                <a:latin typeface="Calibri"/>
                <a:ea typeface="Open Sans"/>
                <a:cs typeface="Calibri"/>
              </a:rPr>
              <a:t>svoje</a:t>
            </a:r>
            <a:r>
              <a:rPr lang="en-US" sz="2800" b="0" dirty="0">
                <a:latin typeface="Calibri"/>
                <a:ea typeface="Open Sans"/>
                <a:cs typeface="Calibri"/>
              </a:rPr>
              <a:t> </a:t>
            </a:r>
            <a:r>
              <a:rPr lang="en-US" sz="2800" b="0" dirty="0" err="1">
                <a:latin typeface="Calibri"/>
                <a:ea typeface="Open Sans"/>
                <a:cs typeface="Calibri"/>
              </a:rPr>
              <a:t>stroške</a:t>
            </a:r>
            <a:r>
              <a:rPr lang="en-US" sz="2800" b="0" dirty="0">
                <a:latin typeface="Calibri"/>
                <a:ea typeface="Open Sans"/>
                <a:cs typeface="Calibri"/>
              </a:rPr>
              <a:t> in izdatke</a:t>
            </a:r>
            <a:endParaRPr lang="en-IE" sz="2800" b="0" dirty="0">
              <a:latin typeface="Calibri"/>
              <a:ea typeface="Open Sans"/>
              <a:cs typeface="Calibri"/>
            </a:endParaRPr>
          </a:p>
          <a:p>
            <a:endParaRPr lang="en-IE" sz="2800" dirty="0"/>
          </a:p>
        </p:txBody>
      </p:sp>
      <p:grpSp>
        <p:nvGrpSpPr>
          <p:cNvPr id="11" name="Group 10">
            <a:extLst>
              <a:ext uri="{FF2B5EF4-FFF2-40B4-BE49-F238E27FC236}">
                <a16:creationId xmlns:a16="http://schemas.microsoft.com/office/drawing/2014/main" id="{37AF6A46-8E68-EBD5-742E-D4EA6BC62B45}"/>
              </a:ext>
            </a:extLst>
          </p:cNvPr>
          <p:cNvGrpSpPr/>
          <p:nvPr/>
        </p:nvGrpSpPr>
        <p:grpSpPr>
          <a:xfrm>
            <a:off x="10976005" y="186976"/>
            <a:ext cx="1081945" cy="1011723"/>
            <a:chOff x="1016000" y="1137920"/>
            <a:chExt cx="1016000" cy="1016000"/>
          </a:xfrm>
        </p:grpSpPr>
        <p:sp>
          <p:nvSpPr>
            <p:cNvPr id="12" name="Oval 11">
              <a:extLst>
                <a:ext uri="{FF2B5EF4-FFF2-40B4-BE49-F238E27FC236}">
                  <a16:creationId xmlns:a16="http://schemas.microsoft.com/office/drawing/2014/main" id="{06F2DD50-F87F-7829-10F9-F4668394432D}"/>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22F57327-0915-64C6-04B9-05C5D7F3C27C}"/>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11</a:t>
              </a:r>
            </a:p>
          </p:txBody>
        </p:sp>
      </p:grpSp>
    </p:spTree>
    <p:extLst>
      <p:ext uri="{BB962C8B-B14F-4D97-AF65-F5344CB8AC3E}">
        <p14:creationId xmlns:p14="http://schemas.microsoft.com/office/powerpoint/2010/main" val="3382853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1817A-E668-C983-4CD3-4FADD548163C}"/>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851FA9F-B6F1-856C-6DFC-3F5BCEE8BBE8}"/>
              </a:ext>
            </a:extLst>
          </p:cNvPr>
          <p:cNvSpPr/>
          <p:nvPr/>
        </p:nvSpPr>
        <p:spPr>
          <a:xfrm>
            <a:off x="4025628" y="1289654"/>
            <a:ext cx="7931079" cy="5094134"/>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9" name="Picture Placeholder 8" descr="A room with a view of water and red couches&#10;&#10;AI-generated content may be incorrect.">
            <a:extLst>
              <a:ext uri="{FF2B5EF4-FFF2-40B4-BE49-F238E27FC236}">
                <a16:creationId xmlns:a16="http://schemas.microsoft.com/office/drawing/2014/main" id="{44FA4137-D953-1804-5BA7-C782E861E852}"/>
              </a:ext>
            </a:extLst>
          </p:cNvPr>
          <p:cNvPicPr>
            <a:picLocks noGrp="1" noChangeAspect="1"/>
          </p:cNvPicPr>
          <p:nvPr>
            <p:ph type="pic" sz="quarter" idx="10"/>
          </p:nvPr>
        </p:nvPicPr>
        <p:blipFill>
          <a:blip r:embed="rId2"/>
          <a:srcRect t="7430" b="7430"/>
          <a:stretch>
            <a:fillRect/>
          </a:stretch>
        </p:blipFill>
        <p:spPr/>
      </p:pic>
      <p:sp>
        <p:nvSpPr>
          <p:cNvPr id="4" name="Text Placeholder 3">
            <a:extLst>
              <a:ext uri="{FF2B5EF4-FFF2-40B4-BE49-F238E27FC236}">
                <a16:creationId xmlns:a16="http://schemas.microsoft.com/office/drawing/2014/main" id="{B8CBCD32-0D77-B6CE-38EB-54A5AD16CE2F}"/>
              </a:ext>
            </a:extLst>
          </p:cNvPr>
          <p:cNvSpPr>
            <a:spLocks noGrp="1"/>
          </p:cNvSpPr>
          <p:nvPr>
            <p:ph type="body" sz="quarter" idx="21"/>
          </p:nvPr>
        </p:nvSpPr>
        <p:spPr>
          <a:xfrm>
            <a:off x="4202352" y="1396181"/>
            <a:ext cx="7582682" cy="4530541"/>
          </a:xfrm>
        </p:spPr>
        <p:txBody>
          <a:bodyPr/>
          <a:lstStyle/>
          <a:p>
            <a:pPr>
              <a:spcAft>
                <a:spcPts val="600"/>
              </a:spcAft>
            </a:pPr>
            <a:r>
              <a:rPr lang="en-IE" sz="2600" b="1" i="1" dirty="0">
                <a:solidFill>
                  <a:schemeClr val="bg1"/>
                </a:solidFill>
              </a:rPr>
              <a:t>Primer: </a:t>
            </a:r>
            <a:r>
              <a:rPr lang="en-IE" i="1" dirty="0">
                <a:solidFill>
                  <a:schemeClr val="bg1"/>
                </a:solidFill>
              </a:rPr>
              <a:t>Lahko ocenite, da vsaka zasedena noč povzroči </a:t>
            </a:r>
            <a:r>
              <a:rPr lang="en-US" i="1" dirty="0">
                <a:solidFill>
                  <a:schemeClr val="bg1"/>
                </a:solidFill>
              </a:rPr>
              <a:t>približno 15 EUR spremenljivih stroškov (npr. 5 EUR za čistila, 3 EUR za pranje perila, 2 EUR za komunalne storitve in 5 EUR za </a:t>
            </a:r>
            <a:r>
              <a:rPr lang="en-IE" i="1" dirty="0">
                <a:solidFill>
                  <a:schemeClr val="bg1"/>
                </a:solidFill>
              </a:rPr>
              <a:t>provizijo za rezervacijo). </a:t>
            </a:r>
          </a:p>
          <a:p>
            <a:pPr marL="342900" indent="-342900">
              <a:spcAft>
                <a:spcPts val="600"/>
              </a:spcAft>
              <a:buFont typeface="Wingdings" panose="05000000000000000000" pitchFamily="2" charset="2"/>
              <a:buChar char="Ø"/>
            </a:pPr>
            <a:r>
              <a:rPr lang="en-IE" i="1" dirty="0">
                <a:solidFill>
                  <a:schemeClr val="bg1"/>
                </a:solidFill>
              </a:rPr>
              <a:t>Če vaša napoved pravi, da bo v letu rezerviranih 200 nočitev, bodo skupni spremenljivi stroški 200 × 15 EUR =</a:t>
            </a:r>
            <a:r>
              <a:rPr lang="en-IE" b="1" i="1" dirty="0">
                <a:solidFill>
                  <a:schemeClr val="bg1"/>
                </a:solidFill>
              </a:rPr>
              <a:t> 3000 EUR </a:t>
            </a:r>
            <a:r>
              <a:rPr lang="en-IE" i="1" dirty="0">
                <a:solidFill>
                  <a:schemeClr val="bg1"/>
                </a:solidFill>
              </a:rPr>
              <a:t>za leto.</a:t>
            </a:r>
            <a:r>
              <a:rPr lang="en-IE" dirty="0">
                <a:solidFill>
                  <a:schemeClr val="bg1"/>
                </a:solidFill>
              </a:rPr>
              <a:t> </a:t>
            </a:r>
          </a:p>
          <a:p>
            <a:pPr marL="342900" indent="-342900">
              <a:spcAft>
                <a:spcPts val="600"/>
              </a:spcAft>
              <a:buFont typeface="Wingdings" panose="05000000000000000000" pitchFamily="2" charset="2"/>
              <a:buChar char="Ø"/>
            </a:pPr>
            <a:r>
              <a:rPr lang="en-IE" dirty="0">
                <a:solidFill>
                  <a:schemeClr val="bg1"/>
                </a:solidFill>
              </a:rPr>
              <a:t>Nekateri spremenljivi stroški so izraženi v odstotkih (npr. provizije za rezervacije prek spletnih potovalnih agencij, ki lahko znašajo 15 % prihodkov od rezervacij); tudi te stroške je treba upoštevati. </a:t>
            </a:r>
          </a:p>
          <a:p>
            <a:pPr marL="342900" indent="-342900">
              <a:spcAft>
                <a:spcPts val="600"/>
              </a:spcAft>
              <a:buFont typeface="Wingdings" panose="05000000000000000000" pitchFamily="2" charset="2"/>
              <a:buChar char="Ø"/>
            </a:pPr>
            <a:r>
              <a:rPr lang="en-IE" dirty="0">
                <a:solidFill>
                  <a:schemeClr val="bg1"/>
                </a:solidFill>
              </a:rPr>
              <a:t>Seznam teh stroškov vam zagotavlja, da ne boste podcenili stroškov storitev za vsakega gosta.</a:t>
            </a:r>
          </a:p>
          <a:p>
            <a:pPr>
              <a:spcAft>
                <a:spcPts val="600"/>
              </a:spcAft>
            </a:pPr>
            <a:endParaRPr lang="en-IE" dirty="0"/>
          </a:p>
        </p:txBody>
      </p:sp>
      <p:sp>
        <p:nvSpPr>
          <p:cNvPr id="5" name="Text Placeholder 4">
            <a:extLst>
              <a:ext uri="{FF2B5EF4-FFF2-40B4-BE49-F238E27FC236}">
                <a16:creationId xmlns:a16="http://schemas.microsoft.com/office/drawing/2014/main" id="{5D32FD0A-4812-220C-A3CD-EE15210B46F2}"/>
              </a:ext>
            </a:extLst>
          </p:cNvPr>
          <p:cNvSpPr>
            <a:spLocks noGrp="1"/>
          </p:cNvSpPr>
          <p:nvPr>
            <p:ph type="body" sz="quarter" idx="23"/>
          </p:nvPr>
        </p:nvSpPr>
        <p:spPr>
          <a:xfrm>
            <a:off x="4320241" y="486001"/>
            <a:ext cx="7221426" cy="803654"/>
          </a:xfrm>
        </p:spPr>
        <p:txBody>
          <a:bodyPr/>
          <a:lstStyle/>
          <a:p>
            <a:r>
              <a:rPr lang="en-IE" dirty="0"/>
              <a:t>Izračunajte svoje spremenljive stroške</a:t>
            </a:r>
          </a:p>
        </p:txBody>
      </p:sp>
      <p:sp>
        <p:nvSpPr>
          <p:cNvPr id="6" name="Text Placeholder 5">
            <a:extLst>
              <a:ext uri="{FF2B5EF4-FFF2-40B4-BE49-F238E27FC236}">
                <a16:creationId xmlns:a16="http://schemas.microsoft.com/office/drawing/2014/main" id="{37D4EA40-5DB7-3F7D-2BA8-78EC3CCA7485}"/>
              </a:ext>
            </a:extLst>
          </p:cNvPr>
          <p:cNvSpPr>
            <a:spLocks noGrp="1"/>
          </p:cNvSpPr>
          <p:nvPr>
            <p:ph type="body" sz="quarter" idx="66"/>
          </p:nvPr>
        </p:nvSpPr>
        <p:spPr/>
        <p:txBody>
          <a:bodyPr/>
          <a:lstStyle/>
          <a:p>
            <a:endParaRPr lang="en-IE"/>
          </a:p>
        </p:txBody>
      </p:sp>
      <p:sp>
        <p:nvSpPr>
          <p:cNvPr id="7" name="Text Placeholder 6">
            <a:extLst>
              <a:ext uri="{FF2B5EF4-FFF2-40B4-BE49-F238E27FC236}">
                <a16:creationId xmlns:a16="http://schemas.microsoft.com/office/drawing/2014/main" id="{ACBB2976-B8B2-860B-E827-3782EC32D523}"/>
              </a:ext>
            </a:extLst>
          </p:cNvPr>
          <p:cNvSpPr>
            <a:spLocks noGrp="1"/>
          </p:cNvSpPr>
          <p:nvPr>
            <p:ph type="body" sz="quarter" idx="18"/>
          </p:nvPr>
        </p:nvSpPr>
        <p:spPr>
          <a:xfrm>
            <a:off x="675021" y="3392026"/>
            <a:ext cx="2893974" cy="1049221"/>
          </a:xfrm>
        </p:spPr>
        <p:txBody>
          <a:bodyPr lIns="91440" tIns="45720" rIns="91440" bIns="45720" anchor="t">
            <a:noAutofit/>
          </a:bodyPr>
          <a:lstStyle/>
          <a:p>
            <a:r>
              <a:rPr lang="en-IE" b="0" dirty="0" err="1">
                <a:latin typeface="Calibri"/>
                <a:ea typeface="Open Sans"/>
                <a:cs typeface="Calibri"/>
              </a:rPr>
              <a:t>Naprej</a:t>
            </a:r>
            <a:r>
              <a:rPr lang="en-IE" b="0" dirty="0">
                <a:latin typeface="Calibri"/>
                <a:ea typeface="Open Sans"/>
                <a:cs typeface="Calibri"/>
              </a:rPr>
              <a:t> </a:t>
            </a:r>
            <a:r>
              <a:rPr lang="en-IE" b="0" dirty="0" err="1">
                <a:latin typeface="Calibri"/>
                <a:ea typeface="Open Sans"/>
                <a:cs typeface="Calibri"/>
              </a:rPr>
              <a:t>spoznajte</a:t>
            </a:r>
            <a:r>
              <a:rPr lang="en-IE" b="0" dirty="0">
                <a:latin typeface="Calibri"/>
                <a:ea typeface="Open Sans"/>
                <a:cs typeface="Calibri"/>
              </a:rPr>
              <a:t> </a:t>
            </a:r>
            <a:r>
              <a:rPr lang="en-IE" b="0" dirty="0" err="1">
                <a:latin typeface="Calibri"/>
                <a:ea typeface="Open Sans"/>
                <a:cs typeface="Calibri"/>
              </a:rPr>
              <a:t>svoje</a:t>
            </a:r>
            <a:r>
              <a:rPr lang="en-IE" b="0" dirty="0">
                <a:latin typeface="Calibri"/>
                <a:ea typeface="Open Sans"/>
                <a:cs typeface="Calibri"/>
              </a:rPr>
              <a:t> </a:t>
            </a:r>
            <a:r>
              <a:rPr lang="en-IE" b="0" dirty="0" err="1">
                <a:latin typeface="Calibri"/>
                <a:ea typeface="Open Sans"/>
                <a:cs typeface="Calibri"/>
              </a:rPr>
              <a:t>spremenljive</a:t>
            </a:r>
            <a:r>
              <a:rPr lang="en-IE" b="0" dirty="0">
                <a:latin typeface="Calibri"/>
                <a:ea typeface="Open Sans"/>
                <a:cs typeface="Calibri"/>
              </a:rPr>
              <a:t> stroške</a:t>
            </a:r>
          </a:p>
        </p:txBody>
      </p:sp>
      <p:sp>
        <p:nvSpPr>
          <p:cNvPr id="8" name="Text Placeholder 7">
            <a:extLst>
              <a:ext uri="{FF2B5EF4-FFF2-40B4-BE49-F238E27FC236}">
                <a16:creationId xmlns:a16="http://schemas.microsoft.com/office/drawing/2014/main" id="{AAE6B1C2-7622-D3A1-E197-3D9BC9A16B94}"/>
              </a:ext>
            </a:extLst>
          </p:cNvPr>
          <p:cNvSpPr>
            <a:spLocks noGrp="1"/>
          </p:cNvSpPr>
          <p:nvPr>
            <p:ph type="body" sz="quarter" idx="19"/>
          </p:nvPr>
        </p:nvSpPr>
        <p:spPr>
          <a:xfrm>
            <a:off x="476190" y="2118213"/>
            <a:ext cx="3066296" cy="385564"/>
          </a:xfrm>
        </p:spPr>
        <p:txBody>
          <a:bodyPr lIns="91440" tIns="45720" rIns="91440" bIns="45720" anchor="t">
            <a:noAutofit/>
          </a:bodyPr>
          <a:lstStyle/>
          <a:p>
            <a:r>
              <a:rPr lang="en-US" sz="2800" b="0" dirty="0" err="1">
                <a:latin typeface="Calibri"/>
                <a:ea typeface="Open Sans"/>
                <a:cs typeface="Calibri"/>
              </a:rPr>
              <a:t>Spoznajte</a:t>
            </a:r>
            <a:r>
              <a:rPr lang="en-US" sz="2800" b="0" dirty="0">
                <a:latin typeface="Calibri"/>
                <a:ea typeface="Open Sans"/>
                <a:cs typeface="Calibri"/>
              </a:rPr>
              <a:t> </a:t>
            </a:r>
            <a:r>
              <a:rPr lang="en-US" sz="2800" b="0" dirty="0" err="1">
                <a:latin typeface="Calibri"/>
                <a:ea typeface="Open Sans"/>
                <a:cs typeface="Calibri"/>
              </a:rPr>
              <a:t>vse</a:t>
            </a:r>
            <a:r>
              <a:rPr lang="en-US" sz="2800" b="0" dirty="0">
                <a:latin typeface="Calibri"/>
                <a:ea typeface="Open Sans"/>
                <a:cs typeface="Calibri"/>
              </a:rPr>
              <a:t> </a:t>
            </a:r>
            <a:r>
              <a:rPr lang="en-US" sz="2800" b="0" dirty="0" err="1">
                <a:latin typeface="Calibri"/>
                <a:ea typeface="Open Sans"/>
                <a:cs typeface="Calibri"/>
              </a:rPr>
              <a:t>svoje</a:t>
            </a:r>
            <a:r>
              <a:rPr lang="en-US" sz="2800" b="0" dirty="0">
                <a:latin typeface="Calibri"/>
                <a:ea typeface="Open Sans"/>
                <a:cs typeface="Calibri"/>
              </a:rPr>
              <a:t> </a:t>
            </a:r>
            <a:r>
              <a:rPr lang="en-US" sz="2800" b="0" dirty="0" err="1">
                <a:latin typeface="Calibri"/>
                <a:ea typeface="Open Sans"/>
                <a:cs typeface="Calibri"/>
              </a:rPr>
              <a:t>stroške</a:t>
            </a:r>
            <a:r>
              <a:rPr lang="en-US" sz="2800" b="0" dirty="0">
                <a:latin typeface="Calibri"/>
                <a:ea typeface="Open Sans"/>
                <a:cs typeface="Calibri"/>
              </a:rPr>
              <a:t> in izdatke</a:t>
            </a:r>
            <a:endParaRPr lang="en-IE" sz="2800" b="0" dirty="0">
              <a:latin typeface="Calibri"/>
              <a:ea typeface="Open Sans"/>
              <a:cs typeface="Calibri"/>
            </a:endParaRPr>
          </a:p>
          <a:p>
            <a:endParaRPr lang="en-IE" sz="2800" dirty="0"/>
          </a:p>
        </p:txBody>
      </p:sp>
    </p:spTree>
    <p:extLst>
      <p:ext uri="{BB962C8B-B14F-4D97-AF65-F5344CB8AC3E}">
        <p14:creationId xmlns:p14="http://schemas.microsoft.com/office/powerpoint/2010/main" val="3402374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984C2-074F-192F-2937-86226F4EBB2A}"/>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E164A105-3E74-5B61-0285-3EBBBFC019C7}"/>
              </a:ext>
            </a:extLst>
          </p:cNvPr>
          <p:cNvSpPr/>
          <p:nvPr/>
        </p:nvSpPr>
        <p:spPr>
          <a:xfrm>
            <a:off x="817828" y="1605887"/>
            <a:ext cx="10595240" cy="1043834"/>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1F71CA6A-E942-26D3-C2A5-7E2D04A46C91}"/>
              </a:ext>
            </a:extLst>
          </p:cNvPr>
          <p:cNvSpPr>
            <a:spLocks noGrp="1"/>
          </p:cNvSpPr>
          <p:nvPr>
            <p:ph type="body" sz="quarter" idx="16"/>
          </p:nvPr>
        </p:nvSpPr>
        <p:spPr>
          <a:xfrm>
            <a:off x="826825" y="483480"/>
            <a:ext cx="10614687" cy="803654"/>
          </a:xfrm>
        </p:spPr>
        <p:txBody>
          <a:bodyPr/>
          <a:lstStyle/>
          <a:p>
            <a:r>
              <a:rPr lang="en-US" sz="3200" b="1" dirty="0">
                <a:solidFill>
                  <a:srgbClr val="459597"/>
                </a:solidFill>
              </a:rPr>
              <a:t>Ocenite svoje spremenljive stroške na noč (VC)</a:t>
            </a:r>
            <a:endParaRPr lang="en-GB" sz="3200" dirty="0">
              <a:solidFill>
                <a:srgbClr val="459597"/>
              </a:solidFill>
            </a:endParaRPr>
          </a:p>
        </p:txBody>
      </p:sp>
      <p:cxnSp>
        <p:nvCxnSpPr>
          <p:cNvPr id="2" name="Straight Connector 1">
            <a:extLst>
              <a:ext uri="{FF2B5EF4-FFF2-40B4-BE49-F238E27FC236}">
                <a16:creationId xmlns:a16="http://schemas.microsoft.com/office/drawing/2014/main" id="{066B3011-0040-7ED1-D17C-B44DB77C8904}"/>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9F6323E-73FF-DF43-4557-94062E2976A6}"/>
              </a:ext>
            </a:extLst>
          </p:cNvPr>
          <p:cNvSpPr>
            <a:spLocks noGrp="1"/>
          </p:cNvSpPr>
          <p:nvPr>
            <p:ph type="body" sz="quarter" idx="18"/>
          </p:nvPr>
        </p:nvSpPr>
        <p:spPr>
          <a:xfrm>
            <a:off x="992589" y="1859333"/>
            <a:ext cx="10614687" cy="803653"/>
          </a:xfrm>
        </p:spPr>
        <p:txBody>
          <a:bodyPr/>
          <a:lstStyle/>
          <a:p>
            <a:pPr algn="ctr">
              <a:spcAft>
                <a:spcPts val="600"/>
              </a:spcAft>
            </a:pPr>
            <a:r>
              <a:rPr lang="en-US" sz="2800" i="1" dirty="0">
                <a:solidFill>
                  <a:schemeClr val="bg1"/>
                </a:solidFill>
              </a:rPr>
              <a:t>„Koliko me stane vsaka rezervacija za eno noč?“</a:t>
            </a:r>
          </a:p>
        </p:txBody>
      </p:sp>
      <p:sp>
        <p:nvSpPr>
          <p:cNvPr id="21" name="Text Placeholder 5">
            <a:extLst>
              <a:ext uri="{FF2B5EF4-FFF2-40B4-BE49-F238E27FC236}">
                <a16:creationId xmlns:a16="http://schemas.microsoft.com/office/drawing/2014/main" id="{B29A8EE1-C6ED-956C-6383-FD9C06DB20E7}"/>
              </a:ext>
            </a:extLst>
          </p:cNvPr>
          <p:cNvSpPr txBox="1">
            <a:spLocks/>
          </p:cNvSpPr>
          <p:nvPr/>
        </p:nvSpPr>
        <p:spPr>
          <a:xfrm>
            <a:off x="1611085" y="2833993"/>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dirty="0">
                <a:solidFill>
                  <a:srgbClr val="595959"/>
                </a:solidFill>
              </a:rPr>
              <a:t>Stroški, ki nastanejo vsakič, ko gost prenoči (npr. čiščenje, pranje perila, hrana, komunalne storitve). Ti dejavniki vplivajo na dejanski dobiček, ki ga ustvarite na nočitev po odbitku stroškov, povezanih z gosti. </a:t>
            </a:r>
            <a:r>
              <a:rPr lang="en-US" b="1" dirty="0">
                <a:solidFill>
                  <a:srgbClr val="595959"/>
                </a:solidFill>
              </a:rPr>
              <a:t>*Na podlagi tega izračunajte povprečne stroške na nočitev.</a:t>
            </a:r>
            <a:endParaRPr lang="en-US" dirty="0">
              <a:solidFill>
                <a:srgbClr val="595959"/>
              </a:solidFill>
            </a:endParaRPr>
          </a:p>
        </p:txBody>
      </p:sp>
      <p:sp>
        <p:nvSpPr>
          <p:cNvPr id="25" name="Flowchart: Alternate Process 24">
            <a:extLst>
              <a:ext uri="{FF2B5EF4-FFF2-40B4-BE49-F238E27FC236}">
                <a16:creationId xmlns:a16="http://schemas.microsoft.com/office/drawing/2014/main" id="{1343E5D5-C949-372A-637D-44D82CA502C2}"/>
              </a:ext>
            </a:extLst>
          </p:cNvPr>
          <p:cNvSpPr/>
          <p:nvPr/>
        </p:nvSpPr>
        <p:spPr>
          <a:xfrm>
            <a:off x="1460733" y="2754095"/>
            <a:ext cx="9964593" cy="1440920"/>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B740555A-4175-16D5-312A-A48FA13D683D}"/>
              </a:ext>
            </a:extLst>
          </p:cNvPr>
          <p:cNvSpPr txBox="1">
            <a:spLocks/>
          </p:cNvSpPr>
          <p:nvPr/>
        </p:nvSpPr>
        <p:spPr>
          <a:xfrm>
            <a:off x="1583445" y="4448460"/>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altLang="en-US" b="1" dirty="0">
                <a:solidFill>
                  <a:srgbClr val="EC7C69"/>
                </a:solidFill>
              </a:rPr>
              <a:t>Primeri: </a:t>
            </a:r>
            <a:r>
              <a:rPr lang="en-US" dirty="0"/>
              <a:t>vključite pranje perila, čiščenje, zajtrk/hrano, pranje posteljnine po vsakem bivanju, potrošno blago za goste (kot so toaletni pribor in izdelki iz dobrodošlinskega košarice) in komunalne storitve, ki so odvisne od porabe (kot so dodatno kurivo in ogrevanje jacuzzija). </a:t>
            </a:r>
          </a:p>
          <a:p>
            <a:pPr marL="0" indent="0"/>
            <a:r>
              <a:rPr lang="en-US" dirty="0"/>
              <a:t>Če čistilnemu </a:t>
            </a:r>
            <a:r>
              <a:rPr lang="en-US" dirty="0">
                <a:solidFill>
                  <a:srgbClr val="494949"/>
                </a:solidFill>
              </a:rPr>
              <a:t>osebju</a:t>
            </a:r>
            <a:r>
              <a:rPr lang="en-US" dirty="0"/>
              <a:t> plačate</a:t>
            </a:r>
            <a:r>
              <a:rPr lang="en-US" dirty="0">
                <a:solidFill>
                  <a:srgbClr val="494949"/>
                </a:solidFill>
              </a:rPr>
              <a:t> 10 € </a:t>
            </a:r>
            <a:r>
              <a:rPr lang="en-US" dirty="0"/>
              <a:t>na zasedenost kabine ali</a:t>
            </a:r>
            <a:r>
              <a:rPr lang="en-US" dirty="0">
                <a:solidFill>
                  <a:srgbClr val="E96751"/>
                </a:solidFill>
              </a:rPr>
              <a:t> 8 € </a:t>
            </a:r>
            <a:r>
              <a:rPr lang="en-US" dirty="0"/>
              <a:t>provizije za rezervacijo na rezervacijski platformi, so tudi ti stroški spremenljivi.</a:t>
            </a:r>
            <a:endParaRPr lang="en-IE" dirty="0"/>
          </a:p>
        </p:txBody>
      </p:sp>
      <p:sp>
        <p:nvSpPr>
          <p:cNvPr id="26" name="Flowchart: Alternate Process 25">
            <a:extLst>
              <a:ext uri="{FF2B5EF4-FFF2-40B4-BE49-F238E27FC236}">
                <a16:creationId xmlns:a16="http://schemas.microsoft.com/office/drawing/2014/main" id="{66647293-82DB-9E24-30C9-667BB76463A9}"/>
              </a:ext>
            </a:extLst>
          </p:cNvPr>
          <p:cNvSpPr/>
          <p:nvPr/>
        </p:nvSpPr>
        <p:spPr>
          <a:xfrm>
            <a:off x="1448473" y="4304128"/>
            <a:ext cx="9964593" cy="2356647"/>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C3DA68FC-30FD-E0FD-CBC0-C725424B7E35}"/>
              </a:ext>
            </a:extLst>
          </p:cNvPr>
          <p:cNvCxnSpPr>
            <a:cxnSpLocks/>
            <a:stCxn id="24" idx="1"/>
            <a:endCxn id="25" idx="1"/>
          </p:cNvCxnSpPr>
          <p:nvPr/>
        </p:nvCxnSpPr>
        <p:spPr>
          <a:xfrm rot="10800000" flipH="1" flipV="1">
            <a:off x="817827" y="2127803"/>
            <a:ext cx="642905" cy="1346751"/>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2869CAAA-A847-5BCD-828B-5DA732D2B8D5}"/>
              </a:ext>
            </a:extLst>
          </p:cNvPr>
          <p:cNvCxnSpPr>
            <a:cxnSpLocks/>
          </p:cNvCxnSpPr>
          <p:nvPr/>
        </p:nvCxnSpPr>
        <p:spPr>
          <a:xfrm rot="16200000" flipH="1">
            <a:off x="65261" y="4179008"/>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604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0C7E9-E43A-1D50-7180-C423E03AC550}"/>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F5C1AA4A-C59C-57C3-182D-DFA127005345}"/>
              </a:ext>
            </a:extLst>
          </p:cNvPr>
          <p:cNvSpPr/>
          <p:nvPr/>
        </p:nvSpPr>
        <p:spPr>
          <a:xfrm>
            <a:off x="584747" y="306005"/>
            <a:ext cx="10595240" cy="832631"/>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 name="Text Placeholder 5">
            <a:extLst>
              <a:ext uri="{FF2B5EF4-FFF2-40B4-BE49-F238E27FC236}">
                <a16:creationId xmlns:a16="http://schemas.microsoft.com/office/drawing/2014/main" id="{B2440C74-A33A-5C59-E7EE-56F169E9C482}"/>
              </a:ext>
            </a:extLst>
          </p:cNvPr>
          <p:cNvSpPr>
            <a:spLocks noGrp="1"/>
          </p:cNvSpPr>
          <p:nvPr>
            <p:ph type="body" sz="quarter" idx="18"/>
          </p:nvPr>
        </p:nvSpPr>
        <p:spPr>
          <a:xfrm>
            <a:off x="759508" y="559451"/>
            <a:ext cx="10614687" cy="693849"/>
          </a:xfrm>
        </p:spPr>
        <p:txBody>
          <a:bodyPr/>
          <a:lstStyle/>
          <a:p>
            <a:pPr algn="ctr">
              <a:spcAft>
                <a:spcPts val="600"/>
              </a:spcAft>
            </a:pPr>
            <a:r>
              <a:rPr lang="en-US" sz="2800" dirty="0">
                <a:solidFill>
                  <a:schemeClr val="bg1"/>
                </a:solidFill>
              </a:rPr>
              <a:t>Povprečni spremenljivi stroški na noč (primer razčlenitve):</a:t>
            </a:r>
            <a:endParaRPr lang="en-US" sz="2800" i="1" dirty="0">
              <a:solidFill>
                <a:schemeClr val="bg1"/>
              </a:solidFill>
            </a:endParaRPr>
          </a:p>
        </p:txBody>
      </p:sp>
      <p:cxnSp>
        <p:nvCxnSpPr>
          <p:cNvPr id="33" name="Connector: Elbow 32">
            <a:extLst>
              <a:ext uri="{FF2B5EF4-FFF2-40B4-BE49-F238E27FC236}">
                <a16:creationId xmlns:a16="http://schemas.microsoft.com/office/drawing/2014/main" id="{729BE5D6-8979-6883-0312-8159A3E9BAB1}"/>
              </a:ext>
            </a:extLst>
          </p:cNvPr>
          <p:cNvCxnSpPr>
            <a:cxnSpLocks/>
            <a:stCxn id="24" idx="1"/>
          </p:cNvCxnSpPr>
          <p:nvPr/>
        </p:nvCxnSpPr>
        <p:spPr>
          <a:xfrm rot="10800000" flipH="1" flipV="1">
            <a:off x="584746" y="722321"/>
            <a:ext cx="642905" cy="1421286"/>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Table 7">
            <a:extLst>
              <a:ext uri="{FF2B5EF4-FFF2-40B4-BE49-F238E27FC236}">
                <a16:creationId xmlns:a16="http://schemas.microsoft.com/office/drawing/2014/main" id="{F7ED347E-C9A2-C921-BE82-80A23B73274A}"/>
              </a:ext>
            </a:extLst>
          </p:cNvPr>
          <p:cNvGraphicFramePr>
            <a:graphicFrameLocks noGrp="1"/>
          </p:cNvGraphicFramePr>
          <p:nvPr/>
        </p:nvGraphicFramePr>
        <p:xfrm>
          <a:off x="1215392" y="1253300"/>
          <a:ext cx="10515600" cy="3779520"/>
        </p:xfrm>
        <a:graphic>
          <a:graphicData uri="http://schemas.openxmlformats.org/drawingml/2006/table">
            <a:tbl>
              <a:tblPr/>
              <a:tblGrid>
                <a:gridCol w="5257800">
                  <a:extLst>
                    <a:ext uri="{9D8B030D-6E8A-4147-A177-3AD203B41FA5}">
                      <a16:colId xmlns:a16="http://schemas.microsoft.com/office/drawing/2014/main" val="1013463233"/>
                    </a:ext>
                  </a:extLst>
                </a:gridCol>
                <a:gridCol w="5257800">
                  <a:extLst>
                    <a:ext uri="{9D8B030D-6E8A-4147-A177-3AD203B41FA5}">
                      <a16:colId xmlns:a16="http://schemas.microsoft.com/office/drawing/2014/main" val="1745102297"/>
                    </a:ext>
                  </a:extLst>
                </a:gridCol>
              </a:tblGrid>
              <a:tr h="0">
                <a:tc>
                  <a:txBody>
                    <a:bodyPr/>
                    <a:lstStyle/>
                    <a:p>
                      <a:pPr>
                        <a:buNone/>
                      </a:pPr>
                      <a:r>
                        <a:rPr lang="en-IE" sz="2200" b="1" dirty="0">
                          <a:solidFill>
                            <a:schemeClr val="bg1"/>
                          </a:solidFill>
                        </a:rPr>
                        <a:t>Vrsta stroška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Stroški na nočitev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4217719792"/>
                  </a:ext>
                </a:extLst>
              </a:tr>
              <a:tr h="0">
                <a:tc>
                  <a:txBody>
                    <a:bodyPr/>
                    <a:lstStyle/>
                    <a:p>
                      <a:pPr>
                        <a:buNone/>
                      </a:pPr>
                      <a:r>
                        <a:rPr lang="en-IE" sz="2200" dirty="0">
                          <a:solidFill>
                            <a:srgbClr val="494949"/>
                          </a:solidFill>
                        </a:rPr>
                        <a:t>Čistila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494949"/>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1574790"/>
                  </a:ext>
                </a:extLst>
              </a:tr>
              <a:tr h="0">
                <a:tc>
                  <a:txBody>
                    <a:bodyPr/>
                    <a:lstStyle/>
                    <a:p>
                      <a:pPr>
                        <a:buNone/>
                      </a:pPr>
                      <a:r>
                        <a:rPr lang="en-IE" sz="2200" dirty="0">
                          <a:solidFill>
                            <a:srgbClr val="494949"/>
                          </a:solidFill>
                        </a:rPr>
                        <a:t>Pranje perila (posteljnina/brisače)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494949"/>
                          </a:solidFill>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2034816"/>
                  </a:ext>
                </a:extLst>
              </a:tr>
              <a:tr h="0">
                <a:tc>
                  <a:txBody>
                    <a:bodyPr/>
                    <a:lstStyle/>
                    <a:p>
                      <a:pPr>
                        <a:buNone/>
                      </a:pPr>
                      <a:r>
                        <a:rPr lang="en-IE" sz="2200" dirty="0">
                          <a:solidFill>
                            <a:srgbClr val="494949"/>
                          </a:solidFill>
                        </a:rPr>
                        <a:t>Toaletni pribor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494949"/>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7320779"/>
                  </a:ext>
                </a:extLst>
              </a:tr>
              <a:tr h="0">
                <a:tc>
                  <a:txBody>
                    <a:bodyPr/>
                    <a:lstStyle/>
                    <a:p>
                      <a:pPr>
                        <a:buNone/>
                      </a:pPr>
                      <a:r>
                        <a:rPr lang="en-IE" sz="2200">
                          <a:solidFill>
                            <a:srgbClr val="494949"/>
                          </a:solidFill>
                        </a:rPr>
                        <a:t>Zajtrk/prigrizki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1422371"/>
                  </a:ext>
                </a:extLst>
              </a:tr>
              <a:tr h="0">
                <a:tc>
                  <a:txBody>
                    <a:bodyPr/>
                    <a:lstStyle/>
                    <a:p>
                      <a:pPr>
                        <a:buNone/>
                      </a:pPr>
                      <a:r>
                        <a:rPr lang="en-IE" sz="2200" dirty="0">
                          <a:solidFill>
                            <a:srgbClr val="494949"/>
                          </a:solidFill>
                        </a:rPr>
                        <a:t>Komunalne storitve (na nočitev)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494949"/>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0531852"/>
                  </a:ext>
                </a:extLst>
              </a:tr>
              <a:tr h="0">
                <a:tc>
                  <a:txBody>
                    <a:bodyPr/>
                    <a:lstStyle/>
                    <a:p>
                      <a:pPr>
                        <a:buNone/>
                      </a:pPr>
                      <a:r>
                        <a:rPr lang="en-US" sz="2200" dirty="0">
                          <a:solidFill>
                            <a:srgbClr val="494949"/>
                          </a:solidFill>
                        </a:rPr>
                        <a:t>Stroški rezervacijske platforme (če so izračunani na podlagi nočitve)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5 € (ocena)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1351806"/>
                  </a:ext>
                </a:extLst>
              </a:tr>
              <a:tr h="0">
                <a:tc gridSpan="2">
                  <a:txBody>
                    <a:bodyPr/>
                    <a:lstStyle/>
                    <a:p>
                      <a:pPr>
                        <a:buNone/>
                      </a:pPr>
                      <a:r>
                        <a:rPr lang="en-US" sz="2400" b="1" dirty="0">
                          <a:solidFill>
                            <a:srgbClr val="494949"/>
                          </a:solidFill>
                        </a:rPr>
                        <a:t>Skupni spremenljivi stroški na nočitev 30</a:t>
                      </a:r>
                      <a:endParaRPr lang="en-US" sz="2200" b="1"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None/>
                      </a:pPr>
                      <a:endParaRPr lang="en-IE" sz="22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6400580"/>
                  </a:ext>
                </a:extLst>
              </a:tr>
            </a:tbl>
          </a:graphicData>
        </a:graphic>
      </p:graphicFrame>
      <p:sp>
        <p:nvSpPr>
          <p:cNvPr id="11" name="Text Placeholder 5">
            <a:extLst>
              <a:ext uri="{FF2B5EF4-FFF2-40B4-BE49-F238E27FC236}">
                <a16:creationId xmlns:a16="http://schemas.microsoft.com/office/drawing/2014/main" id="{131A2D76-59A5-7AAF-A7C4-601D2EB23B78}"/>
              </a:ext>
            </a:extLst>
          </p:cNvPr>
          <p:cNvSpPr txBox="1">
            <a:spLocks/>
          </p:cNvSpPr>
          <p:nvPr/>
        </p:nvSpPr>
        <p:spPr>
          <a:xfrm>
            <a:off x="1350364" y="5209437"/>
            <a:ext cx="9719168" cy="80365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altLang="en-US" b="1" dirty="0">
                <a:solidFill>
                  <a:srgbClr val="EC7C69"/>
                </a:solidFill>
              </a:rPr>
              <a:t>Nasveti za izračun: </a:t>
            </a:r>
            <a:r>
              <a:rPr lang="en-US" sz="2200" b="1" dirty="0">
                <a:solidFill>
                  <a:srgbClr val="494949"/>
                </a:solidFill>
              </a:rPr>
              <a:t>Sledite </a:t>
            </a:r>
            <a:r>
              <a:rPr lang="en-US" sz="2200" dirty="0">
                <a:solidFill>
                  <a:srgbClr val="494949"/>
                </a:solidFill>
              </a:rPr>
              <a:t>rezervacijam za</a:t>
            </a:r>
            <a:r>
              <a:rPr lang="en-US" sz="2200" b="1" dirty="0">
                <a:solidFill>
                  <a:srgbClr val="494949"/>
                </a:solidFill>
              </a:rPr>
              <a:t> cel </a:t>
            </a:r>
            <a:r>
              <a:rPr lang="en-US" sz="2200" b="1" dirty="0" err="1">
                <a:solidFill>
                  <a:srgbClr val="494949"/>
                </a:solidFill>
              </a:rPr>
              <a:t>mesec</a:t>
            </a:r>
            <a:r>
              <a:rPr lang="en-US" sz="2200" b="1" dirty="0">
                <a:solidFill>
                  <a:srgbClr val="494949"/>
                </a:solidFill>
              </a:rPr>
              <a:t> </a:t>
            </a:r>
            <a:r>
              <a:rPr lang="en-US" sz="2200" dirty="0">
                <a:solidFill>
                  <a:srgbClr val="494949"/>
                </a:solidFill>
              </a:rPr>
              <a:t>in </a:t>
            </a:r>
            <a:r>
              <a:rPr lang="en-US" sz="2200" dirty="0" err="1">
                <a:solidFill>
                  <a:srgbClr val="494949"/>
                </a:solidFill>
              </a:rPr>
              <a:t>dejanskim</a:t>
            </a:r>
            <a:r>
              <a:rPr lang="en-US" sz="2200" dirty="0">
                <a:solidFill>
                  <a:srgbClr val="494949"/>
                </a:solidFill>
              </a:rPr>
              <a:t> </a:t>
            </a:r>
            <a:r>
              <a:rPr lang="en-US" sz="2200" dirty="0" err="1">
                <a:solidFill>
                  <a:srgbClr val="494949"/>
                </a:solidFill>
              </a:rPr>
              <a:t>stroškom</a:t>
            </a:r>
            <a:r>
              <a:rPr lang="en-US" sz="2200" dirty="0">
                <a:solidFill>
                  <a:srgbClr val="494949"/>
                </a:solidFill>
              </a:rPr>
              <a:t> za ta </a:t>
            </a:r>
            <a:r>
              <a:rPr lang="en-US" sz="2200" dirty="0" err="1">
                <a:solidFill>
                  <a:srgbClr val="494949"/>
                </a:solidFill>
              </a:rPr>
              <a:t>bivanja</a:t>
            </a:r>
            <a:r>
              <a:rPr lang="en-US" sz="2200" dirty="0">
                <a:solidFill>
                  <a:srgbClr val="494949"/>
                </a:solidFill>
              </a:rPr>
              <a:t>. </a:t>
            </a:r>
            <a:r>
              <a:rPr lang="en-US" sz="2200" dirty="0" err="1">
                <a:solidFill>
                  <a:srgbClr val="494949"/>
                </a:solidFill>
              </a:rPr>
              <a:t>Skupne</a:t>
            </a:r>
            <a:r>
              <a:rPr lang="en-US" sz="2200" dirty="0">
                <a:solidFill>
                  <a:srgbClr val="494949"/>
                </a:solidFill>
              </a:rPr>
              <a:t> </a:t>
            </a:r>
            <a:r>
              <a:rPr lang="en-US" sz="2200" dirty="0" err="1">
                <a:solidFill>
                  <a:srgbClr val="494949"/>
                </a:solidFill>
              </a:rPr>
              <a:t>mesečne</a:t>
            </a:r>
            <a:r>
              <a:rPr lang="en-US" sz="2200" dirty="0">
                <a:solidFill>
                  <a:srgbClr val="494949"/>
                </a:solidFill>
              </a:rPr>
              <a:t> stroške, povezane z gosti, delite s številom rezerviranih nočitev. Vključite vse stroške, ki se spreminjajo </a:t>
            </a:r>
            <a:r>
              <a:rPr lang="en-US" sz="2200" b="1" dirty="0">
                <a:solidFill>
                  <a:srgbClr val="494949"/>
                </a:solidFill>
              </a:rPr>
              <a:t>z vsako rezervacijo </a:t>
            </a:r>
            <a:r>
              <a:rPr lang="en-US" sz="2200" dirty="0">
                <a:solidFill>
                  <a:srgbClr val="494949"/>
                </a:solidFill>
              </a:rPr>
              <a:t>(razen fiksnih mesečnih stroškov, kot so zavarovanje). </a:t>
            </a:r>
          </a:p>
        </p:txBody>
      </p:sp>
      <p:sp>
        <p:nvSpPr>
          <p:cNvPr id="12" name="Flowchart: Alternate Process 11">
            <a:extLst>
              <a:ext uri="{FF2B5EF4-FFF2-40B4-BE49-F238E27FC236}">
                <a16:creationId xmlns:a16="http://schemas.microsoft.com/office/drawing/2014/main" id="{178ABCA5-0440-0CE2-D0B2-721CD79AF9D1}"/>
              </a:ext>
            </a:extLst>
          </p:cNvPr>
          <p:cNvSpPr/>
          <p:nvPr/>
        </p:nvSpPr>
        <p:spPr>
          <a:xfrm>
            <a:off x="1215392" y="5175346"/>
            <a:ext cx="9964593" cy="1494396"/>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21738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F6796-3A0D-0D73-5BA6-104CE1DE10B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95281E7-CD4C-6950-38AF-BE036B76BB52}"/>
              </a:ext>
            </a:extLst>
          </p:cNvPr>
          <p:cNvSpPr>
            <a:spLocks noGrp="1"/>
          </p:cNvSpPr>
          <p:nvPr>
            <p:ph type="body" sz="quarter" idx="16"/>
          </p:nvPr>
        </p:nvSpPr>
        <p:spPr>
          <a:xfrm>
            <a:off x="591432" y="218309"/>
            <a:ext cx="10614687" cy="803654"/>
          </a:xfrm>
        </p:spPr>
        <p:txBody>
          <a:bodyPr/>
          <a:lstStyle/>
          <a:p>
            <a:pPr fontAlgn="base"/>
            <a:r>
              <a:rPr lang="en-IE" sz="3200" dirty="0"/>
              <a:t>Primer razčlenitve letnih obratovalnih stroškov ali spremenljivih stroškov</a:t>
            </a:r>
          </a:p>
          <a:p>
            <a:pPr fontAlgn="base"/>
            <a:r>
              <a:rPr lang="en-US" sz="2800" b="0" dirty="0">
                <a:solidFill>
                  <a:srgbClr val="E96751"/>
                </a:solidFill>
              </a:rPr>
              <a:t>Glamping 4 Pods (odprto vse leto)</a:t>
            </a:r>
            <a:endParaRPr lang="en-IE" sz="2800" b="0" dirty="0">
              <a:solidFill>
                <a:srgbClr val="E96751"/>
              </a:solidFill>
            </a:endParaRPr>
          </a:p>
          <a:p>
            <a:endParaRPr lang="en-IE" sz="2800" dirty="0"/>
          </a:p>
        </p:txBody>
      </p:sp>
      <p:graphicFrame>
        <p:nvGraphicFramePr>
          <p:cNvPr id="5" name="Table 4">
            <a:extLst>
              <a:ext uri="{FF2B5EF4-FFF2-40B4-BE49-F238E27FC236}">
                <a16:creationId xmlns:a16="http://schemas.microsoft.com/office/drawing/2014/main" id="{F7AB4201-EC4A-773D-33C8-F0C5DF41F8FF}"/>
              </a:ext>
            </a:extLst>
          </p:cNvPr>
          <p:cNvGraphicFramePr>
            <a:graphicFrameLocks noGrp="1"/>
          </p:cNvGraphicFramePr>
          <p:nvPr>
            <p:extLst>
              <p:ext uri="{D42A27DB-BD31-4B8C-83A1-F6EECF244321}">
                <p14:modId xmlns:p14="http://schemas.microsoft.com/office/powerpoint/2010/main" val="2336225847"/>
              </p:ext>
            </p:extLst>
          </p:nvPr>
        </p:nvGraphicFramePr>
        <p:xfrm>
          <a:off x="471795" y="1322009"/>
          <a:ext cx="11258366" cy="5303520"/>
        </p:xfrm>
        <a:graphic>
          <a:graphicData uri="http://schemas.openxmlformats.org/drawingml/2006/table">
            <a:tbl>
              <a:tblPr firstRow="1" bandRow="1">
                <a:tableStyleId>{5C22544A-7EE6-4342-B048-85BDC9FD1C3A}</a:tableStyleId>
              </a:tblPr>
              <a:tblGrid>
                <a:gridCol w="5781490">
                  <a:extLst>
                    <a:ext uri="{9D8B030D-6E8A-4147-A177-3AD203B41FA5}">
                      <a16:colId xmlns:a16="http://schemas.microsoft.com/office/drawing/2014/main" val="1315654808"/>
                    </a:ext>
                  </a:extLst>
                </a:gridCol>
                <a:gridCol w="2219325">
                  <a:extLst>
                    <a:ext uri="{9D8B030D-6E8A-4147-A177-3AD203B41FA5}">
                      <a16:colId xmlns:a16="http://schemas.microsoft.com/office/drawing/2014/main" val="2964838693"/>
                    </a:ext>
                  </a:extLst>
                </a:gridCol>
                <a:gridCol w="3257551">
                  <a:extLst>
                    <a:ext uri="{9D8B030D-6E8A-4147-A177-3AD203B41FA5}">
                      <a16:colId xmlns:a16="http://schemas.microsoft.com/office/drawing/2014/main" val="573140853"/>
                    </a:ext>
                  </a:extLst>
                </a:gridCol>
              </a:tblGrid>
              <a:tr h="370840">
                <a:tc>
                  <a:txBody>
                    <a:bodyPr/>
                    <a:lstStyle/>
                    <a:p>
                      <a:pPr>
                        <a:buNone/>
                      </a:pPr>
                      <a:r>
                        <a:rPr lang="en-IE" sz="2100" b="1" dirty="0"/>
                        <a:t>Stroški poslovanja</a:t>
                      </a:r>
                      <a:endParaRPr lang="en-IE" sz="2100"/>
                    </a:p>
                  </a:txBody>
                  <a:tcPr anchor="ctr"/>
                </a:tc>
                <a:tc>
                  <a:txBody>
                    <a:bodyPr/>
                    <a:lstStyle/>
                    <a:p>
                      <a:pPr>
                        <a:buNone/>
                      </a:pPr>
                      <a:r>
                        <a:rPr lang="en-IE" sz="2100" b="1" dirty="0"/>
                        <a:t>Letni skupni stroški (€)</a:t>
                      </a:r>
                      <a:endParaRPr lang="en-IE" sz="2100"/>
                    </a:p>
                  </a:txBody>
                  <a:tcPr anchor="ctr"/>
                </a:tc>
                <a:tc>
                  <a:txBody>
                    <a:bodyPr/>
                    <a:lstStyle/>
                    <a:p>
                      <a:pPr>
                        <a:buNone/>
                      </a:pPr>
                      <a:r>
                        <a:rPr lang="en-IE" sz="2100" b="1" dirty="0"/>
                        <a:t>Vrsta</a:t>
                      </a:r>
                      <a:endParaRPr lang="en-IE" sz="2100"/>
                    </a:p>
                  </a:txBody>
                  <a:tcPr anchor="ctr"/>
                </a:tc>
                <a:extLst>
                  <a:ext uri="{0D108BD9-81ED-4DB2-BD59-A6C34878D82A}">
                    <a16:rowId xmlns:a16="http://schemas.microsoft.com/office/drawing/2014/main" val="3641832468"/>
                  </a:ext>
                </a:extLst>
              </a:tr>
              <a:tr h="370840">
                <a:tc>
                  <a:txBody>
                    <a:bodyPr/>
                    <a:lstStyle/>
                    <a:p>
                      <a:pPr>
                        <a:buNone/>
                      </a:pPr>
                      <a:r>
                        <a:rPr lang="en-IE" sz="2100" dirty="0">
                          <a:solidFill>
                            <a:srgbClr val="494949"/>
                          </a:solidFill>
                        </a:rPr>
                        <a:t>Komunalne storitve (elektrika, voda, odpadki)</a:t>
                      </a:r>
                    </a:p>
                  </a:txBody>
                  <a:tcPr anchor="ctr"/>
                </a:tc>
                <a:tc>
                  <a:txBody>
                    <a:bodyPr/>
                    <a:lstStyle/>
                    <a:p>
                      <a:pPr>
                        <a:buNone/>
                      </a:pPr>
                      <a:r>
                        <a:rPr lang="en-IE" sz="2100" dirty="0">
                          <a:solidFill>
                            <a:srgbClr val="494949"/>
                          </a:solidFill>
                        </a:rPr>
                        <a:t>5</a:t>
                      </a:r>
                    </a:p>
                  </a:txBody>
                  <a:tcPr anchor="ctr"/>
                </a:tc>
                <a:tc>
                  <a:txBody>
                    <a:bodyPr/>
                    <a:lstStyle/>
                    <a:p>
                      <a:pPr>
                        <a:buNone/>
                      </a:pPr>
                      <a:r>
                        <a:rPr lang="en-US" sz="2100" dirty="0">
                          <a:solidFill>
                            <a:srgbClr val="494949"/>
                          </a:solidFill>
                        </a:rPr>
                        <a:t>Fiksni (delno spremenljivi pri visoki porabi)</a:t>
                      </a:r>
                    </a:p>
                  </a:txBody>
                  <a:tcPr anchor="ctr"/>
                </a:tc>
                <a:extLst>
                  <a:ext uri="{0D108BD9-81ED-4DB2-BD59-A6C34878D82A}">
                    <a16:rowId xmlns:a16="http://schemas.microsoft.com/office/drawing/2014/main" val="436756021"/>
                  </a:ext>
                </a:extLst>
              </a:tr>
              <a:tr h="370840">
                <a:tc>
                  <a:txBody>
                    <a:bodyPr/>
                    <a:lstStyle/>
                    <a:p>
                      <a:pPr>
                        <a:buNone/>
                      </a:pPr>
                      <a:r>
                        <a:rPr lang="en-IE" sz="2100" dirty="0">
                          <a:solidFill>
                            <a:srgbClr val="494949"/>
                          </a:solidFill>
                        </a:rPr>
                        <a:t>Zavarovanje (odgovornost, premoženje)</a:t>
                      </a:r>
                    </a:p>
                  </a:txBody>
                  <a:tcPr anchor="ctr"/>
                </a:tc>
                <a:tc>
                  <a:txBody>
                    <a:bodyPr/>
                    <a:lstStyle/>
                    <a:p>
                      <a:pPr>
                        <a:buNone/>
                      </a:pPr>
                      <a:r>
                        <a:rPr lang="en-IE" sz="2100" dirty="0">
                          <a:solidFill>
                            <a:srgbClr val="494949"/>
                          </a:solidFill>
                        </a:rPr>
                        <a:t>1.200</a:t>
                      </a:r>
                    </a:p>
                  </a:txBody>
                  <a:tcPr anchor="ctr"/>
                </a:tc>
                <a:tc>
                  <a:txBody>
                    <a:bodyPr/>
                    <a:lstStyle/>
                    <a:p>
                      <a:pPr>
                        <a:buNone/>
                      </a:pPr>
                      <a:r>
                        <a:rPr lang="en-IE" sz="2100" dirty="0">
                          <a:solidFill>
                            <a:srgbClr val="494949"/>
                          </a:solidFill>
                        </a:rPr>
                        <a:t>Fiksni</a:t>
                      </a:r>
                    </a:p>
                  </a:txBody>
                  <a:tcPr anchor="ctr"/>
                </a:tc>
                <a:extLst>
                  <a:ext uri="{0D108BD9-81ED-4DB2-BD59-A6C34878D82A}">
                    <a16:rowId xmlns:a16="http://schemas.microsoft.com/office/drawing/2014/main" val="3869759737"/>
                  </a:ext>
                </a:extLst>
              </a:tr>
              <a:tr h="370840">
                <a:tc>
                  <a:txBody>
                    <a:bodyPr/>
                    <a:lstStyle/>
                    <a:p>
                      <a:pPr>
                        <a:buNone/>
                      </a:pPr>
                      <a:r>
                        <a:rPr lang="en-IE" sz="2100" dirty="0" err="1">
                          <a:solidFill>
                            <a:srgbClr val="494949"/>
                          </a:solidFill>
                        </a:rPr>
                        <a:t>Trženje</a:t>
                      </a:r>
                      <a:r>
                        <a:rPr lang="en-IE" sz="2100" dirty="0">
                          <a:solidFill>
                            <a:srgbClr val="494949"/>
                          </a:solidFill>
                        </a:rPr>
                        <a:t> in </a:t>
                      </a:r>
                      <a:r>
                        <a:rPr lang="en-IE" sz="2100" dirty="0" err="1">
                          <a:solidFill>
                            <a:srgbClr val="494949"/>
                          </a:solidFill>
                        </a:rPr>
                        <a:t>spletni</a:t>
                      </a:r>
                      <a:r>
                        <a:rPr lang="en-IE" sz="2100" dirty="0">
                          <a:solidFill>
                            <a:srgbClr val="494949"/>
                          </a:solidFill>
                        </a:rPr>
                        <a:t> </a:t>
                      </a:r>
                      <a:r>
                        <a:rPr lang="en-IE" sz="2100" dirty="0" err="1">
                          <a:solidFill>
                            <a:srgbClr val="494949"/>
                          </a:solidFill>
                        </a:rPr>
                        <a:t>oglasi</a:t>
                      </a:r>
                    </a:p>
                  </a:txBody>
                  <a:tcPr anchor="ctr"/>
                </a:tc>
                <a:tc>
                  <a:txBody>
                    <a:bodyPr/>
                    <a:lstStyle/>
                    <a:p>
                      <a:pPr>
                        <a:buNone/>
                      </a:pPr>
                      <a:r>
                        <a:rPr lang="en-IE" sz="2100" dirty="0">
                          <a:solidFill>
                            <a:srgbClr val="494949"/>
                          </a:solidFill>
                        </a:rPr>
                        <a:t>1.000</a:t>
                      </a:r>
                    </a:p>
                  </a:txBody>
                  <a:tcPr anchor="ctr"/>
                </a:tc>
                <a:tc>
                  <a:txBody>
                    <a:bodyPr/>
                    <a:lstStyle/>
                    <a:p>
                      <a:pPr>
                        <a:buNone/>
                      </a:pPr>
                      <a:r>
                        <a:rPr lang="en-IE" sz="2100" dirty="0">
                          <a:solidFill>
                            <a:srgbClr val="494949"/>
                          </a:solidFill>
                        </a:rPr>
                        <a:t>Fiksno</a:t>
                      </a:r>
                    </a:p>
                  </a:txBody>
                  <a:tcPr anchor="ctr"/>
                </a:tc>
                <a:extLst>
                  <a:ext uri="{0D108BD9-81ED-4DB2-BD59-A6C34878D82A}">
                    <a16:rowId xmlns:a16="http://schemas.microsoft.com/office/drawing/2014/main" val="4262743140"/>
                  </a:ext>
                </a:extLst>
              </a:tr>
              <a:tr h="370840">
                <a:tc>
                  <a:txBody>
                    <a:bodyPr/>
                    <a:lstStyle/>
                    <a:p>
                      <a:pPr>
                        <a:buNone/>
                      </a:pPr>
                      <a:r>
                        <a:rPr lang="en-IE" sz="2100" dirty="0" err="1">
                          <a:solidFill>
                            <a:srgbClr val="494949"/>
                          </a:solidFill>
                        </a:rPr>
                        <a:t>Vzdrževanje</a:t>
                      </a:r>
                      <a:r>
                        <a:rPr lang="en-IE" sz="2100" dirty="0">
                          <a:solidFill>
                            <a:srgbClr val="494949"/>
                          </a:solidFill>
                        </a:rPr>
                        <a:t> in </a:t>
                      </a:r>
                      <a:r>
                        <a:rPr lang="en-IE" sz="2100" dirty="0" err="1">
                          <a:solidFill>
                            <a:srgbClr val="494949"/>
                          </a:solidFill>
                        </a:rPr>
                        <a:t>popravila</a:t>
                      </a:r>
                    </a:p>
                  </a:txBody>
                  <a:tcPr anchor="ctr"/>
                </a:tc>
                <a:tc>
                  <a:txBody>
                    <a:bodyPr/>
                    <a:lstStyle/>
                    <a:p>
                      <a:pPr>
                        <a:buNone/>
                      </a:pPr>
                      <a:r>
                        <a:rPr lang="en-IE" sz="2100" dirty="0">
                          <a:solidFill>
                            <a:srgbClr val="494949"/>
                          </a:solidFill>
                        </a:rPr>
                        <a:t>2</a:t>
                      </a:r>
                    </a:p>
                  </a:txBody>
                  <a:tcPr anchor="ctr"/>
                </a:tc>
                <a:tc>
                  <a:txBody>
                    <a:bodyPr/>
                    <a:lstStyle/>
                    <a:p>
                      <a:pPr>
                        <a:buNone/>
                      </a:pPr>
                      <a:r>
                        <a:rPr lang="en-IE" sz="2100" dirty="0">
                          <a:solidFill>
                            <a:srgbClr val="494949"/>
                          </a:solidFill>
                        </a:rPr>
                        <a:t>Fiksni (dodatek)</a:t>
                      </a:r>
                    </a:p>
                  </a:txBody>
                  <a:tcPr anchor="ctr"/>
                </a:tc>
                <a:extLst>
                  <a:ext uri="{0D108BD9-81ED-4DB2-BD59-A6C34878D82A}">
                    <a16:rowId xmlns:a16="http://schemas.microsoft.com/office/drawing/2014/main" val="2119150372"/>
                  </a:ext>
                </a:extLst>
              </a:tr>
              <a:tr h="370840">
                <a:tc>
                  <a:txBody>
                    <a:bodyPr/>
                    <a:lstStyle/>
                    <a:p>
                      <a:pPr>
                        <a:buNone/>
                      </a:pPr>
                      <a:r>
                        <a:rPr lang="en-IE" sz="2100" dirty="0">
                          <a:solidFill>
                            <a:srgbClr val="494949"/>
                          </a:solidFill>
                        </a:rPr>
                        <a:t>Davki na nepremičnine/najem</a:t>
                      </a:r>
                    </a:p>
                  </a:txBody>
                  <a:tcPr anchor="ctr"/>
                </a:tc>
                <a:tc>
                  <a:txBody>
                    <a:bodyPr/>
                    <a:lstStyle/>
                    <a:p>
                      <a:pPr>
                        <a:buNone/>
                      </a:pPr>
                      <a:r>
                        <a:rPr lang="en-IE" sz="2100" dirty="0">
                          <a:solidFill>
                            <a:srgbClr val="494949"/>
                          </a:solidFill>
                        </a:rPr>
                        <a:t>2.500</a:t>
                      </a:r>
                    </a:p>
                  </a:txBody>
                  <a:tcPr anchor="ctr"/>
                </a:tc>
                <a:tc>
                  <a:txBody>
                    <a:bodyPr/>
                    <a:lstStyle/>
                    <a:p>
                      <a:pPr>
                        <a:buNone/>
                      </a:pPr>
                      <a:r>
                        <a:rPr lang="en-IE" sz="2100" dirty="0">
                          <a:solidFill>
                            <a:srgbClr val="494949"/>
                          </a:solidFill>
                        </a:rPr>
                        <a:t>Fiksni</a:t>
                      </a:r>
                    </a:p>
                  </a:txBody>
                  <a:tcPr anchor="ctr"/>
                </a:tc>
                <a:extLst>
                  <a:ext uri="{0D108BD9-81ED-4DB2-BD59-A6C34878D82A}">
                    <a16:rowId xmlns:a16="http://schemas.microsoft.com/office/drawing/2014/main" val="3826049894"/>
                  </a:ext>
                </a:extLst>
              </a:tr>
              <a:tr h="370840">
                <a:tc>
                  <a:txBody>
                    <a:bodyPr/>
                    <a:lstStyle/>
                    <a:p>
                      <a:pPr>
                        <a:buNone/>
                      </a:pPr>
                      <a:r>
                        <a:rPr lang="en-IE" sz="2100" dirty="0">
                          <a:solidFill>
                            <a:srgbClr val="494949"/>
                          </a:solidFill>
                        </a:rPr>
                        <a:t>Čistila in pralna sredstva</a:t>
                      </a:r>
                    </a:p>
                  </a:txBody>
                  <a:tcPr anchor="ctr"/>
                </a:tc>
                <a:tc>
                  <a:txBody>
                    <a:bodyPr/>
                    <a:lstStyle/>
                    <a:p>
                      <a:pPr>
                        <a:buNone/>
                      </a:pPr>
                      <a:r>
                        <a:rPr lang="en-IE" sz="2100" dirty="0">
                          <a:solidFill>
                            <a:srgbClr val="494949"/>
                          </a:solidFill>
                        </a:rPr>
                        <a:t>8.400</a:t>
                      </a:r>
                    </a:p>
                  </a:txBody>
                  <a:tcPr anchor="ctr"/>
                </a:tc>
                <a:tc>
                  <a:txBody>
                    <a:bodyPr/>
                    <a:lstStyle/>
                    <a:p>
                      <a:pPr>
                        <a:buNone/>
                      </a:pPr>
                      <a:r>
                        <a:rPr lang="en-US" sz="2100" dirty="0">
                          <a:solidFill>
                            <a:srgbClr val="494949"/>
                          </a:solidFill>
                        </a:rPr>
                        <a:t>Spremenljivi </a:t>
                      </a:r>
                      <a:r>
                        <a:rPr lang="en-US" sz="2100" i="1" dirty="0">
                          <a:solidFill>
                            <a:srgbClr val="494949"/>
                          </a:solidFill>
                        </a:rPr>
                        <a:t>(15 EUR na zasedeno noč)</a:t>
                      </a:r>
                      <a:endParaRPr lang="en-US" sz="2100" dirty="0">
                        <a:solidFill>
                          <a:srgbClr val="494949"/>
                        </a:solidFill>
                      </a:endParaRPr>
                    </a:p>
                  </a:txBody>
                  <a:tcPr anchor="ctr"/>
                </a:tc>
                <a:extLst>
                  <a:ext uri="{0D108BD9-81ED-4DB2-BD59-A6C34878D82A}">
                    <a16:rowId xmlns:a16="http://schemas.microsoft.com/office/drawing/2014/main" val="1324824433"/>
                  </a:ext>
                </a:extLst>
              </a:tr>
              <a:tr h="370840">
                <a:tc>
                  <a:txBody>
                    <a:bodyPr/>
                    <a:lstStyle/>
                    <a:p>
                      <a:pPr>
                        <a:buNone/>
                      </a:pPr>
                      <a:r>
                        <a:rPr lang="en-US" sz="2100" dirty="0">
                          <a:solidFill>
                            <a:srgbClr val="494949"/>
                          </a:solidFill>
                        </a:rPr>
                        <a:t>Dodatki za goste (zajtrk, drva za kurjenje itd.)</a:t>
                      </a:r>
                    </a:p>
                  </a:txBody>
                  <a:tcPr anchor="ctr"/>
                </a:tc>
                <a:tc>
                  <a:txBody>
                    <a:bodyPr/>
                    <a:lstStyle/>
                    <a:p>
                      <a:pPr>
                        <a:buNone/>
                      </a:pPr>
                      <a:r>
                        <a:rPr lang="en-IE" sz="2100" dirty="0">
                          <a:solidFill>
                            <a:srgbClr val="494949"/>
                          </a:solidFill>
                        </a:rPr>
                        <a:t>1.200</a:t>
                      </a:r>
                    </a:p>
                  </a:txBody>
                  <a:tcPr anchor="ctr"/>
                </a:tc>
                <a:tc>
                  <a:txBody>
                    <a:bodyPr/>
                    <a:lstStyle/>
                    <a:p>
                      <a:pPr>
                        <a:buNone/>
                      </a:pPr>
                      <a:r>
                        <a:rPr lang="en-IE" sz="2100" dirty="0">
                          <a:solidFill>
                            <a:srgbClr val="494949"/>
                          </a:solidFill>
                        </a:rPr>
                        <a:t>Spremenljivo </a:t>
                      </a:r>
                      <a:r>
                        <a:rPr lang="en-IE" sz="2100" i="1" dirty="0">
                          <a:solidFill>
                            <a:srgbClr val="494949"/>
                          </a:solidFill>
                        </a:rPr>
                        <a:t>(odvisno od porabe)</a:t>
                      </a:r>
                      <a:endParaRPr lang="en-IE" sz="2100" dirty="0">
                        <a:solidFill>
                          <a:srgbClr val="494949"/>
                        </a:solidFill>
                      </a:endParaRPr>
                    </a:p>
                  </a:txBody>
                  <a:tcPr anchor="ctr"/>
                </a:tc>
                <a:extLst>
                  <a:ext uri="{0D108BD9-81ED-4DB2-BD59-A6C34878D82A}">
                    <a16:rowId xmlns:a16="http://schemas.microsoft.com/office/drawing/2014/main" val="269646318"/>
                  </a:ext>
                </a:extLst>
              </a:tr>
              <a:tr h="370840">
                <a:tc>
                  <a:txBody>
                    <a:bodyPr/>
                    <a:lstStyle/>
                    <a:p>
                      <a:pPr>
                        <a:buNone/>
                      </a:pPr>
                      <a:r>
                        <a:rPr lang="en-IE" sz="2100" b="1" dirty="0">
                          <a:solidFill>
                            <a:schemeClr val="bg1"/>
                          </a:solidFill>
                        </a:rPr>
                        <a:t>Skupni obratovalni stroški (letno)</a:t>
                      </a:r>
                      <a:endParaRPr lang="en-IE" sz="2100">
                        <a:solidFill>
                          <a:schemeClr val="bg1"/>
                        </a:solidFill>
                      </a:endParaRPr>
                    </a:p>
                  </a:txBody>
                  <a:tcPr anchor="ctr">
                    <a:solidFill>
                      <a:srgbClr val="E6533A"/>
                    </a:solidFill>
                  </a:tcPr>
                </a:tc>
                <a:tc>
                  <a:txBody>
                    <a:bodyPr/>
                    <a:lstStyle/>
                    <a:p>
                      <a:pPr>
                        <a:buNone/>
                      </a:pPr>
                      <a:r>
                        <a:rPr lang="en-IE" sz="2100" b="1" dirty="0">
                          <a:solidFill>
                            <a:schemeClr val="bg1"/>
                          </a:solidFill>
                        </a:rPr>
                        <a:t>21.300</a:t>
                      </a:r>
                      <a:endParaRPr lang="en-IE" sz="2100">
                        <a:solidFill>
                          <a:schemeClr val="bg1"/>
                        </a:solidFill>
                      </a:endParaRPr>
                    </a:p>
                  </a:txBody>
                  <a:tcPr anchor="ctr">
                    <a:solidFill>
                      <a:srgbClr val="E6533A"/>
                    </a:solidFill>
                  </a:tcPr>
                </a:tc>
                <a:tc>
                  <a:txBody>
                    <a:bodyPr/>
                    <a:lstStyle/>
                    <a:p>
                      <a:pPr>
                        <a:buNone/>
                      </a:pPr>
                      <a:r>
                        <a:rPr lang="en-US" sz="2100" i="1" dirty="0">
                          <a:solidFill>
                            <a:schemeClr val="bg1"/>
                          </a:solidFill>
                        </a:rPr>
                        <a:t>(pri 320 zasedenih nočitvah/leto)</a:t>
                      </a:r>
                      <a:endParaRPr lang="en-US" sz="2100">
                        <a:solidFill>
                          <a:schemeClr val="bg1"/>
                        </a:solidFill>
                      </a:endParaRPr>
                    </a:p>
                  </a:txBody>
                  <a:tcPr anchor="ctr">
                    <a:solidFill>
                      <a:srgbClr val="E6533A"/>
                    </a:solidFill>
                  </a:tcPr>
                </a:tc>
                <a:extLst>
                  <a:ext uri="{0D108BD9-81ED-4DB2-BD59-A6C34878D82A}">
                    <a16:rowId xmlns:a16="http://schemas.microsoft.com/office/drawing/2014/main" val="1900315993"/>
                  </a:ext>
                </a:extLst>
              </a:tr>
            </a:tbl>
          </a:graphicData>
        </a:graphic>
      </p:graphicFrame>
      <p:grpSp>
        <p:nvGrpSpPr>
          <p:cNvPr id="7" name="Group 6">
            <a:extLst>
              <a:ext uri="{FF2B5EF4-FFF2-40B4-BE49-F238E27FC236}">
                <a16:creationId xmlns:a16="http://schemas.microsoft.com/office/drawing/2014/main" id="{C57F3405-D1C1-F645-8991-773B03545907}"/>
              </a:ext>
            </a:extLst>
          </p:cNvPr>
          <p:cNvGrpSpPr/>
          <p:nvPr/>
        </p:nvGrpSpPr>
        <p:grpSpPr>
          <a:xfrm>
            <a:off x="10976005" y="186976"/>
            <a:ext cx="1081945" cy="1011723"/>
            <a:chOff x="1016000" y="1137920"/>
            <a:chExt cx="1016000" cy="1016000"/>
          </a:xfrm>
        </p:grpSpPr>
        <p:sp>
          <p:nvSpPr>
            <p:cNvPr id="8" name="Oval 7">
              <a:extLst>
                <a:ext uri="{FF2B5EF4-FFF2-40B4-BE49-F238E27FC236}">
                  <a16:creationId xmlns:a16="http://schemas.microsoft.com/office/drawing/2014/main" id="{72FDA11B-73CE-9514-61DB-17073CE86A42}"/>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47CAD91C-61B7-5D42-CE65-C18F9061E1EA}"/>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12</a:t>
              </a:r>
            </a:p>
          </p:txBody>
        </p:sp>
      </p:grpSp>
    </p:spTree>
    <p:extLst>
      <p:ext uri="{BB962C8B-B14F-4D97-AF65-F5344CB8AC3E}">
        <p14:creationId xmlns:p14="http://schemas.microsoft.com/office/powerpoint/2010/main" val="1602154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E4A2BF-64D4-8754-5797-7C26A7EB8EA0}"/>
              </a:ext>
            </a:extLst>
          </p:cNvPr>
          <p:cNvSpPr>
            <a:spLocks noGrp="1"/>
          </p:cNvSpPr>
          <p:nvPr>
            <p:ph type="body" sz="quarter" idx="16"/>
          </p:nvPr>
        </p:nvSpPr>
        <p:spPr>
          <a:xfrm>
            <a:off x="559879" y="263696"/>
            <a:ext cx="10614687" cy="803654"/>
          </a:xfrm>
        </p:spPr>
        <p:txBody>
          <a:bodyPr/>
          <a:lstStyle/>
          <a:p>
            <a:r>
              <a:rPr lang="en-IE" sz="3200" dirty="0">
                <a:solidFill>
                  <a:srgbClr val="E96751"/>
                </a:solidFill>
              </a:rPr>
              <a:t>Pojasnilo tabele</a:t>
            </a:r>
          </a:p>
          <a:p>
            <a:r>
              <a:rPr lang="en-IE" sz="2400" b="0" i="1" dirty="0"/>
              <a:t>Primer razčlenitve letnih obratovalnih stroškov ali spremenljivih stroškov</a:t>
            </a:r>
          </a:p>
          <a:p>
            <a:endParaRPr lang="en-IE" sz="3200" dirty="0">
              <a:solidFill>
                <a:srgbClr val="E96751"/>
              </a:solidFill>
            </a:endParaRPr>
          </a:p>
        </p:txBody>
      </p:sp>
      <p:sp>
        <p:nvSpPr>
          <p:cNvPr id="5" name="Rectangle 1">
            <a:extLst>
              <a:ext uri="{FF2B5EF4-FFF2-40B4-BE49-F238E27FC236}">
                <a16:creationId xmlns:a16="http://schemas.microsoft.com/office/drawing/2014/main" id="{6D8B8CCC-89AE-2307-A3EA-03721F56F65C}"/>
              </a:ext>
            </a:extLst>
          </p:cNvPr>
          <p:cNvSpPr>
            <a:spLocks noGrp="1" noChangeArrowheads="1"/>
          </p:cNvSpPr>
          <p:nvPr>
            <p:ph type="body" sz="quarter" idx="18"/>
          </p:nvPr>
        </p:nvSpPr>
        <p:spPr bwMode="auto">
          <a:xfrm>
            <a:off x="555594" y="1355000"/>
            <a:ext cx="11093347" cy="5001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Aft>
                <a:spcPts val="600"/>
              </a:spcAft>
              <a:buClrTx/>
              <a:buSzTx/>
              <a:buFont typeface="Arial" panose="020B0604020202020204" pitchFamily="34" charset="0"/>
              <a:buChar char="•"/>
              <a:tabLst/>
            </a:pPr>
            <a:r>
              <a:rPr kumimoji="0" lang="en-US" altLang="en-US" sz="2400" b="1" i="0" u="none" strike="noStrike" cap="none" normalizeH="0" baseline="0" dirty="0">
                <a:ln>
                  <a:noFill/>
                </a:ln>
                <a:effectLst/>
              </a:rPr>
              <a:t>Fiksni stroški </a:t>
            </a:r>
            <a:r>
              <a:rPr kumimoji="0" lang="en-US" altLang="en-US" sz="2400" b="0" i="0" u="none" strike="noStrike" cap="none" normalizeH="0" baseline="0" dirty="0">
                <a:ln>
                  <a:noFill/>
                </a:ln>
                <a:effectLst/>
              </a:rPr>
              <a:t>ostanejo enaki ne glede na število rezerviranih nočitev.</a:t>
            </a:r>
          </a:p>
          <a:p>
            <a:pPr marL="342900" marR="0" lvl="0" indent="-342900" algn="l" defTabSz="914400" rtl="0" eaLnBrk="0" fontAlgn="base" latinLnBrk="0" hangingPunct="0">
              <a:lnSpc>
                <a:spcPct val="100000"/>
              </a:lnSpc>
              <a:spcAft>
                <a:spcPts val="600"/>
              </a:spcAft>
              <a:buClrTx/>
              <a:buSzTx/>
              <a:buFont typeface="Arial" panose="020B0604020202020204" pitchFamily="34" charset="0"/>
              <a:buChar char="•"/>
              <a:tabLst/>
            </a:pPr>
            <a:r>
              <a:rPr kumimoji="0" lang="en-US" altLang="en-US" sz="2400" b="1" i="0" u="none" strike="noStrike" cap="none" normalizeH="0" baseline="0" dirty="0">
                <a:ln>
                  <a:noFill/>
                </a:ln>
                <a:effectLst/>
              </a:rPr>
              <a:t>Spremenljivi stroški </a:t>
            </a:r>
            <a:r>
              <a:rPr kumimoji="0" lang="en-US" altLang="en-US" sz="2400" b="0" i="0" u="none" strike="noStrike" cap="none" normalizeH="0" baseline="0" dirty="0">
                <a:ln>
                  <a:noFill/>
                </a:ln>
                <a:effectLst/>
              </a:rPr>
              <a:t>se povečajo ali zmanjšajo glede na zasedenost (npr. čiščenje, dodatne storitve).</a:t>
            </a:r>
          </a:p>
          <a:p>
            <a:pPr marL="342900" marR="0" lvl="0" indent="-342900" algn="l" defTabSz="914400" rtl="0" eaLnBrk="0" fontAlgn="base" latinLnBrk="0" hangingPunct="0">
              <a:lnSpc>
                <a:spcPct val="100000"/>
              </a:lnSpc>
              <a:spcAft>
                <a:spcPts val="600"/>
              </a:spcAft>
              <a:buClrTx/>
              <a:buSzTx/>
              <a:buFont typeface="Arial" panose="020B0604020202020204" pitchFamily="34" charset="0"/>
              <a:buChar char="•"/>
              <a:tabLst/>
            </a:pPr>
            <a:r>
              <a:rPr kumimoji="0" lang="en-US" altLang="en-US" sz="2400" b="1" i="0" u="none" strike="noStrike" cap="none" normalizeH="0" baseline="0" dirty="0">
                <a:ln>
                  <a:noFill/>
                </a:ln>
                <a:effectLst/>
              </a:rPr>
              <a:t>Polvariabilni </a:t>
            </a:r>
            <a:r>
              <a:rPr kumimoji="0" lang="en-US" altLang="en-US" sz="2400" b="0" i="0" u="none" strike="noStrike" cap="none" normalizeH="0" baseline="0" dirty="0">
                <a:ln>
                  <a:noFill/>
                </a:ln>
                <a:effectLst/>
              </a:rPr>
              <a:t>stroški, kot so vzdrževanje, se lahko spreminjajo glede na uporabo, vendar so delno fiksni.</a:t>
            </a:r>
          </a:p>
          <a:p>
            <a:pPr marR="0" lvl="0" algn="l" defTabSz="914400" rtl="0" eaLnBrk="0" fontAlgn="base" latinLnBrk="0" hangingPunct="0">
              <a:lnSpc>
                <a:spcPct val="100000"/>
              </a:lnSpc>
              <a:spcAft>
                <a:spcPts val="600"/>
              </a:spcAft>
              <a:buClrTx/>
              <a:buSzTx/>
              <a:tabLst/>
            </a:pPr>
            <a:endParaRPr kumimoji="0" lang="en-US" altLang="en-US" sz="1000" b="0" i="0" u="none" strike="noStrike" cap="none" normalizeH="0" baseline="0" dirty="0">
              <a:ln>
                <a:noFill/>
              </a:ln>
              <a:effectLst/>
            </a:endParaRPr>
          </a:p>
          <a:p>
            <a:pPr marL="0" marR="0" lvl="0" indent="0" algn="l" defTabSz="914400" rtl="0" eaLnBrk="0" fontAlgn="base" latinLnBrk="0" hangingPunct="0">
              <a:lnSpc>
                <a:spcPct val="100000"/>
              </a:lnSpc>
              <a:spcAft>
                <a:spcPts val="600"/>
              </a:spcAft>
              <a:buClrTx/>
              <a:buSzTx/>
              <a:tabLst/>
            </a:pPr>
            <a:r>
              <a:rPr kumimoji="0" lang="en-US" altLang="en-US" sz="2400" b="1" i="1" u="none" strike="noStrike" cap="none" normalizeH="0" baseline="0" dirty="0">
                <a:ln>
                  <a:noFill/>
                </a:ln>
                <a:solidFill>
                  <a:srgbClr val="E96751"/>
                </a:solidFill>
                <a:effectLst/>
              </a:rPr>
              <a:t>Komunalni stroški </a:t>
            </a:r>
            <a:r>
              <a:rPr kumimoji="0" lang="en-US" altLang="en-US" sz="2400" b="0" i="0" u="none" strike="noStrike" cap="none" normalizeH="0" baseline="0" dirty="0">
                <a:ln>
                  <a:noFill/>
                </a:ln>
                <a:effectLst/>
              </a:rPr>
              <a:t>so pogosto </a:t>
            </a:r>
            <a:r>
              <a:rPr kumimoji="0" lang="en-US" altLang="en-US" sz="2400" b="1" i="0" u="none" strike="noStrike" cap="none" normalizeH="0" baseline="0" dirty="0">
                <a:ln>
                  <a:noFill/>
                </a:ln>
                <a:effectLst/>
              </a:rPr>
              <a:t>mešani stroški</a:t>
            </a:r>
            <a:r>
              <a:rPr kumimoji="0" lang="en-US" altLang="en-US" sz="2400" b="0" i="0" u="none" strike="noStrike" cap="none" normalizeH="0" baseline="0" dirty="0">
                <a:ln>
                  <a:noFill/>
                </a:ln>
                <a:effectLst/>
              </a:rPr>
              <a:t>, delno fiksni, delno pa odvisni od uporabe.</a:t>
            </a:r>
          </a:p>
          <a:p>
            <a:pPr lvl="0" eaLnBrk="0" fontAlgn="base" hangingPunct="0">
              <a:spcAft>
                <a:spcPts val="600"/>
              </a:spcAft>
            </a:pPr>
            <a:r>
              <a:rPr lang="en-US" sz="2400" dirty="0"/>
              <a:t>Če želite izračunati </a:t>
            </a:r>
            <a:r>
              <a:rPr lang="en-US" sz="2400" b="1" dirty="0"/>
              <a:t>strošek na zasedeno noč</a:t>
            </a:r>
            <a:r>
              <a:rPr lang="en-US" sz="2400" dirty="0"/>
              <a:t>, delite 21.300 EUR s pričakovanim ali dejanskim številom rezerviranih noči na leto (npr. 400 noči →</a:t>
            </a:r>
            <a:r>
              <a:rPr lang="en-US" sz="2400" b="1" dirty="0"/>
              <a:t> 53,25 EUR na noč</a:t>
            </a:r>
            <a:r>
              <a:rPr lang="en-US" sz="2400" dirty="0"/>
              <a:t>).</a:t>
            </a:r>
          </a:p>
          <a:p>
            <a:pPr lvl="0" eaLnBrk="0" fontAlgn="base" hangingPunct="0">
              <a:spcAft>
                <a:spcPts val="600"/>
              </a:spcAft>
            </a:pPr>
            <a:endParaRPr lang="en-US" sz="1000" dirty="0"/>
          </a:p>
          <a:p>
            <a:pPr lvl="0" eaLnBrk="0" fontAlgn="base" hangingPunct="0">
              <a:spcAft>
                <a:spcPts val="600"/>
              </a:spcAft>
            </a:pPr>
            <a:r>
              <a:rPr lang="en-US" sz="2400" dirty="0"/>
              <a:t>Da bi ugotovili, na koliko nočitev temelji letni strošek poslovanja v višini</a:t>
            </a:r>
            <a:r>
              <a:rPr lang="en-US" sz="2400" b="1" dirty="0"/>
              <a:t> 21.300 €</a:t>
            </a:r>
            <a:r>
              <a:rPr lang="en-US" sz="2400" dirty="0"/>
              <a:t>, moramo izolirati </a:t>
            </a:r>
            <a:r>
              <a:rPr lang="en-US" sz="2400" b="1" dirty="0"/>
              <a:t>spremenljive stroške </a:t>
            </a:r>
            <a:r>
              <a:rPr lang="en-US" sz="2400" dirty="0"/>
              <a:t>in jih deliti s </a:t>
            </a:r>
            <a:r>
              <a:rPr lang="en-US" sz="2400" b="1" dirty="0"/>
              <a:t>stroškom na nočitev </a:t>
            </a:r>
            <a:r>
              <a:rPr lang="en-US" sz="2400" dirty="0"/>
              <a:t>za te spremenljive postavke.</a:t>
            </a:r>
            <a:endParaRPr kumimoji="0" lang="en-US" altLang="en-US" sz="2400" b="0" i="0" u="none" strike="noStrike" cap="none" normalizeH="0" baseline="0" dirty="0">
              <a:ln>
                <a:noFill/>
              </a:ln>
              <a:effectLst/>
            </a:endParaRPr>
          </a:p>
        </p:txBody>
      </p:sp>
    </p:spTree>
    <p:extLst>
      <p:ext uri="{BB962C8B-B14F-4D97-AF65-F5344CB8AC3E}">
        <p14:creationId xmlns:p14="http://schemas.microsoft.com/office/powerpoint/2010/main" val="3791601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DACE5-8C2B-5151-53BE-4748320F3E3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4FF48A9-2C04-AC6B-4826-C78C45C39168}"/>
              </a:ext>
            </a:extLst>
          </p:cNvPr>
          <p:cNvSpPr>
            <a:spLocks noGrp="1"/>
          </p:cNvSpPr>
          <p:nvPr>
            <p:ph type="body" sz="quarter" idx="16"/>
          </p:nvPr>
        </p:nvSpPr>
        <p:spPr>
          <a:xfrm>
            <a:off x="788656" y="167498"/>
            <a:ext cx="10614687" cy="803654"/>
          </a:xfrm>
        </p:spPr>
        <p:txBody>
          <a:bodyPr/>
          <a:lstStyle/>
          <a:p>
            <a:r>
              <a:rPr lang="en-IE" sz="3200" dirty="0">
                <a:solidFill>
                  <a:srgbClr val="E96751"/>
                </a:solidFill>
              </a:rPr>
              <a:t>Pojasnilo tabele</a:t>
            </a:r>
          </a:p>
          <a:p>
            <a:r>
              <a:rPr lang="en-IE" sz="2400" b="0" i="1" dirty="0"/>
              <a:t>Primer razčlenitve letnih obratovalnih stroškov ali spremenljivih stroškov</a:t>
            </a:r>
          </a:p>
          <a:p>
            <a:endParaRPr lang="en-IE" sz="3200" dirty="0">
              <a:solidFill>
                <a:srgbClr val="E96751"/>
              </a:solidFill>
            </a:endParaRPr>
          </a:p>
        </p:txBody>
      </p:sp>
      <p:sp>
        <p:nvSpPr>
          <p:cNvPr id="5" name="Rectangle 1">
            <a:extLst>
              <a:ext uri="{FF2B5EF4-FFF2-40B4-BE49-F238E27FC236}">
                <a16:creationId xmlns:a16="http://schemas.microsoft.com/office/drawing/2014/main" id="{5AE08F71-6504-D217-0BA6-A150DF86836B}"/>
              </a:ext>
            </a:extLst>
          </p:cNvPr>
          <p:cNvSpPr>
            <a:spLocks noGrp="1" noChangeArrowheads="1"/>
          </p:cNvSpPr>
          <p:nvPr>
            <p:ph type="body" sz="quarter" idx="18"/>
          </p:nvPr>
        </p:nvSpPr>
        <p:spPr bwMode="auto">
          <a:xfrm>
            <a:off x="802511" y="1254282"/>
            <a:ext cx="10712347" cy="523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spcAft>
                <a:spcPts val="600"/>
              </a:spcAft>
            </a:pPr>
            <a:r>
              <a:rPr lang="en-IE" b="1" dirty="0">
                <a:solidFill>
                  <a:srgbClr val="459597"/>
                </a:solidFill>
              </a:rPr>
              <a:t>1. Opredelite spremenljive stroške</a:t>
            </a:r>
          </a:p>
          <a:p>
            <a:pPr>
              <a:spcAft>
                <a:spcPts val="600"/>
              </a:spcAft>
            </a:pPr>
            <a:r>
              <a:rPr lang="en-IE" dirty="0"/>
              <a:t>Pribor za čiščenje in pranje: 8.400 EUR</a:t>
            </a:r>
          </a:p>
          <a:p>
            <a:pPr>
              <a:spcAft>
                <a:spcPts val="600"/>
              </a:spcAft>
            </a:pPr>
            <a:r>
              <a:rPr lang="en-IE" dirty="0"/>
              <a:t>Potrebščine za goste: 1.200 EUR</a:t>
            </a:r>
            <a:br>
              <a:rPr lang="en-IE" dirty="0"/>
            </a:br>
            <a:r>
              <a:rPr lang="en-IE" b="1" dirty="0"/>
              <a:t>Skupni spremenljivi stroški = 8.400 € + 1.200 € = 9.600</a:t>
            </a:r>
          </a:p>
          <a:p>
            <a:pPr>
              <a:spcAft>
                <a:spcPts val="600"/>
              </a:spcAft>
            </a:pPr>
            <a:endParaRPr lang="en-IE" sz="1000" b="1" dirty="0">
              <a:solidFill>
                <a:srgbClr val="459597"/>
              </a:solidFill>
            </a:endParaRPr>
          </a:p>
          <a:p>
            <a:pPr>
              <a:spcAft>
                <a:spcPts val="600"/>
              </a:spcAft>
            </a:pPr>
            <a:r>
              <a:rPr lang="en-IE" b="1" dirty="0">
                <a:solidFill>
                  <a:srgbClr val="459597"/>
                </a:solidFill>
              </a:rPr>
              <a:t>2. Predpostavite spremenljive stroške na noč</a:t>
            </a:r>
          </a:p>
          <a:p>
            <a:pPr>
              <a:spcAft>
                <a:spcPts val="600"/>
              </a:spcAft>
            </a:pPr>
            <a:r>
              <a:rPr lang="en-IE" dirty="0"/>
              <a:t>Prej ste porabili</a:t>
            </a:r>
            <a:r>
              <a:rPr lang="en-IE" b="1" dirty="0"/>
              <a:t> 30 EUR na noč </a:t>
            </a:r>
            <a:r>
              <a:rPr lang="en-IE" dirty="0"/>
              <a:t>(čiščenje + dodatki), kar se dobro ujema:</a:t>
            </a:r>
          </a:p>
          <a:p>
            <a:pPr>
              <a:spcAft>
                <a:spcPts val="600"/>
              </a:spcAft>
            </a:pPr>
            <a:r>
              <a:rPr lang="en-IE" dirty="0"/>
              <a:t>30 € × N noči = 9.600 </a:t>
            </a:r>
            <a:br>
              <a:rPr lang="en-IE" dirty="0"/>
            </a:br>
            <a:r>
              <a:rPr lang="en-IE" b="1" dirty="0">
                <a:solidFill>
                  <a:srgbClr val="E96751"/>
                </a:solidFill>
              </a:rPr>
              <a:t>Torej:</a:t>
            </a:r>
          </a:p>
          <a:p>
            <a:pPr>
              <a:spcAft>
                <a:spcPts val="600"/>
              </a:spcAft>
            </a:pPr>
            <a:r>
              <a:rPr lang="en-IE" b="1" dirty="0"/>
              <a:t>Noči = 9.600 € ÷ 30 € = 320 noči</a:t>
            </a:r>
          </a:p>
          <a:p>
            <a:pPr>
              <a:spcAft>
                <a:spcPts val="600"/>
              </a:spcAft>
            </a:pPr>
            <a:endParaRPr lang="en-IE" sz="1000" b="1" dirty="0"/>
          </a:p>
          <a:p>
            <a:pPr>
              <a:spcAft>
                <a:spcPts val="600"/>
              </a:spcAft>
            </a:pPr>
            <a:r>
              <a:rPr lang="en-US" b="1" dirty="0">
                <a:solidFill>
                  <a:srgbClr val="E96751"/>
                </a:solidFill>
              </a:rPr>
              <a:t>Sklep</a:t>
            </a:r>
          </a:p>
          <a:p>
            <a:pPr>
              <a:spcAft>
                <a:spcPts val="600"/>
              </a:spcAft>
            </a:pPr>
            <a:r>
              <a:rPr lang="en-US" dirty="0"/>
              <a:t>Skupni stroški poslovanja v višini</a:t>
            </a:r>
            <a:r>
              <a:rPr lang="en-US" b="1" dirty="0"/>
              <a:t> 21.300 </a:t>
            </a:r>
            <a:r>
              <a:rPr lang="en-US" dirty="0"/>
              <a:t>€ verjetno temeljijo na</a:t>
            </a:r>
            <a:r>
              <a:rPr lang="en-US" b="1" dirty="0"/>
              <a:t> 320 zasedenih nočitvah na leto </a:t>
            </a:r>
            <a:r>
              <a:rPr lang="en-US" dirty="0"/>
              <a:t>– ob predpostavki, da vsaka nočitev stane</a:t>
            </a:r>
            <a:r>
              <a:rPr lang="en-US" b="1" dirty="0"/>
              <a:t> 30 </a:t>
            </a:r>
            <a:r>
              <a:rPr lang="en-US" dirty="0"/>
              <a:t>€ spremenljivih stroškov.</a:t>
            </a:r>
            <a:endParaRPr kumimoji="0" lang="en-US" altLang="en-US" b="0" i="0" u="none" strike="noStrike" cap="none" normalizeH="0" baseline="0" dirty="0">
              <a:ln>
                <a:noFill/>
              </a:ln>
              <a:effectLst/>
            </a:endParaRPr>
          </a:p>
        </p:txBody>
      </p:sp>
    </p:spTree>
    <p:extLst>
      <p:ext uri="{BB962C8B-B14F-4D97-AF65-F5344CB8AC3E}">
        <p14:creationId xmlns:p14="http://schemas.microsoft.com/office/powerpoint/2010/main" val="2641884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741FF-0B1B-E01A-AB05-909F0C69288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F4E9724-F412-8990-A1D6-C9C5E1815F9C}"/>
              </a:ext>
            </a:extLst>
          </p:cNvPr>
          <p:cNvSpPr>
            <a:spLocks noGrp="1"/>
          </p:cNvSpPr>
          <p:nvPr>
            <p:ph type="body" sz="quarter" idx="18"/>
          </p:nvPr>
        </p:nvSpPr>
        <p:spPr>
          <a:xfrm>
            <a:off x="710501" y="1397202"/>
            <a:ext cx="10614687" cy="6019644"/>
          </a:xfrm>
        </p:spPr>
        <p:txBody>
          <a:bodyPr lIns="91440" tIns="45720" rIns="91440" bIns="45720" anchor="t"/>
          <a:lstStyle/>
          <a:p>
            <a:pPr>
              <a:spcAft>
                <a:spcPts val="1200"/>
              </a:spcAft>
            </a:pPr>
            <a:r>
              <a:rPr lang="en-US" sz="2100" b="1" dirty="0">
                <a:solidFill>
                  <a:schemeClr val="bg1"/>
                </a:solidFill>
                <a:highlight>
                  <a:srgbClr val="E96751"/>
                </a:highlight>
              </a:rPr>
              <a:t>Upoštevajte</a:t>
            </a:r>
            <a:r>
              <a:rPr lang="en-US" sz="2100" dirty="0"/>
              <a:t>, da so vključeni stroški energije, čiščenja, potrošnega materiala, vzdrževanja, trženja in zavarovanja – to so </a:t>
            </a:r>
            <a:r>
              <a:rPr lang="en-US" sz="2100" b="1" dirty="0"/>
              <a:t>običajne kategorije stroškov </a:t>
            </a:r>
            <a:r>
              <a:rPr lang="en-US" sz="2100" dirty="0"/>
              <a:t>za majhna podjetja, ki se ukvarjajo z glampingom. Začetniki včasih </a:t>
            </a:r>
            <a:r>
              <a:rPr lang="en-US" sz="2100" b="1" dirty="0"/>
              <a:t>podcenjujejo stroške vzdrževanja </a:t>
            </a:r>
            <a:r>
              <a:rPr lang="en-US" sz="2100" dirty="0"/>
              <a:t>(npr. popravilo terase ali zamenjava posteljnine) – zato poskrbite, da za to namenite sredstva.</a:t>
            </a:r>
            <a:endParaRPr lang="en-US" sz="2100" dirty="0">
              <a:ea typeface="Calibri"/>
              <a:cs typeface="Calibri"/>
            </a:endParaRPr>
          </a:p>
          <a:p>
            <a:pPr>
              <a:spcAft>
                <a:spcPts val="1200"/>
              </a:spcAft>
            </a:pPr>
            <a:r>
              <a:rPr lang="en-US" sz="2100" b="1" dirty="0">
                <a:solidFill>
                  <a:schemeClr val="bg1"/>
                </a:solidFill>
                <a:highlight>
                  <a:srgbClr val="459597"/>
                </a:highlight>
              </a:rPr>
              <a:t>Kaj pa moja plača? </a:t>
            </a:r>
            <a:r>
              <a:rPr lang="en-US" sz="2100" dirty="0"/>
              <a:t>Če nameravate plačati sebi plačo, jo vključite v </a:t>
            </a:r>
            <a:r>
              <a:rPr lang="en-US" sz="2100" b="1" dirty="0" err="1"/>
              <a:t>fiksne</a:t>
            </a:r>
            <a:r>
              <a:rPr lang="en-US" sz="2100" b="1" dirty="0"/>
              <a:t> </a:t>
            </a:r>
            <a:r>
              <a:rPr lang="en-US" sz="2100" b="1" dirty="0" err="1"/>
              <a:t>stroške</a:t>
            </a:r>
            <a:r>
              <a:rPr lang="en-US" sz="2100"/>
              <a:t>. </a:t>
            </a:r>
            <a:r>
              <a:rPr lang="en-US" sz="2100" err="1"/>
              <a:t>Mnogi</a:t>
            </a:r>
            <a:r>
              <a:rPr lang="en-US" sz="2100"/>
              <a:t> </a:t>
            </a:r>
            <a:r>
              <a:rPr lang="en-US" sz="2100" err="1"/>
              <a:t>lastniki</a:t>
            </a:r>
            <a:r>
              <a:rPr lang="en-US" sz="2100"/>
              <a:t> </a:t>
            </a:r>
            <a:r>
              <a:rPr lang="en-US" sz="2100" err="1"/>
              <a:t>upravljavci</a:t>
            </a:r>
            <a:r>
              <a:rPr lang="en-US" sz="2100"/>
              <a:t> v </a:t>
            </a:r>
            <a:r>
              <a:rPr lang="en-US" sz="2100" err="1"/>
              <a:t>zgodnjih</a:t>
            </a:r>
            <a:r>
              <a:rPr lang="en-US" sz="2100"/>
              <a:t> </a:t>
            </a:r>
            <a:r>
              <a:rPr lang="en-US" sz="2100" err="1"/>
              <a:t>napovedih</a:t>
            </a:r>
            <a:r>
              <a:rPr lang="en-US" sz="2100"/>
              <a:t> </a:t>
            </a:r>
            <a:r>
              <a:rPr lang="en-US" sz="2100" dirty="0" err="1"/>
              <a:t>izpustijo</a:t>
            </a:r>
            <a:r>
              <a:rPr lang="en-US" sz="2100" dirty="0"/>
              <a:t> </a:t>
            </a:r>
            <a:r>
              <a:rPr lang="en-US" sz="2100" dirty="0" err="1"/>
              <a:t>svoje</a:t>
            </a:r>
            <a:r>
              <a:rPr lang="en-US" sz="2100" dirty="0"/>
              <a:t> </a:t>
            </a:r>
            <a:r>
              <a:rPr lang="en-US" sz="2100" err="1"/>
              <a:t>delo</a:t>
            </a:r>
            <a:r>
              <a:rPr lang="en-US" sz="2100" dirty="0"/>
              <a:t>, </a:t>
            </a:r>
            <a:r>
              <a:rPr lang="en-US" sz="2100" dirty="0" err="1"/>
              <a:t>vendar</a:t>
            </a:r>
            <a:r>
              <a:rPr lang="en-US" sz="2100" dirty="0"/>
              <a:t> je </a:t>
            </a:r>
            <a:r>
              <a:rPr lang="en-US" sz="2100" dirty="0" err="1"/>
              <a:t>pomembno</a:t>
            </a:r>
            <a:r>
              <a:rPr lang="en-US" sz="2100" dirty="0"/>
              <a:t>, da vsaj zabeležite, kakšna bi bila poštena plača, da boste razumeli resnične stroške vodenja podjetja.</a:t>
            </a:r>
            <a:endParaRPr lang="en-US" sz="2100" dirty="0">
              <a:ea typeface="Calibri"/>
              <a:cs typeface="Calibri"/>
            </a:endParaRPr>
          </a:p>
          <a:p>
            <a:pPr>
              <a:spcAft>
                <a:spcPts val="1200"/>
              </a:spcAft>
            </a:pPr>
            <a:r>
              <a:rPr lang="en-US" sz="2100" b="1" dirty="0">
                <a:solidFill>
                  <a:schemeClr val="bg1"/>
                </a:solidFill>
                <a:highlight>
                  <a:srgbClr val="FBA63B"/>
                </a:highlight>
              </a:rPr>
              <a:t>Nasvet za upravljanje stroškov: </a:t>
            </a:r>
            <a:r>
              <a:rPr lang="en-US" sz="2100" dirty="0"/>
              <a:t>Sledite </a:t>
            </a:r>
            <a:r>
              <a:rPr lang="en-US" sz="2100" b="1" dirty="0"/>
              <a:t>fiksnim stroškom na mesec </a:t>
            </a:r>
            <a:r>
              <a:rPr lang="en-US" sz="2100" dirty="0"/>
              <a:t>(npr. komunalne storitve, zavarovanje, razdeljeno na mesečne stroške) in </a:t>
            </a:r>
            <a:r>
              <a:rPr lang="en-US" sz="2100" b="1" dirty="0"/>
              <a:t>spremenljivim stroškom na zasedeno noč</a:t>
            </a:r>
            <a:r>
              <a:rPr lang="en-US" sz="2100" dirty="0"/>
              <a:t>. </a:t>
            </a:r>
            <a:endParaRPr lang="en-US" sz="2100" dirty="0">
              <a:ea typeface="Calibri"/>
              <a:cs typeface="Calibri"/>
            </a:endParaRPr>
          </a:p>
          <a:p>
            <a:pPr>
              <a:spcAft>
                <a:spcPts val="1200"/>
              </a:spcAft>
            </a:pPr>
            <a:r>
              <a:rPr lang="en-US" sz="2100" dirty="0"/>
              <a:t>To vam bo pomagalo pri </a:t>
            </a:r>
            <a:r>
              <a:rPr lang="en-US" sz="2100" b="1" dirty="0"/>
              <a:t>določanju cen </a:t>
            </a:r>
            <a:r>
              <a:rPr lang="en-US" sz="2100" dirty="0"/>
              <a:t>(želeli boste, da vaša nočna cena zlahka presega spremenljive stroške na noč) in razumevanju profitnih marž. </a:t>
            </a:r>
            <a:endParaRPr lang="en-US" sz="2100" dirty="0">
              <a:ea typeface="Calibri"/>
              <a:cs typeface="Calibri"/>
            </a:endParaRPr>
          </a:p>
          <a:p>
            <a:pPr>
              <a:spcAft>
                <a:spcPts val="1200"/>
              </a:spcAft>
            </a:pPr>
            <a:r>
              <a:rPr lang="en-US" sz="2100" dirty="0"/>
              <a:t>V </a:t>
            </a:r>
            <a:r>
              <a:rPr lang="en-US" sz="2100" b="1" dirty="0"/>
              <a:t>preglednici </a:t>
            </a:r>
            <a:r>
              <a:rPr lang="en-US" sz="2100" dirty="0"/>
              <a:t>lahko uporabite formule</a:t>
            </a:r>
            <a:r>
              <a:rPr lang="en-US" sz="2100" b="1" dirty="0"/>
              <a:t>,</a:t>
            </a:r>
            <a:r>
              <a:rPr lang="en-US" sz="2100" dirty="0"/>
              <a:t> kot je Skupni spremenljivi stroški = zasedene nočitve * </a:t>
            </a:r>
            <a:r>
              <a:rPr lang="en-US" sz="2100" err="1"/>
              <a:t>stroški_na_noč</a:t>
            </a:r>
            <a:r>
              <a:rPr lang="en-US" sz="2100" dirty="0"/>
              <a:t>, da se stroški samodejno prilagodijo zasedenosti.</a:t>
            </a:r>
            <a:endParaRPr lang="en-IE" sz="2100" dirty="0"/>
          </a:p>
        </p:txBody>
      </p:sp>
      <p:sp>
        <p:nvSpPr>
          <p:cNvPr id="6" name="Text Placeholder 2">
            <a:extLst>
              <a:ext uri="{FF2B5EF4-FFF2-40B4-BE49-F238E27FC236}">
                <a16:creationId xmlns:a16="http://schemas.microsoft.com/office/drawing/2014/main" id="{F9AF41A7-3718-295E-5FE6-3FFDA8469AFD}"/>
              </a:ext>
            </a:extLst>
          </p:cNvPr>
          <p:cNvSpPr txBox="1">
            <a:spLocks/>
          </p:cNvSpPr>
          <p:nvPr/>
        </p:nvSpPr>
        <p:spPr>
          <a:xfrm>
            <a:off x="710502" y="196806"/>
            <a:ext cx="1061468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2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solidFill>
                  <a:srgbClr val="E96751"/>
                </a:solidFill>
              </a:rPr>
              <a:t>Pojasnilo tabele</a:t>
            </a:r>
          </a:p>
          <a:p>
            <a:r>
              <a:rPr lang="en-IE" sz="2400" b="0" i="1"/>
              <a:t>Primer letnih obratovalnih stroškov ali razčlenitev spremenljivih stroškov</a:t>
            </a:r>
          </a:p>
          <a:p>
            <a:endParaRPr lang="en-IE" dirty="0">
              <a:solidFill>
                <a:srgbClr val="E96751"/>
              </a:solidFill>
            </a:endParaRPr>
          </a:p>
        </p:txBody>
      </p:sp>
    </p:spTree>
    <p:extLst>
      <p:ext uri="{BB962C8B-B14F-4D97-AF65-F5344CB8AC3E}">
        <p14:creationId xmlns:p14="http://schemas.microsoft.com/office/powerpoint/2010/main" val="995308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0BC66-ABD9-0C09-E0B1-DD4411D961A3}"/>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59A5C255-95BA-619C-821D-7B127EDD9D0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2</a:t>
            </a:fld>
            <a:endParaRPr lang="fr-CA" dirty="0"/>
          </a:p>
        </p:txBody>
      </p:sp>
      <p:sp>
        <p:nvSpPr>
          <p:cNvPr id="13" name="Text Placeholder 1">
            <a:extLst>
              <a:ext uri="{FF2B5EF4-FFF2-40B4-BE49-F238E27FC236}">
                <a16:creationId xmlns:a16="http://schemas.microsoft.com/office/drawing/2014/main" id="{5B7F3B94-7ECD-3CBD-6399-8FDF914877E7}"/>
              </a:ext>
            </a:extLst>
          </p:cNvPr>
          <p:cNvSpPr>
            <a:spLocks noGrp="1"/>
          </p:cNvSpPr>
          <p:nvPr>
            <p:ph type="body" sz="quarter" idx="16"/>
          </p:nvPr>
        </p:nvSpPr>
        <p:spPr>
          <a:xfrm>
            <a:off x="558237" y="2464805"/>
            <a:ext cx="4515214" cy="3066422"/>
          </a:xfrm>
        </p:spPr>
        <p:txBody>
          <a:bodyPr>
            <a:normAutofit/>
          </a:bodyPr>
          <a:lstStyle/>
          <a:p>
            <a:r>
              <a:rPr lang="en-US" sz="3700" dirty="0"/>
              <a:t>Razumevanje stroškov, oblikovanja cen in pragu rentabilnosti</a:t>
            </a:r>
          </a:p>
        </p:txBody>
      </p:sp>
      <p:sp>
        <p:nvSpPr>
          <p:cNvPr id="14" name="Text Placeholder 2">
            <a:extLst>
              <a:ext uri="{FF2B5EF4-FFF2-40B4-BE49-F238E27FC236}">
                <a16:creationId xmlns:a16="http://schemas.microsoft.com/office/drawing/2014/main" id="{4279EBEF-61A4-B6BD-FBBA-F589835A25A5}"/>
              </a:ext>
            </a:extLst>
          </p:cNvPr>
          <p:cNvSpPr>
            <a:spLocks noGrp="1"/>
          </p:cNvSpPr>
          <p:nvPr>
            <p:ph type="body" sz="quarter" idx="17"/>
          </p:nvPr>
        </p:nvSpPr>
        <p:spPr>
          <a:xfrm>
            <a:off x="558237" y="1059430"/>
            <a:ext cx="5537763" cy="582221"/>
          </a:xfrm>
        </p:spPr>
        <p:txBody>
          <a:bodyPr/>
          <a:lstStyle/>
          <a:p>
            <a:r>
              <a:rPr lang="en-IE" sz="6600" dirty="0"/>
              <a:t>Modul 8 </a:t>
            </a:r>
            <a:r>
              <a:rPr lang="en-IE" sz="5000" dirty="0"/>
              <a:t>(2. del)</a:t>
            </a:r>
            <a:endParaRPr lang="en-GB" sz="5000" dirty="0"/>
          </a:p>
        </p:txBody>
      </p:sp>
      <p:cxnSp>
        <p:nvCxnSpPr>
          <p:cNvPr id="6" name="Straight Connector 5">
            <a:extLst>
              <a:ext uri="{FF2B5EF4-FFF2-40B4-BE49-F238E27FC236}">
                <a16:creationId xmlns:a16="http://schemas.microsoft.com/office/drawing/2014/main" id="{3567C5CB-4782-EAD5-50E9-FBA3285109F7}"/>
              </a:ext>
            </a:extLst>
          </p:cNvPr>
          <p:cNvCxnSpPr>
            <a:cxnSpLocks/>
          </p:cNvCxnSpPr>
          <p:nvPr/>
        </p:nvCxnSpPr>
        <p:spPr>
          <a:xfrm flipH="1">
            <a:off x="5729763" y="3321399"/>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A920B0C0-42D2-6D4D-6EE1-A78453326EBD}"/>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sp>
        <p:nvSpPr>
          <p:cNvPr id="8" name="TextBox 7">
            <a:extLst>
              <a:ext uri="{FF2B5EF4-FFF2-40B4-BE49-F238E27FC236}">
                <a16:creationId xmlns:a16="http://schemas.microsoft.com/office/drawing/2014/main" id="{4B034366-2781-E2E3-4990-6C08183C1F8A}"/>
              </a:ext>
            </a:extLst>
          </p:cNvPr>
          <p:cNvSpPr txBox="1"/>
          <p:nvPr/>
        </p:nvSpPr>
        <p:spPr>
          <a:xfrm>
            <a:off x="9359153" y="1541929"/>
            <a:ext cx="2492188" cy="307777"/>
          </a:xfrm>
          <a:prstGeom prst="rect">
            <a:avLst/>
          </a:prstGeom>
          <a:noFill/>
        </p:spPr>
        <p:txBody>
          <a:bodyPr wrap="square" rtlCol="0">
            <a:spAutoFit/>
          </a:bodyPr>
          <a:lstStyle/>
          <a:p>
            <a:r>
              <a:rPr lang="en-IE" sz="1400" dirty="0" err="1">
                <a:solidFill>
                  <a:schemeClr val="bg1"/>
                </a:solidFill>
              </a:rPr>
              <a:t>Letteran </a:t>
            </a:r>
            <a:r>
              <a:rPr lang="en-IE" sz="1400" dirty="0">
                <a:solidFill>
                  <a:schemeClr val="bg1"/>
                </a:solidFill>
              </a:rPr>
              <a:t>Lodges, Derry, Irska</a:t>
            </a:r>
          </a:p>
        </p:txBody>
      </p:sp>
      <p:pic>
        <p:nvPicPr>
          <p:cNvPr id="10" name="Picture Placeholder 9" descr="A bedroom with a view of the valley&#10;&#10;AI-generated content may be incorrect.">
            <a:extLst>
              <a:ext uri="{FF2B5EF4-FFF2-40B4-BE49-F238E27FC236}">
                <a16:creationId xmlns:a16="http://schemas.microsoft.com/office/drawing/2014/main" id="{9CF856D5-2EB9-29AB-F2E9-8E4A360D4B59}"/>
              </a:ext>
            </a:extLst>
          </p:cNvPr>
          <p:cNvPicPr>
            <a:picLocks noGrp="1" noChangeAspect="1"/>
          </p:cNvPicPr>
          <p:nvPr>
            <p:ph type="pic" sz="quarter" idx="19"/>
          </p:nvPr>
        </p:nvPicPr>
        <p:blipFill>
          <a:blip r:embed="rId2"/>
          <a:srcRect l="9508" r="9508"/>
          <a:stretch>
            <a:fillRect/>
          </a:stretch>
        </p:blipFill>
        <p:spPr/>
      </p:pic>
    </p:spTree>
    <p:extLst>
      <p:ext uri="{BB962C8B-B14F-4D97-AF65-F5344CB8AC3E}">
        <p14:creationId xmlns:p14="http://schemas.microsoft.com/office/powerpoint/2010/main" val="3531818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4B341-14D3-6307-E9F9-F154C9229F27}"/>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606294-5FF4-2AD8-4EFA-1822A7A7C97D}"/>
              </a:ext>
            </a:extLst>
          </p:cNvPr>
          <p:cNvSpPr/>
          <p:nvPr/>
        </p:nvSpPr>
        <p:spPr>
          <a:xfrm>
            <a:off x="4178371" y="1852404"/>
            <a:ext cx="7817046" cy="1879566"/>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480EF4C5-FB7F-3CF5-0B8F-93FD22F03267}"/>
              </a:ext>
            </a:extLst>
          </p:cNvPr>
          <p:cNvSpPr>
            <a:spLocks noGrp="1"/>
          </p:cNvSpPr>
          <p:nvPr>
            <p:ph type="body" sz="quarter" idx="21"/>
          </p:nvPr>
        </p:nvSpPr>
        <p:spPr>
          <a:xfrm>
            <a:off x="4312380" y="990630"/>
            <a:ext cx="7582682" cy="4530541"/>
          </a:xfrm>
        </p:spPr>
        <p:txBody>
          <a:bodyPr/>
          <a:lstStyle/>
          <a:p>
            <a:pPr>
              <a:spcAft>
                <a:spcPts val="600"/>
              </a:spcAft>
            </a:pPr>
            <a:r>
              <a:rPr lang="en-IE" dirty="0"/>
              <a:t>Seštejte fiksne in spremenljive stroške, da dobite </a:t>
            </a:r>
            <a:r>
              <a:rPr lang="en-IE" b="1" dirty="0"/>
              <a:t>skupne pričakovane stroške za leto</a:t>
            </a:r>
            <a:r>
              <a:rPr lang="en-IE" dirty="0"/>
              <a:t>. </a:t>
            </a:r>
          </a:p>
          <a:p>
            <a:pPr>
              <a:spcAft>
                <a:spcPts val="600"/>
              </a:spcAft>
            </a:pPr>
            <a:endParaRPr lang="en-IE" sz="1000" i="1" dirty="0"/>
          </a:p>
          <a:p>
            <a:pPr>
              <a:spcAft>
                <a:spcPts val="600"/>
              </a:spcAft>
            </a:pPr>
            <a:r>
              <a:rPr lang="en-IE" sz="2600" b="1" i="1" dirty="0">
                <a:solidFill>
                  <a:schemeClr val="bg1"/>
                </a:solidFill>
              </a:rPr>
              <a:t>Primer: </a:t>
            </a:r>
            <a:r>
              <a:rPr lang="en-IE" i="1" dirty="0">
                <a:solidFill>
                  <a:schemeClr val="bg1"/>
                </a:solidFill>
              </a:rPr>
              <a:t>Iz prejšnjih izračunov: </a:t>
            </a:r>
          </a:p>
          <a:p>
            <a:pPr>
              <a:spcAft>
                <a:spcPts val="600"/>
              </a:spcAft>
            </a:pPr>
            <a:r>
              <a:rPr lang="en-IE" i="1" dirty="0">
                <a:solidFill>
                  <a:schemeClr val="bg1"/>
                </a:solidFill>
              </a:rPr>
              <a:t>Fiksni stroški 16.600 € + spremenljivi stroški 3.000 € = skupni stroški</a:t>
            </a:r>
            <a:r>
              <a:rPr lang="en-IE" b="1" i="1" dirty="0">
                <a:solidFill>
                  <a:schemeClr val="bg1"/>
                </a:solidFill>
              </a:rPr>
              <a:t> 19.600 </a:t>
            </a:r>
            <a:r>
              <a:rPr lang="en-IE" i="1" dirty="0">
                <a:solidFill>
                  <a:schemeClr val="bg1"/>
                </a:solidFill>
              </a:rPr>
              <a:t>€. </a:t>
            </a:r>
            <a:r>
              <a:rPr lang="en-IE" dirty="0">
                <a:solidFill>
                  <a:schemeClr val="bg1"/>
                </a:solidFill>
              </a:rPr>
              <a:t>Ta številka predstavlja denar, ki ga boste porabili za vodenje podjetja v letu pri predvideni zasedenosti. </a:t>
            </a:r>
          </a:p>
          <a:p>
            <a:pPr>
              <a:spcAft>
                <a:spcPts val="600"/>
              </a:spcAft>
            </a:pPr>
            <a:endParaRPr lang="en-IE" sz="1000" dirty="0"/>
          </a:p>
          <a:p>
            <a:pPr marL="342900" indent="-342900">
              <a:spcAft>
                <a:spcPts val="600"/>
              </a:spcAft>
              <a:buFont typeface="Wingdings" panose="05000000000000000000" pitchFamily="2" charset="2"/>
              <a:buChar char="Ø"/>
            </a:pPr>
            <a:r>
              <a:rPr lang="en-IE" dirty="0"/>
              <a:t>Po potrebi je koristno to nadalje razdeliti na </a:t>
            </a:r>
            <a:r>
              <a:rPr lang="en-IE" b="1" dirty="0"/>
              <a:t>glavne kategorije </a:t>
            </a:r>
            <a:r>
              <a:rPr lang="en-IE" dirty="0"/>
              <a:t>(na primer „poslovanje“, „trženje“ itd.), vendar je glavno, da veste, </a:t>
            </a:r>
            <a:r>
              <a:rPr lang="en-IE" b="1" dirty="0"/>
              <a:t>koliko skupaj stane </a:t>
            </a:r>
            <a:r>
              <a:rPr lang="en-IE" dirty="0"/>
              <a:t>poslovanje v tem letu. </a:t>
            </a:r>
          </a:p>
          <a:p>
            <a:pPr marL="342900" indent="-342900">
              <a:spcAft>
                <a:spcPts val="600"/>
              </a:spcAft>
              <a:buFont typeface="Wingdings" panose="05000000000000000000" pitchFamily="2" charset="2"/>
              <a:buChar char="Ø"/>
            </a:pPr>
            <a:r>
              <a:rPr lang="en-IE" b="1" dirty="0"/>
              <a:t>Preverite, ali niste kaj spregledali: </a:t>
            </a:r>
            <a:r>
              <a:rPr lang="en-IE" dirty="0"/>
              <a:t>vzdrževanje ali popravila, občasne pristojbine ali plača lastnika, če nameravate plačati sebe. Nekatere stroške je lahko spregledati, zato podrobno premislite o celotnem letu.</a:t>
            </a:r>
          </a:p>
          <a:p>
            <a:pPr>
              <a:spcAft>
                <a:spcPts val="600"/>
              </a:spcAft>
            </a:pPr>
            <a:endParaRPr lang="en-IE" dirty="0"/>
          </a:p>
        </p:txBody>
      </p:sp>
      <p:sp>
        <p:nvSpPr>
          <p:cNvPr id="5" name="Text Placeholder 4">
            <a:extLst>
              <a:ext uri="{FF2B5EF4-FFF2-40B4-BE49-F238E27FC236}">
                <a16:creationId xmlns:a16="http://schemas.microsoft.com/office/drawing/2014/main" id="{DEB9FFE8-935B-729B-9FEA-E04968486F66}"/>
              </a:ext>
            </a:extLst>
          </p:cNvPr>
          <p:cNvSpPr>
            <a:spLocks noGrp="1"/>
          </p:cNvSpPr>
          <p:nvPr>
            <p:ph type="body" sz="quarter" idx="23"/>
          </p:nvPr>
        </p:nvSpPr>
        <p:spPr>
          <a:xfrm>
            <a:off x="4295553" y="350011"/>
            <a:ext cx="7221426" cy="803654"/>
          </a:xfrm>
        </p:spPr>
        <p:txBody>
          <a:bodyPr/>
          <a:lstStyle/>
          <a:p>
            <a:r>
              <a:rPr lang="en-IE" sz="3200" dirty="0"/>
              <a:t>Izračunajte skupne letne stroške</a:t>
            </a:r>
          </a:p>
        </p:txBody>
      </p:sp>
      <p:sp>
        <p:nvSpPr>
          <p:cNvPr id="6" name="Text Placeholder 5">
            <a:extLst>
              <a:ext uri="{FF2B5EF4-FFF2-40B4-BE49-F238E27FC236}">
                <a16:creationId xmlns:a16="http://schemas.microsoft.com/office/drawing/2014/main" id="{7CFD6274-0589-1347-130B-C46B74DA1C5F}"/>
              </a:ext>
            </a:extLst>
          </p:cNvPr>
          <p:cNvSpPr>
            <a:spLocks noGrp="1"/>
          </p:cNvSpPr>
          <p:nvPr>
            <p:ph type="body" sz="quarter" idx="66"/>
          </p:nvPr>
        </p:nvSpPr>
        <p:spPr/>
        <p:txBody>
          <a:bodyPr/>
          <a:lstStyle/>
          <a:p>
            <a:endParaRPr lang="en-IE"/>
          </a:p>
        </p:txBody>
      </p:sp>
      <p:sp>
        <p:nvSpPr>
          <p:cNvPr id="7" name="Text Placeholder 6">
            <a:extLst>
              <a:ext uri="{FF2B5EF4-FFF2-40B4-BE49-F238E27FC236}">
                <a16:creationId xmlns:a16="http://schemas.microsoft.com/office/drawing/2014/main" id="{ECF3647A-3A82-808E-DBC1-CCDD90E8D643}"/>
              </a:ext>
            </a:extLst>
          </p:cNvPr>
          <p:cNvSpPr>
            <a:spLocks noGrp="1"/>
          </p:cNvSpPr>
          <p:nvPr>
            <p:ph type="body" sz="quarter" idx="18"/>
          </p:nvPr>
        </p:nvSpPr>
        <p:spPr>
          <a:xfrm>
            <a:off x="675021" y="3392026"/>
            <a:ext cx="2893974" cy="1049221"/>
          </a:xfrm>
        </p:spPr>
        <p:txBody>
          <a:bodyPr/>
          <a:lstStyle/>
          <a:p>
            <a:r>
              <a:rPr lang="en-IE" b="0" dirty="0"/>
              <a:t>Izračunajte svoje skupne letne stroške</a:t>
            </a:r>
          </a:p>
        </p:txBody>
      </p:sp>
      <p:sp>
        <p:nvSpPr>
          <p:cNvPr id="8" name="Text Placeholder 7">
            <a:extLst>
              <a:ext uri="{FF2B5EF4-FFF2-40B4-BE49-F238E27FC236}">
                <a16:creationId xmlns:a16="http://schemas.microsoft.com/office/drawing/2014/main" id="{5FD26E08-9E76-BF68-EAF8-6C5E5BADE243}"/>
              </a:ext>
            </a:extLst>
          </p:cNvPr>
          <p:cNvSpPr>
            <a:spLocks noGrp="1"/>
          </p:cNvSpPr>
          <p:nvPr>
            <p:ph type="body" sz="quarter" idx="19"/>
          </p:nvPr>
        </p:nvSpPr>
        <p:spPr>
          <a:xfrm>
            <a:off x="503358" y="2109079"/>
            <a:ext cx="3199646" cy="385564"/>
          </a:xfrm>
        </p:spPr>
        <p:txBody>
          <a:bodyPr lIns="91440" tIns="45720" rIns="91440" bIns="45720" anchor="t">
            <a:noAutofit/>
          </a:bodyPr>
          <a:lstStyle/>
          <a:p>
            <a:r>
              <a:rPr lang="en-US" sz="2800" b="0" dirty="0" err="1">
                <a:latin typeface="Calibri"/>
                <a:ea typeface="Open Sans"/>
                <a:cs typeface="Calibri"/>
              </a:rPr>
              <a:t>Spoznajte</a:t>
            </a:r>
            <a:r>
              <a:rPr lang="en-US" sz="2800" b="0" dirty="0">
                <a:latin typeface="Calibri"/>
                <a:ea typeface="Open Sans"/>
                <a:cs typeface="Calibri"/>
              </a:rPr>
              <a:t> </a:t>
            </a:r>
            <a:r>
              <a:rPr lang="en-US" sz="2800" b="0" dirty="0" err="1">
                <a:latin typeface="Calibri"/>
                <a:ea typeface="Open Sans"/>
                <a:cs typeface="Calibri"/>
              </a:rPr>
              <a:t>vse</a:t>
            </a:r>
            <a:r>
              <a:rPr lang="en-US" sz="2800" b="0" dirty="0">
                <a:latin typeface="Calibri"/>
                <a:ea typeface="Open Sans"/>
                <a:cs typeface="Calibri"/>
              </a:rPr>
              <a:t> </a:t>
            </a:r>
            <a:r>
              <a:rPr lang="en-US" sz="2800" b="0" dirty="0" err="1">
                <a:latin typeface="Calibri"/>
                <a:ea typeface="Open Sans"/>
                <a:cs typeface="Calibri"/>
              </a:rPr>
              <a:t>svoje</a:t>
            </a:r>
            <a:r>
              <a:rPr lang="en-US" sz="2800" b="0" dirty="0">
                <a:latin typeface="Calibri"/>
                <a:ea typeface="Open Sans"/>
                <a:cs typeface="Calibri"/>
              </a:rPr>
              <a:t> </a:t>
            </a:r>
            <a:r>
              <a:rPr lang="en-US" sz="2800" b="0" dirty="0" err="1">
                <a:latin typeface="Calibri"/>
                <a:ea typeface="Open Sans"/>
                <a:cs typeface="Calibri"/>
              </a:rPr>
              <a:t>stroške</a:t>
            </a:r>
            <a:r>
              <a:rPr lang="en-US" sz="2800" b="0" dirty="0">
                <a:latin typeface="Calibri"/>
                <a:ea typeface="Open Sans"/>
                <a:cs typeface="Calibri"/>
              </a:rPr>
              <a:t> in izdatke</a:t>
            </a:r>
            <a:endParaRPr lang="en-IE" sz="2800" b="0" dirty="0">
              <a:latin typeface="Calibri"/>
              <a:ea typeface="Open Sans"/>
              <a:cs typeface="Calibri"/>
            </a:endParaRPr>
          </a:p>
          <a:p>
            <a:endParaRPr lang="en-IE" sz="2800" dirty="0"/>
          </a:p>
        </p:txBody>
      </p:sp>
      <p:sp>
        <p:nvSpPr>
          <p:cNvPr id="11" name="TextBox 10">
            <a:extLst>
              <a:ext uri="{FF2B5EF4-FFF2-40B4-BE49-F238E27FC236}">
                <a16:creationId xmlns:a16="http://schemas.microsoft.com/office/drawing/2014/main" id="{786DDC82-3F7F-466C-0849-3F4809D5F453}"/>
              </a:ext>
            </a:extLst>
          </p:cNvPr>
          <p:cNvSpPr txBox="1"/>
          <p:nvPr/>
        </p:nvSpPr>
        <p:spPr>
          <a:xfrm>
            <a:off x="1247553" y="5838726"/>
            <a:ext cx="6096000" cy="369332"/>
          </a:xfrm>
          <a:prstGeom prst="rect">
            <a:avLst/>
          </a:prstGeom>
          <a:noFill/>
        </p:spPr>
        <p:txBody>
          <a:bodyPr wrap="square">
            <a:spAutoFit/>
          </a:bodyPr>
          <a:lstStyle/>
          <a:p>
            <a:pPr algn="l">
              <a:buNone/>
            </a:pPr>
            <a:r>
              <a:rPr lang="en-IE" i="0" dirty="0">
                <a:solidFill>
                  <a:srgbClr val="00B0F0"/>
                </a:solidFill>
                <a:effectLst/>
                <a:latin typeface="Source Sans Pro Web"/>
                <a:hlinkClick r:id="rId2">
                  <a:extLst>
                    <a:ext uri="{A12FA001-AC4F-418D-AE19-62706E023703}">
                      <ahyp:hlinkClr xmlns:ahyp="http://schemas.microsoft.com/office/drawing/2018/hyperlinkcolor" val="tx"/>
                    </a:ext>
                  </a:extLst>
                </a:hlinkClick>
              </a:rPr>
              <a:t>Prag rentabilnosti</a:t>
            </a:r>
            <a:endParaRPr lang="en-IE" i="0" dirty="0">
              <a:solidFill>
                <a:srgbClr val="00B0F0"/>
              </a:solidFill>
              <a:effectLst/>
              <a:latin typeface="Source Sans Pro Web"/>
            </a:endParaRPr>
          </a:p>
        </p:txBody>
      </p:sp>
      <p:pic>
        <p:nvPicPr>
          <p:cNvPr id="15" name="Picture Placeholder 14" descr="A living room with a view of the ocean&#10;&#10;AI-generated content may be incorrect.">
            <a:extLst>
              <a:ext uri="{FF2B5EF4-FFF2-40B4-BE49-F238E27FC236}">
                <a16:creationId xmlns:a16="http://schemas.microsoft.com/office/drawing/2014/main" id="{0ED7E352-782A-F50C-A6CC-1C6FB4DD24CC}"/>
              </a:ext>
            </a:extLst>
          </p:cNvPr>
          <p:cNvPicPr>
            <a:picLocks noGrp="1" noChangeAspect="1"/>
          </p:cNvPicPr>
          <p:nvPr>
            <p:ph type="pic" sz="quarter" idx="10"/>
          </p:nvPr>
        </p:nvPicPr>
        <p:blipFill>
          <a:blip r:embed="rId3"/>
          <a:srcRect t="5319" b="5319"/>
          <a:stretch>
            <a:fillRect/>
          </a:stretch>
        </p:blipFill>
        <p:spPr/>
      </p:pic>
      <p:grpSp>
        <p:nvGrpSpPr>
          <p:cNvPr id="3" name="Group 2">
            <a:extLst>
              <a:ext uri="{FF2B5EF4-FFF2-40B4-BE49-F238E27FC236}">
                <a16:creationId xmlns:a16="http://schemas.microsoft.com/office/drawing/2014/main" id="{1D89527E-B303-2844-4A33-0BF3E2497790}"/>
              </a:ext>
            </a:extLst>
          </p:cNvPr>
          <p:cNvGrpSpPr/>
          <p:nvPr/>
        </p:nvGrpSpPr>
        <p:grpSpPr>
          <a:xfrm>
            <a:off x="10718455" y="63203"/>
            <a:ext cx="1081945" cy="1011723"/>
            <a:chOff x="1016000" y="1137920"/>
            <a:chExt cx="1016000" cy="1016000"/>
          </a:xfrm>
        </p:grpSpPr>
        <p:sp>
          <p:nvSpPr>
            <p:cNvPr id="9" name="Oval 8">
              <a:extLst>
                <a:ext uri="{FF2B5EF4-FFF2-40B4-BE49-F238E27FC236}">
                  <a16:creationId xmlns:a16="http://schemas.microsoft.com/office/drawing/2014/main" id="{EDDAA079-E0E3-21FC-9ACE-F7718F839FA4}"/>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B2D56830-8D44-ED1F-7235-BDC74ADFD2F2}"/>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13</a:t>
              </a:r>
            </a:p>
          </p:txBody>
        </p:sp>
      </p:grpSp>
    </p:spTree>
    <p:extLst>
      <p:ext uri="{BB962C8B-B14F-4D97-AF65-F5344CB8AC3E}">
        <p14:creationId xmlns:p14="http://schemas.microsoft.com/office/powerpoint/2010/main" val="2613600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C73EC-108C-F8C3-79EA-728DF6559AF5}"/>
            </a:ext>
          </a:extLst>
        </p:cNvPr>
        <p:cNvGrpSpPr/>
        <p:nvPr/>
      </p:nvGrpSpPr>
      <p:grpSpPr>
        <a:xfrm>
          <a:off x="0" y="0"/>
          <a:ext cx="0" cy="0"/>
          <a:chOff x="0" y="0"/>
          <a:chExt cx="0" cy="0"/>
        </a:xfrm>
      </p:grpSpPr>
      <p:sp>
        <p:nvSpPr>
          <p:cNvPr id="9" name="Flowchart: Alternate Process 8">
            <a:extLst>
              <a:ext uri="{FF2B5EF4-FFF2-40B4-BE49-F238E27FC236}">
                <a16:creationId xmlns:a16="http://schemas.microsoft.com/office/drawing/2014/main" id="{9983DBA6-7AD1-5D1B-5A34-65462706E14D}"/>
              </a:ext>
            </a:extLst>
          </p:cNvPr>
          <p:cNvSpPr/>
          <p:nvPr/>
        </p:nvSpPr>
        <p:spPr>
          <a:xfrm>
            <a:off x="1518060" y="3964617"/>
            <a:ext cx="9964593" cy="948039"/>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Alternate Process 23">
            <a:extLst>
              <a:ext uri="{FF2B5EF4-FFF2-40B4-BE49-F238E27FC236}">
                <a16:creationId xmlns:a16="http://schemas.microsoft.com/office/drawing/2014/main" id="{5C5E894A-DA14-FADB-E513-741BF6837C7D}"/>
              </a:ext>
            </a:extLst>
          </p:cNvPr>
          <p:cNvSpPr/>
          <p:nvPr/>
        </p:nvSpPr>
        <p:spPr>
          <a:xfrm>
            <a:off x="817828" y="1605887"/>
            <a:ext cx="10595240" cy="1043834"/>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9964096F-559E-AF95-1B51-446F419A384A}"/>
              </a:ext>
            </a:extLst>
          </p:cNvPr>
          <p:cNvSpPr>
            <a:spLocks noGrp="1"/>
          </p:cNvSpPr>
          <p:nvPr>
            <p:ph type="body" sz="quarter" idx="16"/>
          </p:nvPr>
        </p:nvSpPr>
        <p:spPr>
          <a:xfrm>
            <a:off x="808104" y="573505"/>
            <a:ext cx="10614687" cy="803654"/>
          </a:xfrm>
        </p:spPr>
        <p:txBody>
          <a:bodyPr/>
          <a:lstStyle/>
          <a:p>
            <a:r>
              <a:rPr lang="en-US" sz="3200" b="1" dirty="0">
                <a:solidFill>
                  <a:srgbClr val="459597"/>
                </a:solidFill>
              </a:rPr>
              <a:t>Izračunajte svoje skupne letne stroške (TAC)</a:t>
            </a:r>
            <a:endParaRPr lang="en-GB" sz="3200" dirty="0">
              <a:solidFill>
                <a:srgbClr val="459597"/>
              </a:solidFill>
            </a:endParaRPr>
          </a:p>
        </p:txBody>
      </p:sp>
      <p:cxnSp>
        <p:nvCxnSpPr>
          <p:cNvPr id="2" name="Straight Connector 1">
            <a:extLst>
              <a:ext uri="{FF2B5EF4-FFF2-40B4-BE49-F238E27FC236}">
                <a16:creationId xmlns:a16="http://schemas.microsoft.com/office/drawing/2014/main" id="{D1F3C011-B398-883D-27BC-3F5AFEFBDA60}"/>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5C077539-09B3-669F-078F-5169D8DFD122}"/>
              </a:ext>
            </a:extLst>
          </p:cNvPr>
          <p:cNvSpPr>
            <a:spLocks noGrp="1"/>
          </p:cNvSpPr>
          <p:nvPr>
            <p:ph type="body" sz="quarter" idx="18"/>
          </p:nvPr>
        </p:nvSpPr>
        <p:spPr>
          <a:xfrm>
            <a:off x="992589" y="1859333"/>
            <a:ext cx="10614687" cy="803653"/>
          </a:xfrm>
        </p:spPr>
        <p:txBody>
          <a:bodyPr/>
          <a:lstStyle/>
          <a:p>
            <a:pPr algn="ctr">
              <a:spcAft>
                <a:spcPts val="600"/>
              </a:spcAft>
            </a:pPr>
            <a:r>
              <a:rPr lang="en-US" sz="2800" i="1" dirty="0">
                <a:solidFill>
                  <a:schemeClr val="bg1"/>
                </a:solidFill>
              </a:rPr>
              <a:t>„Koliko me dejansko stane letno vodenje tega objekta?“</a:t>
            </a:r>
          </a:p>
        </p:txBody>
      </p:sp>
      <p:sp>
        <p:nvSpPr>
          <p:cNvPr id="21" name="Text Placeholder 5">
            <a:extLst>
              <a:ext uri="{FF2B5EF4-FFF2-40B4-BE49-F238E27FC236}">
                <a16:creationId xmlns:a16="http://schemas.microsoft.com/office/drawing/2014/main" id="{2B314E29-5078-D23D-A627-7419635FE615}"/>
              </a:ext>
            </a:extLst>
          </p:cNvPr>
          <p:cNvSpPr txBox="1">
            <a:spLocks/>
          </p:cNvSpPr>
          <p:nvPr/>
        </p:nvSpPr>
        <p:spPr>
          <a:xfrm>
            <a:off x="1611085" y="2833993"/>
            <a:ext cx="9719168" cy="80365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100" b="1" dirty="0"/>
              <a:t>Skupni letni stroški </a:t>
            </a:r>
            <a:r>
              <a:rPr lang="en-US" sz="2100" dirty="0"/>
              <a:t>so vsi stroški, ki jih imate v enem letu za vodenje svojega podjetja. To vključuje fiksne stroške (nespremenljive): najemnino, zavarovanje in plače ter spremenljive stroške (na rezervacijo): čiščenje, pranje perila in komunalne storitve.</a:t>
            </a:r>
            <a:endParaRPr lang="en-US" sz="2100" dirty="0">
              <a:ea typeface="Calibri"/>
              <a:cs typeface="Calibri"/>
            </a:endParaRPr>
          </a:p>
        </p:txBody>
      </p:sp>
      <p:sp>
        <p:nvSpPr>
          <p:cNvPr id="25" name="Flowchart: Alternate Process 24">
            <a:extLst>
              <a:ext uri="{FF2B5EF4-FFF2-40B4-BE49-F238E27FC236}">
                <a16:creationId xmlns:a16="http://schemas.microsoft.com/office/drawing/2014/main" id="{430F3230-F7CC-850B-D5CA-ADEAFEB5919F}"/>
              </a:ext>
            </a:extLst>
          </p:cNvPr>
          <p:cNvSpPr/>
          <p:nvPr/>
        </p:nvSpPr>
        <p:spPr>
          <a:xfrm>
            <a:off x="1460733" y="2754095"/>
            <a:ext cx="9964593" cy="106576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C5479C7B-F585-948D-2DE8-CA40CFD13EEA}"/>
              </a:ext>
            </a:extLst>
          </p:cNvPr>
          <p:cNvSpPr txBox="1">
            <a:spLocks/>
          </p:cNvSpPr>
          <p:nvPr/>
        </p:nvSpPr>
        <p:spPr>
          <a:xfrm>
            <a:off x="1693900" y="5177071"/>
            <a:ext cx="9719168" cy="80365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100" b="1" dirty="0">
                <a:solidFill>
                  <a:srgbClr val="E96751"/>
                </a:solidFill>
              </a:rPr>
              <a:t>Primer: </a:t>
            </a:r>
            <a:r>
              <a:rPr lang="en-US" sz="2100" i="1" dirty="0"/>
              <a:t>fiksni stroški = 14.000 €, spremenljivi stroški na noč = 30 €, rezervirane nočitve = 200</a:t>
            </a:r>
            <a:endParaRPr lang="en-US" sz="2100" i="1" dirty="0">
              <a:ea typeface="Calibri"/>
              <a:cs typeface="Calibri"/>
            </a:endParaRPr>
          </a:p>
          <a:p>
            <a:pPr marL="0" indent="0"/>
            <a:r>
              <a:rPr lang="en-US" sz="2100" b="1" dirty="0">
                <a:solidFill>
                  <a:srgbClr val="E96751"/>
                </a:solidFill>
              </a:rPr>
              <a:t>TAC = 14.000 € + (30 € × 200) = 14.000 € + 6.000 € = 20.000  </a:t>
            </a:r>
            <a:endParaRPr lang="en-US" sz="2100" b="1" dirty="0">
              <a:solidFill>
                <a:srgbClr val="E96751"/>
              </a:solidFill>
              <a:ea typeface="Calibri"/>
              <a:cs typeface="Calibri"/>
            </a:endParaRPr>
          </a:p>
          <a:p>
            <a:pPr marL="0" indent="0"/>
            <a:r>
              <a:rPr lang="en-US" sz="2100" dirty="0"/>
              <a:t>„To pomeni, da vas vodenje podjetja stane 20.000 EUR na leto, če imate 200 rezervacij.“</a:t>
            </a:r>
            <a:endParaRPr lang="en-IE" sz="2100">
              <a:ea typeface="Calibri"/>
              <a:cs typeface="Calibri"/>
            </a:endParaRPr>
          </a:p>
        </p:txBody>
      </p:sp>
      <p:sp>
        <p:nvSpPr>
          <p:cNvPr id="26" name="Flowchart: Alternate Process 25">
            <a:extLst>
              <a:ext uri="{FF2B5EF4-FFF2-40B4-BE49-F238E27FC236}">
                <a16:creationId xmlns:a16="http://schemas.microsoft.com/office/drawing/2014/main" id="{34D33F8D-FF75-5C04-7613-5EBD458AF7DF}"/>
              </a:ext>
            </a:extLst>
          </p:cNvPr>
          <p:cNvSpPr/>
          <p:nvPr/>
        </p:nvSpPr>
        <p:spPr>
          <a:xfrm>
            <a:off x="1610368" y="5170341"/>
            <a:ext cx="9876671" cy="1516123"/>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589BDEEB-927B-7FD2-AEDA-AFA644E2F7E7}"/>
              </a:ext>
            </a:extLst>
          </p:cNvPr>
          <p:cNvCxnSpPr>
            <a:cxnSpLocks/>
            <a:stCxn id="24" idx="1"/>
            <a:endCxn id="25" idx="1"/>
          </p:cNvCxnSpPr>
          <p:nvPr/>
        </p:nvCxnSpPr>
        <p:spPr>
          <a:xfrm rot="10800000" flipH="1" flipV="1">
            <a:off x="817827" y="2127804"/>
            <a:ext cx="642905" cy="1159176"/>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DA553069-54B2-18C0-5AD5-930B9502CD80}"/>
              </a:ext>
            </a:extLst>
          </p:cNvPr>
          <p:cNvCxnSpPr>
            <a:cxnSpLocks/>
          </p:cNvCxnSpPr>
          <p:nvPr/>
        </p:nvCxnSpPr>
        <p:spPr>
          <a:xfrm rot="16200000" flipH="1">
            <a:off x="120542" y="4039544"/>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CCA98AC7-44A9-1D98-4B9E-4175D4E74DF7}"/>
              </a:ext>
            </a:extLst>
          </p:cNvPr>
          <p:cNvSpPr txBox="1">
            <a:spLocks/>
          </p:cNvSpPr>
          <p:nvPr/>
        </p:nvSpPr>
        <p:spPr>
          <a:xfrm>
            <a:off x="1763485" y="4061371"/>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600" b="1" dirty="0">
                <a:solidFill>
                  <a:schemeClr val="bg1"/>
                </a:solidFill>
              </a:rPr>
              <a:t>Skupni letni stroški (TAC) = </a:t>
            </a:r>
            <a:r>
              <a:rPr lang="en-US" sz="2600" dirty="0">
                <a:solidFill>
                  <a:schemeClr val="bg1"/>
                </a:solidFill>
              </a:rPr>
              <a:t>fiksni stroški + (spremenljivi stroški na nočitev × rezervirane nočitve) </a:t>
            </a:r>
          </a:p>
        </p:txBody>
      </p:sp>
    </p:spTree>
    <p:extLst>
      <p:ext uri="{BB962C8B-B14F-4D97-AF65-F5344CB8AC3E}">
        <p14:creationId xmlns:p14="http://schemas.microsoft.com/office/powerpoint/2010/main" val="1397643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573A8-B319-1187-CE77-F2C77E54BF9F}"/>
            </a:ext>
          </a:extLst>
        </p:cNvPr>
        <p:cNvGrpSpPr/>
        <p:nvPr/>
      </p:nvGrpSpPr>
      <p:grpSpPr>
        <a:xfrm>
          <a:off x="0" y="0"/>
          <a:ext cx="0" cy="0"/>
          <a:chOff x="0" y="0"/>
          <a:chExt cx="0" cy="0"/>
        </a:xfrm>
      </p:grpSpPr>
      <p:sp>
        <p:nvSpPr>
          <p:cNvPr id="9" name="Flowchart: Alternate Process 8">
            <a:extLst>
              <a:ext uri="{FF2B5EF4-FFF2-40B4-BE49-F238E27FC236}">
                <a16:creationId xmlns:a16="http://schemas.microsoft.com/office/drawing/2014/main" id="{C07B9129-DAD0-807F-B082-26A374355C3F}"/>
              </a:ext>
            </a:extLst>
          </p:cNvPr>
          <p:cNvSpPr/>
          <p:nvPr/>
        </p:nvSpPr>
        <p:spPr>
          <a:xfrm>
            <a:off x="1535908" y="4948518"/>
            <a:ext cx="9964593" cy="1482071"/>
          </a:xfrm>
          <a:prstGeom prst="flowChartAlternateProcess">
            <a:avLst/>
          </a:prstGeom>
          <a:solidFill>
            <a:srgbClr val="086D6E"/>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Alternate Process 23">
            <a:extLst>
              <a:ext uri="{FF2B5EF4-FFF2-40B4-BE49-F238E27FC236}">
                <a16:creationId xmlns:a16="http://schemas.microsoft.com/office/drawing/2014/main" id="{DD78BB99-BD12-3F0E-8BD8-234CC5FA6A50}"/>
              </a:ext>
            </a:extLst>
          </p:cNvPr>
          <p:cNvSpPr/>
          <p:nvPr/>
        </p:nvSpPr>
        <p:spPr>
          <a:xfrm>
            <a:off x="893003" y="149486"/>
            <a:ext cx="10595240" cy="681515"/>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 name="Text Placeholder 5">
            <a:extLst>
              <a:ext uri="{FF2B5EF4-FFF2-40B4-BE49-F238E27FC236}">
                <a16:creationId xmlns:a16="http://schemas.microsoft.com/office/drawing/2014/main" id="{41DF0B4E-6A63-126C-1CA8-A5E69AB7F9DA}"/>
              </a:ext>
            </a:extLst>
          </p:cNvPr>
          <p:cNvSpPr>
            <a:spLocks noGrp="1"/>
          </p:cNvSpPr>
          <p:nvPr>
            <p:ph type="body" sz="quarter" idx="18"/>
          </p:nvPr>
        </p:nvSpPr>
        <p:spPr>
          <a:xfrm>
            <a:off x="1067764" y="264357"/>
            <a:ext cx="10614687" cy="803653"/>
          </a:xfrm>
        </p:spPr>
        <p:txBody>
          <a:bodyPr/>
          <a:lstStyle/>
          <a:p>
            <a:pPr algn="ctr">
              <a:spcAft>
                <a:spcPts val="600"/>
              </a:spcAft>
            </a:pPr>
            <a:r>
              <a:rPr lang="en-US" sz="2800" i="1" dirty="0">
                <a:solidFill>
                  <a:schemeClr val="bg1"/>
                </a:solidFill>
              </a:rPr>
              <a:t>»Koliko nočitev pričakujem, da bom letos rezerviral?«</a:t>
            </a:r>
          </a:p>
        </p:txBody>
      </p:sp>
      <p:sp>
        <p:nvSpPr>
          <p:cNvPr id="21" name="Text Placeholder 5">
            <a:extLst>
              <a:ext uri="{FF2B5EF4-FFF2-40B4-BE49-F238E27FC236}">
                <a16:creationId xmlns:a16="http://schemas.microsoft.com/office/drawing/2014/main" id="{45B24E01-DED7-DF0D-0725-94766EDE0797}"/>
              </a:ext>
            </a:extLst>
          </p:cNvPr>
          <p:cNvSpPr txBox="1">
            <a:spLocks/>
          </p:cNvSpPr>
          <p:nvPr/>
        </p:nvSpPr>
        <p:spPr>
          <a:xfrm>
            <a:off x="1781333" y="1058204"/>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pPr>
            <a:r>
              <a:rPr lang="en-US" sz="2200" dirty="0">
                <a:solidFill>
                  <a:srgbClr val="494949"/>
                </a:solidFill>
              </a:rPr>
              <a:t>To vam pomaga oceniti skupne spremenljive stroške in izračunati dejanske </a:t>
            </a:r>
            <a:r>
              <a:rPr lang="en-US" sz="2200" b="1" dirty="0">
                <a:solidFill>
                  <a:srgbClr val="494949"/>
                </a:solidFill>
              </a:rPr>
              <a:t>skupne letne stroške</a:t>
            </a:r>
            <a:r>
              <a:rPr lang="en-US" sz="2200" dirty="0">
                <a:solidFill>
                  <a:srgbClr val="494949"/>
                </a:solidFill>
              </a:rPr>
              <a:t>. </a:t>
            </a:r>
            <a:r>
              <a:rPr lang="en-US" sz="2200" b="1" dirty="0">
                <a:solidFill>
                  <a:srgbClr val="494949"/>
                </a:solidFill>
              </a:rPr>
              <a:t>To </a:t>
            </a:r>
            <a:r>
              <a:rPr lang="en-US" sz="2200" dirty="0">
                <a:solidFill>
                  <a:srgbClr val="494949"/>
                </a:solidFill>
              </a:rPr>
              <a:t>lahko </a:t>
            </a:r>
            <a:r>
              <a:rPr lang="en-US" sz="2200" b="1" dirty="0">
                <a:solidFill>
                  <a:srgbClr val="494949"/>
                </a:solidFill>
              </a:rPr>
              <a:t>imenujete »formula za načrtovanje scenarijev«, </a:t>
            </a:r>
            <a:r>
              <a:rPr lang="en-US" sz="2200" dirty="0">
                <a:solidFill>
                  <a:srgbClr val="494949"/>
                </a:solidFill>
              </a:rPr>
              <a:t>ko jo uporabljate za raziskovanje, kako </a:t>
            </a:r>
            <a:r>
              <a:rPr lang="en-US" sz="2200" b="1" dirty="0">
                <a:solidFill>
                  <a:srgbClr val="494949"/>
                </a:solidFill>
              </a:rPr>
              <a:t>različno število prodanih nočitev (stopnja zasedenosti) </a:t>
            </a:r>
            <a:r>
              <a:rPr lang="en-US" sz="2200" dirty="0">
                <a:solidFill>
                  <a:srgbClr val="494949"/>
                </a:solidFill>
              </a:rPr>
              <a:t>vpliva na vaše </a:t>
            </a:r>
            <a:r>
              <a:rPr lang="en-US" sz="2200" b="1" dirty="0">
                <a:solidFill>
                  <a:srgbClr val="494949"/>
                </a:solidFill>
              </a:rPr>
              <a:t>skupne letne stroške (TAC) </a:t>
            </a:r>
            <a:r>
              <a:rPr lang="en-US" sz="2200" dirty="0">
                <a:solidFill>
                  <a:srgbClr val="494949"/>
                </a:solidFill>
              </a:rPr>
              <a:t>in </a:t>
            </a:r>
            <a:r>
              <a:rPr lang="en-US" sz="2200" b="1" dirty="0">
                <a:solidFill>
                  <a:srgbClr val="494949"/>
                </a:solidFill>
              </a:rPr>
              <a:t>dobičkonosnost</a:t>
            </a:r>
            <a:r>
              <a:rPr lang="en-US" sz="2200" dirty="0">
                <a:solidFill>
                  <a:srgbClr val="494949"/>
                </a:solidFill>
              </a:rPr>
              <a:t>. </a:t>
            </a:r>
          </a:p>
          <a:p>
            <a:pPr marL="0" indent="0">
              <a:lnSpc>
                <a:spcPct val="100000"/>
              </a:lnSpc>
              <a:spcBef>
                <a:spcPts val="0"/>
              </a:spcBef>
              <a:spcAft>
                <a:spcPts val="600"/>
              </a:spcAft>
            </a:pPr>
            <a:r>
              <a:rPr lang="en-US" sz="2200" b="1" dirty="0">
                <a:solidFill>
                  <a:srgbClr val="E96751"/>
                </a:solidFill>
              </a:rPr>
              <a:t>Primer: </a:t>
            </a:r>
            <a:r>
              <a:rPr lang="en-US" sz="2200" i="1" dirty="0">
                <a:solidFill>
                  <a:srgbClr val="494949"/>
                </a:solidFill>
              </a:rPr>
              <a:t>»Kaj če dobim samo 150 rezervacij?« »Kaj če povečam cene na 165 evrov?« »Kaj se zgodi, če se povečajo stroški čiščenja?«</a:t>
            </a:r>
          </a:p>
          <a:p>
            <a:pPr marL="342900" indent="-342900">
              <a:lnSpc>
                <a:spcPct val="100000"/>
              </a:lnSpc>
              <a:spcBef>
                <a:spcPts val="0"/>
              </a:spcBef>
              <a:spcAft>
                <a:spcPts val="600"/>
              </a:spcAft>
              <a:buFont typeface="Arial" panose="020B0604020202020204" pitchFamily="34" charset="0"/>
              <a:buChar char="•"/>
            </a:pPr>
            <a:r>
              <a:rPr lang="en-US" sz="2200" b="1" dirty="0">
                <a:solidFill>
                  <a:srgbClr val="E96751"/>
                </a:solidFill>
              </a:rPr>
              <a:t>Fiksni stroški (FC): </a:t>
            </a:r>
            <a:r>
              <a:rPr lang="en-US" sz="2200" dirty="0">
                <a:solidFill>
                  <a:srgbClr val="494949"/>
                </a:solidFill>
              </a:rPr>
              <a:t>Stroški, ki ostanejo enaki ne glede na število rezerviranih nočitev (npr. zavarovanje, najemnina, programska oprema)</a:t>
            </a:r>
          </a:p>
          <a:p>
            <a:pPr marL="342900" indent="-342900">
              <a:lnSpc>
                <a:spcPct val="100000"/>
              </a:lnSpc>
              <a:spcBef>
                <a:spcPts val="0"/>
              </a:spcBef>
              <a:spcAft>
                <a:spcPts val="600"/>
              </a:spcAft>
              <a:buFont typeface="Arial" panose="020B0604020202020204" pitchFamily="34" charset="0"/>
              <a:buChar char="•"/>
            </a:pPr>
            <a:r>
              <a:rPr lang="en-US" sz="2200" b="1" dirty="0">
                <a:solidFill>
                  <a:srgbClr val="E96751"/>
                </a:solidFill>
              </a:rPr>
              <a:t>Spremenljivi stroški (VC × N): </a:t>
            </a:r>
            <a:r>
              <a:rPr lang="en-US" sz="2200" dirty="0">
                <a:solidFill>
                  <a:srgbClr val="494949"/>
                </a:solidFill>
              </a:rPr>
              <a:t>stroški, ki se spreminjajo glede na število rezerviranih nočitev (npr. čiščenje, pranje perila, zajtrk)</a:t>
            </a:r>
          </a:p>
          <a:p>
            <a:pPr marL="342900" indent="-342900">
              <a:lnSpc>
                <a:spcPct val="100000"/>
              </a:lnSpc>
              <a:spcBef>
                <a:spcPts val="0"/>
              </a:spcBef>
              <a:spcAft>
                <a:spcPts val="600"/>
              </a:spcAft>
              <a:buFont typeface="Arial" panose="020B0604020202020204" pitchFamily="34" charset="0"/>
              <a:buChar char="•"/>
            </a:pPr>
            <a:endParaRPr lang="en-US" sz="2200" dirty="0">
              <a:solidFill>
                <a:srgbClr val="494949"/>
              </a:solidFill>
            </a:endParaRPr>
          </a:p>
        </p:txBody>
      </p:sp>
      <p:sp>
        <p:nvSpPr>
          <p:cNvPr id="25" name="Flowchart: Alternate Process 24">
            <a:extLst>
              <a:ext uri="{FF2B5EF4-FFF2-40B4-BE49-F238E27FC236}">
                <a16:creationId xmlns:a16="http://schemas.microsoft.com/office/drawing/2014/main" id="{6E8066D0-6E57-F32D-4561-D54DC82BA60F}"/>
              </a:ext>
            </a:extLst>
          </p:cNvPr>
          <p:cNvSpPr/>
          <p:nvPr/>
        </p:nvSpPr>
        <p:spPr>
          <a:xfrm>
            <a:off x="1535908" y="1025330"/>
            <a:ext cx="9964593" cy="3824575"/>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GB" dirty="0"/>
          </a:p>
        </p:txBody>
      </p:sp>
      <p:cxnSp>
        <p:nvCxnSpPr>
          <p:cNvPr id="33" name="Connector: Elbow 32">
            <a:extLst>
              <a:ext uri="{FF2B5EF4-FFF2-40B4-BE49-F238E27FC236}">
                <a16:creationId xmlns:a16="http://schemas.microsoft.com/office/drawing/2014/main" id="{7753A804-E34E-E97A-8BB6-2D45C79FE691}"/>
              </a:ext>
            </a:extLst>
          </p:cNvPr>
          <p:cNvCxnSpPr>
            <a:cxnSpLocks/>
            <a:stCxn id="24" idx="1"/>
            <a:endCxn id="25" idx="1"/>
          </p:cNvCxnSpPr>
          <p:nvPr/>
        </p:nvCxnSpPr>
        <p:spPr>
          <a:xfrm rot="10800000" flipH="1" flipV="1">
            <a:off x="893002" y="490244"/>
            <a:ext cx="642905" cy="2447374"/>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386467E3-D1FE-0930-8482-A5F6785757B7}"/>
              </a:ext>
            </a:extLst>
          </p:cNvPr>
          <p:cNvCxnSpPr>
            <a:cxnSpLocks/>
          </p:cNvCxnSpPr>
          <p:nvPr/>
        </p:nvCxnSpPr>
        <p:spPr>
          <a:xfrm rot="16200000" flipH="1">
            <a:off x="140437" y="3690183"/>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59DFD804-C70B-5C33-B01E-E559D3AD21BC}"/>
              </a:ext>
            </a:extLst>
          </p:cNvPr>
          <p:cNvSpPr txBox="1">
            <a:spLocks/>
          </p:cNvSpPr>
          <p:nvPr/>
        </p:nvSpPr>
        <p:spPr>
          <a:xfrm>
            <a:off x="1781333" y="5138449"/>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chemeClr val="bg1"/>
                </a:solidFill>
              </a:rPr>
              <a:t>Skupni letni stroški </a:t>
            </a:r>
            <a:r>
              <a:rPr lang="en-US" dirty="0">
                <a:solidFill>
                  <a:schemeClr val="bg1"/>
                </a:solidFill>
              </a:rPr>
              <a:t>= fiksni stroški + (spremenljivi stroški na enoto × število prodanih/uporabljenih enot)</a:t>
            </a:r>
          </a:p>
          <a:p>
            <a:pPr marL="0" indent="0">
              <a:spcAft>
                <a:spcPts val="600"/>
              </a:spcAft>
            </a:pPr>
            <a:r>
              <a:rPr lang="en-US" dirty="0">
                <a:solidFill>
                  <a:schemeClr val="bg1"/>
                </a:solidFill>
              </a:rPr>
              <a:t>V tem primeru je: TAC = FC + (VC × N), kjer je N = število zasedenih noči.</a:t>
            </a:r>
          </a:p>
        </p:txBody>
      </p:sp>
    </p:spTree>
    <p:extLst>
      <p:ext uri="{BB962C8B-B14F-4D97-AF65-F5344CB8AC3E}">
        <p14:creationId xmlns:p14="http://schemas.microsoft.com/office/powerpoint/2010/main" val="360816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0C159FC2-969A-4DF0-3D3F-CFDA69EE760D}"/>
              </a:ext>
            </a:extLst>
          </p:cNvPr>
          <p:cNvSpPr>
            <a:spLocks noGrp="1"/>
          </p:cNvSpPr>
          <p:nvPr>
            <p:ph type="body" sz="quarter" idx="4294967295"/>
          </p:nvPr>
        </p:nvSpPr>
        <p:spPr>
          <a:xfrm>
            <a:off x="744501" y="3392026"/>
            <a:ext cx="2471591" cy="1049221"/>
          </a:xfrm>
          <a:prstGeom prst="rect">
            <a:avLst/>
          </a:prstGeom>
        </p:spPr>
        <p:txBody>
          <a:bodyPr/>
          <a:lstStyle/>
          <a:p>
            <a:pPr marL="0" indent="0" algn="ctr">
              <a:lnSpc>
                <a:spcPct val="100000"/>
              </a:lnSpc>
              <a:buNone/>
            </a:pPr>
            <a:r>
              <a:rPr lang="en-IE" dirty="0">
                <a:solidFill>
                  <a:schemeClr val="bg1"/>
                </a:solidFill>
              </a:rPr>
              <a:t>Ustvarite tabelo letnih stroškov</a:t>
            </a:r>
          </a:p>
        </p:txBody>
      </p:sp>
      <p:sp>
        <p:nvSpPr>
          <p:cNvPr id="15" name="Text Placeholder 14">
            <a:extLst>
              <a:ext uri="{FF2B5EF4-FFF2-40B4-BE49-F238E27FC236}">
                <a16:creationId xmlns:a16="http://schemas.microsoft.com/office/drawing/2014/main" id="{2041E61C-2DBF-D70B-F2F9-0671CF0EC4B7}"/>
              </a:ext>
            </a:extLst>
          </p:cNvPr>
          <p:cNvSpPr>
            <a:spLocks noGrp="1"/>
          </p:cNvSpPr>
          <p:nvPr>
            <p:ph type="body" sz="quarter" idx="4294967295"/>
          </p:nvPr>
        </p:nvSpPr>
        <p:spPr>
          <a:xfrm>
            <a:off x="591537" y="2220503"/>
            <a:ext cx="2777521" cy="385564"/>
          </a:xfrm>
          <a:prstGeom prst="rect">
            <a:avLst/>
          </a:prstGeom>
        </p:spPr>
        <p:txBody>
          <a:bodyPr/>
          <a:lstStyle/>
          <a:p>
            <a:pPr marL="0" indent="0" algn="ctr">
              <a:buNone/>
            </a:pPr>
            <a:r>
              <a:rPr lang="en-IE" sz="4800" b="1" dirty="0">
                <a:solidFill>
                  <a:schemeClr val="bg1"/>
                </a:solidFill>
              </a:rPr>
              <a:t>Vaja</a:t>
            </a:r>
          </a:p>
        </p:txBody>
      </p:sp>
      <p:sp>
        <p:nvSpPr>
          <p:cNvPr id="16" name="Text Placeholder 15">
            <a:extLst>
              <a:ext uri="{FF2B5EF4-FFF2-40B4-BE49-F238E27FC236}">
                <a16:creationId xmlns:a16="http://schemas.microsoft.com/office/drawing/2014/main" id="{E7475DE4-9A41-A011-80AC-85733CA5332A}"/>
              </a:ext>
            </a:extLst>
          </p:cNvPr>
          <p:cNvSpPr>
            <a:spLocks noGrp="1"/>
          </p:cNvSpPr>
          <p:nvPr>
            <p:ph type="body" sz="quarter" idx="21"/>
          </p:nvPr>
        </p:nvSpPr>
        <p:spPr>
          <a:xfrm>
            <a:off x="4295553" y="502161"/>
            <a:ext cx="7221426" cy="4530541"/>
          </a:xfrm>
        </p:spPr>
        <p:txBody>
          <a:bodyPr/>
          <a:lstStyle/>
          <a:p>
            <a:r>
              <a:rPr lang="en-US" i="1" dirty="0"/>
              <a:t>Strokovnjaki opozarjajo, da lahko samo osnovno dopolnjevanje zalog in komunalne storitve porabijo 20 % prihodkov, zato mora vaša cena brez težav pokrivati te tekoče stroške. </a:t>
            </a:r>
            <a:r>
              <a:rPr lang="en-US" dirty="0"/>
              <a:t>Razmislite o pripravi preproste tabele letnih stroškov:</a:t>
            </a:r>
            <a:endParaRPr lang="en-IE" dirty="0"/>
          </a:p>
        </p:txBody>
      </p:sp>
      <p:sp>
        <p:nvSpPr>
          <p:cNvPr id="18" name="Text Placeholder 17">
            <a:extLst>
              <a:ext uri="{FF2B5EF4-FFF2-40B4-BE49-F238E27FC236}">
                <a16:creationId xmlns:a16="http://schemas.microsoft.com/office/drawing/2014/main" id="{D484588D-E85F-0D17-8DC4-0AABFC0A7074}"/>
              </a:ext>
            </a:extLst>
          </p:cNvPr>
          <p:cNvSpPr>
            <a:spLocks noGrp="1"/>
          </p:cNvSpPr>
          <p:nvPr>
            <p:ph type="body" sz="quarter" idx="66"/>
          </p:nvPr>
        </p:nvSpPr>
        <p:spPr/>
        <p:txBody>
          <a:bodyPr/>
          <a:lstStyle/>
          <a:p>
            <a:endParaRPr lang="en-IE"/>
          </a:p>
        </p:txBody>
      </p:sp>
      <p:graphicFrame>
        <p:nvGraphicFramePr>
          <p:cNvPr id="31" name="Table 30">
            <a:extLst>
              <a:ext uri="{FF2B5EF4-FFF2-40B4-BE49-F238E27FC236}">
                <a16:creationId xmlns:a16="http://schemas.microsoft.com/office/drawing/2014/main" id="{C841F8AF-833B-27D6-3952-81334EAEAF2B}"/>
              </a:ext>
            </a:extLst>
          </p:cNvPr>
          <p:cNvGraphicFramePr>
            <a:graphicFrameLocks noGrp="1"/>
          </p:cNvGraphicFramePr>
          <p:nvPr>
            <p:extLst>
              <p:ext uri="{D42A27DB-BD31-4B8C-83A1-F6EECF244321}">
                <p14:modId xmlns:p14="http://schemas.microsoft.com/office/powerpoint/2010/main" val="1998142932"/>
              </p:ext>
            </p:extLst>
          </p:nvPr>
        </p:nvGraphicFramePr>
        <p:xfrm>
          <a:off x="4297300" y="2209756"/>
          <a:ext cx="7503100" cy="3749040"/>
        </p:xfrm>
        <a:graphic>
          <a:graphicData uri="http://schemas.openxmlformats.org/drawingml/2006/table">
            <a:tbl>
              <a:tblPr/>
              <a:tblGrid>
                <a:gridCol w="3751550">
                  <a:extLst>
                    <a:ext uri="{9D8B030D-6E8A-4147-A177-3AD203B41FA5}">
                      <a16:colId xmlns:a16="http://schemas.microsoft.com/office/drawing/2014/main" val="47813852"/>
                    </a:ext>
                  </a:extLst>
                </a:gridCol>
                <a:gridCol w="3751550">
                  <a:extLst>
                    <a:ext uri="{9D8B030D-6E8A-4147-A177-3AD203B41FA5}">
                      <a16:colId xmlns:a16="http://schemas.microsoft.com/office/drawing/2014/main" val="4051903735"/>
                    </a:ext>
                  </a:extLst>
                </a:gridCol>
              </a:tblGrid>
              <a:tr h="0">
                <a:tc>
                  <a:txBody>
                    <a:bodyPr/>
                    <a:lstStyle/>
                    <a:p>
                      <a:pPr>
                        <a:buNone/>
                      </a:pPr>
                      <a:r>
                        <a:rPr lang="en-IE" sz="2200" b="1" dirty="0">
                          <a:solidFill>
                            <a:schemeClr val="bg1"/>
                          </a:solidFill>
                        </a:rPr>
                        <a:t>Kategorija stroškov</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2200" b="1" dirty="0">
                          <a:solidFill>
                            <a:schemeClr val="bg1"/>
                          </a:solidFill>
                        </a:rPr>
                        <a:t>Letni stroški (€)</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extLst>
                  <a:ext uri="{0D108BD9-81ED-4DB2-BD59-A6C34878D82A}">
                    <a16:rowId xmlns:a16="http://schemas.microsoft.com/office/drawing/2014/main" val="1430391674"/>
                  </a:ext>
                </a:extLst>
              </a:tr>
              <a:tr h="0">
                <a:tc>
                  <a:txBody>
                    <a:bodyPr/>
                    <a:lstStyle/>
                    <a:p>
                      <a:pPr>
                        <a:buNone/>
                      </a:pPr>
                      <a:r>
                        <a:rPr lang="en-IE" sz="2200" dirty="0">
                          <a:solidFill>
                            <a:srgbClr val="494949"/>
                          </a:solidFill>
                        </a:rPr>
                        <a:t>Najem/hipoteka nepremičnine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494949"/>
                          </a:solidFill>
                        </a:rPr>
                        <a:t>(npr. 5.000 €)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3941197"/>
                  </a:ext>
                </a:extLst>
              </a:tr>
              <a:tr h="0">
                <a:tc>
                  <a:txBody>
                    <a:bodyPr/>
                    <a:lstStyle/>
                    <a:p>
                      <a:pPr>
                        <a:buNone/>
                      </a:pPr>
                      <a:r>
                        <a:rPr lang="en-IE" sz="2200" dirty="0">
                          <a:solidFill>
                            <a:srgbClr val="494949"/>
                          </a:solidFill>
                        </a:rPr>
                        <a:t>Komunalne storitve (elektrika, voda)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(npr. 2.000 EUR)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85708078"/>
                  </a:ext>
                </a:extLst>
              </a:tr>
              <a:tr h="0">
                <a:tc>
                  <a:txBody>
                    <a:bodyPr/>
                    <a:lstStyle/>
                    <a:p>
                      <a:pPr>
                        <a:buNone/>
                      </a:pPr>
                      <a:r>
                        <a:rPr lang="en-IE" sz="2200">
                          <a:solidFill>
                            <a:srgbClr val="494949"/>
                          </a:solidFill>
                        </a:rPr>
                        <a:t>Zavarovanje in dovoljenja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(npr. 1.200 €)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8015288"/>
                  </a:ext>
                </a:extLst>
              </a:tr>
              <a:tr h="0">
                <a:tc>
                  <a:txBody>
                    <a:bodyPr/>
                    <a:lstStyle/>
                    <a:p>
                      <a:pPr>
                        <a:buNone/>
                      </a:pPr>
                      <a:r>
                        <a:rPr lang="en-IE" sz="2200">
                          <a:solidFill>
                            <a:srgbClr val="494949"/>
                          </a:solidFill>
                        </a:rPr>
                        <a:t>Čiščenje in pranje perila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(npr. 3.000 €)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7457934"/>
                  </a:ext>
                </a:extLst>
              </a:tr>
              <a:tr h="0">
                <a:tc>
                  <a:txBody>
                    <a:bodyPr/>
                    <a:lstStyle/>
                    <a:p>
                      <a:pPr>
                        <a:buNone/>
                      </a:pPr>
                      <a:r>
                        <a:rPr lang="en-IE" sz="2200">
                          <a:solidFill>
                            <a:srgbClr val="494949"/>
                          </a:solidFill>
                        </a:rPr>
                        <a:t>Vzdrževanje in popravila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(npr. 2.500 €)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9191635"/>
                  </a:ext>
                </a:extLst>
              </a:tr>
              <a:tr h="0">
                <a:tc>
                  <a:txBody>
                    <a:bodyPr/>
                    <a:lstStyle/>
                    <a:p>
                      <a:pPr>
                        <a:buNone/>
                      </a:pPr>
                      <a:r>
                        <a:rPr lang="en-IE" sz="2200">
                          <a:solidFill>
                            <a:srgbClr val="494949"/>
                          </a:solidFill>
                        </a:rPr>
                        <a:t>Stroški trženja in platforme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(npr. 1.500 EUR)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1930214"/>
                  </a:ext>
                </a:extLst>
              </a:tr>
              <a:tr h="0">
                <a:tc>
                  <a:txBody>
                    <a:bodyPr/>
                    <a:lstStyle/>
                    <a:p>
                      <a:pPr>
                        <a:buNone/>
                      </a:pPr>
                      <a:r>
                        <a:rPr lang="en-IE" sz="2200" b="1" dirty="0">
                          <a:solidFill>
                            <a:schemeClr val="bg1"/>
                          </a:solidFill>
                        </a:rPr>
                        <a:t>Skupni letni stroški</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buNone/>
                      </a:pPr>
                      <a:r>
                        <a:rPr lang="en-IE" sz="2200" b="1" dirty="0">
                          <a:solidFill>
                            <a:schemeClr val="bg1"/>
                          </a:solidFill>
                        </a:rPr>
                        <a:t>15.200 EUR </a:t>
                      </a:r>
                      <a:r>
                        <a:rPr lang="en-IE" sz="2200" dirty="0">
                          <a:solidFill>
                            <a:schemeClr val="bg1"/>
                          </a:solidFill>
                        </a:rPr>
                        <a:t>(primer)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3298297236"/>
                  </a:ext>
                </a:extLst>
              </a:tr>
            </a:tbl>
          </a:graphicData>
        </a:graphic>
      </p:graphicFrame>
      <p:pic>
        <p:nvPicPr>
          <p:cNvPr id="41" name="Picture 40">
            <a:extLst>
              <a:ext uri="{FF2B5EF4-FFF2-40B4-BE49-F238E27FC236}">
                <a16:creationId xmlns:a16="http://schemas.microsoft.com/office/drawing/2014/main" id="{75655B2D-BCC2-AE02-D57D-F813E7A2A0FE}"/>
              </a:ext>
            </a:extLst>
          </p:cNvPr>
          <p:cNvPicPr>
            <a:picLocks noChangeAspect="1"/>
          </p:cNvPicPr>
          <p:nvPr/>
        </p:nvPicPr>
        <p:blipFill>
          <a:blip r:embed="rId2"/>
          <a:stretch>
            <a:fillRect/>
          </a:stretch>
        </p:blipFill>
        <p:spPr>
          <a:xfrm>
            <a:off x="894100" y="114699"/>
            <a:ext cx="2321992" cy="1784215"/>
          </a:xfrm>
          <a:prstGeom prst="rect">
            <a:avLst/>
          </a:prstGeom>
        </p:spPr>
      </p:pic>
    </p:spTree>
    <p:extLst>
      <p:ext uri="{BB962C8B-B14F-4D97-AF65-F5344CB8AC3E}">
        <p14:creationId xmlns:p14="http://schemas.microsoft.com/office/powerpoint/2010/main" val="1565634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7FBA1-9898-9E90-E2C2-D7B5FD4AD918}"/>
            </a:ext>
          </a:extLst>
        </p:cNvPr>
        <p:cNvGrpSpPr/>
        <p:nvPr/>
      </p:nvGrpSpPr>
      <p:grpSpPr>
        <a:xfrm>
          <a:off x="0" y="0"/>
          <a:ext cx="0" cy="0"/>
          <a:chOff x="0" y="0"/>
          <a:chExt cx="0" cy="0"/>
        </a:xfrm>
      </p:grpSpPr>
      <p:pic>
        <p:nvPicPr>
          <p:cNvPr id="10" name="Picture Placeholder 9" descr="Hands writing on papers and calculator&#10;&#10;AI-generated content may be incorrect.">
            <a:extLst>
              <a:ext uri="{FF2B5EF4-FFF2-40B4-BE49-F238E27FC236}">
                <a16:creationId xmlns:a16="http://schemas.microsoft.com/office/drawing/2014/main" id="{A32B541E-0891-3264-BF56-404C4A1E493B}"/>
              </a:ext>
            </a:extLst>
          </p:cNvPr>
          <p:cNvPicPr>
            <a:picLocks noGrp="1" noChangeAspect="1"/>
          </p:cNvPicPr>
          <p:nvPr>
            <p:ph type="pic" sz="quarter" idx="22"/>
          </p:nvPr>
        </p:nvPicPr>
        <p:blipFill>
          <a:blip r:embed="rId2"/>
          <a:srcRect t="2981" b="2981"/>
          <a:stretch>
            <a:fillRect/>
          </a:stretch>
        </p:blipFill>
        <p:spPr/>
      </p:pic>
      <p:sp>
        <p:nvSpPr>
          <p:cNvPr id="8" name="Text Placeholder 7">
            <a:extLst>
              <a:ext uri="{FF2B5EF4-FFF2-40B4-BE49-F238E27FC236}">
                <a16:creationId xmlns:a16="http://schemas.microsoft.com/office/drawing/2014/main" id="{788B9B13-8488-36FA-1576-D3EB7B309A5B}"/>
              </a:ext>
            </a:extLst>
          </p:cNvPr>
          <p:cNvSpPr>
            <a:spLocks noGrp="1"/>
          </p:cNvSpPr>
          <p:nvPr>
            <p:ph type="body" sz="quarter" idx="23"/>
          </p:nvPr>
        </p:nvSpPr>
        <p:spPr>
          <a:xfrm>
            <a:off x="229231" y="4900396"/>
            <a:ext cx="11633236" cy="1248936"/>
          </a:xfrm>
        </p:spPr>
        <p:txBody>
          <a:bodyPr lIns="91440" tIns="45720" rIns="91440" bIns="45720" anchor="t"/>
          <a:lstStyle/>
          <a:p>
            <a:pPr algn="ctr"/>
            <a:r>
              <a:rPr lang="en-US" sz="2400" b="1">
                <a:solidFill>
                  <a:srgbClr val="595959"/>
                </a:solidFill>
              </a:rPr>
              <a:t>Spoznajte svoje stroške na noč </a:t>
            </a:r>
            <a:r>
              <a:rPr lang="en-US" sz="2400" dirty="0">
                <a:solidFill>
                  <a:srgbClr val="595959"/>
                </a:solidFill>
              </a:rPr>
              <a:t>(izračunajte minimalno ceno)</a:t>
            </a:r>
          </a:p>
          <a:p>
            <a:pPr algn="ctr"/>
            <a:r>
              <a:rPr lang="en-US" sz="2400" dirty="0"/>
              <a:t>Izračunajte minimalno trajnostno ceno na noč in zagotovite, da je cena utemeljena na dejanskih stroških.</a:t>
            </a:r>
            <a:endParaRPr lang="en-US" sz="2400" dirty="0">
              <a:solidFill>
                <a:srgbClr val="595959"/>
              </a:solidFill>
            </a:endParaRPr>
          </a:p>
          <a:p>
            <a:pPr algn="ctr"/>
            <a:r>
              <a:rPr lang="en-US" sz="2400" i="1" dirty="0">
                <a:solidFill>
                  <a:srgbClr val="E96751"/>
                </a:solidFill>
              </a:rPr>
              <a:t>Koliko </a:t>
            </a:r>
            <a:r>
              <a:rPr lang="en-US" sz="2400" b="1" i="1" dirty="0">
                <a:solidFill>
                  <a:srgbClr val="E96751"/>
                </a:solidFill>
              </a:rPr>
              <a:t>vas stane</a:t>
            </a:r>
            <a:r>
              <a:rPr lang="en-US" sz="2400" i="1" dirty="0">
                <a:solidFill>
                  <a:srgbClr val="E96751"/>
                </a:solidFill>
              </a:rPr>
              <a:t> vsaka noč</a:t>
            </a:r>
            <a:r>
              <a:rPr lang="en-US" sz="2400" b="1" i="1" dirty="0">
                <a:solidFill>
                  <a:srgbClr val="E96751"/>
                </a:solidFill>
              </a:rPr>
              <a:t>, ne glede na to, ali je prodana ali ne</a:t>
            </a:r>
            <a:r>
              <a:rPr lang="en-US" sz="2400" i="1" dirty="0">
                <a:solidFill>
                  <a:srgbClr val="E96751"/>
                </a:solidFill>
              </a:rPr>
              <a:t>? </a:t>
            </a:r>
          </a:p>
          <a:p>
            <a:pPr algn="ctr"/>
            <a:r>
              <a:rPr lang="en-US" sz="2400" i="1" dirty="0">
                <a:solidFill>
                  <a:srgbClr val="E96751"/>
                </a:solidFill>
              </a:rPr>
              <a:t> Kakšna je </a:t>
            </a:r>
            <a:r>
              <a:rPr lang="en-US" sz="2400" b="1" i="1" dirty="0">
                <a:solidFill>
                  <a:srgbClr val="E96751"/>
                </a:solidFill>
              </a:rPr>
              <a:t>minimalna</a:t>
            </a:r>
            <a:r>
              <a:rPr lang="en-US" sz="2400" i="1" dirty="0">
                <a:solidFill>
                  <a:srgbClr val="E96751"/>
                </a:solidFill>
              </a:rPr>
              <a:t>cena, </a:t>
            </a:r>
            <a:r>
              <a:rPr lang="en-US" sz="2400" b="1" i="1" dirty="0">
                <a:solidFill>
                  <a:srgbClr val="E96751"/>
                </a:solidFill>
              </a:rPr>
              <a:t>ki jo morate zaračunati, </a:t>
            </a:r>
            <a:r>
              <a:rPr lang="en-US" sz="2400" i="1" dirty="0">
                <a:solidFill>
                  <a:srgbClr val="E96751"/>
                </a:solidFill>
              </a:rPr>
              <a:t>da ne boste izgubili denarja?</a:t>
            </a:r>
          </a:p>
          <a:p>
            <a:endParaRPr lang="en-US" sz="2400" i="1" dirty="0">
              <a:solidFill>
                <a:srgbClr val="E96751"/>
              </a:solidFill>
            </a:endParaRPr>
          </a:p>
          <a:p>
            <a:pPr algn="ctr"/>
            <a:endParaRPr lang="en-IE" sz="2400" dirty="0">
              <a:solidFill>
                <a:srgbClr val="E96751"/>
              </a:solidFill>
            </a:endParaRPr>
          </a:p>
        </p:txBody>
      </p:sp>
      <p:sp>
        <p:nvSpPr>
          <p:cNvPr id="5" name="Text Placeholder 4">
            <a:extLst>
              <a:ext uri="{FF2B5EF4-FFF2-40B4-BE49-F238E27FC236}">
                <a16:creationId xmlns:a16="http://schemas.microsoft.com/office/drawing/2014/main" id="{BB37DA7C-C311-4EB4-86DA-D5101ACE5DCA}"/>
              </a:ext>
            </a:extLst>
          </p:cNvPr>
          <p:cNvSpPr>
            <a:spLocks noGrp="1"/>
          </p:cNvSpPr>
          <p:nvPr>
            <p:ph type="body" sz="quarter" idx="18"/>
          </p:nvPr>
        </p:nvSpPr>
        <p:spPr/>
        <p:txBody>
          <a:bodyPr lIns="91440" tIns="45720" rIns="91440" bIns="45720" anchor="t">
            <a:noAutofit/>
          </a:bodyPr>
          <a:lstStyle/>
          <a:p>
            <a:pPr algn="r"/>
            <a:r>
              <a:rPr lang="en-US" b="0" dirty="0" err="1">
                <a:latin typeface="Calibri"/>
                <a:ea typeface="Open Sans"/>
                <a:cs typeface="Calibri"/>
              </a:rPr>
              <a:t>Spoznajte</a:t>
            </a:r>
            <a:r>
              <a:rPr lang="en-US" b="0" dirty="0">
                <a:latin typeface="Calibri"/>
                <a:ea typeface="Open Sans"/>
                <a:cs typeface="Calibri"/>
              </a:rPr>
              <a:t> </a:t>
            </a:r>
            <a:r>
              <a:rPr lang="en-US" b="0" dirty="0" err="1">
                <a:latin typeface="Calibri"/>
                <a:ea typeface="Open Sans"/>
                <a:cs typeface="Calibri"/>
              </a:rPr>
              <a:t>svoje</a:t>
            </a:r>
            <a:r>
              <a:rPr lang="en-US" b="0" dirty="0">
                <a:latin typeface="Calibri"/>
                <a:ea typeface="Open Sans"/>
                <a:cs typeface="Calibri"/>
              </a:rPr>
              <a:t> </a:t>
            </a:r>
            <a:r>
              <a:rPr lang="en-US" b="0" dirty="0" err="1">
                <a:latin typeface="Calibri"/>
                <a:ea typeface="Open Sans"/>
                <a:cs typeface="Calibri"/>
              </a:rPr>
              <a:t>stroške</a:t>
            </a:r>
            <a:r>
              <a:rPr lang="en-US" b="0" dirty="0">
                <a:latin typeface="Calibri"/>
                <a:ea typeface="Open Sans"/>
                <a:cs typeface="Calibri"/>
              </a:rPr>
              <a:t> </a:t>
            </a:r>
            <a:r>
              <a:rPr lang="en-US" b="0" dirty="0" err="1">
                <a:latin typeface="Calibri"/>
                <a:ea typeface="Open Sans"/>
                <a:cs typeface="Calibri"/>
              </a:rPr>
              <a:t>na</a:t>
            </a:r>
            <a:r>
              <a:rPr lang="en-US" b="0" dirty="0">
                <a:latin typeface="Calibri"/>
                <a:ea typeface="Open Sans"/>
                <a:cs typeface="Calibri"/>
              </a:rPr>
              <a:t> noč</a:t>
            </a:r>
            <a:endParaRPr lang="en-IE" b="0" dirty="0">
              <a:latin typeface="Calibri"/>
              <a:ea typeface="Open Sans"/>
              <a:cs typeface="Calibri"/>
            </a:endParaRPr>
          </a:p>
        </p:txBody>
      </p:sp>
      <p:sp>
        <p:nvSpPr>
          <p:cNvPr id="6" name="Text Placeholder 5">
            <a:extLst>
              <a:ext uri="{FF2B5EF4-FFF2-40B4-BE49-F238E27FC236}">
                <a16:creationId xmlns:a16="http://schemas.microsoft.com/office/drawing/2014/main" id="{AD13AB17-A27B-CF12-F9B1-5DE820CE1CEE}"/>
              </a:ext>
            </a:extLst>
          </p:cNvPr>
          <p:cNvSpPr>
            <a:spLocks noGrp="1"/>
          </p:cNvSpPr>
          <p:nvPr>
            <p:ph type="body" sz="quarter" idx="19"/>
          </p:nvPr>
        </p:nvSpPr>
        <p:spPr/>
        <p:txBody>
          <a:bodyPr/>
          <a:lstStyle/>
          <a:p>
            <a:pPr algn="r"/>
            <a:r>
              <a:rPr lang="en-IE" sz="4000" dirty="0"/>
              <a:t>Poglavje 5</a:t>
            </a:r>
          </a:p>
        </p:txBody>
      </p:sp>
    </p:spTree>
    <p:extLst>
      <p:ext uri="{BB962C8B-B14F-4D97-AF65-F5344CB8AC3E}">
        <p14:creationId xmlns:p14="http://schemas.microsoft.com/office/powerpoint/2010/main" val="1483617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092EE-EACB-D7AD-0277-BB9630F45BA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F9C2C40-B24C-C4A1-3F3B-44254958C6C4}"/>
              </a:ext>
            </a:extLst>
          </p:cNvPr>
          <p:cNvSpPr>
            <a:spLocks noGrp="1"/>
          </p:cNvSpPr>
          <p:nvPr>
            <p:ph type="body" sz="quarter" idx="16"/>
          </p:nvPr>
        </p:nvSpPr>
        <p:spPr>
          <a:xfrm>
            <a:off x="238125" y="130779"/>
            <a:ext cx="10984244" cy="803654"/>
          </a:xfrm>
        </p:spPr>
        <p:txBody>
          <a:bodyPr/>
          <a:lstStyle/>
          <a:p>
            <a:r>
              <a:rPr lang="en-US" sz="2800" dirty="0"/>
              <a:t>Finančna logika in načrtovanje za podjetja v gostinskem sektorju Načrtovanje</a:t>
            </a:r>
            <a:endParaRPr lang="en-IE" sz="2800" dirty="0"/>
          </a:p>
        </p:txBody>
      </p:sp>
      <p:graphicFrame>
        <p:nvGraphicFramePr>
          <p:cNvPr id="9" name="Table 8">
            <a:extLst>
              <a:ext uri="{FF2B5EF4-FFF2-40B4-BE49-F238E27FC236}">
                <a16:creationId xmlns:a16="http://schemas.microsoft.com/office/drawing/2014/main" id="{2AE244AD-C210-9E55-E7E0-1890A8BDC5F7}"/>
              </a:ext>
            </a:extLst>
          </p:cNvPr>
          <p:cNvGraphicFramePr>
            <a:graphicFrameLocks noGrp="1"/>
          </p:cNvGraphicFramePr>
          <p:nvPr>
            <p:extLst>
              <p:ext uri="{D42A27DB-BD31-4B8C-83A1-F6EECF244321}">
                <p14:modId xmlns:p14="http://schemas.microsoft.com/office/powerpoint/2010/main" val="962955760"/>
              </p:ext>
            </p:extLst>
          </p:nvPr>
        </p:nvGraphicFramePr>
        <p:xfrm>
          <a:off x="238125" y="698482"/>
          <a:ext cx="11620500" cy="6016260"/>
        </p:xfrm>
        <a:graphic>
          <a:graphicData uri="http://schemas.openxmlformats.org/drawingml/2006/table">
            <a:tbl>
              <a:tblPr/>
              <a:tblGrid>
                <a:gridCol w="990600">
                  <a:extLst>
                    <a:ext uri="{9D8B030D-6E8A-4147-A177-3AD203B41FA5}">
                      <a16:colId xmlns:a16="http://schemas.microsoft.com/office/drawing/2014/main" val="2849927846"/>
                    </a:ext>
                  </a:extLst>
                </a:gridCol>
                <a:gridCol w="2371725">
                  <a:extLst>
                    <a:ext uri="{9D8B030D-6E8A-4147-A177-3AD203B41FA5}">
                      <a16:colId xmlns:a16="http://schemas.microsoft.com/office/drawing/2014/main" val="1201256124"/>
                    </a:ext>
                  </a:extLst>
                </a:gridCol>
                <a:gridCol w="8258175">
                  <a:extLst>
                    <a:ext uri="{9D8B030D-6E8A-4147-A177-3AD203B41FA5}">
                      <a16:colId xmlns:a16="http://schemas.microsoft.com/office/drawing/2014/main" val="4165496528"/>
                    </a:ext>
                  </a:extLst>
                </a:gridCol>
              </a:tblGrid>
              <a:tr h="271959">
                <a:tc>
                  <a:txBody>
                    <a:bodyPr/>
                    <a:lstStyle/>
                    <a:p>
                      <a:pPr>
                        <a:buNone/>
                      </a:pPr>
                      <a:r>
                        <a:rPr lang="en-IE" sz="2000" b="1" dirty="0">
                          <a:solidFill>
                            <a:schemeClr val="bg1"/>
                          </a:solidFill>
                        </a:rPr>
                        <a:t>Oddelek</a:t>
                      </a:r>
                      <a:endParaRPr lang="en-IE" sz="20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Oddelek</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Zakaj je tukaj</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737105866"/>
                  </a:ext>
                </a:extLst>
              </a:tr>
              <a:tr h="679897">
                <a:tc>
                  <a:txBody>
                    <a:bodyPr/>
                    <a:lstStyle/>
                    <a:p>
                      <a:pPr algn="ctr">
                        <a:buNone/>
                      </a:pPr>
                      <a:r>
                        <a:rPr lang="en-IE" sz="2000" b="1" dirty="0"/>
                        <a:t>3</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kern="1200" dirty="0">
                          <a:solidFill>
                            <a:schemeClr val="bg1">
                              <a:lumMod val="85000"/>
                            </a:schemeClr>
                          </a:solidFill>
                          <a:latin typeface="+mn-lt"/>
                          <a:ea typeface="+mn-ea"/>
                          <a:cs typeface="+mn-cs"/>
                        </a:rPr>
                        <a:t>Osnova prihodkov in zmogljivosti</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1" i="1" dirty="0">
                          <a:solidFill>
                            <a:schemeClr val="bg1">
                              <a:lumMod val="50000"/>
                            </a:schemeClr>
                          </a:solidFill>
                        </a:rPr>
                        <a:t>Najprej izračunajte, koliko zaslužite ali kakšen je vaš skupni dohodek.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Vedeti morate, koliko </a:t>
                      </a:r>
                      <a:r>
                        <a:rPr lang="en-US" sz="1900" b="1" dirty="0">
                          <a:solidFill>
                            <a:schemeClr val="bg1">
                              <a:lumMod val="50000"/>
                            </a:schemeClr>
                          </a:solidFill>
                        </a:rPr>
                        <a:t>zaslužite </a:t>
                      </a:r>
                      <a:r>
                        <a:rPr lang="en-US" sz="1900" dirty="0">
                          <a:solidFill>
                            <a:schemeClr val="bg1">
                              <a:lumMod val="50000"/>
                            </a:schemeClr>
                          </a:solidFill>
                        </a:rPr>
                        <a:t>(primarni in sekundarni viri dohodka) in koliko </a:t>
                      </a:r>
                      <a:r>
                        <a:rPr lang="en-US" sz="1900" b="1" dirty="0">
                          <a:solidFill>
                            <a:schemeClr val="bg1">
                              <a:lumMod val="50000"/>
                            </a:schemeClr>
                          </a:solidFill>
                        </a:rPr>
                        <a:t>nočitev lahko prodate.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8511184"/>
                  </a:ext>
                </a:extLst>
              </a:tr>
              <a:tr h="679897">
                <a:tc>
                  <a:txBody>
                    <a:bodyPr/>
                    <a:lstStyle/>
                    <a:p>
                      <a:pPr algn="ctr">
                        <a:buNone/>
                      </a:pPr>
                      <a:r>
                        <a:rPr lang="en-IE" sz="2000" b="1" dirty="0">
                          <a:solidFill>
                            <a:schemeClr val="bg1">
                              <a:lumMod val="50000"/>
                            </a:schemeClr>
                          </a:solidFill>
                        </a:rPr>
                        <a:t>4</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dirty="0">
                          <a:solidFill>
                            <a:schemeClr val="bg1">
                              <a:lumMod val="85000"/>
                            </a:schemeClr>
                          </a:solidFill>
                        </a:rPr>
                        <a:t>Struktura stroškov</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0" i="1" kern="1200" dirty="0">
                          <a:solidFill>
                            <a:schemeClr val="bg1">
                              <a:lumMod val="50000"/>
                            </a:schemeClr>
                          </a:solidFill>
                          <a:latin typeface="+mn-lt"/>
                          <a:ea typeface="+mn-ea"/>
                          <a:cs typeface="+mn-cs"/>
                        </a:rPr>
                        <a:t>Ugotovite, koliko porabite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Brez poznavanja </a:t>
                      </a:r>
                      <a:r>
                        <a:rPr lang="en-US" sz="1900" b="1" dirty="0">
                          <a:solidFill>
                            <a:schemeClr val="bg1">
                              <a:lumMod val="50000"/>
                            </a:schemeClr>
                          </a:solidFill>
                        </a:rPr>
                        <a:t>fiksnih in spremenljivih stroškov </a:t>
                      </a:r>
                      <a:r>
                        <a:rPr lang="en-US" sz="1900" dirty="0">
                          <a:solidFill>
                            <a:schemeClr val="bg1">
                              <a:lumMod val="50000"/>
                            </a:schemeClr>
                          </a:solidFill>
                        </a:rPr>
                        <a:t>ne morete določiti cen ali izračunati dobička. </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5548506"/>
                  </a:ext>
                </a:extLst>
              </a:tr>
              <a:tr h="679897">
                <a:tc>
                  <a:txBody>
                    <a:bodyPr/>
                    <a:lstStyle/>
                    <a:p>
                      <a:pPr algn="ctr">
                        <a:buNone/>
                      </a:pPr>
                      <a:r>
                        <a:rPr lang="en-IE" sz="2000" b="1" dirty="0">
                          <a:solidFill>
                            <a:schemeClr val="bg1">
                              <a:lumMod val="50000"/>
                            </a:schemeClr>
                          </a:solidFill>
                        </a:rPr>
                        <a:t>5</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1" kern="1200" dirty="0" err="1">
                          <a:solidFill>
                            <a:schemeClr val="bg1"/>
                          </a:solidFill>
                          <a:latin typeface="+mn-lt"/>
                          <a:ea typeface="+mn-ea"/>
                          <a:cs typeface="+mn-cs"/>
                        </a:rPr>
                        <a:t>Spoznajte</a:t>
                      </a:r>
                      <a:r>
                        <a:rPr lang="en-US" sz="2000" b="1" kern="1200" dirty="0">
                          <a:solidFill>
                            <a:schemeClr val="bg1"/>
                          </a:solidFill>
                          <a:latin typeface="+mn-lt"/>
                          <a:ea typeface="+mn-ea"/>
                          <a:cs typeface="+mn-cs"/>
                        </a:rPr>
                        <a:t> </a:t>
                      </a:r>
                      <a:r>
                        <a:rPr lang="en-US" sz="2000" b="1" kern="1200" dirty="0" err="1">
                          <a:solidFill>
                            <a:schemeClr val="bg1"/>
                          </a:solidFill>
                          <a:latin typeface="+mn-lt"/>
                          <a:ea typeface="+mn-ea"/>
                          <a:cs typeface="+mn-cs"/>
                        </a:rPr>
                        <a:t>svoje</a:t>
                      </a:r>
                      <a:r>
                        <a:rPr lang="en-US" sz="2000" b="1" kern="1200" dirty="0">
                          <a:solidFill>
                            <a:schemeClr val="bg1"/>
                          </a:solidFill>
                          <a:latin typeface="+mn-lt"/>
                          <a:ea typeface="+mn-ea"/>
                          <a:cs typeface="+mn-cs"/>
                        </a:rPr>
                        <a:t> </a:t>
                      </a:r>
                      <a:r>
                        <a:rPr lang="en-US" sz="2000" b="1" kern="1200" dirty="0" err="1">
                          <a:solidFill>
                            <a:schemeClr val="bg1"/>
                          </a:solidFill>
                          <a:latin typeface="+mn-lt"/>
                          <a:ea typeface="+mn-ea"/>
                          <a:cs typeface="+mn-cs"/>
                        </a:rPr>
                        <a:t>stroške</a:t>
                      </a:r>
                      <a:r>
                        <a:rPr lang="en-US" sz="2000" b="1" kern="1200" dirty="0">
                          <a:solidFill>
                            <a:schemeClr val="bg1"/>
                          </a:solidFill>
                          <a:latin typeface="+mn-lt"/>
                          <a:ea typeface="+mn-ea"/>
                          <a:cs typeface="+mn-cs"/>
                        </a:rPr>
                        <a:t> </a:t>
                      </a:r>
                      <a:r>
                        <a:rPr lang="en-US" sz="2000" b="1" kern="1200" dirty="0" err="1">
                          <a:solidFill>
                            <a:schemeClr val="bg1"/>
                          </a:solidFill>
                          <a:latin typeface="+mn-lt"/>
                          <a:ea typeface="+mn-ea"/>
                          <a:cs typeface="+mn-cs"/>
                        </a:rPr>
                        <a:t>na</a:t>
                      </a:r>
                      <a:r>
                        <a:rPr lang="en-US" sz="2000" b="1" kern="1200" dirty="0">
                          <a:solidFill>
                            <a:schemeClr val="bg1"/>
                          </a:solidFill>
                          <a:latin typeface="+mn-lt"/>
                          <a:ea typeface="+mn-ea"/>
                          <a:cs typeface="+mn-cs"/>
                        </a:rPr>
                        <a:t> </a:t>
                      </a:r>
                      <a:r>
                        <a:rPr lang="en-US" sz="2000" b="1" kern="1200" dirty="0" err="1">
                          <a:solidFill>
                            <a:schemeClr val="bg1"/>
                          </a:solidFill>
                          <a:latin typeface="+mn-lt"/>
                          <a:ea typeface="+mn-ea"/>
                          <a:cs typeface="+mn-cs"/>
                        </a:rPr>
                        <a:t>noč</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1" i="1" kern="1200" dirty="0">
                          <a:solidFill>
                            <a:srgbClr val="E96751"/>
                          </a:solidFill>
                          <a:latin typeface="+mn-lt"/>
                          <a:ea typeface="+mn-ea"/>
                          <a:cs typeface="+mn-cs"/>
                        </a:rPr>
                        <a:t>Izračunajte, kaj mora pokriti vsaka nočitev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595959"/>
                          </a:solidFill>
                        </a:rPr>
                        <a:t>Pomaga določiti </a:t>
                      </a:r>
                      <a:r>
                        <a:rPr lang="en-US" sz="1900" b="1" dirty="0">
                          <a:solidFill>
                            <a:srgbClr val="595959"/>
                          </a:solidFill>
                        </a:rPr>
                        <a:t>minimalno ceno</a:t>
                      </a:r>
                      <a:r>
                        <a:rPr lang="en-US" sz="1900" dirty="0">
                          <a:solidFill>
                            <a:srgbClr val="595959"/>
                          </a:solidFill>
                        </a:rPr>
                        <a:t>, da dosežete prag rentabilnosti. </a:t>
                      </a:r>
                      <a:r>
                        <a:rPr lang="en-US" sz="1900" b="1" dirty="0">
                          <a:solidFill>
                            <a:srgbClr val="595959"/>
                          </a:solidFill>
                        </a:rPr>
                        <a:t>Strošek na noč </a:t>
                      </a:r>
                      <a:r>
                        <a:rPr lang="en-US" sz="1900" dirty="0">
                          <a:solidFill>
                            <a:srgbClr val="595959"/>
                          </a:solidFill>
                        </a:rPr>
                        <a:t>izračunate tako, da skupne stroške delite s predvidenim številom prodanih nočitev.</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3859256"/>
                  </a:ext>
                </a:extLst>
              </a:tr>
              <a:tr h="679897">
                <a:tc>
                  <a:txBody>
                    <a:bodyPr/>
                    <a:lstStyle/>
                    <a:p>
                      <a:pPr algn="ctr">
                        <a:buNone/>
                      </a:pPr>
                      <a:r>
                        <a:rPr lang="en-IE" sz="2000" b="1" dirty="0"/>
                        <a:t>6</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kern="1200" dirty="0">
                          <a:solidFill>
                            <a:schemeClr val="bg1">
                              <a:lumMod val="85000"/>
                            </a:schemeClr>
                          </a:solidFill>
                          <a:latin typeface="+mn-lt"/>
                          <a:ea typeface="+mn-ea"/>
                          <a:cs typeface="+mn-cs"/>
                        </a:rPr>
                        <a:t>Analiza pragu rentabilnosti in načrtovanje zasedenosti in prihodkov</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Določite svojo finančno preživetveno točko in napovedujte zasedenost in potencial prihodkov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Pove vam, kako </a:t>
                      </a:r>
                      <a:r>
                        <a:rPr lang="en-US" sz="1900" b="1" dirty="0">
                          <a:solidFill>
                            <a:schemeClr val="bg1">
                              <a:lumMod val="50000"/>
                            </a:schemeClr>
                          </a:solidFill>
                        </a:rPr>
                        <a:t>prenehati izgubljati denar</a:t>
                      </a:r>
                      <a:r>
                        <a:rPr lang="en-US" sz="1900" dirty="0">
                          <a:solidFill>
                            <a:schemeClr val="bg1">
                              <a:lumMod val="50000"/>
                            </a:schemeClr>
                          </a:solidFill>
                        </a:rPr>
                        <a:t>. Ko so stroški znani, izračunajte, koliko </a:t>
                      </a:r>
                      <a:r>
                        <a:rPr lang="en-US" sz="1900" b="1" dirty="0">
                          <a:solidFill>
                            <a:schemeClr val="bg1">
                              <a:lumMod val="50000"/>
                            </a:schemeClr>
                          </a:solidFill>
                        </a:rPr>
                        <a:t>rezervacij je potrebnih za doseganje pragu rentabilnosti</a:t>
                      </a:r>
                      <a:r>
                        <a:rPr lang="en-US" sz="1900" dirty="0">
                          <a:solidFill>
                            <a:schemeClr val="bg1">
                              <a:lumMod val="50000"/>
                            </a:schemeClr>
                          </a:solidFill>
                        </a:rPr>
                        <a:t>. Zagotovite dosegljive cene z </a:t>
                      </a:r>
                      <a:r>
                        <a:rPr lang="en-US" sz="1900" b="1" dirty="0">
                          <a:solidFill>
                            <a:schemeClr val="bg1">
                              <a:lumMod val="50000"/>
                            </a:schemeClr>
                          </a:solidFill>
                        </a:rPr>
                        <a:t>realističnimi cilji rezervacij </a:t>
                      </a:r>
                      <a:r>
                        <a:rPr lang="en-US" sz="1900" dirty="0">
                          <a:solidFill>
                            <a:schemeClr val="bg1">
                              <a:lumMod val="50000"/>
                            </a:schemeClr>
                          </a:solidFill>
                        </a:rPr>
                        <a:t>in </a:t>
                      </a:r>
                      <a:r>
                        <a:rPr lang="en-US" sz="1900" b="1" dirty="0">
                          <a:solidFill>
                            <a:schemeClr val="bg1">
                              <a:lumMod val="50000"/>
                            </a:schemeClr>
                          </a:solidFill>
                        </a:rPr>
                        <a:t>cilji zasedenosti v %.</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71939"/>
                  </a:ext>
                </a:extLst>
              </a:tr>
              <a:tr h="679897">
                <a:tc>
                  <a:txBody>
                    <a:bodyPr/>
                    <a:lstStyle/>
                    <a:p>
                      <a:pPr algn="ctr">
                        <a:buNone/>
                      </a:pPr>
                      <a:r>
                        <a:rPr lang="en-IE" sz="2000" b="1" dirty="0">
                          <a:solidFill>
                            <a:schemeClr val="bg1">
                              <a:lumMod val="50000"/>
                            </a:schemeClr>
                          </a:solidFill>
                        </a:rPr>
                        <a:t>7</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dirty="0">
                          <a:solidFill>
                            <a:schemeClr val="bg1">
                              <a:lumMod val="85000"/>
                            </a:schemeClr>
                          </a:solidFill>
                        </a:rPr>
                        <a:t>Strategije dobička in cen</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Nato izberite cenovno strategijo, ki je usklajena z vašimi cilji</a:t>
                      </a:r>
                    </a:p>
                    <a:p>
                      <a:pPr>
                        <a:buNone/>
                      </a:pPr>
                      <a:r>
                        <a:rPr lang="en-US" sz="1900" dirty="0">
                          <a:solidFill>
                            <a:schemeClr val="bg1">
                              <a:lumMod val="50000"/>
                            </a:schemeClr>
                          </a:solidFill>
                        </a:rPr>
                        <a:t>Ko je vse zgoraj navedeno urejeno, lahko samozavestno </a:t>
                      </a:r>
                      <a:r>
                        <a:rPr lang="en-US" sz="1900" b="1" dirty="0">
                          <a:solidFill>
                            <a:schemeClr val="bg1">
                              <a:lumMod val="50000"/>
                            </a:schemeClr>
                          </a:solidFill>
                        </a:rPr>
                        <a:t>določite cene </a:t>
                      </a:r>
                      <a:r>
                        <a:rPr lang="en-US" sz="1900" dirty="0">
                          <a:solidFill>
                            <a:schemeClr val="bg1">
                              <a:lumMod val="50000"/>
                            </a:schemeClr>
                          </a:solidFill>
                        </a:rPr>
                        <a:t>in </a:t>
                      </a:r>
                      <a:r>
                        <a:rPr lang="en-US" sz="1900" b="1" dirty="0">
                          <a:solidFill>
                            <a:schemeClr val="bg1">
                              <a:lumMod val="50000"/>
                            </a:schemeClr>
                          </a:solidFill>
                        </a:rPr>
                        <a:t>ciljne dobičke.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0225255"/>
                  </a:ext>
                </a:extLst>
              </a:tr>
            </a:tbl>
          </a:graphicData>
        </a:graphic>
      </p:graphicFrame>
      <p:sp>
        <p:nvSpPr>
          <p:cNvPr id="2" name="Arrow: Right 1">
            <a:extLst>
              <a:ext uri="{FF2B5EF4-FFF2-40B4-BE49-F238E27FC236}">
                <a16:creationId xmlns:a16="http://schemas.microsoft.com/office/drawing/2014/main" id="{E861D28A-13D3-3D21-21ED-817BE6FE2D21}"/>
              </a:ext>
            </a:extLst>
          </p:cNvPr>
          <p:cNvSpPr/>
          <p:nvPr/>
        </p:nvSpPr>
        <p:spPr>
          <a:xfrm>
            <a:off x="0" y="3258708"/>
            <a:ext cx="609600" cy="390525"/>
          </a:xfrm>
          <a:prstGeom prst="rightArrow">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243441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41C5A-9457-0B02-378A-DF84A8B22345}"/>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CA774AAC-0742-F676-F7B0-4ADD08473A0E}"/>
              </a:ext>
            </a:extLst>
          </p:cNvPr>
          <p:cNvSpPr>
            <a:spLocks noGrp="1"/>
          </p:cNvSpPr>
          <p:nvPr>
            <p:ph type="body" sz="quarter" idx="28"/>
          </p:nvPr>
        </p:nvSpPr>
        <p:spPr>
          <a:xfrm>
            <a:off x="600550" y="1337990"/>
            <a:ext cx="5177408" cy="4671588"/>
          </a:xfrm>
        </p:spPr>
        <p:txBody>
          <a:bodyPr/>
          <a:lstStyle/>
          <a:p>
            <a:pPr marL="0" indent="0">
              <a:spcAft>
                <a:spcPts val="600"/>
              </a:spcAft>
            </a:pPr>
            <a:r>
              <a:rPr lang="en-US" b="1" i="1" dirty="0"/>
              <a:t>Da bi določili minimalni znesek, ki ga morate zaračunati na noč, da pokrijete vse svoje operativne stroške, kar vam pomaga izogniti se prenizkim cenam in nevzdržnim rezervacijam.</a:t>
            </a:r>
          </a:p>
          <a:p>
            <a:pPr marL="0" indent="0">
              <a:spcAft>
                <a:spcPts val="600"/>
              </a:spcAft>
            </a:pPr>
            <a:r>
              <a:rPr lang="en-US" dirty="0"/>
              <a:t>Za izračun stroškov na nočitev vzamete svoje skupne letne stroške (fiksne + ocenjene spremenljive) in jih delite s predvidenim številom prodanih nočitev. Tako dobite minimalne stroške na nočitev – koliko potrebujete, da pokrijete stroške na nočitev na gosta. Ta številka naj vam služi kot vodilo za določanje osnovnih cen, da ne boste nikoli poslovali z izgubo, ne da </a:t>
            </a:r>
            <a:r>
              <a:rPr lang="en-US" dirty="0" err="1"/>
              <a:t>bi se </a:t>
            </a:r>
            <a:r>
              <a:rPr lang="en-US" dirty="0"/>
              <a:t>tega </a:t>
            </a:r>
            <a:r>
              <a:rPr lang="en-US" dirty="0" err="1"/>
              <a:t>zavedali</a:t>
            </a:r>
            <a:r>
              <a:rPr lang="en-US" dirty="0"/>
              <a:t>.</a:t>
            </a:r>
            <a:endParaRPr lang="en-IE" dirty="0"/>
          </a:p>
        </p:txBody>
      </p:sp>
      <p:sp>
        <p:nvSpPr>
          <p:cNvPr id="9" name="Text Placeholder 8">
            <a:extLst>
              <a:ext uri="{FF2B5EF4-FFF2-40B4-BE49-F238E27FC236}">
                <a16:creationId xmlns:a16="http://schemas.microsoft.com/office/drawing/2014/main" id="{06409772-FB27-1270-9136-3556B449B982}"/>
              </a:ext>
            </a:extLst>
          </p:cNvPr>
          <p:cNvSpPr>
            <a:spLocks noGrp="1"/>
          </p:cNvSpPr>
          <p:nvPr>
            <p:ph type="body" sz="quarter" idx="27"/>
          </p:nvPr>
        </p:nvSpPr>
        <p:spPr>
          <a:xfrm>
            <a:off x="295276" y="405222"/>
            <a:ext cx="5347198" cy="720752"/>
          </a:xfrm>
        </p:spPr>
        <p:txBody>
          <a:bodyPr lIns="91440" tIns="45720" rIns="91440" bIns="45720" anchor="ctr">
            <a:noAutofit/>
          </a:bodyPr>
          <a:lstStyle/>
          <a:p>
            <a:pPr algn="ctr"/>
            <a:r>
              <a:rPr lang="en-US" sz="3200" dirty="0" err="1"/>
              <a:t>Spoznajte</a:t>
            </a:r>
            <a:r>
              <a:rPr lang="en-US" sz="3200" dirty="0"/>
              <a:t> </a:t>
            </a:r>
            <a:r>
              <a:rPr lang="en-US" sz="3200" dirty="0" err="1"/>
              <a:t>svoje</a:t>
            </a:r>
            <a:r>
              <a:rPr lang="en-US" sz="3200" dirty="0"/>
              <a:t> </a:t>
            </a:r>
            <a:r>
              <a:rPr lang="en-US" sz="3200" dirty="0" err="1"/>
              <a:t>stroške</a:t>
            </a:r>
            <a:r>
              <a:rPr lang="en-US" sz="3200" dirty="0"/>
              <a:t> na noč</a:t>
            </a:r>
          </a:p>
        </p:txBody>
      </p:sp>
      <p:sp>
        <p:nvSpPr>
          <p:cNvPr id="30" name="Text Placeholder 1">
            <a:extLst>
              <a:ext uri="{FF2B5EF4-FFF2-40B4-BE49-F238E27FC236}">
                <a16:creationId xmlns:a16="http://schemas.microsoft.com/office/drawing/2014/main" id="{E5C57B75-96B8-92B3-AF72-53EC722960ED}"/>
              </a:ext>
            </a:extLst>
          </p:cNvPr>
          <p:cNvSpPr>
            <a:spLocks noGrp="1"/>
          </p:cNvSpPr>
          <p:nvPr>
            <p:ph type="body" sz="quarter" idx="4294967295"/>
          </p:nvPr>
        </p:nvSpPr>
        <p:spPr>
          <a:xfrm>
            <a:off x="5882420" y="1679913"/>
            <a:ext cx="700387" cy="689518"/>
          </a:xfrm>
          <a:prstGeom prst="rect">
            <a:avLst/>
          </a:prstGeom>
        </p:spPr>
        <p:txBody>
          <a:bodyPr anchor="ctr"/>
          <a:lstStyle/>
          <a:p>
            <a:pPr marL="0" indent="0" algn="ctr">
              <a:buNone/>
            </a:pPr>
            <a:r>
              <a:rPr lang="en-IE" sz="3200" dirty="0">
                <a:solidFill>
                  <a:schemeClr val="bg1"/>
                </a:solidFill>
              </a:rPr>
              <a:t>14</a:t>
            </a:r>
          </a:p>
        </p:txBody>
      </p:sp>
      <p:sp>
        <p:nvSpPr>
          <p:cNvPr id="32" name="Text Placeholder 4">
            <a:extLst>
              <a:ext uri="{FF2B5EF4-FFF2-40B4-BE49-F238E27FC236}">
                <a16:creationId xmlns:a16="http://schemas.microsoft.com/office/drawing/2014/main" id="{F4D913CD-E54D-51BC-CCCC-395BEB5BD372}"/>
              </a:ext>
            </a:extLst>
          </p:cNvPr>
          <p:cNvSpPr>
            <a:spLocks noGrp="1"/>
          </p:cNvSpPr>
          <p:nvPr>
            <p:ph type="body" sz="quarter" idx="4294967295"/>
          </p:nvPr>
        </p:nvSpPr>
        <p:spPr>
          <a:xfrm>
            <a:off x="5884585" y="2858670"/>
            <a:ext cx="700387" cy="689518"/>
          </a:xfrm>
          <a:prstGeom prst="rect">
            <a:avLst/>
          </a:prstGeom>
        </p:spPr>
        <p:txBody>
          <a:bodyPr anchor="ctr"/>
          <a:lstStyle/>
          <a:p>
            <a:pPr marL="0" indent="0" algn="ctr">
              <a:buNone/>
            </a:pPr>
            <a:r>
              <a:rPr lang="en-IE" sz="3200" dirty="0">
                <a:solidFill>
                  <a:schemeClr val="bg1"/>
                </a:solidFill>
              </a:rPr>
              <a:t>15</a:t>
            </a:r>
          </a:p>
        </p:txBody>
      </p:sp>
      <p:sp>
        <p:nvSpPr>
          <p:cNvPr id="34" name="Text Placeholder 6">
            <a:extLst>
              <a:ext uri="{FF2B5EF4-FFF2-40B4-BE49-F238E27FC236}">
                <a16:creationId xmlns:a16="http://schemas.microsoft.com/office/drawing/2014/main" id="{EFF9053C-B1BA-C9B3-31E1-A0757C36DC4D}"/>
              </a:ext>
            </a:extLst>
          </p:cNvPr>
          <p:cNvSpPr>
            <a:spLocks noGrp="1"/>
          </p:cNvSpPr>
          <p:nvPr>
            <p:ph type="body" sz="quarter" idx="4294967295"/>
          </p:nvPr>
        </p:nvSpPr>
        <p:spPr>
          <a:xfrm>
            <a:off x="5881395" y="4086273"/>
            <a:ext cx="700387" cy="689518"/>
          </a:xfrm>
          <a:prstGeom prst="rect">
            <a:avLst/>
          </a:prstGeom>
        </p:spPr>
        <p:txBody>
          <a:bodyPr/>
          <a:lstStyle/>
          <a:p>
            <a:pPr marL="0" indent="0" algn="ctr">
              <a:buNone/>
            </a:pPr>
            <a:r>
              <a:rPr lang="en-IE" sz="3200" dirty="0">
                <a:solidFill>
                  <a:schemeClr val="bg1"/>
                </a:solidFill>
              </a:rPr>
              <a:t>16</a:t>
            </a:r>
          </a:p>
        </p:txBody>
      </p:sp>
      <p:cxnSp>
        <p:nvCxnSpPr>
          <p:cNvPr id="2" name="Straight Connector 1">
            <a:extLst>
              <a:ext uri="{FF2B5EF4-FFF2-40B4-BE49-F238E27FC236}">
                <a16:creationId xmlns:a16="http://schemas.microsoft.com/office/drawing/2014/main" id="{C677B480-1278-4051-E747-E432CD3E5E80}"/>
              </a:ext>
            </a:extLst>
          </p:cNvPr>
          <p:cNvCxnSpPr>
            <a:cxnSpLocks/>
          </p:cNvCxnSpPr>
          <p:nvPr/>
        </p:nvCxnSpPr>
        <p:spPr>
          <a:xfrm flipH="1">
            <a:off x="5882738" y="246454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6F0BD8CB-9425-B50C-771E-3C9CA7560BD2}"/>
              </a:ext>
            </a:extLst>
          </p:cNvPr>
          <p:cNvCxnSpPr>
            <a:cxnSpLocks/>
          </p:cNvCxnSpPr>
          <p:nvPr/>
        </p:nvCxnSpPr>
        <p:spPr>
          <a:xfrm flipH="1">
            <a:off x="5813946" y="3720374"/>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E09A0BD-46CA-D945-F5E3-FC70C3A3523F}"/>
              </a:ext>
            </a:extLst>
          </p:cNvPr>
          <p:cNvCxnSpPr>
            <a:cxnSpLocks/>
          </p:cNvCxnSpPr>
          <p:nvPr/>
        </p:nvCxnSpPr>
        <p:spPr>
          <a:xfrm flipH="1">
            <a:off x="5807266" y="48296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46A4D22C-EC8B-0F17-0B31-AEB955B7C166}"/>
              </a:ext>
            </a:extLst>
          </p:cNvPr>
          <p:cNvSpPr txBox="1">
            <a:spLocks/>
          </p:cNvSpPr>
          <p:nvPr/>
        </p:nvSpPr>
        <p:spPr>
          <a:xfrm>
            <a:off x="6782600" y="4099604"/>
            <a:ext cx="4931847"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kern="1200" baseline="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Čisti prihodek na nočitev</a:t>
            </a:r>
          </a:p>
          <a:p>
            <a:r>
              <a:rPr lang="en-US" sz="1800" b="0" i="1" dirty="0"/>
              <a:t>Koliko zaslužite z vsako rezervacijo po odbitku stroškov gostovanja rezervacije.</a:t>
            </a:r>
          </a:p>
          <a:p>
            <a:endParaRPr lang="en-IE" dirty="0"/>
          </a:p>
        </p:txBody>
      </p:sp>
      <p:sp>
        <p:nvSpPr>
          <p:cNvPr id="8" name="Text Placeholder 2">
            <a:extLst>
              <a:ext uri="{FF2B5EF4-FFF2-40B4-BE49-F238E27FC236}">
                <a16:creationId xmlns:a16="http://schemas.microsoft.com/office/drawing/2014/main" id="{68CB62E7-09C3-9BB3-4AC4-A367B29AA055}"/>
              </a:ext>
            </a:extLst>
          </p:cNvPr>
          <p:cNvSpPr txBox="1">
            <a:spLocks/>
          </p:cNvSpPr>
          <p:nvPr/>
        </p:nvSpPr>
        <p:spPr>
          <a:xfrm>
            <a:off x="6785265" y="2737771"/>
            <a:ext cx="5177408"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000" b="1" dirty="0">
                <a:solidFill>
                  <a:srgbClr val="595959"/>
                </a:solidFill>
              </a:rPr>
              <a:t>Določite povprečno/osnovno ali minimalno ceno na noč</a:t>
            </a:r>
            <a:endParaRPr lang="en-IE" sz="2000" dirty="0">
              <a:solidFill>
                <a:srgbClr val="595959"/>
              </a:solidFill>
            </a:endParaRPr>
          </a:p>
          <a:p>
            <a:pPr marL="0" indent="0">
              <a:spcBef>
                <a:spcPts val="0"/>
              </a:spcBef>
              <a:buFont typeface="Arial" panose="020B0604020202020204" pitchFamily="34" charset="0"/>
              <a:buNone/>
            </a:pPr>
            <a:r>
              <a:rPr lang="en-US" sz="1800" i="1" dirty="0">
                <a:solidFill>
                  <a:srgbClr val="595959"/>
                </a:solidFill>
              </a:rPr>
              <a:t>Pokrijte svoje stroške in dosežite svoje minimalne ciljne cene.</a:t>
            </a:r>
            <a:endParaRPr lang="en-IE" sz="2200" dirty="0">
              <a:solidFill>
                <a:srgbClr val="595959"/>
              </a:solidFill>
            </a:endParaRPr>
          </a:p>
        </p:txBody>
      </p:sp>
      <p:sp>
        <p:nvSpPr>
          <p:cNvPr id="11" name="Text Placeholder 11">
            <a:extLst>
              <a:ext uri="{FF2B5EF4-FFF2-40B4-BE49-F238E27FC236}">
                <a16:creationId xmlns:a16="http://schemas.microsoft.com/office/drawing/2014/main" id="{77D56B71-D49B-4A6B-F562-B8F30C433649}"/>
              </a:ext>
            </a:extLst>
          </p:cNvPr>
          <p:cNvSpPr txBox="1">
            <a:spLocks/>
          </p:cNvSpPr>
          <p:nvPr/>
        </p:nvSpPr>
        <p:spPr>
          <a:xfrm>
            <a:off x="6785265" y="1682669"/>
            <a:ext cx="4608000" cy="689519"/>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200" b="1" dirty="0" err="1">
                <a:solidFill>
                  <a:srgbClr val="595959"/>
                </a:solidFill>
              </a:rPr>
              <a:t>Spoznajte</a:t>
            </a:r>
            <a:r>
              <a:rPr lang="en-IE" sz="2200" b="1" dirty="0">
                <a:solidFill>
                  <a:srgbClr val="595959"/>
                </a:solidFill>
              </a:rPr>
              <a:t> </a:t>
            </a:r>
            <a:r>
              <a:rPr lang="en-IE" sz="2200" b="1" dirty="0" err="1">
                <a:solidFill>
                  <a:srgbClr val="595959"/>
                </a:solidFill>
              </a:rPr>
              <a:t>svoje</a:t>
            </a:r>
            <a:r>
              <a:rPr lang="en-IE" sz="2200" b="1" dirty="0">
                <a:solidFill>
                  <a:srgbClr val="595959"/>
                </a:solidFill>
              </a:rPr>
              <a:t> </a:t>
            </a:r>
            <a:r>
              <a:rPr lang="en-IE" sz="2200" b="1" dirty="0" err="1">
                <a:solidFill>
                  <a:srgbClr val="595959"/>
                </a:solidFill>
              </a:rPr>
              <a:t>stroške</a:t>
            </a:r>
            <a:r>
              <a:rPr lang="en-IE" sz="2200" b="1" dirty="0">
                <a:solidFill>
                  <a:srgbClr val="595959"/>
                </a:solidFill>
              </a:rPr>
              <a:t> na noč</a:t>
            </a:r>
          </a:p>
          <a:p>
            <a:pPr marL="0" indent="0">
              <a:spcBef>
                <a:spcPts val="0"/>
              </a:spcBef>
              <a:buFont typeface="Arial" panose="020B0604020202020204" pitchFamily="34" charset="0"/>
              <a:buNone/>
            </a:pPr>
            <a:r>
              <a:rPr lang="en-US" sz="1800" i="1" dirty="0">
                <a:solidFill>
                  <a:srgbClr val="595959"/>
                </a:solidFill>
              </a:rPr>
              <a:t>Letne stroške delite s predvidenim številom prodanih nočitev, da dobite minimalne stroške na noč.</a:t>
            </a:r>
          </a:p>
          <a:p>
            <a:pPr marL="0" indent="0">
              <a:spcBef>
                <a:spcPts val="0"/>
              </a:spcBef>
              <a:buFont typeface="Arial" panose="020B0604020202020204" pitchFamily="34" charset="0"/>
              <a:buNone/>
            </a:pPr>
            <a:endParaRPr lang="en-IE" sz="2200" b="1" dirty="0">
              <a:solidFill>
                <a:srgbClr val="595959"/>
              </a:solidFill>
            </a:endParaRPr>
          </a:p>
        </p:txBody>
      </p:sp>
    </p:spTree>
    <p:extLst>
      <p:ext uri="{BB962C8B-B14F-4D97-AF65-F5344CB8AC3E}">
        <p14:creationId xmlns:p14="http://schemas.microsoft.com/office/powerpoint/2010/main" val="2183020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DD3F7-5910-80B5-B9C8-11DBF2972B5C}"/>
            </a:ext>
          </a:extLst>
        </p:cNvPr>
        <p:cNvGrpSpPr/>
        <p:nvPr/>
      </p:nvGrpSpPr>
      <p:grpSpPr>
        <a:xfrm>
          <a:off x="0" y="0"/>
          <a:ext cx="0" cy="0"/>
          <a:chOff x="0" y="0"/>
          <a:chExt cx="0" cy="0"/>
        </a:xfrm>
      </p:grpSpPr>
      <p:sp>
        <p:nvSpPr>
          <p:cNvPr id="13" name="Text Placeholder 4">
            <a:extLst>
              <a:ext uri="{FF2B5EF4-FFF2-40B4-BE49-F238E27FC236}">
                <a16:creationId xmlns:a16="http://schemas.microsoft.com/office/drawing/2014/main" id="{D022CAFC-5132-01D9-5B0A-1BED01CF2096}"/>
              </a:ext>
            </a:extLst>
          </p:cNvPr>
          <p:cNvSpPr txBox="1">
            <a:spLocks/>
          </p:cNvSpPr>
          <p:nvPr/>
        </p:nvSpPr>
        <p:spPr>
          <a:xfrm>
            <a:off x="290008" y="1876698"/>
            <a:ext cx="3522486" cy="1049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IE" sz="3000" dirty="0">
                <a:solidFill>
                  <a:schemeClr val="bg1"/>
                </a:solidFill>
              </a:rPr>
              <a:t>Pomembno, da lahko izračunate ceno na podlagi stroškov</a:t>
            </a:r>
            <a:endParaRPr lang="en-US" sz="3000" dirty="0">
              <a:solidFill>
                <a:schemeClr val="bg1"/>
              </a:solidFill>
            </a:endParaRPr>
          </a:p>
        </p:txBody>
      </p:sp>
      <p:sp>
        <p:nvSpPr>
          <p:cNvPr id="14" name="Text Placeholder 5">
            <a:extLst>
              <a:ext uri="{FF2B5EF4-FFF2-40B4-BE49-F238E27FC236}">
                <a16:creationId xmlns:a16="http://schemas.microsoft.com/office/drawing/2014/main" id="{5F3E0DAB-957A-E279-CF02-E7C060920A99}"/>
              </a:ext>
            </a:extLst>
          </p:cNvPr>
          <p:cNvSpPr txBox="1">
            <a:spLocks/>
          </p:cNvSpPr>
          <p:nvPr/>
        </p:nvSpPr>
        <p:spPr>
          <a:xfrm>
            <a:off x="214923" y="696889"/>
            <a:ext cx="3405693" cy="38556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600" b="1" dirty="0" err="1">
                <a:solidFill>
                  <a:schemeClr val="bg1"/>
                </a:solidFill>
              </a:rPr>
              <a:t>Spoznajte</a:t>
            </a:r>
            <a:r>
              <a:rPr lang="en-IE" sz="3600" b="1" dirty="0">
                <a:solidFill>
                  <a:schemeClr val="bg1"/>
                </a:solidFill>
              </a:rPr>
              <a:t> </a:t>
            </a:r>
            <a:r>
              <a:rPr lang="en-IE" sz="3600" b="1" dirty="0" err="1">
                <a:solidFill>
                  <a:schemeClr val="bg1"/>
                </a:solidFill>
              </a:rPr>
              <a:t>svoje</a:t>
            </a:r>
            <a:r>
              <a:rPr lang="en-IE" sz="3600" b="1" dirty="0">
                <a:solidFill>
                  <a:schemeClr val="bg1"/>
                </a:solidFill>
              </a:rPr>
              <a:t> </a:t>
            </a:r>
            <a:r>
              <a:rPr lang="en-IE" sz="3600" b="1" dirty="0" err="1">
                <a:solidFill>
                  <a:schemeClr val="bg1"/>
                </a:solidFill>
              </a:rPr>
              <a:t>nočne</a:t>
            </a:r>
            <a:r>
              <a:rPr lang="en-IE" sz="3600" b="1" dirty="0">
                <a:solidFill>
                  <a:schemeClr val="bg1"/>
                </a:solidFill>
              </a:rPr>
              <a:t> stroške</a:t>
            </a:r>
            <a:endParaRPr lang="en-US" sz="3600" b="1" dirty="0">
              <a:solidFill>
                <a:schemeClr val="bg1"/>
              </a:solidFill>
            </a:endParaRPr>
          </a:p>
        </p:txBody>
      </p:sp>
      <p:sp>
        <p:nvSpPr>
          <p:cNvPr id="16" name="Text Placeholder 3">
            <a:extLst>
              <a:ext uri="{FF2B5EF4-FFF2-40B4-BE49-F238E27FC236}">
                <a16:creationId xmlns:a16="http://schemas.microsoft.com/office/drawing/2014/main" id="{679E914B-A930-D7B3-CCB6-765AF09F1381}"/>
              </a:ext>
            </a:extLst>
          </p:cNvPr>
          <p:cNvSpPr txBox="1">
            <a:spLocks/>
          </p:cNvSpPr>
          <p:nvPr/>
        </p:nvSpPr>
        <p:spPr>
          <a:xfrm>
            <a:off x="4343643" y="223425"/>
            <a:ext cx="7568118" cy="349918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200" dirty="0">
                <a:solidFill>
                  <a:srgbClr val="595959"/>
                </a:solidFill>
              </a:rPr>
              <a:t>V</a:t>
            </a:r>
            <a:r>
              <a:rPr lang="en-US" sz="2100" dirty="0">
                <a:solidFill>
                  <a:srgbClr val="595959"/>
                </a:solidFill>
              </a:rPr>
              <a:t>aši stroški na nočitev so dejanski stroški, ki jih imate za gostovanje gosta </a:t>
            </a:r>
            <a:r>
              <a:rPr lang="en-US" sz="2100" b="1" dirty="0">
                <a:solidFill>
                  <a:srgbClr val="595959"/>
                </a:solidFill>
              </a:rPr>
              <a:t>za eno noč</a:t>
            </a:r>
            <a:r>
              <a:rPr lang="en-US" sz="2100" dirty="0">
                <a:solidFill>
                  <a:srgbClr val="595959"/>
                </a:solidFill>
              </a:rPr>
              <a:t>, vključno s fiksnimi letnimi stroški in spremenljivimi stroški, kot so čiščenje ali zajtrk. To ni znesek, ki ga plačajo gosti, ampak znesek, ki ga plačate </a:t>
            </a:r>
            <a:r>
              <a:rPr lang="en-US" sz="2100" i="1" dirty="0">
                <a:solidFill>
                  <a:srgbClr val="595959"/>
                </a:solidFill>
              </a:rPr>
              <a:t>vi</a:t>
            </a:r>
            <a:r>
              <a:rPr lang="en-US" sz="2100" dirty="0">
                <a:solidFill>
                  <a:srgbClr val="595959"/>
                </a:solidFill>
              </a:rPr>
              <a:t>, da lahko vsako noč odprete svoja vrata.</a:t>
            </a:r>
            <a:endParaRPr lang="en-US" sz="2100" dirty="0">
              <a:solidFill>
                <a:srgbClr val="595959"/>
              </a:solidFill>
              <a:ea typeface="Calibri"/>
              <a:cs typeface="Calibri"/>
            </a:endParaRPr>
          </a:p>
          <a:p>
            <a:pPr marL="0" indent="0">
              <a:lnSpc>
                <a:spcPct val="100000"/>
              </a:lnSpc>
              <a:spcBef>
                <a:spcPts val="0"/>
              </a:spcBef>
              <a:spcAft>
                <a:spcPts val="600"/>
              </a:spcAft>
              <a:buNone/>
            </a:pPr>
            <a:r>
              <a:rPr lang="en-US" sz="2100" b="1" dirty="0">
                <a:solidFill>
                  <a:srgbClr val="E96751"/>
                </a:solidFill>
              </a:rPr>
              <a:t>Poznavanje vaših nočnih stroškov vam pomaga:</a:t>
            </a:r>
            <a:endParaRPr lang="en-US" sz="2100" b="1" dirty="0">
              <a:solidFill>
                <a:srgbClr val="E96751"/>
              </a:solidFill>
              <a:ea typeface="Calibri"/>
              <a:cs typeface="Calibri"/>
            </a:endParaRPr>
          </a:p>
          <a:p>
            <a:pPr>
              <a:lnSpc>
                <a:spcPct val="100000"/>
              </a:lnSpc>
              <a:spcBef>
                <a:spcPts val="0"/>
              </a:spcBef>
            </a:pPr>
            <a:r>
              <a:rPr lang="en-US" sz="2100" dirty="0">
                <a:solidFill>
                  <a:srgbClr val="595959"/>
                </a:solidFill>
              </a:rPr>
              <a:t>Določiti ceno, ki </a:t>
            </a:r>
            <a:r>
              <a:rPr lang="en-US" sz="2100" dirty="0" err="1">
                <a:solidFill>
                  <a:srgbClr val="595959"/>
                </a:solidFill>
              </a:rPr>
              <a:t>pokriva</a:t>
            </a:r>
            <a:r>
              <a:rPr lang="en-US" sz="2100" dirty="0">
                <a:solidFill>
                  <a:srgbClr val="595959"/>
                </a:solidFill>
              </a:rPr>
              <a:t> </a:t>
            </a:r>
            <a:r>
              <a:rPr lang="en-US" sz="2100" dirty="0" err="1">
                <a:solidFill>
                  <a:srgbClr val="595959"/>
                </a:solidFill>
              </a:rPr>
              <a:t>vaše</a:t>
            </a:r>
            <a:r>
              <a:rPr lang="en-US" sz="2100" dirty="0">
                <a:solidFill>
                  <a:srgbClr val="595959"/>
                </a:solidFill>
              </a:rPr>
              <a:t> </a:t>
            </a:r>
            <a:r>
              <a:rPr lang="en-US" sz="2100" dirty="0" err="1">
                <a:solidFill>
                  <a:srgbClr val="595959"/>
                </a:solidFill>
              </a:rPr>
              <a:t>stroške</a:t>
            </a:r>
            <a:r>
              <a:rPr lang="en-US" sz="2100" dirty="0">
                <a:solidFill>
                  <a:srgbClr val="595959"/>
                </a:solidFill>
              </a:rPr>
              <a:t>,</a:t>
            </a:r>
            <a:endParaRPr lang="en-US" sz="2100" dirty="0">
              <a:solidFill>
                <a:srgbClr val="595959"/>
              </a:solidFill>
              <a:ea typeface="Calibri"/>
              <a:cs typeface="Calibri"/>
            </a:endParaRPr>
          </a:p>
          <a:p>
            <a:pPr>
              <a:lnSpc>
                <a:spcPct val="100000"/>
              </a:lnSpc>
              <a:spcBef>
                <a:spcPts val="0"/>
              </a:spcBef>
            </a:pPr>
            <a:r>
              <a:rPr lang="en-US" sz="2100" dirty="0">
                <a:solidFill>
                  <a:srgbClr val="595959"/>
                </a:solidFill>
              </a:rPr>
              <a:t>izogniti se </a:t>
            </a:r>
            <a:r>
              <a:rPr lang="en-US" sz="2100" dirty="0" err="1">
                <a:solidFill>
                  <a:srgbClr val="595959"/>
                </a:solidFill>
              </a:rPr>
              <a:t>prenizkim</a:t>
            </a:r>
            <a:r>
              <a:rPr lang="en-US" sz="2100" dirty="0">
                <a:solidFill>
                  <a:srgbClr val="595959"/>
                </a:solidFill>
              </a:rPr>
              <a:t> </a:t>
            </a:r>
            <a:r>
              <a:rPr lang="en-US" sz="2100" dirty="0" err="1">
                <a:solidFill>
                  <a:srgbClr val="595959"/>
                </a:solidFill>
              </a:rPr>
              <a:t>cenam</a:t>
            </a:r>
            <a:r>
              <a:rPr lang="en-US" sz="2100" dirty="0">
                <a:solidFill>
                  <a:srgbClr val="595959"/>
                </a:solidFill>
              </a:rPr>
              <a:t>,</a:t>
            </a:r>
            <a:endParaRPr lang="en-US" sz="2100" dirty="0">
              <a:solidFill>
                <a:srgbClr val="595959"/>
              </a:solidFill>
              <a:ea typeface="Calibri"/>
              <a:cs typeface="Calibri"/>
            </a:endParaRPr>
          </a:p>
          <a:p>
            <a:pPr>
              <a:lnSpc>
                <a:spcPct val="100000"/>
              </a:lnSpc>
              <a:spcBef>
                <a:spcPts val="0"/>
              </a:spcBef>
            </a:pPr>
            <a:r>
              <a:rPr lang="en-US" sz="2100" dirty="0" err="1">
                <a:solidFill>
                  <a:srgbClr val="595959"/>
                </a:solidFill>
              </a:rPr>
              <a:t>razumeti</a:t>
            </a:r>
            <a:r>
              <a:rPr lang="en-US" sz="2100" dirty="0">
                <a:solidFill>
                  <a:srgbClr val="595959"/>
                </a:solidFill>
              </a:rPr>
              <a:t> </a:t>
            </a:r>
            <a:r>
              <a:rPr lang="en-US" sz="2100" dirty="0" err="1">
                <a:solidFill>
                  <a:srgbClr val="595959"/>
                </a:solidFill>
              </a:rPr>
              <a:t>prag</a:t>
            </a:r>
            <a:r>
              <a:rPr lang="en-US" sz="2100" dirty="0">
                <a:solidFill>
                  <a:srgbClr val="595959"/>
                </a:solidFill>
              </a:rPr>
              <a:t> </a:t>
            </a:r>
            <a:r>
              <a:rPr lang="en-US" sz="2100" dirty="0" err="1">
                <a:solidFill>
                  <a:srgbClr val="595959"/>
                </a:solidFill>
              </a:rPr>
              <a:t>rentabilnosti</a:t>
            </a:r>
            <a:r>
              <a:rPr lang="en-US" sz="2100" dirty="0">
                <a:solidFill>
                  <a:srgbClr val="595959"/>
                </a:solidFill>
              </a:rPr>
              <a:t>,</a:t>
            </a:r>
            <a:endParaRPr lang="en-US" sz="2100" dirty="0">
              <a:solidFill>
                <a:srgbClr val="595959"/>
              </a:solidFill>
              <a:ea typeface="Calibri"/>
              <a:cs typeface="Calibri"/>
            </a:endParaRPr>
          </a:p>
          <a:p>
            <a:pPr>
              <a:lnSpc>
                <a:spcPct val="100000"/>
              </a:lnSpc>
              <a:spcBef>
                <a:spcPts val="0"/>
              </a:spcBef>
            </a:pPr>
            <a:r>
              <a:rPr lang="en-US" sz="2100" dirty="0">
                <a:solidFill>
                  <a:srgbClr val="595959"/>
                </a:solidFill>
              </a:rPr>
              <a:t>oblikovati </a:t>
            </a:r>
            <a:r>
              <a:rPr lang="en-US" sz="2100" dirty="0" err="1">
                <a:solidFill>
                  <a:srgbClr val="595959"/>
                </a:solidFill>
              </a:rPr>
              <a:t>donosno</a:t>
            </a:r>
            <a:r>
              <a:rPr lang="en-US" sz="2100" dirty="0">
                <a:solidFill>
                  <a:srgbClr val="595959"/>
                </a:solidFill>
              </a:rPr>
              <a:t> </a:t>
            </a:r>
            <a:r>
              <a:rPr lang="en-US" sz="2100" dirty="0" err="1">
                <a:solidFill>
                  <a:srgbClr val="595959"/>
                </a:solidFill>
              </a:rPr>
              <a:t>cenovno</a:t>
            </a:r>
            <a:r>
              <a:rPr lang="en-US" sz="2100" dirty="0">
                <a:solidFill>
                  <a:srgbClr val="595959"/>
                </a:solidFill>
              </a:rPr>
              <a:t> </a:t>
            </a:r>
            <a:r>
              <a:rPr lang="en-US" sz="2100" dirty="0" err="1">
                <a:solidFill>
                  <a:srgbClr val="595959"/>
                </a:solidFill>
              </a:rPr>
              <a:t>strategijo</a:t>
            </a:r>
            <a:r>
              <a:rPr lang="en-US" sz="2100" dirty="0">
                <a:solidFill>
                  <a:srgbClr val="595959"/>
                </a:solidFill>
              </a:rPr>
              <a:t>.</a:t>
            </a:r>
            <a:endParaRPr lang="en-US" sz="2100" dirty="0">
              <a:solidFill>
                <a:srgbClr val="595959"/>
              </a:solidFill>
              <a:ea typeface="Calibri"/>
              <a:cs typeface="Calibri"/>
            </a:endParaRPr>
          </a:p>
          <a:p>
            <a:pPr marL="0" indent="0">
              <a:lnSpc>
                <a:spcPct val="100000"/>
              </a:lnSpc>
              <a:spcBef>
                <a:spcPts val="0"/>
              </a:spcBef>
              <a:spcAft>
                <a:spcPts val="600"/>
              </a:spcAft>
              <a:buNone/>
            </a:pPr>
            <a:endParaRPr lang="en-US" sz="2100" b="1" dirty="0">
              <a:solidFill>
                <a:srgbClr val="595959"/>
              </a:solidFill>
              <a:ea typeface="Calibri"/>
              <a:cs typeface="Calibri"/>
            </a:endParaRPr>
          </a:p>
          <a:p>
            <a:pPr marL="0" indent="0">
              <a:lnSpc>
                <a:spcPct val="100000"/>
              </a:lnSpc>
              <a:spcBef>
                <a:spcPts val="0"/>
              </a:spcBef>
              <a:spcAft>
                <a:spcPts val="600"/>
              </a:spcAft>
              <a:buNone/>
            </a:pPr>
            <a:r>
              <a:rPr lang="en-US" sz="2100" b="1" dirty="0">
                <a:solidFill>
                  <a:srgbClr val="E96751"/>
                </a:solidFill>
              </a:rPr>
              <a:t>Brez tega lahko le ugibate, kar lahko vodi do izgub ali zamujenih priložnosti. </a:t>
            </a:r>
            <a:r>
              <a:rPr lang="en-US" sz="2100" dirty="0">
                <a:solidFill>
                  <a:srgbClr val="595959"/>
                </a:solidFill>
              </a:rPr>
              <a:t>Prvi in najpomembnejši korak je izračun vseh stroškov za vodenje vaše nastanitve; ti bodo tvorili osnovo za vašo ceno, ki temelji na stroških. </a:t>
            </a:r>
            <a:endParaRPr lang="en-US" sz="2100" dirty="0">
              <a:solidFill>
                <a:srgbClr val="595959"/>
              </a:solidFill>
              <a:ea typeface="Calibri"/>
              <a:cs typeface="Calibri"/>
            </a:endParaRPr>
          </a:p>
          <a:p>
            <a:pPr>
              <a:lnSpc>
                <a:spcPct val="100000"/>
              </a:lnSpc>
              <a:spcBef>
                <a:spcPts val="0"/>
              </a:spcBef>
              <a:spcAft>
                <a:spcPts val="600"/>
              </a:spcAft>
            </a:pPr>
            <a:r>
              <a:rPr lang="en-US" sz="2100" b="1" dirty="0">
                <a:solidFill>
                  <a:srgbClr val="595959"/>
                </a:solidFill>
              </a:rPr>
              <a:t>Fiksni stroški </a:t>
            </a:r>
            <a:r>
              <a:rPr lang="en-US" sz="2100" dirty="0">
                <a:solidFill>
                  <a:srgbClr val="595959"/>
                </a:solidFill>
              </a:rPr>
              <a:t>(npr. zavarovanje, odplačevanje posojil, </a:t>
            </a:r>
            <a:r>
              <a:rPr lang="en-US" sz="2100" err="1">
                <a:solidFill>
                  <a:srgbClr val="595959"/>
                </a:solidFill>
              </a:rPr>
              <a:t>licence</a:t>
            </a:r>
            <a:r>
              <a:rPr lang="en-US" sz="2100" dirty="0">
                <a:solidFill>
                  <a:srgbClr val="595959"/>
                </a:solidFill>
              </a:rPr>
              <a:t>)</a:t>
            </a:r>
            <a:endParaRPr lang="en-US" sz="2100" dirty="0">
              <a:solidFill>
                <a:srgbClr val="595959"/>
              </a:solidFill>
              <a:ea typeface="Calibri"/>
              <a:cs typeface="Calibri"/>
            </a:endParaRPr>
          </a:p>
          <a:p>
            <a:pPr>
              <a:lnSpc>
                <a:spcPct val="100000"/>
              </a:lnSpc>
              <a:spcBef>
                <a:spcPts val="0"/>
              </a:spcBef>
              <a:spcAft>
                <a:spcPts val="600"/>
              </a:spcAft>
            </a:pPr>
            <a:r>
              <a:rPr lang="en-US" sz="2100" b="1" dirty="0">
                <a:solidFill>
                  <a:srgbClr val="595959"/>
                </a:solidFill>
              </a:rPr>
              <a:t>Spremenljivi stroški </a:t>
            </a:r>
            <a:r>
              <a:rPr lang="en-US" sz="2100" dirty="0">
                <a:solidFill>
                  <a:srgbClr val="595959"/>
                </a:solidFill>
              </a:rPr>
              <a:t>(npr. čiščenje, komunalni stroški na gost)</a:t>
            </a:r>
            <a:endParaRPr lang="en-US" sz="2100" dirty="0">
              <a:solidFill>
                <a:srgbClr val="595959"/>
              </a:solidFill>
              <a:ea typeface="Calibri"/>
              <a:cs typeface="Calibri"/>
            </a:endParaRPr>
          </a:p>
          <a:p>
            <a:pPr marL="0" indent="0">
              <a:lnSpc>
                <a:spcPct val="100000"/>
              </a:lnSpc>
              <a:spcBef>
                <a:spcPts val="0"/>
              </a:spcBef>
              <a:spcAft>
                <a:spcPts val="600"/>
              </a:spcAft>
              <a:buNone/>
            </a:pPr>
            <a:r>
              <a:rPr lang="en-US" sz="2100" dirty="0">
                <a:solidFill>
                  <a:srgbClr val="595959"/>
                </a:solidFill>
              </a:rPr>
              <a:t>Nato ocenite </a:t>
            </a:r>
            <a:r>
              <a:rPr lang="en-US" sz="2100" b="1" dirty="0">
                <a:solidFill>
                  <a:srgbClr val="595959"/>
                </a:solidFill>
              </a:rPr>
              <a:t>povprečno število rezerviranih nočitev </a:t>
            </a:r>
            <a:r>
              <a:rPr lang="en-US" sz="2100" dirty="0">
                <a:solidFill>
                  <a:srgbClr val="595959"/>
                </a:solidFill>
              </a:rPr>
              <a:t>na leto.</a:t>
            </a:r>
            <a:endParaRPr lang="en-US" sz="2100" dirty="0">
              <a:solidFill>
                <a:srgbClr val="595959"/>
              </a:solidFill>
              <a:ea typeface="Calibri"/>
              <a:cs typeface="Calibri"/>
            </a:endParaRPr>
          </a:p>
          <a:p>
            <a:pPr marL="0" indent="0">
              <a:lnSpc>
                <a:spcPct val="100000"/>
              </a:lnSpc>
              <a:spcBef>
                <a:spcPts val="0"/>
              </a:spcBef>
              <a:spcAft>
                <a:spcPts val="600"/>
              </a:spcAft>
              <a:buNone/>
            </a:pPr>
            <a:endParaRPr lang="en-US" sz="2100" dirty="0">
              <a:solidFill>
                <a:srgbClr val="595959"/>
              </a:solidFill>
              <a:ea typeface="Calibri"/>
              <a:cs typeface="Calibri"/>
            </a:endParaRPr>
          </a:p>
          <a:p>
            <a:pPr>
              <a:lnSpc>
                <a:spcPct val="100000"/>
              </a:lnSpc>
              <a:spcBef>
                <a:spcPts val="0"/>
              </a:spcBef>
              <a:spcAft>
                <a:spcPts val="600"/>
              </a:spcAft>
            </a:pPr>
            <a:endParaRPr lang="en-US" sz="2100" dirty="0">
              <a:solidFill>
                <a:srgbClr val="595959"/>
              </a:solidFill>
              <a:ea typeface="Calibri"/>
              <a:cs typeface="Calibri"/>
            </a:endParaRPr>
          </a:p>
          <a:p>
            <a:pPr>
              <a:lnSpc>
                <a:spcPct val="100000"/>
              </a:lnSpc>
              <a:spcBef>
                <a:spcPts val="0"/>
              </a:spcBef>
              <a:spcAft>
                <a:spcPts val="600"/>
              </a:spcAft>
            </a:pPr>
            <a:endParaRPr lang="en-US" sz="2100" dirty="0">
              <a:solidFill>
                <a:srgbClr val="595959"/>
              </a:solidFill>
              <a:ea typeface="Calibri"/>
              <a:cs typeface="Calibri"/>
            </a:endParaRPr>
          </a:p>
        </p:txBody>
      </p:sp>
      <p:grpSp>
        <p:nvGrpSpPr>
          <p:cNvPr id="5" name="Group 4">
            <a:extLst>
              <a:ext uri="{FF2B5EF4-FFF2-40B4-BE49-F238E27FC236}">
                <a16:creationId xmlns:a16="http://schemas.microsoft.com/office/drawing/2014/main" id="{80256282-B19D-C720-E64F-DB0AEFDD8EE7}"/>
              </a:ext>
            </a:extLst>
          </p:cNvPr>
          <p:cNvGrpSpPr/>
          <p:nvPr/>
        </p:nvGrpSpPr>
        <p:grpSpPr>
          <a:xfrm>
            <a:off x="10435032" y="2187226"/>
            <a:ext cx="1081945" cy="1011723"/>
            <a:chOff x="1016000" y="1137920"/>
            <a:chExt cx="1016000" cy="1016000"/>
          </a:xfrm>
        </p:grpSpPr>
        <p:sp>
          <p:nvSpPr>
            <p:cNvPr id="6" name="Oval 5">
              <a:extLst>
                <a:ext uri="{FF2B5EF4-FFF2-40B4-BE49-F238E27FC236}">
                  <a16:creationId xmlns:a16="http://schemas.microsoft.com/office/drawing/2014/main" id="{FA04A15C-A87D-9287-EB99-0B7D2251C236}"/>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3D7A344E-6B26-A544-6AAE-A734E2A28173}"/>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14</a:t>
              </a:r>
            </a:p>
          </p:txBody>
        </p:sp>
      </p:grpSp>
    </p:spTree>
    <p:extLst>
      <p:ext uri="{BB962C8B-B14F-4D97-AF65-F5344CB8AC3E}">
        <p14:creationId xmlns:p14="http://schemas.microsoft.com/office/powerpoint/2010/main" val="2563871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6DEE6C-8C29-124C-2A0F-F48387A0ACCD}"/>
              </a:ext>
            </a:extLst>
          </p:cNvPr>
          <p:cNvSpPr>
            <a:spLocks noGrp="1"/>
          </p:cNvSpPr>
          <p:nvPr>
            <p:ph type="body" sz="quarter" idx="16"/>
          </p:nvPr>
        </p:nvSpPr>
        <p:spPr>
          <a:xfrm>
            <a:off x="788657" y="225022"/>
            <a:ext cx="10614687" cy="803654"/>
          </a:xfrm>
        </p:spPr>
        <p:txBody>
          <a:bodyPr/>
          <a:lstStyle/>
          <a:p>
            <a:r>
              <a:rPr lang="en-IE" dirty="0">
                <a:solidFill>
                  <a:srgbClr val="418D8F"/>
                </a:solidFill>
              </a:rPr>
              <a:t>Poznajte svoje nočne stroške</a:t>
            </a:r>
            <a:endParaRPr lang="en-US" dirty="0">
              <a:solidFill>
                <a:srgbClr val="418D8F"/>
              </a:solidFill>
            </a:endParaRPr>
          </a:p>
          <a:p>
            <a:endParaRPr lang="en-IE" dirty="0">
              <a:solidFill>
                <a:srgbClr val="418D8F"/>
              </a:solidFill>
            </a:endParaRPr>
          </a:p>
        </p:txBody>
      </p:sp>
      <p:sp>
        <p:nvSpPr>
          <p:cNvPr id="10" name="Flowchart: Alternate Process 9">
            <a:extLst>
              <a:ext uri="{FF2B5EF4-FFF2-40B4-BE49-F238E27FC236}">
                <a16:creationId xmlns:a16="http://schemas.microsoft.com/office/drawing/2014/main" id="{322F6B06-E191-DF9D-48AD-C8DC8335E0FE}"/>
              </a:ext>
            </a:extLst>
          </p:cNvPr>
          <p:cNvSpPr/>
          <p:nvPr/>
        </p:nvSpPr>
        <p:spPr>
          <a:xfrm>
            <a:off x="709178" y="897063"/>
            <a:ext cx="10694165" cy="2238375"/>
          </a:xfrm>
          <a:prstGeom prst="flowChartAlternateProcess">
            <a:avLst/>
          </a:prstGeom>
          <a:solidFill>
            <a:srgbClr val="459597"/>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5" name="Slide Number Placeholder 5">
            <a:extLst>
              <a:ext uri="{FF2B5EF4-FFF2-40B4-BE49-F238E27FC236}">
                <a16:creationId xmlns:a16="http://schemas.microsoft.com/office/drawing/2014/main" id="{F7BE5E7C-B781-6EB4-C36C-A28124C50A21}"/>
              </a:ext>
            </a:extLst>
          </p:cNvPr>
          <p:cNvSpPr txBox="1">
            <a:spLocks/>
          </p:cNvSpPr>
          <p:nvPr/>
        </p:nvSpPr>
        <p:spPr>
          <a:xfrm>
            <a:off x="10541517" y="2728621"/>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28</a:t>
            </a:fld>
            <a:endParaRPr lang="fr-CA" dirty="0"/>
          </a:p>
        </p:txBody>
      </p:sp>
      <p:sp>
        <p:nvSpPr>
          <p:cNvPr id="11" name="TextBox 10">
            <a:extLst>
              <a:ext uri="{FF2B5EF4-FFF2-40B4-BE49-F238E27FC236}">
                <a16:creationId xmlns:a16="http://schemas.microsoft.com/office/drawing/2014/main" id="{6EFA5AEC-9959-EF4E-BD80-071D3393FB4C}"/>
              </a:ext>
            </a:extLst>
          </p:cNvPr>
          <p:cNvSpPr txBox="1"/>
          <p:nvPr/>
        </p:nvSpPr>
        <p:spPr>
          <a:xfrm>
            <a:off x="1067954" y="894690"/>
            <a:ext cx="10183923" cy="2031325"/>
          </a:xfrm>
          <a:prstGeom prst="rect">
            <a:avLst/>
          </a:prstGeom>
          <a:noFill/>
        </p:spPr>
        <p:txBody>
          <a:bodyPr wrap="square" lIns="91440" tIns="45720" rIns="91440" bIns="45720" anchor="t">
            <a:spAutoFit/>
          </a:bodyPr>
          <a:lstStyle/>
          <a:p>
            <a:r>
              <a:rPr lang="en-US" sz="2100" b="1" dirty="0">
                <a:solidFill>
                  <a:schemeClr val="bg1"/>
                </a:solidFill>
              </a:rPr>
              <a:t>Kako izračunati:</a:t>
            </a:r>
            <a:endParaRPr lang="en-US" sz="2100" b="1" dirty="0">
              <a:solidFill>
                <a:schemeClr val="bg1"/>
              </a:solidFill>
              <a:ea typeface="Calibri"/>
              <a:cs typeface="Calibri"/>
            </a:endParaRPr>
          </a:p>
          <a:p>
            <a:r>
              <a:rPr lang="en-US" sz="2100" b="1" dirty="0">
                <a:solidFill>
                  <a:schemeClr val="bg1"/>
                </a:solidFill>
              </a:rPr>
              <a:t>Nočni stroški </a:t>
            </a:r>
            <a:r>
              <a:rPr lang="en-US" sz="2100" dirty="0">
                <a:solidFill>
                  <a:schemeClr val="bg1"/>
                </a:solidFill>
              </a:rPr>
              <a:t>= (letni fiksni stroški ÷ število rezerviranih nočitev) + spremenljivi stroški na noč</a:t>
            </a:r>
            <a:br>
              <a:rPr lang="en-US" sz="2100" b="1" dirty="0"/>
            </a:br>
            <a:r>
              <a:rPr lang="en-US" sz="2100" b="1" dirty="0">
                <a:solidFill>
                  <a:schemeClr val="bg1"/>
                </a:solidFill>
              </a:rPr>
              <a:t>Korak 1: </a:t>
            </a:r>
            <a:r>
              <a:rPr lang="en-US" sz="2100" dirty="0">
                <a:solidFill>
                  <a:schemeClr val="bg1"/>
                </a:solidFill>
              </a:rPr>
              <a:t>Seštejte svoje </a:t>
            </a:r>
            <a:r>
              <a:rPr lang="en-US" sz="2100" b="1" dirty="0">
                <a:solidFill>
                  <a:schemeClr val="bg1"/>
                </a:solidFill>
              </a:rPr>
              <a:t>fiksne letne stroške </a:t>
            </a:r>
            <a:r>
              <a:rPr lang="en-US" sz="2100" dirty="0">
                <a:solidFill>
                  <a:schemeClr val="bg1"/>
                </a:solidFill>
              </a:rPr>
              <a:t>(zavarovanje, komunalne storitve, trženje)</a:t>
            </a:r>
            <a:br>
              <a:rPr lang="en-US" sz="2100" dirty="0"/>
            </a:br>
            <a:r>
              <a:rPr lang="en-US" sz="2100" b="1" dirty="0">
                <a:solidFill>
                  <a:schemeClr val="bg1"/>
                </a:solidFill>
              </a:rPr>
              <a:t>Korak 2: </a:t>
            </a:r>
            <a:r>
              <a:rPr lang="en-US" sz="2100" dirty="0">
                <a:solidFill>
                  <a:schemeClr val="bg1"/>
                </a:solidFill>
              </a:rPr>
              <a:t>Ocenite </a:t>
            </a:r>
            <a:r>
              <a:rPr lang="en-US" sz="2100" b="1" dirty="0">
                <a:solidFill>
                  <a:schemeClr val="bg1"/>
                </a:solidFill>
              </a:rPr>
              <a:t>spremenljive stroške na nočitev </a:t>
            </a:r>
            <a:r>
              <a:rPr lang="en-US" sz="2100" dirty="0">
                <a:solidFill>
                  <a:schemeClr val="bg1"/>
                </a:solidFill>
              </a:rPr>
              <a:t>(čiščenje, zajtrk)</a:t>
            </a:r>
            <a:br>
              <a:rPr lang="en-US" sz="2100" dirty="0"/>
            </a:br>
            <a:r>
              <a:rPr lang="en-US" sz="2100" b="1" dirty="0">
                <a:solidFill>
                  <a:schemeClr val="bg1"/>
                </a:solidFill>
              </a:rPr>
              <a:t>Korak 3: </a:t>
            </a:r>
            <a:r>
              <a:rPr lang="en-US" sz="2100" dirty="0">
                <a:solidFill>
                  <a:schemeClr val="bg1"/>
                </a:solidFill>
              </a:rPr>
              <a:t>Ocenite število </a:t>
            </a:r>
            <a:r>
              <a:rPr lang="en-US" sz="2100" b="1" dirty="0">
                <a:solidFill>
                  <a:schemeClr val="bg1"/>
                </a:solidFill>
              </a:rPr>
              <a:t>nočitev, ki jih je mogoče rezervirati na leto </a:t>
            </a:r>
            <a:r>
              <a:rPr lang="en-US" sz="2100" dirty="0">
                <a:solidFill>
                  <a:schemeClr val="bg1"/>
                </a:solidFill>
              </a:rPr>
              <a:t>(npr. 60 % od 365 = 219)</a:t>
            </a:r>
            <a:endParaRPr lang="en-US" sz="2100" dirty="0">
              <a:solidFill>
                <a:schemeClr val="bg1"/>
              </a:solidFill>
              <a:ea typeface="Calibri"/>
              <a:cs typeface="Calibri"/>
            </a:endParaRPr>
          </a:p>
        </p:txBody>
      </p:sp>
      <p:sp>
        <p:nvSpPr>
          <p:cNvPr id="12" name="Flowchart: Alternate Process 11">
            <a:extLst>
              <a:ext uri="{FF2B5EF4-FFF2-40B4-BE49-F238E27FC236}">
                <a16:creationId xmlns:a16="http://schemas.microsoft.com/office/drawing/2014/main" id="{CFCF8DAC-453D-ED27-4B21-35B1C914FD6E}"/>
              </a:ext>
            </a:extLst>
          </p:cNvPr>
          <p:cNvSpPr/>
          <p:nvPr/>
        </p:nvSpPr>
        <p:spPr>
          <a:xfrm>
            <a:off x="750169" y="3357621"/>
            <a:ext cx="10595358" cy="2113668"/>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3" name="Slide Number Placeholder 5">
            <a:extLst>
              <a:ext uri="{FF2B5EF4-FFF2-40B4-BE49-F238E27FC236}">
                <a16:creationId xmlns:a16="http://schemas.microsoft.com/office/drawing/2014/main" id="{55BD881A-B6FE-CFC1-2A96-ABB203E3EA9D}"/>
              </a:ext>
            </a:extLst>
          </p:cNvPr>
          <p:cNvSpPr txBox="1">
            <a:spLocks/>
          </p:cNvSpPr>
          <p:nvPr/>
        </p:nvSpPr>
        <p:spPr>
          <a:xfrm>
            <a:off x="11100006" y="6666754"/>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28</a:t>
            </a:fld>
            <a:endParaRPr lang="fr-CA" dirty="0"/>
          </a:p>
        </p:txBody>
      </p:sp>
      <p:sp>
        <p:nvSpPr>
          <p:cNvPr id="14" name="TextBox 13">
            <a:extLst>
              <a:ext uri="{FF2B5EF4-FFF2-40B4-BE49-F238E27FC236}">
                <a16:creationId xmlns:a16="http://schemas.microsoft.com/office/drawing/2014/main" id="{EE658C9D-9EA2-09C9-232A-4D9D5168A379}"/>
              </a:ext>
            </a:extLst>
          </p:cNvPr>
          <p:cNvSpPr txBox="1"/>
          <p:nvPr/>
        </p:nvSpPr>
        <p:spPr>
          <a:xfrm>
            <a:off x="1069209" y="3361824"/>
            <a:ext cx="10188395" cy="2031325"/>
          </a:xfrm>
          <a:prstGeom prst="rect">
            <a:avLst/>
          </a:prstGeom>
          <a:noFill/>
        </p:spPr>
        <p:txBody>
          <a:bodyPr wrap="square" lIns="91440" tIns="45720" rIns="91440" bIns="45720" anchor="t">
            <a:spAutoFit/>
          </a:bodyPr>
          <a:lstStyle/>
          <a:p>
            <a:r>
              <a:rPr lang="en-US" sz="2100" b="1" dirty="0">
                <a:solidFill>
                  <a:schemeClr val="bg1"/>
                </a:solidFill>
              </a:rPr>
              <a:t>Primer:</a:t>
            </a:r>
            <a:endParaRPr lang="en-US" sz="2100" b="1" dirty="0">
              <a:solidFill>
                <a:schemeClr val="bg1"/>
              </a:solidFill>
              <a:ea typeface="Calibri"/>
              <a:cs typeface="Calibri"/>
            </a:endParaRPr>
          </a:p>
          <a:p>
            <a:r>
              <a:rPr lang="en-US" sz="2100" b="1" dirty="0">
                <a:solidFill>
                  <a:schemeClr val="bg1"/>
                </a:solidFill>
              </a:rPr>
              <a:t>Stroški na noč </a:t>
            </a:r>
            <a:r>
              <a:rPr lang="en-US" sz="2100" dirty="0">
                <a:solidFill>
                  <a:schemeClr val="bg1"/>
                </a:solidFill>
              </a:rPr>
              <a:t>= (fiksni letni stroški ÷ nočitve, ki jih je mogoče rezervirati) + spremenljivi stroški na noč</a:t>
            </a:r>
            <a:br>
              <a:rPr lang="en-US" sz="2100" b="1" dirty="0"/>
            </a:br>
            <a:r>
              <a:rPr lang="en-US" sz="2100" dirty="0">
                <a:solidFill>
                  <a:schemeClr val="bg1"/>
                </a:solidFill>
              </a:rPr>
              <a:t>(Letni fiksni stroški 12.000 € ÷ 200 rezerviranih nočitev) + spremenljivi stroški na nočitev</a:t>
            </a:r>
            <a:r>
              <a:rPr lang="en-IE" sz="2100" dirty="0">
                <a:solidFill>
                  <a:schemeClr val="bg1"/>
                </a:solidFill>
              </a:rPr>
              <a:t> 10</a:t>
            </a:r>
            <a:endParaRPr lang="en-IE" sz="2100" dirty="0">
              <a:solidFill>
                <a:schemeClr val="bg1"/>
              </a:solidFill>
              <a:ea typeface="Calibri"/>
              <a:cs typeface="Calibri"/>
            </a:endParaRPr>
          </a:p>
          <a:p>
            <a:r>
              <a:rPr lang="en-IE" sz="2100" dirty="0">
                <a:solidFill>
                  <a:schemeClr val="bg1"/>
                </a:solidFill>
              </a:rPr>
              <a:t>=</a:t>
            </a:r>
            <a:r>
              <a:rPr lang="en-IE" sz="2100" b="1" dirty="0">
                <a:solidFill>
                  <a:schemeClr val="bg1"/>
                </a:solidFill>
              </a:rPr>
              <a:t> 70 EUR na noč</a:t>
            </a:r>
            <a:endParaRPr lang="en-IE" sz="2100" b="1" dirty="0">
              <a:solidFill>
                <a:schemeClr val="bg1"/>
              </a:solidFill>
              <a:ea typeface="Calibri"/>
              <a:cs typeface="Calibri"/>
            </a:endParaRPr>
          </a:p>
          <a:p>
            <a:r>
              <a:rPr lang="en-US" sz="2100" dirty="0">
                <a:solidFill>
                  <a:schemeClr val="bg1"/>
                </a:solidFill>
              </a:rPr>
              <a:t>To so vaši </a:t>
            </a:r>
            <a:r>
              <a:rPr lang="en-US" sz="2100" b="1" dirty="0">
                <a:solidFill>
                  <a:schemeClr val="bg1"/>
                </a:solidFill>
              </a:rPr>
              <a:t>stroški na noč </a:t>
            </a:r>
            <a:r>
              <a:rPr lang="en-US" sz="2100" dirty="0">
                <a:solidFill>
                  <a:schemeClr val="bg1"/>
                </a:solidFill>
              </a:rPr>
              <a:t>– minimalni znesek, ki ga morate plačati za eno nočitev gosta.</a:t>
            </a:r>
            <a:endParaRPr lang="en-US" sz="2100" dirty="0">
              <a:solidFill>
                <a:schemeClr val="bg1"/>
              </a:solidFill>
              <a:ea typeface="Calibri"/>
              <a:cs typeface="Calibri"/>
            </a:endParaRPr>
          </a:p>
        </p:txBody>
      </p:sp>
      <p:sp>
        <p:nvSpPr>
          <p:cNvPr id="17" name="TextBox 16">
            <a:extLst>
              <a:ext uri="{FF2B5EF4-FFF2-40B4-BE49-F238E27FC236}">
                <a16:creationId xmlns:a16="http://schemas.microsoft.com/office/drawing/2014/main" id="{722CE6A3-AB2A-0CB8-B53B-0C3AE8FF5664}"/>
              </a:ext>
            </a:extLst>
          </p:cNvPr>
          <p:cNvSpPr txBox="1"/>
          <p:nvPr/>
        </p:nvSpPr>
        <p:spPr>
          <a:xfrm>
            <a:off x="749195" y="5651091"/>
            <a:ext cx="10768447" cy="1015663"/>
          </a:xfrm>
          <a:prstGeom prst="rect">
            <a:avLst/>
          </a:prstGeom>
          <a:noFill/>
        </p:spPr>
        <p:txBody>
          <a:bodyPr wrap="square">
            <a:spAutoFit/>
          </a:bodyPr>
          <a:lstStyle/>
          <a:p>
            <a:pPr marL="0" indent="0">
              <a:lnSpc>
                <a:spcPct val="100000"/>
              </a:lnSpc>
              <a:spcBef>
                <a:spcPts val="0"/>
              </a:spcBef>
              <a:spcAft>
                <a:spcPts val="1200"/>
              </a:spcAft>
              <a:buNone/>
            </a:pPr>
            <a:r>
              <a:rPr lang="en-US" sz="2000" b="1" dirty="0">
                <a:solidFill>
                  <a:srgbClr val="EC7C69"/>
                </a:solidFill>
              </a:rPr>
              <a:t>Nasvet: </a:t>
            </a:r>
            <a:r>
              <a:rPr lang="en-US" sz="2000" dirty="0">
                <a:solidFill>
                  <a:srgbClr val="595959"/>
                </a:solidFill>
              </a:rPr>
              <a:t>Najlažji način je, da v računovodski programski opremi preverite svoje </a:t>
            </a:r>
            <a:r>
              <a:rPr lang="en-US" sz="2000" b="1" dirty="0">
                <a:solidFill>
                  <a:srgbClr val="595959"/>
                </a:solidFill>
              </a:rPr>
              <a:t>skupne odhodke </a:t>
            </a:r>
            <a:r>
              <a:rPr lang="en-US" sz="2000" dirty="0">
                <a:solidFill>
                  <a:srgbClr val="595959"/>
                </a:solidFill>
              </a:rPr>
              <a:t>v zadnjem letu, nato pa </a:t>
            </a:r>
            <a:r>
              <a:rPr lang="en-US" sz="2000" b="1" dirty="0">
                <a:solidFill>
                  <a:srgbClr val="595959"/>
                </a:solidFill>
              </a:rPr>
              <a:t>ta znesek delite s 365, da dobite povprečne dnevne stroške</a:t>
            </a:r>
            <a:r>
              <a:rPr lang="en-US" sz="2000" dirty="0">
                <a:solidFill>
                  <a:srgbClr val="595959"/>
                </a:solidFill>
              </a:rPr>
              <a:t>. To število lahko nato nadalje delite s povprečnim številom zasedenih sob in storitev, ki jih ponujate.</a:t>
            </a:r>
          </a:p>
        </p:txBody>
      </p:sp>
    </p:spTree>
    <p:extLst>
      <p:ext uri="{BB962C8B-B14F-4D97-AF65-F5344CB8AC3E}">
        <p14:creationId xmlns:p14="http://schemas.microsoft.com/office/powerpoint/2010/main" val="4218496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8C0B5-D976-FFC7-556B-B9597742844A}"/>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FEB4F13A-113F-EC92-EEA9-A1CAED0C02CF}"/>
              </a:ext>
            </a:extLst>
          </p:cNvPr>
          <p:cNvSpPr/>
          <p:nvPr/>
        </p:nvSpPr>
        <p:spPr>
          <a:xfrm>
            <a:off x="817825" y="1258962"/>
            <a:ext cx="10916972" cy="832631"/>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1D34616C-929B-3C2E-4044-432292A080BB}"/>
              </a:ext>
            </a:extLst>
          </p:cNvPr>
          <p:cNvSpPr>
            <a:spLocks noGrp="1"/>
          </p:cNvSpPr>
          <p:nvPr>
            <p:ph type="body" sz="quarter" idx="16"/>
          </p:nvPr>
        </p:nvSpPr>
        <p:spPr>
          <a:xfrm>
            <a:off x="826825" y="247150"/>
            <a:ext cx="10614687" cy="803654"/>
          </a:xfrm>
        </p:spPr>
        <p:txBody>
          <a:bodyPr lIns="91440" tIns="45720" rIns="91440" bIns="45720" anchor="t">
            <a:noAutofit/>
          </a:bodyPr>
          <a:lstStyle/>
          <a:p>
            <a:r>
              <a:rPr lang="en-US" sz="3200" dirty="0" err="1">
                <a:solidFill>
                  <a:srgbClr val="459597"/>
                </a:solidFill>
              </a:rPr>
              <a:t>Poznati</a:t>
            </a:r>
            <a:r>
              <a:rPr lang="en-US" sz="3200" dirty="0">
                <a:solidFill>
                  <a:srgbClr val="459597"/>
                </a:solidFill>
              </a:rPr>
              <a:t> </a:t>
            </a:r>
            <a:r>
              <a:rPr lang="en-US" sz="3200" dirty="0" err="1">
                <a:solidFill>
                  <a:srgbClr val="459597"/>
                </a:solidFill>
              </a:rPr>
              <a:t>morate</a:t>
            </a:r>
            <a:r>
              <a:rPr lang="en-US" sz="3200" dirty="0">
                <a:solidFill>
                  <a:srgbClr val="459597"/>
                </a:solidFill>
              </a:rPr>
              <a:t> </a:t>
            </a:r>
            <a:r>
              <a:rPr lang="en-US" sz="3200" b="1" dirty="0" err="1">
                <a:solidFill>
                  <a:srgbClr val="459597"/>
                </a:solidFill>
              </a:rPr>
              <a:t>svoje</a:t>
            </a:r>
            <a:r>
              <a:rPr lang="en-US" sz="3200" b="1" dirty="0">
                <a:solidFill>
                  <a:srgbClr val="459597"/>
                </a:solidFill>
              </a:rPr>
              <a:t> </a:t>
            </a:r>
            <a:r>
              <a:rPr lang="en-US" sz="3200" b="1" dirty="0" err="1">
                <a:solidFill>
                  <a:srgbClr val="459597"/>
                </a:solidFill>
              </a:rPr>
              <a:t>nočne</a:t>
            </a:r>
            <a:r>
              <a:rPr lang="en-US" sz="3200" b="1" dirty="0">
                <a:solidFill>
                  <a:srgbClr val="459597"/>
                </a:solidFill>
              </a:rPr>
              <a:t> </a:t>
            </a:r>
            <a:r>
              <a:rPr lang="en-US" sz="3200" b="1" dirty="0" err="1">
                <a:solidFill>
                  <a:srgbClr val="459597"/>
                </a:solidFill>
              </a:rPr>
              <a:t>stroške</a:t>
            </a:r>
            <a:endParaRPr lang="en-GB" sz="3200" dirty="0" err="1">
              <a:solidFill>
                <a:srgbClr val="459597"/>
              </a:solidFill>
            </a:endParaRPr>
          </a:p>
        </p:txBody>
      </p:sp>
      <p:cxnSp>
        <p:nvCxnSpPr>
          <p:cNvPr id="2" name="Straight Connector 1">
            <a:extLst>
              <a:ext uri="{FF2B5EF4-FFF2-40B4-BE49-F238E27FC236}">
                <a16:creationId xmlns:a16="http://schemas.microsoft.com/office/drawing/2014/main" id="{FC28601D-8EBD-07FE-B2FF-14F2AA27643E}"/>
              </a:ext>
            </a:extLst>
          </p:cNvPr>
          <p:cNvCxnSpPr>
            <a:cxnSpLocks/>
          </p:cNvCxnSpPr>
          <p:nvPr/>
        </p:nvCxnSpPr>
        <p:spPr>
          <a:xfrm>
            <a:off x="95247" y="81828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83802A5-52CA-ACD9-CC95-2A571BC48D14}"/>
              </a:ext>
            </a:extLst>
          </p:cNvPr>
          <p:cNvSpPr>
            <a:spLocks noGrp="1"/>
          </p:cNvSpPr>
          <p:nvPr>
            <p:ph type="body" sz="quarter" idx="18"/>
          </p:nvPr>
        </p:nvSpPr>
        <p:spPr>
          <a:xfrm>
            <a:off x="992586" y="1328353"/>
            <a:ext cx="10614687" cy="693849"/>
          </a:xfrm>
        </p:spPr>
        <p:txBody>
          <a:bodyPr anchor="ctr"/>
          <a:lstStyle/>
          <a:p>
            <a:pPr algn="ctr">
              <a:spcAft>
                <a:spcPts val="600"/>
              </a:spcAft>
            </a:pPr>
            <a:r>
              <a:rPr lang="en-US" sz="2600" i="1" dirty="0">
                <a:solidFill>
                  <a:schemeClr val="bg1"/>
                </a:solidFill>
              </a:rPr>
              <a:t>„Koliko me stane vsak dan odprtje, ne glede na to, ali dobim stranko ali ne?“</a:t>
            </a:r>
          </a:p>
        </p:txBody>
      </p:sp>
      <p:sp>
        <p:nvSpPr>
          <p:cNvPr id="21" name="Text Placeholder 5">
            <a:extLst>
              <a:ext uri="{FF2B5EF4-FFF2-40B4-BE49-F238E27FC236}">
                <a16:creationId xmlns:a16="http://schemas.microsoft.com/office/drawing/2014/main" id="{1B6963CE-0517-7529-F8DE-7D8B5A79D05F}"/>
              </a:ext>
            </a:extLst>
          </p:cNvPr>
          <p:cNvSpPr txBox="1">
            <a:spLocks/>
          </p:cNvSpPr>
          <p:nvPr/>
        </p:nvSpPr>
        <p:spPr>
          <a:xfrm>
            <a:off x="1611082" y="2360695"/>
            <a:ext cx="992369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sz="2200" dirty="0">
                <a:solidFill>
                  <a:srgbClr val="595959"/>
                </a:solidFill>
              </a:rPr>
              <a:t>Nanaša se na </a:t>
            </a:r>
            <a:r>
              <a:rPr lang="en-US" sz="2200" b="1" dirty="0">
                <a:solidFill>
                  <a:srgbClr val="595959"/>
                </a:solidFill>
              </a:rPr>
              <a:t>skupne stroške </a:t>
            </a:r>
            <a:r>
              <a:rPr lang="en-US" sz="2200" dirty="0">
                <a:solidFill>
                  <a:srgbClr val="595959"/>
                </a:solidFill>
              </a:rPr>
              <a:t>poslovanja vaše nastanitve ali podjetja za eno noč, ne glede na to, ali gost rezervira ali ne. To vključuje tako </a:t>
            </a:r>
            <a:r>
              <a:rPr lang="en-US" sz="2200" b="1" dirty="0">
                <a:solidFill>
                  <a:srgbClr val="595959"/>
                </a:solidFill>
              </a:rPr>
              <a:t>fiksne stroške </a:t>
            </a:r>
            <a:r>
              <a:rPr lang="en-US" sz="2200" dirty="0">
                <a:solidFill>
                  <a:srgbClr val="595959"/>
                </a:solidFill>
              </a:rPr>
              <a:t>(ki ostanejo enaki ne glede na število gostov, npr. zavarovanje) kot tudi spremenljive stroške (ki se povečajo z vsako rezervacijo, npr. čiščenje in elektrika). Razumevanje dnevnih/nočnih stroškov je bistveno za določanje cen, ki pokrivajo stroške in ustvarjajo dobiček.</a:t>
            </a:r>
            <a:endParaRPr lang="en-IE" sz="2200" dirty="0">
              <a:solidFill>
                <a:srgbClr val="595959"/>
              </a:solidFill>
            </a:endParaRPr>
          </a:p>
        </p:txBody>
      </p:sp>
      <p:sp>
        <p:nvSpPr>
          <p:cNvPr id="25" name="Flowchart: Alternate Process 24">
            <a:extLst>
              <a:ext uri="{FF2B5EF4-FFF2-40B4-BE49-F238E27FC236}">
                <a16:creationId xmlns:a16="http://schemas.microsoft.com/office/drawing/2014/main" id="{A78970DB-FB27-6E62-3057-88063AD77CC9}"/>
              </a:ext>
            </a:extLst>
          </p:cNvPr>
          <p:cNvSpPr/>
          <p:nvPr/>
        </p:nvSpPr>
        <p:spPr>
          <a:xfrm>
            <a:off x="1460730" y="2240349"/>
            <a:ext cx="10274067" cy="171242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91D6AE4C-5A01-6C0D-6846-9F0971F1B0DE}"/>
              </a:ext>
            </a:extLst>
          </p:cNvPr>
          <p:cNvSpPr txBox="1">
            <a:spLocks/>
          </p:cNvSpPr>
          <p:nvPr/>
        </p:nvSpPr>
        <p:spPr>
          <a:xfrm>
            <a:off x="1583442" y="4225360"/>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pPr>
            <a:r>
              <a:rPr lang="en-US" altLang="en-US" b="1" dirty="0">
                <a:solidFill>
                  <a:srgbClr val="EC7C69"/>
                </a:solidFill>
              </a:rPr>
              <a:t>Primer: </a:t>
            </a:r>
            <a:r>
              <a:rPr lang="en-US" sz="2200" dirty="0">
                <a:solidFill>
                  <a:srgbClr val="595959"/>
                </a:solidFill>
              </a:rPr>
              <a:t>Recimo, da upravljate glamping pod, ki je odprt 200 noči na leto:</a:t>
            </a:r>
          </a:p>
          <a:p>
            <a:pPr marL="0" indent="0">
              <a:lnSpc>
                <a:spcPct val="100000"/>
              </a:lnSpc>
              <a:spcBef>
                <a:spcPts val="0"/>
              </a:spcBef>
              <a:spcAft>
                <a:spcPts val="600"/>
              </a:spcAft>
            </a:pPr>
            <a:r>
              <a:rPr lang="en-US" sz="2000" dirty="0">
                <a:solidFill>
                  <a:srgbClr val="595959"/>
                </a:solidFill>
              </a:rPr>
              <a:t>Fiksni stroški</a:t>
            </a:r>
            <a:r>
              <a:rPr lang="en-IE" sz="2000" dirty="0">
                <a:solidFill>
                  <a:srgbClr val="595959"/>
                </a:solidFill>
              </a:rPr>
              <a:t> 10.000</a:t>
            </a:r>
          </a:p>
          <a:p>
            <a:pPr marL="0" indent="0">
              <a:lnSpc>
                <a:spcPct val="100000"/>
              </a:lnSpc>
              <a:spcBef>
                <a:spcPts val="0"/>
              </a:spcBef>
              <a:spcAft>
                <a:spcPts val="600"/>
              </a:spcAft>
            </a:pPr>
            <a:r>
              <a:rPr lang="en-IE" sz="2000" b="1" dirty="0">
                <a:solidFill>
                  <a:srgbClr val="595959"/>
                </a:solidFill>
              </a:rPr>
              <a:t>Stroški na noč </a:t>
            </a:r>
            <a:r>
              <a:rPr lang="en-IE" sz="2000" dirty="0">
                <a:solidFill>
                  <a:srgbClr val="595959"/>
                </a:solidFill>
              </a:rPr>
              <a:t>(€/noč) 50,00 € (10.000 € ÷ 200 noči)</a:t>
            </a:r>
          </a:p>
          <a:p>
            <a:pPr marL="0" indent="0">
              <a:lnSpc>
                <a:spcPct val="100000"/>
              </a:lnSpc>
              <a:spcBef>
                <a:spcPts val="0"/>
              </a:spcBef>
              <a:spcAft>
                <a:spcPts val="600"/>
              </a:spcAft>
            </a:pPr>
            <a:r>
              <a:rPr lang="en-IE" sz="2000" dirty="0">
                <a:solidFill>
                  <a:srgbClr val="595959"/>
                </a:solidFill>
              </a:rPr>
              <a:t>Spremenljivi stroški 20 € na rezervacijo </a:t>
            </a:r>
          </a:p>
          <a:p>
            <a:pPr marL="0" indent="0">
              <a:lnSpc>
                <a:spcPct val="100000"/>
              </a:lnSpc>
              <a:spcBef>
                <a:spcPts val="0"/>
              </a:spcBef>
              <a:spcAft>
                <a:spcPts val="600"/>
              </a:spcAft>
            </a:pPr>
            <a:r>
              <a:rPr lang="en-US" sz="2000" b="1" dirty="0">
                <a:solidFill>
                  <a:srgbClr val="595959"/>
                </a:solidFill>
              </a:rPr>
              <a:t>Skupni stroški odprtja na noč </a:t>
            </a:r>
            <a:r>
              <a:rPr lang="en-US" sz="2000" dirty="0">
                <a:solidFill>
                  <a:srgbClr val="595959"/>
                </a:solidFill>
              </a:rPr>
              <a:t>(z 1 rezervacijo): 70 </a:t>
            </a:r>
          </a:p>
          <a:p>
            <a:pPr marL="0" indent="0">
              <a:lnSpc>
                <a:spcPct val="100000"/>
              </a:lnSpc>
              <a:spcBef>
                <a:spcPts val="0"/>
              </a:spcBef>
              <a:spcAft>
                <a:spcPts val="600"/>
              </a:spcAft>
            </a:pPr>
            <a:r>
              <a:rPr lang="en-US" sz="2000" dirty="0">
                <a:solidFill>
                  <a:srgbClr val="595959"/>
                </a:solidFill>
              </a:rPr>
              <a:t>Če torej zaračunate 80 € na noč, je vaš dobiček na noč le 10 €.</a:t>
            </a:r>
            <a:endParaRPr lang="en-US" sz="2200" dirty="0">
              <a:solidFill>
                <a:srgbClr val="595959"/>
              </a:solidFill>
            </a:endParaRPr>
          </a:p>
        </p:txBody>
      </p:sp>
      <p:sp>
        <p:nvSpPr>
          <p:cNvPr id="26" name="Flowchart: Alternate Process 25">
            <a:extLst>
              <a:ext uri="{FF2B5EF4-FFF2-40B4-BE49-F238E27FC236}">
                <a16:creationId xmlns:a16="http://schemas.microsoft.com/office/drawing/2014/main" id="{D7DA0EC4-2187-9771-8B64-1065BF17CCC9}"/>
              </a:ext>
            </a:extLst>
          </p:cNvPr>
          <p:cNvSpPr/>
          <p:nvPr/>
        </p:nvSpPr>
        <p:spPr>
          <a:xfrm>
            <a:off x="1448470" y="4067443"/>
            <a:ext cx="9964593" cy="270483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07E95BC4-7A42-0AED-2A1D-C53BCDB35DA3}"/>
              </a:ext>
            </a:extLst>
          </p:cNvPr>
          <p:cNvCxnSpPr>
            <a:cxnSpLocks/>
            <a:stCxn id="24" idx="1"/>
            <a:endCxn id="25" idx="1"/>
          </p:cNvCxnSpPr>
          <p:nvPr/>
        </p:nvCxnSpPr>
        <p:spPr>
          <a:xfrm rot="10800000" flipH="1" flipV="1">
            <a:off x="817824" y="1675278"/>
            <a:ext cx="642905" cy="1421286"/>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A4297AF-10F0-B908-449A-63FBCB477F98}"/>
              </a:ext>
            </a:extLst>
          </p:cNvPr>
          <p:cNvCxnSpPr>
            <a:cxnSpLocks/>
          </p:cNvCxnSpPr>
          <p:nvPr/>
        </p:nvCxnSpPr>
        <p:spPr>
          <a:xfrm rot="16200000" flipH="1">
            <a:off x="65258" y="3832083"/>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77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136A9AEC-EA74-F034-4401-62623FD721BA}"/>
              </a:ext>
            </a:extLst>
          </p:cNvPr>
          <p:cNvSpPr txBox="1">
            <a:spLocks/>
          </p:cNvSpPr>
          <p:nvPr/>
        </p:nvSpPr>
        <p:spPr>
          <a:xfrm>
            <a:off x="6708762" y="759283"/>
            <a:ext cx="4913853" cy="689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solidFill>
                  <a:srgbClr val="E96751"/>
                </a:solidFill>
              </a:rPr>
              <a:t>Ustvarjanje izvedljivosti </a:t>
            </a:r>
            <a:r>
              <a:rPr lang="en-US" sz="2400" dirty="0">
                <a:solidFill>
                  <a:srgbClr val="E96751"/>
                </a:solidFill>
              </a:rPr>
              <a:t>– razumevanje stroškov, cen in pragu rentabilnosti</a:t>
            </a:r>
            <a:endParaRPr lang="en-GB" sz="2400" dirty="0">
              <a:solidFill>
                <a:srgbClr val="E96751"/>
              </a:solidFill>
            </a:endParaRPr>
          </a:p>
          <a:p>
            <a:pPr marL="0" indent="0">
              <a:spcBef>
                <a:spcPts val="0"/>
              </a:spcBef>
              <a:spcAft>
                <a:spcPts val="600"/>
              </a:spcAft>
              <a:buNone/>
            </a:pPr>
            <a:endParaRPr lang="en-US" sz="2400" b="1" dirty="0">
              <a:solidFill>
                <a:srgbClr val="E96751"/>
              </a:solidFill>
            </a:endParaRPr>
          </a:p>
        </p:txBody>
      </p:sp>
      <p:sp>
        <p:nvSpPr>
          <p:cNvPr id="6" name="Text Placeholder 8">
            <a:extLst>
              <a:ext uri="{FF2B5EF4-FFF2-40B4-BE49-F238E27FC236}">
                <a16:creationId xmlns:a16="http://schemas.microsoft.com/office/drawing/2014/main" id="{FDB041E2-E3B8-FEB5-AE3E-14EB9A06C523}"/>
              </a:ext>
            </a:extLst>
          </p:cNvPr>
          <p:cNvSpPr>
            <a:spLocks noGrp="1"/>
          </p:cNvSpPr>
          <p:nvPr>
            <p:ph type="body" sz="quarter" idx="28"/>
          </p:nvPr>
        </p:nvSpPr>
        <p:spPr>
          <a:xfrm>
            <a:off x="394738" y="1240812"/>
            <a:ext cx="5816501" cy="4671588"/>
          </a:xfrm>
        </p:spPr>
        <p:txBody>
          <a:bodyPr lIns="91440" tIns="45720" rIns="91440" bIns="45720" anchor="t"/>
          <a:lstStyle/>
          <a:p>
            <a:pPr marL="0" indent="0"/>
            <a:r>
              <a:rPr lang="en-US" dirty="0"/>
              <a:t>Finančna trajnost se </a:t>
            </a:r>
            <a:r>
              <a:rPr lang="en-US" dirty="0" err="1"/>
              <a:t>začne</a:t>
            </a:r>
            <a:r>
              <a:rPr lang="en-US" dirty="0"/>
              <a:t> s </a:t>
            </a:r>
            <a:r>
              <a:rPr lang="en-US" dirty="0" err="1"/>
              <a:t>poznavanjem</a:t>
            </a:r>
            <a:r>
              <a:rPr lang="en-US" dirty="0"/>
              <a:t> </a:t>
            </a:r>
            <a:r>
              <a:rPr lang="en-US" dirty="0" err="1"/>
              <a:t>vaših</a:t>
            </a:r>
            <a:r>
              <a:rPr lang="en-US" dirty="0"/>
              <a:t> </a:t>
            </a:r>
            <a:r>
              <a:rPr lang="en-US" dirty="0" err="1"/>
              <a:t>številk</a:t>
            </a:r>
            <a:r>
              <a:rPr lang="en-US" dirty="0"/>
              <a:t>. V teh poglavjih vas bomo popeljali skozi bistvene elemente stroškov in cen: najprej boste opredelili vse svoje fiksne in spremenljive stroške, da boste v celoti razumeli, kaj je potrebno za nemoteno delovanje vašega podjetja, tudi brez gostov. Nato izračunate minimalno ceno za nočitev, da se prepričate, da vaše cene temeljijo na dejanskih stroških. Nazadnje izračunate prag rentabilnosti – število nočitev in zasedenost, potrebno za pokritje stroškov in doseganje dobička. Ti koraki vam skupaj dajejo jasnost in samozavest, da lahko strateško določate cene, se izognete izgubam in načrtujete dolgoročni uspeh.</a:t>
            </a:r>
          </a:p>
        </p:txBody>
      </p:sp>
      <p:sp>
        <p:nvSpPr>
          <p:cNvPr id="7" name="Text Placeholder 7">
            <a:extLst>
              <a:ext uri="{FF2B5EF4-FFF2-40B4-BE49-F238E27FC236}">
                <a16:creationId xmlns:a16="http://schemas.microsoft.com/office/drawing/2014/main" id="{CD992344-49E1-D46A-8BA6-AC164203BD01}"/>
              </a:ext>
            </a:extLst>
          </p:cNvPr>
          <p:cNvSpPr>
            <a:spLocks noGrp="1"/>
          </p:cNvSpPr>
          <p:nvPr>
            <p:ph type="body" sz="quarter" idx="27"/>
          </p:nvPr>
        </p:nvSpPr>
        <p:spPr>
          <a:xfrm>
            <a:off x="390769" y="382100"/>
            <a:ext cx="5654394" cy="720752"/>
          </a:xfrm>
        </p:spPr>
        <p:txBody>
          <a:bodyPr/>
          <a:lstStyle/>
          <a:p>
            <a:r>
              <a:rPr lang="en-US" dirty="0"/>
              <a:t>Modul 8 (2. del) Pregled</a:t>
            </a:r>
          </a:p>
        </p:txBody>
      </p:sp>
      <p:cxnSp>
        <p:nvCxnSpPr>
          <p:cNvPr id="8" name="Straight Connector 7">
            <a:extLst>
              <a:ext uri="{FF2B5EF4-FFF2-40B4-BE49-F238E27FC236}">
                <a16:creationId xmlns:a16="http://schemas.microsoft.com/office/drawing/2014/main" id="{CD585566-964F-CB02-8D61-CD8D8D8E1A4C}"/>
              </a:ext>
            </a:extLst>
          </p:cNvPr>
          <p:cNvCxnSpPr>
            <a:cxnSpLocks/>
          </p:cNvCxnSpPr>
          <p:nvPr/>
        </p:nvCxnSpPr>
        <p:spPr>
          <a:xfrm flipH="1">
            <a:off x="6215005" y="186961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28AB90AF-8BD8-4D75-C445-DEFDC4A733DE}"/>
              </a:ext>
            </a:extLst>
          </p:cNvPr>
          <p:cNvSpPr txBox="1">
            <a:spLocks/>
          </p:cNvSpPr>
          <p:nvPr/>
        </p:nvSpPr>
        <p:spPr>
          <a:xfrm>
            <a:off x="6708762" y="3964691"/>
            <a:ext cx="5194036"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1200"/>
              </a:spcAft>
              <a:buFont typeface="Arial" panose="020B0604020202020204" pitchFamily="34" charset="0"/>
              <a:buChar char="•"/>
            </a:pPr>
            <a:r>
              <a:rPr lang="en-US" sz="1800" dirty="0">
                <a:solidFill>
                  <a:srgbClr val="494949"/>
                </a:solidFill>
              </a:rPr>
              <a:t>Prepoznajte in razlikujte med </a:t>
            </a:r>
            <a:r>
              <a:rPr lang="en-US" sz="1800" b="1" dirty="0">
                <a:solidFill>
                  <a:srgbClr val="494949"/>
                </a:solidFill>
              </a:rPr>
              <a:t>fiksnimi in spremenljivimi stroški </a:t>
            </a:r>
            <a:r>
              <a:rPr lang="en-US" sz="1800" dirty="0">
                <a:solidFill>
                  <a:srgbClr val="494949"/>
                </a:solidFill>
              </a:rPr>
              <a:t>v vašem podjetju.</a:t>
            </a:r>
          </a:p>
          <a:p>
            <a:pPr marL="285750" indent="-285750">
              <a:spcAft>
                <a:spcPts val="1200"/>
              </a:spcAft>
              <a:buFont typeface="Arial" panose="020B0604020202020204" pitchFamily="34" charset="0"/>
              <a:buChar char="•"/>
            </a:pPr>
            <a:r>
              <a:rPr lang="en-US" sz="1800" dirty="0">
                <a:solidFill>
                  <a:srgbClr val="494949"/>
                </a:solidFill>
              </a:rPr>
              <a:t>Razumite svoje </a:t>
            </a:r>
            <a:r>
              <a:rPr lang="en-US" sz="1800" b="1" dirty="0">
                <a:solidFill>
                  <a:srgbClr val="494949"/>
                </a:solidFill>
              </a:rPr>
              <a:t>skupne stroške poslovanja </a:t>
            </a:r>
            <a:r>
              <a:rPr lang="en-US" sz="1800" dirty="0">
                <a:solidFill>
                  <a:srgbClr val="494949"/>
                </a:solidFill>
              </a:rPr>
              <a:t>in kako ti vplivajo na odločitve o oblikovanju cen.</a:t>
            </a:r>
          </a:p>
          <a:p>
            <a:pPr marL="285750" indent="-285750">
              <a:spcAft>
                <a:spcPts val="1200"/>
              </a:spcAft>
              <a:buFont typeface="Arial" panose="020B0604020202020204" pitchFamily="34" charset="0"/>
              <a:buChar char="•"/>
            </a:pPr>
            <a:r>
              <a:rPr lang="en-US" sz="1800" dirty="0">
                <a:solidFill>
                  <a:srgbClr val="494949"/>
                </a:solidFill>
              </a:rPr>
              <a:t>Izračunajte </a:t>
            </a:r>
            <a:r>
              <a:rPr lang="en-US" sz="1800" b="1" dirty="0">
                <a:solidFill>
                  <a:srgbClr val="494949"/>
                </a:solidFill>
              </a:rPr>
              <a:t>minimalno ceno za nočitev, </a:t>
            </a:r>
            <a:r>
              <a:rPr lang="en-US" sz="1800" dirty="0">
                <a:solidFill>
                  <a:srgbClr val="494949"/>
                </a:solidFill>
              </a:rPr>
              <a:t>da se prepričate, da ne izgubljate denarja.</a:t>
            </a:r>
          </a:p>
          <a:p>
            <a:pPr marL="285750" indent="-285750">
              <a:spcAft>
                <a:spcPts val="1200"/>
              </a:spcAft>
              <a:buFont typeface="Arial" panose="020B0604020202020204" pitchFamily="34" charset="0"/>
              <a:buChar char="•"/>
            </a:pPr>
            <a:r>
              <a:rPr lang="en-US" sz="1800" dirty="0">
                <a:solidFill>
                  <a:srgbClr val="494949"/>
                </a:solidFill>
              </a:rPr>
              <a:t>Uporabite podatke o dejanskih stroških, da določite </a:t>
            </a:r>
            <a:r>
              <a:rPr lang="en-US" sz="1800" b="1" dirty="0">
                <a:solidFill>
                  <a:srgbClr val="494949"/>
                </a:solidFill>
              </a:rPr>
              <a:t>cenovno strategijo, </a:t>
            </a:r>
            <a:r>
              <a:rPr lang="en-US" sz="1800" dirty="0">
                <a:solidFill>
                  <a:srgbClr val="494949"/>
                </a:solidFill>
              </a:rPr>
              <a:t>ki je trajnostna in usklajena z vašimi poslovnimi cilji.</a:t>
            </a:r>
          </a:p>
          <a:p>
            <a:pPr marL="285750" indent="-285750">
              <a:spcAft>
                <a:spcPts val="1200"/>
              </a:spcAft>
              <a:buFont typeface="Arial" panose="020B0604020202020204" pitchFamily="34" charset="0"/>
              <a:buChar char="•"/>
            </a:pPr>
            <a:r>
              <a:rPr lang="en-US" sz="1800" dirty="0">
                <a:solidFill>
                  <a:srgbClr val="494949"/>
                </a:solidFill>
              </a:rPr>
              <a:t>Izračunajte </a:t>
            </a:r>
            <a:r>
              <a:rPr lang="en-US" sz="1800" b="1" dirty="0">
                <a:solidFill>
                  <a:srgbClr val="494949"/>
                </a:solidFill>
              </a:rPr>
              <a:t>prag rentabilnosti </a:t>
            </a:r>
            <a:r>
              <a:rPr lang="en-US" sz="1800" dirty="0">
                <a:solidFill>
                  <a:srgbClr val="494949"/>
                </a:solidFill>
              </a:rPr>
              <a:t>tako v številu nočitev kot v zasedenosti.</a:t>
            </a:r>
          </a:p>
          <a:p>
            <a:pPr marL="285750" indent="-285750">
              <a:spcAft>
                <a:spcPts val="1200"/>
              </a:spcAft>
              <a:buFont typeface="Arial" panose="020B0604020202020204" pitchFamily="34" charset="0"/>
              <a:buChar char="•"/>
            </a:pPr>
            <a:r>
              <a:rPr lang="en-US" sz="1800" dirty="0">
                <a:solidFill>
                  <a:srgbClr val="494949"/>
                </a:solidFill>
              </a:rPr>
              <a:t>Sprejemajte premišljene odločitve na podlagi </a:t>
            </a:r>
            <a:r>
              <a:rPr lang="en-US" sz="1800" b="1" dirty="0">
                <a:solidFill>
                  <a:srgbClr val="494949"/>
                </a:solidFill>
              </a:rPr>
              <a:t>strukture stroškov in zasedenosti, </a:t>
            </a:r>
            <a:r>
              <a:rPr lang="en-US" sz="1800" dirty="0">
                <a:solidFill>
                  <a:srgbClr val="494949"/>
                </a:solidFill>
              </a:rPr>
              <a:t>da povečate dobičkonosnost in finančno zaupanje.</a:t>
            </a:r>
            <a:endParaRPr lang="en-US" sz="1800" dirty="0">
              <a:solidFill>
                <a:srgbClr val="595959"/>
              </a:solidFill>
            </a:endParaRPr>
          </a:p>
        </p:txBody>
      </p:sp>
      <p:sp>
        <p:nvSpPr>
          <p:cNvPr id="2" name="TextBox 1">
            <a:extLst>
              <a:ext uri="{FF2B5EF4-FFF2-40B4-BE49-F238E27FC236}">
                <a16:creationId xmlns:a16="http://schemas.microsoft.com/office/drawing/2014/main" id="{9E9C96C2-CDD4-9A5C-F4AD-600DA16DB269}"/>
              </a:ext>
            </a:extLst>
          </p:cNvPr>
          <p:cNvSpPr txBox="1"/>
          <p:nvPr/>
        </p:nvSpPr>
        <p:spPr>
          <a:xfrm>
            <a:off x="6708762" y="103183"/>
            <a:ext cx="4335238" cy="646331"/>
          </a:xfrm>
          <a:prstGeom prst="rect">
            <a:avLst/>
          </a:prstGeom>
          <a:noFill/>
        </p:spPr>
        <p:txBody>
          <a:bodyPr wrap="square" rtlCol="0">
            <a:spAutoFit/>
          </a:bodyPr>
          <a:lstStyle/>
          <a:p>
            <a:r>
              <a:rPr lang="en-IE" sz="3600" b="1" dirty="0">
                <a:solidFill>
                  <a:srgbClr val="459597"/>
                </a:solidFill>
              </a:rPr>
              <a:t>Učni izidi</a:t>
            </a:r>
          </a:p>
        </p:txBody>
      </p:sp>
    </p:spTree>
    <p:extLst>
      <p:ext uri="{BB962C8B-B14F-4D97-AF65-F5344CB8AC3E}">
        <p14:creationId xmlns:p14="http://schemas.microsoft.com/office/powerpoint/2010/main" val="3979960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B422C-2E63-FA37-5365-EFFBC834B6FC}"/>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93615F9-D3B8-C609-7086-141CD0F07246}"/>
              </a:ext>
            </a:extLst>
          </p:cNvPr>
          <p:cNvSpPr>
            <a:spLocks noGrp="1"/>
          </p:cNvSpPr>
          <p:nvPr>
            <p:ph type="body" sz="quarter" idx="23"/>
          </p:nvPr>
        </p:nvSpPr>
        <p:spPr>
          <a:xfrm>
            <a:off x="645782" y="4843246"/>
            <a:ext cx="10489390" cy="1248936"/>
          </a:xfrm>
        </p:spPr>
        <p:txBody>
          <a:bodyPr/>
          <a:lstStyle/>
          <a:p>
            <a:pPr algn="ctr">
              <a:spcAft>
                <a:spcPts val="600"/>
              </a:spcAft>
            </a:pPr>
            <a:r>
              <a:rPr lang="en-US" sz="2800" i="1" dirty="0">
                <a:solidFill>
                  <a:srgbClr val="E96751"/>
                </a:solidFill>
              </a:rPr>
              <a:t>Kakšno ceno moram </a:t>
            </a:r>
            <a:r>
              <a:rPr lang="en-US" sz="2800" b="1" i="1" dirty="0">
                <a:solidFill>
                  <a:srgbClr val="E96751"/>
                </a:solidFill>
              </a:rPr>
              <a:t>zaračunati za nočitev, </a:t>
            </a:r>
            <a:r>
              <a:rPr lang="en-US" sz="2800" i="1" dirty="0">
                <a:solidFill>
                  <a:srgbClr val="E96751"/>
                </a:solidFill>
              </a:rPr>
              <a:t>da bo to podjetje uspešno?</a:t>
            </a:r>
          </a:p>
          <a:p>
            <a:pPr algn="ctr">
              <a:spcAft>
                <a:spcPts val="600"/>
              </a:spcAft>
            </a:pPr>
            <a:r>
              <a:rPr lang="en-US" sz="2400" b="1" dirty="0">
                <a:solidFill>
                  <a:srgbClr val="595959"/>
                </a:solidFill>
              </a:rPr>
              <a:t>Cilj: </a:t>
            </a:r>
            <a:r>
              <a:rPr lang="en-IE" sz="2400" dirty="0"/>
              <a:t>Določite trajnostno povprečno ceno na noč. </a:t>
            </a:r>
            <a:r>
              <a:rPr lang="en-US" sz="2400" dirty="0"/>
              <a:t>Poiščite svojo </a:t>
            </a:r>
            <a:r>
              <a:rPr lang="en-US" sz="2400" b="1" dirty="0"/>
              <a:t>osnovno ceno na noč </a:t>
            </a:r>
            <a:r>
              <a:rPr lang="en-US" sz="2400" dirty="0"/>
              <a:t>ali </a:t>
            </a:r>
            <a:r>
              <a:rPr lang="en-US" sz="2400" b="1" dirty="0"/>
              <a:t>minimalno ceno</a:t>
            </a:r>
            <a:r>
              <a:rPr lang="en-US" sz="2400" dirty="0"/>
              <a:t>, s katero boste pokrili vse stroške, dosegli dobiček in izpolnili svoje cilje glede prihodkov.</a:t>
            </a:r>
            <a:endParaRPr lang="en-IE" sz="2400" dirty="0">
              <a:solidFill>
                <a:srgbClr val="E96751"/>
              </a:solidFill>
            </a:endParaRPr>
          </a:p>
        </p:txBody>
      </p:sp>
      <p:sp>
        <p:nvSpPr>
          <p:cNvPr id="5" name="Text Placeholder 4">
            <a:extLst>
              <a:ext uri="{FF2B5EF4-FFF2-40B4-BE49-F238E27FC236}">
                <a16:creationId xmlns:a16="http://schemas.microsoft.com/office/drawing/2014/main" id="{A24EBACB-247C-0CE8-4D28-81A677696649}"/>
              </a:ext>
            </a:extLst>
          </p:cNvPr>
          <p:cNvSpPr>
            <a:spLocks noGrp="1"/>
          </p:cNvSpPr>
          <p:nvPr>
            <p:ph type="body" sz="quarter" idx="18"/>
          </p:nvPr>
        </p:nvSpPr>
        <p:spPr>
          <a:xfrm>
            <a:off x="7783746" y="394587"/>
            <a:ext cx="4134298" cy="1049221"/>
          </a:xfrm>
        </p:spPr>
        <p:txBody>
          <a:bodyPr/>
          <a:lstStyle/>
          <a:p>
            <a:pPr algn="r"/>
            <a:r>
              <a:rPr lang="en-IE" sz="3200" dirty="0"/>
              <a:t>Korak 1: </a:t>
            </a:r>
            <a:r>
              <a:rPr lang="en-IE" sz="3200" b="0" dirty="0"/>
              <a:t>Povprečna/osnovna cena na noč</a:t>
            </a:r>
          </a:p>
        </p:txBody>
      </p:sp>
      <p:pic>
        <p:nvPicPr>
          <p:cNvPr id="10" name="Picture Placeholder 9" descr="A bedroom with a bed and a window&#10;&#10;AI-generated content may be incorrect.">
            <a:extLst>
              <a:ext uri="{FF2B5EF4-FFF2-40B4-BE49-F238E27FC236}">
                <a16:creationId xmlns:a16="http://schemas.microsoft.com/office/drawing/2014/main" id="{A9D93CCE-B615-33C6-4214-A585C30B9C25}"/>
              </a:ext>
            </a:extLst>
          </p:cNvPr>
          <p:cNvPicPr>
            <a:picLocks noGrp="1" noChangeAspect="1"/>
          </p:cNvPicPr>
          <p:nvPr>
            <p:ph type="pic" sz="quarter" idx="22"/>
          </p:nvPr>
        </p:nvPicPr>
        <p:blipFill>
          <a:blip r:embed="rId2"/>
          <a:srcRect t="8640" b="8640"/>
          <a:stretch>
            <a:fillRect/>
          </a:stretch>
        </p:blipFill>
        <p:spPr/>
      </p:pic>
      <p:sp>
        <p:nvSpPr>
          <p:cNvPr id="9" name="TextBox 8">
            <a:extLst>
              <a:ext uri="{FF2B5EF4-FFF2-40B4-BE49-F238E27FC236}">
                <a16:creationId xmlns:a16="http://schemas.microsoft.com/office/drawing/2014/main" id="{2B4073BB-0DFD-2FA4-74FA-BDE78B09F4B3}"/>
              </a:ext>
            </a:extLst>
          </p:cNvPr>
          <p:cNvSpPr txBox="1"/>
          <p:nvPr/>
        </p:nvSpPr>
        <p:spPr>
          <a:xfrm>
            <a:off x="8097183" y="2063073"/>
            <a:ext cx="3820861" cy="830997"/>
          </a:xfrm>
          <a:prstGeom prst="rect">
            <a:avLst/>
          </a:prstGeom>
          <a:noFill/>
        </p:spPr>
        <p:txBody>
          <a:bodyPr wrap="square">
            <a:spAutoFit/>
          </a:bodyPr>
          <a:lstStyle/>
          <a:p>
            <a:pPr marL="0" indent="0" algn="r">
              <a:spcBef>
                <a:spcPts val="0"/>
              </a:spcBef>
              <a:buFont typeface="Arial" panose="020B0604020202020204" pitchFamily="34" charset="0"/>
              <a:buNone/>
            </a:pPr>
            <a:r>
              <a:rPr lang="en-US" sz="2400" i="1" dirty="0">
                <a:solidFill>
                  <a:schemeClr val="bg1"/>
                </a:solidFill>
              </a:rPr>
              <a:t>Pokrijte svoje stroške in dosežite svoje minimalne cilje glede cen</a:t>
            </a:r>
            <a:endParaRPr lang="en-IE" sz="2400" dirty="0">
              <a:solidFill>
                <a:schemeClr val="bg1"/>
              </a:solidFill>
            </a:endParaRPr>
          </a:p>
        </p:txBody>
      </p:sp>
      <p:grpSp>
        <p:nvGrpSpPr>
          <p:cNvPr id="11" name="Group 10">
            <a:extLst>
              <a:ext uri="{FF2B5EF4-FFF2-40B4-BE49-F238E27FC236}">
                <a16:creationId xmlns:a16="http://schemas.microsoft.com/office/drawing/2014/main" id="{2F688899-C4E0-B309-7DFE-4CF1273D1170}"/>
              </a:ext>
            </a:extLst>
          </p:cNvPr>
          <p:cNvGrpSpPr/>
          <p:nvPr/>
        </p:nvGrpSpPr>
        <p:grpSpPr>
          <a:xfrm>
            <a:off x="10836099" y="3698600"/>
            <a:ext cx="1081945" cy="1011723"/>
            <a:chOff x="1016000" y="1137920"/>
            <a:chExt cx="1016000" cy="1016000"/>
          </a:xfrm>
        </p:grpSpPr>
        <p:sp>
          <p:nvSpPr>
            <p:cNvPr id="12" name="Oval 11">
              <a:extLst>
                <a:ext uri="{FF2B5EF4-FFF2-40B4-BE49-F238E27FC236}">
                  <a16:creationId xmlns:a16="http://schemas.microsoft.com/office/drawing/2014/main" id="{90C085FE-4168-15E9-2B3E-7FA17FE07568}"/>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4374772D-ADF7-4683-2CE4-DB8113707FC5}"/>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15</a:t>
              </a:r>
            </a:p>
          </p:txBody>
        </p:sp>
      </p:grpSp>
    </p:spTree>
    <p:extLst>
      <p:ext uri="{BB962C8B-B14F-4D97-AF65-F5344CB8AC3E}">
        <p14:creationId xmlns:p14="http://schemas.microsoft.com/office/powerpoint/2010/main" val="3207237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1E792-D878-9188-711B-0B89F6196A1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EA99A5DD-4CA7-3F2A-1A37-FBEAA1A40302}"/>
              </a:ext>
            </a:extLst>
          </p:cNvPr>
          <p:cNvSpPr>
            <a:spLocks noGrp="1"/>
          </p:cNvSpPr>
          <p:nvPr>
            <p:ph type="body" sz="quarter" idx="18"/>
          </p:nvPr>
        </p:nvSpPr>
        <p:spPr>
          <a:xfrm>
            <a:off x="457945" y="1962417"/>
            <a:ext cx="3056779" cy="1049221"/>
          </a:xfrm>
        </p:spPr>
        <p:txBody>
          <a:bodyPr/>
          <a:lstStyle/>
          <a:p>
            <a:r>
              <a:rPr lang="en-IE" b="0" dirty="0"/>
              <a:t>To je vaš nočni strošek (plus dobiček)</a:t>
            </a:r>
          </a:p>
        </p:txBody>
      </p:sp>
      <p:sp>
        <p:nvSpPr>
          <p:cNvPr id="9" name="Text Placeholder 8">
            <a:extLst>
              <a:ext uri="{FF2B5EF4-FFF2-40B4-BE49-F238E27FC236}">
                <a16:creationId xmlns:a16="http://schemas.microsoft.com/office/drawing/2014/main" id="{2393A751-8C52-DF93-0FDE-7E2C77EFDB81}"/>
              </a:ext>
            </a:extLst>
          </p:cNvPr>
          <p:cNvSpPr>
            <a:spLocks noGrp="1"/>
          </p:cNvSpPr>
          <p:nvPr>
            <p:ph type="body" sz="quarter" idx="19"/>
          </p:nvPr>
        </p:nvSpPr>
        <p:spPr>
          <a:xfrm>
            <a:off x="0" y="782216"/>
            <a:ext cx="3886484" cy="385564"/>
          </a:xfrm>
        </p:spPr>
        <p:txBody>
          <a:bodyPr/>
          <a:lstStyle/>
          <a:p>
            <a:r>
              <a:rPr lang="en-IE" sz="3000" dirty="0"/>
              <a:t>Vaša osnovna cena/</a:t>
            </a:r>
          </a:p>
          <a:p>
            <a:r>
              <a:rPr lang="en-IE" sz="3000" dirty="0"/>
              <a:t>povprečna cena</a:t>
            </a:r>
          </a:p>
        </p:txBody>
      </p:sp>
      <p:sp>
        <p:nvSpPr>
          <p:cNvPr id="12" name="Text Placeholder 7">
            <a:extLst>
              <a:ext uri="{FF2B5EF4-FFF2-40B4-BE49-F238E27FC236}">
                <a16:creationId xmlns:a16="http://schemas.microsoft.com/office/drawing/2014/main" id="{433B1CAD-7126-7DB5-9EAF-2EDB87319B87}"/>
              </a:ext>
            </a:extLst>
          </p:cNvPr>
          <p:cNvSpPr>
            <a:spLocks noGrp="1"/>
          </p:cNvSpPr>
          <p:nvPr>
            <p:ph type="body" sz="quarter" idx="21"/>
          </p:nvPr>
        </p:nvSpPr>
        <p:spPr>
          <a:xfrm>
            <a:off x="4490938" y="1174338"/>
            <a:ext cx="7443887" cy="3743028"/>
          </a:xfrm>
        </p:spPr>
        <p:txBody>
          <a:bodyPr/>
          <a:lstStyle/>
          <a:p>
            <a:pPr>
              <a:spcAft>
                <a:spcPts val="600"/>
              </a:spcAft>
            </a:pPr>
            <a:r>
              <a:rPr lang="en-US" b="1" i="1" dirty="0">
                <a:solidFill>
                  <a:srgbClr val="418D8F"/>
                </a:solidFill>
              </a:rPr>
              <a:t>Vam pomaga izračunati nočno ceno, ki ustvarja ravnovesje med dostopnostjo in donosnostjo.</a:t>
            </a:r>
          </a:p>
          <a:p>
            <a:pPr>
              <a:spcAft>
                <a:spcPts val="600"/>
              </a:spcAft>
            </a:pPr>
            <a:r>
              <a:rPr lang="en-US" dirty="0">
                <a:solidFill>
                  <a:srgbClr val="E96751"/>
                </a:solidFill>
              </a:rPr>
              <a:t>Vaša osnovna cena je </a:t>
            </a:r>
            <a:r>
              <a:rPr lang="en-US" b="1" dirty="0">
                <a:solidFill>
                  <a:srgbClr val="E96751"/>
                </a:solidFill>
              </a:rPr>
              <a:t>najnižja nočna cena, </a:t>
            </a:r>
            <a:r>
              <a:rPr lang="en-US" dirty="0">
                <a:solidFill>
                  <a:srgbClr val="E96751"/>
                </a:solidFill>
              </a:rPr>
              <a:t>ki jo morate zaračunati, da </a:t>
            </a:r>
            <a:r>
              <a:rPr lang="en-US" b="1" dirty="0">
                <a:solidFill>
                  <a:srgbClr val="E96751"/>
                </a:solidFill>
              </a:rPr>
              <a:t>pokrijete vse stroške </a:t>
            </a:r>
            <a:r>
              <a:rPr lang="en-US" dirty="0">
                <a:solidFill>
                  <a:srgbClr val="E96751"/>
                </a:solidFill>
              </a:rPr>
              <a:t>in </a:t>
            </a:r>
            <a:r>
              <a:rPr lang="en-US" b="1" dirty="0">
                <a:solidFill>
                  <a:srgbClr val="E96751"/>
                </a:solidFill>
              </a:rPr>
              <a:t>ustvarite dobiček.</a:t>
            </a:r>
          </a:p>
          <a:p>
            <a:pPr>
              <a:spcAft>
                <a:spcPts val="600"/>
              </a:spcAft>
            </a:pPr>
            <a:r>
              <a:rPr lang="en-US" dirty="0"/>
              <a:t>Vaša osnovna cena odraža vaše finančne cilje, hkrati pa ostaja konkurenčna na lokalnem trgu. To je številka, ki zagotavlja, da lahko vaše podjetje preživi in uspeva.</a:t>
            </a:r>
          </a:p>
          <a:p>
            <a:pPr>
              <a:spcAft>
                <a:spcPts val="600"/>
              </a:spcAft>
            </a:pPr>
            <a:r>
              <a:rPr lang="en-US" dirty="0">
                <a:solidFill>
                  <a:srgbClr val="595959"/>
                </a:solidFill>
              </a:rPr>
              <a:t>Vaša </a:t>
            </a:r>
            <a:r>
              <a:rPr lang="en-US" b="1" dirty="0">
                <a:solidFill>
                  <a:srgbClr val="595959"/>
                </a:solidFill>
              </a:rPr>
              <a:t>osnovna cena </a:t>
            </a:r>
            <a:r>
              <a:rPr lang="en-US" dirty="0">
                <a:solidFill>
                  <a:srgbClr val="595959"/>
                </a:solidFill>
              </a:rPr>
              <a:t>je </a:t>
            </a:r>
            <a:r>
              <a:rPr lang="en-US" b="1" dirty="0">
                <a:solidFill>
                  <a:srgbClr val="595959"/>
                </a:solidFill>
              </a:rPr>
              <a:t>najnižja povprečna cena za nočitev, </a:t>
            </a:r>
            <a:r>
              <a:rPr lang="en-US" dirty="0">
                <a:solidFill>
                  <a:srgbClr val="595959"/>
                </a:solidFill>
              </a:rPr>
              <a:t>ki jo morate zaračunati, da pokrijete </a:t>
            </a:r>
            <a:r>
              <a:rPr lang="en-US" b="1" dirty="0">
                <a:solidFill>
                  <a:srgbClr val="595959"/>
                </a:solidFill>
              </a:rPr>
              <a:t>vse stroške </a:t>
            </a:r>
            <a:r>
              <a:rPr lang="en-US" dirty="0">
                <a:solidFill>
                  <a:srgbClr val="595959"/>
                </a:solidFill>
              </a:rPr>
              <a:t>in dosežete </a:t>
            </a:r>
            <a:r>
              <a:rPr lang="en-US" b="1" dirty="0">
                <a:solidFill>
                  <a:srgbClr val="595959"/>
                </a:solidFill>
              </a:rPr>
              <a:t>ciljni dobiček</a:t>
            </a:r>
            <a:r>
              <a:rPr lang="en-US" dirty="0">
                <a:solidFill>
                  <a:srgbClr val="595959"/>
                </a:solidFill>
              </a:rPr>
              <a:t>. </a:t>
            </a:r>
          </a:p>
          <a:p>
            <a:pPr>
              <a:spcAft>
                <a:spcPts val="600"/>
              </a:spcAft>
            </a:pPr>
            <a:r>
              <a:rPr lang="en-US" dirty="0"/>
              <a:t>Je </a:t>
            </a:r>
            <a:r>
              <a:rPr lang="en-US" b="1" dirty="0"/>
              <a:t>temelj vaše cenovne strategije </a:t>
            </a:r>
            <a:r>
              <a:rPr lang="en-US" dirty="0"/>
              <a:t>in služi kot referenčna točka za prilagajanje cen v sezoni in izven sezone. Dobro izračunana povprečna cena na noč podpira trajnostni, dolgoročni poslovni model. </a:t>
            </a:r>
            <a:r>
              <a:rPr lang="en-US" dirty="0">
                <a:solidFill>
                  <a:srgbClr val="595959"/>
                </a:solidFill>
              </a:rPr>
              <a:t>Vse, kar je pod njo, pomeni, da izgubljate denar.</a:t>
            </a:r>
          </a:p>
          <a:p>
            <a:endParaRPr lang="en-US" sz="1000" dirty="0">
              <a:solidFill>
                <a:srgbClr val="595959"/>
              </a:solidFill>
            </a:endParaRPr>
          </a:p>
          <a:p>
            <a:endParaRPr lang="en-US" dirty="0">
              <a:solidFill>
                <a:srgbClr val="E96751"/>
              </a:solidFill>
            </a:endParaRPr>
          </a:p>
        </p:txBody>
      </p:sp>
      <p:sp>
        <p:nvSpPr>
          <p:cNvPr id="6" name="TextBox 5">
            <a:extLst>
              <a:ext uri="{FF2B5EF4-FFF2-40B4-BE49-F238E27FC236}">
                <a16:creationId xmlns:a16="http://schemas.microsoft.com/office/drawing/2014/main" id="{3155AEBF-AA6D-0403-C433-086B13B2CC8E}"/>
              </a:ext>
            </a:extLst>
          </p:cNvPr>
          <p:cNvSpPr txBox="1"/>
          <p:nvPr/>
        </p:nvSpPr>
        <p:spPr>
          <a:xfrm>
            <a:off x="4490938" y="213673"/>
            <a:ext cx="6129336" cy="954107"/>
          </a:xfrm>
          <a:prstGeom prst="rect">
            <a:avLst/>
          </a:prstGeom>
          <a:noFill/>
        </p:spPr>
        <p:txBody>
          <a:bodyPr wrap="square">
            <a:spAutoFit/>
          </a:bodyPr>
          <a:lstStyle/>
          <a:p>
            <a:pPr>
              <a:spcAft>
                <a:spcPts val="600"/>
              </a:spcAft>
            </a:pPr>
            <a:r>
              <a:rPr lang="en-US" sz="2800" b="1" dirty="0">
                <a:solidFill>
                  <a:srgbClr val="E96751"/>
                </a:solidFill>
              </a:rPr>
              <a:t>Določitev vaše osnovne/povprečne cene na noč je ključnega pomena.</a:t>
            </a:r>
            <a:endParaRPr lang="en-US" sz="2800" dirty="0">
              <a:solidFill>
                <a:srgbClr val="E96751"/>
              </a:solidFill>
            </a:endParaRPr>
          </a:p>
        </p:txBody>
      </p:sp>
    </p:spTree>
    <p:extLst>
      <p:ext uri="{BB962C8B-B14F-4D97-AF65-F5344CB8AC3E}">
        <p14:creationId xmlns:p14="http://schemas.microsoft.com/office/powerpoint/2010/main" val="3408966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98C9750-8F73-B927-9EFE-183D5CB6F492}"/>
              </a:ext>
            </a:extLst>
          </p:cNvPr>
          <p:cNvSpPr>
            <a:spLocks noGrp="1"/>
          </p:cNvSpPr>
          <p:nvPr>
            <p:ph type="body" sz="quarter" idx="18"/>
          </p:nvPr>
        </p:nvSpPr>
        <p:spPr>
          <a:xfrm>
            <a:off x="457945" y="1962417"/>
            <a:ext cx="3056779" cy="1049221"/>
          </a:xfrm>
        </p:spPr>
        <p:txBody>
          <a:bodyPr/>
          <a:lstStyle/>
          <a:p>
            <a:r>
              <a:rPr lang="en-IE" b="0" dirty="0"/>
              <a:t>Osnova dobičkonosnosti</a:t>
            </a:r>
          </a:p>
        </p:txBody>
      </p:sp>
      <p:sp>
        <p:nvSpPr>
          <p:cNvPr id="9" name="Text Placeholder 8">
            <a:extLst>
              <a:ext uri="{FF2B5EF4-FFF2-40B4-BE49-F238E27FC236}">
                <a16:creationId xmlns:a16="http://schemas.microsoft.com/office/drawing/2014/main" id="{2AFEFDC1-2F11-8079-A40F-E403706C6FF3}"/>
              </a:ext>
            </a:extLst>
          </p:cNvPr>
          <p:cNvSpPr>
            <a:spLocks noGrp="1"/>
          </p:cNvSpPr>
          <p:nvPr>
            <p:ph type="body" sz="quarter" idx="19"/>
          </p:nvPr>
        </p:nvSpPr>
        <p:spPr>
          <a:xfrm>
            <a:off x="0" y="782216"/>
            <a:ext cx="3886484" cy="385564"/>
          </a:xfrm>
        </p:spPr>
        <p:txBody>
          <a:bodyPr/>
          <a:lstStyle/>
          <a:p>
            <a:r>
              <a:rPr lang="en-IE" sz="3000" dirty="0"/>
              <a:t>Vaša osnovna cena/</a:t>
            </a:r>
          </a:p>
          <a:p>
            <a:r>
              <a:rPr lang="en-IE" sz="3000" dirty="0"/>
              <a:t>Povprečna cena</a:t>
            </a:r>
          </a:p>
        </p:txBody>
      </p:sp>
      <p:sp>
        <p:nvSpPr>
          <p:cNvPr id="12" name="Text Placeholder 7">
            <a:extLst>
              <a:ext uri="{FF2B5EF4-FFF2-40B4-BE49-F238E27FC236}">
                <a16:creationId xmlns:a16="http://schemas.microsoft.com/office/drawing/2014/main" id="{EAAE81AD-5AB7-3E82-0788-8EA994F8EFDC}"/>
              </a:ext>
            </a:extLst>
          </p:cNvPr>
          <p:cNvSpPr>
            <a:spLocks noGrp="1"/>
          </p:cNvSpPr>
          <p:nvPr>
            <p:ph type="body" sz="quarter" idx="21"/>
          </p:nvPr>
        </p:nvSpPr>
        <p:spPr>
          <a:xfrm>
            <a:off x="4490938" y="1600246"/>
            <a:ext cx="7443887" cy="3743028"/>
          </a:xfrm>
        </p:spPr>
        <p:txBody>
          <a:bodyPr lIns="91440" tIns="45720" rIns="91440" bIns="45720" anchor="t"/>
          <a:lstStyle/>
          <a:p>
            <a:pPr>
              <a:spcAft>
                <a:spcPts val="600"/>
              </a:spcAft>
            </a:pPr>
            <a:r>
              <a:rPr lang="en-US" sz="2100" b="1" dirty="0">
                <a:solidFill>
                  <a:srgbClr val="E96751"/>
                </a:solidFill>
              </a:rPr>
              <a:t>Dobro izračunana osnovna stopnja:</a:t>
            </a:r>
            <a:endParaRPr lang="en-US" sz="2100" b="1" dirty="0">
              <a:solidFill>
                <a:srgbClr val="E96751"/>
              </a:solidFill>
              <a:ea typeface="Calibri"/>
              <a:cs typeface="Calibri"/>
            </a:endParaRPr>
          </a:p>
          <a:p>
            <a:pPr marL="342900" indent="-342900">
              <a:spcAft>
                <a:spcPts val="600"/>
              </a:spcAft>
              <a:buFont typeface="Wingdings" panose="05000000000000000000" pitchFamily="2" charset="2"/>
              <a:buChar char="Ø"/>
            </a:pPr>
            <a:r>
              <a:rPr lang="en-US" sz="2100" dirty="0"/>
              <a:t>Zagotavlja, da </a:t>
            </a:r>
            <a:r>
              <a:rPr lang="en-US" sz="2100" b="1" dirty="0"/>
              <a:t>pokrijete vse svoje stroške </a:t>
            </a:r>
            <a:r>
              <a:rPr lang="en-US" sz="2100" dirty="0"/>
              <a:t>(fiksne + spremenljive). Razumeli boste svojo </a:t>
            </a:r>
            <a:r>
              <a:rPr lang="en-US" sz="2100" b="1" dirty="0"/>
              <a:t>najnižjo sprejemljivo stopnjo </a:t>
            </a:r>
            <a:r>
              <a:rPr lang="en-US" sz="2100" dirty="0"/>
              <a:t>v mirnih obdobjih</a:t>
            </a:r>
            <a:endParaRPr lang="en-US" sz="2100" dirty="0">
              <a:ea typeface="Calibri"/>
              <a:cs typeface="Calibri"/>
            </a:endParaRPr>
          </a:p>
          <a:p>
            <a:pPr marL="342900" indent="-342900">
              <a:spcAft>
                <a:spcPts val="600"/>
              </a:spcAft>
              <a:buFont typeface="Wingdings" panose="05000000000000000000" pitchFamily="2" charset="2"/>
              <a:buChar char="Ø"/>
            </a:pPr>
            <a:r>
              <a:rPr lang="en-US" sz="2100" dirty="0"/>
              <a:t>Vam pomaga </a:t>
            </a:r>
            <a:r>
              <a:rPr lang="en-US" sz="2100" b="1" dirty="0"/>
              <a:t>doseči ciljni dobiček</a:t>
            </a:r>
            <a:endParaRPr lang="en-US" sz="2100" b="1" dirty="0">
              <a:ea typeface="Calibri"/>
              <a:cs typeface="Calibri"/>
            </a:endParaRPr>
          </a:p>
          <a:p>
            <a:pPr marL="342900" indent="-342900">
              <a:spcAft>
                <a:spcPts val="600"/>
              </a:spcAft>
              <a:buFont typeface="Wingdings" panose="05000000000000000000" pitchFamily="2" charset="2"/>
              <a:buChar char="Ø"/>
            </a:pPr>
            <a:r>
              <a:rPr lang="en-US" sz="2100" b="1" dirty="0"/>
              <a:t>Preprečuje podcenjevanje </a:t>
            </a:r>
            <a:r>
              <a:rPr lang="en-US" sz="2100" dirty="0"/>
              <a:t>in poslovanje z izgubo</a:t>
            </a:r>
            <a:endParaRPr lang="en-US" sz="2100" dirty="0">
              <a:ea typeface="Calibri"/>
              <a:cs typeface="Calibri"/>
            </a:endParaRPr>
          </a:p>
          <a:p>
            <a:pPr marL="342900" indent="-342900">
              <a:spcAft>
                <a:spcPts val="600"/>
              </a:spcAft>
              <a:buFont typeface="Wingdings" panose="05000000000000000000" pitchFamily="2" charset="2"/>
              <a:buChar char="Ø"/>
            </a:pPr>
            <a:r>
              <a:rPr lang="en-US" sz="2100" dirty="0"/>
              <a:t>Ohranja vašo ceno </a:t>
            </a:r>
            <a:r>
              <a:rPr lang="en-US" sz="2100" b="1" dirty="0"/>
              <a:t>konkurenčno in realistično, </a:t>
            </a:r>
            <a:r>
              <a:rPr lang="en-US" sz="2100" dirty="0"/>
              <a:t>tako da ostajate privlačni za vaše idealne goste</a:t>
            </a:r>
            <a:endParaRPr lang="en-US" sz="2100" dirty="0">
              <a:ea typeface="Calibri"/>
              <a:cs typeface="Calibri"/>
            </a:endParaRPr>
          </a:p>
          <a:p>
            <a:pPr marL="342900" indent="-342900">
              <a:spcAft>
                <a:spcPts val="600"/>
              </a:spcAft>
              <a:buFont typeface="Wingdings" panose="05000000000000000000" pitchFamily="2" charset="2"/>
              <a:buChar char="Ø"/>
            </a:pPr>
            <a:r>
              <a:rPr lang="en-US" sz="2100" dirty="0"/>
              <a:t>Postavite </a:t>
            </a:r>
            <a:r>
              <a:rPr lang="en-US" sz="2100" b="1" dirty="0"/>
              <a:t>trdne temelje </a:t>
            </a:r>
            <a:r>
              <a:rPr lang="en-US" sz="2100" dirty="0"/>
              <a:t>za sezonsko ali vrednostno določanje cen. Vedeli boste, </a:t>
            </a:r>
            <a:r>
              <a:rPr lang="en-US" sz="2100" b="1" dirty="0"/>
              <a:t>koliko nočitev morate rezervirati, </a:t>
            </a:r>
            <a:r>
              <a:rPr lang="en-US" sz="2100" dirty="0"/>
              <a:t>da dosežete prag rentabilnosti, in omogočite fleksibilnost cen v sezoni in izven sezone.</a:t>
            </a:r>
            <a:endParaRPr lang="en-US" sz="2100" dirty="0">
              <a:ea typeface="Calibri"/>
              <a:cs typeface="Calibri"/>
            </a:endParaRPr>
          </a:p>
          <a:p>
            <a:pPr marL="342900" indent="-342900">
              <a:spcAft>
                <a:spcPts val="600"/>
              </a:spcAft>
              <a:buFont typeface="Wingdings" panose="05000000000000000000" pitchFamily="2" charset="2"/>
              <a:buChar char="Ø"/>
            </a:pPr>
            <a:r>
              <a:rPr lang="en-US" sz="2100" dirty="0"/>
              <a:t>Zagotovite, da je vaše podjetje </a:t>
            </a:r>
            <a:r>
              <a:rPr lang="en-US" sz="2100" b="1" dirty="0"/>
              <a:t>rentabilno in dobičkonosno </a:t>
            </a:r>
            <a:r>
              <a:rPr lang="en-US" sz="2100" dirty="0"/>
              <a:t>skozi vse leto.</a:t>
            </a:r>
            <a:endParaRPr lang="en-US" sz="2100" dirty="0">
              <a:ea typeface="Calibri"/>
              <a:cs typeface="Calibri"/>
            </a:endParaRPr>
          </a:p>
          <a:p>
            <a:pPr>
              <a:spcAft>
                <a:spcPts val="600"/>
              </a:spcAft>
            </a:pPr>
            <a:endParaRPr lang="en-US" sz="2100" dirty="0">
              <a:solidFill>
                <a:srgbClr val="E96751"/>
              </a:solidFill>
              <a:ea typeface="Calibri"/>
              <a:cs typeface="Calibri"/>
            </a:endParaRPr>
          </a:p>
        </p:txBody>
      </p:sp>
      <p:sp>
        <p:nvSpPr>
          <p:cNvPr id="6" name="TextBox 5">
            <a:extLst>
              <a:ext uri="{FF2B5EF4-FFF2-40B4-BE49-F238E27FC236}">
                <a16:creationId xmlns:a16="http://schemas.microsoft.com/office/drawing/2014/main" id="{1672F249-634F-8866-0C50-E38BFDA9303B}"/>
              </a:ext>
            </a:extLst>
          </p:cNvPr>
          <p:cNvSpPr txBox="1"/>
          <p:nvPr/>
        </p:nvSpPr>
        <p:spPr>
          <a:xfrm>
            <a:off x="4490937" y="86673"/>
            <a:ext cx="7196237" cy="1384995"/>
          </a:xfrm>
          <a:prstGeom prst="rect">
            <a:avLst/>
          </a:prstGeom>
          <a:noFill/>
        </p:spPr>
        <p:txBody>
          <a:bodyPr wrap="square">
            <a:spAutoFit/>
          </a:bodyPr>
          <a:lstStyle/>
          <a:p>
            <a:pPr>
              <a:spcAft>
                <a:spcPts val="600"/>
              </a:spcAft>
            </a:pPr>
            <a:r>
              <a:rPr lang="en-US" sz="2800" dirty="0">
                <a:solidFill>
                  <a:srgbClr val="E96751"/>
                </a:solidFill>
              </a:rPr>
              <a:t>Vaša osnovna cena ni le številka – je </a:t>
            </a:r>
            <a:r>
              <a:rPr lang="en-US" sz="2800" b="1" dirty="0">
                <a:solidFill>
                  <a:srgbClr val="E96751"/>
                </a:solidFill>
              </a:rPr>
              <a:t>strateška opora, </a:t>
            </a:r>
            <a:r>
              <a:rPr lang="en-US" sz="2800" dirty="0">
                <a:solidFill>
                  <a:srgbClr val="E96751"/>
                </a:solidFill>
              </a:rPr>
              <a:t>ki zagotavlja trajnost in konkurenčnost vašega podjetja.</a:t>
            </a:r>
          </a:p>
        </p:txBody>
      </p:sp>
    </p:spTree>
    <p:extLst>
      <p:ext uri="{BB962C8B-B14F-4D97-AF65-F5344CB8AC3E}">
        <p14:creationId xmlns:p14="http://schemas.microsoft.com/office/powerpoint/2010/main" val="1871800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351B0-DD74-B717-A256-AD00DEA7058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1C6B029-51E8-9F37-F8D8-15CE4FDDCD67}"/>
              </a:ext>
            </a:extLst>
          </p:cNvPr>
          <p:cNvSpPr>
            <a:spLocks noGrp="1"/>
          </p:cNvSpPr>
          <p:nvPr>
            <p:ph type="body" sz="quarter" idx="18"/>
          </p:nvPr>
        </p:nvSpPr>
        <p:spPr>
          <a:xfrm>
            <a:off x="798381" y="1045579"/>
            <a:ext cx="10614687" cy="3849918"/>
          </a:xfrm>
        </p:spPr>
        <p:txBody>
          <a:bodyPr/>
          <a:lstStyle/>
          <a:p>
            <a:pPr marL="0" indent="0">
              <a:spcBef>
                <a:spcPts val="0"/>
              </a:spcBef>
              <a:spcAft>
                <a:spcPts val="600"/>
              </a:spcAft>
            </a:pPr>
            <a:r>
              <a:rPr lang="en-US" b="1" dirty="0">
                <a:solidFill>
                  <a:srgbClr val="E96751"/>
                </a:solidFill>
              </a:rPr>
              <a:t>Finančno načrtovanje</a:t>
            </a:r>
          </a:p>
          <a:p>
            <a:pPr marL="457200" indent="-457200">
              <a:spcBef>
                <a:spcPts val="0"/>
              </a:spcBef>
              <a:spcAft>
                <a:spcPts val="600"/>
              </a:spcAft>
              <a:buFont typeface="Arial" panose="020B0604020202020204" pitchFamily="34" charset="0"/>
              <a:buChar char="•"/>
            </a:pPr>
            <a:r>
              <a:rPr lang="en-US" sz="2200" dirty="0">
                <a:solidFill>
                  <a:srgbClr val="595959"/>
                </a:solidFill>
              </a:rPr>
              <a:t>Je osnova za določitev vaše </a:t>
            </a:r>
            <a:r>
              <a:rPr lang="en-US" sz="2200" b="1" dirty="0">
                <a:solidFill>
                  <a:srgbClr val="595959"/>
                </a:solidFill>
              </a:rPr>
              <a:t>cenovne strategije</a:t>
            </a:r>
            <a:r>
              <a:rPr lang="en-US" sz="2200" dirty="0">
                <a:solidFill>
                  <a:srgbClr val="595959"/>
                </a:solidFill>
              </a:rPr>
              <a:t>.</a:t>
            </a:r>
          </a:p>
          <a:p>
            <a:pPr marL="457200" indent="-457200">
              <a:spcBef>
                <a:spcPts val="0"/>
              </a:spcBef>
              <a:spcAft>
                <a:spcPts val="600"/>
              </a:spcAft>
              <a:buFont typeface="Arial" panose="020B0604020202020204" pitchFamily="34" charset="0"/>
              <a:buChar char="•"/>
            </a:pPr>
            <a:r>
              <a:rPr lang="en-US" sz="2200" dirty="0">
                <a:solidFill>
                  <a:srgbClr val="595959"/>
                </a:solidFill>
              </a:rPr>
              <a:t>Zagotavlja, da bo vaša cena na nočitev </a:t>
            </a:r>
            <a:r>
              <a:rPr lang="en-US" sz="2200" b="1" dirty="0">
                <a:solidFill>
                  <a:srgbClr val="595959"/>
                </a:solidFill>
              </a:rPr>
              <a:t>pokrila stroške </a:t>
            </a:r>
            <a:r>
              <a:rPr lang="en-US" sz="2200" dirty="0">
                <a:solidFill>
                  <a:srgbClr val="595959"/>
                </a:solidFill>
              </a:rPr>
              <a:t>in izpolnila </a:t>
            </a:r>
            <a:r>
              <a:rPr lang="en-US" sz="2200" b="1" dirty="0">
                <a:solidFill>
                  <a:srgbClr val="595959"/>
                </a:solidFill>
              </a:rPr>
              <a:t>cilje prihodkov</a:t>
            </a:r>
            <a:r>
              <a:rPr lang="en-US" sz="2200" dirty="0">
                <a:solidFill>
                  <a:srgbClr val="595959"/>
                </a:solidFill>
              </a:rPr>
              <a:t>.</a:t>
            </a:r>
          </a:p>
          <a:p>
            <a:pPr marL="457200" indent="-457200">
              <a:spcBef>
                <a:spcPts val="0"/>
              </a:spcBef>
              <a:spcAft>
                <a:spcPts val="600"/>
              </a:spcAft>
              <a:buFont typeface="Arial" panose="020B0604020202020204" pitchFamily="34" charset="0"/>
              <a:buChar char="•"/>
            </a:pPr>
            <a:r>
              <a:rPr lang="en-US" sz="2200" dirty="0">
                <a:solidFill>
                  <a:srgbClr val="595959"/>
                </a:solidFill>
              </a:rPr>
              <a:t>Pomaga pri načrtovanju sezonskih prilagoditev in napovedovanju zasedenosti.</a:t>
            </a:r>
          </a:p>
          <a:p>
            <a:pPr marL="0" indent="0">
              <a:spcBef>
                <a:spcPts val="0"/>
              </a:spcBef>
              <a:spcAft>
                <a:spcPts val="600"/>
              </a:spcAft>
            </a:pPr>
            <a:r>
              <a:rPr lang="en-US" b="1" dirty="0">
                <a:solidFill>
                  <a:srgbClr val="E96751"/>
                </a:solidFill>
              </a:rPr>
              <a:t>Analiza pragu rentabilnosti</a:t>
            </a:r>
          </a:p>
          <a:p>
            <a:pPr marL="0" indent="0">
              <a:spcBef>
                <a:spcPts val="0"/>
              </a:spcBef>
              <a:spcAft>
                <a:spcPts val="600"/>
              </a:spcAft>
            </a:pPr>
            <a:r>
              <a:rPr lang="en-US" sz="2200" dirty="0">
                <a:solidFill>
                  <a:srgbClr val="595959"/>
                </a:solidFill>
              </a:rPr>
              <a:t>Uporablja se skupaj s spremenljivimi in fiksnimi stroški za izračun:</a:t>
            </a:r>
          </a:p>
          <a:p>
            <a:pPr marL="457200" indent="-457200">
              <a:spcBef>
                <a:spcPts val="0"/>
              </a:spcBef>
              <a:spcAft>
                <a:spcPts val="600"/>
              </a:spcAft>
              <a:buFont typeface="Arial" panose="020B0604020202020204" pitchFamily="34" charset="0"/>
              <a:buChar char="•"/>
            </a:pPr>
            <a:r>
              <a:rPr lang="en-US" sz="2200" dirty="0">
                <a:solidFill>
                  <a:srgbClr val="595959"/>
                </a:solidFill>
              </a:rPr>
              <a:t>Prag rentabilnosti na nočitev</a:t>
            </a:r>
          </a:p>
          <a:p>
            <a:pPr marL="457200" indent="-457200">
              <a:spcBef>
                <a:spcPts val="0"/>
              </a:spcBef>
              <a:spcAft>
                <a:spcPts val="600"/>
              </a:spcAft>
              <a:buFont typeface="Arial" panose="020B0604020202020204" pitchFamily="34" charset="0"/>
              <a:buChar char="•"/>
            </a:pPr>
            <a:r>
              <a:rPr lang="en-US" sz="2200" dirty="0">
                <a:solidFill>
                  <a:srgbClr val="595959"/>
                </a:solidFill>
              </a:rPr>
              <a:t>Minimalne zasedenosti</a:t>
            </a:r>
          </a:p>
          <a:p>
            <a:pPr marL="457200" indent="-457200">
              <a:spcBef>
                <a:spcPts val="0"/>
              </a:spcBef>
              <a:spcAft>
                <a:spcPts val="600"/>
              </a:spcAft>
              <a:buFont typeface="Arial" panose="020B0604020202020204" pitchFamily="34" charset="0"/>
              <a:buChar char="•"/>
            </a:pPr>
            <a:r>
              <a:rPr lang="en-US" sz="2200" dirty="0">
                <a:solidFill>
                  <a:srgbClr val="595959"/>
                </a:solidFill>
              </a:rPr>
              <a:t>Napovedi denarnega toka</a:t>
            </a:r>
          </a:p>
          <a:p>
            <a:pPr marL="0" indent="0">
              <a:spcBef>
                <a:spcPts val="0"/>
              </a:spcBef>
              <a:spcAft>
                <a:spcPts val="600"/>
              </a:spcAft>
            </a:pPr>
            <a:r>
              <a:rPr lang="en-US" sz="2200" dirty="0">
                <a:solidFill>
                  <a:srgbClr val="595959"/>
                </a:solidFill>
              </a:rPr>
              <a:t>Brez poznavanja povprečne cene ne morete natančno določiti, kdaj bo vaše podjetje postalo dobičkonosno.</a:t>
            </a:r>
          </a:p>
          <a:p>
            <a:pPr marL="0" indent="0">
              <a:spcBef>
                <a:spcPts val="0"/>
              </a:spcBef>
              <a:spcAft>
                <a:spcPts val="600"/>
              </a:spcAft>
            </a:pPr>
            <a:r>
              <a:rPr lang="en-US" b="1" dirty="0">
                <a:solidFill>
                  <a:srgbClr val="E96751"/>
                </a:solidFill>
              </a:rPr>
              <a:t>Ocena dobička</a:t>
            </a:r>
          </a:p>
          <a:p>
            <a:pPr marL="0" indent="0">
              <a:spcBef>
                <a:spcPts val="0"/>
              </a:spcBef>
              <a:spcAft>
                <a:spcPts val="600"/>
              </a:spcAft>
            </a:pPr>
            <a:r>
              <a:rPr lang="en-US" sz="2200" dirty="0">
                <a:solidFill>
                  <a:srgbClr val="595959"/>
                </a:solidFill>
              </a:rPr>
              <a:t>Omogoča vam primerjavo </a:t>
            </a:r>
            <a:r>
              <a:rPr lang="en-US" sz="2200" b="1" dirty="0">
                <a:solidFill>
                  <a:srgbClr val="595959"/>
                </a:solidFill>
              </a:rPr>
              <a:t>pričakovanih prihodkov z dejanskimi stroški</a:t>
            </a:r>
            <a:r>
              <a:rPr lang="en-US" sz="2200" dirty="0">
                <a:solidFill>
                  <a:srgbClr val="595959"/>
                </a:solidFill>
              </a:rPr>
              <a:t>. Določite </a:t>
            </a:r>
            <a:r>
              <a:rPr lang="en-US" sz="2200" b="1" dirty="0">
                <a:solidFill>
                  <a:srgbClr val="595959"/>
                </a:solidFill>
              </a:rPr>
              <a:t>ciljne dobičke </a:t>
            </a:r>
            <a:r>
              <a:rPr lang="en-US" sz="2200" dirty="0">
                <a:solidFill>
                  <a:srgbClr val="595959"/>
                </a:solidFill>
              </a:rPr>
              <a:t>in izračunajte dobičkonosnost s formulo:</a:t>
            </a:r>
          </a:p>
          <a:p>
            <a:pPr marL="0" indent="0">
              <a:spcBef>
                <a:spcPts val="0"/>
              </a:spcBef>
              <a:spcAft>
                <a:spcPts val="600"/>
              </a:spcAft>
            </a:pPr>
            <a:r>
              <a:rPr lang="en-US" sz="2200" b="1" dirty="0">
                <a:solidFill>
                  <a:srgbClr val="E96751"/>
                </a:solidFill>
              </a:rPr>
              <a:t>Dobičkonosnost (%) </a:t>
            </a:r>
            <a:r>
              <a:rPr lang="en-US" sz="2200" b="1" dirty="0">
                <a:solidFill>
                  <a:srgbClr val="595959"/>
                </a:solidFill>
              </a:rPr>
              <a:t>= (neto prihodek na noč ÷ povprečna cena na noč) × 100</a:t>
            </a:r>
            <a:endParaRPr lang="en-IE" sz="2200" b="1" dirty="0">
              <a:solidFill>
                <a:srgbClr val="595959"/>
              </a:solidFill>
            </a:endParaRPr>
          </a:p>
        </p:txBody>
      </p:sp>
      <p:sp>
        <p:nvSpPr>
          <p:cNvPr id="3" name="Text Placeholder 2">
            <a:extLst>
              <a:ext uri="{FF2B5EF4-FFF2-40B4-BE49-F238E27FC236}">
                <a16:creationId xmlns:a16="http://schemas.microsoft.com/office/drawing/2014/main" id="{15E265D2-797E-17DA-D794-BDC30809B284}"/>
              </a:ext>
            </a:extLst>
          </p:cNvPr>
          <p:cNvSpPr>
            <a:spLocks noGrp="1"/>
          </p:cNvSpPr>
          <p:nvPr>
            <p:ph type="body" sz="quarter" idx="16"/>
          </p:nvPr>
        </p:nvSpPr>
        <p:spPr>
          <a:xfrm>
            <a:off x="798381" y="242545"/>
            <a:ext cx="10614687" cy="803654"/>
          </a:xfrm>
        </p:spPr>
        <p:txBody>
          <a:bodyPr lIns="91440" tIns="45720" rIns="91440" bIns="45720" anchor="t">
            <a:noAutofit/>
          </a:bodyPr>
          <a:lstStyle/>
          <a:p>
            <a:r>
              <a:rPr lang="en-US" dirty="0" err="1">
                <a:solidFill>
                  <a:srgbClr val="EC7C69"/>
                </a:solidFill>
              </a:rPr>
              <a:t>Povprečna</a:t>
            </a:r>
            <a:r>
              <a:rPr lang="en-US" dirty="0">
                <a:solidFill>
                  <a:srgbClr val="EC7C69"/>
                </a:solidFill>
              </a:rPr>
              <a:t> </a:t>
            </a:r>
            <a:r>
              <a:rPr lang="en-US" dirty="0" err="1">
                <a:solidFill>
                  <a:srgbClr val="EC7C69"/>
                </a:solidFill>
              </a:rPr>
              <a:t>osnovna</a:t>
            </a:r>
            <a:r>
              <a:rPr lang="en-US" dirty="0">
                <a:solidFill>
                  <a:srgbClr val="EC7C69"/>
                </a:solidFill>
              </a:rPr>
              <a:t> </a:t>
            </a:r>
            <a:r>
              <a:rPr lang="en-US" dirty="0" err="1">
                <a:solidFill>
                  <a:srgbClr val="EC7C69"/>
                </a:solidFill>
              </a:rPr>
              <a:t>cena</a:t>
            </a:r>
            <a:r>
              <a:rPr lang="en-US" dirty="0">
                <a:solidFill>
                  <a:srgbClr val="EC7C69"/>
                </a:solidFill>
              </a:rPr>
              <a:t> </a:t>
            </a:r>
            <a:endParaRPr lang="en-US" dirty="0">
              <a:solidFill>
                <a:srgbClr val="418D8F"/>
              </a:solidFill>
              <a:ea typeface="Calibri"/>
              <a:cs typeface="Calibri"/>
            </a:endParaRPr>
          </a:p>
        </p:txBody>
      </p:sp>
    </p:spTree>
    <p:extLst>
      <p:ext uri="{BB962C8B-B14F-4D97-AF65-F5344CB8AC3E}">
        <p14:creationId xmlns:p14="http://schemas.microsoft.com/office/powerpoint/2010/main" val="2517882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95455-9395-54A2-FD55-BDB74D096F44}"/>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AE48D60B-9ED5-DEB3-6D82-6F9A8D458919}"/>
              </a:ext>
            </a:extLst>
          </p:cNvPr>
          <p:cNvSpPr/>
          <p:nvPr/>
        </p:nvSpPr>
        <p:spPr>
          <a:xfrm>
            <a:off x="817828" y="1605887"/>
            <a:ext cx="10595240" cy="832631"/>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8FD71766-DCA5-93EF-6FAE-652AB0748682}"/>
              </a:ext>
            </a:extLst>
          </p:cNvPr>
          <p:cNvSpPr>
            <a:spLocks noGrp="1"/>
          </p:cNvSpPr>
          <p:nvPr>
            <p:ph type="body" sz="quarter" idx="16"/>
          </p:nvPr>
        </p:nvSpPr>
        <p:spPr>
          <a:xfrm>
            <a:off x="484902" y="159234"/>
            <a:ext cx="10614687" cy="803654"/>
          </a:xfrm>
        </p:spPr>
        <p:txBody>
          <a:bodyPr/>
          <a:lstStyle/>
          <a:p>
            <a:r>
              <a:rPr lang="en-US" sz="3200" dirty="0">
                <a:solidFill>
                  <a:srgbClr val="459597"/>
                </a:solidFill>
              </a:rPr>
              <a:t>Določite svojo osnovno/povprečno ceno na noč</a:t>
            </a:r>
            <a:endParaRPr lang="en-IE" sz="3200" dirty="0">
              <a:solidFill>
                <a:srgbClr val="459597"/>
              </a:solidFill>
            </a:endParaRPr>
          </a:p>
        </p:txBody>
      </p:sp>
      <p:cxnSp>
        <p:nvCxnSpPr>
          <p:cNvPr id="2" name="Straight Connector 1">
            <a:extLst>
              <a:ext uri="{FF2B5EF4-FFF2-40B4-BE49-F238E27FC236}">
                <a16:creationId xmlns:a16="http://schemas.microsoft.com/office/drawing/2014/main" id="{2EDE566A-CF2C-D845-DB00-D4D55404276D}"/>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0A044DB1-3422-BD18-FAB4-51DC3E03D5EE}"/>
              </a:ext>
            </a:extLst>
          </p:cNvPr>
          <p:cNvSpPr>
            <a:spLocks noGrp="1"/>
          </p:cNvSpPr>
          <p:nvPr>
            <p:ph type="body" sz="quarter" idx="18"/>
          </p:nvPr>
        </p:nvSpPr>
        <p:spPr>
          <a:xfrm>
            <a:off x="992589" y="1630860"/>
            <a:ext cx="10614687" cy="693849"/>
          </a:xfrm>
        </p:spPr>
        <p:txBody>
          <a:bodyPr/>
          <a:lstStyle/>
          <a:p>
            <a:pPr algn="ctr">
              <a:spcAft>
                <a:spcPts val="600"/>
              </a:spcAft>
            </a:pPr>
            <a:r>
              <a:rPr lang="en-US" sz="2600" i="1" dirty="0">
                <a:solidFill>
                  <a:schemeClr val="bg1"/>
                </a:solidFill>
              </a:rPr>
              <a:t>„Kakšno ceno moram zaračunati na noč, da pokrijem stroške, dosežem ciljni dobiček in še vedno privabim goste?“</a:t>
            </a:r>
          </a:p>
        </p:txBody>
      </p:sp>
      <p:sp>
        <p:nvSpPr>
          <p:cNvPr id="21" name="Text Placeholder 5">
            <a:extLst>
              <a:ext uri="{FF2B5EF4-FFF2-40B4-BE49-F238E27FC236}">
                <a16:creationId xmlns:a16="http://schemas.microsoft.com/office/drawing/2014/main" id="{B6F482AC-C8AE-EAA5-2ECB-8149F6101BC0}"/>
              </a:ext>
            </a:extLst>
          </p:cNvPr>
          <p:cNvSpPr txBox="1">
            <a:spLocks/>
          </p:cNvSpPr>
          <p:nvPr/>
        </p:nvSpPr>
        <p:spPr>
          <a:xfrm>
            <a:off x="1611085" y="2744347"/>
            <a:ext cx="9719168" cy="80365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000" dirty="0">
                <a:solidFill>
                  <a:srgbClr val="595959"/>
                </a:solidFill>
              </a:rPr>
              <a:t>Tu določite </a:t>
            </a:r>
            <a:r>
              <a:rPr lang="en-US" sz="2000" b="1" dirty="0">
                <a:solidFill>
                  <a:srgbClr val="595959"/>
                </a:solidFill>
              </a:rPr>
              <a:t>končno ceno na noč </a:t>
            </a:r>
            <a:r>
              <a:rPr lang="en-US" sz="2000" dirty="0">
                <a:solidFill>
                  <a:srgbClr val="595959"/>
                </a:solidFill>
              </a:rPr>
              <a:t>na podlagi izračuna stroškov, tržne raziskave in ciljnih dobičkov. To je vaša osnovna cena – cena, ki jo morate zaračunati v povprečju, da boste imeli rezervacije, vodili uspešno podjetje, dosegli prag rentabilnosti, hkrati pa ostali privlačni za potencialne goste in prilagodljivi za visoko ali nizko sezono. Ne gre za to, koliko bi </a:t>
            </a:r>
            <a:r>
              <a:rPr lang="en-US" sz="2000" i="1" dirty="0">
                <a:solidFill>
                  <a:srgbClr val="E96751"/>
                </a:solidFill>
              </a:rPr>
              <a:t>radi </a:t>
            </a:r>
            <a:r>
              <a:rPr lang="en-US" sz="2000" dirty="0">
                <a:solidFill>
                  <a:srgbClr val="E96751"/>
                </a:solidFill>
              </a:rPr>
              <a:t>zaslužili</a:t>
            </a:r>
            <a:r>
              <a:rPr lang="en-US" sz="2000" dirty="0">
                <a:solidFill>
                  <a:srgbClr val="595959"/>
                </a:solidFill>
              </a:rPr>
              <a:t>, ampak za to, koliko </a:t>
            </a:r>
            <a:r>
              <a:rPr lang="en-US" sz="2000" i="1" dirty="0">
                <a:solidFill>
                  <a:srgbClr val="E96751"/>
                </a:solidFill>
              </a:rPr>
              <a:t>morate </a:t>
            </a:r>
            <a:r>
              <a:rPr lang="en-US" sz="2000" dirty="0">
                <a:solidFill>
                  <a:srgbClr val="E96751"/>
                </a:solidFill>
              </a:rPr>
              <a:t>zaračunati</a:t>
            </a:r>
            <a:r>
              <a:rPr lang="en-US" sz="2000" dirty="0">
                <a:solidFill>
                  <a:srgbClr val="595959"/>
                </a:solidFill>
              </a:rPr>
              <a:t>, da boste lahko vodili trajnostno podjetje.</a:t>
            </a:r>
            <a:endParaRPr lang="en-US" sz="2000" dirty="0">
              <a:solidFill>
                <a:srgbClr val="595959"/>
              </a:solidFill>
              <a:ea typeface="Calibri"/>
              <a:cs typeface="Calibri"/>
            </a:endParaRPr>
          </a:p>
          <a:p>
            <a:pPr marL="0" indent="0">
              <a:spcAft>
                <a:spcPts val="1200"/>
              </a:spcAft>
            </a:pPr>
            <a:endParaRPr lang="en-IE" sz="2000" dirty="0">
              <a:solidFill>
                <a:srgbClr val="595959"/>
              </a:solidFill>
              <a:ea typeface="Calibri"/>
              <a:cs typeface="Calibri"/>
            </a:endParaRPr>
          </a:p>
        </p:txBody>
      </p:sp>
      <p:sp>
        <p:nvSpPr>
          <p:cNvPr id="25" name="Flowchart: Alternate Process 24">
            <a:extLst>
              <a:ext uri="{FF2B5EF4-FFF2-40B4-BE49-F238E27FC236}">
                <a16:creationId xmlns:a16="http://schemas.microsoft.com/office/drawing/2014/main" id="{690B51F4-761E-BB2E-A159-3783C5EFBDEC}"/>
              </a:ext>
            </a:extLst>
          </p:cNvPr>
          <p:cNvSpPr/>
          <p:nvPr/>
        </p:nvSpPr>
        <p:spPr>
          <a:xfrm>
            <a:off x="1460733" y="2636120"/>
            <a:ext cx="10316285" cy="1663583"/>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B7F46DA1-4B40-597F-9825-C668BEAB0244}"/>
              </a:ext>
            </a:extLst>
          </p:cNvPr>
          <p:cNvSpPr txBox="1">
            <a:spLocks/>
          </p:cNvSpPr>
          <p:nvPr/>
        </p:nvSpPr>
        <p:spPr>
          <a:xfrm>
            <a:off x="1612752" y="4419153"/>
            <a:ext cx="10481167" cy="83296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pPr>
            <a:r>
              <a:rPr lang="en-US" altLang="en-US" sz="2000" b="1" dirty="0">
                <a:solidFill>
                  <a:srgbClr val="EC7C69"/>
                </a:solidFill>
              </a:rPr>
              <a:t>Primeri vrednosti </a:t>
            </a:r>
            <a:r>
              <a:rPr lang="en-US" altLang="en-US" sz="2000" i="1" dirty="0">
                <a:solidFill>
                  <a:srgbClr val="595959"/>
                </a:solidFill>
              </a:rPr>
              <a:t>(izračun na naslednji strani)</a:t>
            </a:r>
            <a:endParaRPr lang="en-US" altLang="en-US" sz="2000" i="1" dirty="0">
              <a:solidFill>
                <a:srgbClr val="595959"/>
              </a:solidFill>
              <a:ea typeface="Calibri"/>
              <a:cs typeface="Calibri"/>
            </a:endParaRPr>
          </a:p>
          <a:p>
            <a:pPr>
              <a:lnSpc>
                <a:spcPct val="100000"/>
              </a:lnSpc>
              <a:spcBef>
                <a:spcPts val="600"/>
              </a:spcBef>
            </a:pPr>
            <a:r>
              <a:rPr lang="en-US" sz="2000" dirty="0">
                <a:solidFill>
                  <a:srgbClr val="595959"/>
                </a:solidFill>
              </a:rPr>
              <a:t>Recimo, da vodite majhno podjetje za najem ekoloških koč. Tako izračunate svojo osnovno ceno:</a:t>
            </a:r>
            <a:endParaRPr lang="en-US" sz="2000">
              <a:solidFill>
                <a:srgbClr val="595959"/>
              </a:solidFill>
              <a:ea typeface="Calibri"/>
              <a:cs typeface="Calibri"/>
            </a:endParaRPr>
          </a:p>
          <a:p>
            <a:pPr>
              <a:lnSpc>
                <a:spcPct val="100000"/>
              </a:lnSpc>
              <a:spcBef>
                <a:spcPts val="600"/>
              </a:spcBef>
            </a:pPr>
            <a:r>
              <a:rPr lang="en-US" sz="2000" b="1" dirty="0">
                <a:solidFill>
                  <a:srgbClr val="595959"/>
                </a:solidFill>
              </a:rPr>
              <a:t>Skupni letni stroški </a:t>
            </a:r>
            <a:r>
              <a:rPr lang="en-US" sz="2000" dirty="0">
                <a:solidFill>
                  <a:srgbClr val="595959"/>
                </a:solidFill>
              </a:rPr>
              <a:t>(fiksni + spremenljivi): 20.000 EUR</a:t>
            </a:r>
            <a:endParaRPr lang="en-US" sz="2000">
              <a:solidFill>
                <a:srgbClr val="595959"/>
              </a:solidFill>
              <a:ea typeface="Calibri"/>
              <a:cs typeface="Calibri"/>
            </a:endParaRPr>
          </a:p>
          <a:p>
            <a:pPr>
              <a:lnSpc>
                <a:spcPct val="100000"/>
              </a:lnSpc>
              <a:spcBef>
                <a:spcPts val="600"/>
              </a:spcBef>
            </a:pPr>
            <a:r>
              <a:rPr lang="en-US" sz="2000" b="1" dirty="0">
                <a:solidFill>
                  <a:srgbClr val="595959"/>
                </a:solidFill>
              </a:rPr>
              <a:t>Predvidena število rezerviranih nočitev</a:t>
            </a:r>
            <a:r>
              <a:rPr lang="en-US" sz="2000" dirty="0">
                <a:solidFill>
                  <a:srgbClr val="595959"/>
                </a:solidFill>
              </a:rPr>
              <a:t>: 200 nočitev</a:t>
            </a:r>
            <a:endParaRPr lang="en-US" sz="2000">
              <a:solidFill>
                <a:srgbClr val="595959"/>
              </a:solidFill>
              <a:ea typeface="Calibri"/>
              <a:cs typeface="Calibri"/>
            </a:endParaRPr>
          </a:p>
          <a:p>
            <a:pPr>
              <a:lnSpc>
                <a:spcPct val="100000"/>
              </a:lnSpc>
              <a:spcBef>
                <a:spcPts val="600"/>
              </a:spcBef>
            </a:pPr>
            <a:r>
              <a:rPr lang="en-US" sz="2000" b="1" dirty="0">
                <a:solidFill>
                  <a:srgbClr val="595959"/>
                </a:solidFill>
              </a:rPr>
              <a:t>Spremenljivi stroški na noč </a:t>
            </a:r>
            <a:r>
              <a:rPr lang="en-US" sz="2000" dirty="0">
                <a:solidFill>
                  <a:srgbClr val="595959"/>
                </a:solidFill>
              </a:rPr>
              <a:t>(čiščenje, zajtrk): 30 EUR</a:t>
            </a:r>
            <a:endParaRPr lang="en-US" sz="2000">
              <a:solidFill>
                <a:srgbClr val="595959"/>
              </a:solidFill>
              <a:ea typeface="Calibri"/>
              <a:cs typeface="Calibri"/>
            </a:endParaRPr>
          </a:p>
          <a:p>
            <a:pPr>
              <a:lnSpc>
                <a:spcPct val="100000"/>
              </a:lnSpc>
              <a:spcBef>
                <a:spcPts val="600"/>
              </a:spcBef>
            </a:pPr>
            <a:r>
              <a:rPr lang="en-US" sz="2000" b="1" dirty="0">
                <a:solidFill>
                  <a:srgbClr val="595959"/>
                </a:solidFill>
              </a:rPr>
              <a:t>Ciljni dobiček na nočitev</a:t>
            </a:r>
            <a:r>
              <a:rPr lang="en-US" sz="2000" dirty="0">
                <a:solidFill>
                  <a:srgbClr val="595959"/>
                </a:solidFill>
              </a:rPr>
              <a:t>: 25 EUR</a:t>
            </a:r>
            <a:endParaRPr lang="en-US" sz="2000">
              <a:solidFill>
                <a:srgbClr val="595959"/>
              </a:solidFill>
              <a:ea typeface="Calibri"/>
              <a:cs typeface="Calibri"/>
            </a:endParaRPr>
          </a:p>
        </p:txBody>
      </p:sp>
      <p:sp>
        <p:nvSpPr>
          <p:cNvPr id="26" name="Flowchart: Alternate Process 25">
            <a:extLst>
              <a:ext uri="{FF2B5EF4-FFF2-40B4-BE49-F238E27FC236}">
                <a16:creationId xmlns:a16="http://schemas.microsoft.com/office/drawing/2014/main" id="{1127BA3D-F343-6C82-3F4F-8430BB30CE89}"/>
              </a:ext>
            </a:extLst>
          </p:cNvPr>
          <p:cNvSpPr/>
          <p:nvPr/>
        </p:nvSpPr>
        <p:spPr>
          <a:xfrm>
            <a:off x="1458242" y="4414368"/>
            <a:ext cx="10316285" cy="236743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5ADBA584-75B2-C5CA-45F7-6FE8D7C07B44}"/>
              </a:ext>
            </a:extLst>
          </p:cNvPr>
          <p:cNvCxnSpPr>
            <a:cxnSpLocks/>
            <a:stCxn id="24" idx="1"/>
            <a:endCxn id="25" idx="1"/>
          </p:cNvCxnSpPr>
          <p:nvPr/>
        </p:nvCxnSpPr>
        <p:spPr>
          <a:xfrm rot="10800000" flipH="1" flipV="1">
            <a:off x="817827" y="2022202"/>
            <a:ext cx="642905" cy="1445709"/>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F1C7FBD1-18EB-87E6-191C-4934FBB62F3E}"/>
              </a:ext>
            </a:extLst>
          </p:cNvPr>
          <p:cNvCxnSpPr>
            <a:cxnSpLocks/>
          </p:cNvCxnSpPr>
          <p:nvPr/>
        </p:nvCxnSpPr>
        <p:spPr>
          <a:xfrm rot="16200000" flipH="1">
            <a:off x="65261" y="4179008"/>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8A114EC-F2A6-BE20-4BB7-375676CF4F38}"/>
              </a:ext>
            </a:extLst>
          </p:cNvPr>
          <p:cNvSpPr txBox="1"/>
          <p:nvPr/>
        </p:nvSpPr>
        <p:spPr>
          <a:xfrm>
            <a:off x="484901" y="746722"/>
            <a:ext cx="11298221" cy="769441"/>
          </a:xfrm>
          <a:prstGeom prst="rect">
            <a:avLst/>
          </a:prstGeom>
          <a:noFill/>
        </p:spPr>
        <p:txBody>
          <a:bodyPr wrap="square">
            <a:spAutoFit/>
          </a:bodyPr>
          <a:lstStyle/>
          <a:p>
            <a:pPr>
              <a:spcAft>
                <a:spcPts val="600"/>
              </a:spcAft>
            </a:pPr>
            <a:r>
              <a:rPr lang="en-US" sz="2200" b="1" dirty="0">
                <a:solidFill>
                  <a:srgbClr val="595959"/>
                </a:solidFill>
              </a:rPr>
              <a:t>Cilj: </a:t>
            </a:r>
            <a:r>
              <a:rPr lang="en-US" sz="2200" dirty="0">
                <a:solidFill>
                  <a:srgbClr val="595959"/>
                </a:solidFill>
              </a:rPr>
              <a:t>Določite minimalno ceno na noč, ki jo morate zaračunati, da pokrijete vse stroške in ustvarite dobiček. To je vaša osnovna cena – podlaga za določanje sezonskih ali promocijskih cen.</a:t>
            </a:r>
            <a:endParaRPr lang="en-US" sz="2200" b="1" dirty="0">
              <a:solidFill>
                <a:srgbClr val="595959"/>
              </a:solidFill>
            </a:endParaRPr>
          </a:p>
        </p:txBody>
      </p:sp>
    </p:spTree>
    <p:extLst>
      <p:ext uri="{BB962C8B-B14F-4D97-AF65-F5344CB8AC3E}">
        <p14:creationId xmlns:p14="http://schemas.microsoft.com/office/powerpoint/2010/main" val="1901461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D3A70-2BFF-7184-6B5D-988601AB91D8}"/>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78F9AEDD-9925-C0B0-9834-F1A0D52D2DF3}"/>
              </a:ext>
            </a:extLst>
          </p:cNvPr>
          <p:cNvSpPr/>
          <p:nvPr/>
        </p:nvSpPr>
        <p:spPr>
          <a:xfrm>
            <a:off x="817828" y="1087347"/>
            <a:ext cx="10595240" cy="1043834"/>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9CDC99DF-6EB2-B06E-4C74-78FD8B62E52B}"/>
              </a:ext>
            </a:extLst>
          </p:cNvPr>
          <p:cNvSpPr>
            <a:spLocks noGrp="1"/>
          </p:cNvSpPr>
          <p:nvPr>
            <p:ph type="body" sz="quarter" idx="16"/>
          </p:nvPr>
        </p:nvSpPr>
        <p:spPr>
          <a:xfrm>
            <a:off x="798381" y="243063"/>
            <a:ext cx="10614687" cy="803654"/>
          </a:xfrm>
        </p:spPr>
        <p:txBody>
          <a:bodyPr/>
          <a:lstStyle/>
          <a:p>
            <a:r>
              <a:rPr lang="en-US" sz="3200" dirty="0">
                <a:solidFill>
                  <a:srgbClr val="EC7C69"/>
                </a:solidFill>
              </a:rPr>
              <a:t>Izračun</a:t>
            </a:r>
            <a:r>
              <a:rPr lang="en-US" sz="3200" b="1" dirty="0">
                <a:solidFill>
                  <a:srgbClr val="EC7C69"/>
                </a:solidFill>
              </a:rPr>
              <a:t>: </a:t>
            </a:r>
            <a:r>
              <a:rPr lang="en-US" sz="3200" b="1" dirty="0">
                <a:solidFill>
                  <a:srgbClr val="459597"/>
                </a:solidFill>
              </a:rPr>
              <a:t>Vaša povprečna cena na noč </a:t>
            </a:r>
            <a:r>
              <a:rPr lang="en-US" sz="3200" b="1" dirty="0">
                <a:solidFill>
                  <a:srgbClr val="E96751"/>
                </a:solidFill>
              </a:rPr>
              <a:t>+ profitna marža</a:t>
            </a:r>
            <a:endParaRPr lang="en-GB" sz="3200" dirty="0">
              <a:solidFill>
                <a:srgbClr val="E96751"/>
              </a:solidFill>
            </a:endParaRPr>
          </a:p>
        </p:txBody>
      </p:sp>
      <p:cxnSp>
        <p:nvCxnSpPr>
          <p:cNvPr id="2" name="Straight Connector 1">
            <a:extLst>
              <a:ext uri="{FF2B5EF4-FFF2-40B4-BE49-F238E27FC236}">
                <a16:creationId xmlns:a16="http://schemas.microsoft.com/office/drawing/2014/main" id="{C908C543-E6FD-2ABA-E6DE-AF48E9526CCD}"/>
              </a:ext>
            </a:extLst>
          </p:cNvPr>
          <p:cNvCxnSpPr>
            <a:cxnSpLocks/>
          </p:cNvCxnSpPr>
          <p:nvPr/>
        </p:nvCxnSpPr>
        <p:spPr>
          <a:xfrm>
            <a:off x="0" y="104671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ADD674D-C720-1B13-7AB2-8CB747AEED04}"/>
              </a:ext>
            </a:extLst>
          </p:cNvPr>
          <p:cNvSpPr>
            <a:spLocks noGrp="1"/>
          </p:cNvSpPr>
          <p:nvPr>
            <p:ph type="body" sz="quarter" idx="18"/>
          </p:nvPr>
        </p:nvSpPr>
        <p:spPr>
          <a:xfrm>
            <a:off x="839381" y="1192125"/>
            <a:ext cx="10614687" cy="803653"/>
          </a:xfrm>
        </p:spPr>
        <p:txBody>
          <a:bodyPr lIns="91440" tIns="45720" rIns="91440" bIns="45720" anchor="t"/>
          <a:lstStyle/>
          <a:p>
            <a:pPr algn="ctr">
              <a:spcAft>
                <a:spcPts val="1200"/>
              </a:spcAft>
            </a:pPr>
            <a:r>
              <a:rPr lang="en-US" b="1" dirty="0">
                <a:solidFill>
                  <a:schemeClr val="bg1"/>
                </a:solidFill>
              </a:rPr>
              <a:t>Ciljna povprečna cena na noč = </a:t>
            </a:r>
            <a:r>
              <a:rPr lang="en-US" dirty="0">
                <a:solidFill>
                  <a:schemeClr val="bg1"/>
                </a:solidFill>
              </a:rPr>
              <a:t>(skupni letni </a:t>
            </a:r>
            <a:r>
              <a:rPr lang="en-US" dirty="0" err="1">
                <a:solidFill>
                  <a:schemeClr val="bg1"/>
                </a:solidFill>
              </a:rPr>
              <a:t>stroški</a:t>
            </a:r>
            <a:r>
              <a:rPr lang="en-US" dirty="0">
                <a:solidFill>
                  <a:schemeClr val="bg1"/>
                </a:solidFill>
              </a:rPr>
              <a:t> ÷ </a:t>
            </a:r>
            <a:r>
              <a:rPr lang="en-US" dirty="0" err="1">
                <a:solidFill>
                  <a:schemeClr val="bg1"/>
                </a:solidFill>
              </a:rPr>
              <a:t>predvideno</a:t>
            </a:r>
            <a:r>
              <a:rPr lang="en-US" dirty="0">
                <a:solidFill>
                  <a:schemeClr val="bg1"/>
                </a:solidFill>
              </a:rPr>
              <a:t> </a:t>
            </a:r>
            <a:r>
              <a:rPr lang="en-US" dirty="0" err="1">
                <a:solidFill>
                  <a:schemeClr val="bg1"/>
                </a:solidFill>
              </a:rPr>
              <a:t>število</a:t>
            </a:r>
            <a:r>
              <a:rPr lang="en-US" dirty="0">
                <a:solidFill>
                  <a:schemeClr val="bg1"/>
                </a:solidFill>
              </a:rPr>
              <a:t> </a:t>
            </a:r>
            <a:r>
              <a:rPr lang="en-US" dirty="0" err="1">
                <a:solidFill>
                  <a:schemeClr val="bg1"/>
                </a:solidFill>
              </a:rPr>
              <a:t>rezerviranih</a:t>
            </a:r>
            <a:r>
              <a:rPr lang="en-US" dirty="0">
                <a:solidFill>
                  <a:schemeClr val="bg1"/>
                </a:solidFill>
              </a:rPr>
              <a:t> nočitev) + spremenljivi stroški na noč + profitna marža</a:t>
            </a:r>
          </a:p>
        </p:txBody>
      </p:sp>
      <p:cxnSp>
        <p:nvCxnSpPr>
          <p:cNvPr id="33" name="Connector: Elbow 32">
            <a:extLst>
              <a:ext uri="{FF2B5EF4-FFF2-40B4-BE49-F238E27FC236}">
                <a16:creationId xmlns:a16="http://schemas.microsoft.com/office/drawing/2014/main" id="{6A7F022E-7BF7-B30F-0FAE-0C4962B587D5}"/>
              </a:ext>
            </a:extLst>
          </p:cNvPr>
          <p:cNvCxnSpPr>
            <a:cxnSpLocks/>
            <a:stCxn id="24" idx="1"/>
          </p:cNvCxnSpPr>
          <p:nvPr/>
        </p:nvCxnSpPr>
        <p:spPr>
          <a:xfrm rot="10800000" flipH="1" flipV="1">
            <a:off x="817827" y="1609264"/>
            <a:ext cx="642905" cy="2297442"/>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2E964849-EE7E-330D-DC10-6070298C8046}"/>
              </a:ext>
            </a:extLst>
          </p:cNvPr>
          <p:cNvGraphicFramePr>
            <a:graphicFrameLocks noGrp="1"/>
          </p:cNvGraphicFramePr>
          <p:nvPr>
            <p:extLst>
              <p:ext uri="{D42A27DB-BD31-4B8C-83A1-F6EECF244321}">
                <p14:modId xmlns:p14="http://schemas.microsoft.com/office/powerpoint/2010/main" val="3291426357"/>
              </p:ext>
            </p:extLst>
          </p:nvPr>
        </p:nvGraphicFramePr>
        <p:xfrm>
          <a:off x="1528483" y="2394340"/>
          <a:ext cx="9606242" cy="2590800"/>
        </p:xfrm>
        <a:graphic>
          <a:graphicData uri="http://schemas.openxmlformats.org/drawingml/2006/table">
            <a:tbl>
              <a:tblPr/>
              <a:tblGrid>
                <a:gridCol w="4803121">
                  <a:extLst>
                    <a:ext uri="{9D8B030D-6E8A-4147-A177-3AD203B41FA5}">
                      <a16:colId xmlns:a16="http://schemas.microsoft.com/office/drawing/2014/main" val="80670903"/>
                    </a:ext>
                  </a:extLst>
                </a:gridCol>
                <a:gridCol w="4803121">
                  <a:extLst>
                    <a:ext uri="{9D8B030D-6E8A-4147-A177-3AD203B41FA5}">
                      <a16:colId xmlns:a16="http://schemas.microsoft.com/office/drawing/2014/main" val="188120773"/>
                    </a:ext>
                  </a:extLst>
                </a:gridCol>
              </a:tblGrid>
              <a:tr h="0">
                <a:tc>
                  <a:txBody>
                    <a:bodyPr/>
                    <a:lstStyle/>
                    <a:p>
                      <a:pPr>
                        <a:buNone/>
                      </a:pPr>
                      <a:r>
                        <a:rPr lang="en-IE" sz="2200" b="1" dirty="0">
                          <a:solidFill>
                            <a:schemeClr val="bg1"/>
                          </a:solidFill>
                        </a:rPr>
                        <a:t>Kategorija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Vrednost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557152889"/>
                  </a:ext>
                </a:extLst>
              </a:tr>
              <a:tr h="0">
                <a:tc>
                  <a:txBody>
                    <a:bodyPr/>
                    <a:lstStyle/>
                    <a:p>
                      <a:pPr>
                        <a:buNone/>
                      </a:pPr>
                      <a:r>
                        <a:rPr lang="en-IE" sz="2200" dirty="0">
                          <a:solidFill>
                            <a:srgbClr val="494949"/>
                          </a:solidFill>
                        </a:rPr>
                        <a:t>Skupni letni stroški (TAC)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20.000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4919812"/>
                  </a:ext>
                </a:extLst>
              </a:tr>
              <a:tr h="0">
                <a:tc>
                  <a:txBody>
                    <a:bodyPr/>
                    <a:lstStyle/>
                    <a:p>
                      <a:pPr>
                        <a:buNone/>
                      </a:pPr>
                      <a:r>
                        <a:rPr lang="en-IE" sz="2200" dirty="0">
                          <a:solidFill>
                            <a:srgbClr val="494949"/>
                          </a:solidFill>
                        </a:rPr>
                        <a:t>Predvideno število rezerviranih nočitev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200 nočitev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5308095"/>
                  </a:ext>
                </a:extLst>
              </a:tr>
              <a:tr h="0">
                <a:tc>
                  <a:txBody>
                    <a:bodyPr/>
                    <a:lstStyle/>
                    <a:p>
                      <a:pPr>
                        <a:buNone/>
                      </a:pPr>
                      <a:r>
                        <a:rPr lang="en-US" sz="2200" dirty="0">
                          <a:solidFill>
                            <a:srgbClr val="494949"/>
                          </a:solidFill>
                        </a:rPr>
                        <a:t>Spremenljivi stroški na nočitev (VC)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535878"/>
                  </a:ext>
                </a:extLst>
              </a:tr>
              <a:tr h="0">
                <a:tc>
                  <a:txBody>
                    <a:bodyPr/>
                    <a:lstStyle/>
                    <a:p>
                      <a:pPr>
                        <a:buNone/>
                      </a:pPr>
                      <a:r>
                        <a:rPr lang="en-IE" sz="2200" b="1" dirty="0">
                          <a:solidFill>
                            <a:srgbClr val="E96751"/>
                          </a:solidFill>
                        </a:rPr>
                        <a:t>Želeni dobiček na nočitev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3719369"/>
                  </a:ext>
                </a:extLst>
              </a:tr>
              <a:tr h="0">
                <a:tc gridSpan="2">
                  <a:txBody>
                    <a:bodyPr/>
                    <a:lstStyle/>
                    <a:p>
                      <a:pPr>
                        <a:buNone/>
                      </a:pPr>
                      <a:r>
                        <a:rPr lang="en-US" sz="2400" b="1" dirty="0">
                          <a:solidFill>
                            <a:schemeClr val="bg1"/>
                          </a:solidFill>
                        </a:rPr>
                        <a:t>Povprečna cena na noč </a:t>
                      </a:r>
                      <a:r>
                        <a:rPr lang="en-US" sz="2400" b="0" dirty="0">
                          <a:solidFill>
                            <a:schemeClr val="bg1"/>
                          </a:solidFill>
                        </a:rPr>
                        <a:t>= (20.000 € ÷ 200) + 30 € + 25 € = 155 € na noč</a:t>
                      </a:r>
                      <a:endParaRPr lang="en-IE" sz="2200" b="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hMerge="1">
                  <a:txBody>
                    <a:bodyPr/>
                    <a:lstStyle/>
                    <a:p>
                      <a:pPr>
                        <a:buNone/>
                      </a:pPr>
                      <a:endParaRPr lang="en-IE" sz="22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1634247"/>
                  </a:ext>
                </a:extLst>
              </a:tr>
            </a:tbl>
          </a:graphicData>
        </a:graphic>
      </p:graphicFrame>
      <p:sp>
        <p:nvSpPr>
          <p:cNvPr id="7" name="TextBox 6">
            <a:extLst>
              <a:ext uri="{FF2B5EF4-FFF2-40B4-BE49-F238E27FC236}">
                <a16:creationId xmlns:a16="http://schemas.microsoft.com/office/drawing/2014/main" id="{8C8E0F72-4DB1-BB8F-BEF7-4DEB424B3A9B}"/>
              </a:ext>
            </a:extLst>
          </p:cNvPr>
          <p:cNvSpPr txBox="1"/>
          <p:nvPr/>
        </p:nvSpPr>
        <p:spPr>
          <a:xfrm>
            <a:off x="570931" y="5004678"/>
            <a:ext cx="11307894" cy="1708160"/>
          </a:xfrm>
          <a:prstGeom prst="rect">
            <a:avLst/>
          </a:prstGeom>
          <a:noFill/>
        </p:spPr>
        <p:txBody>
          <a:bodyPr wrap="square" lIns="91440" tIns="45720" rIns="91440" bIns="45720" anchor="t">
            <a:spAutoFit/>
          </a:bodyPr>
          <a:lstStyle/>
          <a:p>
            <a:r>
              <a:rPr lang="en-US" sz="2100" dirty="0">
                <a:solidFill>
                  <a:srgbClr val="595959"/>
                </a:solidFill>
              </a:rPr>
              <a:t>Ta</a:t>
            </a:r>
            <a:r>
              <a:rPr lang="en-US" sz="2100" b="1" dirty="0">
                <a:solidFill>
                  <a:srgbClr val="595959"/>
                </a:solidFill>
              </a:rPr>
              <a:t> 155 € </a:t>
            </a:r>
            <a:r>
              <a:rPr lang="en-US" sz="2100" dirty="0">
                <a:solidFill>
                  <a:srgbClr val="595959"/>
                </a:solidFill>
              </a:rPr>
              <a:t>je vaša </a:t>
            </a:r>
            <a:r>
              <a:rPr lang="en-US" sz="2100" b="1" dirty="0">
                <a:solidFill>
                  <a:srgbClr val="595959"/>
                </a:solidFill>
              </a:rPr>
              <a:t>osnovna cena </a:t>
            </a:r>
            <a:r>
              <a:rPr lang="en-US" sz="2100" dirty="0">
                <a:solidFill>
                  <a:srgbClr val="595959"/>
                </a:solidFill>
              </a:rPr>
              <a:t>– v povprečju morate zaračunati vsaj ta znesek, da pokrijete fiksne in spremenljive stroške ter dosežete ciljni dobiček. Cene lahko še vedno prilagajate sezonsko (npr. 175 € poleti ali 130 € med tednom pozimi), vendar je to </a:t>
            </a:r>
            <a:r>
              <a:rPr lang="en-US" sz="2100" b="1" dirty="0">
                <a:solidFill>
                  <a:srgbClr val="595959"/>
                </a:solidFill>
              </a:rPr>
              <a:t>minimalno povprečje</a:t>
            </a:r>
            <a:r>
              <a:rPr lang="en-US" sz="2100" dirty="0">
                <a:solidFill>
                  <a:srgbClr val="595959"/>
                </a:solidFill>
              </a:rPr>
              <a:t>, da ostanejo finančno trajnostne. </a:t>
            </a:r>
            <a:r>
              <a:rPr lang="en-US" sz="2100" b="1" dirty="0">
                <a:solidFill>
                  <a:srgbClr val="E96751"/>
                </a:solidFill>
              </a:rPr>
              <a:t>*Ne pozabite: </a:t>
            </a:r>
            <a:r>
              <a:rPr lang="en-US" sz="2100" dirty="0">
                <a:solidFill>
                  <a:srgbClr val="595959"/>
                </a:solidFill>
              </a:rPr>
              <a:t>brez tega koraka </a:t>
            </a:r>
            <a:r>
              <a:rPr lang="en-US" sz="2100" b="1" dirty="0">
                <a:solidFill>
                  <a:srgbClr val="595959"/>
                </a:solidFill>
              </a:rPr>
              <a:t>tvegate</a:t>
            </a:r>
            <a:r>
              <a:rPr lang="en-US" sz="2100" dirty="0">
                <a:solidFill>
                  <a:srgbClr val="595959"/>
                </a:solidFill>
              </a:rPr>
              <a:t>, </a:t>
            </a:r>
            <a:r>
              <a:rPr lang="en-US" sz="2100" b="1" dirty="0">
                <a:solidFill>
                  <a:srgbClr val="595959"/>
                </a:solidFill>
              </a:rPr>
              <a:t>da boste zaračunali premalo </a:t>
            </a:r>
            <a:r>
              <a:rPr lang="en-US" sz="2100" dirty="0">
                <a:solidFill>
                  <a:srgbClr val="595959"/>
                </a:solidFill>
              </a:rPr>
              <a:t>(in izgubili denar) ali </a:t>
            </a:r>
            <a:r>
              <a:rPr lang="en-US" sz="2100" b="1" dirty="0">
                <a:solidFill>
                  <a:srgbClr val="595959"/>
                </a:solidFill>
              </a:rPr>
              <a:t>preveč </a:t>
            </a:r>
            <a:r>
              <a:rPr lang="en-US" sz="2100" dirty="0">
                <a:solidFill>
                  <a:srgbClr val="595959"/>
                </a:solidFill>
              </a:rPr>
              <a:t>(in izgubili rezervacije) ter </a:t>
            </a:r>
            <a:r>
              <a:rPr lang="en-US" sz="2100" b="1" dirty="0">
                <a:solidFill>
                  <a:srgbClr val="595959"/>
                </a:solidFill>
              </a:rPr>
              <a:t>ne boste vedeli, kje je vaša točka preobrata.</a:t>
            </a:r>
            <a:endParaRPr lang="en-US" sz="2100" b="1" dirty="0">
              <a:solidFill>
                <a:srgbClr val="595959"/>
              </a:solidFill>
              <a:ea typeface="Calibri"/>
              <a:cs typeface="Calibri"/>
            </a:endParaRPr>
          </a:p>
        </p:txBody>
      </p:sp>
    </p:spTree>
    <p:extLst>
      <p:ext uri="{BB962C8B-B14F-4D97-AF65-F5344CB8AC3E}">
        <p14:creationId xmlns:p14="http://schemas.microsoft.com/office/powerpoint/2010/main" val="195199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72414-C7B0-E3A1-995E-8B060397A669}"/>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5567A335-8AFF-BFBE-6BB9-DBDD06100EEA}"/>
              </a:ext>
            </a:extLst>
          </p:cNvPr>
          <p:cNvSpPr/>
          <p:nvPr/>
        </p:nvSpPr>
        <p:spPr>
          <a:xfrm>
            <a:off x="817828" y="1605887"/>
            <a:ext cx="10595240" cy="1043834"/>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26E51601-6761-F8DC-2211-96FF28254186}"/>
              </a:ext>
            </a:extLst>
          </p:cNvPr>
          <p:cNvSpPr>
            <a:spLocks noGrp="1"/>
          </p:cNvSpPr>
          <p:nvPr>
            <p:ph type="body" sz="quarter" idx="16"/>
          </p:nvPr>
        </p:nvSpPr>
        <p:spPr>
          <a:xfrm>
            <a:off x="798381" y="562456"/>
            <a:ext cx="10614687" cy="803654"/>
          </a:xfrm>
        </p:spPr>
        <p:txBody>
          <a:bodyPr/>
          <a:lstStyle/>
          <a:p>
            <a:r>
              <a:rPr lang="en-US" sz="3200" b="1" dirty="0">
                <a:solidFill>
                  <a:srgbClr val="EC7C69"/>
                </a:solidFill>
              </a:rPr>
              <a:t>Razčlenitev formule: </a:t>
            </a:r>
            <a:r>
              <a:rPr lang="en-US" sz="3200" b="1" dirty="0">
                <a:solidFill>
                  <a:srgbClr val="459597"/>
                </a:solidFill>
              </a:rPr>
              <a:t>Vaša povprečna/osnovna cena na noč</a:t>
            </a:r>
            <a:endParaRPr lang="en-GB" sz="3200" dirty="0">
              <a:solidFill>
                <a:srgbClr val="459597"/>
              </a:solidFill>
            </a:endParaRPr>
          </a:p>
        </p:txBody>
      </p:sp>
      <p:cxnSp>
        <p:nvCxnSpPr>
          <p:cNvPr id="2" name="Straight Connector 1">
            <a:extLst>
              <a:ext uri="{FF2B5EF4-FFF2-40B4-BE49-F238E27FC236}">
                <a16:creationId xmlns:a16="http://schemas.microsoft.com/office/drawing/2014/main" id="{83FE1122-1519-AC19-723F-F886F4953AE7}"/>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AE4263A8-E5FA-00F3-1D64-1D1C41C2C587}"/>
              </a:ext>
            </a:extLst>
          </p:cNvPr>
          <p:cNvSpPr>
            <a:spLocks noGrp="1"/>
          </p:cNvSpPr>
          <p:nvPr>
            <p:ph type="body" sz="quarter" idx="18"/>
          </p:nvPr>
        </p:nvSpPr>
        <p:spPr>
          <a:xfrm>
            <a:off x="839381" y="1710665"/>
            <a:ext cx="10614687" cy="803653"/>
          </a:xfrm>
        </p:spPr>
        <p:txBody>
          <a:bodyPr lIns="91440" tIns="45720" rIns="91440" bIns="45720" anchor="t"/>
          <a:lstStyle/>
          <a:p>
            <a:pPr algn="ctr">
              <a:spcAft>
                <a:spcPts val="1200"/>
              </a:spcAft>
            </a:pPr>
            <a:r>
              <a:rPr lang="en-US" sz="2800" b="1" dirty="0">
                <a:solidFill>
                  <a:schemeClr val="bg1"/>
                </a:solidFill>
              </a:rPr>
              <a:t>Ciljna povprečna cena na </a:t>
            </a:r>
            <a:r>
              <a:rPr lang="en-US" sz="2800" b="1" dirty="0" err="1">
                <a:solidFill>
                  <a:schemeClr val="bg1"/>
                </a:solidFill>
              </a:rPr>
              <a:t>noč</a:t>
            </a:r>
            <a:r>
              <a:rPr lang="en-US" sz="2800" b="1" dirty="0">
                <a:solidFill>
                  <a:schemeClr val="bg1"/>
                </a:solidFill>
              </a:rPr>
              <a:t> = </a:t>
            </a:r>
            <a:r>
              <a:rPr lang="en-US" sz="2800" dirty="0">
                <a:solidFill>
                  <a:schemeClr val="bg1"/>
                </a:solidFill>
              </a:rPr>
              <a:t>(</a:t>
            </a:r>
            <a:r>
              <a:rPr lang="en-US" sz="2800" dirty="0" err="1">
                <a:solidFill>
                  <a:schemeClr val="bg1"/>
                </a:solidFill>
              </a:rPr>
              <a:t>skupni</a:t>
            </a:r>
            <a:r>
              <a:rPr lang="en-US" sz="2800" dirty="0">
                <a:solidFill>
                  <a:schemeClr val="bg1"/>
                </a:solidFill>
              </a:rPr>
              <a:t> </a:t>
            </a:r>
            <a:r>
              <a:rPr lang="en-US" sz="2800" dirty="0" err="1">
                <a:solidFill>
                  <a:schemeClr val="bg1"/>
                </a:solidFill>
              </a:rPr>
              <a:t>letni</a:t>
            </a:r>
            <a:r>
              <a:rPr lang="en-US" sz="2800" dirty="0">
                <a:solidFill>
                  <a:schemeClr val="bg1"/>
                </a:solidFill>
              </a:rPr>
              <a:t> </a:t>
            </a:r>
            <a:r>
              <a:rPr lang="en-US" sz="2800" dirty="0" err="1">
                <a:solidFill>
                  <a:schemeClr val="bg1"/>
                </a:solidFill>
              </a:rPr>
              <a:t>stroški</a:t>
            </a:r>
            <a:r>
              <a:rPr lang="en-US" sz="2800" dirty="0">
                <a:solidFill>
                  <a:schemeClr val="bg1"/>
                </a:solidFill>
              </a:rPr>
              <a:t> ÷ </a:t>
            </a:r>
            <a:r>
              <a:rPr lang="en-US" sz="2800" dirty="0" err="1">
                <a:solidFill>
                  <a:schemeClr val="bg1"/>
                </a:solidFill>
              </a:rPr>
              <a:t>predvideno</a:t>
            </a:r>
            <a:r>
              <a:rPr lang="en-US" sz="2800" dirty="0">
                <a:solidFill>
                  <a:schemeClr val="bg1"/>
                </a:solidFill>
              </a:rPr>
              <a:t> </a:t>
            </a:r>
            <a:r>
              <a:rPr lang="en-US" sz="2800" dirty="0" err="1">
                <a:solidFill>
                  <a:schemeClr val="bg1"/>
                </a:solidFill>
              </a:rPr>
              <a:t>število</a:t>
            </a:r>
            <a:r>
              <a:rPr lang="en-US" sz="2800" dirty="0">
                <a:solidFill>
                  <a:schemeClr val="bg1"/>
                </a:solidFill>
              </a:rPr>
              <a:t> </a:t>
            </a:r>
            <a:r>
              <a:rPr lang="en-US" sz="2800" dirty="0" err="1">
                <a:solidFill>
                  <a:schemeClr val="bg1"/>
                </a:solidFill>
              </a:rPr>
              <a:t>rezerviranih</a:t>
            </a:r>
            <a:r>
              <a:rPr lang="en-US" sz="2800" dirty="0">
                <a:solidFill>
                  <a:schemeClr val="bg1"/>
                </a:solidFill>
              </a:rPr>
              <a:t> </a:t>
            </a:r>
            <a:r>
              <a:rPr lang="en-US" sz="2800" dirty="0" err="1">
                <a:solidFill>
                  <a:schemeClr val="bg1"/>
                </a:solidFill>
              </a:rPr>
              <a:t>noči</a:t>
            </a:r>
            <a:r>
              <a:rPr lang="en-US" sz="2800" dirty="0">
                <a:solidFill>
                  <a:schemeClr val="bg1"/>
                </a:solidFill>
              </a:rPr>
              <a:t>) + spremenljivi stroški na noč + profitna marža</a:t>
            </a:r>
          </a:p>
        </p:txBody>
      </p:sp>
      <p:sp>
        <p:nvSpPr>
          <p:cNvPr id="21" name="Text Placeholder 5">
            <a:extLst>
              <a:ext uri="{FF2B5EF4-FFF2-40B4-BE49-F238E27FC236}">
                <a16:creationId xmlns:a16="http://schemas.microsoft.com/office/drawing/2014/main" id="{2E1BDB38-FB3E-375D-F6B4-21B62AC2121E}"/>
              </a:ext>
            </a:extLst>
          </p:cNvPr>
          <p:cNvSpPr txBox="1">
            <a:spLocks/>
          </p:cNvSpPr>
          <p:nvPr/>
        </p:nvSpPr>
        <p:spPr>
          <a:xfrm>
            <a:off x="1611085" y="2980294"/>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b="1" dirty="0">
                <a:solidFill>
                  <a:srgbClr val="595959"/>
                </a:solidFill>
              </a:rPr>
              <a:t>Skupni letni stroški </a:t>
            </a:r>
            <a:r>
              <a:rPr lang="en-US" dirty="0">
                <a:solidFill>
                  <a:srgbClr val="595959"/>
                </a:solidFill>
              </a:rPr>
              <a:t>= fiksni stroški (npr. zavarovanje, internet, posojilo) + (spremenljivi stroški × rezervirane nočitve)</a:t>
            </a:r>
          </a:p>
          <a:p>
            <a:pPr marL="342900" indent="-342900">
              <a:buFont typeface="Arial" panose="020B0604020202020204" pitchFamily="34" charset="0"/>
              <a:buChar char="•"/>
            </a:pPr>
            <a:r>
              <a:rPr lang="en-US" b="1" dirty="0">
                <a:solidFill>
                  <a:srgbClr val="595959"/>
                </a:solidFill>
              </a:rPr>
              <a:t>Predvideno število rezerviranih nočitev </a:t>
            </a:r>
            <a:r>
              <a:rPr lang="en-US" dirty="0">
                <a:solidFill>
                  <a:srgbClr val="595959"/>
                </a:solidFill>
              </a:rPr>
              <a:t>= realistično število nočitev, ki jih lahko oddate (npr. 60 % od 365 = 219 nočitev)</a:t>
            </a:r>
          </a:p>
          <a:p>
            <a:pPr marL="342900" indent="-342900">
              <a:buFont typeface="Arial" panose="020B0604020202020204" pitchFamily="34" charset="0"/>
              <a:buChar char="•"/>
            </a:pPr>
            <a:r>
              <a:rPr lang="en-US" b="1" dirty="0">
                <a:solidFill>
                  <a:srgbClr val="595959"/>
                </a:solidFill>
              </a:rPr>
              <a:t>Spremenljivi stroški na nočitev </a:t>
            </a:r>
            <a:r>
              <a:rPr lang="en-US" dirty="0">
                <a:solidFill>
                  <a:srgbClr val="595959"/>
                </a:solidFill>
              </a:rPr>
              <a:t>= čiščenje, zajtrk, pranje perila, toaletni pribor itd.</a:t>
            </a:r>
          </a:p>
          <a:p>
            <a:pPr marL="342900" indent="-342900">
              <a:buFont typeface="Arial" panose="020B0604020202020204" pitchFamily="34" charset="0"/>
              <a:buChar char="•"/>
            </a:pPr>
            <a:r>
              <a:rPr lang="en-US" b="1" dirty="0">
                <a:solidFill>
                  <a:srgbClr val="595959"/>
                </a:solidFill>
              </a:rPr>
              <a:t>Dobiček </a:t>
            </a:r>
            <a:r>
              <a:rPr lang="en-US" dirty="0">
                <a:solidFill>
                  <a:srgbClr val="595959"/>
                </a:solidFill>
              </a:rPr>
              <a:t>= vaš ciljni zaslužek na nočitev (običajno 10–30 EUR)</a:t>
            </a:r>
          </a:p>
        </p:txBody>
      </p:sp>
      <p:sp>
        <p:nvSpPr>
          <p:cNvPr id="25" name="Flowchart: Alternate Process 24">
            <a:extLst>
              <a:ext uri="{FF2B5EF4-FFF2-40B4-BE49-F238E27FC236}">
                <a16:creationId xmlns:a16="http://schemas.microsoft.com/office/drawing/2014/main" id="{48EE6F6F-EB49-D364-CF22-11BBD3ABF29E}"/>
              </a:ext>
            </a:extLst>
          </p:cNvPr>
          <p:cNvSpPr/>
          <p:nvPr/>
        </p:nvSpPr>
        <p:spPr>
          <a:xfrm>
            <a:off x="1460733" y="2754095"/>
            <a:ext cx="9964593" cy="334230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791D9FFE-D0E7-F5DD-D3BE-F2F5A9395518}"/>
              </a:ext>
            </a:extLst>
          </p:cNvPr>
          <p:cNvCxnSpPr>
            <a:cxnSpLocks/>
            <a:stCxn id="24" idx="1"/>
            <a:endCxn id="25" idx="1"/>
          </p:cNvCxnSpPr>
          <p:nvPr/>
        </p:nvCxnSpPr>
        <p:spPr>
          <a:xfrm rot="10800000" flipH="1" flipV="1">
            <a:off x="817827" y="2127804"/>
            <a:ext cx="642905" cy="2297442"/>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5BBC97D-1ED8-36AD-D9CC-477ECCF475CD}"/>
              </a:ext>
            </a:extLst>
          </p:cNvPr>
          <p:cNvSpPr txBox="1"/>
          <p:nvPr/>
        </p:nvSpPr>
        <p:spPr>
          <a:xfrm>
            <a:off x="424961" y="6312996"/>
            <a:ext cx="8575604" cy="369332"/>
          </a:xfrm>
          <a:prstGeom prst="rect">
            <a:avLst/>
          </a:prstGeom>
          <a:noFill/>
        </p:spPr>
        <p:txBody>
          <a:bodyPr wrap="square">
            <a:spAutoFit/>
          </a:bodyPr>
          <a:lstStyle/>
          <a:p>
            <a:pPr algn="l">
              <a:buNone/>
            </a:pPr>
            <a:r>
              <a:rPr lang="en-US" i="0" dirty="0">
                <a:solidFill>
                  <a:srgbClr val="00B0F0"/>
                </a:solidFill>
                <a:effectLst/>
                <a:hlinkClick r:id="rId2">
                  <a:extLst>
                    <a:ext uri="{A12FA001-AC4F-418D-AE19-62706E023703}">
                      <ahyp:hlinkClr xmlns:ahyp="http://schemas.microsoft.com/office/drawing/2018/hyperlinkcolor" val="tx"/>
                    </a:ext>
                  </a:extLst>
                </a:hlinkClick>
              </a:rPr>
              <a:t>Celoten seznam za začetek lastnega glamping posla</a:t>
            </a:r>
            <a:endParaRPr lang="en-US" i="0" dirty="0">
              <a:solidFill>
                <a:srgbClr val="00B0F0"/>
              </a:solidFill>
              <a:effectLst/>
            </a:endParaRPr>
          </a:p>
        </p:txBody>
      </p:sp>
    </p:spTree>
    <p:extLst>
      <p:ext uri="{BB962C8B-B14F-4D97-AF65-F5344CB8AC3E}">
        <p14:creationId xmlns:p14="http://schemas.microsoft.com/office/powerpoint/2010/main" val="30899228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B3AB2-B92D-1311-839B-50A9E8543C8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2F490DB-502A-45E6-593D-64703EFE9CA7}"/>
              </a:ext>
            </a:extLst>
          </p:cNvPr>
          <p:cNvSpPr>
            <a:spLocks noGrp="1"/>
          </p:cNvSpPr>
          <p:nvPr>
            <p:ph type="body" sz="quarter" idx="23"/>
          </p:nvPr>
        </p:nvSpPr>
        <p:spPr>
          <a:xfrm>
            <a:off x="788657" y="4800167"/>
            <a:ext cx="10614687" cy="1248936"/>
          </a:xfrm>
        </p:spPr>
        <p:txBody>
          <a:bodyPr/>
          <a:lstStyle/>
          <a:p>
            <a:pPr algn="ctr"/>
            <a:r>
              <a:rPr lang="en-US" sz="2800" i="1" dirty="0">
                <a:solidFill>
                  <a:srgbClr val="E96751"/>
                </a:solidFill>
              </a:rPr>
              <a:t>Koliko </a:t>
            </a:r>
            <a:r>
              <a:rPr lang="en-US" sz="2800" b="1" i="1" dirty="0">
                <a:solidFill>
                  <a:srgbClr val="E96751"/>
                </a:solidFill>
              </a:rPr>
              <a:t>dejansko zaslužim na noč po odbitku stroškov?</a:t>
            </a:r>
            <a:endParaRPr lang="en-US" sz="2800" b="1" dirty="0">
              <a:solidFill>
                <a:srgbClr val="E96751"/>
              </a:solidFill>
            </a:endParaRPr>
          </a:p>
          <a:p>
            <a:pPr algn="ctr"/>
            <a:r>
              <a:rPr lang="en-US" sz="2400" b="1" dirty="0"/>
              <a:t>Cilj: </a:t>
            </a:r>
            <a:r>
              <a:rPr lang="en-US" sz="2400" dirty="0"/>
              <a:t>Razumeti svoj </a:t>
            </a:r>
            <a:r>
              <a:rPr lang="en-US" sz="2400" b="1" dirty="0"/>
              <a:t>neto prihodek na noč </a:t>
            </a:r>
            <a:r>
              <a:rPr lang="en-US" sz="2400" dirty="0"/>
              <a:t>– dejanski prihodek, ki vam ostane po odštetju spremenljivih stroškov od vaše nočne cene. To vam pomaga oceniti donosnost, sprejeti odločitve o cenah in natančno izračunati prag rentabilnosti.</a:t>
            </a:r>
          </a:p>
          <a:p>
            <a:pPr algn="ctr"/>
            <a:endParaRPr lang="en-IE" dirty="0"/>
          </a:p>
        </p:txBody>
      </p:sp>
      <p:sp>
        <p:nvSpPr>
          <p:cNvPr id="5" name="Text Placeholder 4">
            <a:extLst>
              <a:ext uri="{FF2B5EF4-FFF2-40B4-BE49-F238E27FC236}">
                <a16:creationId xmlns:a16="http://schemas.microsoft.com/office/drawing/2014/main" id="{EEB7312F-E50D-9BC4-61FD-B5EB1501CB73}"/>
              </a:ext>
            </a:extLst>
          </p:cNvPr>
          <p:cNvSpPr>
            <a:spLocks noGrp="1"/>
          </p:cNvSpPr>
          <p:nvPr>
            <p:ph type="body" sz="quarter" idx="18"/>
          </p:nvPr>
        </p:nvSpPr>
        <p:spPr>
          <a:xfrm>
            <a:off x="8097227" y="2058049"/>
            <a:ext cx="3833344" cy="1049221"/>
          </a:xfrm>
        </p:spPr>
        <p:txBody>
          <a:bodyPr/>
          <a:lstStyle/>
          <a:p>
            <a:pPr algn="r"/>
            <a:r>
              <a:rPr lang="en-IE" b="0" i="1" dirty="0"/>
              <a:t>Kakšen je vaš dejanski dohodek na rezervacijo?</a:t>
            </a:r>
          </a:p>
        </p:txBody>
      </p:sp>
      <p:sp>
        <p:nvSpPr>
          <p:cNvPr id="8" name="Text Placeholder 7">
            <a:extLst>
              <a:ext uri="{FF2B5EF4-FFF2-40B4-BE49-F238E27FC236}">
                <a16:creationId xmlns:a16="http://schemas.microsoft.com/office/drawing/2014/main" id="{8CAF570F-C6E4-93E3-60D4-CDF4C7198213}"/>
              </a:ext>
            </a:extLst>
          </p:cNvPr>
          <p:cNvSpPr>
            <a:spLocks noGrp="1"/>
          </p:cNvSpPr>
          <p:nvPr>
            <p:ph type="body" sz="quarter" idx="19"/>
          </p:nvPr>
        </p:nvSpPr>
        <p:spPr>
          <a:xfrm>
            <a:off x="8397316" y="808897"/>
            <a:ext cx="3520727" cy="385564"/>
          </a:xfrm>
        </p:spPr>
        <p:txBody>
          <a:bodyPr/>
          <a:lstStyle/>
          <a:p>
            <a:pPr algn="r"/>
            <a:r>
              <a:rPr lang="en-IE" dirty="0"/>
              <a:t>Korak 2: </a:t>
            </a:r>
            <a:r>
              <a:rPr lang="en-IE" b="0" dirty="0"/>
              <a:t>Neto prihodek na noč</a:t>
            </a:r>
            <a:endParaRPr lang="en-IE" b="0" dirty="0">
              <a:solidFill>
                <a:srgbClr val="E96751"/>
              </a:solidFill>
            </a:endParaRPr>
          </a:p>
        </p:txBody>
      </p:sp>
      <p:pic>
        <p:nvPicPr>
          <p:cNvPr id="12" name="Picture Placeholder 11" descr="A hand using a calculator&#10;&#10;AI-generated content may be incorrect.">
            <a:extLst>
              <a:ext uri="{FF2B5EF4-FFF2-40B4-BE49-F238E27FC236}">
                <a16:creationId xmlns:a16="http://schemas.microsoft.com/office/drawing/2014/main" id="{3C8FD546-C9EC-423A-C27B-6907CCEF0AA4}"/>
              </a:ext>
            </a:extLst>
          </p:cNvPr>
          <p:cNvPicPr>
            <a:picLocks noGrp="1" noChangeAspect="1"/>
          </p:cNvPicPr>
          <p:nvPr>
            <p:ph type="pic" sz="quarter" idx="22"/>
          </p:nvPr>
        </p:nvPicPr>
        <p:blipFill>
          <a:blip r:embed="rId2"/>
          <a:srcRect t="34336" b="34336"/>
          <a:stretch>
            <a:fillRect/>
          </a:stretch>
        </p:blipFill>
        <p:spPr/>
      </p:pic>
      <p:grpSp>
        <p:nvGrpSpPr>
          <p:cNvPr id="13" name="Group 12">
            <a:extLst>
              <a:ext uri="{FF2B5EF4-FFF2-40B4-BE49-F238E27FC236}">
                <a16:creationId xmlns:a16="http://schemas.microsoft.com/office/drawing/2014/main" id="{218968C3-0978-B788-D1E4-63C38CEF0A9D}"/>
              </a:ext>
            </a:extLst>
          </p:cNvPr>
          <p:cNvGrpSpPr/>
          <p:nvPr/>
        </p:nvGrpSpPr>
        <p:grpSpPr>
          <a:xfrm>
            <a:off x="10728637" y="3610677"/>
            <a:ext cx="1081945" cy="1011723"/>
            <a:chOff x="1016000" y="1137920"/>
            <a:chExt cx="1016000" cy="1016000"/>
          </a:xfrm>
        </p:grpSpPr>
        <p:sp>
          <p:nvSpPr>
            <p:cNvPr id="14" name="Oval 13">
              <a:extLst>
                <a:ext uri="{FF2B5EF4-FFF2-40B4-BE49-F238E27FC236}">
                  <a16:creationId xmlns:a16="http://schemas.microsoft.com/office/drawing/2014/main" id="{8B0F52BF-F963-17E5-60FB-3B842FAC6407}"/>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TextBox 14">
              <a:extLst>
                <a:ext uri="{FF2B5EF4-FFF2-40B4-BE49-F238E27FC236}">
                  <a16:creationId xmlns:a16="http://schemas.microsoft.com/office/drawing/2014/main" id="{BFE4C3A5-DE31-F171-EAB0-3DB01B47FEDC}"/>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16</a:t>
              </a:r>
            </a:p>
          </p:txBody>
        </p:sp>
      </p:grpSp>
    </p:spTree>
    <p:extLst>
      <p:ext uri="{BB962C8B-B14F-4D97-AF65-F5344CB8AC3E}">
        <p14:creationId xmlns:p14="http://schemas.microsoft.com/office/powerpoint/2010/main" val="29275237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C72AE-7A62-690B-AAC8-965C89B5CFBF}"/>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7E6600E-576E-D1B8-6B13-95620AAD80E2}"/>
              </a:ext>
            </a:extLst>
          </p:cNvPr>
          <p:cNvSpPr>
            <a:spLocks noGrp="1"/>
          </p:cNvSpPr>
          <p:nvPr>
            <p:ph type="body" sz="quarter" idx="18"/>
          </p:nvPr>
        </p:nvSpPr>
        <p:spPr>
          <a:xfrm>
            <a:off x="310307" y="1962417"/>
            <a:ext cx="3238499" cy="1049221"/>
          </a:xfrm>
        </p:spPr>
        <p:txBody>
          <a:bodyPr/>
          <a:lstStyle/>
          <a:p>
            <a:r>
              <a:rPr lang="en-IE" b="0" dirty="0"/>
              <a:t>Kakšen je vaš dejanski prihodek na rezervacijo?</a:t>
            </a:r>
          </a:p>
        </p:txBody>
      </p:sp>
      <p:sp>
        <p:nvSpPr>
          <p:cNvPr id="9" name="Text Placeholder 8">
            <a:extLst>
              <a:ext uri="{FF2B5EF4-FFF2-40B4-BE49-F238E27FC236}">
                <a16:creationId xmlns:a16="http://schemas.microsoft.com/office/drawing/2014/main" id="{E85EDEEB-41E8-A13A-1614-274374476ABD}"/>
              </a:ext>
            </a:extLst>
          </p:cNvPr>
          <p:cNvSpPr>
            <a:spLocks noGrp="1"/>
          </p:cNvSpPr>
          <p:nvPr>
            <p:ph type="body" sz="quarter" idx="19"/>
          </p:nvPr>
        </p:nvSpPr>
        <p:spPr>
          <a:xfrm>
            <a:off x="457945" y="782216"/>
            <a:ext cx="2943225" cy="385564"/>
          </a:xfrm>
        </p:spPr>
        <p:txBody>
          <a:bodyPr/>
          <a:lstStyle/>
          <a:p>
            <a:r>
              <a:rPr lang="en-IE" sz="3000" dirty="0"/>
              <a:t>Neto prihodek na noč</a:t>
            </a:r>
          </a:p>
        </p:txBody>
      </p:sp>
      <p:sp>
        <p:nvSpPr>
          <p:cNvPr id="12" name="Text Placeholder 7">
            <a:extLst>
              <a:ext uri="{FF2B5EF4-FFF2-40B4-BE49-F238E27FC236}">
                <a16:creationId xmlns:a16="http://schemas.microsoft.com/office/drawing/2014/main" id="{7AE88DF9-4330-42AC-0309-A0820AF09DA4}"/>
              </a:ext>
            </a:extLst>
          </p:cNvPr>
          <p:cNvSpPr>
            <a:spLocks noGrp="1"/>
          </p:cNvSpPr>
          <p:nvPr>
            <p:ph type="body" sz="quarter" idx="21"/>
          </p:nvPr>
        </p:nvSpPr>
        <p:spPr>
          <a:xfrm>
            <a:off x="4400549" y="974998"/>
            <a:ext cx="6667400" cy="3743028"/>
          </a:xfrm>
        </p:spPr>
        <p:txBody>
          <a:bodyPr/>
          <a:lstStyle/>
          <a:p>
            <a:pPr>
              <a:spcAft>
                <a:spcPts val="600"/>
              </a:spcAft>
            </a:pPr>
            <a:r>
              <a:rPr lang="en-US" dirty="0">
                <a:solidFill>
                  <a:srgbClr val="595959"/>
                </a:solidFill>
              </a:rPr>
              <a:t>Neto prihodek na noč je znesek, ki ga zaslužite z vsako rezervacijo </a:t>
            </a:r>
            <a:r>
              <a:rPr lang="en-US" b="1" dirty="0">
                <a:solidFill>
                  <a:srgbClr val="595959"/>
                </a:solidFill>
              </a:rPr>
              <a:t>po odštetju stroškov gostovanja te rezervacije ali gosta </a:t>
            </a:r>
            <a:r>
              <a:rPr lang="en-US" dirty="0">
                <a:solidFill>
                  <a:srgbClr val="595959"/>
                </a:solidFill>
              </a:rPr>
              <a:t>(kot so čiščenje, zajtrk ali potrebščine).</a:t>
            </a:r>
          </a:p>
          <a:p>
            <a:pPr>
              <a:spcAft>
                <a:spcPts val="600"/>
              </a:spcAft>
            </a:pPr>
            <a:r>
              <a:rPr lang="en-US" b="1" dirty="0">
                <a:solidFill>
                  <a:srgbClr val="595959"/>
                </a:solidFill>
              </a:rPr>
              <a:t>To je </a:t>
            </a:r>
            <a:r>
              <a:rPr lang="en-US" dirty="0">
                <a:solidFill>
                  <a:srgbClr val="595959"/>
                </a:solidFill>
              </a:rPr>
              <a:t>znesek denarja, ki ga dejansko </a:t>
            </a:r>
            <a:r>
              <a:rPr lang="en-US" b="1" dirty="0">
                <a:solidFill>
                  <a:srgbClr val="595959"/>
                </a:solidFill>
              </a:rPr>
              <a:t>obdržite kot prihodek </a:t>
            </a:r>
            <a:r>
              <a:rPr lang="en-US" dirty="0">
                <a:solidFill>
                  <a:srgbClr val="595959"/>
                </a:solidFill>
              </a:rPr>
              <a:t>po pokritju </a:t>
            </a:r>
            <a:r>
              <a:rPr lang="en-US" b="1" dirty="0">
                <a:solidFill>
                  <a:srgbClr val="595959"/>
                </a:solidFill>
              </a:rPr>
              <a:t>spremenljivih stroškov, </a:t>
            </a:r>
            <a:r>
              <a:rPr lang="en-US" dirty="0">
                <a:solidFill>
                  <a:srgbClr val="595959"/>
                </a:solidFill>
              </a:rPr>
              <a:t>povezanih z gostovanjem gosta za eno noč.</a:t>
            </a:r>
          </a:p>
          <a:p>
            <a:pPr>
              <a:spcAft>
                <a:spcPts val="600"/>
              </a:spcAft>
            </a:pPr>
            <a:r>
              <a:rPr lang="en-US" b="1" dirty="0">
                <a:solidFill>
                  <a:srgbClr val="EC7C69"/>
                </a:solidFill>
              </a:rPr>
              <a:t>Pokaže, kaj vsaka noč rezervacije dejansko prispeva k:</a:t>
            </a:r>
          </a:p>
          <a:p>
            <a:pPr marL="342900" indent="-342900">
              <a:spcAft>
                <a:spcPts val="600"/>
              </a:spcAft>
              <a:buFont typeface="Arial" panose="020B0604020202020204" pitchFamily="34" charset="0"/>
              <a:buChar char="•"/>
            </a:pPr>
            <a:r>
              <a:rPr lang="en-US" dirty="0">
                <a:solidFill>
                  <a:srgbClr val="595959"/>
                </a:solidFill>
              </a:rPr>
              <a:t>kritje vaših </a:t>
            </a:r>
            <a:r>
              <a:rPr lang="en-US" b="1" dirty="0">
                <a:solidFill>
                  <a:srgbClr val="595959"/>
                </a:solidFill>
              </a:rPr>
              <a:t>fiksnih stroškov </a:t>
            </a:r>
            <a:r>
              <a:rPr lang="en-US" dirty="0">
                <a:solidFill>
                  <a:srgbClr val="595959"/>
                </a:solidFill>
              </a:rPr>
              <a:t>(kot so zavarovanje, najem, trženje) in</a:t>
            </a:r>
          </a:p>
          <a:p>
            <a:pPr marL="342900" indent="-342900">
              <a:spcAft>
                <a:spcPts val="600"/>
              </a:spcAft>
              <a:buFont typeface="Arial" panose="020B0604020202020204" pitchFamily="34" charset="0"/>
              <a:buChar char="•"/>
            </a:pPr>
            <a:r>
              <a:rPr lang="en-US" dirty="0">
                <a:solidFill>
                  <a:srgbClr val="595959"/>
                </a:solidFill>
              </a:rPr>
              <a:t>Pridobivanje </a:t>
            </a:r>
            <a:r>
              <a:rPr lang="en-US" b="1" dirty="0">
                <a:solidFill>
                  <a:srgbClr val="595959"/>
                </a:solidFill>
              </a:rPr>
              <a:t>dobička</a:t>
            </a:r>
          </a:p>
          <a:p>
            <a:pPr>
              <a:spcAft>
                <a:spcPts val="600"/>
              </a:spcAft>
            </a:pPr>
            <a:endParaRPr lang="en-US" dirty="0"/>
          </a:p>
          <a:p>
            <a:pPr>
              <a:spcAft>
                <a:spcPts val="600"/>
              </a:spcAft>
            </a:pPr>
            <a:endParaRPr lang="en-US" dirty="0">
              <a:solidFill>
                <a:srgbClr val="E96751"/>
              </a:solidFill>
            </a:endParaRPr>
          </a:p>
        </p:txBody>
      </p:sp>
    </p:spTree>
    <p:extLst>
      <p:ext uri="{BB962C8B-B14F-4D97-AF65-F5344CB8AC3E}">
        <p14:creationId xmlns:p14="http://schemas.microsoft.com/office/powerpoint/2010/main" val="32375169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173F2-B45B-73CF-D6F5-CDD480265CF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7CC6EE2B-E1BE-C5DB-98E6-A9C2FE477BBC}"/>
              </a:ext>
            </a:extLst>
          </p:cNvPr>
          <p:cNvSpPr>
            <a:spLocks noGrp="1"/>
          </p:cNvSpPr>
          <p:nvPr>
            <p:ph type="body" sz="quarter" idx="18"/>
          </p:nvPr>
        </p:nvSpPr>
        <p:spPr>
          <a:xfrm>
            <a:off x="310307" y="1962417"/>
            <a:ext cx="3238499" cy="1049221"/>
          </a:xfrm>
        </p:spPr>
        <p:txBody>
          <a:bodyPr/>
          <a:lstStyle/>
          <a:p>
            <a:r>
              <a:rPr lang="en-IE" b="0" dirty="0"/>
              <a:t>Kakšen je vaš dejanski prihodek na rezervacijo?</a:t>
            </a:r>
          </a:p>
        </p:txBody>
      </p:sp>
      <p:sp>
        <p:nvSpPr>
          <p:cNvPr id="9" name="Text Placeholder 8">
            <a:extLst>
              <a:ext uri="{FF2B5EF4-FFF2-40B4-BE49-F238E27FC236}">
                <a16:creationId xmlns:a16="http://schemas.microsoft.com/office/drawing/2014/main" id="{B1F8033B-94AB-21A1-DF80-963B00941CEE}"/>
              </a:ext>
            </a:extLst>
          </p:cNvPr>
          <p:cNvSpPr>
            <a:spLocks noGrp="1"/>
          </p:cNvSpPr>
          <p:nvPr>
            <p:ph type="body" sz="quarter" idx="19"/>
          </p:nvPr>
        </p:nvSpPr>
        <p:spPr>
          <a:xfrm>
            <a:off x="457945" y="782216"/>
            <a:ext cx="2943225" cy="385564"/>
          </a:xfrm>
        </p:spPr>
        <p:txBody>
          <a:bodyPr/>
          <a:lstStyle/>
          <a:p>
            <a:r>
              <a:rPr lang="en-IE" sz="3000" dirty="0"/>
              <a:t>Neto prihodek na noč</a:t>
            </a:r>
          </a:p>
        </p:txBody>
      </p:sp>
      <p:sp>
        <p:nvSpPr>
          <p:cNvPr id="12" name="Text Placeholder 7">
            <a:extLst>
              <a:ext uri="{FF2B5EF4-FFF2-40B4-BE49-F238E27FC236}">
                <a16:creationId xmlns:a16="http://schemas.microsoft.com/office/drawing/2014/main" id="{B59C0791-9358-4192-B59A-7F3B3F115CF3}"/>
              </a:ext>
            </a:extLst>
          </p:cNvPr>
          <p:cNvSpPr>
            <a:spLocks noGrp="1"/>
          </p:cNvSpPr>
          <p:nvPr>
            <p:ph type="body" sz="quarter" idx="21"/>
          </p:nvPr>
        </p:nvSpPr>
        <p:spPr>
          <a:xfrm>
            <a:off x="4361472" y="345138"/>
            <a:ext cx="7563339" cy="3743028"/>
          </a:xfrm>
        </p:spPr>
        <p:txBody>
          <a:bodyPr lIns="91440" tIns="45720" rIns="91440" bIns="45720" anchor="t"/>
          <a:lstStyle/>
          <a:p>
            <a:pPr>
              <a:spcAft>
                <a:spcPts val="600"/>
              </a:spcAft>
            </a:pPr>
            <a:r>
              <a:rPr lang="en-US" sz="2100" dirty="0">
                <a:solidFill>
                  <a:srgbClr val="595959"/>
                </a:solidFill>
              </a:rPr>
              <a:t>To je ključna številka za razumevanje vaših dejanskih zaslužkov – ne le tega, kar gostje plačajo, ampak tudi tega, kar ostane po opravljeni storitvi. Poznavanje vaših neto prihodkov na noč vam pomaga:</a:t>
            </a:r>
            <a:endParaRPr lang="en-US" sz="2100" dirty="0">
              <a:solidFill>
                <a:srgbClr val="595959"/>
              </a:solidFill>
              <a:ea typeface="Calibri"/>
              <a:cs typeface="Calibri"/>
            </a:endParaRPr>
          </a:p>
          <a:p>
            <a:pPr marL="342900" indent="-342900">
              <a:buFont typeface="Arial" panose="020B0604020202020204" pitchFamily="34" charset="0"/>
              <a:buChar char="•"/>
            </a:pPr>
            <a:r>
              <a:rPr lang="en-US" sz="2100" dirty="0">
                <a:solidFill>
                  <a:srgbClr val="595959"/>
                </a:solidFill>
              </a:rPr>
              <a:t>ugotoviti, koliko vsaka rezervacija prispeva k vašemu </a:t>
            </a:r>
            <a:r>
              <a:rPr lang="en-US" sz="2100" b="1" dirty="0">
                <a:solidFill>
                  <a:srgbClr val="595959"/>
                </a:solidFill>
              </a:rPr>
              <a:t>skupnemu dobičku</a:t>
            </a:r>
            <a:endParaRPr lang="en-US" sz="2100" b="1" dirty="0">
              <a:solidFill>
                <a:srgbClr val="595959"/>
              </a:solidFill>
              <a:ea typeface="Calibri"/>
              <a:cs typeface="Calibri"/>
            </a:endParaRPr>
          </a:p>
          <a:p>
            <a:pPr marL="342900" indent="-342900">
              <a:buFont typeface="Arial" panose="020B0604020202020204" pitchFamily="34" charset="0"/>
              <a:buChar char="•"/>
            </a:pPr>
            <a:r>
              <a:rPr lang="en-US" sz="2100" dirty="0">
                <a:solidFill>
                  <a:srgbClr val="595959"/>
                </a:solidFill>
              </a:rPr>
              <a:t>opraviti </a:t>
            </a:r>
            <a:r>
              <a:rPr lang="en-US" sz="2100" b="1" dirty="0">
                <a:solidFill>
                  <a:srgbClr val="595959"/>
                </a:solidFill>
              </a:rPr>
              <a:t>analizo pragu rentabilnosti </a:t>
            </a:r>
            <a:r>
              <a:rPr lang="en-US" sz="2100" dirty="0">
                <a:solidFill>
                  <a:srgbClr val="595959"/>
                </a:solidFill>
              </a:rPr>
              <a:t>(npr. koliko nočitev morate prodati, da pokrijete fiksne stroške)</a:t>
            </a:r>
            <a:endParaRPr lang="en-US" sz="2100" dirty="0">
              <a:solidFill>
                <a:srgbClr val="595959"/>
              </a:solidFill>
              <a:ea typeface="Calibri"/>
              <a:cs typeface="Calibri"/>
            </a:endParaRPr>
          </a:p>
          <a:p>
            <a:pPr marL="342900" indent="-342900">
              <a:buFont typeface="Arial" panose="020B0604020202020204" pitchFamily="34" charset="0"/>
              <a:buChar char="•"/>
            </a:pPr>
            <a:r>
              <a:rPr lang="en-US" sz="2100" dirty="0">
                <a:solidFill>
                  <a:srgbClr val="595959"/>
                </a:solidFill>
              </a:rPr>
              <a:t>ugotoviti, ali </a:t>
            </a:r>
            <a:r>
              <a:rPr lang="en-US" sz="2100" b="1" dirty="0">
                <a:solidFill>
                  <a:srgbClr val="595959"/>
                </a:solidFill>
              </a:rPr>
              <a:t>so </a:t>
            </a:r>
            <a:r>
              <a:rPr lang="en-US" sz="2100" dirty="0">
                <a:solidFill>
                  <a:srgbClr val="595959"/>
                </a:solidFill>
              </a:rPr>
              <a:t>vaše </a:t>
            </a:r>
            <a:r>
              <a:rPr lang="en-US" sz="2100" b="1" dirty="0">
                <a:solidFill>
                  <a:srgbClr val="595959"/>
                </a:solidFill>
              </a:rPr>
              <a:t>cene prenizke </a:t>
            </a:r>
            <a:r>
              <a:rPr lang="en-US" sz="2100" dirty="0">
                <a:solidFill>
                  <a:srgbClr val="595959"/>
                </a:solidFill>
              </a:rPr>
              <a:t>ali vaši </a:t>
            </a:r>
            <a:r>
              <a:rPr lang="en-US" sz="2100" b="1" dirty="0">
                <a:solidFill>
                  <a:srgbClr val="595959"/>
                </a:solidFill>
              </a:rPr>
              <a:t>obratovalni stroški previsoki</a:t>
            </a:r>
            <a:endParaRPr lang="en-US" sz="2100" b="1" dirty="0">
              <a:solidFill>
                <a:srgbClr val="595959"/>
              </a:solidFill>
              <a:ea typeface="Calibri"/>
              <a:cs typeface="Calibri"/>
            </a:endParaRPr>
          </a:p>
          <a:p>
            <a:pPr>
              <a:spcAft>
                <a:spcPts val="600"/>
              </a:spcAft>
            </a:pPr>
            <a:endParaRPr lang="en-US" dirty="0"/>
          </a:p>
          <a:p>
            <a:pPr>
              <a:spcAft>
                <a:spcPts val="600"/>
              </a:spcAft>
            </a:pPr>
            <a:endParaRPr lang="en-US" dirty="0">
              <a:solidFill>
                <a:srgbClr val="E96751"/>
              </a:solidFill>
            </a:endParaRPr>
          </a:p>
        </p:txBody>
      </p:sp>
      <p:sp>
        <p:nvSpPr>
          <p:cNvPr id="5" name="Flowchart: Alternate Process 4">
            <a:extLst>
              <a:ext uri="{FF2B5EF4-FFF2-40B4-BE49-F238E27FC236}">
                <a16:creationId xmlns:a16="http://schemas.microsoft.com/office/drawing/2014/main" id="{24747AD0-BAEE-7D59-31DB-7548648EB767}"/>
              </a:ext>
            </a:extLst>
          </p:cNvPr>
          <p:cNvSpPr/>
          <p:nvPr/>
        </p:nvSpPr>
        <p:spPr>
          <a:xfrm>
            <a:off x="555777" y="3648075"/>
            <a:ext cx="10806347" cy="2972249"/>
          </a:xfrm>
          <a:prstGeom prst="flowChartAlternateProcess">
            <a:avLst/>
          </a:prstGeom>
          <a:solidFill>
            <a:srgbClr val="459597"/>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100" b="1" dirty="0">
                <a:solidFill>
                  <a:schemeClr val="bg1"/>
                </a:solidFill>
              </a:rPr>
              <a:t>Formula: </a:t>
            </a:r>
            <a:endParaRPr lang="en-US" sz="2100" b="1" dirty="0">
              <a:solidFill>
                <a:schemeClr val="bg1"/>
              </a:solidFill>
              <a:ea typeface="Calibri"/>
              <a:cs typeface="Calibri"/>
            </a:endParaRPr>
          </a:p>
          <a:p>
            <a:r>
              <a:rPr lang="en-US" sz="2100" b="1" dirty="0">
                <a:solidFill>
                  <a:schemeClr val="bg1"/>
                </a:solidFill>
              </a:rPr>
              <a:t>Neto prihodek na noč = </a:t>
            </a:r>
            <a:r>
              <a:rPr lang="en-US" sz="2100" dirty="0">
                <a:solidFill>
                  <a:schemeClr val="bg1"/>
                </a:solidFill>
              </a:rPr>
              <a:t>povprečna cena na noč – spremenljivi stroški na noč</a:t>
            </a:r>
            <a:endParaRPr lang="en-US" sz="2100" dirty="0">
              <a:solidFill>
                <a:schemeClr val="bg1"/>
              </a:solidFill>
              <a:ea typeface="Calibri"/>
              <a:cs typeface="Calibri"/>
            </a:endParaRPr>
          </a:p>
          <a:p>
            <a:r>
              <a:rPr lang="en-US" sz="2100" dirty="0"/>
              <a:t>Cena na nočitev 140 € – spremenljivi stroški na nočitev (čiščenje, toaletni pribor, zajtrk) 15</a:t>
            </a:r>
            <a:endParaRPr lang="en-US" sz="2100" dirty="0">
              <a:ea typeface="Calibri"/>
              <a:cs typeface="Calibri"/>
            </a:endParaRPr>
          </a:p>
          <a:p>
            <a:r>
              <a:rPr lang="en-IE" sz="2100" dirty="0"/>
              <a:t>→</a:t>
            </a:r>
            <a:r>
              <a:rPr lang="en-IE" sz="2100" b="1" dirty="0"/>
              <a:t> 140 € – 15 € = 125 € </a:t>
            </a:r>
            <a:r>
              <a:rPr lang="en-IE" sz="2100" dirty="0"/>
              <a:t>(</a:t>
            </a:r>
            <a:r>
              <a:rPr lang="en-US" sz="2100" dirty="0"/>
              <a:t>vaš </a:t>
            </a:r>
            <a:r>
              <a:rPr lang="en-US" sz="2100" b="1" dirty="0"/>
              <a:t>neto prihodek na nočitev je 125 €)</a:t>
            </a:r>
            <a:r>
              <a:rPr lang="en-US" sz="2100" dirty="0"/>
              <a:t> 125 € je znesek, ki se porabi za plačilo fiksnih stroškov (zavarovanje, posojilo, komunalne storitve) in pusti prostor za </a:t>
            </a:r>
            <a:r>
              <a:rPr lang="en-US" sz="2100" b="1" dirty="0"/>
              <a:t>dobiček.</a:t>
            </a:r>
            <a:endParaRPr lang="en-US" sz="2100" b="1" dirty="0">
              <a:ea typeface="Calibri"/>
              <a:cs typeface="Calibri"/>
            </a:endParaRPr>
          </a:p>
          <a:p>
            <a:endParaRPr lang="en-US" sz="2100" dirty="0">
              <a:ea typeface="Calibri"/>
              <a:cs typeface="Calibri"/>
            </a:endParaRPr>
          </a:p>
          <a:p>
            <a:r>
              <a:rPr lang="en-US" sz="2100" b="1" dirty="0">
                <a:solidFill>
                  <a:schemeClr val="bg1"/>
                </a:solidFill>
              </a:rPr>
              <a:t>Nasvet: </a:t>
            </a:r>
            <a:r>
              <a:rPr lang="en-US" sz="2100" dirty="0">
                <a:solidFill>
                  <a:schemeClr val="bg1"/>
                </a:solidFill>
              </a:rPr>
              <a:t>Ko poznate svoj neto prihodek na noč, lahko izračunate prag rentabilnosti s to formulo: Prag rentabilnosti na noč = letni fiksni stroški ÷ neto prihodek na noč</a:t>
            </a:r>
            <a:endParaRPr lang="en-US" sz="2100" dirty="0">
              <a:solidFill>
                <a:schemeClr val="bg1"/>
              </a:solidFill>
              <a:ea typeface="Calibri"/>
              <a:cs typeface="Calibri"/>
            </a:endParaRPr>
          </a:p>
        </p:txBody>
      </p:sp>
    </p:spTree>
    <p:extLst>
      <p:ext uri="{BB962C8B-B14F-4D97-AF65-F5344CB8AC3E}">
        <p14:creationId xmlns:p14="http://schemas.microsoft.com/office/powerpoint/2010/main" val="974641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8B0E1-66DE-55DB-E887-5436AF6390B5}"/>
            </a:ext>
          </a:extLst>
        </p:cNvPr>
        <p:cNvGrpSpPr/>
        <p:nvPr/>
      </p:nvGrpSpPr>
      <p:grpSpPr>
        <a:xfrm>
          <a:off x="0" y="0"/>
          <a:ext cx="0" cy="0"/>
          <a:chOff x="0" y="0"/>
          <a:chExt cx="0" cy="0"/>
        </a:xfrm>
      </p:grpSpPr>
      <p:pic>
        <p:nvPicPr>
          <p:cNvPr id="12" name="Picture Placeholder 11" descr="A house on a cliff&#10;&#10;AI-generated content may be incorrect.">
            <a:extLst>
              <a:ext uri="{FF2B5EF4-FFF2-40B4-BE49-F238E27FC236}">
                <a16:creationId xmlns:a16="http://schemas.microsoft.com/office/drawing/2014/main" id="{B2D9E19B-63F3-B3FF-8542-D7032E6725F1}"/>
              </a:ext>
            </a:extLst>
          </p:cNvPr>
          <p:cNvPicPr>
            <a:picLocks noGrp="1" noChangeAspect="1"/>
          </p:cNvPicPr>
          <p:nvPr>
            <p:ph type="pic" sz="quarter" idx="67"/>
          </p:nvPr>
        </p:nvPicPr>
        <p:blipFill>
          <a:blip r:embed="rId2"/>
          <a:srcRect b="15829"/>
          <a:stretch>
            <a:fillRect/>
          </a:stretch>
        </p:blipFill>
        <p:spPr>
          <a:xfrm>
            <a:off x="540029" y="0"/>
            <a:ext cx="2654458" cy="3351213"/>
          </a:xfrm>
        </p:spPr>
      </p:pic>
      <p:pic>
        <p:nvPicPr>
          <p:cNvPr id="21" name="Picture Placeholder 20">
            <a:extLst>
              <a:ext uri="{FF2B5EF4-FFF2-40B4-BE49-F238E27FC236}">
                <a16:creationId xmlns:a16="http://schemas.microsoft.com/office/drawing/2014/main" id="{3659273C-343E-AFD9-3234-ADE2690EF3BF}"/>
              </a:ext>
            </a:extLst>
          </p:cNvPr>
          <p:cNvPicPr>
            <a:picLocks noGrp="1" noChangeAspect="1"/>
          </p:cNvPicPr>
          <p:nvPr>
            <p:ph type="pic" sz="quarter" idx="69"/>
          </p:nvPr>
        </p:nvPicPr>
        <p:blipFill>
          <a:blip r:embed="rId3"/>
          <a:srcRect l="23693" r="23693" b="10261"/>
          <a:stretch>
            <a:fillRect/>
          </a:stretch>
        </p:blipFill>
        <p:spPr>
          <a:xfrm>
            <a:off x="3728231" y="3812555"/>
            <a:ext cx="2654458" cy="3007346"/>
          </a:xfrm>
        </p:spPr>
      </p:pic>
      <p:sp>
        <p:nvSpPr>
          <p:cNvPr id="8" name="Text Placeholder 7">
            <a:extLst>
              <a:ext uri="{FF2B5EF4-FFF2-40B4-BE49-F238E27FC236}">
                <a16:creationId xmlns:a16="http://schemas.microsoft.com/office/drawing/2014/main" id="{6C7FD8C3-00AB-1F4D-F256-178FB37A0163}"/>
              </a:ext>
            </a:extLst>
          </p:cNvPr>
          <p:cNvSpPr>
            <a:spLocks noGrp="1"/>
          </p:cNvSpPr>
          <p:nvPr>
            <p:ph type="body" sz="quarter" idx="70"/>
          </p:nvPr>
        </p:nvSpPr>
        <p:spPr/>
        <p:txBody>
          <a:bodyPr/>
          <a:lstStyle/>
          <a:p>
            <a:r>
              <a:rPr lang="en-GB"/>
              <a:t>Avtor fotografije: A-Frame v Soči, Gorizia, Slovenija</a:t>
            </a:r>
          </a:p>
          <a:p>
            <a:endParaRPr lang="en-GB"/>
          </a:p>
        </p:txBody>
      </p:sp>
      <p:pic>
        <p:nvPicPr>
          <p:cNvPr id="23" name="Picture Placeholder 22">
            <a:extLst>
              <a:ext uri="{FF2B5EF4-FFF2-40B4-BE49-F238E27FC236}">
                <a16:creationId xmlns:a16="http://schemas.microsoft.com/office/drawing/2014/main" id="{FB13E2D4-FD59-B609-F30C-A58548A69C57}"/>
              </a:ext>
            </a:extLst>
          </p:cNvPr>
          <p:cNvPicPr>
            <a:picLocks noGrp="1" noChangeAspect="1"/>
          </p:cNvPicPr>
          <p:nvPr>
            <p:ph type="pic" sz="quarter" idx="77"/>
          </p:nvPr>
        </p:nvPicPr>
        <p:blipFill rotWithShape="1">
          <a:blip r:embed="rId4"/>
          <a:srcRect l="10395" r="10395"/>
          <a:stretch/>
        </p:blipFill>
        <p:spPr>
          <a:xfrm>
            <a:off x="6926980" y="0"/>
            <a:ext cx="2654458" cy="3351213"/>
          </a:xfrm>
        </p:spPr>
      </p:pic>
      <p:sp>
        <p:nvSpPr>
          <p:cNvPr id="16" name="Text Placeholder 15">
            <a:extLst>
              <a:ext uri="{FF2B5EF4-FFF2-40B4-BE49-F238E27FC236}">
                <a16:creationId xmlns:a16="http://schemas.microsoft.com/office/drawing/2014/main" id="{C4AE0653-0E0A-70F4-5B2D-B1CC13A92C69}"/>
              </a:ext>
            </a:extLst>
          </p:cNvPr>
          <p:cNvSpPr>
            <a:spLocks noGrp="1"/>
          </p:cNvSpPr>
          <p:nvPr>
            <p:ph type="body" sz="quarter" idx="78"/>
          </p:nvPr>
        </p:nvSpPr>
        <p:spPr/>
        <p:txBody>
          <a:bodyPr/>
          <a:lstStyle/>
          <a:p>
            <a:r>
              <a:rPr lang="en-GB"/>
              <a:t>Avtor fotografije: Natur Air Suite, Italija</a:t>
            </a:r>
          </a:p>
          <a:p>
            <a:endParaRPr lang="en-GB" b="1"/>
          </a:p>
        </p:txBody>
      </p:sp>
      <p:sp>
        <p:nvSpPr>
          <p:cNvPr id="32" name="Text Placeholder 32">
            <a:extLst>
              <a:ext uri="{FF2B5EF4-FFF2-40B4-BE49-F238E27FC236}">
                <a16:creationId xmlns:a16="http://schemas.microsoft.com/office/drawing/2014/main" id="{09373F68-461D-AF3F-098D-326235E74994}"/>
              </a:ext>
            </a:extLst>
          </p:cNvPr>
          <p:cNvSpPr>
            <a:spLocks noGrp="1"/>
          </p:cNvSpPr>
          <p:nvPr>
            <p:ph type="body" sz="quarter" idx="18" hasCustomPrompt="1"/>
          </p:nvPr>
        </p:nvSpPr>
        <p:spPr>
          <a:xfrm>
            <a:off x="558534" y="4243251"/>
            <a:ext cx="2636194" cy="1399756"/>
          </a:xfrm>
          <a:prstGeom prst="rect">
            <a:avLst/>
          </a:prstGeom>
        </p:spPr>
        <p:txBody>
          <a:bodyPr lIns="91440" tIns="45720" rIns="91440" bIns="45720"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lgn="ctr">
              <a:lnSpc>
                <a:spcPct val="100000"/>
              </a:lnSpc>
              <a:spcAft>
                <a:spcPts val="600"/>
              </a:spcAft>
            </a:pPr>
            <a:r>
              <a:rPr lang="en-US" sz="2400" b="0">
                <a:solidFill>
                  <a:schemeClr val="bg1"/>
                </a:solidFill>
              </a:rPr>
              <a:t>Spoznajte svoje </a:t>
            </a:r>
            <a:r>
              <a:rPr lang="en-US" sz="2400" b="0" dirty="0">
                <a:solidFill>
                  <a:schemeClr val="bg1"/>
                </a:solidFill>
              </a:rPr>
              <a:t>stroške in izdatke</a:t>
            </a:r>
          </a:p>
          <a:p>
            <a:pPr lvl="0" algn="ctr">
              <a:lnSpc>
                <a:spcPct val="100000"/>
              </a:lnSpc>
              <a:spcAft>
                <a:spcPts val="600"/>
              </a:spcAft>
            </a:pPr>
            <a:r>
              <a:rPr lang="en-US" b="0" i="1">
                <a:solidFill>
                  <a:schemeClr val="bg1"/>
                </a:solidFill>
              </a:rPr>
              <a:t>(16 drsnic)</a:t>
            </a:r>
            <a:endParaRPr lang="en-IE" b="0" i="1">
              <a:solidFill>
                <a:schemeClr val="bg1"/>
              </a:solidFill>
            </a:endParaRPr>
          </a:p>
          <a:p>
            <a:pPr lvl="0" algn="ctr">
              <a:lnSpc>
                <a:spcPct val="100000"/>
              </a:lnSpc>
              <a:spcAft>
                <a:spcPts val="600"/>
              </a:spcAft>
            </a:pPr>
            <a:endParaRPr lang="en-US" sz="2400" b="0" dirty="0">
              <a:solidFill>
                <a:schemeClr val="bg1"/>
              </a:solidFill>
            </a:endParaRPr>
          </a:p>
        </p:txBody>
      </p:sp>
      <p:sp>
        <p:nvSpPr>
          <p:cNvPr id="33" name="Text Placeholder 32">
            <a:extLst>
              <a:ext uri="{FF2B5EF4-FFF2-40B4-BE49-F238E27FC236}">
                <a16:creationId xmlns:a16="http://schemas.microsoft.com/office/drawing/2014/main" id="{92A2E8CA-308F-611E-F8DB-CAF4C841117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cxnSp>
        <p:nvCxnSpPr>
          <p:cNvPr id="34" name="Straight Connector 33">
            <a:extLst>
              <a:ext uri="{FF2B5EF4-FFF2-40B4-BE49-F238E27FC236}">
                <a16:creationId xmlns:a16="http://schemas.microsoft.com/office/drawing/2014/main" id="{C8C45276-C6AE-3C96-F3DF-EBDD1734178D}"/>
              </a:ext>
            </a:extLst>
          </p:cNvPr>
          <p:cNvCxnSpPr>
            <a:cxnSpLocks/>
          </p:cNvCxnSpPr>
          <p:nvPr/>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B00FFFC4-4425-5E27-2117-95F0E0B81EE3}"/>
              </a:ext>
            </a:extLst>
          </p:cNvPr>
          <p:cNvSpPr>
            <a:spLocks noGrp="1"/>
          </p:cNvSpPr>
          <p:nvPr>
            <p:ph type="body" sz="quarter" idx="71" hasCustomPrompt="1"/>
          </p:nvPr>
        </p:nvSpPr>
        <p:spPr>
          <a:xfrm>
            <a:off x="3739878" y="1867633"/>
            <a:ext cx="2636194" cy="1399756"/>
          </a:xfrm>
          <a:prstGeom prst="rect">
            <a:avLst/>
          </a:prstGeom>
        </p:spPr>
        <p:txBody>
          <a:bodyPr lIns="91440" tIns="45720" rIns="91440" bIns="45720"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algn="ctr">
              <a:lnSpc>
                <a:spcPct val="100000"/>
              </a:lnSpc>
              <a:spcAft>
                <a:spcPts val="600"/>
              </a:spcAft>
            </a:pPr>
            <a:r>
              <a:rPr lang="en-US" sz="2400" b="0">
                <a:solidFill>
                  <a:schemeClr val="bg1"/>
                </a:solidFill>
              </a:rPr>
              <a:t>Spoznajte svoje </a:t>
            </a:r>
            <a:r>
              <a:rPr lang="en-US" sz="2400" b="0" dirty="0">
                <a:solidFill>
                  <a:schemeClr val="bg1"/>
                </a:solidFill>
              </a:rPr>
              <a:t>stroške na noč</a:t>
            </a:r>
          </a:p>
          <a:p>
            <a:pPr algn="ctr">
              <a:lnSpc>
                <a:spcPct val="100000"/>
              </a:lnSpc>
              <a:spcAft>
                <a:spcPts val="600"/>
              </a:spcAft>
            </a:pPr>
            <a:r>
              <a:rPr lang="en-US" b="0" i="1">
                <a:solidFill>
                  <a:schemeClr val="bg1"/>
                </a:solidFill>
              </a:rPr>
              <a:t>(16 drsnic)</a:t>
            </a:r>
            <a:endParaRPr lang="en-IE" b="0" i="1">
              <a:solidFill>
                <a:schemeClr val="bg1"/>
              </a:solidFill>
            </a:endParaRPr>
          </a:p>
          <a:p>
            <a:pPr algn="ctr">
              <a:lnSpc>
                <a:spcPct val="100000"/>
              </a:lnSpc>
              <a:spcAft>
                <a:spcPts val="600"/>
              </a:spcAft>
            </a:pPr>
            <a:endParaRPr lang="en-US" sz="2400" b="0" dirty="0">
              <a:solidFill>
                <a:schemeClr val="bg1"/>
              </a:solidFill>
            </a:endParaRPr>
          </a:p>
        </p:txBody>
      </p:sp>
      <p:sp>
        <p:nvSpPr>
          <p:cNvPr id="37" name="Text Placeholder 32">
            <a:extLst>
              <a:ext uri="{FF2B5EF4-FFF2-40B4-BE49-F238E27FC236}">
                <a16:creationId xmlns:a16="http://schemas.microsoft.com/office/drawing/2014/main" id="{A8B5DFC5-E1B2-DD49-2D73-63FAE1CF639C}"/>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cxnSp>
        <p:nvCxnSpPr>
          <p:cNvPr id="38" name="Straight Connector 37">
            <a:extLst>
              <a:ext uri="{FF2B5EF4-FFF2-40B4-BE49-F238E27FC236}">
                <a16:creationId xmlns:a16="http://schemas.microsoft.com/office/drawing/2014/main" id="{7BD26F8E-31A8-2055-BBDB-24E38ED75809}"/>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object 3">
            <a:extLst>
              <a:ext uri="{FF2B5EF4-FFF2-40B4-BE49-F238E27FC236}">
                <a16:creationId xmlns:a16="http://schemas.microsoft.com/office/drawing/2014/main" id="{EA50444C-E80C-DF76-F3DF-DE5937F5F980}"/>
              </a:ext>
            </a:extLst>
          </p:cNvPr>
          <p:cNvSpPr/>
          <p:nvPr/>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0" name="Text Placeholder 32">
            <a:extLst>
              <a:ext uri="{FF2B5EF4-FFF2-40B4-BE49-F238E27FC236}">
                <a16:creationId xmlns:a16="http://schemas.microsoft.com/office/drawing/2014/main" id="{0E06956E-3850-588E-EE53-AFCD699990BB}"/>
              </a:ext>
            </a:extLst>
          </p:cNvPr>
          <p:cNvSpPr>
            <a:spLocks noGrp="1"/>
          </p:cNvSpPr>
          <p:nvPr>
            <p:ph type="body" sz="quarter" idx="74" hasCustomPrompt="1"/>
          </p:nvPr>
        </p:nvSpPr>
        <p:spPr>
          <a:xfrm>
            <a:off x="6945485" y="4256503"/>
            <a:ext cx="2636194" cy="1399756"/>
          </a:xfrm>
          <a:prstGeom prst="rect">
            <a:avLst/>
          </a:prstGeom>
        </p:spPr>
        <p:txBody>
          <a:bodyPr lIns="91440" tIns="45720" rIns="91440" bIns="45720"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algn="ctr">
              <a:lnSpc>
                <a:spcPct val="100000"/>
              </a:lnSpc>
              <a:spcAft>
                <a:spcPts val="600"/>
              </a:spcAft>
            </a:pPr>
            <a:r>
              <a:rPr lang="en-US" sz="2400" b="0" dirty="0">
                <a:solidFill>
                  <a:schemeClr val="bg1"/>
                </a:solidFill>
              </a:rPr>
              <a:t>Najdite svojo točko preobrata in stopnjo zasedenosti</a:t>
            </a:r>
          </a:p>
          <a:p>
            <a:pPr algn="ctr">
              <a:lnSpc>
                <a:spcPct val="100000"/>
              </a:lnSpc>
              <a:spcAft>
                <a:spcPts val="600"/>
              </a:spcAft>
            </a:pPr>
            <a:r>
              <a:rPr lang="en-US" b="0" i="1">
                <a:solidFill>
                  <a:schemeClr val="bg1"/>
                </a:solidFill>
              </a:rPr>
              <a:t>(32 drsnic)</a:t>
            </a:r>
            <a:endParaRPr lang="en-IE" b="0" i="1">
              <a:solidFill>
                <a:schemeClr val="bg1"/>
              </a:solidFill>
            </a:endParaRPr>
          </a:p>
          <a:p>
            <a:pPr algn="ctr">
              <a:lnSpc>
                <a:spcPct val="100000"/>
              </a:lnSpc>
              <a:spcAft>
                <a:spcPts val="600"/>
              </a:spcAft>
            </a:pPr>
            <a:endParaRPr lang="en-US" sz="2400" b="0" dirty="0">
              <a:solidFill>
                <a:schemeClr val="bg1"/>
              </a:solidFill>
            </a:endParaRPr>
          </a:p>
        </p:txBody>
      </p:sp>
      <p:sp>
        <p:nvSpPr>
          <p:cNvPr id="41" name="Text Placeholder 32">
            <a:extLst>
              <a:ext uri="{FF2B5EF4-FFF2-40B4-BE49-F238E27FC236}">
                <a16:creationId xmlns:a16="http://schemas.microsoft.com/office/drawing/2014/main" id="{ABFA8344-0946-BF79-BA56-CDA8AD537678}"/>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cxnSp>
        <p:nvCxnSpPr>
          <p:cNvPr id="42" name="Straight Connector 41">
            <a:extLst>
              <a:ext uri="{FF2B5EF4-FFF2-40B4-BE49-F238E27FC236}">
                <a16:creationId xmlns:a16="http://schemas.microsoft.com/office/drawing/2014/main" id="{DBD9B225-439E-512E-48A0-4D9B6F5D4DF0}"/>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reeform 28">
            <a:extLst>
              <a:ext uri="{FF2B5EF4-FFF2-40B4-BE49-F238E27FC236}">
                <a16:creationId xmlns:a16="http://schemas.microsoft.com/office/drawing/2014/main" id="{085B7C23-8DD4-B82D-F91B-14083E1B289F}"/>
              </a:ext>
            </a:extLst>
          </p:cNvPr>
          <p:cNvSpPr/>
          <p:nvPr/>
        </p:nvSpPr>
        <p:spPr>
          <a:xfrm>
            <a:off x="-25040" y="194538"/>
            <a:ext cx="8045633" cy="1136492"/>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16">
            <a:extLst>
              <a:ext uri="{FF2B5EF4-FFF2-40B4-BE49-F238E27FC236}">
                <a16:creationId xmlns:a16="http://schemas.microsoft.com/office/drawing/2014/main" id="{CFEC4C1A-58E9-E55E-4C2D-96E44AA24FAA}"/>
              </a:ext>
            </a:extLst>
          </p:cNvPr>
          <p:cNvSpPr txBox="1">
            <a:spLocks/>
          </p:cNvSpPr>
          <p:nvPr/>
        </p:nvSpPr>
        <p:spPr>
          <a:xfrm>
            <a:off x="421667" y="127912"/>
            <a:ext cx="7531435"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4000" b="1" dirty="0">
                <a:solidFill>
                  <a:schemeClr val="bg1"/>
                </a:solidFill>
              </a:rPr>
              <a:t>2. del: </a:t>
            </a:r>
            <a:r>
              <a:rPr lang="en-US" b="1" dirty="0">
                <a:solidFill>
                  <a:schemeClr val="bg1"/>
                </a:solidFill>
              </a:rPr>
              <a:t>Poglavja 4–6 </a:t>
            </a:r>
            <a:r>
              <a:rPr lang="en-US" dirty="0">
                <a:solidFill>
                  <a:schemeClr val="bg1"/>
                </a:solidFill>
              </a:rPr>
              <a:t>Razumevanje stroškov, cen in točke breakeven </a:t>
            </a:r>
          </a:p>
          <a:p>
            <a:pPr marL="0" indent="0">
              <a:lnSpc>
                <a:spcPct val="100000"/>
              </a:lnSpc>
              <a:spcBef>
                <a:spcPts val="0"/>
              </a:spcBef>
              <a:buNone/>
            </a:pPr>
            <a:endParaRPr lang="en-GB" dirty="0">
              <a:solidFill>
                <a:schemeClr val="bg1"/>
              </a:solidFill>
            </a:endParaRPr>
          </a:p>
        </p:txBody>
      </p:sp>
      <p:sp>
        <p:nvSpPr>
          <p:cNvPr id="15" name="Text Placeholder 32">
            <a:extLst>
              <a:ext uri="{FF2B5EF4-FFF2-40B4-BE49-F238E27FC236}">
                <a16:creationId xmlns:a16="http://schemas.microsoft.com/office/drawing/2014/main" id="{23E8B7F3-4857-8863-B406-2097E26A56FC}"/>
              </a:ext>
            </a:extLst>
          </p:cNvPr>
          <p:cNvSpPr txBox="1">
            <a:spLocks/>
          </p:cNvSpPr>
          <p:nvPr/>
        </p:nvSpPr>
        <p:spPr>
          <a:xfrm>
            <a:off x="1094465" y="3824243"/>
            <a:ext cx="1972137" cy="243728"/>
          </a:xfrm>
          <a:prstGeom prst="rect">
            <a:avLst/>
          </a:prstGeom>
        </p:spPr>
        <p:txBody>
          <a:bodyPr lIns="91440" tIns="45720" rIns="91440" bIns="45720"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latin typeface="Calibri"/>
                <a:ea typeface="Open Sans"/>
                <a:cs typeface="Calibri"/>
              </a:rPr>
              <a:t>Poglavje</a:t>
            </a:r>
            <a:r>
              <a:rPr lang="en-US" dirty="0">
                <a:latin typeface="Calibri"/>
                <a:ea typeface="Open Sans"/>
                <a:cs typeface="Calibri"/>
              </a:rPr>
              <a:t> 4  </a:t>
            </a:r>
          </a:p>
        </p:txBody>
      </p:sp>
      <p:sp>
        <p:nvSpPr>
          <p:cNvPr id="18" name="Text Placeholder 32">
            <a:extLst>
              <a:ext uri="{FF2B5EF4-FFF2-40B4-BE49-F238E27FC236}">
                <a16:creationId xmlns:a16="http://schemas.microsoft.com/office/drawing/2014/main" id="{C4A0E530-CEE1-CBCF-E9FF-4F1051905B36}"/>
              </a:ext>
            </a:extLst>
          </p:cNvPr>
          <p:cNvSpPr txBox="1">
            <a:spLocks/>
          </p:cNvSpPr>
          <p:nvPr/>
        </p:nvSpPr>
        <p:spPr>
          <a:xfrm>
            <a:off x="4304615" y="1436636"/>
            <a:ext cx="2215686" cy="243728"/>
          </a:xfrm>
          <a:prstGeom prst="rect">
            <a:avLst/>
          </a:prstGeom>
        </p:spPr>
        <p:txBody>
          <a:bodyPr lIns="91440" tIns="45720" rIns="91440" bIns="45720"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latin typeface="Calibri"/>
                <a:ea typeface="Open Sans"/>
                <a:cs typeface="Calibri"/>
              </a:rPr>
              <a:t>Poglavje</a:t>
            </a:r>
            <a:r>
              <a:rPr lang="en-US" dirty="0">
                <a:latin typeface="Calibri"/>
                <a:ea typeface="Open Sans"/>
                <a:cs typeface="Calibri"/>
              </a:rPr>
              <a:t> 5  </a:t>
            </a:r>
          </a:p>
        </p:txBody>
      </p:sp>
      <p:sp>
        <p:nvSpPr>
          <p:cNvPr id="20" name="Text Placeholder 32">
            <a:extLst>
              <a:ext uri="{FF2B5EF4-FFF2-40B4-BE49-F238E27FC236}">
                <a16:creationId xmlns:a16="http://schemas.microsoft.com/office/drawing/2014/main" id="{A78DDE03-7A2B-8BC8-4449-1BC1323080AA}"/>
              </a:ext>
            </a:extLst>
          </p:cNvPr>
          <p:cNvSpPr txBox="1">
            <a:spLocks/>
          </p:cNvSpPr>
          <p:nvPr/>
        </p:nvSpPr>
        <p:spPr>
          <a:xfrm>
            <a:off x="7609968" y="3863431"/>
            <a:ext cx="2274653" cy="243728"/>
          </a:xfrm>
          <a:prstGeom prst="rect">
            <a:avLst/>
          </a:prstGeom>
        </p:spPr>
        <p:txBody>
          <a:bodyPr lIns="91440" tIns="45720" rIns="91440" bIns="45720"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latin typeface="Calibri"/>
                <a:ea typeface="Open Sans"/>
                <a:cs typeface="Calibri"/>
              </a:rPr>
              <a:t>Poglavje</a:t>
            </a:r>
            <a:r>
              <a:rPr lang="en-US" dirty="0">
                <a:latin typeface="Calibri"/>
                <a:ea typeface="Open Sans"/>
                <a:cs typeface="Calibri"/>
              </a:rPr>
              <a:t> 6 </a:t>
            </a:r>
          </a:p>
        </p:txBody>
      </p:sp>
      <p:sp>
        <p:nvSpPr>
          <p:cNvPr id="4" name="Text Placeholder 16">
            <a:extLst>
              <a:ext uri="{FF2B5EF4-FFF2-40B4-BE49-F238E27FC236}">
                <a16:creationId xmlns:a16="http://schemas.microsoft.com/office/drawing/2014/main" id="{96ADF65F-B515-F0A1-2885-BF60D7FB9C28}"/>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459597"/>
                </a:solidFill>
              </a:rPr>
              <a:t>Modul 8</a:t>
            </a:r>
          </a:p>
          <a:p>
            <a:pPr marL="0" indent="0">
              <a:lnSpc>
                <a:spcPct val="100000"/>
              </a:lnSpc>
              <a:spcBef>
                <a:spcPts val="0"/>
              </a:spcBef>
              <a:buFont typeface="Arial" panose="020B0604020202020204" pitchFamily="34" charset="0"/>
              <a:buNone/>
            </a:pPr>
            <a:r>
              <a:rPr lang="en-GB" sz="6600" dirty="0">
                <a:solidFill>
                  <a:srgbClr val="E96751"/>
                </a:solidFill>
              </a:rPr>
              <a:t>VSEBINA</a:t>
            </a:r>
          </a:p>
        </p:txBody>
      </p:sp>
    </p:spTree>
    <p:extLst>
      <p:ext uri="{BB962C8B-B14F-4D97-AF65-F5344CB8AC3E}">
        <p14:creationId xmlns:p14="http://schemas.microsoft.com/office/powerpoint/2010/main" val="31595112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33104F-F2E6-9FC0-B40C-8A43C03607FA}"/>
              </a:ext>
            </a:extLst>
          </p:cNvPr>
          <p:cNvSpPr>
            <a:spLocks noGrp="1"/>
          </p:cNvSpPr>
          <p:nvPr>
            <p:ph type="body" sz="quarter" idx="18"/>
          </p:nvPr>
        </p:nvSpPr>
        <p:spPr>
          <a:xfrm>
            <a:off x="798381" y="753105"/>
            <a:ext cx="10614687" cy="3849918"/>
          </a:xfrm>
        </p:spPr>
        <p:txBody>
          <a:bodyPr lIns="91440" tIns="45720" rIns="91440" bIns="45720" anchor="t"/>
          <a:lstStyle/>
          <a:p>
            <a:pPr marL="0" indent="0"/>
            <a:r>
              <a:rPr lang="en-US" sz="2200" b="1" dirty="0">
                <a:solidFill>
                  <a:srgbClr val="E96751"/>
                </a:solidFill>
              </a:rPr>
              <a:t>Finančno načrtovanje</a:t>
            </a:r>
            <a:endParaRPr lang="en-US" sz="2200" b="1" dirty="0">
              <a:solidFill>
                <a:srgbClr val="E96751"/>
              </a:solidFill>
              <a:ea typeface="Calibri"/>
              <a:cs typeface="Calibri"/>
            </a:endParaRPr>
          </a:p>
          <a:p>
            <a:pPr marL="457200" indent="-457200">
              <a:buFont typeface="Arial" panose="020B0604020202020204" pitchFamily="34" charset="0"/>
              <a:buChar char="•"/>
            </a:pPr>
            <a:r>
              <a:rPr lang="en-US" sz="2200" dirty="0">
                <a:solidFill>
                  <a:srgbClr val="595959"/>
                </a:solidFill>
              </a:rPr>
              <a:t>Pomaga določiti, koliko </a:t>
            </a:r>
            <a:r>
              <a:rPr lang="en-US" sz="2200" b="1" i="1" dirty="0">
                <a:solidFill>
                  <a:srgbClr val="595959"/>
                </a:solidFill>
              </a:rPr>
              <a:t>dejansko zaslužite </a:t>
            </a:r>
            <a:r>
              <a:rPr lang="en-US" sz="2200" dirty="0">
                <a:solidFill>
                  <a:srgbClr val="595959"/>
                </a:solidFill>
              </a:rPr>
              <a:t>na noč po pokritju neposrednih (spremenljivih) stroškov.</a:t>
            </a:r>
            <a:endParaRPr lang="en-US" sz="2200" dirty="0">
              <a:solidFill>
                <a:srgbClr val="595959"/>
              </a:solidFill>
              <a:ea typeface="Calibri"/>
              <a:cs typeface="Calibri"/>
            </a:endParaRPr>
          </a:p>
          <a:p>
            <a:pPr marL="457200" indent="-457200">
              <a:buFont typeface="Arial" panose="020B0604020202020204" pitchFamily="34" charset="0"/>
              <a:buChar char="•"/>
            </a:pPr>
            <a:r>
              <a:rPr lang="en-US" sz="2200" dirty="0">
                <a:solidFill>
                  <a:srgbClr val="595959"/>
                </a:solidFill>
              </a:rPr>
              <a:t>Zagotavlja, da cene pokrivajo ne le stroške, ampak tudi želeno </a:t>
            </a:r>
            <a:r>
              <a:rPr lang="en-US" sz="2200" b="1" i="1" dirty="0">
                <a:solidFill>
                  <a:srgbClr val="595959"/>
                </a:solidFill>
              </a:rPr>
              <a:t>stopnjo dobička</a:t>
            </a:r>
            <a:r>
              <a:rPr lang="en-US" sz="2200" b="1" dirty="0">
                <a:solidFill>
                  <a:srgbClr val="595959"/>
                </a:solidFill>
              </a:rPr>
              <a:t>.</a:t>
            </a:r>
            <a:endParaRPr lang="en-US" sz="2200" b="1" dirty="0">
              <a:solidFill>
                <a:srgbClr val="595959"/>
              </a:solidFill>
              <a:ea typeface="Calibri"/>
              <a:cs typeface="Calibri"/>
            </a:endParaRPr>
          </a:p>
          <a:p>
            <a:pPr marL="0" indent="0"/>
            <a:r>
              <a:rPr lang="en-US" sz="2200" b="1" dirty="0">
                <a:solidFill>
                  <a:srgbClr val="E96751"/>
                </a:solidFill>
              </a:rPr>
              <a:t>Analiza pragu rentabilnosti</a:t>
            </a:r>
            <a:endParaRPr lang="en-US" sz="2200" b="1" dirty="0">
              <a:solidFill>
                <a:srgbClr val="E96751"/>
              </a:solidFill>
              <a:ea typeface="Calibri"/>
              <a:cs typeface="Calibri"/>
            </a:endParaRPr>
          </a:p>
          <a:p>
            <a:pPr marL="457200" indent="-457200">
              <a:buFont typeface="Arial" panose="020B0604020202020204" pitchFamily="34" charset="0"/>
              <a:buChar char="•"/>
            </a:pPr>
            <a:r>
              <a:rPr lang="en-US" sz="2200" dirty="0">
                <a:solidFill>
                  <a:srgbClr val="595959"/>
                </a:solidFill>
              </a:rPr>
              <a:t>Uporablja se za izračun, koliko noči morate rezervirati, da </a:t>
            </a:r>
            <a:r>
              <a:rPr lang="en-US" sz="2200" b="1" i="1" dirty="0">
                <a:solidFill>
                  <a:srgbClr val="595959"/>
                </a:solidFill>
              </a:rPr>
              <a:t>pokrijete skupne stroške </a:t>
            </a:r>
            <a:r>
              <a:rPr lang="en-US" sz="2200" dirty="0">
                <a:solidFill>
                  <a:srgbClr val="595959"/>
                </a:solidFill>
              </a:rPr>
              <a:t>(fiksne + spremenljive).</a:t>
            </a:r>
            <a:endParaRPr lang="en-US" sz="2200" dirty="0">
              <a:solidFill>
                <a:srgbClr val="595959"/>
              </a:solidFill>
              <a:ea typeface="Calibri"/>
              <a:cs typeface="Calibri"/>
            </a:endParaRPr>
          </a:p>
          <a:p>
            <a:pPr marL="457200" indent="-457200">
              <a:buFont typeface="Arial" panose="020B0604020202020204" pitchFamily="34" charset="0"/>
              <a:buChar char="•"/>
            </a:pPr>
            <a:r>
              <a:rPr lang="en-US" sz="2200" i="1" dirty="0">
                <a:solidFill>
                  <a:srgbClr val="595959"/>
                </a:solidFill>
              </a:rPr>
              <a:t>Formula: </a:t>
            </a:r>
            <a:r>
              <a:rPr lang="en-US" sz="2200" b="1" dirty="0">
                <a:solidFill>
                  <a:srgbClr val="E96751"/>
                </a:solidFill>
              </a:rPr>
              <a:t>Nočitve za doseganje pragu rentabilnosti </a:t>
            </a:r>
            <a:r>
              <a:rPr lang="en-US" sz="2200" dirty="0">
                <a:solidFill>
                  <a:srgbClr val="E96751"/>
                </a:solidFill>
              </a:rPr>
              <a:t>= fiksni stroški ÷ (neto prihodek na noč)</a:t>
            </a:r>
            <a:br>
              <a:rPr lang="en-US" sz="2200" dirty="0"/>
            </a:br>
            <a:r>
              <a:rPr lang="en-US" sz="2200" dirty="0">
                <a:solidFill>
                  <a:srgbClr val="595959"/>
                </a:solidFill>
              </a:rPr>
              <a:t>To ne bi bilo natančno, če ne bi poznali neto prihodkov.</a:t>
            </a:r>
            <a:endParaRPr lang="en-US" sz="2200" dirty="0">
              <a:solidFill>
                <a:srgbClr val="595959"/>
              </a:solidFill>
              <a:ea typeface="Calibri"/>
              <a:cs typeface="Calibri"/>
            </a:endParaRPr>
          </a:p>
          <a:p>
            <a:pPr marL="0" indent="0"/>
            <a:r>
              <a:rPr lang="en-US" sz="2200" b="1" dirty="0">
                <a:solidFill>
                  <a:srgbClr val="E96751"/>
                </a:solidFill>
              </a:rPr>
              <a:t>Ocena dobička</a:t>
            </a:r>
            <a:endParaRPr lang="en-US" sz="2200" b="1" dirty="0">
              <a:solidFill>
                <a:srgbClr val="E96751"/>
              </a:solidFill>
              <a:ea typeface="Calibri"/>
              <a:cs typeface="Calibri"/>
            </a:endParaRPr>
          </a:p>
          <a:p>
            <a:pPr marL="457200" indent="-457200">
              <a:buFont typeface="Arial" panose="020B0604020202020204" pitchFamily="34" charset="0"/>
              <a:buChar char="•"/>
            </a:pPr>
            <a:r>
              <a:rPr lang="en-US" sz="2200" dirty="0">
                <a:solidFill>
                  <a:srgbClr val="595959"/>
                </a:solidFill>
              </a:rPr>
              <a:t>Če poznate </a:t>
            </a:r>
            <a:r>
              <a:rPr lang="en-US" sz="2200" b="1" dirty="0">
                <a:solidFill>
                  <a:srgbClr val="595959"/>
                </a:solidFill>
              </a:rPr>
              <a:t>neto prihodek na nočitev</a:t>
            </a:r>
            <a:r>
              <a:rPr lang="en-US" sz="2200" dirty="0">
                <a:solidFill>
                  <a:srgbClr val="595959"/>
                </a:solidFill>
              </a:rPr>
              <a:t>, lahko:</a:t>
            </a:r>
            <a:endParaRPr lang="en-US" sz="2200" dirty="0">
              <a:solidFill>
                <a:srgbClr val="595959"/>
              </a:solidFill>
              <a:ea typeface="Calibri"/>
              <a:cs typeface="Calibri"/>
            </a:endParaRPr>
          </a:p>
          <a:p>
            <a:pPr marL="914400" lvl="1" indent="-457200">
              <a:buFont typeface="+mj-lt"/>
              <a:buAutoNum type="arabicPeriod"/>
            </a:pPr>
            <a:r>
              <a:rPr lang="en-US" sz="2200" spc="0" dirty="0">
                <a:solidFill>
                  <a:srgbClr val="595959"/>
                </a:solidFill>
                <a:latin typeface="+mn-lt"/>
              </a:rPr>
              <a:t>napovedujete mesečne ali letne </a:t>
            </a:r>
            <a:r>
              <a:rPr lang="en-US" sz="2200" b="1" spc="0" dirty="0">
                <a:solidFill>
                  <a:srgbClr val="595959"/>
                </a:solidFill>
                <a:latin typeface="+mn-lt"/>
              </a:rPr>
              <a:t>dobičke</a:t>
            </a:r>
            <a:endParaRPr lang="en-US" sz="2200" b="1" spc="0" dirty="0">
              <a:solidFill>
                <a:srgbClr val="595959"/>
              </a:solidFill>
              <a:latin typeface="+mn-lt"/>
              <a:ea typeface="Calibri"/>
              <a:cs typeface="Calibri"/>
            </a:endParaRPr>
          </a:p>
          <a:p>
            <a:pPr marL="914400" lvl="1" indent="-457200">
              <a:buFont typeface="+mj-lt"/>
              <a:buAutoNum type="arabicPeriod"/>
            </a:pPr>
            <a:r>
              <a:rPr lang="en-US" sz="2200" b="1" spc="0" dirty="0">
                <a:solidFill>
                  <a:srgbClr val="595959"/>
                </a:solidFill>
                <a:latin typeface="+mn-lt"/>
              </a:rPr>
              <a:t>primerjavo uspešnosti </a:t>
            </a:r>
            <a:r>
              <a:rPr lang="en-US" sz="2200" spc="0" dirty="0">
                <a:solidFill>
                  <a:srgbClr val="595959"/>
                </a:solidFill>
                <a:latin typeface="+mn-lt"/>
              </a:rPr>
              <a:t>v različnih sezonah</a:t>
            </a:r>
            <a:endParaRPr lang="en-US" sz="2200" spc="0" dirty="0">
              <a:solidFill>
                <a:srgbClr val="595959"/>
              </a:solidFill>
              <a:latin typeface="+mn-lt"/>
              <a:ea typeface="Calibri"/>
              <a:cs typeface="Calibri"/>
            </a:endParaRPr>
          </a:p>
          <a:p>
            <a:pPr marL="914400" lvl="1" indent="-457200">
              <a:buFont typeface="+mj-lt"/>
              <a:buAutoNum type="arabicPeriod"/>
            </a:pPr>
            <a:r>
              <a:rPr lang="en-US" sz="2200" b="1" spc="0" dirty="0">
                <a:solidFill>
                  <a:srgbClr val="595959"/>
                </a:solidFill>
                <a:latin typeface="+mn-lt"/>
              </a:rPr>
              <a:t>prilagoditi cene </a:t>
            </a:r>
            <a:r>
              <a:rPr lang="en-US" sz="2200" spc="0" dirty="0">
                <a:solidFill>
                  <a:srgbClr val="595959"/>
                </a:solidFill>
                <a:latin typeface="+mn-lt"/>
              </a:rPr>
              <a:t>ali zmanjšati stroške za povečanje neto dobička</a:t>
            </a:r>
            <a:endParaRPr lang="en-US" sz="2200" spc="0" dirty="0">
              <a:solidFill>
                <a:srgbClr val="595959"/>
              </a:solidFill>
              <a:latin typeface="+mn-lt"/>
              <a:ea typeface="Calibri"/>
              <a:cs typeface="Calibri"/>
            </a:endParaRPr>
          </a:p>
          <a:p>
            <a:pPr marL="457200" indent="-457200">
              <a:buFont typeface="+mj-lt"/>
              <a:buAutoNum type="arabicPeriod"/>
            </a:pPr>
            <a:endParaRPr lang="en-IE" sz="2200" dirty="0">
              <a:ea typeface="Calibri"/>
              <a:cs typeface="Calibri"/>
            </a:endParaRPr>
          </a:p>
        </p:txBody>
      </p:sp>
      <p:sp>
        <p:nvSpPr>
          <p:cNvPr id="3" name="Text Placeholder 2">
            <a:extLst>
              <a:ext uri="{FF2B5EF4-FFF2-40B4-BE49-F238E27FC236}">
                <a16:creationId xmlns:a16="http://schemas.microsoft.com/office/drawing/2014/main" id="{1F36AE0C-484E-87D1-CD53-9C9078890BEA}"/>
              </a:ext>
            </a:extLst>
          </p:cNvPr>
          <p:cNvSpPr>
            <a:spLocks noGrp="1"/>
          </p:cNvSpPr>
          <p:nvPr>
            <p:ph type="body" sz="quarter" idx="16"/>
          </p:nvPr>
        </p:nvSpPr>
        <p:spPr>
          <a:xfrm>
            <a:off x="798381" y="146675"/>
            <a:ext cx="10614687" cy="803654"/>
          </a:xfrm>
        </p:spPr>
        <p:txBody>
          <a:bodyPr lIns="91440" tIns="45720" rIns="91440" bIns="45720" anchor="t">
            <a:noAutofit/>
          </a:bodyPr>
          <a:lstStyle/>
          <a:p>
            <a:r>
              <a:rPr lang="en-US" sz="3400" dirty="0">
                <a:solidFill>
                  <a:srgbClr val="EC7C69"/>
                </a:solidFill>
              </a:rPr>
              <a:t>Cena </a:t>
            </a:r>
            <a:r>
              <a:rPr lang="en-US" sz="3400" err="1">
                <a:solidFill>
                  <a:srgbClr val="EC7C69"/>
                </a:solidFill>
              </a:rPr>
              <a:t>neto</a:t>
            </a:r>
            <a:r>
              <a:rPr lang="en-US" sz="3400" dirty="0">
                <a:solidFill>
                  <a:srgbClr val="EC7C69"/>
                </a:solidFill>
              </a:rPr>
              <a:t> </a:t>
            </a:r>
            <a:r>
              <a:rPr lang="en-US" sz="3400" err="1">
                <a:solidFill>
                  <a:srgbClr val="EC7C69"/>
                </a:solidFill>
              </a:rPr>
              <a:t>prihodkov</a:t>
            </a:r>
            <a:r>
              <a:rPr lang="en-US" sz="3400" dirty="0">
                <a:solidFill>
                  <a:srgbClr val="EC7C69"/>
                </a:solidFill>
              </a:rPr>
              <a:t> </a:t>
            </a:r>
            <a:endParaRPr lang="en-US" sz="3400" dirty="0">
              <a:solidFill>
                <a:srgbClr val="418D8F"/>
              </a:solidFill>
              <a:ea typeface="Calibri"/>
              <a:cs typeface="Calibri"/>
            </a:endParaRPr>
          </a:p>
        </p:txBody>
      </p:sp>
    </p:spTree>
    <p:extLst>
      <p:ext uri="{BB962C8B-B14F-4D97-AF65-F5344CB8AC3E}">
        <p14:creationId xmlns:p14="http://schemas.microsoft.com/office/powerpoint/2010/main" val="19169550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56DB9-ED69-36CC-F7CA-C7F05C0FAAA6}"/>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E9B62B09-E0B6-12EE-680D-80D789FCA54D}"/>
              </a:ext>
            </a:extLst>
          </p:cNvPr>
          <p:cNvSpPr/>
          <p:nvPr/>
        </p:nvSpPr>
        <p:spPr>
          <a:xfrm>
            <a:off x="562002" y="1605887"/>
            <a:ext cx="11134698" cy="1043834"/>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5541367E-73ED-788A-ECCB-99C988D6CC6C}"/>
              </a:ext>
            </a:extLst>
          </p:cNvPr>
          <p:cNvSpPr>
            <a:spLocks noGrp="1"/>
          </p:cNvSpPr>
          <p:nvPr>
            <p:ph type="body" sz="quarter" idx="16"/>
          </p:nvPr>
        </p:nvSpPr>
        <p:spPr/>
        <p:txBody>
          <a:bodyPr/>
          <a:lstStyle/>
          <a:p>
            <a:r>
              <a:rPr lang="en-US" sz="3200" b="1" dirty="0">
                <a:solidFill>
                  <a:srgbClr val="EC7C69"/>
                </a:solidFill>
              </a:rPr>
              <a:t>Formula in primer: </a:t>
            </a:r>
            <a:r>
              <a:rPr lang="en-US" sz="3200" dirty="0">
                <a:solidFill>
                  <a:srgbClr val="459597"/>
                </a:solidFill>
              </a:rPr>
              <a:t>Vaš neto prihodek na noč</a:t>
            </a:r>
            <a:endParaRPr lang="en-GB" sz="3200" dirty="0">
              <a:solidFill>
                <a:srgbClr val="459597"/>
              </a:solidFill>
            </a:endParaRPr>
          </a:p>
        </p:txBody>
      </p:sp>
      <p:cxnSp>
        <p:nvCxnSpPr>
          <p:cNvPr id="2" name="Straight Connector 1">
            <a:extLst>
              <a:ext uri="{FF2B5EF4-FFF2-40B4-BE49-F238E27FC236}">
                <a16:creationId xmlns:a16="http://schemas.microsoft.com/office/drawing/2014/main" id="{7F6D4D91-3D1B-5548-CB0F-E04BAE73DC98}"/>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95494798-826F-3376-2206-B84DE95A433E}"/>
              </a:ext>
            </a:extLst>
          </p:cNvPr>
          <p:cNvSpPr>
            <a:spLocks noGrp="1"/>
          </p:cNvSpPr>
          <p:nvPr>
            <p:ph type="body" sz="quarter" idx="18"/>
          </p:nvPr>
        </p:nvSpPr>
        <p:spPr>
          <a:xfrm>
            <a:off x="638175" y="1710665"/>
            <a:ext cx="10815893" cy="803653"/>
          </a:xfrm>
        </p:spPr>
        <p:txBody>
          <a:bodyPr/>
          <a:lstStyle/>
          <a:p>
            <a:pPr algn="ctr">
              <a:spcAft>
                <a:spcPts val="1200"/>
              </a:spcAft>
            </a:pPr>
            <a:r>
              <a:rPr lang="en-US" sz="2800" b="1" dirty="0">
                <a:solidFill>
                  <a:schemeClr val="bg1"/>
                </a:solidFill>
              </a:rPr>
              <a:t>Čisti prihodek na noč = </a:t>
            </a:r>
            <a:r>
              <a:rPr lang="en-US" sz="2800" dirty="0">
                <a:solidFill>
                  <a:schemeClr val="bg1"/>
                </a:solidFill>
              </a:rPr>
              <a:t>povprečna cena na noč – spremenljivi stroški (VC) na noč</a:t>
            </a:r>
          </a:p>
        </p:txBody>
      </p:sp>
      <p:cxnSp>
        <p:nvCxnSpPr>
          <p:cNvPr id="33" name="Connector: Elbow 32">
            <a:extLst>
              <a:ext uri="{FF2B5EF4-FFF2-40B4-BE49-F238E27FC236}">
                <a16:creationId xmlns:a16="http://schemas.microsoft.com/office/drawing/2014/main" id="{AFF9C8EF-9E55-4043-1123-5BC50F7DEB79}"/>
              </a:ext>
            </a:extLst>
          </p:cNvPr>
          <p:cNvCxnSpPr>
            <a:cxnSpLocks/>
          </p:cNvCxnSpPr>
          <p:nvPr/>
        </p:nvCxnSpPr>
        <p:spPr>
          <a:xfrm rot="10800000" flipH="1" flipV="1">
            <a:off x="562002" y="2127804"/>
            <a:ext cx="642905" cy="2297442"/>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580E14C2-CE3C-9493-AF59-34BA41805ECB}"/>
              </a:ext>
            </a:extLst>
          </p:cNvPr>
          <p:cNvSpPr txBox="1">
            <a:spLocks/>
          </p:cNvSpPr>
          <p:nvPr/>
        </p:nvSpPr>
        <p:spPr>
          <a:xfrm>
            <a:off x="1589377" y="2874698"/>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600" b="1" dirty="0">
                <a:solidFill>
                  <a:srgbClr val="E96751"/>
                </a:solidFill>
              </a:rPr>
              <a:t>Neto prihodek na noč </a:t>
            </a:r>
            <a:r>
              <a:rPr lang="en-US" sz="2600" dirty="0">
                <a:solidFill>
                  <a:srgbClr val="E96751"/>
                </a:solidFill>
              </a:rPr>
              <a:t>= cena na noč − VC = 150 € − 30 € = 120</a:t>
            </a:r>
          </a:p>
          <a:p>
            <a:pPr marL="0" indent="0">
              <a:lnSpc>
                <a:spcPct val="100000"/>
              </a:lnSpc>
              <a:spcBef>
                <a:spcPts val="0"/>
              </a:spcBef>
            </a:pPr>
            <a:r>
              <a:rPr lang="en-US" b="1" dirty="0">
                <a:solidFill>
                  <a:srgbClr val="494949"/>
                </a:solidFill>
              </a:rPr>
              <a:t>Povprečna/osnovna cena na noč </a:t>
            </a:r>
            <a:r>
              <a:rPr lang="en-US" dirty="0">
                <a:solidFill>
                  <a:srgbClr val="494949"/>
                </a:solidFill>
              </a:rPr>
              <a:t>= 150</a:t>
            </a:r>
          </a:p>
          <a:p>
            <a:pPr marL="0" indent="0">
              <a:lnSpc>
                <a:spcPct val="100000"/>
              </a:lnSpc>
              <a:spcBef>
                <a:spcPts val="0"/>
              </a:spcBef>
            </a:pPr>
            <a:r>
              <a:rPr lang="en-US" b="1" dirty="0">
                <a:solidFill>
                  <a:srgbClr val="494949"/>
                </a:solidFill>
              </a:rPr>
              <a:t>Spremenljivi stroški </a:t>
            </a:r>
            <a:r>
              <a:rPr lang="en-US" dirty="0">
                <a:solidFill>
                  <a:srgbClr val="494949"/>
                </a:solidFill>
              </a:rPr>
              <a:t>(čiščenje, pranje perila itd.) = 30 EUR</a:t>
            </a:r>
          </a:p>
          <a:p>
            <a:pPr marL="0" indent="0">
              <a:lnSpc>
                <a:spcPct val="100000"/>
              </a:lnSpc>
              <a:spcBef>
                <a:spcPts val="0"/>
              </a:spcBef>
            </a:pPr>
            <a:r>
              <a:rPr lang="en-US" b="1" dirty="0">
                <a:solidFill>
                  <a:srgbClr val="494949"/>
                </a:solidFill>
              </a:rPr>
              <a:t>Neto prihodek:</a:t>
            </a:r>
            <a:r>
              <a:rPr lang="en-US" dirty="0">
                <a:solidFill>
                  <a:srgbClr val="494949"/>
                </a:solidFill>
              </a:rPr>
              <a:t> 150 € − 30 € =</a:t>
            </a:r>
            <a:r>
              <a:rPr lang="en-US" b="1" dirty="0">
                <a:solidFill>
                  <a:srgbClr val="494949"/>
                </a:solidFill>
              </a:rPr>
              <a:t> 120 € na noč</a:t>
            </a:r>
          </a:p>
          <a:p>
            <a:pPr marL="0" indent="0"/>
            <a:r>
              <a:rPr lang="en-US" sz="2200" i="1" dirty="0">
                <a:solidFill>
                  <a:srgbClr val="595959"/>
                </a:solidFill>
              </a:rPr>
              <a:t>To pomeni, da po kritju stroškov, povezanih z gosti, </a:t>
            </a:r>
            <a:r>
              <a:rPr lang="en-US" sz="2200" b="1" i="1" dirty="0">
                <a:solidFill>
                  <a:srgbClr val="595959"/>
                </a:solidFill>
              </a:rPr>
              <a:t>od vsake rezervacije obdržite 120 EUR </a:t>
            </a:r>
            <a:r>
              <a:rPr lang="en-US" sz="2200" i="1" dirty="0">
                <a:solidFill>
                  <a:srgbClr val="595959"/>
                </a:solidFill>
              </a:rPr>
              <a:t>– to ni samo znesek, ki ga plača gost. To zajema stroške, ki so neposredno povezani z vsako rezervacijo (kot so čiščenje, pranje perila, zajtrk), kar vam pomaga:</a:t>
            </a:r>
          </a:p>
          <a:p>
            <a:pPr marL="342900" indent="-342900">
              <a:lnSpc>
                <a:spcPct val="100000"/>
              </a:lnSpc>
              <a:spcBef>
                <a:spcPts val="0"/>
              </a:spcBef>
              <a:buFont typeface="Wingdings" panose="05000000000000000000" pitchFamily="2" charset="2"/>
              <a:buChar char="Ø"/>
            </a:pPr>
            <a:r>
              <a:rPr lang="en-US" sz="2200" dirty="0">
                <a:solidFill>
                  <a:srgbClr val="595959"/>
                </a:solidFill>
              </a:rPr>
              <a:t>razumeti, </a:t>
            </a:r>
            <a:r>
              <a:rPr lang="en-US" sz="2200" b="1" dirty="0">
                <a:solidFill>
                  <a:srgbClr val="595959"/>
                </a:solidFill>
              </a:rPr>
              <a:t>koliko nočitev potrebujete, da dosežete prag rentabilnosti</a:t>
            </a:r>
            <a:endParaRPr lang="en-US" sz="2200" dirty="0">
              <a:solidFill>
                <a:srgbClr val="595959"/>
              </a:solidFill>
            </a:endParaRPr>
          </a:p>
          <a:p>
            <a:pPr marL="342900" indent="-342900">
              <a:lnSpc>
                <a:spcPct val="100000"/>
              </a:lnSpc>
              <a:spcBef>
                <a:spcPts val="0"/>
              </a:spcBef>
              <a:buFont typeface="Wingdings" panose="05000000000000000000" pitchFamily="2" charset="2"/>
              <a:buChar char="Ø"/>
            </a:pPr>
            <a:r>
              <a:rPr lang="en-US" sz="2200" dirty="0">
                <a:solidFill>
                  <a:srgbClr val="595959"/>
                </a:solidFill>
              </a:rPr>
              <a:t>oceniti svojo </a:t>
            </a:r>
            <a:r>
              <a:rPr lang="en-US" sz="2200" b="1" dirty="0">
                <a:solidFill>
                  <a:srgbClr val="595959"/>
                </a:solidFill>
              </a:rPr>
              <a:t>dejansko profitno maržo</a:t>
            </a:r>
            <a:endParaRPr lang="en-US" sz="2200" dirty="0">
              <a:solidFill>
                <a:srgbClr val="595959"/>
              </a:solidFill>
            </a:endParaRPr>
          </a:p>
          <a:p>
            <a:pPr marL="342900" indent="-342900">
              <a:lnSpc>
                <a:spcPct val="100000"/>
              </a:lnSpc>
              <a:spcBef>
                <a:spcPts val="0"/>
              </a:spcBef>
              <a:buFont typeface="Wingdings" panose="05000000000000000000" pitchFamily="2" charset="2"/>
              <a:buChar char="Ø"/>
            </a:pPr>
            <a:r>
              <a:rPr lang="en-US" sz="2200" dirty="0">
                <a:solidFill>
                  <a:srgbClr val="595959"/>
                </a:solidFill>
              </a:rPr>
              <a:t>sprejemati bolj </a:t>
            </a:r>
            <a:r>
              <a:rPr lang="en-US" sz="2200" b="1" dirty="0">
                <a:solidFill>
                  <a:srgbClr val="595959"/>
                </a:solidFill>
              </a:rPr>
              <a:t>premišljene odločitve o cenah</a:t>
            </a:r>
            <a:endParaRPr lang="en-US" sz="2200" dirty="0">
              <a:solidFill>
                <a:srgbClr val="595959"/>
              </a:solidFill>
            </a:endParaRPr>
          </a:p>
          <a:p>
            <a:pPr marL="0" indent="0">
              <a:lnSpc>
                <a:spcPct val="100000"/>
              </a:lnSpc>
              <a:spcBef>
                <a:spcPts val="0"/>
              </a:spcBef>
            </a:pPr>
            <a:endParaRPr lang="en-US" b="1" i="1" dirty="0">
              <a:solidFill>
                <a:srgbClr val="595959"/>
              </a:solidFill>
            </a:endParaRPr>
          </a:p>
          <a:p>
            <a:pPr marL="0" indent="0"/>
            <a:endParaRPr lang="en-IE" dirty="0"/>
          </a:p>
        </p:txBody>
      </p:sp>
      <p:sp>
        <p:nvSpPr>
          <p:cNvPr id="7" name="Flowchart: Alternate Process 6">
            <a:extLst>
              <a:ext uri="{FF2B5EF4-FFF2-40B4-BE49-F238E27FC236}">
                <a16:creationId xmlns:a16="http://schemas.microsoft.com/office/drawing/2014/main" id="{7A38B541-D3FD-F330-901C-B196FFFCBF4B}"/>
              </a:ext>
            </a:extLst>
          </p:cNvPr>
          <p:cNvSpPr/>
          <p:nvPr/>
        </p:nvSpPr>
        <p:spPr>
          <a:xfrm>
            <a:off x="1174460" y="2754500"/>
            <a:ext cx="10199713" cy="3843496"/>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197302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0F321-C8A5-E5CB-CD7E-CD2C37B1BCCB}"/>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FFE4B49E-AA3A-C919-30CE-96B22B1D53CF}"/>
              </a:ext>
            </a:extLst>
          </p:cNvPr>
          <p:cNvSpPr/>
          <p:nvPr/>
        </p:nvSpPr>
        <p:spPr>
          <a:xfrm>
            <a:off x="830086" y="1394905"/>
            <a:ext cx="10595240" cy="832631"/>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1EC0A697-02F2-1BB2-838F-E14B505A667B}"/>
              </a:ext>
            </a:extLst>
          </p:cNvPr>
          <p:cNvSpPr>
            <a:spLocks noGrp="1"/>
          </p:cNvSpPr>
          <p:nvPr>
            <p:ph type="body" sz="quarter" idx="16"/>
          </p:nvPr>
        </p:nvSpPr>
        <p:spPr>
          <a:xfrm>
            <a:off x="455594" y="337746"/>
            <a:ext cx="11357148" cy="862269"/>
          </a:xfrm>
        </p:spPr>
        <p:txBody>
          <a:bodyPr/>
          <a:lstStyle/>
          <a:p>
            <a:r>
              <a:rPr lang="en-US" sz="3200" b="1" dirty="0">
                <a:solidFill>
                  <a:srgbClr val="E96751"/>
                </a:solidFill>
              </a:rPr>
              <a:t>Uporabite </a:t>
            </a:r>
            <a:r>
              <a:rPr lang="en-US" sz="3200" dirty="0">
                <a:solidFill>
                  <a:srgbClr val="E96751"/>
                </a:solidFill>
              </a:rPr>
              <a:t>dejansko profitno maržo </a:t>
            </a:r>
            <a:r>
              <a:rPr lang="en-US" sz="3200" dirty="0">
                <a:solidFill>
                  <a:srgbClr val="418D8F"/>
                </a:solidFill>
              </a:rPr>
              <a:t>za vaš neto prihodek na noč</a:t>
            </a:r>
            <a:endParaRPr lang="en-GB" sz="3200" dirty="0">
              <a:solidFill>
                <a:srgbClr val="418D8F"/>
              </a:solidFill>
            </a:endParaRPr>
          </a:p>
        </p:txBody>
      </p:sp>
      <p:cxnSp>
        <p:nvCxnSpPr>
          <p:cNvPr id="2" name="Straight Connector 1">
            <a:extLst>
              <a:ext uri="{FF2B5EF4-FFF2-40B4-BE49-F238E27FC236}">
                <a16:creationId xmlns:a16="http://schemas.microsoft.com/office/drawing/2014/main" id="{373494D9-07A8-C970-9C65-FB0DEAECA51E}"/>
              </a:ext>
            </a:extLst>
          </p:cNvPr>
          <p:cNvCxnSpPr>
            <a:cxnSpLocks/>
          </p:cNvCxnSpPr>
          <p:nvPr/>
        </p:nvCxnSpPr>
        <p:spPr>
          <a:xfrm>
            <a:off x="12258" y="1148921"/>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4EAB2BE-8D54-1C0E-931A-D4282CC8350A}"/>
              </a:ext>
            </a:extLst>
          </p:cNvPr>
          <p:cNvSpPr>
            <a:spLocks noGrp="1"/>
          </p:cNvSpPr>
          <p:nvPr>
            <p:ph type="body" sz="quarter" idx="18"/>
          </p:nvPr>
        </p:nvSpPr>
        <p:spPr>
          <a:xfrm>
            <a:off x="1004847" y="1550733"/>
            <a:ext cx="10614687" cy="693849"/>
          </a:xfrm>
        </p:spPr>
        <p:txBody>
          <a:bodyPr/>
          <a:lstStyle/>
          <a:p>
            <a:pPr algn="ctr">
              <a:spcAft>
                <a:spcPts val="600"/>
              </a:spcAft>
            </a:pPr>
            <a:r>
              <a:rPr lang="en-US" sz="2800" i="1" dirty="0">
                <a:solidFill>
                  <a:schemeClr val="bg1"/>
                </a:solidFill>
              </a:rPr>
              <a:t>„Koliko dejansko zaslužim na noč, ko pokrijem stroške gostov?“</a:t>
            </a:r>
          </a:p>
        </p:txBody>
      </p:sp>
      <p:sp>
        <p:nvSpPr>
          <p:cNvPr id="21" name="Text Placeholder 5">
            <a:extLst>
              <a:ext uri="{FF2B5EF4-FFF2-40B4-BE49-F238E27FC236}">
                <a16:creationId xmlns:a16="http://schemas.microsoft.com/office/drawing/2014/main" id="{5F875B8B-5CE5-8BA6-8357-5EED2456B4C8}"/>
              </a:ext>
            </a:extLst>
          </p:cNvPr>
          <p:cNvSpPr txBox="1">
            <a:spLocks/>
          </p:cNvSpPr>
          <p:nvPr/>
        </p:nvSpPr>
        <p:spPr>
          <a:xfrm>
            <a:off x="1623343" y="2425903"/>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sz="2200" dirty="0"/>
              <a:t>Neto prihodek na nočitev je znesek, ki ga dejansko </a:t>
            </a:r>
            <a:r>
              <a:rPr lang="en-US" sz="2200" b="1" dirty="0"/>
              <a:t>zaslužite po odbitku spremenljivih stroškov </a:t>
            </a:r>
            <a:r>
              <a:rPr lang="en-US" sz="2200" dirty="0"/>
              <a:t>(kot so čiščenje, pranje perila, zajtrk itd.). Odraža, koliko </a:t>
            </a:r>
            <a:r>
              <a:rPr lang="en-US" sz="2200" b="1" dirty="0"/>
              <a:t>dejansko zaslužite na nočitev</a:t>
            </a:r>
            <a:r>
              <a:rPr lang="en-US" sz="2200" dirty="0"/>
              <a:t>, ne le koliko plača gost. To vam pomaga izračunati, koliko nočitev potrebujete, da dosežete prag rentabilnosti. Pomaga vam razumeti svojo dejansko profitno maržo in sprejeti informirane odločitve o cenah</a:t>
            </a:r>
            <a:endParaRPr lang="en-IE" sz="2200" dirty="0">
              <a:solidFill>
                <a:srgbClr val="459597"/>
              </a:solidFill>
            </a:endParaRPr>
          </a:p>
        </p:txBody>
      </p:sp>
      <p:sp>
        <p:nvSpPr>
          <p:cNvPr id="25" name="Flowchart: Alternate Process 24">
            <a:extLst>
              <a:ext uri="{FF2B5EF4-FFF2-40B4-BE49-F238E27FC236}">
                <a16:creationId xmlns:a16="http://schemas.microsoft.com/office/drawing/2014/main" id="{23781283-B6A0-BB6B-9341-7EA85867EAC8}"/>
              </a:ext>
            </a:extLst>
          </p:cNvPr>
          <p:cNvSpPr/>
          <p:nvPr/>
        </p:nvSpPr>
        <p:spPr>
          <a:xfrm>
            <a:off x="1472991" y="2376292"/>
            <a:ext cx="9964593" cy="171242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33ECB3B0-E390-54B1-0801-20D5AA143968}"/>
              </a:ext>
            </a:extLst>
          </p:cNvPr>
          <p:cNvSpPr txBox="1">
            <a:spLocks/>
          </p:cNvSpPr>
          <p:nvPr/>
        </p:nvSpPr>
        <p:spPr>
          <a:xfrm>
            <a:off x="1595703" y="4237478"/>
            <a:ext cx="9719168" cy="80365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dirty="0">
                <a:solidFill>
                  <a:srgbClr val="494949"/>
                </a:solidFill>
              </a:rPr>
              <a:t>Vaša </a:t>
            </a:r>
            <a:r>
              <a:rPr lang="en-US" sz="2000" b="1" dirty="0">
                <a:solidFill>
                  <a:srgbClr val="494949"/>
                </a:solidFill>
              </a:rPr>
              <a:t>dejanska profitna marža </a:t>
            </a:r>
            <a:r>
              <a:rPr lang="en-US" sz="2000" dirty="0">
                <a:solidFill>
                  <a:srgbClr val="494949"/>
                </a:solidFill>
              </a:rPr>
              <a:t>je tisto, kar </a:t>
            </a:r>
            <a:r>
              <a:rPr lang="en-US" sz="2000" b="1" dirty="0">
                <a:solidFill>
                  <a:srgbClr val="494949"/>
                </a:solidFill>
              </a:rPr>
              <a:t>dejansko zaslužite (neto) </a:t>
            </a:r>
            <a:r>
              <a:rPr lang="en-US" sz="2000" dirty="0">
                <a:solidFill>
                  <a:srgbClr val="494949"/>
                </a:solidFill>
              </a:rPr>
              <a:t>z vsako rezervacijo </a:t>
            </a:r>
            <a:r>
              <a:rPr lang="en-US" sz="2000" b="1" dirty="0">
                <a:solidFill>
                  <a:srgbClr val="494949"/>
                </a:solidFill>
              </a:rPr>
              <a:t>po </a:t>
            </a:r>
            <a:r>
              <a:rPr lang="en-US" sz="2000" dirty="0">
                <a:solidFill>
                  <a:srgbClr val="494949"/>
                </a:solidFill>
              </a:rPr>
              <a:t>odbitku vseh stroškov, ne le tisto, kar plača gost.</a:t>
            </a:r>
            <a:endParaRPr lang="en-US" sz="2000">
              <a:solidFill>
                <a:srgbClr val="494949"/>
              </a:solidFill>
              <a:ea typeface="Calibri"/>
              <a:cs typeface="Calibri"/>
            </a:endParaRPr>
          </a:p>
          <a:p>
            <a:pPr marL="0" indent="0">
              <a:spcAft>
                <a:spcPts val="600"/>
              </a:spcAft>
            </a:pPr>
            <a:r>
              <a:rPr lang="en-US" sz="2000" b="1" dirty="0">
                <a:solidFill>
                  <a:srgbClr val="E96751"/>
                </a:solidFill>
              </a:rPr>
              <a:t>Resnična profitna marža (%) </a:t>
            </a:r>
            <a:r>
              <a:rPr lang="en-US" sz="2000" dirty="0">
                <a:solidFill>
                  <a:srgbClr val="E96751"/>
                </a:solidFill>
              </a:rPr>
              <a:t>= (neto prihodek na nočitev ÷ povprečna cena na nočitev) × 100</a:t>
            </a:r>
            <a:endParaRPr lang="en-US" sz="2000" dirty="0">
              <a:solidFill>
                <a:srgbClr val="E96751"/>
              </a:solidFill>
              <a:ea typeface="Calibri"/>
              <a:cs typeface="Calibri"/>
            </a:endParaRPr>
          </a:p>
          <a:p>
            <a:r>
              <a:rPr lang="en-US" sz="2000" b="1" dirty="0">
                <a:solidFill>
                  <a:srgbClr val="E96751"/>
                </a:solidFill>
              </a:rPr>
              <a:t>Primer:</a:t>
            </a:r>
            <a:r>
              <a:rPr lang="en-US" sz="2000" dirty="0">
                <a:solidFill>
                  <a:srgbClr val="595959"/>
                </a:solidFill>
              </a:rPr>
              <a:t> 120 € ÷ 150 € × 100 =</a:t>
            </a:r>
            <a:r>
              <a:rPr lang="en-US" sz="2000" b="1" dirty="0">
                <a:solidFill>
                  <a:srgbClr val="595959"/>
                </a:solidFill>
              </a:rPr>
              <a:t> 80</a:t>
            </a:r>
            <a:endParaRPr lang="en-US" sz="2000">
              <a:solidFill>
                <a:srgbClr val="595959"/>
              </a:solidFill>
              <a:ea typeface="Calibri"/>
              <a:cs typeface="Calibri"/>
            </a:endParaRPr>
          </a:p>
          <a:p>
            <a:r>
              <a:rPr lang="en-US" sz="2000" b="1" dirty="0">
                <a:solidFill>
                  <a:srgbClr val="595959"/>
                </a:solidFill>
              </a:rPr>
              <a:t>Po </a:t>
            </a:r>
            <a:r>
              <a:rPr lang="en-US" sz="2000" dirty="0">
                <a:solidFill>
                  <a:srgbClr val="595959"/>
                </a:solidFill>
              </a:rPr>
              <a:t>odbitku </a:t>
            </a:r>
            <a:r>
              <a:rPr lang="en-US" sz="2000" b="1" dirty="0">
                <a:solidFill>
                  <a:srgbClr val="595959"/>
                </a:solidFill>
              </a:rPr>
              <a:t>nočnih stroškov </a:t>
            </a:r>
            <a:r>
              <a:rPr lang="en-US" sz="2000" dirty="0">
                <a:solidFill>
                  <a:srgbClr val="595959"/>
                </a:solidFill>
              </a:rPr>
              <a:t>obdržite</a:t>
            </a:r>
            <a:r>
              <a:rPr lang="en-US" sz="2000" b="1" dirty="0">
                <a:solidFill>
                  <a:srgbClr val="595959"/>
                </a:solidFill>
              </a:rPr>
              <a:t> 80 % </a:t>
            </a:r>
            <a:r>
              <a:rPr lang="en-US" sz="2000" dirty="0">
                <a:solidFill>
                  <a:srgbClr val="595959"/>
                </a:solidFill>
              </a:rPr>
              <a:t>zneska, ki ga plača gost.</a:t>
            </a:r>
            <a:endParaRPr lang="en-US" sz="2000">
              <a:solidFill>
                <a:srgbClr val="595959"/>
              </a:solidFill>
              <a:ea typeface="Calibri"/>
              <a:cs typeface="Calibri"/>
            </a:endParaRPr>
          </a:p>
          <a:p>
            <a:pPr marL="0" indent="0">
              <a:spcAft>
                <a:spcPts val="600"/>
              </a:spcAft>
            </a:pPr>
            <a:endParaRPr lang="en-US" sz="2000" dirty="0">
              <a:solidFill>
                <a:srgbClr val="E96751"/>
              </a:solidFill>
              <a:ea typeface="Calibri"/>
              <a:cs typeface="Calibri"/>
            </a:endParaRPr>
          </a:p>
        </p:txBody>
      </p:sp>
      <p:sp>
        <p:nvSpPr>
          <p:cNvPr id="26" name="Flowchart: Alternate Process 25">
            <a:extLst>
              <a:ext uri="{FF2B5EF4-FFF2-40B4-BE49-F238E27FC236}">
                <a16:creationId xmlns:a16="http://schemas.microsoft.com/office/drawing/2014/main" id="{8932F7C4-D01D-3EE0-A8FE-223DF72773B8}"/>
              </a:ext>
            </a:extLst>
          </p:cNvPr>
          <p:cNvSpPr/>
          <p:nvPr/>
        </p:nvSpPr>
        <p:spPr>
          <a:xfrm>
            <a:off x="1470500" y="4232693"/>
            <a:ext cx="9954824" cy="2432023"/>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209A2E8B-C9B7-533D-D4C5-1815C917FE1F}"/>
              </a:ext>
            </a:extLst>
          </p:cNvPr>
          <p:cNvCxnSpPr>
            <a:cxnSpLocks/>
            <a:stCxn id="24" idx="1"/>
            <a:endCxn id="25" idx="1"/>
          </p:cNvCxnSpPr>
          <p:nvPr/>
        </p:nvCxnSpPr>
        <p:spPr>
          <a:xfrm rot="10800000" flipH="1" flipV="1">
            <a:off x="830085" y="1811221"/>
            <a:ext cx="642905" cy="1421286"/>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28C7085A-15E6-226B-D7EA-DBF8D16F0F45}"/>
              </a:ext>
            </a:extLst>
          </p:cNvPr>
          <p:cNvCxnSpPr>
            <a:cxnSpLocks/>
          </p:cNvCxnSpPr>
          <p:nvPr/>
        </p:nvCxnSpPr>
        <p:spPr>
          <a:xfrm rot="16200000" flipH="1">
            <a:off x="77519" y="3968026"/>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76450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F1060-C7E4-7067-1164-2C943C1DC513}"/>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ECD5CDEB-3016-BCF5-E043-43A064C66932}"/>
              </a:ext>
            </a:extLst>
          </p:cNvPr>
          <p:cNvSpPr/>
          <p:nvPr/>
        </p:nvSpPr>
        <p:spPr>
          <a:xfrm>
            <a:off x="817828" y="1605887"/>
            <a:ext cx="10595240" cy="1043834"/>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7C1B5A61-F71E-0869-CD1B-C3C24D8705B7}"/>
              </a:ext>
            </a:extLst>
          </p:cNvPr>
          <p:cNvSpPr>
            <a:spLocks noGrp="1"/>
          </p:cNvSpPr>
          <p:nvPr>
            <p:ph type="body" sz="quarter" idx="16"/>
          </p:nvPr>
        </p:nvSpPr>
        <p:spPr/>
        <p:txBody>
          <a:bodyPr/>
          <a:lstStyle/>
          <a:p>
            <a:r>
              <a:rPr lang="en-US" sz="3200" b="1" dirty="0">
                <a:solidFill>
                  <a:srgbClr val="EC7C69"/>
                </a:solidFill>
              </a:rPr>
              <a:t>Zakaj sta povprečna cena in neto prihodek pomembna</a:t>
            </a:r>
            <a:endParaRPr lang="en-GB" sz="3200" dirty="0"/>
          </a:p>
        </p:txBody>
      </p:sp>
      <p:cxnSp>
        <p:nvCxnSpPr>
          <p:cNvPr id="2" name="Straight Connector 1">
            <a:extLst>
              <a:ext uri="{FF2B5EF4-FFF2-40B4-BE49-F238E27FC236}">
                <a16:creationId xmlns:a16="http://schemas.microsoft.com/office/drawing/2014/main" id="{6F67FF9A-1EED-8B9A-5BF8-DF16FF29DB9F}"/>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2BA09240-AECF-D850-1AA6-62B23E5BD114}"/>
              </a:ext>
            </a:extLst>
          </p:cNvPr>
          <p:cNvSpPr>
            <a:spLocks noGrp="1"/>
          </p:cNvSpPr>
          <p:nvPr>
            <p:ph type="body" sz="quarter" idx="18"/>
          </p:nvPr>
        </p:nvSpPr>
        <p:spPr>
          <a:xfrm>
            <a:off x="839381" y="1710665"/>
            <a:ext cx="10614687" cy="803653"/>
          </a:xfrm>
        </p:spPr>
        <p:txBody>
          <a:bodyPr/>
          <a:lstStyle/>
          <a:p>
            <a:pPr algn="ctr">
              <a:spcAft>
                <a:spcPts val="1200"/>
              </a:spcAft>
            </a:pPr>
            <a:r>
              <a:rPr lang="en-US" sz="2800" b="1" dirty="0">
                <a:solidFill>
                  <a:schemeClr val="bg1"/>
                </a:solidFill>
              </a:rPr>
              <a:t>Čisti prihodek na noč = </a:t>
            </a:r>
            <a:r>
              <a:rPr lang="en-US" sz="2800" dirty="0">
                <a:solidFill>
                  <a:schemeClr val="bg1"/>
                </a:solidFill>
              </a:rPr>
              <a:t>povprečna cena na noč – spremenljivi stroški na noč</a:t>
            </a:r>
          </a:p>
        </p:txBody>
      </p:sp>
      <p:cxnSp>
        <p:nvCxnSpPr>
          <p:cNvPr id="33" name="Connector: Elbow 32">
            <a:extLst>
              <a:ext uri="{FF2B5EF4-FFF2-40B4-BE49-F238E27FC236}">
                <a16:creationId xmlns:a16="http://schemas.microsoft.com/office/drawing/2014/main" id="{D3F02A9F-A6C9-3B66-5EF4-DD6CB3C642E5}"/>
              </a:ext>
            </a:extLst>
          </p:cNvPr>
          <p:cNvCxnSpPr>
            <a:cxnSpLocks/>
            <a:stCxn id="24" idx="1"/>
          </p:cNvCxnSpPr>
          <p:nvPr/>
        </p:nvCxnSpPr>
        <p:spPr>
          <a:xfrm rot="10800000" flipH="1" flipV="1">
            <a:off x="817827" y="2127804"/>
            <a:ext cx="642905" cy="2297442"/>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BA6F6514-BF36-46E4-7463-2EBDA95DC63A}"/>
              </a:ext>
            </a:extLst>
          </p:cNvPr>
          <p:cNvGraphicFramePr>
            <a:graphicFrameLocks noGrp="1"/>
          </p:cNvGraphicFramePr>
          <p:nvPr>
            <p:extLst>
              <p:ext uri="{D42A27DB-BD31-4B8C-83A1-F6EECF244321}">
                <p14:modId xmlns:p14="http://schemas.microsoft.com/office/powerpoint/2010/main" val="2736656482"/>
              </p:ext>
            </p:extLst>
          </p:nvPr>
        </p:nvGraphicFramePr>
        <p:xfrm>
          <a:off x="1438113" y="4317383"/>
          <a:ext cx="9659469" cy="2286000"/>
        </p:xfrm>
        <a:graphic>
          <a:graphicData uri="http://schemas.openxmlformats.org/drawingml/2006/table">
            <a:tbl>
              <a:tblPr/>
              <a:tblGrid>
                <a:gridCol w="3219823">
                  <a:extLst>
                    <a:ext uri="{9D8B030D-6E8A-4147-A177-3AD203B41FA5}">
                      <a16:colId xmlns:a16="http://schemas.microsoft.com/office/drawing/2014/main" val="1293441471"/>
                    </a:ext>
                  </a:extLst>
                </a:gridCol>
                <a:gridCol w="3219823">
                  <a:extLst>
                    <a:ext uri="{9D8B030D-6E8A-4147-A177-3AD203B41FA5}">
                      <a16:colId xmlns:a16="http://schemas.microsoft.com/office/drawing/2014/main" val="2144629364"/>
                    </a:ext>
                  </a:extLst>
                </a:gridCol>
                <a:gridCol w="3219823">
                  <a:extLst>
                    <a:ext uri="{9D8B030D-6E8A-4147-A177-3AD203B41FA5}">
                      <a16:colId xmlns:a16="http://schemas.microsoft.com/office/drawing/2014/main" val="3309385445"/>
                    </a:ext>
                  </a:extLst>
                </a:gridCol>
              </a:tblGrid>
              <a:tr h="0">
                <a:tc>
                  <a:txBody>
                    <a:bodyPr/>
                    <a:lstStyle/>
                    <a:p>
                      <a:pPr algn="ctr">
                        <a:buNone/>
                      </a:pPr>
                      <a:r>
                        <a:rPr lang="en-IE" sz="2200" b="1" dirty="0">
                          <a:solidFill>
                            <a:schemeClr val="bg1"/>
                          </a:solidFill>
                        </a:rPr>
                        <a:t>Izraz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lgn="ctr">
                        <a:buNone/>
                      </a:pPr>
                      <a:r>
                        <a:rPr lang="en-IE" sz="2200" b="1" dirty="0">
                          <a:solidFill>
                            <a:schemeClr val="bg1"/>
                          </a:solidFill>
                        </a:rPr>
                        <a:t>Kaj vam pove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lgn="ctr">
                        <a:buNone/>
                      </a:pPr>
                      <a:r>
                        <a:rPr lang="en-IE" sz="2200" b="1" dirty="0">
                          <a:solidFill>
                            <a:schemeClr val="bg1"/>
                          </a:solidFill>
                        </a:rPr>
                        <a:t>Uporaba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3153463573"/>
                  </a:ext>
                </a:extLst>
              </a:tr>
              <a:tr h="0">
                <a:tc>
                  <a:txBody>
                    <a:bodyPr/>
                    <a:lstStyle/>
                    <a:p>
                      <a:pPr>
                        <a:buNone/>
                      </a:pPr>
                      <a:r>
                        <a:rPr lang="en-IE" sz="2200" b="1" dirty="0">
                          <a:solidFill>
                            <a:srgbClr val="494949"/>
                          </a:solidFill>
                        </a:rPr>
                        <a:t>Povprečna cena na noč</a:t>
                      </a:r>
                      <a:endParaRPr lang="en-IE" sz="22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Kaj plača gost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a:solidFill>
                            <a:srgbClr val="494949"/>
                          </a:solidFill>
                        </a:rPr>
                        <a:t>Raziskava konkurence, oblikovanje cen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539617"/>
                  </a:ext>
                </a:extLst>
              </a:tr>
              <a:tr h="0">
                <a:tc>
                  <a:txBody>
                    <a:bodyPr/>
                    <a:lstStyle/>
                    <a:p>
                      <a:pPr>
                        <a:buNone/>
                      </a:pPr>
                      <a:r>
                        <a:rPr lang="en-IE" sz="2200" b="1">
                          <a:solidFill>
                            <a:srgbClr val="494949"/>
                          </a:solidFill>
                        </a:rPr>
                        <a:t>Čisti prihodek na noč</a:t>
                      </a:r>
                      <a:endParaRPr lang="en-IE" sz="22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dirty="0">
                          <a:solidFill>
                            <a:srgbClr val="494949"/>
                          </a:solidFill>
                        </a:rPr>
                        <a:t>Kaj dejansko zaslužite na rezervacijo (neto)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494949"/>
                          </a:solidFill>
                        </a:rPr>
                        <a:t>Finančno načrtovanje, prag rentabilnosti in dobiček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2885213"/>
                  </a:ext>
                </a:extLst>
              </a:tr>
            </a:tbl>
          </a:graphicData>
        </a:graphic>
      </p:graphicFrame>
      <p:sp>
        <p:nvSpPr>
          <p:cNvPr id="7" name="Flowchart: Alternate Process 6">
            <a:extLst>
              <a:ext uri="{FF2B5EF4-FFF2-40B4-BE49-F238E27FC236}">
                <a16:creationId xmlns:a16="http://schemas.microsoft.com/office/drawing/2014/main" id="{0361BD15-57A9-83D7-85AE-E2483AFA16C3}"/>
              </a:ext>
            </a:extLst>
          </p:cNvPr>
          <p:cNvSpPr/>
          <p:nvPr/>
        </p:nvSpPr>
        <p:spPr>
          <a:xfrm>
            <a:off x="817828" y="2754608"/>
            <a:ext cx="10595240" cy="1043834"/>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b="1" dirty="0">
                <a:solidFill>
                  <a:schemeClr val="bg1"/>
                </a:solidFill>
              </a:rPr>
              <a:t>Povprečna cena na noč = </a:t>
            </a:r>
            <a:r>
              <a:rPr lang="en-US" sz="2800" dirty="0">
                <a:solidFill>
                  <a:schemeClr val="bg1"/>
                </a:solidFill>
              </a:rPr>
              <a:t>(skupni letni stroški ÷ predvidene rezervirane nočitve) + spremenljivi stroški na noč + dobičkonosnost</a:t>
            </a:r>
          </a:p>
        </p:txBody>
      </p:sp>
    </p:spTree>
    <p:extLst>
      <p:ext uri="{BB962C8B-B14F-4D97-AF65-F5344CB8AC3E}">
        <p14:creationId xmlns:p14="http://schemas.microsoft.com/office/powerpoint/2010/main" val="2269041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8EE58-3B9E-75E7-DCCD-F806FDF8D92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ED4923C-92A4-0401-F5D1-2572DF646959}"/>
              </a:ext>
            </a:extLst>
          </p:cNvPr>
          <p:cNvSpPr>
            <a:spLocks noGrp="1"/>
          </p:cNvSpPr>
          <p:nvPr>
            <p:ph type="body" sz="quarter" idx="23"/>
          </p:nvPr>
        </p:nvSpPr>
        <p:spPr>
          <a:xfrm>
            <a:off x="352425" y="4487295"/>
            <a:ext cx="11154222" cy="1248936"/>
          </a:xfrm>
        </p:spPr>
        <p:txBody>
          <a:bodyPr/>
          <a:lstStyle/>
          <a:p>
            <a:pPr algn="ctr"/>
            <a:r>
              <a:rPr lang="en-US" sz="2400" b="1" dirty="0"/>
              <a:t>Analiza pragu rentabilnosti in izračuni zasedenosti</a:t>
            </a:r>
          </a:p>
          <a:p>
            <a:pPr algn="ctr"/>
            <a:r>
              <a:rPr lang="en-US" sz="2400" b="1" dirty="0"/>
              <a:t> </a:t>
            </a:r>
            <a:r>
              <a:rPr lang="en-US" sz="2400" dirty="0"/>
              <a:t>(Kako se prepričati, da ne boste izgubili denarja)</a:t>
            </a:r>
          </a:p>
          <a:p>
            <a:pPr algn="ctr"/>
            <a:r>
              <a:rPr lang="en-US" sz="2400" dirty="0"/>
              <a:t>Izračunajte prag rentabilnosti v nočitvah in zasedenosti, da boste imeli jasno sliko in lahko zaupali v načrtovanje.</a:t>
            </a:r>
          </a:p>
          <a:p>
            <a:pPr algn="ctr"/>
            <a:r>
              <a:rPr lang="en-US" sz="2400" i="1" dirty="0">
                <a:solidFill>
                  <a:srgbClr val="E96751"/>
                </a:solidFill>
              </a:rPr>
              <a:t>Koliko </a:t>
            </a:r>
            <a:r>
              <a:rPr lang="en-US" sz="2400" b="1" i="1" dirty="0">
                <a:solidFill>
                  <a:srgbClr val="E96751"/>
                </a:solidFill>
              </a:rPr>
              <a:t>nočitev moram prodati</a:t>
            </a:r>
            <a:r>
              <a:rPr lang="en-US" sz="2400" i="1" dirty="0">
                <a:solidFill>
                  <a:srgbClr val="E96751"/>
                </a:solidFill>
              </a:rPr>
              <a:t>,</a:t>
            </a:r>
            <a:r>
              <a:rPr lang="en-US" sz="2400" b="1" i="1" dirty="0">
                <a:solidFill>
                  <a:srgbClr val="E96751"/>
                </a:solidFill>
              </a:rPr>
              <a:t> </a:t>
            </a:r>
            <a:r>
              <a:rPr lang="en-US" sz="2400" i="1" dirty="0">
                <a:solidFill>
                  <a:srgbClr val="E96751"/>
                </a:solidFill>
              </a:rPr>
              <a:t>da </a:t>
            </a:r>
            <a:r>
              <a:rPr lang="en-US" sz="2400" b="1" i="1" dirty="0">
                <a:solidFill>
                  <a:srgbClr val="E96751"/>
                </a:solidFill>
              </a:rPr>
              <a:t>dosežem prag rentabilnosti</a:t>
            </a:r>
            <a:r>
              <a:rPr lang="en-US" sz="2400" i="1" dirty="0">
                <a:solidFill>
                  <a:srgbClr val="E96751"/>
                </a:solidFill>
              </a:rPr>
              <a:t>, in koliko, da </a:t>
            </a:r>
            <a:r>
              <a:rPr lang="en-US" sz="2400" b="1" i="1" dirty="0">
                <a:solidFill>
                  <a:srgbClr val="E96751"/>
                </a:solidFill>
              </a:rPr>
              <a:t>pokrijem stroške </a:t>
            </a:r>
            <a:r>
              <a:rPr lang="en-US" sz="2400" i="1" dirty="0">
                <a:solidFill>
                  <a:srgbClr val="E96751"/>
                </a:solidFill>
              </a:rPr>
              <a:t>in ustvarim </a:t>
            </a:r>
            <a:r>
              <a:rPr lang="en-US" sz="2400" b="1" i="1" dirty="0">
                <a:solidFill>
                  <a:srgbClr val="E96751"/>
                </a:solidFill>
              </a:rPr>
              <a:t>dobiček</a:t>
            </a:r>
            <a:r>
              <a:rPr lang="en-US" sz="2400" i="1" dirty="0">
                <a:solidFill>
                  <a:srgbClr val="E96751"/>
                </a:solidFill>
              </a:rPr>
              <a:t>?</a:t>
            </a:r>
          </a:p>
          <a:p>
            <a:pPr algn="ctr"/>
            <a:endParaRPr lang="en-US" sz="2400" i="1" dirty="0">
              <a:solidFill>
                <a:srgbClr val="E96751"/>
              </a:solidFill>
            </a:endParaRPr>
          </a:p>
          <a:p>
            <a:endParaRPr lang="en-US" sz="2400" i="1" dirty="0">
              <a:solidFill>
                <a:srgbClr val="E96751"/>
              </a:solidFill>
            </a:endParaRPr>
          </a:p>
          <a:p>
            <a:pPr algn="ctr"/>
            <a:endParaRPr lang="en-IE" sz="2400" dirty="0">
              <a:solidFill>
                <a:srgbClr val="E96751"/>
              </a:solidFill>
            </a:endParaRPr>
          </a:p>
        </p:txBody>
      </p:sp>
      <p:sp>
        <p:nvSpPr>
          <p:cNvPr id="5" name="Text Placeholder 4">
            <a:extLst>
              <a:ext uri="{FF2B5EF4-FFF2-40B4-BE49-F238E27FC236}">
                <a16:creationId xmlns:a16="http://schemas.microsoft.com/office/drawing/2014/main" id="{FD584EBA-63A0-6ECD-2100-EFBA742BCB01}"/>
              </a:ext>
            </a:extLst>
          </p:cNvPr>
          <p:cNvSpPr>
            <a:spLocks noGrp="1"/>
          </p:cNvSpPr>
          <p:nvPr>
            <p:ph type="body" sz="quarter" idx="18"/>
          </p:nvPr>
        </p:nvSpPr>
        <p:spPr>
          <a:xfrm>
            <a:off x="8029576" y="2005442"/>
            <a:ext cx="3842924" cy="1049221"/>
          </a:xfrm>
        </p:spPr>
        <p:txBody>
          <a:bodyPr/>
          <a:lstStyle/>
          <a:p>
            <a:pPr algn="r"/>
            <a:r>
              <a:rPr lang="en-US" b="0" dirty="0"/>
              <a:t>Najdite svojo točko breakeven in stopnjo zasedenosti</a:t>
            </a:r>
            <a:endParaRPr lang="en-IE" b="0" dirty="0"/>
          </a:p>
        </p:txBody>
      </p:sp>
      <p:sp>
        <p:nvSpPr>
          <p:cNvPr id="6" name="Text Placeholder 5">
            <a:extLst>
              <a:ext uri="{FF2B5EF4-FFF2-40B4-BE49-F238E27FC236}">
                <a16:creationId xmlns:a16="http://schemas.microsoft.com/office/drawing/2014/main" id="{28E81719-8693-3312-4BA3-0079326ACBB6}"/>
              </a:ext>
            </a:extLst>
          </p:cNvPr>
          <p:cNvSpPr>
            <a:spLocks noGrp="1"/>
          </p:cNvSpPr>
          <p:nvPr>
            <p:ph type="body" sz="quarter" idx="19"/>
          </p:nvPr>
        </p:nvSpPr>
        <p:spPr>
          <a:xfrm>
            <a:off x="9275432" y="1123130"/>
            <a:ext cx="2597067" cy="385564"/>
          </a:xfrm>
        </p:spPr>
        <p:txBody>
          <a:bodyPr/>
          <a:lstStyle/>
          <a:p>
            <a:pPr algn="r"/>
            <a:r>
              <a:rPr lang="en-IE" sz="4000" dirty="0"/>
              <a:t>Poglavje 6</a:t>
            </a:r>
          </a:p>
        </p:txBody>
      </p:sp>
      <p:pic>
        <p:nvPicPr>
          <p:cNvPr id="7" name="Picture Placeholder 6" descr="A piggy bank and dart board&#10;&#10;AI-generated content may be incorrect.">
            <a:extLst>
              <a:ext uri="{FF2B5EF4-FFF2-40B4-BE49-F238E27FC236}">
                <a16:creationId xmlns:a16="http://schemas.microsoft.com/office/drawing/2014/main" id="{D121D110-6909-C216-C011-B3B842CDEF7C}"/>
              </a:ext>
            </a:extLst>
          </p:cNvPr>
          <p:cNvPicPr>
            <a:picLocks noGrp="1" noChangeAspect="1"/>
          </p:cNvPicPr>
          <p:nvPr>
            <p:ph type="pic" sz="quarter" idx="22"/>
          </p:nvPr>
        </p:nvPicPr>
        <p:blipFill>
          <a:blip r:embed="rId2"/>
          <a:srcRect t="8640" b="11006"/>
          <a:stretch>
            <a:fillRect/>
          </a:stretch>
        </p:blipFill>
        <p:spPr>
          <a:xfrm>
            <a:off x="0" y="148452"/>
            <a:ext cx="8097183" cy="4338843"/>
          </a:xfrm>
        </p:spPr>
      </p:pic>
    </p:spTree>
    <p:extLst>
      <p:ext uri="{BB962C8B-B14F-4D97-AF65-F5344CB8AC3E}">
        <p14:creationId xmlns:p14="http://schemas.microsoft.com/office/powerpoint/2010/main" val="14245899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01885-B75B-CFD6-2B81-A5CEA24BCF9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987EDE68-E86F-F4DB-B19F-38DB853A83F1}"/>
              </a:ext>
            </a:extLst>
          </p:cNvPr>
          <p:cNvSpPr>
            <a:spLocks noGrp="1"/>
          </p:cNvSpPr>
          <p:nvPr>
            <p:ph type="body" sz="quarter" idx="16"/>
          </p:nvPr>
        </p:nvSpPr>
        <p:spPr>
          <a:xfrm>
            <a:off x="238125" y="130779"/>
            <a:ext cx="10984244" cy="803654"/>
          </a:xfrm>
        </p:spPr>
        <p:txBody>
          <a:bodyPr/>
          <a:lstStyle/>
          <a:p>
            <a:r>
              <a:rPr lang="en-US" sz="2800" dirty="0"/>
              <a:t>Finančna logika in načrtovanje za podjetja v gostinskem sektorju Načrtovanje</a:t>
            </a:r>
            <a:endParaRPr lang="en-IE" sz="2800" dirty="0"/>
          </a:p>
        </p:txBody>
      </p:sp>
      <p:graphicFrame>
        <p:nvGraphicFramePr>
          <p:cNvPr id="9" name="Table 8">
            <a:extLst>
              <a:ext uri="{FF2B5EF4-FFF2-40B4-BE49-F238E27FC236}">
                <a16:creationId xmlns:a16="http://schemas.microsoft.com/office/drawing/2014/main" id="{18DB91EC-8EF7-183F-7081-061D2625DCD7}"/>
              </a:ext>
            </a:extLst>
          </p:cNvPr>
          <p:cNvGraphicFramePr>
            <a:graphicFrameLocks noGrp="1"/>
          </p:cNvGraphicFramePr>
          <p:nvPr>
            <p:extLst>
              <p:ext uri="{D42A27DB-BD31-4B8C-83A1-F6EECF244321}">
                <p14:modId xmlns:p14="http://schemas.microsoft.com/office/powerpoint/2010/main" val="743756813"/>
              </p:ext>
            </p:extLst>
          </p:nvPr>
        </p:nvGraphicFramePr>
        <p:xfrm>
          <a:off x="238125" y="698482"/>
          <a:ext cx="11620500" cy="6016260"/>
        </p:xfrm>
        <a:graphic>
          <a:graphicData uri="http://schemas.openxmlformats.org/drawingml/2006/table">
            <a:tbl>
              <a:tblPr/>
              <a:tblGrid>
                <a:gridCol w="990600">
                  <a:extLst>
                    <a:ext uri="{9D8B030D-6E8A-4147-A177-3AD203B41FA5}">
                      <a16:colId xmlns:a16="http://schemas.microsoft.com/office/drawing/2014/main" val="2849927846"/>
                    </a:ext>
                  </a:extLst>
                </a:gridCol>
                <a:gridCol w="2371725">
                  <a:extLst>
                    <a:ext uri="{9D8B030D-6E8A-4147-A177-3AD203B41FA5}">
                      <a16:colId xmlns:a16="http://schemas.microsoft.com/office/drawing/2014/main" val="1201256124"/>
                    </a:ext>
                  </a:extLst>
                </a:gridCol>
                <a:gridCol w="8258175">
                  <a:extLst>
                    <a:ext uri="{9D8B030D-6E8A-4147-A177-3AD203B41FA5}">
                      <a16:colId xmlns:a16="http://schemas.microsoft.com/office/drawing/2014/main" val="4165496528"/>
                    </a:ext>
                  </a:extLst>
                </a:gridCol>
              </a:tblGrid>
              <a:tr h="271959">
                <a:tc>
                  <a:txBody>
                    <a:bodyPr/>
                    <a:lstStyle/>
                    <a:p>
                      <a:pPr>
                        <a:buNone/>
                      </a:pPr>
                      <a:r>
                        <a:rPr lang="en-IE" sz="2000" b="1" dirty="0">
                          <a:solidFill>
                            <a:schemeClr val="bg1"/>
                          </a:solidFill>
                        </a:rPr>
                        <a:t>Oddelek</a:t>
                      </a:r>
                      <a:endParaRPr lang="en-IE" sz="20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Oddelek</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Zakaj je tukaj</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737105866"/>
                  </a:ext>
                </a:extLst>
              </a:tr>
              <a:tr h="679897">
                <a:tc>
                  <a:txBody>
                    <a:bodyPr/>
                    <a:lstStyle/>
                    <a:p>
                      <a:pPr algn="ctr">
                        <a:buNone/>
                      </a:pPr>
                      <a:r>
                        <a:rPr lang="en-IE" sz="2000" b="1" dirty="0"/>
                        <a:t>3</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kern="1200" dirty="0">
                          <a:solidFill>
                            <a:schemeClr val="bg1">
                              <a:lumMod val="85000"/>
                            </a:schemeClr>
                          </a:solidFill>
                          <a:latin typeface="+mn-lt"/>
                          <a:ea typeface="+mn-ea"/>
                          <a:cs typeface="+mn-cs"/>
                        </a:rPr>
                        <a:t>Osnova prihodkov in zmogljivosti</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1" i="1" dirty="0">
                          <a:solidFill>
                            <a:schemeClr val="bg1">
                              <a:lumMod val="50000"/>
                            </a:schemeClr>
                          </a:solidFill>
                        </a:rPr>
                        <a:t>Najprej izračunajte, koliko zaslužite ali kakšen je vaš skupni dohodek.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Vedeti morate, koliko </a:t>
                      </a:r>
                      <a:r>
                        <a:rPr lang="en-US" sz="1900" b="1" dirty="0">
                          <a:solidFill>
                            <a:schemeClr val="bg1">
                              <a:lumMod val="50000"/>
                            </a:schemeClr>
                          </a:solidFill>
                        </a:rPr>
                        <a:t>zaslužite </a:t>
                      </a:r>
                      <a:r>
                        <a:rPr lang="en-US" sz="1900" dirty="0">
                          <a:solidFill>
                            <a:schemeClr val="bg1">
                              <a:lumMod val="50000"/>
                            </a:schemeClr>
                          </a:solidFill>
                        </a:rPr>
                        <a:t>(primarni in sekundarni viri dohodka) in koliko </a:t>
                      </a:r>
                      <a:r>
                        <a:rPr lang="en-US" sz="1900" b="1" dirty="0">
                          <a:solidFill>
                            <a:schemeClr val="bg1">
                              <a:lumMod val="50000"/>
                            </a:schemeClr>
                          </a:solidFill>
                        </a:rPr>
                        <a:t>nočitev lahko prodate.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8511184"/>
                  </a:ext>
                </a:extLst>
              </a:tr>
              <a:tr h="679897">
                <a:tc>
                  <a:txBody>
                    <a:bodyPr/>
                    <a:lstStyle/>
                    <a:p>
                      <a:pPr algn="ctr">
                        <a:buNone/>
                      </a:pPr>
                      <a:r>
                        <a:rPr lang="en-IE" sz="2000" b="1" dirty="0">
                          <a:solidFill>
                            <a:schemeClr val="bg1">
                              <a:lumMod val="50000"/>
                            </a:schemeClr>
                          </a:solidFill>
                        </a:rPr>
                        <a:t>4</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dirty="0">
                          <a:solidFill>
                            <a:schemeClr val="bg1">
                              <a:lumMod val="85000"/>
                            </a:schemeClr>
                          </a:solidFill>
                        </a:rPr>
                        <a:t>Struktura stroškov</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0" i="1" kern="1200" dirty="0">
                          <a:solidFill>
                            <a:schemeClr val="bg1">
                              <a:lumMod val="50000"/>
                            </a:schemeClr>
                          </a:solidFill>
                          <a:latin typeface="+mn-lt"/>
                          <a:ea typeface="+mn-ea"/>
                          <a:cs typeface="+mn-cs"/>
                        </a:rPr>
                        <a:t>Ugotovite, koliko porabite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Brez poznavanja </a:t>
                      </a:r>
                      <a:r>
                        <a:rPr lang="en-US" sz="1900" b="1" dirty="0">
                          <a:solidFill>
                            <a:schemeClr val="bg1">
                              <a:lumMod val="50000"/>
                            </a:schemeClr>
                          </a:solidFill>
                        </a:rPr>
                        <a:t>fiksnih in spremenljivih stroškov </a:t>
                      </a:r>
                      <a:r>
                        <a:rPr lang="en-US" sz="1900" dirty="0">
                          <a:solidFill>
                            <a:schemeClr val="bg1">
                              <a:lumMod val="50000"/>
                            </a:schemeClr>
                          </a:solidFill>
                        </a:rPr>
                        <a:t>ne morete določiti cen ali izračunati dobička. </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5548506"/>
                  </a:ext>
                </a:extLst>
              </a:tr>
              <a:tr h="679897">
                <a:tc>
                  <a:txBody>
                    <a:bodyPr/>
                    <a:lstStyle/>
                    <a:p>
                      <a:pPr algn="ctr">
                        <a:buNone/>
                      </a:pPr>
                      <a:r>
                        <a:rPr lang="en-IE" sz="2000" b="1" dirty="0">
                          <a:solidFill>
                            <a:schemeClr val="bg1">
                              <a:lumMod val="50000"/>
                            </a:schemeClr>
                          </a:solidFill>
                        </a:rPr>
                        <a:t>5</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0" kern="1200" dirty="0">
                          <a:solidFill>
                            <a:schemeClr val="bg1">
                              <a:lumMod val="85000"/>
                            </a:schemeClr>
                          </a:solidFill>
                          <a:latin typeface="+mn-lt"/>
                          <a:ea typeface="+mn-ea"/>
                          <a:cs typeface="+mn-cs"/>
                        </a:rPr>
                        <a:t>Poznajte svoje stroške na noč</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1" i="1" kern="1200" dirty="0">
                          <a:solidFill>
                            <a:schemeClr val="bg1">
                              <a:lumMod val="50000"/>
                            </a:schemeClr>
                          </a:solidFill>
                          <a:latin typeface="+mn-lt"/>
                          <a:ea typeface="+mn-ea"/>
                          <a:cs typeface="+mn-cs"/>
                        </a:rPr>
                        <a:t>Izračunajte, kaj mora pokriti vsaka nočitev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Pomaga določiti </a:t>
                      </a:r>
                      <a:r>
                        <a:rPr lang="en-US" sz="1900" b="1" dirty="0">
                          <a:solidFill>
                            <a:schemeClr val="bg1">
                              <a:lumMod val="50000"/>
                            </a:schemeClr>
                          </a:solidFill>
                        </a:rPr>
                        <a:t>minimalno ceno</a:t>
                      </a:r>
                      <a:r>
                        <a:rPr lang="en-US" sz="1900" dirty="0">
                          <a:solidFill>
                            <a:schemeClr val="bg1">
                              <a:lumMod val="50000"/>
                            </a:schemeClr>
                          </a:solidFill>
                        </a:rPr>
                        <a:t>, da dosežete prag rentabilnosti. </a:t>
                      </a:r>
                      <a:r>
                        <a:rPr lang="en-US" sz="1900" b="1" dirty="0">
                          <a:solidFill>
                            <a:schemeClr val="bg1">
                              <a:lumMod val="50000"/>
                            </a:schemeClr>
                          </a:solidFill>
                        </a:rPr>
                        <a:t>Strošek na noč </a:t>
                      </a:r>
                      <a:r>
                        <a:rPr lang="en-US" sz="1900" dirty="0">
                          <a:solidFill>
                            <a:schemeClr val="bg1">
                              <a:lumMod val="50000"/>
                            </a:schemeClr>
                          </a:solidFill>
                        </a:rPr>
                        <a:t>izračunate tako, da skupne stroške delite s predvidenim številom prodanih nočitev.</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3859256"/>
                  </a:ext>
                </a:extLst>
              </a:tr>
              <a:tr h="679897">
                <a:tc>
                  <a:txBody>
                    <a:bodyPr/>
                    <a:lstStyle/>
                    <a:p>
                      <a:pPr algn="ctr">
                        <a:buNone/>
                      </a:pPr>
                      <a:r>
                        <a:rPr lang="en-IE" sz="2000" b="1" dirty="0">
                          <a:solidFill>
                            <a:schemeClr val="bg1">
                              <a:lumMod val="50000"/>
                            </a:schemeClr>
                          </a:solidFill>
                        </a:rPr>
                        <a:t>6</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chemeClr val="bg1"/>
                          </a:solidFill>
                        </a:rPr>
                        <a:t>Analiza pragu rentabilnosti in načrtovanje zasedenosti in prihodkov</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rgbClr val="E96751"/>
                          </a:solidFill>
                          <a:latin typeface="+mn-lt"/>
                          <a:ea typeface="+mn-ea"/>
                          <a:cs typeface="+mn-cs"/>
                        </a:rPr>
                        <a:t>Določite svojo finančno preživetveno točko in napovedujte zasedenost in potencial prihodkov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595959"/>
                          </a:solidFill>
                        </a:rPr>
                        <a:t>Pove vam, kako </a:t>
                      </a:r>
                      <a:r>
                        <a:rPr lang="en-US" sz="1900" b="1" dirty="0">
                          <a:solidFill>
                            <a:srgbClr val="595959"/>
                          </a:solidFill>
                        </a:rPr>
                        <a:t>prenehati izgubljati denar</a:t>
                      </a:r>
                      <a:r>
                        <a:rPr lang="en-US" sz="1900" dirty="0">
                          <a:solidFill>
                            <a:srgbClr val="595959"/>
                          </a:solidFill>
                        </a:rPr>
                        <a:t>. Ko so stroški znani, izračunajte, koliko </a:t>
                      </a:r>
                      <a:r>
                        <a:rPr lang="en-US" sz="1900" b="1" dirty="0">
                          <a:solidFill>
                            <a:srgbClr val="595959"/>
                          </a:solidFill>
                        </a:rPr>
                        <a:t>rezervacij je potrebnih za doseganje pragu rentabilnosti</a:t>
                      </a:r>
                      <a:r>
                        <a:rPr lang="en-US" sz="1900" dirty="0">
                          <a:solidFill>
                            <a:srgbClr val="595959"/>
                          </a:solidFill>
                        </a:rPr>
                        <a:t>. Zagotovite dosegljive cene z </a:t>
                      </a:r>
                      <a:r>
                        <a:rPr lang="en-US" sz="1900" b="1" dirty="0">
                          <a:solidFill>
                            <a:srgbClr val="595959"/>
                          </a:solidFill>
                        </a:rPr>
                        <a:t>realističnimi cilji rezervacij </a:t>
                      </a:r>
                      <a:r>
                        <a:rPr lang="en-US" sz="1900" dirty="0">
                          <a:solidFill>
                            <a:srgbClr val="595959"/>
                          </a:solidFill>
                        </a:rPr>
                        <a:t>in </a:t>
                      </a:r>
                      <a:r>
                        <a:rPr lang="en-US" sz="1900" b="1" dirty="0">
                          <a:solidFill>
                            <a:srgbClr val="595959"/>
                          </a:solidFill>
                        </a:rPr>
                        <a:t>cilji zasedenosti v %.</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71939"/>
                  </a:ext>
                </a:extLst>
              </a:tr>
              <a:tr h="679897">
                <a:tc>
                  <a:txBody>
                    <a:bodyPr/>
                    <a:lstStyle/>
                    <a:p>
                      <a:pPr algn="ctr">
                        <a:buNone/>
                      </a:pPr>
                      <a:r>
                        <a:rPr lang="en-IE" sz="2000" b="1" dirty="0">
                          <a:solidFill>
                            <a:schemeClr val="bg1">
                              <a:lumMod val="50000"/>
                            </a:schemeClr>
                          </a:solidFill>
                        </a:rPr>
                        <a:t>7</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dirty="0">
                          <a:solidFill>
                            <a:schemeClr val="bg1">
                              <a:lumMod val="85000"/>
                            </a:schemeClr>
                          </a:solidFill>
                        </a:rPr>
                        <a:t>Strategije dobička in cen</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Nato izberite cenovno strategijo, ki je usklajena z vašimi cilji</a:t>
                      </a:r>
                    </a:p>
                    <a:p>
                      <a:pPr>
                        <a:buNone/>
                      </a:pPr>
                      <a:r>
                        <a:rPr lang="en-US" sz="1900" dirty="0">
                          <a:solidFill>
                            <a:schemeClr val="bg1">
                              <a:lumMod val="50000"/>
                            </a:schemeClr>
                          </a:solidFill>
                        </a:rPr>
                        <a:t>Ko je vse zgoraj navedeno urejeno, lahko samozavestno </a:t>
                      </a:r>
                      <a:r>
                        <a:rPr lang="en-US" sz="1900" b="1" dirty="0">
                          <a:solidFill>
                            <a:schemeClr val="bg1">
                              <a:lumMod val="50000"/>
                            </a:schemeClr>
                          </a:solidFill>
                        </a:rPr>
                        <a:t>določite cene </a:t>
                      </a:r>
                      <a:r>
                        <a:rPr lang="en-US" sz="1900" dirty="0">
                          <a:solidFill>
                            <a:schemeClr val="bg1">
                              <a:lumMod val="50000"/>
                            </a:schemeClr>
                          </a:solidFill>
                        </a:rPr>
                        <a:t>in </a:t>
                      </a:r>
                      <a:r>
                        <a:rPr lang="en-US" sz="1900" b="1" dirty="0">
                          <a:solidFill>
                            <a:schemeClr val="bg1">
                              <a:lumMod val="50000"/>
                            </a:schemeClr>
                          </a:solidFill>
                        </a:rPr>
                        <a:t>ciljne dobičke.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0225255"/>
                  </a:ext>
                </a:extLst>
              </a:tr>
            </a:tbl>
          </a:graphicData>
        </a:graphic>
      </p:graphicFrame>
      <p:sp>
        <p:nvSpPr>
          <p:cNvPr id="2" name="Arrow: Right 1">
            <a:extLst>
              <a:ext uri="{FF2B5EF4-FFF2-40B4-BE49-F238E27FC236}">
                <a16:creationId xmlns:a16="http://schemas.microsoft.com/office/drawing/2014/main" id="{BD372D30-D2E0-9E96-BD80-6DE7C04FD006}"/>
              </a:ext>
            </a:extLst>
          </p:cNvPr>
          <p:cNvSpPr/>
          <p:nvPr/>
        </p:nvSpPr>
        <p:spPr>
          <a:xfrm>
            <a:off x="0" y="4377895"/>
            <a:ext cx="609600" cy="390525"/>
          </a:xfrm>
          <a:prstGeom prst="rightArrow">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2046721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7D969-8E9B-BB91-F2EC-D5292A670C4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BFC7836-FE35-0C95-0992-DE3BECF22426}"/>
              </a:ext>
            </a:extLst>
          </p:cNvPr>
          <p:cNvSpPr>
            <a:spLocks noGrp="1"/>
          </p:cNvSpPr>
          <p:nvPr>
            <p:ph type="body" sz="quarter" idx="28"/>
          </p:nvPr>
        </p:nvSpPr>
        <p:spPr>
          <a:xfrm>
            <a:off x="476494" y="1327415"/>
            <a:ext cx="5417555" cy="4710664"/>
          </a:xfrm>
        </p:spPr>
        <p:txBody>
          <a:bodyPr/>
          <a:lstStyle/>
          <a:p>
            <a:pPr marL="0" indent="0">
              <a:spcAft>
                <a:spcPts val="600"/>
              </a:spcAft>
            </a:pPr>
            <a:r>
              <a:rPr lang="en-IE" sz="2000" b="1" i="1" dirty="0"/>
              <a:t>Vedite, koliko nočitev morate prodati, da pokrijete stroške. Določite, </a:t>
            </a:r>
            <a:r>
              <a:rPr lang="en-US" sz="2000" b="1" i="1" dirty="0"/>
              <a:t>koliko nočitev morate prodati na leto, da pokrijete stroške poslovanja – in začnete ustvarjati dobiček.</a:t>
            </a:r>
          </a:p>
          <a:p>
            <a:pPr marL="0" indent="0">
              <a:spcAft>
                <a:spcPts val="600"/>
              </a:spcAft>
            </a:pPr>
            <a:r>
              <a:rPr lang="en-US" dirty="0"/>
              <a:t>Poznavanje točke preloma pomeni razumevanje, koliko nočitev morate rezervirati, da vaše podjetje ne bo več ustvarjalo izgube in bo začelo ustvarjati dobiček. To je ključni korak pri ocenjevanju, ali je vaš model nastanitve </a:t>
            </a:r>
            <a:r>
              <a:rPr lang="en-US" b="1" dirty="0"/>
              <a:t>finančno izvedljiv</a:t>
            </a:r>
            <a:r>
              <a:rPr lang="en-US" dirty="0"/>
              <a:t>. Izračune točke preloma je mogoče opraviti na različne načine, odvisno od tega, ali začenjate z nič ali že imate podatke o letnih stroških. Izračuni</a:t>
            </a:r>
            <a:r>
              <a:rPr lang="en-US" b="1" dirty="0"/>
              <a:t> zasedenosti </a:t>
            </a:r>
            <a:r>
              <a:rPr lang="en-US" dirty="0"/>
              <a:t>pomagajo te nočitve pretvoriti v realistične prodajne cilje.</a:t>
            </a:r>
          </a:p>
          <a:p>
            <a:pPr marL="0" indent="0">
              <a:spcAft>
                <a:spcPts val="600"/>
              </a:spcAft>
            </a:pPr>
            <a:endParaRPr lang="en-IE" dirty="0"/>
          </a:p>
        </p:txBody>
      </p:sp>
      <p:sp>
        <p:nvSpPr>
          <p:cNvPr id="13" name="Text Placeholder 12">
            <a:extLst>
              <a:ext uri="{FF2B5EF4-FFF2-40B4-BE49-F238E27FC236}">
                <a16:creationId xmlns:a16="http://schemas.microsoft.com/office/drawing/2014/main" id="{59BC9547-235D-E8EC-946E-5F5993555346}"/>
              </a:ext>
            </a:extLst>
          </p:cNvPr>
          <p:cNvSpPr>
            <a:spLocks noGrp="1"/>
          </p:cNvSpPr>
          <p:nvPr>
            <p:ph type="body" sz="quarter" idx="27"/>
          </p:nvPr>
        </p:nvSpPr>
        <p:spPr>
          <a:xfrm>
            <a:off x="304801" y="383586"/>
            <a:ext cx="5586364" cy="720752"/>
          </a:xfrm>
        </p:spPr>
        <p:txBody>
          <a:bodyPr/>
          <a:lstStyle/>
          <a:p>
            <a:pPr algn="ctr"/>
            <a:r>
              <a:rPr lang="en-US" sz="2800" dirty="0"/>
              <a:t>Najdite svojo točko preloma in stopnjo zasedenosti</a:t>
            </a:r>
            <a:endParaRPr lang="en-IE" sz="2800" dirty="0"/>
          </a:p>
        </p:txBody>
      </p:sp>
      <p:sp>
        <p:nvSpPr>
          <p:cNvPr id="52" name="Text Placeholder 1">
            <a:extLst>
              <a:ext uri="{FF2B5EF4-FFF2-40B4-BE49-F238E27FC236}">
                <a16:creationId xmlns:a16="http://schemas.microsoft.com/office/drawing/2014/main" id="{F04D8912-E43F-C999-E8CE-C4EE559B5D19}"/>
              </a:ext>
            </a:extLst>
          </p:cNvPr>
          <p:cNvSpPr txBox="1">
            <a:spLocks/>
          </p:cNvSpPr>
          <p:nvPr/>
        </p:nvSpPr>
        <p:spPr>
          <a:xfrm>
            <a:off x="5895036" y="984962"/>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IE" sz="3200" dirty="0">
                <a:solidFill>
                  <a:schemeClr val="bg1"/>
                </a:solidFill>
              </a:rPr>
              <a:t>17</a:t>
            </a:r>
          </a:p>
        </p:txBody>
      </p:sp>
      <p:sp>
        <p:nvSpPr>
          <p:cNvPr id="54" name="Text Placeholder 4">
            <a:extLst>
              <a:ext uri="{FF2B5EF4-FFF2-40B4-BE49-F238E27FC236}">
                <a16:creationId xmlns:a16="http://schemas.microsoft.com/office/drawing/2014/main" id="{E17E9529-FEE9-20BF-53C2-E8BFE18B89C2}"/>
              </a:ext>
            </a:extLst>
          </p:cNvPr>
          <p:cNvSpPr txBox="1">
            <a:spLocks/>
          </p:cNvSpPr>
          <p:nvPr/>
        </p:nvSpPr>
        <p:spPr>
          <a:xfrm>
            <a:off x="5982959" y="2163037"/>
            <a:ext cx="710157" cy="67974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IE" sz="3200" dirty="0">
                <a:solidFill>
                  <a:schemeClr val="bg1"/>
                </a:solidFill>
              </a:rPr>
              <a:t>18</a:t>
            </a:r>
          </a:p>
        </p:txBody>
      </p:sp>
      <p:sp>
        <p:nvSpPr>
          <p:cNvPr id="55" name="Text Placeholder 5">
            <a:extLst>
              <a:ext uri="{FF2B5EF4-FFF2-40B4-BE49-F238E27FC236}">
                <a16:creationId xmlns:a16="http://schemas.microsoft.com/office/drawing/2014/main" id="{3046DC8D-1508-8E8C-C349-F8A84461C264}"/>
              </a:ext>
            </a:extLst>
          </p:cNvPr>
          <p:cNvSpPr txBox="1">
            <a:spLocks/>
          </p:cNvSpPr>
          <p:nvPr/>
        </p:nvSpPr>
        <p:spPr>
          <a:xfrm>
            <a:off x="6783025" y="3161259"/>
            <a:ext cx="5408975"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endParaRPr lang="en-IE" sz="2200" i="1" dirty="0">
              <a:solidFill>
                <a:srgbClr val="595959"/>
              </a:solidFill>
            </a:endParaRPr>
          </a:p>
        </p:txBody>
      </p:sp>
      <p:sp>
        <p:nvSpPr>
          <p:cNvPr id="56" name="Text Placeholder 6">
            <a:extLst>
              <a:ext uri="{FF2B5EF4-FFF2-40B4-BE49-F238E27FC236}">
                <a16:creationId xmlns:a16="http://schemas.microsoft.com/office/drawing/2014/main" id="{3DAB32A9-0C0D-05D1-3610-30275B4DC7E1}"/>
              </a:ext>
            </a:extLst>
          </p:cNvPr>
          <p:cNvSpPr txBox="1">
            <a:spLocks/>
          </p:cNvSpPr>
          <p:nvPr/>
        </p:nvSpPr>
        <p:spPr>
          <a:xfrm>
            <a:off x="5992730" y="3427398"/>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IE" sz="3200" dirty="0">
                <a:solidFill>
                  <a:schemeClr val="bg1"/>
                </a:solidFill>
              </a:rPr>
              <a:t>19</a:t>
            </a:r>
          </a:p>
        </p:txBody>
      </p:sp>
      <p:sp>
        <p:nvSpPr>
          <p:cNvPr id="58" name="Text Placeholder 8">
            <a:extLst>
              <a:ext uri="{FF2B5EF4-FFF2-40B4-BE49-F238E27FC236}">
                <a16:creationId xmlns:a16="http://schemas.microsoft.com/office/drawing/2014/main" id="{F526621C-1194-5258-9F97-C919A6A0A2B6}"/>
              </a:ext>
            </a:extLst>
          </p:cNvPr>
          <p:cNvSpPr txBox="1">
            <a:spLocks/>
          </p:cNvSpPr>
          <p:nvPr/>
        </p:nvSpPr>
        <p:spPr>
          <a:xfrm>
            <a:off x="5992728" y="4694508"/>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IE" sz="3200" dirty="0">
                <a:solidFill>
                  <a:schemeClr val="bg1"/>
                </a:solidFill>
              </a:rPr>
              <a:t>20</a:t>
            </a:r>
          </a:p>
        </p:txBody>
      </p:sp>
      <p:sp>
        <p:nvSpPr>
          <p:cNvPr id="63" name="Text Placeholder 11">
            <a:extLst>
              <a:ext uri="{FF2B5EF4-FFF2-40B4-BE49-F238E27FC236}">
                <a16:creationId xmlns:a16="http://schemas.microsoft.com/office/drawing/2014/main" id="{BC135767-0C09-B55A-1F58-B14FD7BE6A81}"/>
              </a:ext>
            </a:extLst>
          </p:cNvPr>
          <p:cNvSpPr txBox="1">
            <a:spLocks/>
          </p:cNvSpPr>
          <p:nvPr/>
        </p:nvSpPr>
        <p:spPr>
          <a:xfrm>
            <a:off x="6783025" y="6035603"/>
            <a:ext cx="5317877" cy="728596"/>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IE" sz="1800" b="1" dirty="0">
                <a:solidFill>
                  <a:srgbClr val="595959"/>
                </a:solidFill>
              </a:rPr>
              <a:t>Stopnja zasedenosti </a:t>
            </a:r>
            <a:r>
              <a:rPr lang="en-IE" sz="1800" b="1" dirty="0">
                <a:solidFill>
                  <a:srgbClr val="E96751"/>
                </a:solidFill>
              </a:rPr>
              <a:t>– za nočitve, ki pokrivajo stroške</a:t>
            </a:r>
            <a:endParaRPr lang="en-IE" sz="1800" b="1" dirty="0">
              <a:solidFill>
                <a:srgbClr val="E96751"/>
              </a:solidFill>
              <a:ea typeface="Calibri"/>
              <a:cs typeface="Calibri"/>
            </a:endParaRPr>
          </a:p>
          <a:p>
            <a:pPr marL="0" indent="0">
              <a:lnSpc>
                <a:spcPct val="100000"/>
              </a:lnSpc>
              <a:spcBef>
                <a:spcPts val="0"/>
              </a:spcBef>
              <a:buNone/>
            </a:pPr>
            <a:r>
              <a:rPr lang="en-US" sz="1800" i="1" dirty="0">
                <a:solidFill>
                  <a:srgbClr val="595959"/>
                </a:solidFill>
              </a:rPr>
              <a:t>Pretvorite nočitve, ki pokrivajo stroške, v odstotek prodanih nočitev. </a:t>
            </a:r>
            <a:endParaRPr lang="en-US" sz="1800" i="1">
              <a:solidFill>
                <a:srgbClr val="595959"/>
              </a:solidFill>
              <a:ea typeface="Calibri"/>
              <a:cs typeface="Calibri"/>
            </a:endParaRPr>
          </a:p>
          <a:p>
            <a:pPr marL="0" indent="0">
              <a:lnSpc>
                <a:spcPct val="100000"/>
              </a:lnSpc>
              <a:spcBef>
                <a:spcPts val="0"/>
              </a:spcBef>
              <a:buNone/>
            </a:pPr>
            <a:endParaRPr lang="en-IE" sz="2200" b="1" dirty="0">
              <a:solidFill>
                <a:srgbClr val="E96751"/>
              </a:solidFill>
            </a:endParaRPr>
          </a:p>
        </p:txBody>
      </p:sp>
      <p:sp>
        <p:nvSpPr>
          <p:cNvPr id="64" name="Text Placeholder 11">
            <a:extLst>
              <a:ext uri="{FF2B5EF4-FFF2-40B4-BE49-F238E27FC236}">
                <a16:creationId xmlns:a16="http://schemas.microsoft.com/office/drawing/2014/main" id="{21E54434-5140-D5F4-7369-0917B7CB4604}"/>
              </a:ext>
            </a:extLst>
          </p:cNvPr>
          <p:cNvSpPr txBox="1">
            <a:spLocks/>
          </p:cNvSpPr>
          <p:nvPr/>
        </p:nvSpPr>
        <p:spPr>
          <a:xfrm>
            <a:off x="6781629" y="744243"/>
            <a:ext cx="4942250" cy="689519"/>
          </a:xfrm>
          <a:prstGeom prst="rect">
            <a:avLst/>
          </a:prstGeom>
        </p:spPr>
        <p:txBody>
          <a:bodyPr lIns="91440" tIns="45720" rIns="91440" bIns="45720"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Stopnja zasedenosti </a:t>
            </a:r>
            <a:r>
              <a:rPr lang="en-US" sz="1800" dirty="0">
                <a:solidFill>
                  <a:srgbClr val="E96751"/>
                </a:solidFill>
              </a:rPr>
              <a:t>– število razpoložljivih nočitev</a:t>
            </a:r>
            <a:endParaRPr lang="en-US" sz="1800" dirty="0">
              <a:solidFill>
                <a:srgbClr val="E96751"/>
              </a:solidFill>
              <a:ea typeface="Calibri"/>
              <a:cs typeface="Calibri"/>
            </a:endParaRPr>
          </a:p>
          <a:p>
            <a:r>
              <a:rPr lang="en-US" sz="1800" b="0" i="1" dirty="0"/>
              <a:t>Uporabite razpoložljive nočitve na leto za merjenje realističnega operativnega potenciala.</a:t>
            </a:r>
            <a:endParaRPr lang="en-US" sz="1800" b="0" i="1">
              <a:ea typeface="Calibri"/>
              <a:cs typeface="Calibri"/>
            </a:endParaRPr>
          </a:p>
          <a:p>
            <a:endParaRPr lang="en-IE" sz="1800" b="0" i="1" dirty="0"/>
          </a:p>
        </p:txBody>
      </p:sp>
      <p:cxnSp>
        <p:nvCxnSpPr>
          <p:cNvPr id="73" name="Straight Connector 72">
            <a:extLst>
              <a:ext uri="{FF2B5EF4-FFF2-40B4-BE49-F238E27FC236}">
                <a16:creationId xmlns:a16="http://schemas.microsoft.com/office/drawing/2014/main" id="{ED4C2EC2-32A6-A490-02CB-31444AD06111}"/>
              </a:ext>
            </a:extLst>
          </p:cNvPr>
          <p:cNvCxnSpPr>
            <a:cxnSpLocks/>
          </p:cNvCxnSpPr>
          <p:nvPr/>
        </p:nvCxnSpPr>
        <p:spPr>
          <a:xfrm flipH="1">
            <a:off x="6093825" y="156963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6DF0F31-7F6C-83D6-0067-B54BF0A510E2}"/>
              </a:ext>
            </a:extLst>
          </p:cNvPr>
          <p:cNvCxnSpPr>
            <a:cxnSpLocks/>
          </p:cNvCxnSpPr>
          <p:nvPr/>
        </p:nvCxnSpPr>
        <p:spPr>
          <a:xfrm flipH="1">
            <a:off x="5992995" y="576520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34" name="Text Placeholder 6">
            <a:extLst>
              <a:ext uri="{FF2B5EF4-FFF2-40B4-BE49-F238E27FC236}">
                <a16:creationId xmlns:a16="http://schemas.microsoft.com/office/drawing/2014/main" id="{25F6D4F4-4AEB-7289-57E1-5957F7FBAED6}"/>
              </a:ext>
            </a:extLst>
          </p:cNvPr>
          <p:cNvSpPr txBox="1">
            <a:spLocks/>
          </p:cNvSpPr>
          <p:nvPr/>
        </p:nvSpPr>
        <p:spPr>
          <a:xfrm>
            <a:off x="5988857" y="6000100"/>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21</a:t>
            </a:r>
          </a:p>
        </p:txBody>
      </p:sp>
      <p:cxnSp>
        <p:nvCxnSpPr>
          <p:cNvPr id="2" name="Straight Connector 1">
            <a:extLst>
              <a:ext uri="{FF2B5EF4-FFF2-40B4-BE49-F238E27FC236}">
                <a16:creationId xmlns:a16="http://schemas.microsoft.com/office/drawing/2014/main" id="{095D09AE-F9F1-68EC-D83F-67869CD9235E}"/>
              </a:ext>
            </a:extLst>
          </p:cNvPr>
          <p:cNvCxnSpPr>
            <a:cxnSpLocks/>
          </p:cNvCxnSpPr>
          <p:nvPr/>
        </p:nvCxnSpPr>
        <p:spPr>
          <a:xfrm flipH="1">
            <a:off x="6202765" y="6691214"/>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7BBF8E22-7F0F-1A20-0153-A26F40C763B1}"/>
              </a:ext>
            </a:extLst>
          </p:cNvPr>
          <p:cNvSpPr txBox="1">
            <a:spLocks/>
          </p:cNvSpPr>
          <p:nvPr/>
        </p:nvSpPr>
        <p:spPr>
          <a:xfrm>
            <a:off x="6784317" y="71458"/>
            <a:ext cx="5107524" cy="7733133"/>
          </a:xfrm>
          <a:prstGeom prst="rect">
            <a:avLst/>
          </a:prstGeom>
        </p:spPr>
        <p:txBody>
          <a:bodyPr lIns="91440" tIns="45720" rIns="91440" bIns="45720"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kern="1200" baseline="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800" dirty="0"/>
              <a:t>Izračunajte dejansko zasedenost </a:t>
            </a:r>
            <a:r>
              <a:rPr lang="en-IE" sz="1800" b="0" dirty="0"/>
              <a:t>(rezervirane nočitve)</a:t>
            </a:r>
            <a:endParaRPr lang="en-IE" sz="1800" b="0">
              <a:ea typeface="Calibri"/>
              <a:cs typeface="Calibri"/>
            </a:endParaRPr>
          </a:p>
          <a:p>
            <a:r>
              <a:rPr lang="en-US" sz="1800" b="0" i="1" dirty="0"/>
              <a:t>Ocenite, koliko razpoložljivih nočitev boste realno rezervirali.</a:t>
            </a:r>
            <a:endParaRPr lang="en-US" sz="1800" b="0" i="1" dirty="0">
              <a:ea typeface="Calibri"/>
              <a:cs typeface="Calibri"/>
            </a:endParaRPr>
          </a:p>
          <a:p>
            <a:endParaRPr lang="en-US" sz="1800" b="0" i="1" dirty="0">
              <a:ea typeface="Calibri"/>
              <a:cs typeface="Calibri"/>
            </a:endParaRPr>
          </a:p>
          <a:p>
            <a:r>
              <a:rPr lang="en-IE" sz="1800" dirty="0"/>
              <a:t>Izračunajte nočitve, pri katerih dosežete prag rentabilnosti</a:t>
            </a:r>
            <a:endParaRPr lang="en-IE" sz="1800" dirty="0">
              <a:ea typeface="Calibri"/>
              <a:cs typeface="Calibri"/>
            </a:endParaRPr>
          </a:p>
          <a:p>
            <a:r>
              <a:rPr lang="en-US" sz="1800" dirty="0"/>
              <a:t>1. </a:t>
            </a:r>
            <a:r>
              <a:rPr lang="en-US" sz="1800" dirty="0">
                <a:solidFill>
                  <a:srgbClr val="E96751"/>
                </a:solidFill>
              </a:rPr>
              <a:t>Nočitve, ki pokrivajo stroške </a:t>
            </a:r>
            <a:r>
              <a:rPr lang="en-US" sz="1800" b="0" i="1" dirty="0">
                <a:solidFill>
                  <a:srgbClr val="E96751"/>
                </a:solidFill>
              </a:rPr>
              <a:t>(novo poslovanje)</a:t>
            </a:r>
            <a:endParaRPr lang="en-US" sz="1800" b="0" i="1">
              <a:solidFill>
                <a:srgbClr val="E96751"/>
              </a:solidFill>
              <a:ea typeface="Calibri"/>
              <a:cs typeface="Calibri"/>
            </a:endParaRPr>
          </a:p>
          <a:p>
            <a:r>
              <a:rPr lang="en-US" sz="1800" b="0" i="1" dirty="0"/>
              <a:t>Ocenite število nočitev, potrebnih za pokritje fiksnih stroškov. </a:t>
            </a:r>
            <a:endParaRPr lang="en-US" sz="1800" b="0" i="1" dirty="0">
              <a:ea typeface="Calibri"/>
              <a:cs typeface="Calibri"/>
            </a:endParaRPr>
          </a:p>
          <a:p>
            <a:endParaRPr lang="en-US" sz="1800" b="0" i="1" dirty="0">
              <a:ea typeface="Calibri"/>
              <a:cs typeface="Calibri"/>
            </a:endParaRPr>
          </a:p>
          <a:p>
            <a:r>
              <a:rPr lang="en-US" sz="1800" dirty="0"/>
              <a:t>2. </a:t>
            </a:r>
            <a:r>
              <a:rPr lang="en-US" sz="1800" dirty="0">
                <a:solidFill>
                  <a:srgbClr val="E96751"/>
                </a:solidFill>
              </a:rPr>
              <a:t>Nočitve</a:t>
            </a:r>
            <a:r>
              <a:rPr lang="en-US" sz="1800" b="0" i="1" dirty="0">
                <a:solidFill>
                  <a:srgbClr val="E96751"/>
                </a:solidFill>
              </a:rPr>
              <a:t>,</a:t>
            </a:r>
            <a:r>
              <a:rPr lang="en-US" sz="1800" dirty="0">
                <a:solidFill>
                  <a:srgbClr val="E96751"/>
                </a:solidFill>
              </a:rPr>
              <a:t> potrebne za pokrivanje stroškov </a:t>
            </a:r>
            <a:r>
              <a:rPr lang="en-US" sz="1800" b="0" i="1" dirty="0">
                <a:solidFill>
                  <a:srgbClr val="E96751"/>
                </a:solidFill>
              </a:rPr>
              <a:t>(znani letni stroški) </a:t>
            </a:r>
            <a:endParaRPr lang="en-US" sz="1800" b="0" i="1">
              <a:solidFill>
                <a:srgbClr val="E96751"/>
              </a:solidFill>
              <a:ea typeface="Calibri"/>
              <a:cs typeface="Calibri"/>
            </a:endParaRPr>
          </a:p>
          <a:p>
            <a:r>
              <a:rPr lang="en-US" sz="1800" b="0" i="1" dirty="0"/>
              <a:t>Uporabite letne skupne stroške za izračun nočitev, potrebnih za pokritje stroškov. </a:t>
            </a:r>
            <a:endParaRPr lang="en-US" sz="1800" b="0" i="1" dirty="0">
              <a:ea typeface="Calibri"/>
              <a:cs typeface="Calibri"/>
            </a:endParaRPr>
          </a:p>
          <a:p>
            <a:pPr marL="342900" indent="-342900">
              <a:buFont typeface="+mj-lt"/>
              <a:buAutoNum type="arabicPeriod"/>
            </a:pPr>
            <a:endParaRPr lang="en-US" sz="1800" i="1" dirty="0">
              <a:ea typeface="Calibri"/>
              <a:cs typeface="Calibri"/>
            </a:endParaRPr>
          </a:p>
          <a:p>
            <a:endParaRPr lang="en-IE" sz="1800" dirty="0">
              <a:ea typeface="Calibri"/>
              <a:cs typeface="Calibri"/>
            </a:endParaRPr>
          </a:p>
        </p:txBody>
      </p:sp>
      <p:cxnSp>
        <p:nvCxnSpPr>
          <p:cNvPr id="3" name="Straight Connector 2">
            <a:extLst>
              <a:ext uri="{FF2B5EF4-FFF2-40B4-BE49-F238E27FC236}">
                <a16:creationId xmlns:a16="http://schemas.microsoft.com/office/drawing/2014/main" id="{B9E7B4FA-67EC-A836-ADE0-D28EE7BA1377}"/>
              </a:ext>
            </a:extLst>
          </p:cNvPr>
          <p:cNvCxnSpPr>
            <a:cxnSpLocks/>
          </p:cNvCxnSpPr>
          <p:nvPr/>
        </p:nvCxnSpPr>
        <p:spPr>
          <a:xfrm flipH="1">
            <a:off x="5988857" y="284651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4544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948DB-8DC8-50F2-CAD7-3BC8845C7B11}"/>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409D41F5-E4E5-DF65-5E97-3CD53FAF3B34}"/>
              </a:ext>
            </a:extLst>
          </p:cNvPr>
          <p:cNvGrpSpPr/>
          <p:nvPr/>
        </p:nvGrpSpPr>
        <p:grpSpPr>
          <a:xfrm>
            <a:off x="417380" y="1256324"/>
            <a:ext cx="10799894" cy="5230202"/>
            <a:chOff x="798381" y="1698052"/>
            <a:chExt cx="8255999" cy="5459455"/>
          </a:xfrm>
          <a:solidFill>
            <a:srgbClr val="418D8F"/>
          </a:solidFill>
          <a:scene3d>
            <a:camera prst="orthographicFront">
              <a:rot lat="0" lon="0" rev="0"/>
            </a:camera>
            <a:lightRig rig="soft" dir="t">
              <a:rot lat="0" lon="0" rev="0"/>
            </a:lightRig>
          </a:scene3d>
        </p:grpSpPr>
        <p:sp>
          <p:nvSpPr>
            <p:cNvPr id="8" name="Freeform: Shape 7">
              <a:extLst>
                <a:ext uri="{FF2B5EF4-FFF2-40B4-BE49-F238E27FC236}">
                  <a16:creationId xmlns:a16="http://schemas.microsoft.com/office/drawing/2014/main" id="{A7982158-6297-EC2A-4E65-F70FD04733FC}"/>
                </a:ext>
              </a:extLst>
            </p:cNvPr>
            <p:cNvSpPr/>
            <p:nvPr/>
          </p:nvSpPr>
          <p:spPr>
            <a:xfrm>
              <a:off x="798382" y="1698052"/>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Korak 1: </a:t>
              </a:r>
              <a:r>
                <a:rPr lang="en-US" sz="2200" dirty="0"/>
                <a:t>Stopnja zasedenosti – število razpoložljivih nočitev </a:t>
              </a:r>
            </a:p>
            <a:p>
              <a:r>
                <a:rPr lang="en-US" sz="2000" b="1" i="1" dirty="0"/>
                <a:t>Uporabite razpoložljive nočitve na leto, da izmerite realističen operativni potencial.</a:t>
              </a:r>
              <a:br>
                <a:rPr lang="en-US" sz="2000" dirty="0"/>
              </a:br>
              <a:r>
                <a:rPr lang="en-US" sz="2000" dirty="0"/>
                <a:t>Preden lahko izračunate rezervacije ali prag rentabilnosti, morate vedeti, koliko nočitev je vaša nepremičnina na voljo za prodajo (npr. 365 celih let ali 300, če ste pozimi zaprti).</a:t>
              </a:r>
            </a:p>
          </p:txBody>
        </p:sp>
        <p:sp>
          <p:nvSpPr>
            <p:cNvPr id="10" name="Freeform: Shape 9">
              <a:extLst>
                <a:ext uri="{FF2B5EF4-FFF2-40B4-BE49-F238E27FC236}">
                  <a16:creationId xmlns:a16="http://schemas.microsoft.com/office/drawing/2014/main" id="{10F22097-4B7A-18D5-1161-98E8B03B9CB0}"/>
                </a:ext>
              </a:extLst>
            </p:cNvPr>
            <p:cNvSpPr/>
            <p:nvPr/>
          </p:nvSpPr>
          <p:spPr>
            <a:xfrm>
              <a:off x="798381" y="3601507"/>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Korak 2: </a:t>
              </a:r>
              <a:r>
                <a:rPr lang="en-US" sz="2000" dirty="0"/>
                <a:t>Izračunajte predvideno zasedenost</a:t>
              </a:r>
            </a:p>
            <a:p>
              <a:r>
                <a:rPr lang="en-US" sz="2000" b="1" i="1" dirty="0"/>
                <a:t>Ocenite, koliko od teh nočitev boste realno rezervirali. </a:t>
              </a:r>
            </a:p>
            <a:p>
              <a:r>
                <a:rPr lang="en-US" sz="2000" dirty="0"/>
                <a:t>To uporabite za napoved pričakovanih prihodkov. To je vaša napovedana ali ciljna stopnja zasedenosti, ki temelji na tržnih trendih, preteklih podatkih ali sezonskih vzorcih (npr. 50–70 %)</a:t>
              </a:r>
              <a:r>
                <a:rPr lang="en-US" sz="2000" kern="1200" dirty="0"/>
                <a:t>.</a:t>
              </a:r>
              <a:endParaRPr lang="en-GB" sz="2000" b="1" kern="1200" dirty="0"/>
            </a:p>
          </p:txBody>
        </p:sp>
        <p:sp>
          <p:nvSpPr>
            <p:cNvPr id="12" name="Freeform: Shape 11">
              <a:extLst>
                <a:ext uri="{FF2B5EF4-FFF2-40B4-BE49-F238E27FC236}">
                  <a16:creationId xmlns:a16="http://schemas.microsoft.com/office/drawing/2014/main" id="{8C661C66-F9A7-191F-E49F-CBC7C5DBC59D}"/>
                </a:ext>
              </a:extLst>
            </p:cNvPr>
            <p:cNvSpPr/>
            <p:nvPr/>
          </p:nvSpPr>
          <p:spPr>
            <a:xfrm>
              <a:off x="798442" y="5464174"/>
              <a:ext cx="8255938"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000" b="1" dirty="0"/>
                <a:t>Korak 3: Nočitve, ki pokrivajo stroške </a:t>
              </a:r>
              <a:r>
                <a:rPr lang="en-US" sz="2000" i="1" dirty="0"/>
                <a:t>(novo podjetje)</a:t>
              </a:r>
              <a:endParaRPr lang="en-US" sz="2000" i="1">
                <a:ea typeface="Calibri"/>
                <a:cs typeface="Calibri"/>
              </a:endParaRPr>
            </a:p>
            <a:p>
              <a:r>
                <a:rPr lang="en-US" sz="2000" b="1" i="1" dirty="0"/>
                <a:t>Ocenite nočitve, potrebne za pokritje fiksnih stroškov.</a:t>
              </a:r>
              <a:br>
                <a:rPr lang="en-US" sz="2000" dirty="0"/>
              </a:br>
              <a:r>
                <a:rPr lang="en-US" sz="2000" dirty="0"/>
                <a:t>Uporabite, če šele začenjate in še nimate popolnih letnih podatkov. Formula:</a:t>
              </a:r>
              <a:br>
                <a:rPr lang="en-US" sz="2000" dirty="0"/>
              </a:br>
              <a:r>
                <a:rPr lang="en-US" sz="2000" b="1" dirty="0"/>
                <a:t>Fiksni stroški ÷ (cena – spremenljivi stroški na nočitev) </a:t>
              </a:r>
              <a:r>
                <a:rPr lang="en-US" sz="2000" dirty="0"/>
                <a:t>= nočitve, ki pokrivajo stroške.</a:t>
              </a:r>
              <a:endParaRPr lang="en-US" sz="2000">
                <a:ea typeface="Calibri" panose="020F0502020204030204"/>
                <a:cs typeface="Calibri" panose="020F0502020204030204"/>
              </a:endParaRPr>
            </a:p>
          </p:txBody>
        </p:sp>
      </p:grpSp>
      <p:sp>
        <p:nvSpPr>
          <p:cNvPr id="4" name="Text Placeholder 3">
            <a:extLst>
              <a:ext uri="{FF2B5EF4-FFF2-40B4-BE49-F238E27FC236}">
                <a16:creationId xmlns:a16="http://schemas.microsoft.com/office/drawing/2014/main" id="{96C77143-A39F-A4E4-5FC3-118312EC296C}"/>
              </a:ext>
            </a:extLst>
          </p:cNvPr>
          <p:cNvSpPr>
            <a:spLocks noGrp="1"/>
          </p:cNvSpPr>
          <p:nvPr>
            <p:ph type="body" sz="quarter" idx="16"/>
          </p:nvPr>
        </p:nvSpPr>
        <p:spPr>
          <a:xfrm>
            <a:off x="805787" y="420202"/>
            <a:ext cx="10614687" cy="803654"/>
          </a:xfrm>
        </p:spPr>
        <p:txBody>
          <a:bodyPr/>
          <a:lstStyle/>
          <a:p>
            <a:r>
              <a:rPr lang="en-IE" sz="3200" dirty="0">
                <a:solidFill>
                  <a:srgbClr val="E96751"/>
                </a:solidFill>
              </a:rPr>
              <a:t>Izračuni pragu rentabilnosti in zasedenosti</a:t>
            </a:r>
            <a:endParaRPr lang="en-US" sz="3200" dirty="0">
              <a:solidFill>
                <a:srgbClr val="E96751"/>
              </a:solidFill>
            </a:endParaRPr>
          </a:p>
        </p:txBody>
      </p:sp>
      <p:cxnSp>
        <p:nvCxnSpPr>
          <p:cNvPr id="2" name="Straight Connector 1">
            <a:extLst>
              <a:ext uri="{FF2B5EF4-FFF2-40B4-BE49-F238E27FC236}">
                <a16:creationId xmlns:a16="http://schemas.microsoft.com/office/drawing/2014/main" id="{6291F548-8B70-E4D9-295E-C00B399B5E71}"/>
              </a:ext>
            </a:extLst>
          </p:cNvPr>
          <p:cNvCxnSpPr>
            <a:cxnSpLocks/>
          </p:cNvCxnSpPr>
          <p:nvPr/>
        </p:nvCxnSpPr>
        <p:spPr>
          <a:xfrm>
            <a:off x="0" y="10985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7" name="Flowchart: Alternate Process 16">
            <a:extLst>
              <a:ext uri="{FF2B5EF4-FFF2-40B4-BE49-F238E27FC236}">
                <a16:creationId xmlns:a16="http://schemas.microsoft.com/office/drawing/2014/main" id="{7AC92214-2F9B-FAEA-CEF9-73B1648D934C}"/>
              </a:ext>
            </a:extLst>
          </p:cNvPr>
          <p:cNvSpPr/>
          <p:nvPr/>
        </p:nvSpPr>
        <p:spPr>
          <a:xfrm>
            <a:off x="515571" y="1390406"/>
            <a:ext cx="1704975" cy="1343025"/>
          </a:xfrm>
          <a:prstGeom prst="flowChartAlternateProcess">
            <a:avLst/>
          </a:prstGeom>
          <a:solidFill>
            <a:srgbClr val="FBA6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TextBox 17">
            <a:extLst>
              <a:ext uri="{FF2B5EF4-FFF2-40B4-BE49-F238E27FC236}">
                <a16:creationId xmlns:a16="http://schemas.microsoft.com/office/drawing/2014/main" id="{FAA8C5B1-F747-AFEB-25E9-70B438C238D7}"/>
              </a:ext>
            </a:extLst>
          </p:cNvPr>
          <p:cNvSpPr txBox="1"/>
          <p:nvPr/>
        </p:nvSpPr>
        <p:spPr>
          <a:xfrm>
            <a:off x="639151" y="1535193"/>
            <a:ext cx="1438275" cy="1061829"/>
          </a:xfrm>
          <a:prstGeom prst="rect">
            <a:avLst/>
          </a:prstGeom>
          <a:noFill/>
        </p:spPr>
        <p:txBody>
          <a:bodyPr wrap="square" lIns="91440" tIns="45720" rIns="91440" bIns="45720" anchor="t">
            <a:spAutoFit/>
          </a:bodyPr>
          <a:lstStyle/>
          <a:p>
            <a:pPr algn="ctr"/>
            <a:r>
              <a:rPr lang="en-US" sz="2100" b="1" dirty="0">
                <a:solidFill>
                  <a:schemeClr val="bg1"/>
                </a:solidFill>
              </a:rPr>
              <a:t>Izračunajte svojo zmogljivost </a:t>
            </a:r>
            <a:endParaRPr lang="en-IE" sz="2100">
              <a:solidFill>
                <a:schemeClr val="bg1"/>
              </a:solidFill>
              <a:ea typeface="Calibri"/>
              <a:cs typeface="Calibri"/>
            </a:endParaRPr>
          </a:p>
        </p:txBody>
      </p:sp>
      <p:sp>
        <p:nvSpPr>
          <p:cNvPr id="19" name="Flowchart: Alternate Process 18">
            <a:extLst>
              <a:ext uri="{FF2B5EF4-FFF2-40B4-BE49-F238E27FC236}">
                <a16:creationId xmlns:a16="http://schemas.microsoft.com/office/drawing/2014/main" id="{0C206C01-39DE-1BE9-376C-35FDB523A490}"/>
              </a:ext>
            </a:extLst>
          </p:cNvPr>
          <p:cNvSpPr/>
          <p:nvPr/>
        </p:nvSpPr>
        <p:spPr>
          <a:xfrm>
            <a:off x="515571" y="3219449"/>
            <a:ext cx="1704975" cy="1343025"/>
          </a:xfrm>
          <a:prstGeom prst="flowChartAlternateProcess">
            <a:avLst/>
          </a:prstGeom>
          <a:solidFill>
            <a:srgbClr val="FBA6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Flowchart: Alternate Process 19">
            <a:extLst>
              <a:ext uri="{FF2B5EF4-FFF2-40B4-BE49-F238E27FC236}">
                <a16:creationId xmlns:a16="http://schemas.microsoft.com/office/drawing/2014/main" id="{8C89D4D3-8599-11D0-F49B-5332CC01E486}"/>
              </a:ext>
            </a:extLst>
          </p:cNvPr>
          <p:cNvSpPr/>
          <p:nvPr/>
        </p:nvSpPr>
        <p:spPr>
          <a:xfrm>
            <a:off x="515571" y="5003899"/>
            <a:ext cx="1704975" cy="1343025"/>
          </a:xfrm>
          <a:prstGeom prst="flowChartAlternateProcess">
            <a:avLst/>
          </a:prstGeom>
          <a:solidFill>
            <a:srgbClr val="FBA6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TextBox 21">
            <a:extLst>
              <a:ext uri="{FF2B5EF4-FFF2-40B4-BE49-F238E27FC236}">
                <a16:creationId xmlns:a16="http://schemas.microsoft.com/office/drawing/2014/main" id="{0EA5D521-276A-73DC-A6E8-5ED0E4DD9D68}"/>
              </a:ext>
            </a:extLst>
          </p:cNvPr>
          <p:cNvSpPr txBox="1"/>
          <p:nvPr/>
        </p:nvSpPr>
        <p:spPr>
          <a:xfrm>
            <a:off x="577908" y="3366270"/>
            <a:ext cx="1573212" cy="1061829"/>
          </a:xfrm>
          <a:prstGeom prst="rect">
            <a:avLst/>
          </a:prstGeom>
          <a:noFill/>
        </p:spPr>
        <p:txBody>
          <a:bodyPr wrap="square" lIns="91440" tIns="45720" rIns="91440" bIns="45720" anchor="t">
            <a:spAutoFit/>
          </a:bodyPr>
          <a:lstStyle/>
          <a:p>
            <a:pPr algn="ctr"/>
            <a:r>
              <a:rPr lang="en-US" sz="2100" b="1" dirty="0">
                <a:solidFill>
                  <a:schemeClr val="bg1"/>
                </a:solidFill>
              </a:rPr>
              <a:t>Izračunajte predvideno prodajo</a:t>
            </a:r>
            <a:endParaRPr lang="en-IE" sz="2100" b="1">
              <a:solidFill>
                <a:schemeClr val="bg1"/>
              </a:solidFill>
              <a:ea typeface="Calibri"/>
              <a:cs typeface="Calibri"/>
            </a:endParaRPr>
          </a:p>
        </p:txBody>
      </p:sp>
      <p:sp>
        <p:nvSpPr>
          <p:cNvPr id="23" name="TextBox 22">
            <a:extLst>
              <a:ext uri="{FF2B5EF4-FFF2-40B4-BE49-F238E27FC236}">
                <a16:creationId xmlns:a16="http://schemas.microsoft.com/office/drawing/2014/main" id="{A1EF5EAF-FF08-4CB2-2269-FD7168CC8C93}"/>
              </a:ext>
            </a:extLst>
          </p:cNvPr>
          <p:cNvSpPr txBox="1"/>
          <p:nvPr/>
        </p:nvSpPr>
        <p:spPr>
          <a:xfrm>
            <a:off x="587678" y="5140952"/>
            <a:ext cx="1563442" cy="1061829"/>
          </a:xfrm>
          <a:prstGeom prst="rect">
            <a:avLst/>
          </a:prstGeom>
          <a:noFill/>
        </p:spPr>
        <p:txBody>
          <a:bodyPr wrap="square" lIns="91440" tIns="45720" rIns="91440" bIns="45720" anchor="t">
            <a:spAutoFit/>
          </a:bodyPr>
          <a:lstStyle/>
          <a:p>
            <a:pPr algn="ctr"/>
            <a:r>
              <a:rPr lang="en-US" sz="2100" b="1" dirty="0">
                <a:solidFill>
                  <a:schemeClr val="bg1"/>
                </a:solidFill>
              </a:rPr>
              <a:t>Izračunajte nočitve za preživetje</a:t>
            </a:r>
            <a:endParaRPr lang="en-IE" sz="2100" b="1">
              <a:solidFill>
                <a:schemeClr val="bg1"/>
              </a:solidFill>
              <a:ea typeface="Calibri"/>
              <a:cs typeface="Calibri"/>
            </a:endParaRPr>
          </a:p>
        </p:txBody>
      </p:sp>
    </p:spTree>
    <p:extLst>
      <p:ext uri="{BB962C8B-B14F-4D97-AF65-F5344CB8AC3E}">
        <p14:creationId xmlns:p14="http://schemas.microsoft.com/office/powerpoint/2010/main" val="23764095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3ECAB-BBEB-F0DE-A599-062ADFBB2464}"/>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21B253D0-497E-17C7-A842-45C7EBEDE6DA}"/>
              </a:ext>
            </a:extLst>
          </p:cNvPr>
          <p:cNvGrpSpPr/>
          <p:nvPr/>
        </p:nvGrpSpPr>
        <p:grpSpPr>
          <a:xfrm>
            <a:off x="661611" y="1295399"/>
            <a:ext cx="10920789" cy="3939198"/>
            <a:chOff x="732113" y="1738841"/>
            <a:chExt cx="8194268" cy="3761211"/>
          </a:xfrm>
          <a:solidFill>
            <a:srgbClr val="418D8F"/>
          </a:solidFill>
          <a:scene3d>
            <a:camera prst="orthographicFront">
              <a:rot lat="0" lon="0" rev="0"/>
            </a:camera>
            <a:lightRig rig="soft" dir="t">
              <a:rot lat="0" lon="0" rev="0"/>
            </a:lightRig>
          </a:scene3d>
        </p:grpSpPr>
        <p:sp>
          <p:nvSpPr>
            <p:cNvPr id="8" name="Freeform: Shape 7">
              <a:extLst>
                <a:ext uri="{FF2B5EF4-FFF2-40B4-BE49-F238E27FC236}">
                  <a16:creationId xmlns:a16="http://schemas.microsoft.com/office/drawing/2014/main" id="{19D2F82A-5E5D-3939-201B-C63E02FC3477}"/>
                </a:ext>
              </a:extLst>
            </p:cNvPr>
            <p:cNvSpPr/>
            <p:nvPr/>
          </p:nvSpPr>
          <p:spPr>
            <a:xfrm>
              <a:off x="798381" y="1738841"/>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Korak 4: </a:t>
              </a:r>
              <a:r>
                <a:rPr lang="en-US" sz="2000" b="1" dirty="0"/>
                <a:t>Nočitve, pri katerih se stroški izravnajo </a:t>
              </a:r>
              <a:r>
                <a:rPr lang="en-US" sz="2000" i="1" dirty="0"/>
                <a:t>(znani letni stroški)</a:t>
              </a:r>
            </a:p>
            <a:p>
              <a:r>
                <a:rPr lang="en-US" sz="2000" b="1" i="1" dirty="0"/>
                <a:t>Za izračun noči, ko se stroški izravnajo, uporabite letne skupne stroške.</a:t>
              </a:r>
              <a:br>
                <a:rPr lang="en-US" sz="2000" dirty="0"/>
              </a:br>
              <a:r>
                <a:rPr lang="en-US" sz="2000" dirty="0"/>
                <a:t>Če vaše podjetje že posluje in poznate svoje skupne stroške (fiksne in spremenljive), boste tako dobili natančnejšo točko breakeven.</a:t>
              </a:r>
              <a:br>
                <a:rPr lang="en-US" sz="2000" dirty="0"/>
              </a:br>
              <a:r>
                <a:rPr lang="en-US" sz="2000" b="1" dirty="0"/>
                <a:t>Letni skupni stroški ÷ neto prihodek na nočitev </a:t>
              </a:r>
              <a:r>
                <a:rPr lang="en-US" sz="2000" dirty="0"/>
                <a:t>= nočitve, pri katerih se stroški izravnajo.</a:t>
              </a:r>
            </a:p>
          </p:txBody>
        </p:sp>
        <p:sp>
          <p:nvSpPr>
            <p:cNvPr id="10" name="Freeform: Shape 9">
              <a:extLst>
                <a:ext uri="{FF2B5EF4-FFF2-40B4-BE49-F238E27FC236}">
                  <a16:creationId xmlns:a16="http://schemas.microsoft.com/office/drawing/2014/main" id="{41581B68-5F32-E2F3-5535-5491C0AF28DC}"/>
                </a:ext>
              </a:extLst>
            </p:cNvPr>
            <p:cNvSpPr/>
            <p:nvPr/>
          </p:nvSpPr>
          <p:spPr>
            <a:xfrm>
              <a:off x="732113" y="3620162"/>
              <a:ext cx="8194268" cy="1879890"/>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Korak 5: </a:t>
              </a:r>
              <a:r>
                <a:rPr lang="en-US" sz="2000" b="1" dirty="0"/>
                <a:t>Stopnja zasedenosti – za nočitve, ki pokrivajo stroške</a:t>
              </a:r>
            </a:p>
            <a:p>
              <a:r>
                <a:rPr lang="en-US" sz="2000" b="1" i="1" dirty="0"/>
                <a:t>Prenesite nočitve, pri katerih se stroški izravnajo, v odstotek prodanih nočitev.</a:t>
              </a:r>
              <a:br>
                <a:rPr lang="en-US" sz="2000" dirty="0"/>
              </a:br>
              <a:r>
                <a:rPr lang="en-US" sz="2000" dirty="0"/>
                <a:t>To je izračunana stopnja zasedenosti. Formula:</a:t>
              </a:r>
              <a:br>
                <a:rPr lang="en-US" sz="2000" dirty="0"/>
              </a:br>
              <a:r>
                <a:rPr lang="en-US" sz="2000" b="1" dirty="0"/>
                <a:t>(noči, ko dosežete prag rentabilnosti ÷ razpoložljive noči) × 100 = stopnja zasedenosti, potrebna za doseganje praga rentabilnosti</a:t>
              </a:r>
              <a:endParaRPr lang="en-US" sz="2000" dirty="0"/>
            </a:p>
          </p:txBody>
        </p:sp>
      </p:grpSp>
      <p:sp>
        <p:nvSpPr>
          <p:cNvPr id="4" name="Text Placeholder 3">
            <a:extLst>
              <a:ext uri="{FF2B5EF4-FFF2-40B4-BE49-F238E27FC236}">
                <a16:creationId xmlns:a16="http://schemas.microsoft.com/office/drawing/2014/main" id="{BDA8FBFD-B023-44B6-F9D4-D607AA64DDBF}"/>
              </a:ext>
            </a:extLst>
          </p:cNvPr>
          <p:cNvSpPr>
            <a:spLocks noGrp="1"/>
          </p:cNvSpPr>
          <p:nvPr>
            <p:ph type="body" sz="quarter" idx="16"/>
          </p:nvPr>
        </p:nvSpPr>
        <p:spPr>
          <a:xfrm>
            <a:off x="805787" y="420202"/>
            <a:ext cx="10614687" cy="803654"/>
          </a:xfrm>
        </p:spPr>
        <p:txBody>
          <a:bodyPr/>
          <a:lstStyle/>
          <a:p>
            <a:r>
              <a:rPr lang="en-IE" sz="3200" dirty="0">
                <a:solidFill>
                  <a:srgbClr val="E96751"/>
                </a:solidFill>
              </a:rPr>
              <a:t>Izračuni pragu rentabilnosti in zasedenosti</a:t>
            </a:r>
            <a:endParaRPr lang="en-US" sz="3200" dirty="0">
              <a:solidFill>
                <a:srgbClr val="E96751"/>
              </a:solidFill>
            </a:endParaRPr>
          </a:p>
        </p:txBody>
      </p:sp>
      <p:cxnSp>
        <p:nvCxnSpPr>
          <p:cNvPr id="2" name="Straight Connector 1">
            <a:extLst>
              <a:ext uri="{FF2B5EF4-FFF2-40B4-BE49-F238E27FC236}">
                <a16:creationId xmlns:a16="http://schemas.microsoft.com/office/drawing/2014/main" id="{F8BF3CF8-C021-36D4-A3F7-6D8CEE5268D5}"/>
              </a:ext>
            </a:extLst>
          </p:cNvPr>
          <p:cNvCxnSpPr>
            <a:cxnSpLocks/>
          </p:cNvCxnSpPr>
          <p:nvPr/>
        </p:nvCxnSpPr>
        <p:spPr>
          <a:xfrm>
            <a:off x="0" y="10985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7" name="Flowchart: Alternate Process 16">
            <a:extLst>
              <a:ext uri="{FF2B5EF4-FFF2-40B4-BE49-F238E27FC236}">
                <a16:creationId xmlns:a16="http://schemas.microsoft.com/office/drawing/2014/main" id="{A2DC115E-F65F-7AE1-91E4-6F591940E33C}"/>
              </a:ext>
            </a:extLst>
          </p:cNvPr>
          <p:cNvSpPr/>
          <p:nvPr/>
        </p:nvSpPr>
        <p:spPr>
          <a:xfrm>
            <a:off x="847725" y="1400175"/>
            <a:ext cx="1704975" cy="1468233"/>
          </a:xfrm>
          <a:prstGeom prst="flowChartAlternateProcess">
            <a:avLst/>
          </a:prstGeom>
          <a:solidFill>
            <a:srgbClr val="FBA6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TextBox 17">
            <a:extLst>
              <a:ext uri="{FF2B5EF4-FFF2-40B4-BE49-F238E27FC236}">
                <a16:creationId xmlns:a16="http://schemas.microsoft.com/office/drawing/2014/main" id="{F7BFF7A9-55D1-CAF7-7D27-9F1ABB2AF918}"/>
              </a:ext>
            </a:extLst>
          </p:cNvPr>
          <p:cNvSpPr txBox="1"/>
          <p:nvPr/>
        </p:nvSpPr>
        <p:spPr>
          <a:xfrm>
            <a:off x="806937" y="1404447"/>
            <a:ext cx="1747470" cy="1446550"/>
          </a:xfrm>
          <a:prstGeom prst="rect">
            <a:avLst/>
          </a:prstGeom>
          <a:noFill/>
        </p:spPr>
        <p:txBody>
          <a:bodyPr wrap="square">
            <a:spAutoFit/>
          </a:bodyPr>
          <a:lstStyle/>
          <a:p>
            <a:pPr algn="ctr"/>
            <a:r>
              <a:rPr lang="en-US" sz="2200" b="1" dirty="0">
                <a:solidFill>
                  <a:schemeClr val="bg1"/>
                </a:solidFill>
              </a:rPr>
              <a:t>Pretvorite nočitve v ciljni odstotek</a:t>
            </a:r>
            <a:endParaRPr lang="en-IE" sz="2200" dirty="0">
              <a:solidFill>
                <a:schemeClr val="bg1"/>
              </a:solidFill>
            </a:endParaRPr>
          </a:p>
        </p:txBody>
      </p:sp>
      <p:sp>
        <p:nvSpPr>
          <p:cNvPr id="19" name="Flowchart: Alternate Process 18">
            <a:extLst>
              <a:ext uri="{FF2B5EF4-FFF2-40B4-BE49-F238E27FC236}">
                <a16:creationId xmlns:a16="http://schemas.microsoft.com/office/drawing/2014/main" id="{17DFA737-20DA-4836-5C7F-097547830E14}"/>
              </a:ext>
            </a:extLst>
          </p:cNvPr>
          <p:cNvSpPr/>
          <p:nvPr/>
        </p:nvSpPr>
        <p:spPr>
          <a:xfrm>
            <a:off x="808648" y="3429000"/>
            <a:ext cx="1744051" cy="1673386"/>
          </a:xfrm>
          <a:prstGeom prst="flowChartAlternateProcess">
            <a:avLst/>
          </a:prstGeom>
          <a:solidFill>
            <a:srgbClr val="FBA6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TextBox 21">
            <a:extLst>
              <a:ext uri="{FF2B5EF4-FFF2-40B4-BE49-F238E27FC236}">
                <a16:creationId xmlns:a16="http://schemas.microsoft.com/office/drawing/2014/main" id="{BFEAC3E8-5EE6-AB5B-D872-359369E1C310}"/>
              </a:ext>
            </a:extLst>
          </p:cNvPr>
          <p:cNvSpPr txBox="1"/>
          <p:nvPr/>
        </p:nvSpPr>
        <p:spPr>
          <a:xfrm>
            <a:off x="784744" y="3469336"/>
            <a:ext cx="1752780" cy="1631216"/>
          </a:xfrm>
          <a:prstGeom prst="rect">
            <a:avLst/>
          </a:prstGeom>
          <a:noFill/>
        </p:spPr>
        <p:txBody>
          <a:bodyPr wrap="square" lIns="91440" tIns="45720" rIns="91440" bIns="45720" anchor="t">
            <a:spAutoFit/>
          </a:bodyPr>
          <a:lstStyle/>
          <a:p>
            <a:pPr algn="ctr"/>
            <a:r>
              <a:rPr lang="en-US" sz="2000" b="1" dirty="0">
                <a:solidFill>
                  <a:schemeClr val="bg1"/>
                </a:solidFill>
              </a:rPr>
              <a:t>Zasedenost, potrebna za doseganje pragu rentabilnosti</a:t>
            </a:r>
            <a:endParaRPr lang="en-IE" sz="2000" b="1">
              <a:solidFill>
                <a:schemeClr val="bg1"/>
              </a:solidFill>
              <a:ea typeface="Calibri"/>
              <a:cs typeface="Calibri"/>
            </a:endParaRPr>
          </a:p>
        </p:txBody>
      </p:sp>
    </p:spTree>
    <p:extLst>
      <p:ext uri="{BB962C8B-B14F-4D97-AF65-F5344CB8AC3E}">
        <p14:creationId xmlns:p14="http://schemas.microsoft.com/office/powerpoint/2010/main" val="40715612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A2CE0-EE97-9538-3B30-51FD197FDE95}"/>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3180BD80-54A0-4BC1-94DE-F8D6C7B0633B}"/>
              </a:ext>
            </a:extLst>
          </p:cNvPr>
          <p:cNvSpPr>
            <a:spLocks noGrp="1"/>
          </p:cNvSpPr>
          <p:nvPr>
            <p:ph type="body" sz="quarter" idx="16"/>
          </p:nvPr>
        </p:nvSpPr>
        <p:spPr>
          <a:xfrm>
            <a:off x="352931" y="2314711"/>
            <a:ext cx="6010480" cy="3066422"/>
          </a:xfrm>
        </p:spPr>
        <p:txBody>
          <a:bodyPr lIns="91440" tIns="45720" rIns="91440" bIns="45720" anchor="t">
            <a:noAutofit/>
          </a:bodyPr>
          <a:lstStyle/>
          <a:p>
            <a:r>
              <a:rPr lang="en-US" sz="2100" b="1" i="0" dirty="0"/>
              <a:t>Preprosto povedano: </a:t>
            </a:r>
            <a:r>
              <a:rPr lang="en-US" sz="2100" i="0" dirty="0"/>
              <a:t>„Prag rentabilnosti“ pomeni, da </a:t>
            </a:r>
            <a:r>
              <a:rPr lang="en-US" sz="2100" b="1" i="0" dirty="0"/>
              <a:t>ne ustvarjate dobička niti ne izgubljate denarja</a:t>
            </a:r>
            <a:r>
              <a:rPr lang="en-US" sz="2100" i="0" dirty="0"/>
              <a:t>. </a:t>
            </a:r>
            <a:endParaRPr lang="en-US" sz="2100" i="0" dirty="0">
              <a:ea typeface="Calibri"/>
              <a:cs typeface="Calibri"/>
            </a:endParaRPr>
          </a:p>
          <a:p>
            <a:r>
              <a:rPr lang="en-US" sz="2100" i="0" dirty="0"/>
              <a:t>To vam pove, kakšen je minimalni obseg poslovanja, ki ga potrebujete. Za majhen glamping kamp je za doseganje pragu rentabilnosti morda potrebna le relativno nizka zasedenost (ker so lahko stroški poslovanja nizki). Vendar ne bodite samozadovoljni – nizek prag rentabilnosti je dober, vendar je vaš končni cilj zdrav dobiček, ki je višji od tega. Pri načrtovanju uporabite prag rentabilnosti kot varnostni prag. (</a:t>
            </a:r>
            <a:r>
              <a:rPr lang="en-US" sz="2100" i="0" dirty="0">
                <a:hlinkClick r:id="rId2">
                  <a:extLst>
                    <a:ext uri="{A12FA001-AC4F-418D-AE19-62706E023703}">
                      <ahyp:hlinkClr xmlns:ahyp="http://schemas.microsoft.com/office/drawing/2018/hyperlinkcolor" val="tx"/>
                    </a:ext>
                  </a:extLst>
                </a:hlinkClick>
              </a:rPr>
              <a:t>Glampitect</a:t>
            </a:r>
            <a:r>
              <a:rPr lang="en-US" sz="2100" i="0" dirty="0"/>
              <a:t>)</a:t>
            </a:r>
            <a:endParaRPr lang="en-IE" sz="2100" i="0">
              <a:ea typeface="Calibri"/>
              <a:cs typeface="Calibri"/>
            </a:endParaRPr>
          </a:p>
        </p:txBody>
      </p:sp>
      <p:sp>
        <p:nvSpPr>
          <p:cNvPr id="2" name="Text Placeholder 1">
            <a:extLst>
              <a:ext uri="{FF2B5EF4-FFF2-40B4-BE49-F238E27FC236}">
                <a16:creationId xmlns:a16="http://schemas.microsoft.com/office/drawing/2014/main" id="{3FA1F58C-E741-5BC6-02EB-56EF726B404D}"/>
              </a:ext>
            </a:extLst>
          </p:cNvPr>
          <p:cNvSpPr>
            <a:spLocks noGrp="1"/>
          </p:cNvSpPr>
          <p:nvPr>
            <p:ph type="body" sz="quarter" idx="17"/>
          </p:nvPr>
        </p:nvSpPr>
        <p:spPr>
          <a:xfrm>
            <a:off x="1788520" y="787660"/>
            <a:ext cx="5653422" cy="582221"/>
          </a:xfrm>
        </p:spPr>
        <p:txBody>
          <a:bodyPr/>
          <a:lstStyle/>
          <a:p>
            <a:r>
              <a:rPr lang="en-IE" sz="4400" dirty="0"/>
              <a:t>Analiza pragu rentabilnosti</a:t>
            </a:r>
          </a:p>
        </p:txBody>
      </p:sp>
      <p:pic>
        <p:nvPicPr>
          <p:cNvPr id="10" name="Picture Placeholder 9" descr="A piggy bank and dart board&#10;&#10;AI-generated content may be incorrect.">
            <a:extLst>
              <a:ext uri="{FF2B5EF4-FFF2-40B4-BE49-F238E27FC236}">
                <a16:creationId xmlns:a16="http://schemas.microsoft.com/office/drawing/2014/main" id="{FBA57AFA-C640-B14D-ECD1-76A6F5F28C44}"/>
              </a:ext>
            </a:extLst>
          </p:cNvPr>
          <p:cNvPicPr>
            <a:picLocks noGrp="1" noChangeAspect="1"/>
          </p:cNvPicPr>
          <p:nvPr>
            <p:ph type="pic" sz="quarter" idx="19"/>
          </p:nvPr>
        </p:nvPicPr>
        <p:blipFill>
          <a:blip r:embed="rId3"/>
          <a:srcRect l="1842" r="1842"/>
          <a:stretch>
            <a:fillRect/>
          </a:stretch>
        </p:blipFill>
        <p:spPr>
          <a:xfrm>
            <a:off x="6362700" y="1710837"/>
            <a:ext cx="5832475" cy="4037013"/>
          </a:xfrm>
        </p:spPr>
      </p:pic>
    </p:spTree>
    <p:extLst>
      <p:ext uri="{BB962C8B-B14F-4D97-AF65-F5344CB8AC3E}">
        <p14:creationId xmlns:p14="http://schemas.microsoft.com/office/powerpoint/2010/main" val="1088550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B4277-9DC5-09F0-6E35-8B500D4D11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BD61134-4D15-A23B-808D-D815B9387986}"/>
              </a:ext>
            </a:extLst>
          </p:cNvPr>
          <p:cNvSpPr>
            <a:spLocks noGrp="1"/>
          </p:cNvSpPr>
          <p:nvPr>
            <p:ph type="body" sz="quarter" idx="16"/>
          </p:nvPr>
        </p:nvSpPr>
        <p:spPr>
          <a:xfrm>
            <a:off x="573015" y="1144469"/>
            <a:ext cx="10323585" cy="3066422"/>
          </a:xfrm>
        </p:spPr>
        <p:txBody>
          <a:bodyPr lIns="91440" tIns="45720" rIns="91440" bIns="45720" anchor="t">
            <a:noAutofit/>
          </a:bodyPr>
          <a:lstStyle/>
          <a:p>
            <a:pPr>
              <a:spcAft>
                <a:spcPts val="1200"/>
              </a:spcAft>
            </a:pPr>
            <a:r>
              <a:rPr lang="en-US" sz="2200" dirty="0">
                <a:solidFill>
                  <a:srgbClr val="595959"/>
                </a:solidFill>
              </a:rPr>
              <a:t>Poznavanje številk je bistveno za vzpostavitev finančno trajnostnega alternativnega nastanitvenega podjetja. V teh poglavjih vas bomo korak za korakom vodili skozi izračun stroškov za vodenje vaše nastanitve, tudi ko ni gostov, in kako te stroške pretvoriti v minimalno ceno na noč. Te podatke boste nato uporabili za izračun pragu rentabilnosti – število nočitev in stopnja zasedenosti, ki ju morate doseči, da pokrijete svoje stroške. To vam pomaga zagotoviti, da vaše cene niso le konkurenčne, ampak tudi donosne. Z razumevanjem vaše celotne strukture stroškov, minimalne izvedljive cene in ciljev zasedenosti lahko sprejemate pametnejše, na podatkih temelječe odločitve za dolgoročni uspeh.</a:t>
            </a:r>
          </a:p>
          <a:p>
            <a:r>
              <a:rPr lang="en-US" sz="2400" b="1" err="1">
                <a:solidFill>
                  <a:srgbClr val="E96751"/>
                </a:solidFill>
              </a:rPr>
              <a:t>Poglavje</a:t>
            </a:r>
            <a:r>
              <a:rPr lang="en-US" sz="2400" b="1" dirty="0">
                <a:solidFill>
                  <a:srgbClr val="E96751"/>
                </a:solidFill>
              </a:rPr>
              <a:t> 4: </a:t>
            </a:r>
            <a:r>
              <a:rPr lang="en-US" sz="2400" b="1" err="1">
                <a:solidFill>
                  <a:srgbClr val="418D8F"/>
                </a:solidFill>
              </a:rPr>
              <a:t>Sp</a:t>
            </a:r>
            <a:r>
              <a:rPr lang="en-US" sz="2400" b="1" err="1">
                <a:solidFill>
                  <a:srgbClr val="459597"/>
                </a:solidFill>
              </a:rPr>
              <a:t>oznajte</a:t>
            </a:r>
            <a:r>
              <a:rPr lang="en-US" sz="2400" b="1" dirty="0">
                <a:solidFill>
                  <a:srgbClr val="459597"/>
                </a:solidFill>
              </a:rPr>
              <a:t> </a:t>
            </a:r>
            <a:r>
              <a:rPr lang="en-US" sz="2400" b="1" err="1">
                <a:solidFill>
                  <a:srgbClr val="459597"/>
                </a:solidFill>
              </a:rPr>
              <a:t>svoje</a:t>
            </a:r>
            <a:r>
              <a:rPr lang="en-US" sz="2400" b="1" dirty="0">
                <a:solidFill>
                  <a:srgbClr val="459597"/>
                </a:solidFill>
              </a:rPr>
              <a:t> </a:t>
            </a:r>
            <a:r>
              <a:rPr lang="en-US" sz="2400" b="1" err="1">
                <a:solidFill>
                  <a:srgbClr val="459597"/>
                </a:solidFill>
              </a:rPr>
              <a:t>stroške</a:t>
            </a:r>
            <a:r>
              <a:rPr lang="en-US" sz="2400" b="1" dirty="0">
                <a:solidFill>
                  <a:srgbClr val="459597"/>
                </a:solidFill>
              </a:rPr>
              <a:t> in </a:t>
            </a:r>
            <a:r>
              <a:rPr lang="en-US" sz="2400" b="1" err="1">
                <a:solidFill>
                  <a:srgbClr val="459597"/>
                </a:solidFill>
              </a:rPr>
              <a:t>izdatke</a:t>
            </a:r>
            <a:endParaRPr lang="en-US" sz="2400" b="1" err="1">
              <a:solidFill>
                <a:srgbClr val="459597"/>
              </a:solidFill>
              <a:ea typeface="Calibri"/>
              <a:cs typeface="Calibri"/>
            </a:endParaRPr>
          </a:p>
          <a:p>
            <a:pPr lvl="1">
              <a:lnSpc>
                <a:spcPct val="100000"/>
              </a:lnSpc>
              <a:spcBef>
                <a:spcPts val="0"/>
              </a:spcBef>
            </a:pPr>
            <a:r>
              <a:rPr lang="en-US" sz="2000" i="1" dirty="0">
                <a:solidFill>
                  <a:srgbClr val="E96751"/>
                </a:solidFill>
              </a:rPr>
              <a:t>Koliko stane </a:t>
            </a:r>
            <a:r>
              <a:rPr lang="en-US" sz="2000" b="1" i="1" dirty="0">
                <a:solidFill>
                  <a:srgbClr val="E96751"/>
                </a:solidFill>
              </a:rPr>
              <a:t>vodenje vašega podjetja</a:t>
            </a:r>
            <a:r>
              <a:rPr lang="en-US" sz="2000" i="1" dirty="0">
                <a:solidFill>
                  <a:srgbClr val="E96751"/>
                </a:solidFill>
              </a:rPr>
              <a:t>, tudi ko ni gostov ali ko je odprto in ko ni?</a:t>
            </a:r>
          </a:p>
          <a:p>
            <a:r>
              <a:rPr lang="en-US" sz="2200" b="1" dirty="0">
                <a:solidFill>
                  <a:srgbClr val="595959"/>
                </a:solidFill>
              </a:rPr>
              <a:t>Cilj: </a:t>
            </a:r>
            <a:r>
              <a:rPr lang="en-US" sz="2200" dirty="0">
                <a:solidFill>
                  <a:srgbClr val="595959"/>
                </a:solidFill>
              </a:rPr>
              <a:t>Struktura fiksnih in spremenljivih stroškov in izdatkov (koliko stane, da podjetje ostane odprto). Razumeti, identificirati in </a:t>
            </a:r>
            <a:r>
              <a:rPr lang="en-US" sz="2200" dirty="0" err="1">
                <a:solidFill>
                  <a:srgbClr val="595959"/>
                </a:solidFill>
              </a:rPr>
              <a:t>kategorizirati</a:t>
            </a:r>
            <a:r>
              <a:rPr lang="en-US" sz="2200" dirty="0">
                <a:solidFill>
                  <a:srgbClr val="595959"/>
                </a:solidFill>
              </a:rPr>
              <a:t> celoten obseg fiksnih in spremenljivih izdatkov. </a:t>
            </a:r>
          </a:p>
          <a:p>
            <a:pPr marL="342900" indent="-342900">
              <a:spcAft>
                <a:spcPts val="1200"/>
              </a:spcAft>
              <a:buFont typeface="Wingdings" panose="05000000000000000000" pitchFamily="2" charset="2"/>
              <a:buChar char="v"/>
            </a:pPr>
            <a:endParaRPr lang="en-US" sz="2200" dirty="0">
              <a:solidFill>
                <a:srgbClr val="595959"/>
              </a:solidFill>
            </a:endParaRPr>
          </a:p>
        </p:txBody>
      </p:sp>
      <p:sp>
        <p:nvSpPr>
          <p:cNvPr id="7" name="Slide Number Placeholder 5">
            <a:extLst>
              <a:ext uri="{FF2B5EF4-FFF2-40B4-BE49-F238E27FC236}">
                <a16:creationId xmlns:a16="http://schemas.microsoft.com/office/drawing/2014/main" id="{C5B3B167-32B9-D096-80D8-9C73E0A1AAFD}"/>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5</a:t>
            </a:fld>
            <a:endParaRPr lang="fr-CA" dirty="0"/>
          </a:p>
        </p:txBody>
      </p:sp>
      <p:sp>
        <p:nvSpPr>
          <p:cNvPr id="4" name="Freeform 28">
            <a:extLst>
              <a:ext uri="{FF2B5EF4-FFF2-40B4-BE49-F238E27FC236}">
                <a16:creationId xmlns:a16="http://schemas.microsoft.com/office/drawing/2014/main" id="{66466477-4294-0065-0609-44763A29583B}"/>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2FFAB2F2-A636-5A06-BFB0-687A19F34092}"/>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Poglavje 4–6 </a:t>
            </a:r>
            <a:r>
              <a:rPr lang="en-US" sz="3000" dirty="0"/>
              <a:t>Razumevanje vaših stroškov, cen in pragu rentabilnosti</a:t>
            </a:r>
          </a:p>
        </p:txBody>
      </p:sp>
    </p:spTree>
    <p:extLst>
      <p:ext uri="{BB962C8B-B14F-4D97-AF65-F5344CB8AC3E}">
        <p14:creationId xmlns:p14="http://schemas.microsoft.com/office/powerpoint/2010/main" val="28212904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7121E-7748-0097-D507-5EF0C29D1EE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D426C35-D73C-6249-A1A3-A0EA303EBAE2}"/>
              </a:ext>
            </a:extLst>
          </p:cNvPr>
          <p:cNvSpPr>
            <a:spLocks noGrp="1"/>
          </p:cNvSpPr>
          <p:nvPr>
            <p:ph type="body" sz="quarter" idx="16"/>
          </p:nvPr>
        </p:nvSpPr>
        <p:spPr>
          <a:xfrm>
            <a:off x="4119607" y="284236"/>
            <a:ext cx="8149502" cy="803654"/>
          </a:xfrm>
        </p:spPr>
        <p:txBody>
          <a:bodyPr/>
          <a:lstStyle/>
          <a:p>
            <a:r>
              <a:rPr lang="en-IE" dirty="0"/>
              <a:t>Analiza pragu rentabilnosti in dobičkonosnosti </a:t>
            </a:r>
          </a:p>
          <a:p>
            <a:r>
              <a:rPr lang="en-IE" sz="2400" b="0" dirty="0"/>
              <a:t>(Ugotavljanje točke breakeven in več)</a:t>
            </a:r>
          </a:p>
        </p:txBody>
      </p:sp>
      <p:sp>
        <p:nvSpPr>
          <p:cNvPr id="7" name="Text Placeholder 6">
            <a:extLst>
              <a:ext uri="{FF2B5EF4-FFF2-40B4-BE49-F238E27FC236}">
                <a16:creationId xmlns:a16="http://schemas.microsoft.com/office/drawing/2014/main" id="{9CCC53D5-790B-1592-0719-0451E07618DA}"/>
              </a:ext>
            </a:extLst>
          </p:cNvPr>
          <p:cNvSpPr>
            <a:spLocks noGrp="1"/>
          </p:cNvSpPr>
          <p:nvPr>
            <p:ph type="body" sz="quarter" idx="21"/>
          </p:nvPr>
        </p:nvSpPr>
        <p:spPr>
          <a:xfrm>
            <a:off x="4541478" y="1422432"/>
            <a:ext cx="6925929" cy="4530541"/>
          </a:xfrm>
        </p:spPr>
        <p:txBody>
          <a:bodyPr/>
          <a:lstStyle/>
          <a:p>
            <a:pPr>
              <a:spcAft>
                <a:spcPts val="600"/>
              </a:spcAft>
            </a:pPr>
            <a:r>
              <a:rPr lang="en-IE" b="1" dirty="0">
                <a:solidFill>
                  <a:srgbClr val="595959"/>
                </a:solidFill>
              </a:rPr>
              <a:t>Vodilo: </a:t>
            </a:r>
            <a:r>
              <a:rPr lang="en-IE" i="1" dirty="0">
                <a:solidFill>
                  <a:srgbClr val="E96751"/>
                </a:solidFill>
              </a:rPr>
              <a:t>„Kje je prag rentabilnosti mojega podjetja (v nočitvah ali zasedenosti) in koliko rezervacij ali kakšno ceno potrebujem, da dosežem svoje cilje glede dobička?“</a:t>
            </a:r>
          </a:p>
          <a:p>
            <a:pPr>
              <a:spcAft>
                <a:spcPts val="600"/>
              </a:spcAft>
            </a:pPr>
            <a:endParaRPr lang="en-IE" sz="1000" dirty="0">
              <a:solidFill>
                <a:srgbClr val="E96751"/>
              </a:solidFill>
            </a:endParaRPr>
          </a:p>
          <a:p>
            <a:pPr marL="342900" indent="-342900">
              <a:spcAft>
                <a:spcPts val="600"/>
              </a:spcAft>
              <a:buFont typeface="Wingdings" panose="05000000000000000000" pitchFamily="2" charset="2"/>
              <a:buChar char="Ø"/>
            </a:pPr>
            <a:r>
              <a:rPr lang="en-IE" dirty="0"/>
              <a:t>V praksi bi moral vsak novi lastnik podjetja poznati „čarobno število“ rezervacij ali zasedenosti, potrebno za preživetje, in vedeti, kaj je dejansko potrebno za dober donos. </a:t>
            </a:r>
          </a:p>
          <a:p>
            <a:pPr marL="342900" indent="-342900">
              <a:spcAft>
                <a:spcPts val="600"/>
              </a:spcAft>
              <a:buFont typeface="Wingdings" panose="05000000000000000000" pitchFamily="2" charset="2"/>
              <a:buChar char="Ø"/>
            </a:pPr>
            <a:r>
              <a:rPr lang="en-IE" dirty="0"/>
              <a:t>Cilj tega poglavja je, da vam ponudi te številke in scenarije, da lahko </a:t>
            </a:r>
            <a:r>
              <a:rPr lang="en-IE" b="1" dirty="0"/>
              <a:t>realno načrtujete in postavite dosegljive cilje </a:t>
            </a:r>
            <a:r>
              <a:rPr lang="en-IE" dirty="0"/>
              <a:t>(ali prilagodite svoj načrt, če se cilji zdijo nedosegljivi). </a:t>
            </a:r>
          </a:p>
          <a:p>
            <a:pPr marL="342900" indent="-342900">
              <a:spcAft>
                <a:spcPts val="600"/>
              </a:spcAft>
              <a:buFont typeface="Wingdings" panose="05000000000000000000" pitchFamily="2" charset="2"/>
              <a:buChar char="Ø"/>
            </a:pPr>
            <a:r>
              <a:rPr lang="en-IE" dirty="0"/>
              <a:t>To je sicer malo zapleteno, vendar vam prinaša mir, saj pojasni mejo med izgubo in dobičkom.</a:t>
            </a:r>
          </a:p>
          <a:p>
            <a:pPr marL="342900" indent="-342900">
              <a:spcAft>
                <a:spcPts val="600"/>
              </a:spcAft>
              <a:buFont typeface="Wingdings" panose="05000000000000000000" pitchFamily="2" charset="2"/>
              <a:buChar char="Ø"/>
            </a:pPr>
            <a:endParaRPr lang="en-IE" dirty="0"/>
          </a:p>
        </p:txBody>
      </p:sp>
      <p:sp>
        <p:nvSpPr>
          <p:cNvPr id="5" name="Text Placeholder 4">
            <a:extLst>
              <a:ext uri="{FF2B5EF4-FFF2-40B4-BE49-F238E27FC236}">
                <a16:creationId xmlns:a16="http://schemas.microsoft.com/office/drawing/2014/main" id="{56397E23-2459-B12C-F9BD-E6888202AD20}"/>
              </a:ext>
            </a:extLst>
          </p:cNvPr>
          <p:cNvSpPr>
            <a:spLocks noGrp="1"/>
          </p:cNvSpPr>
          <p:nvPr>
            <p:ph type="body" sz="quarter" idx="18"/>
          </p:nvPr>
        </p:nvSpPr>
        <p:spPr/>
        <p:txBody>
          <a:bodyPr/>
          <a:lstStyle/>
          <a:p>
            <a:r>
              <a:rPr lang="en-IE" dirty="0"/>
              <a:t>Uvod</a:t>
            </a:r>
          </a:p>
        </p:txBody>
      </p:sp>
      <p:sp>
        <p:nvSpPr>
          <p:cNvPr id="2" name="Text Placeholder 5">
            <a:extLst>
              <a:ext uri="{FF2B5EF4-FFF2-40B4-BE49-F238E27FC236}">
                <a16:creationId xmlns:a16="http://schemas.microsoft.com/office/drawing/2014/main" id="{08B0F6EA-7561-11E7-7E59-DB8C328F6E09}"/>
              </a:ext>
            </a:extLst>
          </p:cNvPr>
          <p:cNvSpPr txBox="1">
            <a:spLocks/>
          </p:cNvSpPr>
          <p:nvPr/>
        </p:nvSpPr>
        <p:spPr>
          <a:xfrm>
            <a:off x="333198" y="701326"/>
            <a:ext cx="3092298"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Iskanje točke preloma</a:t>
            </a:r>
          </a:p>
          <a:p>
            <a:endParaRPr lang="en-IE" dirty="0"/>
          </a:p>
        </p:txBody>
      </p:sp>
    </p:spTree>
    <p:extLst>
      <p:ext uri="{BB962C8B-B14F-4D97-AF65-F5344CB8AC3E}">
        <p14:creationId xmlns:p14="http://schemas.microsoft.com/office/powerpoint/2010/main" val="37450747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769038-048F-8AF3-E724-EA7B0B7F5FFB}"/>
              </a:ext>
            </a:extLst>
          </p:cNvPr>
          <p:cNvSpPr>
            <a:spLocks noGrp="1"/>
          </p:cNvSpPr>
          <p:nvPr>
            <p:ph type="body" sz="quarter" idx="16"/>
          </p:nvPr>
        </p:nvSpPr>
        <p:spPr>
          <a:xfrm>
            <a:off x="4093574" y="283236"/>
            <a:ext cx="8755195" cy="803654"/>
          </a:xfrm>
        </p:spPr>
        <p:txBody>
          <a:bodyPr/>
          <a:lstStyle/>
          <a:p>
            <a:r>
              <a:rPr lang="en-IE" dirty="0"/>
              <a:t>Analiza pragu rentabilnosti in dobičkonosnosti </a:t>
            </a:r>
          </a:p>
          <a:p>
            <a:r>
              <a:rPr lang="en-IE" sz="2400" b="0" dirty="0"/>
              <a:t>(Iskanje točke breakeven in več)</a:t>
            </a:r>
          </a:p>
        </p:txBody>
      </p:sp>
      <p:sp>
        <p:nvSpPr>
          <p:cNvPr id="7" name="Text Placeholder 6">
            <a:extLst>
              <a:ext uri="{FF2B5EF4-FFF2-40B4-BE49-F238E27FC236}">
                <a16:creationId xmlns:a16="http://schemas.microsoft.com/office/drawing/2014/main" id="{7E013BC7-115B-4D4B-6A24-04456B038AEB}"/>
              </a:ext>
            </a:extLst>
          </p:cNvPr>
          <p:cNvSpPr>
            <a:spLocks noGrp="1"/>
          </p:cNvSpPr>
          <p:nvPr>
            <p:ph type="body" sz="quarter" idx="21"/>
          </p:nvPr>
        </p:nvSpPr>
        <p:spPr>
          <a:xfrm>
            <a:off x="4406189" y="1530953"/>
            <a:ext cx="7531567" cy="4530541"/>
          </a:xfrm>
        </p:spPr>
        <p:txBody>
          <a:bodyPr lIns="91440" tIns="45720" rIns="91440" bIns="45720" anchor="t"/>
          <a:lstStyle/>
          <a:p>
            <a:pPr>
              <a:spcAft>
                <a:spcPts val="600"/>
              </a:spcAft>
            </a:pPr>
            <a:r>
              <a:rPr lang="en-IE" sz="2100">
                <a:solidFill>
                  <a:srgbClr val="595959"/>
                </a:solidFill>
              </a:rPr>
              <a:t>To poglavje se osredotoča na dva ključna pojma: </a:t>
            </a:r>
            <a:r>
              <a:rPr lang="en-IE" sz="2100" b="1" dirty="0">
                <a:solidFill>
                  <a:srgbClr val="595959"/>
                </a:solidFill>
              </a:rPr>
              <a:t>prag rentabilnosti </a:t>
            </a:r>
            <a:r>
              <a:rPr lang="en-IE" sz="2100" dirty="0">
                <a:solidFill>
                  <a:srgbClr val="595959"/>
                </a:solidFill>
              </a:rPr>
              <a:t>in cilje </a:t>
            </a:r>
            <a:r>
              <a:rPr lang="en-IE" sz="2100" b="1" dirty="0">
                <a:solidFill>
                  <a:srgbClr val="595959"/>
                </a:solidFill>
              </a:rPr>
              <a:t>dobičkonosnosti</a:t>
            </a:r>
            <a:r>
              <a:rPr lang="en-IE" sz="2100" dirty="0">
                <a:solidFill>
                  <a:srgbClr val="595959"/>
                </a:solidFill>
              </a:rPr>
              <a:t>. </a:t>
            </a:r>
            <a:endParaRPr lang="en-IE" sz="2100" dirty="0">
              <a:solidFill>
                <a:srgbClr val="595959"/>
              </a:solidFill>
              <a:ea typeface="Calibri"/>
              <a:cs typeface="Calibri"/>
            </a:endParaRPr>
          </a:p>
          <a:p>
            <a:pPr marL="342900" indent="-342900">
              <a:spcAft>
                <a:spcPts val="600"/>
              </a:spcAft>
              <a:buFont typeface="Wingdings" panose="05000000000000000000" pitchFamily="2" charset="2"/>
              <a:buChar char="Ø"/>
            </a:pPr>
            <a:r>
              <a:rPr lang="en-IE" sz="2100" b="1" dirty="0">
                <a:solidFill>
                  <a:srgbClr val="E96751"/>
                </a:solidFill>
              </a:rPr>
              <a:t>Prag rentabilnosti </a:t>
            </a:r>
            <a:r>
              <a:rPr lang="en-IE" sz="2100">
                <a:solidFill>
                  <a:srgbClr val="595959"/>
                </a:solidFill>
              </a:rPr>
              <a:t>je dosežen, ko so vaši skupni </a:t>
            </a:r>
            <a:r>
              <a:rPr lang="en-IE" sz="2100" err="1">
                <a:solidFill>
                  <a:srgbClr val="595959"/>
                </a:solidFill>
              </a:rPr>
              <a:t>prihodki</a:t>
            </a:r>
            <a:r>
              <a:rPr lang="en-IE" sz="2100">
                <a:solidFill>
                  <a:srgbClr val="595959"/>
                </a:solidFill>
              </a:rPr>
              <a:t> enakovredni </a:t>
            </a:r>
            <a:r>
              <a:rPr lang="en-IE" sz="2100" err="1">
                <a:solidFill>
                  <a:srgbClr val="595959"/>
                </a:solidFill>
              </a:rPr>
              <a:t>vašim</a:t>
            </a:r>
            <a:r>
              <a:rPr lang="en-IE" sz="2100">
                <a:solidFill>
                  <a:srgbClr val="595959"/>
                </a:solidFill>
              </a:rPr>
              <a:t> </a:t>
            </a:r>
            <a:r>
              <a:rPr lang="en-IE" sz="2100" err="1">
                <a:solidFill>
                  <a:srgbClr val="595959"/>
                </a:solidFill>
              </a:rPr>
              <a:t>skupnim</a:t>
            </a:r>
            <a:r>
              <a:rPr lang="en-IE" sz="2100">
                <a:solidFill>
                  <a:srgbClr val="595959"/>
                </a:solidFill>
              </a:rPr>
              <a:t> </a:t>
            </a:r>
            <a:r>
              <a:rPr lang="en-IE" sz="2100" err="1">
                <a:solidFill>
                  <a:srgbClr val="595959"/>
                </a:solidFill>
              </a:rPr>
              <a:t>stroškom</a:t>
            </a:r>
            <a:r>
              <a:rPr lang="en-IE" sz="2100">
                <a:solidFill>
                  <a:srgbClr val="595959"/>
                </a:solidFill>
              </a:rPr>
              <a:t> – z </a:t>
            </a:r>
            <a:r>
              <a:rPr lang="en-IE" sz="2100" err="1">
                <a:solidFill>
                  <a:srgbClr val="595959"/>
                </a:solidFill>
              </a:rPr>
              <a:t>drugimi</a:t>
            </a:r>
            <a:r>
              <a:rPr lang="en-IE" sz="2100">
                <a:solidFill>
                  <a:srgbClr val="595959"/>
                </a:solidFill>
              </a:rPr>
              <a:t> </a:t>
            </a:r>
            <a:r>
              <a:rPr lang="en-IE" sz="2100" err="1">
                <a:solidFill>
                  <a:srgbClr val="595959"/>
                </a:solidFill>
              </a:rPr>
              <a:t>besedami</a:t>
            </a:r>
            <a:r>
              <a:rPr lang="en-IE" sz="2100">
                <a:solidFill>
                  <a:srgbClr val="595959"/>
                </a:solidFill>
              </a:rPr>
              <a:t>, </a:t>
            </a:r>
            <a:r>
              <a:rPr lang="en-IE" sz="2100" dirty="0" err="1">
                <a:solidFill>
                  <a:srgbClr val="595959"/>
                </a:solidFill>
              </a:rPr>
              <a:t>podjetje</a:t>
            </a:r>
            <a:r>
              <a:rPr lang="en-IE" sz="2100" dirty="0">
                <a:solidFill>
                  <a:srgbClr val="595959"/>
                </a:solidFill>
              </a:rPr>
              <a:t> </a:t>
            </a:r>
            <a:r>
              <a:rPr lang="en-IE" sz="2100" b="1" dirty="0">
                <a:solidFill>
                  <a:srgbClr val="595959"/>
                </a:solidFill>
              </a:rPr>
              <a:t>ne izgublja denarja, vendar </a:t>
            </a:r>
            <a:r>
              <a:rPr lang="en-IE" sz="2100" dirty="0">
                <a:solidFill>
                  <a:srgbClr val="595959"/>
                </a:solidFill>
              </a:rPr>
              <a:t>tudi</a:t>
            </a:r>
            <a:r>
              <a:rPr lang="en-IE" sz="2100" b="1" dirty="0">
                <a:solidFill>
                  <a:srgbClr val="595959"/>
                </a:solidFill>
              </a:rPr>
              <a:t> ne ustvarja dobička</a:t>
            </a:r>
            <a:r>
              <a:rPr lang="en-IE" sz="2100" dirty="0">
                <a:solidFill>
                  <a:srgbClr val="595959"/>
                </a:solidFill>
              </a:rPr>
              <a:t>. To je ključni mejnik: doseganje praga rentabilnosti pomeni, da se vaše podjetje lahko samo vzdržuje. </a:t>
            </a:r>
            <a:endParaRPr lang="en-IE" sz="2100" dirty="0">
              <a:solidFill>
                <a:srgbClr val="595959"/>
              </a:solidFill>
              <a:ea typeface="Calibri"/>
              <a:cs typeface="Calibri"/>
            </a:endParaRPr>
          </a:p>
          <a:p>
            <a:pPr marL="342900" indent="-342900">
              <a:spcAft>
                <a:spcPts val="600"/>
              </a:spcAft>
              <a:buFont typeface="Wingdings" panose="05000000000000000000" pitchFamily="2" charset="2"/>
              <a:buChar char="Ø"/>
            </a:pPr>
            <a:r>
              <a:rPr lang="en-IE" sz="2100" b="1" dirty="0">
                <a:solidFill>
                  <a:srgbClr val="E96751"/>
                </a:solidFill>
              </a:rPr>
              <a:t>Analiza dobičkonosnosti </a:t>
            </a:r>
            <a:r>
              <a:rPr lang="en-IE" sz="2100" dirty="0">
                <a:solidFill>
                  <a:srgbClr val="595959"/>
                </a:solidFill>
              </a:rPr>
              <a:t>gre še korak dlje in ugotavlja, kako lahko od breakevena dosežete </a:t>
            </a:r>
            <a:r>
              <a:rPr lang="en-IE" sz="2100" b="1" dirty="0">
                <a:solidFill>
                  <a:srgbClr val="595959"/>
                </a:solidFill>
              </a:rPr>
              <a:t>želeni dobiček. </a:t>
            </a:r>
            <a:r>
              <a:rPr lang="en-IE" sz="2100" dirty="0">
                <a:solidFill>
                  <a:srgbClr val="595959"/>
                </a:solidFill>
              </a:rPr>
              <a:t>Namen tega je izračunati </a:t>
            </a:r>
            <a:r>
              <a:rPr lang="en-US" sz="2100" b="1" dirty="0">
                <a:solidFill>
                  <a:srgbClr val="595959"/>
                </a:solidFill>
              </a:rPr>
              <a:t>število nočitev, </a:t>
            </a:r>
            <a:r>
              <a:rPr lang="en-US" sz="2100" dirty="0">
                <a:solidFill>
                  <a:srgbClr val="595959"/>
                </a:solidFill>
              </a:rPr>
              <a:t>ki jih morate </a:t>
            </a:r>
            <a:r>
              <a:rPr lang="en-US" sz="2100" b="1" dirty="0">
                <a:solidFill>
                  <a:srgbClr val="595959"/>
                </a:solidFill>
              </a:rPr>
              <a:t>rezervirati, da dosežete breakeven (pokrijete vse stroške), </a:t>
            </a:r>
            <a:r>
              <a:rPr lang="en-US" sz="2100" dirty="0">
                <a:solidFill>
                  <a:srgbClr val="595959"/>
                </a:solidFill>
              </a:rPr>
              <a:t>in preučiti, kako </a:t>
            </a:r>
            <a:r>
              <a:rPr lang="en-US" sz="2100" b="1" dirty="0">
                <a:solidFill>
                  <a:srgbClr val="595959"/>
                </a:solidFill>
              </a:rPr>
              <a:t>različni scenariji cen in zasedenosti vplivajo </a:t>
            </a:r>
            <a:r>
              <a:rPr lang="en-IE" sz="2100" dirty="0">
                <a:solidFill>
                  <a:srgbClr val="595959"/>
                </a:solidFill>
              </a:rPr>
              <a:t>na to in na vaše cilje dobička. </a:t>
            </a:r>
            <a:endParaRPr lang="en-IE" sz="2100" dirty="0">
              <a:solidFill>
                <a:srgbClr val="595959"/>
              </a:solidFill>
              <a:ea typeface="Calibri"/>
              <a:cs typeface="Calibri"/>
            </a:endParaRPr>
          </a:p>
          <a:p>
            <a:pPr marL="342900" indent="-342900">
              <a:spcAft>
                <a:spcPts val="600"/>
              </a:spcAft>
              <a:buFont typeface="Wingdings" panose="05000000000000000000" pitchFamily="2" charset="2"/>
              <a:buChar char="Ø"/>
            </a:pPr>
            <a:endParaRPr lang="en-IE" sz="2100" dirty="0">
              <a:ea typeface="Calibri"/>
              <a:cs typeface="Calibri"/>
            </a:endParaRPr>
          </a:p>
        </p:txBody>
      </p:sp>
      <p:sp>
        <p:nvSpPr>
          <p:cNvPr id="5" name="Text Placeholder 4">
            <a:extLst>
              <a:ext uri="{FF2B5EF4-FFF2-40B4-BE49-F238E27FC236}">
                <a16:creationId xmlns:a16="http://schemas.microsoft.com/office/drawing/2014/main" id="{63627735-8AAF-535F-4BC1-B469927E59E1}"/>
              </a:ext>
            </a:extLst>
          </p:cNvPr>
          <p:cNvSpPr>
            <a:spLocks noGrp="1"/>
          </p:cNvSpPr>
          <p:nvPr>
            <p:ph type="body" sz="quarter" idx="18"/>
          </p:nvPr>
        </p:nvSpPr>
        <p:spPr/>
        <p:txBody>
          <a:bodyPr/>
          <a:lstStyle/>
          <a:p>
            <a:r>
              <a:rPr lang="en-IE" b="0" dirty="0"/>
              <a:t>Nočitve za doseganje pragu rentabilnosti</a:t>
            </a:r>
          </a:p>
        </p:txBody>
      </p:sp>
      <p:sp>
        <p:nvSpPr>
          <p:cNvPr id="6" name="Text Placeholder 5">
            <a:extLst>
              <a:ext uri="{FF2B5EF4-FFF2-40B4-BE49-F238E27FC236}">
                <a16:creationId xmlns:a16="http://schemas.microsoft.com/office/drawing/2014/main" id="{29C0FF0A-A725-BC4E-7A30-AB66FB3CC464}"/>
              </a:ext>
            </a:extLst>
          </p:cNvPr>
          <p:cNvSpPr>
            <a:spLocks noGrp="1"/>
          </p:cNvSpPr>
          <p:nvPr>
            <p:ph type="body" sz="quarter" idx="19"/>
          </p:nvPr>
        </p:nvSpPr>
        <p:spPr>
          <a:xfrm>
            <a:off x="333198" y="701326"/>
            <a:ext cx="3092298" cy="385564"/>
          </a:xfrm>
        </p:spPr>
        <p:txBody>
          <a:bodyPr/>
          <a:lstStyle/>
          <a:p>
            <a:r>
              <a:rPr lang="en-IE" dirty="0"/>
              <a:t>Iskanje točke breakeven</a:t>
            </a:r>
          </a:p>
          <a:p>
            <a:endParaRPr lang="en-IE" dirty="0"/>
          </a:p>
        </p:txBody>
      </p:sp>
    </p:spTree>
    <p:extLst>
      <p:ext uri="{BB962C8B-B14F-4D97-AF65-F5344CB8AC3E}">
        <p14:creationId xmlns:p14="http://schemas.microsoft.com/office/powerpoint/2010/main" val="8139556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EDFA3-A862-AB2E-DCEB-298004BE541A}"/>
            </a:ext>
          </a:extLst>
        </p:cNvPr>
        <p:cNvGrpSpPr/>
        <p:nvPr/>
      </p:nvGrpSpPr>
      <p:grpSpPr>
        <a:xfrm>
          <a:off x="0" y="0"/>
          <a:ext cx="0" cy="0"/>
          <a:chOff x="0" y="0"/>
          <a:chExt cx="0" cy="0"/>
        </a:xfrm>
      </p:grpSpPr>
      <p:sp>
        <p:nvSpPr>
          <p:cNvPr id="25" name="Flowchart: Alternate Process 24">
            <a:extLst>
              <a:ext uri="{FF2B5EF4-FFF2-40B4-BE49-F238E27FC236}">
                <a16:creationId xmlns:a16="http://schemas.microsoft.com/office/drawing/2014/main" id="{8C1643F6-069C-8FC4-6333-C2B348E80E99}"/>
              </a:ext>
            </a:extLst>
          </p:cNvPr>
          <p:cNvSpPr/>
          <p:nvPr/>
        </p:nvSpPr>
        <p:spPr>
          <a:xfrm>
            <a:off x="1318680" y="2204626"/>
            <a:ext cx="10146542" cy="883552"/>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Alternate Process 23">
            <a:extLst>
              <a:ext uri="{FF2B5EF4-FFF2-40B4-BE49-F238E27FC236}">
                <a16:creationId xmlns:a16="http://schemas.microsoft.com/office/drawing/2014/main" id="{9FEAF3D2-C8E9-4D55-A642-B16A84F7CFB6}"/>
              </a:ext>
            </a:extLst>
          </p:cNvPr>
          <p:cNvSpPr/>
          <p:nvPr/>
        </p:nvSpPr>
        <p:spPr>
          <a:xfrm>
            <a:off x="817828" y="937375"/>
            <a:ext cx="10595240" cy="1136848"/>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DF413E09-2C35-83B2-C532-34AE092FC521}"/>
              </a:ext>
            </a:extLst>
          </p:cNvPr>
          <p:cNvSpPr>
            <a:spLocks noGrp="1"/>
          </p:cNvSpPr>
          <p:nvPr>
            <p:ph type="body" sz="quarter" idx="16"/>
          </p:nvPr>
        </p:nvSpPr>
        <p:spPr>
          <a:xfrm>
            <a:off x="992588" y="230550"/>
            <a:ext cx="10614687" cy="803654"/>
          </a:xfrm>
        </p:spPr>
        <p:txBody>
          <a:bodyPr/>
          <a:lstStyle/>
          <a:p>
            <a:r>
              <a:rPr lang="en-US" sz="3200" dirty="0">
                <a:solidFill>
                  <a:srgbClr val="459597"/>
                </a:solidFill>
              </a:rPr>
              <a:t>Število razpoložljivih noči </a:t>
            </a:r>
          </a:p>
        </p:txBody>
      </p:sp>
      <p:cxnSp>
        <p:nvCxnSpPr>
          <p:cNvPr id="2" name="Straight Connector 1">
            <a:extLst>
              <a:ext uri="{FF2B5EF4-FFF2-40B4-BE49-F238E27FC236}">
                <a16:creationId xmlns:a16="http://schemas.microsoft.com/office/drawing/2014/main" id="{30C3F659-9964-7F42-7302-5612EBD8F84D}"/>
              </a:ext>
            </a:extLst>
          </p:cNvPr>
          <p:cNvCxnSpPr>
            <a:cxnSpLocks/>
          </p:cNvCxnSpPr>
          <p:nvPr/>
        </p:nvCxnSpPr>
        <p:spPr>
          <a:xfrm>
            <a:off x="50480" y="814399"/>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4E2B0F6B-BF20-B122-D73E-5E1A206C0EBC}"/>
              </a:ext>
            </a:extLst>
          </p:cNvPr>
          <p:cNvSpPr>
            <a:spLocks noGrp="1"/>
          </p:cNvSpPr>
          <p:nvPr>
            <p:ph type="body" sz="quarter" idx="18"/>
          </p:nvPr>
        </p:nvSpPr>
        <p:spPr>
          <a:xfrm>
            <a:off x="1358576" y="994254"/>
            <a:ext cx="9954728" cy="803653"/>
          </a:xfrm>
        </p:spPr>
        <p:txBody>
          <a:bodyPr lIns="91440" tIns="45720" rIns="91440" bIns="45720" anchor="t"/>
          <a:lstStyle/>
          <a:p>
            <a:pPr marL="0" indent="0">
              <a:spcAft>
                <a:spcPts val="600"/>
              </a:spcAft>
            </a:pPr>
            <a:r>
              <a:rPr lang="en-US" b="1" dirty="0">
                <a:solidFill>
                  <a:srgbClr val="E96751"/>
                </a:solidFill>
              </a:rPr>
              <a:t>Vzeto iz poglavja 3. </a:t>
            </a:r>
            <a:r>
              <a:rPr lang="en-US" sz="2200" dirty="0">
                <a:solidFill>
                  <a:srgbClr val="595959"/>
                </a:solidFill>
              </a:rPr>
              <a:t>Določite število </a:t>
            </a:r>
            <a:r>
              <a:rPr lang="en-IE" sz="2200" dirty="0" err="1">
                <a:solidFill>
                  <a:srgbClr val="595959"/>
                </a:solidFill>
              </a:rPr>
              <a:t>razpoložljivih</a:t>
            </a:r>
            <a:r>
              <a:rPr lang="en-IE" sz="2200" dirty="0">
                <a:solidFill>
                  <a:srgbClr val="595959"/>
                </a:solidFill>
              </a:rPr>
              <a:t> noči </a:t>
            </a:r>
            <a:r>
              <a:rPr lang="en-IE" sz="2200" dirty="0" err="1">
                <a:solidFill>
                  <a:srgbClr val="595959"/>
                </a:solidFill>
              </a:rPr>
              <a:t>na</a:t>
            </a:r>
            <a:r>
              <a:rPr lang="en-IE" sz="2200" dirty="0">
                <a:solidFill>
                  <a:srgbClr val="595959"/>
                </a:solidFill>
              </a:rPr>
              <a:t> </a:t>
            </a:r>
            <a:r>
              <a:rPr lang="en-IE" sz="2200" dirty="0" err="1">
                <a:solidFill>
                  <a:srgbClr val="595959"/>
                </a:solidFill>
              </a:rPr>
              <a:t>leto</a:t>
            </a:r>
            <a:r>
              <a:rPr lang="en-IE" sz="2200" dirty="0">
                <a:solidFill>
                  <a:srgbClr val="595959"/>
                </a:solidFill>
              </a:rPr>
              <a:t>. </a:t>
            </a:r>
            <a:r>
              <a:rPr lang="en-IE" sz="2200" dirty="0" err="1">
                <a:solidFill>
                  <a:srgbClr val="595959"/>
                </a:solidFill>
              </a:rPr>
              <a:t>Predpostavljajte</a:t>
            </a:r>
            <a:r>
              <a:rPr lang="en-IE" sz="2200" dirty="0">
                <a:solidFill>
                  <a:srgbClr val="595959"/>
                </a:solidFill>
              </a:rPr>
              <a:t> </a:t>
            </a:r>
            <a:r>
              <a:rPr lang="en-IE" sz="2200" dirty="0" err="1">
                <a:solidFill>
                  <a:srgbClr val="595959"/>
                </a:solidFill>
              </a:rPr>
              <a:t>si</a:t>
            </a:r>
            <a:r>
              <a:rPr lang="en-IE" sz="2200" dirty="0">
                <a:solidFill>
                  <a:srgbClr val="595959"/>
                </a:solidFill>
              </a:rPr>
              <a:t>, da </a:t>
            </a:r>
            <a:r>
              <a:rPr lang="en-IE" sz="2200" dirty="0" err="1">
                <a:solidFill>
                  <a:srgbClr val="595959"/>
                </a:solidFill>
              </a:rPr>
              <a:t>poslujete</a:t>
            </a:r>
            <a:r>
              <a:rPr lang="en-IE" sz="2200" dirty="0">
                <a:solidFill>
                  <a:srgbClr val="595959"/>
                </a:solidFill>
              </a:rPr>
              <a:t> vse leto, 365 noči. </a:t>
            </a:r>
            <a:r>
              <a:rPr lang="en-US" sz="2200" dirty="0">
                <a:solidFill>
                  <a:srgbClr val="595959"/>
                </a:solidFill>
              </a:rPr>
              <a:t>(To lahko prilagodite, če poslujete sezonsko, npr. 300 noči, 250 itd.)</a:t>
            </a:r>
            <a:endParaRPr lang="en-US" sz="2200" i="1" dirty="0">
              <a:solidFill>
                <a:srgbClr val="595959"/>
              </a:solidFill>
            </a:endParaRPr>
          </a:p>
        </p:txBody>
      </p:sp>
      <p:sp>
        <p:nvSpPr>
          <p:cNvPr id="21" name="Text Placeholder 5">
            <a:extLst>
              <a:ext uri="{FF2B5EF4-FFF2-40B4-BE49-F238E27FC236}">
                <a16:creationId xmlns:a16="http://schemas.microsoft.com/office/drawing/2014/main" id="{A66A3942-DCD2-8A7C-0226-AD5984C50620}"/>
              </a:ext>
            </a:extLst>
          </p:cNvPr>
          <p:cNvSpPr txBox="1">
            <a:spLocks/>
          </p:cNvSpPr>
          <p:nvPr/>
        </p:nvSpPr>
        <p:spPr>
          <a:xfrm>
            <a:off x="1469032" y="2284525"/>
            <a:ext cx="9996190" cy="80365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b="1" dirty="0">
                <a:solidFill>
                  <a:schemeClr val="bg1"/>
                </a:solidFill>
              </a:rPr>
              <a:t>Razpoložljive nočitve </a:t>
            </a:r>
            <a:r>
              <a:rPr lang="en-US" dirty="0">
                <a:solidFill>
                  <a:schemeClr val="bg1"/>
                </a:solidFill>
              </a:rPr>
              <a:t>= skupno število nočitev v letu – nočitve, ki jih je lastnik blokiral – dnevi vzdrževanja – sezonska zaprtja</a:t>
            </a:r>
          </a:p>
        </p:txBody>
      </p:sp>
      <p:sp>
        <p:nvSpPr>
          <p:cNvPr id="26" name="Flowchart: Alternate Process 25">
            <a:extLst>
              <a:ext uri="{FF2B5EF4-FFF2-40B4-BE49-F238E27FC236}">
                <a16:creationId xmlns:a16="http://schemas.microsoft.com/office/drawing/2014/main" id="{160BC8EA-48E5-EC94-AFFA-E3C4ACA7DD74}"/>
              </a:ext>
            </a:extLst>
          </p:cNvPr>
          <p:cNvSpPr/>
          <p:nvPr/>
        </p:nvSpPr>
        <p:spPr>
          <a:xfrm>
            <a:off x="1358576" y="3260796"/>
            <a:ext cx="9964593" cy="351147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B3F623AC-535D-5D75-A9B4-DD5A3407206B}"/>
              </a:ext>
            </a:extLst>
          </p:cNvPr>
          <p:cNvCxnSpPr>
            <a:cxnSpLocks/>
            <a:stCxn id="24" idx="1"/>
            <a:endCxn id="25" idx="1"/>
          </p:cNvCxnSpPr>
          <p:nvPr/>
        </p:nvCxnSpPr>
        <p:spPr>
          <a:xfrm rot="10800000" flipH="1" flipV="1">
            <a:off x="817828" y="1505798"/>
            <a:ext cx="500852" cy="1140603"/>
          </a:xfrm>
          <a:prstGeom prst="bentConnector3">
            <a:avLst>
              <a:gd name="adj1" fmla="val -4564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63504AA-514F-7714-9654-0050D4386F76}"/>
              </a:ext>
            </a:extLst>
          </p:cNvPr>
          <p:cNvCxnSpPr>
            <a:cxnSpLocks/>
          </p:cNvCxnSpPr>
          <p:nvPr/>
        </p:nvCxnSpPr>
        <p:spPr>
          <a:xfrm rot="16200000" flipH="1">
            <a:off x="-356708" y="3592452"/>
            <a:ext cx="2613798" cy="721698"/>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E4038EFD-4108-7816-7550-CE4986C79391}"/>
              </a:ext>
            </a:extLst>
          </p:cNvPr>
          <p:cNvSpPr txBox="1">
            <a:spLocks/>
          </p:cNvSpPr>
          <p:nvPr/>
        </p:nvSpPr>
        <p:spPr>
          <a:xfrm>
            <a:off x="1649034" y="3352004"/>
            <a:ext cx="9817366" cy="803653"/>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pPr>
            <a:r>
              <a:rPr lang="en-US" sz="2200" dirty="0">
                <a:solidFill>
                  <a:srgbClr val="595959"/>
                </a:solidFill>
              </a:rPr>
              <a:t>Ta številka je bistvena za izračun realističnih stopenj zasedenosti. Pomaga vam napovedati najvišji prihodek in razumeti omejitve poslovanja. To številko boste uporabili v analizi pragu rentabilnosti in načrtovanju prihodkov.</a:t>
            </a:r>
          </a:p>
          <a:p>
            <a:pPr marL="0" indent="0">
              <a:lnSpc>
                <a:spcPct val="100000"/>
              </a:lnSpc>
              <a:spcBef>
                <a:spcPts val="0"/>
              </a:spcBef>
              <a:spcAft>
                <a:spcPts val="600"/>
              </a:spcAft>
            </a:pPr>
            <a:r>
              <a:rPr lang="en-US" sz="2200" b="1" dirty="0">
                <a:solidFill>
                  <a:srgbClr val="494949"/>
                </a:solidFill>
              </a:rPr>
              <a:t> </a:t>
            </a:r>
            <a:endParaRPr lang="en-US" sz="2200" dirty="0">
              <a:solidFill>
                <a:srgbClr val="494949"/>
              </a:solidFill>
            </a:endParaRPr>
          </a:p>
        </p:txBody>
      </p:sp>
      <p:graphicFrame>
        <p:nvGraphicFramePr>
          <p:cNvPr id="8" name="Table 7">
            <a:extLst>
              <a:ext uri="{FF2B5EF4-FFF2-40B4-BE49-F238E27FC236}">
                <a16:creationId xmlns:a16="http://schemas.microsoft.com/office/drawing/2014/main" id="{066FBBF9-5F78-6E2C-CFE9-F42E4A2E3DFE}"/>
              </a:ext>
            </a:extLst>
          </p:cNvPr>
          <p:cNvGraphicFramePr>
            <a:graphicFrameLocks noGrp="1"/>
          </p:cNvGraphicFramePr>
          <p:nvPr>
            <p:extLst>
              <p:ext uri="{D42A27DB-BD31-4B8C-83A1-F6EECF244321}">
                <p14:modId xmlns:p14="http://schemas.microsoft.com/office/powerpoint/2010/main" val="2901912107"/>
              </p:ext>
            </p:extLst>
          </p:nvPr>
        </p:nvGraphicFramePr>
        <p:xfrm>
          <a:off x="1808757" y="4506507"/>
          <a:ext cx="8608415" cy="2011680"/>
        </p:xfrm>
        <a:graphic>
          <a:graphicData uri="http://schemas.openxmlformats.org/drawingml/2006/table">
            <a:tbl>
              <a:tblPr/>
              <a:tblGrid>
                <a:gridCol w="5958416">
                  <a:extLst>
                    <a:ext uri="{9D8B030D-6E8A-4147-A177-3AD203B41FA5}">
                      <a16:colId xmlns:a16="http://schemas.microsoft.com/office/drawing/2014/main" val="3346008039"/>
                    </a:ext>
                  </a:extLst>
                </a:gridCol>
                <a:gridCol w="2649999">
                  <a:extLst>
                    <a:ext uri="{9D8B030D-6E8A-4147-A177-3AD203B41FA5}">
                      <a16:colId xmlns:a16="http://schemas.microsoft.com/office/drawing/2014/main" val="3983309515"/>
                    </a:ext>
                  </a:extLst>
                </a:gridCol>
              </a:tblGrid>
              <a:tr h="0">
                <a:tc>
                  <a:txBody>
                    <a:bodyPr/>
                    <a:lstStyle/>
                    <a:p>
                      <a:pPr>
                        <a:buNone/>
                      </a:pPr>
                      <a:r>
                        <a:rPr lang="en-US" sz="1700" b="1" dirty="0">
                          <a:solidFill>
                            <a:schemeClr val="bg1"/>
                          </a:solidFill>
                        </a:rPr>
                        <a:t>Skupno število noči v letu</a:t>
                      </a:r>
                      <a:endParaRPr lang="en-US" sz="17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700" dirty="0">
                          <a:solidFill>
                            <a:schemeClr val="bg1"/>
                          </a:solidFill>
                        </a:rPr>
                        <a:t>365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378331555"/>
                  </a:ext>
                </a:extLst>
              </a:tr>
              <a:tr h="0">
                <a:tc>
                  <a:txBody>
                    <a:bodyPr/>
                    <a:lstStyle/>
                    <a:p>
                      <a:pPr>
                        <a:buNone/>
                      </a:pPr>
                      <a:r>
                        <a:rPr lang="en-US" sz="1700" dirty="0">
                          <a:solidFill>
                            <a:srgbClr val="595959"/>
                          </a:solidFill>
                        </a:rPr>
                        <a:t>Uporaba lastnika (npr. počitnice, osebni bivanji)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700" dirty="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140182"/>
                  </a:ext>
                </a:extLst>
              </a:tr>
              <a:tr h="0">
                <a:tc>
                  <a:txBody>
                    <a:bodyPr/>
                    <a:lstStyle/>
                    <a:p>
                      <a:pPr>
                        <a:buNone/>
                      </a:pPr>
                      <a:r>
                        <a:rPr lang="en-US" sz="1700" dirty="0">
                          <a:solidFill>
                            <a:srgbClr val="595959"/>
                          </a:solidFill>
                        </a:rPr>
                        <a:t>Načrtovani dnevi vzdrževanja (npr. temeljito čiščenje, popravila)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700" dirty="0">
                          <a:solidFill>
                            <a:srgbClr val="595959"/>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9069515"/>
                  </a:ext>
                </a:extLst>
              </a:tr>
              <a:tr h="0">
                <a:tc>
                  <a:txBody>
                    <a:bodyPr/>
                    <a:lstStyle/>
                    <a:p>
                      <a:pPr>
                        <a:buNone/>
                      </a:pPr>
                      <a:r>
                        <a:rPr lang="en-US" sz="1700" dirty="0" err="1">
                          <a:solidFill>
                            <a:srgbClr val="595959"/>
                          </a:solidFill>
                        </a:rPr>
                        <a:t>Zaprtje</a:t>
                      </a:r>
                      <a:r>
                        <a:rPr lang="en-US" sz="1700" dirty="0">
                          <a:solidFill>
                            <a:srgbClr val="595959"/>
                          </a:solidFill>
                        </a:rPr>
                        <a:t> </a:t>
                      </a:r>
                      <a:r>
                        <a:rPr lang="en-US" sz="1700" dirty="0" err="1">
                          <a:solidFill>
                            <a:srgbClr val="595959"/>
                          </a:solidFill>
                        </a:rPr>
                        <a:t>izven</a:t>
                      </a:r>
                      <a:r>
                        <a:rPr lang="en-US" sz="1700" dirty="0">
                          <a:solidFill>
                            <a:srgbClr val="595959"/>
                          </a:solidFill>
                        </a:rPr>
                        <a:t> </a:t>
                      </a:r>
                      <a:r>
                        <a:rPr lang="en-US" sz="1700" dirty="0" err="1">
                          <a:solidFill>
                            <a:srgbClr val="595959"/>
                          </a:solidFill>
                        </a:rPr>
                        <a:t>sezone</a:t>
                      </a:r>
                      <a:r>
                        <a:rPr lang="en-US" sz="1700" dirty="0">
                          <a:solidFill>
                            <a:srgbClr val="595959"/>
                          </a:solidFill>
                        </a:rPr>
                        <a:t> (</a:t>
                      </a:r>
                      <a:r>
                        <a:rPr lang="en-US" sz="1700" dirty="0" err="1">
                          <a:solidFill>
                            <a:srgbClr val="595959"/>
                          </a:solidFill>
                        </a:rPr>
                        <a:t>npr</a:t>
                      </a:r>
                      <a:r>
                        <a:rPr lang="en-US" sz="1700" dirty="0">
                          <a:solidFill>
                            <a:srgbClr val="595959"/>
                          </a:solidFill>
                        </a:rPr>
                        <a:t>. </a:t>
                      </a:r>
                      <a:r>
                        <a:rPr lang="en-US" sz="1700" dirty="0" err="1">
                          <a:solidFill>
                            <a:srgbClr val="595959"/>
                          </a:solidFill>
                        </a:rPr>
                        <a:t>zaprto</a:t>
                      </a:r>
                      <a:r>
                        <a:rPr lang="en-US" sz="1700" dirty="0">
                          <a:solidFill>
                            <a:srgbClr val="595959"/>
                          </a:solidFill>
                        </a:rPr>
                        <a:t> </a:t>
                      </a:r>
                      <a:r>
                        <a:rPr lang="en-US" sz="1700" dirty="0" err="1">
                          <a:solidFill>
                            <a:srgbClr val="595959"/>
                          </a:solidFill>
                        </a:rPr>
                        <a:t>januar</a:t>
                      </a:r>
                      <a:r>
                        <a:rPr lang="en-US" sz="1700" dirty="0">
                          <a:solidFill>
                            <a:srgbClr val="595959"/>
                          </a:solidFill>
                        </a:rPr>
                        <a:t>–</a:t>
                      </a:r>
                      <a:r>
                        <a:rPr lang="en-US" sz="1700" dirty="0" err="1">
                          <a:solidFill>
                            <a:srgbClr val="595959"/>
                          </a:solidFill>
                        </a:rPr>
                        <a:t>februar</a:t>
                      </a:r>
                      <a:r>
                        <a:rPr lang="en-US" sz="1700" dirty="0">
                          <a:solidFill>
                            <a:srgbClr val="595959"/>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700" dirty="0">
                          <a:solidFill>
                            <a:srgbClr val="595959"/>
                          </a:solidFill>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5051693"/>
                  </a:ext>
                </a:extLst>
              </a:tr>
              <a:tr h="0">
                <a:tc>
                  <a:txBody>
                    <a:bodyPr/>
                    <a:lstStyle/>
                    <a:p>
                      <a:pPr>
                        <a:buNone/>
                      </a:pPr>
                      <a:r>
                        <a:rPr lang="en-IE" sz="1700" b="1" dirty="0">
                          <a:solidFill>
                            <a:schemeClr val="bg1"/>
                          </a:solidFill>
                        </a:rPr>
                        <a:t>Razpoložljive nočitve</a:t>
                      </a:r>
                      <a:endParaRPr lang="en-IE" sz="17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a:txBody>
                    <a:bodyPr/>
                    <a:lstStyle/>
                    <a:p>
                      <a:pPr>
                        <a:buNone/>
                      </a:pPr>
                      <a:r>
                        <a:rPr lang="en-US" sz="1700" dirty="0">
                          <a:solidFill>
                            <a:schemeClr val="bg1"/>
                          </a:solidFill>
                        </a:rPr>
                        <a:t>365 – 30 – 10 – 45 =</a:t>
                      </a:r>
                      <a:r>
                        <a:rPr lang="en-US" sz="1700" b="1" dirty="0">
                          <a:solidFill>
                            <a:schemeClr val="bg1"/>
                          </a:solidFill>
                        </a:rPr>
                        <a:t> 280 noči</a:t>
                      </a:r>
                      <a:endParaRPr lang="en-US" sz="17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extLst>
                  <a:ext uri="{0D108BD9-81ED-4DB2-BD59-A6C34878D82A}">
                    <a16:rowId xmlns:a16="http://schemas.microsoft.com/office/drawing/2014/main" val="2240283204"/>
                  </a:ext>
                </a:extLst>
              </a:tr>
            </a:tbl>
          </a:graphicData>
        </a:graphic>
      </p:graphicFrame>
      <p:grpSp>
        <p:nvGrpSpPr>
          <p:cNvPr id="11" name="Group 10">
            <a:extLst>
              <a:ext uri="{FF2B5EF4-FFF2-40B4-BE49-F238E27FC236}">
                <a16:creationId xmlns:a16="http://schemas.microsoft.com/office/drawing/2014/main" id="{DE04D0BB-4F47-831C-AA38-E2652541D512}"/>
              </a:ext>
            </a:extLst>
          </p:cNvPr>
          <p:cNvGrpSpPr/>
          <p:nvPr/>
        </p:nvGrpSpPr>
        <p:grpSpPr>
          <a:xfrm>
            <a:off x="10976005" y="186976"/>
            <a:ext cx="1081945" cy="1011723"/>
            <a:chOff x="1016000" y="1137920"/>
            <a:chExt cx="1016000" cy="1016000"/>
          </a:xfrm>
        </p:grpSpPr>
        <p:sp>
          <p:nvSpPr>
            <p:cNvPr id="12" name="Oval 11">
              <a:extLst>
                <a:ext uri="{FF2B5EF4-FFF2-40B4-BE49-F238E27FC236}">
                  <a16:creationId xmlns:a16="http://schemas.microsoft.com/office/drawing/2014/main" id="{05278187-95CF-4BB4-8954-1DAD181C8AED}"/>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98998746-99C2-D13F-444E-B85F358D59D8}"/>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17</a:t>
              </a:r>
            </a:p>
          </p:txBody>
        </p:sp>
      </p:grpSp>
    </p:spTree>
    <p:extLst>
      <p:ext uri="{BB962C8B-B14F-4D97-AF65-F5344CB8AC3E}">
        <p14:creationId xmlns:p14="http://schemas.microsoft.com/office/powerpoint/2010/main" val="13134523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0B802-E6E1-040D-A9B3-C7909091A5F8}"/>
            </a:ext>
          </a:extLst>
        </p:cNvPr>
        <p:cNvGrpSpPr/>
        <p:nvPr/>
      </p:nvGrpSpPr>
      <p:grpSpPr>
        <a:xfrm>
          <a:off x="0" y="0"/>
          <a:ext cx="0" cy="0"/>
          <a:chOff x="0" y="0"/>
          <a:chExt cx="0" cy="0"/>
        </a:xfrm>
      </p:grpSpPr>
      <p:sp>
        <p:nvSpPr>
          <p:cNvPr id="25" name="Flowchart: Alternate Process 24">
            <a:extLst>
              <a:ext uri="{FF2B5EF4-FFF2-40B4-BE49-F238E27FC236}">
                <a16:creationId xmlns:a16="http://schemas.microsoft.com/office/drawing/2014/main" id="{F917646B-1ED7-289C-0D7B-2323DB188BA3}"/>
              </a:ext>
            </a:extLst>
          </p:cNvPr>
          <p:cNvSpPr/>
          <p:nvPr/>
        </p:nvSpPr>
        <p:spPr>
          <a:xfrm>
            <a:off x="1318680" y="2421796"/>
            <a:ext cx="10146542" cy="883552"/>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Alternate Process 23">
            <a:extLst>
              <a:ext uri="{FF2B5EF4-FFF2-40B4-BE49-F238E27FC236}">
                <a16:creationId xmlns:a16="http://schemas.microsoft.com/office/drawing/2014/main" id="{C7C2EC8F-2FB0-6CBB-C1D7-E97DE399F07C}"/>
              </a:ext>
            </a:extLst>
          </p:cNvPr>
          <p:cNvSpPr/>
          <p:nvPr/>
        </p:nvSpPr>
        <p:spPr>
          <a:xfrm>
            <a:off x="817828" y="1233827"/>
            <a:ext cx="10595240" cy="1071223"/>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37D1D478-9209-C788-BD22-F99B16858DCD}"/>
              </a:ext>
            </a:extLst>
          </p:cNvPr>
          <p:cNvSpPr>
            <a:spLocks noGrp="1"/>
          </p:cNvSpPr>
          <p:nvPr>
            <p:ph type="body" sz="quarter" idx="16"/>
          </p:nvPr>
        </p:nvSpPr>
        <p:spPr>
          <a:xfrm>
            <a:off x="608740" y="147691"/>
            <a:ext cx="11013415" cy="803654"/>
          </a:xfrm>
        </p:spPr>
        <p:txBody>
          <a:bodyPr/>
          <a:lstStyle/>
          <a:p>
            <a:pPr algn="ctr">
              <a:spcBef>
                <a:spcPts val="0"/>
              </a:spcBef>
            </a:pPr>
            <a:r>
              <a:rPr lang="en-US" sz="3000" dirty="0">
                <a:solidFill>
                  <a:srgbClr val="E96751"/>
                </a:solidFill>
              </a:rPr>
              <a:t>Ocena dejanske zasedenosti</a:t>
            </a:r>
          </a:p>
          <a:p>
            <a:pPr algn="ctr">
              <a:spcBef>
                <a:spcPts val="0"/>
              </a:spcBef>
            </a:pPr>
            <a:r>
              <a:rPr lang="en-US" sz="2400" b="0" dirty="0">
                <a:solidFill>
                  <a:srgbClr val="E96751"/>
                </a:solidFill>
              </a:rPr>
              <a:t>Ocenite, koliko razpoložljivih nočitev boste realno rezervirali</a:t>
            </a:r>
          </a:p>
        </p:txBody>
      </p:sp>
      <p:cxnSp>
        <p:nvCxnSpPr>
          <p:cNvPr id="2" name="Straight Connector 1">
            <a:extLst>
              <a:ext uri="{FF2B5EF4-FFF2-40B4-BE49-F238E27FC236}">
                <a16:creationId xmlns:a16="http://schemas.microsoft.com/office/drawing/2014/main" id="{3CF4D872-0405-E160-BAD8-D02C68367977}"/>
              </a:ext>
            </a:extLst>
          </p:cNvPr>
          <p:cNvCxnSpPr>
            <a:cxnSpLocks/>
          </p:cNvCxnSpPr>
          <p:nvPr/>
        </p:nvCxnSpPr>
        <p:spPr>
          <a:xfrm>
            <a:off x="50480" y="1110851"/>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F573F841-1A5B-74BA-9D2A-0ED989FF7559}"/>
              </a:ext>
            </a:extLst>
          </p:cNvPr>
          <p:cNvSpPr>
            <a:spLocks noGrp="1"/>
          </p:cNvSpPr>
          <p:nvPr>
            <p:ph type="body" sz="quarter" idx="18"/>
          </p:nvPr>
        </p:nvSpPr>
        <p:spPr>
          <a:xfrm>
            <a:off x="1321065" y="1314522"/>
            <a:ext cx="9954728" cy="803653"/>
          </a:xfrm>
        </p:spPr>
        <p:txBody>
          <a:bodyPr/>
          <a:lstStyle/>
          <a:p>
            <a:pPr marL="0" indent="0">
              <a:spcAft>
                <a:spcPts val="600"/>
              </a:spcAft>
            </a:pPr>
            <a:r>
              <a:rPr lang="en-US" dirty="0">
                <a:solidFill>
                  <a:srgbClr val="595959"/>
                </a:solidFill>
              </a:rPr>
              <a:t>Gre za </a:t>
            </a:r>
            <a:r>
              <a:rPr lang="en-US" b="1" dirty="0">
                <a:solidFill>
                  <a:srgbClr val="595959"/>
                </a:solidFill>
              </a:rPr>
              <a:t>napoved dejanske zasedenosti </a:t>
            </a:r>
            <a:r>
              <a:rPr lang="en-US" dirty="0">
                <a:solidFill>
                  <a:srgbClr val="595959"/>
                </a:solidFill>
              </a:rPr>
              <a:t>na podlagi tržnih trendov, lokalnega povpraševanja in privlačnosti vaše nepremičnine. To vam pomaga pri napovedovanju prihodkov.</a:t>
            </a:r>
            <a:endParaRPr lang="en-US" i="1" dirty="0">
              <a:solidFill>
                <a:srgbClr val="595959"/>
              </a:solidFill>
            </a:endParaRPr>
          </a:p>
        </p:txBody>
      </p:sp>
      <p:sp>
        <p:nvSpPr>
          <p:cNvPr id="21" name="Text Placeholder 5">
            <a:extLst>
              <a:ext uri="{FF2B5EF4-FFF2-40B4-BE49-F238E27FC236}">
                <a16:creationId xmlns:a16="http://schemas.microsoft.com/office/drawing/2014/main" id="{1D681D67-C11D-C3EF-5017-3D65F59B0395}"/>
              </a:ext>
            </a:extLst>
          </p:cNvPr>
          <p:cNvSpPr txBox="1">
            <a:spLocks/>
          </p:cNvSpPr>
          <p:nvPr/>
        </p:nvSpPr>
        <p:spPr>
          <a:xfrm>
            <a:off x="1469032" y="2501695"/>
            <a:ext cx="9996190" cy="80365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US" sz="2200" b="1" dirty="0">
                <a:solidFill>
                  <a:schemeClr val="bg1"/>
                </a:solidFill>
              </a:rPr>
              <a:t>Vključuje raziskave in nadaljnje analize tržnih trendov: </a:t>
            </a:r>
            <a:r>
              <a:rPr lang="en-US" sz="2200" dirty="0">
                <a:solidFill>
                  <a:schemeClr val="bg1"/>
                </a:solidFill>
              </a:rPr>
              <a:t>preverite podobne oglase na Airbnb, Booking.com ali turističnih poročilih. Tipični razponi:</a:t>
            </a:r>
          </a:p>
        </p:txBody>
      </p:sp>
      <p:sp>
        <p:nvSpPr>
          <p:cNvPr id="26" name="Flowchart: Alternate Process 25">
            <a:extLst>
              <a:ext uri="{FF2B5EF4-FFF2-40B4-BE49-F238E27FC236}">
                <a16:creationId xmlns:a16="http://schemas.microsoft.com/office/drawing/2014/main" id="{03564E1B-FE7D-7168-A6BC-26017B0FDDCF}"/>
              </a:ext>
            </a:extLst>
          </p:cNvPr>
          <p:cNvSpPr/>
          <p:nvPr/>
        </p:nvSpPr>
        <p:spPr>
          <a:xfrm>
            <a:off x="1319500" y="3429120"/>
            <a:ext cx="9954824" cy="328118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CDD9E451-A0D9-FCF3-34F7-9437DD4BFAFD}"/>
              </a:ext>
            </a:extLst>
          </p:cNvPr>
          <p:cNvCxnSpPr>
            <a:cxnSpLocks/>
            <a:stCxn id="24" idx="1"/>
            <a:endCxn id="25" idx="1"/>
          </p:cNvCxnSpPr>
          <p:nvPr/>
        </p:nvCxnSpPr>
        <p:spPr>
          <a:xfrm rot="10800000" flipH="1" flipV="1">
            <a:off x="817828" y="1769438"/>
            <a:ext cx="500852" cy="1094133"/>
          </a:xfrm>
          <a:prstGeom prst="bentConnector3">
            <a:avLst>
              <a:gd name="adj1" fmla="val -4564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41F7E5B5-B422-9998-4DFD-8A2B6578ABA0}"/>
              </a:ext>
            </a:extLst>
          </p:cNvPr>
          <p:cNvCxnSpPr>
            <a:cxnSpLocks/>
          </p:cNvCxnSpPr>
          <p:nvPr/>
        </p:nvCxnSpPr>
        <p:spPr>
          <a:xfrm rot="16200000" flipH="1">
            <a:off x="-361326" y="3786711"/>
            <a:ext cx="2613798" cy="721698"/>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17601D9C-0E0B-A1E7-D4A8-37CFA6B7FD48}"/>
              </a:ext>
            </a:extLst>
          </p:cNvPr>
          <p:cNvSpPr txBox="1">
            <a:spLocks/>
          </p:cNvSpPr>
          <p:nvPr/>
        </p:nvSpPr>
        <p:spPr>
          <a:xfrm>
            <a:off x="1453649" y="3559405"/>
            <a:ext cx="9817366" cy="803653"/>
          </a:xfrm>
          <a:prstGeom prst="rect">
            <a:avLst/>
          </a:prstGeom>
          <a:no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spcAft>
                <a:spcPts val="600"/>
              </a:spcAft>
              <a:buFont typeface="+mj-lt"/>
              <a:buAutoNum type="arabicPeriod"/>
            </a:pPr>
            <a:r>
              <a:rPr lang="en-US" sz="2000" dirty="0">
                <a:solidFill>
                  <a:srgbClr val="595959"/>
                </a:solidFill>
              </a:rPr>
              <a:t>Napovedi za podeželski turizem na podlagi podatkov DMO: 20–40 %</a:t>
            </a:r>
            <a:endParaRPr lang="en-US" sz="2000">
              <a:solidFill>
                <a:srgbClr val="595959"/>
              </a:solidFill>
              <a:ea typeface="Calibri"/>
              <a:cs typeface="Calibri"/>
            </a:endParaRPr>
          </a:p>
          <a:p>
            <a:pPr marL="457200" indent="-457200">
              <a:lnSpc>
                <a:spcPct val="100000"/>
              </a:lnSpc>
              <a:spcBef>
                <a:spcPts val="0"/>
              </a:spcBef>
              <a:spcAft>
                <a:spcPts val="600"/>
              </a:spcAft>
              <a:buFont typeface="+mj-lt"/>
              <a:buAutoNum type="arabicPeriod"/>
            </a:pPr>
            <a:r>
              <a:rPr lang="en-US" sz="2000" dirty="0">
                <a:solidFill>
                  <a:srgbClr val="595959"/>
                </a:solidFill>
              </a:rPr>
              <a:t>Priljubljena turistična območja: 50–80 %. </a:t>
            </a:r>
            <a:r>
              <a:rPr lang="en-US" sz="2000" dirty="0" err="1">
                <a:solidFill>
                  <a:srgbClr val="595959"/>
                </a:solidFill>
              </a:rPr>
              <a:t>Sosednje</a:t>
            </a:r>
            <a:r>
              <a:rPr lang="en-US" sz="2000" dirty="0">
                <a:solidFill>
                  <a:srgbClr val="595959"/>
                </a:solidFill>
              </a:rPr>
              <a:t> glamping </a:t>
            </a:r>
            <a:r>
              <a:rPr lang="en-US" sz="2000" dirty="0" err="1">
                <a:solidFill>
                  <a:srgbClr val="595959"/>
                </a:solidFill>
              </a:rPr>
              <a:t>lokacije</a:t>
            </a:r>
            <a:r>
              <a:rPr lang="en-US" sz="2000" dirty="0">
                <a:solidFill>
                  <a:srgbClr val="595959"/>
                </a:solidFill>
              </a:rPr>
              <a:t> </a:t>
            </a:r>
            <a:r>
              <a:rPr lang="en-US" sz="2000" dirty="0" err="1">
                <a:solidFill>
                  <a:srgbClr val="595959"/>
                </a:solidFill>
              </a:rPr>
              <a:t>imajo</a:t>
            </a:r>
            <a:r>
              <a:rPr lang="en-US" sz="2000" dirty="0">
                <a:solidFill>
                  <a:srgbClr val="595959"/>
                </a:solidFill>
              </a:rPr>
              <a:t> </a:t>
            </a:r>
            <a:r>
              <a:rPr lang="en-US" sz="2000" dirty="0" err="1">
                <a:solidFill>
                  <a:srgbClr val="595959"/>
                </a:solidFill>
              </a:rPr>
              <a:t>povprečno</a:t>
            </a:r>
            <a:r>
              <a:rPr lang="en-US" sz="2000" dirty="0">
                <a:solidFill>
                  <a:srgbClr val="595959"/>
                </a:solidFill>
              </a:rPr>
              <a:t> 45 % zasedenost </a:t>
            </a:r>
            <a:endParaRPr lang="en-US" sz="2000">
              <a:solidFill>
                <a:srgbClr val="595959"/>
              </a:solidFill>
              <a:ea typeface="Calibri"/>
              <a:cs typeface="Calibri"/>
            </a:endParaRPr>
          </a:p>
          <a:p>
            <a:pPr marL="457200" indent="-457200">
              <a:lnSpc>
                <a:spcPct val="100000"/>
              </a:lnSpc>
              <a:spcBef>
                <a:spcPts val="0"/>
              </a:spcBef>
              <a:spcAft>
                <a:spcPts val="600"/>
              </a:spcAft>
              <a:buFont typeface="+mj-lt"/>
              <a:buAutoNum type="arabicPeriod"/>
            </a:pPr>
            <a:r>
              <a:rPr lang="en-US" sz="2000" b="1" dirty="0">
                <a:solidFill>
                  <a:srgbClr val="595959"/>
                </a:solidFill>
              </a:rPr>
              <a:t>Upoštevajte sezonskost: </a:t>
            </a:r>
            <a:r>
              <a:rPr lang="en-US" sz="2000" dirty="0">
                <a:solidFill>
                  <a:srgbClr val="595959"/>
                </a:solidFill>
              </a:rPr>
              <a:t>razdelite leto na visoko, srednjo in nizko sezono. Ocenite rezervacije po sezonah na podlagi povpraševanja. | Visoka sezona (julij–avgust): 70 % | Srednja sezona (maj–junij, september): 50 % | Nizka sezona (ostalo): 20 % </a:t>
            </a:r>
            <a:endParaRPr lang="en-US" sz="2000">
              <a:solidFill>
                <a:srgbClr val="595959"/>
              </a:solidFill>
              <a:ea typeface="Calibri"/>
              <a:cs typeface="Calibri"/>
            </a:endParaRPr>
          </a:p>
          <a:p>
            <a:pPr marL="457200" indent="-457200">
              <a:lnSpc>
                <a:spcPct val="100000"/>
              </a:lnSpc>
              <a:spcBef>
                <a:spcPts val="0"/>
              </a:spcBef>
              <a:spcAft>
                <a:spcPts val="600"/>
              </a:spcAft>
              <a:buFont typeface="+mj-lt"/>
              <a:buAutoNum type="arabicPeriod"/>
            </a:pPr>
            <a:r>
              <a:rPr lang="en-US" sz="2000" b="1" dirty="0">
                <a:solidFill>
                  <a:srgbClr val="595959"/>
                </a:solidFill>
              </a:rPr>
              <a:t>Dejavniki v vaši ponudbi in lokaciji. </a:t>
            </a:r>
            <a:r>
              <a:rPr lang="en-US" sz="2000" dirty="0">
                <a:solidFill>
                  <a:srgbClr val="595959"/>
                </a:solidFill>
              </a:rPr>
              <a:t>Če ima vaše bivanje edinstvene lastnosti (npr. masažna kad, pogled na morje), lahko pričakujete nadpovprečno število rezervacij. </a:t>
            </a:r>
            <a:r>
              <a:rPr lang="en-US" sz="2000" i="1" dirty="0">
                <a:solidFill>
                  <a:srgbClr val="595959"/>
                </a:solidFill>
              </a:rPr>
              <a:t>Edinstvena masažna kad in pogled lahko povečata vašo zasedenost na 55 % </a:t>
            </a:r>
            <a:r>
              <a:rPr lang="en-US" sz="2000" i="1" dirty="0" err="1">
                <a:solidFill>
                  <a:srgbClr val="595959"/>
                </a:solidFill>
              </a:rPr>
              <a:t>letno</a:t>
            </a:r>
            <a:r>
              <a:rPr lang="en-US" sz="2000" i="1" dirty="0">
                <a:solidFill>
                  <a:srgbClr val="595959"/>
                </a:solidFill>
              </a:rPr>
              <a:t>.</a:t>
            </a:r>
            <a:r>
              <a:rPr lang="en-US" sz="2000" b="1" i="1" dirty="0">
                <a:solidFill>
                  <a:srgbClr val="595959"/>
                </a:solidFill>
              </a:rPr>
              <a:t> </a:t>
            </a:r>
            <a:endParaRPr lang="en-US" sz="2000" i="1">
              <a:solidFill>
                <a:srgbClr val="595959"/>
              </a:solidFill>
              <a:ea typeface="Calibri"/>
              <a:cs typeface="Calibri"/>
            </a:endParaRPr>
          </a:p>
        </p:txBody>
      </p:sp>
      <p:grpSp>
        <p:nvGrpSpPr>
          <p:cNvPr id="5" name="Group 4">
            <a:extLst>
              <a:ext uri="{FF2B5EF4-FFF2-40B4-BE49-F238E27FC236}">
                <a16:creationId xmlns:a16="http://schemas.microsoft.com/office/drawing/2014/main" id="{5FA93D86-CD00-92DD-A26B-26B5998B01B7}"/>
              </a:ext>
            </a:extLst>
          </p:cNvPr>
          <p:cNvGrpSpPr/>
          <p:nvPr/>
        </p:nvGrpSpPr>
        <p:grpSpPr>
          <a:xfrm>
            <a:off x="10976005" y="186976"/>
            <a:ext cx="1081945" cy="1011723"/>
            <a:chOff x="1016000" y="1137920"/>
            <a:chExt cx="1016000" cy="1016000"/>
          </a:xfrm>
        </p:grpSpPr>
        <p:sp>
          <p:nvSpPr>
            <p:cNvPr id="7" name="Oval 6">
              <a:extLst>
                <a:ext uri="{FF2B5EF4-FFF2-40B4-BE49-F238E27FC236}">
                  <a16:creationId xmlns:a16="http://schemas.microsoft.com/office/drawing/2014/main" id="{6FE6E624-42D6-1DDF-711E-0F96D3CD9EE8}"/>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22B330C5-3563-0E7F-6466-5C94DAAA8E83}"/>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18</a:t>
              </a:r>
            </a:p>
          </p:txBody>
        </p:sp>
      </p:grpSp>
    </p:spTree>
    <p:extLst>
      <p:ext uri="{BB962C8B-B14F-4D97-AF65-F5344CB8AC3E}">
        <p14:creationId xmlns:p14="http://schemas.microsoft.com/office/powerpoint/2010/main" val="14986890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57D81-85A2-DC5C-E421-728B9A71FFF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5CD66DA-5173-9902-52FE-27067222E3E1}"/>
              </a:ext>
            </a:extLst>
          </p:cNvPr>
          <p:cNvSpPr>
            <a:spLocks noGrp="1"/>
          </p:cNvSpPr>
          <p:nvPr>
            <p:ph type="body" sz="quarter" idx="16"/>
          </p:nvPr>
        </p:nvSpPr>
        <p:spPr>
          <a:xfrm>
            <a:off x="608740" y="147691"/>
            <a:ext cx="11013415" cy="803654"/>
          </a:xfrm>
        </p:spPr>
        <p:txBody>
          <a:bodyPr/>
          <a:lstStyle/>
          <a:p>
            <a:pPr algn="ctr">
              <a:spcBef>
                <a:spcPts val="0"/>
              </a:spcBef>
            </a:pPr>
            <a:r>
              <a:rPr lang="en-US" sz="3000" dirty="0">
                <a:solidFill>
                  <a:srgbClr val="E96751"/>
                </a:solidFill>
              </a:rPr>
              <a:t>Ocena dejanske zasedenosti:</a:t>
            </a:r>
          </a:p>
          <a:p>
            <a:pPr algn="ctr">
              <a:spcBef>
                <a:spcPts val="0"/>
              </a:spcBef>
            </a:pPr>
            <a:r>
              <a:rPr lang="en-US" sz="2400" b="0" dirty="0">
                <a:solidFill>
                  <a:srgbClr val="E96751"/>
                </a:solidFill>
              </a:rPr>
              <a:t>Ocenite, koliko razpoložljivih nočitev boste realno rezervirali</a:t>
            </a:r>
          </a:p>
        </p:txBody>
      </p:sp>
      <p:cxnSp>
        <p:nvCxnSpPr>
          <p:cNvPr id="2" name="Straight Connector 1">
            <a:extLst>
              <a:ext uri="{FF2B5EF4-FFF2-40B4-BE49-F238E27FC236}">
                <a16:creationId xmlns:a16="http://schemas.microsoft.com/office/drawing/2014/main" id="{AE224EFE-1BE6-C874-B472-678ACA30F8D7}"/>
              </a:ext>
            </a:extLst>
          </p:cNvPr>
          <p:cNvCxnSpPr>
            <a:cxnSpLocks/>
          </p:cNvCxnSpPr>
          <p:nvPr/>
        </p:nvCxnSpPr>
        <p:spPr>
          <a:xfrm>
            <a:off x="50480" y="1110851"/>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21" name="Text Placeholder 5">
            <a:extLst>
              <a:ext uri="{FF2B5EF4-FFF2-40B4-BE49-F238E27FC236}">
                <a16:creationId xmlns:a16="http://schemas.microsoft.com/office/drawing/2014/main" id="{DF368BB8-442E-2C42-63EA-28D81525E4A6}"/>
              </a:ext>
            </a:extLst>
          </p:cNvPr>
          <p:cNvSpPr txBox="1">
            <a:spLocks/>
          </p:cNvSpPr>
          <p:nvPr/>
        </p:nvSpPr>
        <p:spPr>
          <a:xfrm>
            <a:off x="1469032" y="2715990"/>
            <a:ext cx="9996190" cy="80365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US" sz="2200" b="1" dirty="0">
                <a:solidFill>
                  <a:schemeClr val="bg1"/>
                </a:solidFill>
              </a:rPr>
              <a:t>Vključuje raziskave in nadaljnje analize tržnih trendov: </a:t>
            </a:r>
            <a:r>
              <a:rPr lang="en-US" sz="2200" dirty="0">
                <a:solidFill>
                  <a:schemeClr val="bg1"/>
                </a:solidFill>
              </a:rPr>
              <a:t>Preverite podobne oglase na Airbnb, Booking.com ali turističnih poročilih. Tipični razponi:</a:t>
            </a:r>
          </a:p>
        </p:txBody>
      </p:sp>
      <p:sp>
        <p:nvSpPr>
          <p:cNvPr id="26" name="Flowchart: Alternate Process 25">
            <a:extLst>
              <a:ext uri="{FF2B5EF4-FFF2-40B4-BE49-F238E27FC236}">
                <a16:creationId xmlns:a16="http://schemas.microsoft.com/office/drawing/2014/main" id="{352FAF89-412F-DC4F-F3B7-18F8534AF2AD}"/>
              </a:ext>
            </a:extLst>
          </p:cNvPr>
          <p:cNvSpPr/>
          <p:nvPr/>
        </p:nvSpPr>
        <p:spPr>
          <a:xfrm>
            <a:off x="1469032" y="1720586"/>
            <a:ext cx="9964593" cy="325146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Text Placeholder 5">
            <a:extLst>
              <a:ext uri="{FF2B5EF4-FFF2-40B4-BE49-F238E27FC236}">
                <a16:creationId xmlns:a16="http://schemas.microsoft.com/office/drawing/2014/main" id="{C8EA28B5-AC6C-A91F-8A80-25ACC7F3D885}"/>
              </a:ext>
            </a:extLst>
          </p:cNvPr>
          <p:cNvSpPr txBox="1">
            <a:spLocks/>
          </p:cNvSpPr>
          <p:nvPr/>
        </p:nvSpPr>
        <p:spPr>
          <a:xfrm>
            <a:off x="1564105" y="1802025"/>
            <a:ext cx="9817366" cy="803653"/>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pPr>
            <a:r>
              <a:rPr lang="en-US" sz="2800" b="1" dirty="0">
                <a:solidFill>
                  <a:srgbClr val="E96751"/>
                </a:solidFill>
              </a:rPr>
              <a:t>Primer: </a:t>
            </a:r>
          </a:p>
          <a:p>
            <a:pPr marL="0" indent="0">
              <a:lnSpc>
                <a:spcPct val="100000"/>
              </a:lnSpc>
              <a:spcBef>
                <a:spcPts val="0"/>
              </a:spcBef>
              <a:spcAft>
                <a:spcPts val="600"/>
              </a:spcAft>
            </a:pPr>
            <a:r>
              <a:rPr lang="en-US" dirty="0">
                <a:solidFill>
                  <a:srgbClr val="595959"/>
                </a:solidFill>
              </a:rPr>
              <a:t>Imate </a:t>
            </a:r>
            <a:r>
              <a:rPr lang="en-US" b="1" dirty="0">
                <a:solidFill>
                  <a:srgbClr val="595959"/>
                </a:solidFill>
              </a:rPr>
              <a:t>na voljo 280 nočitev, </a:t>
            </a:r>
            <a:r>
              <a:rPr lang="en-US" dirty="0">
                <a:solidFill>
                  <a:srgbClr val="595959"/>
                </a:solidFill>
              </a:rPr>
              <a:t>potem ko ste rezervirali datume za osebno rabo in vzdrževanje. </a:t>
            </a:r>
          </a:p>
          <a:p>
            <a:pPr marL="0" indent="0">
              <a:lnSpc>
                <a:spcPct val="100000"/>
              </a:lnSpc>
              <a:spcBef>
                <a:spcPts val="0"/>
              </a:spcBef>
              <a:spcAft>
                <a:spcPts val="600"/>
              </a:spcAft>
            </a:pPr>
            <a:r>
              <a:rPr lang="en-US" dirty="0">
                <a:solidFill>
                  <a:srgbClr val="595959"/>
                </a:solidFill>
              </a:rPr>
              <a:t>Toda na podlagi raziskave menite, da boste dobili rezervacije le za 60 % od njih:</a:t>
            </a:r>
          </a:p>
          <a:p>
            <a:pPr marL="0" indent="0">
              <a:lnSpc>
                <a:spcPct val="100000"/>
              </a:lnSpc>
              <a:spcBef>
                <a:spcPts val="0"/>
              </a:spcBef>
              <a:spcAft>
                <a:spcPts val="600"/>
              </a:spcAft>
            </a:pPr>
            <a:r>
              <a:rPr lang="en-US" dirty="0">
                <a:solidFill>
                  <a:srgbClr val="595959"/>
                </a:solidFill>
              </a:rPr>
              <a:t>280 × 60 % =</a:t>
            </a:r>
            <a:r>
              <a:rPr lang="en-US" b="1" dirty="0">
                <a:solidFill>
                  <a:srgbClr val="595959"/>
                </a:solidFill>
              </a:rPr>
              <a:t> 168 rezerviranih nočitev na leto</a:t>
            </a:r>
            <a:r>
              <a:rPr lang="en-US" dirty="0">
                <a:solidFill>
                  <a:srgbClr val="595959"/>
                </a:solidFill>
              </a:rPr>
              <a:t> ← Na tej podlagi je izračunan vaš prihodek.</a:t>
            </a:r>
          </a:p>
          <a:p>
            <a:pPr marL="0" indent="0">
              <a:lnSpc>
                <a:spcPct val="100000"/>
              </a:lnSpc>
              <a:spcBef>
                <a:spcPts val="0"/>
              </a:spcBef>
              <a:spcAft>
                <a:spcPts val="600"/>
              </a:spcAft>
            </a:pPr>
            <a:r>
              <a:rPr lang="en-US" sz="2200" b="1" dirty="0">
                <a:solidFill>
                  <a:srgbClr val="494949"/>
                </a:solidFill>
              </a:rPr>
              <a:t> </a:t>
            </a:r>
            <a:endParaRPr lang="en-US" sz="2200" dirty="0">
              <a:solidFill>
                <a:srgbClr val="494949"/>
              </a:solidFill>
            </a:endParaRPr>
          </a:p>
        </p:txBody>
      </p:sp>
    </p:spTree>
    <p:extLst>
      <p:ext uri="{BB962C8B-B14F-4D97-AF65-F5344CB8AC3E}">
        <p14:creationId xmlns:p14="http://schemas.microsoft.com/office/powerpoint/2010/main" val="23059316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a:extLst>
              <a:ext uri="{FF2B5EF4-FFF2-40B4-BE49-F238E27FC236}">
                <a16:creationId xmlns:a16="http://schemas.microsoft.com/office/drawing/2014/main" id="{28A66FA1-220F-3739-60FC-4030C911BD1C}"/>
              </a:ext>
            </a:extLst>
          </p:cNvPr>
          <p:cNvSpPr/>
          <p:nvPr/>
        </p:nvSpPr>
        <p:spPr>
          <a:xfrm>
            <a:off x="4075224" y="3138324"/>
            <a:ext cx="7441755" cy="1533943"/>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2" name="Text Placeholder 11">
            <a:extLst>
              <a:ext uri="{FF2B5EF4-FFF2-40B4-BE49-F238E27FC236}">
                <a16:creationId xmlns:a16="http://schemas.microsoft.com/office/drawing/2014/main" id="{1D2E1EFE-986E-42A5-8CD2-B1B1D5343DE4}"/>
              </a:ext>
            </a:extLst>
          </p:cNvPr>
          <p:cNvSpPr>
            <a:spLocks noGrp="1"/>
          </p:cNvSpPr>
          <p:nvPr>
            <p:ph type="body" sz="quarter" idx="4294967295"/>
          </p:nvPr>
        </p:nvSpPr>
        <p:spPr>
          <a:xfrm>
            <a:off x="544933" y="695598"/>
            <a:ext cx="2634166" cy="1049221"/>
          </a:xfrm>
          <a:prstGeom prst="rect">
            <a:avLst/>
          </a:prstGeom>
        </p:spPr>
        <p:txBody>
          <a:bodyPr/>
          <a:lstStyle/>
          <a:p>
            <a:pPr marL="0" indent="0" algn="ctr">
              <a:lnSpc>
                <a:spcPct val="100000"/>
              </a:lnSpc>
              <a:buNone/>
            </a:pPr>
            <a:r>
              <a:rPr lang="en-IE" b="1" dirty="0">
                <a:solidFill>
                  <a:schemeClr val="bg1"/>
                </a:solidFill>
              </a:rPr>
              <a:t>Najdi svojo točko preloma</a:t>
            </a:r>
          </a:p>
        </p:txBody>
      </p:sp>
      <p:sp>
        <p:nvSpPr>
          <p:cNvPr id="11" name="Text Placeholder 10">
            <a:extLst>
              <a:ext uri="{FF2B5EF4-FFF2-40B4-BE49-F238E27FC236}">
                <a16:creationId xmlns:a16="http://schemas.microsoft.com/office/drawing/2014/main" id="{9412E770-F3EB-49F3-8F9A-908A59A6C3BE}"/>
              </a:ext>
            </a:extLst>
          </p:cNvPr>
          <p:cNvSpPr>
            <a:spLocks noGrp="1"/>
          </p:cNvSpPr>
          <p:nvPr>
            <p:ph type="body" sz="quarter" idx="16"/>
          </p:nvPr>
        </p:nvSpPr>
        <p:spPr/>
        <p:txBody>
          <a:bodyPr/>
          <a:lstStyle/>
          <a:p>
            <a:r>
              <a:rPr lang="en-US" dirty="0"/>
              <a:t>Analiza točke preloma</a:t>
            </a:r>
            <a:endParaRPr lang="en-US" sz="2800" b="0" dirty="0"/>
          </a:p>
          <a:p>
            <a:endParaRPr lang="en-IE" dirty="0"/>
          </a:p>
        </p:txBody>
      </p:sp>
      <p:sp>
        <p:nvSpPr>
          <p:cNvPr id="14" name="Text Placeholder 13">
            <a:extLst>
              <a:ext uri="{FF2B5EF4-FFF2-40B4-BE49-F238E27FC236}">
                <a16:creationId xmlns:a16="http://schemas.microsoft.com/office/drawing/2014/main" id="{AD71C5E8-DA12-3116-1ADA-6A47F819203B}"/>
              </a:ext>
            </a:extLst>
          </p:cNvPr>
          <p:cNvSpPr>
            <a:spLocks noGrp="1"/>
          </p:cNvSpPr>
          <p:nvPr>
            <p:ph type="body" sz="quarter" idx="21"/>
          </p:nvPr>
        </p:nvSpPr>
        <p:spPr>
          <a:xfrm>
            <a:off x="4295553" y="813048"/>
            <a:ext cx="7560141" cy="2323886"/>
          </a:xfrm>
        </p:spPr>
        <p:txBody>
          <a:bodyPr lIns="91440" tIns="45720" rIns="91440" bIns="45720" anchor="t"/>
          <a:lstStyle/>
          <a:p>
            <a:pPr>
              <a:spcAft>
                <a:spcPts val="1200"/>
              </a:spcAft>
            </a:pPr>
            <a:r>
              <a:rPr lang="en-US" b="1" dirty="0">
                <a:solidFill>
                  <a:srgbClr val="595959"/>
                </a:solidFill>
              </a:rPr>
              <a:t>Prag rentabilnosti </a:t>
            </a:r>
            <a:r>
              <a:rPr lang="en-US" dirty="0">
                <a:solidFill>
                  <a:srgbClr val="595959"/>
                </a:solidFill>
              </a:rPr>
              <a:t>je temeljni finančni pojem: to je </a:t>
            </a:r>
            <a:r>
              <a:rPr lang="en-US" dirty="0" err="1">
                <a:solidFill>
                  <a:srgbClr val="595959"/>
                </a:solidFill>
              </a:rPr>
              <a:t>trenutek</a:t>
            </a:r>
            <a:r>
              <a:rPr lang="en-US" dirty="0">
                <a:solidFill>
                  <a:srgbClr val="595959"/>
                </a:solidFill>
              </a:rPr>
              <a:t>, ko </a:t>
            </a:r>
            <a:r>
              <a:rPr lang="en-US">
                <a:solidFill>
                  <a:srgbClr val="595959"/>
                </a:solidFill>
              </a:rPr>
              <a:t>so vaši skupni prihodki enakovredni vašim skupnim stroškom (kar </a:t>
            </a:r>
            <a:r>
              <a:rPr lang="en-US" dirty="0">
                <a:solidFill>
                  <a:srgbClr val="595959"/>
                </a:solidFill>
              </a:rPr>
              <a:t>pomeni, da nimate niti dobička niti izgube). </a:t>
            </a:r>
          </a:p>
          <a:p>
            <a:pPr>
              <a:spcAft>
                <a:spcPts val="1200"/>
              </a:spcAft>
            </a:pPr>
            <a:r>
              <a:rPr lang="en-US" b="1" dirty="0">
                <a:solidFill>
                  <a:srgbClr val="E96751"/>
                </a:solidFill>
              </a:rPr>
              <a:t>Primer: </a:t>
            </a:r>
            <a:r>
              <a:rPr lang="en-US" dirty="0">
                <a:solidFill>
                  <a:srgbClr val="595959"/>
                </a:solidFill>
              </a:rPr>
              <a:t>Za podjetje, ki se ukvarja z glampingom, je koristna metrika za prag rentabilnosti stopnja zasedenosti ali število nočitev, ki jih morate oddati, da pokrijete svoje stroške.</a:t>
            </a:r>
          </a:p>
          <a:p>
            <a:pPr>
              <a:spcAft>
                <a:spcPts val="1200"/>
              </a:spcAft>
            </a:pPr>
            <a:endParaRPr lang="en-US" dirty="0">
              <a:solidFill>
                <a:srgbClr val="E96751"/>
              </a:solidFill>
            </a:endParaRPr>
          </a:p>
          <a:p>
            <a:pPr>
              <a:spcAft>
                <a:spcPts val="1200"/>
              </a:spcAft>
            </a:pPr>
            <a:endParaRPr lang="en-US" dirty="0"/>
          </a:p>
          <a:p>
            <a:pPr>
              <a:spcAft>
                <a:spcPts val="600"/>
              </a:spcAft>
            </a:pPr>
            <a:endParaRPr lang="en-IE" dirty="0"/>
          </a:p>
        </p:txBody>
      </p:sp>
      <p:sp>
        <p:nvSpPr>
          <p:cNvPr id="16" name="Text Placeholder 11">
            <a:extLst>
              <a:ext uri="{FF2B5EF4-FFF2-40B4-BE49-F238E27FC236}">
                <a16:creationId xmlns:a16="http://schemas.microsoft.com/office/drawing/2014/main" id="{92EF165C-DE6B-7544-2B4D-71AFB25C4A7D}"/>
              </a:ext>
            </a:extLst>
          </p:cNvPr>
          <p:cNvSpPr txBox="1">
            <a:spLocks/>
          </p:cNvSpPr>
          <p:nvPr/>
        </p:nvSpPr>
        <p:spPr>
          <a:xfrm>
            <a:off x="544933" y="1945683"/>
            <a:ext cx="2634166"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IE" dirty="0"/>
              <a:t>Kako izračunati prag rentabilnosti</a:t>
            </a:r>
          </a:p>
        </p:txBody>
      </p:sp>
      <p:sp>
        <p:nvSpPr>
          <p:cNvPr id="4" name="TextBox 3">
            <a:extLst>
              <a:ext uri="{FF2B5EF4-FFF2-40B4-BE49-F238E27FC236}">
                <a16:creationId xmlns:a16="http://schemas.microsoft.com/office/drawing/2014/main" id="{98463EB9-5DE2-8BEB-24B9-7A0221E69CA9}"/>
              </a:ext>
            </a:extLst>
          </p:cNvPr>
          <p:cNvSpPr txBox="1"/>
          <p:nvPr/>
        </p:nvSpPr>
        <p:spPr>
          <a:xfrm>
            <a:off x="4295553" y="3225717"/>
            <a:ext cx="6834410" cy="1446550"/>
          </a:xfrm>
          <a:prstGeom prst="rect">
            <a:avLst/>
          </a:prstGeom>
          <a:noFill/>
        </p:spPr>
        <p:txBody>
          <a:bodyPr wrap="square">
            <a:spAutoFit/>
          </a:bodyPr>
          <a:lstStyle/>
          <a:p>
            <a:r>
              <a:rPr lang="en-US" sz="2200" b="1" dirty="0">
                <a:solidFill>
                  <a:schemeClr val="bg1"/>
                </a:solidFill>
              </a:rPr>
              <a:t>(Možnost A) Izračunajte nočitve, potrebne za doseganje pragu rentabilnosti </a:t>
            </a:r>
          </a:p>
          <a:p>
            <a:r>
              <a:rPr lang="en-US" sz="2200" i="1" dirty="0">
                <a:solidFill>
                  <a:schemeClr val="bg1"/>
                </a:solidFill>
              </a:rPr>
              <a:t>(Novo podjetje) Klasično vprašanje o pragu rentabilnosti.</a:t>
            </a:r>
          </a:p>
          <a:p>
            <a:r>
              <a:rPr lang="en-US" sz="2200" i="1" dirty="0">
                <a:solidFill>
                  <a:schemeClr val="bg1"/>
                </a:solidFill>
              </a:rPr>
              <a:t>„Koliko nočitev moram rezervirati, da pokrijem svoje fiksne stroške?“</a:t>
            </a:r>
          </a:p>
        </p:txBody>
      </p:sp>
      <p:sp>
        <p:nvSpPr>
          <p:cNvPr id="7" name="Flowchart: Alternate Process 6">
            <a:extLst>
              <a:ext uri="{FF2B5EF4-FFF2-40B4-BE49-F238E27FC236}">
                <a16:creationId xmlns:a16="http://schemas.microsoft.com/office/drawing/2014/main" id="{9C8FCDC9-8079-5002-0627-9A98E754B6BE}"/>
              </a:ext>
            </a:extLst>
          </p:cNvPr>
          <p:cNvSpPr/>
          <p:nvPr/>
        </p:nvSpPr>
        <p:spPr>
          <a:xfrm>
            <a:off x="4075222" y="4832668"/>
            <a:ext cx="7441755" cy="1838787"/>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 name="TextBox 5">
            <a:extLst>
              <a:ext uri="{FF2B5EF4-FFF2-40B4-BE49-F238E27FC236}">
                <a16:creationId xmlns:a16="http://schemas.microsoft.com/office/drawing/2014/main" id="{4F7052E8-0356-9D6B-4728-4B832D80D005}"/>
              </a:ext>
            </a:extLst>
          </p:cNvPr>
          <p:cNvSpPr txBox="1"/>
          <p:nvPr/>
        </p:nvSpPr>
        <p:spPr>
          <a:xfrm>
            <a:off x="4295552" y="4936482"/>
            <a:ext cx="7441755" cy="1600438"/>
          </a:xfrm>
          <a:prstGeom prst="rect">
            <a:avLst/>
          </a:prstGeom>
          <a:noFill/>
        </p:spPr>
        <p:txBody>
          <a:bodyPr wrap="square">
            <a:spAutoFit/>
          </a:bodyPr>
          <a:lstStyle/>
          <a:p>
            <a:r>
              <a:rPr lang="en-US" sz="2200" b="1" dirty="0">
                <a:solidFill>
                  <a:schemeClr val="bg1"/>
                </a:solidFill>
              </a:rPr>
              <a:t>(Možnost B) Izračunajte nočitve za prag rentabilnosti </a:t>
            </a:r>
          </a:p>
          <a:p>
            <a:r>
              <a:rPr lang="en-US" sz="2200" i="1" dirty="0">
                <a:solidFill>
                  <a:schemeClr val="bg1"/>
                </a:solidFill>
              </a:rPr>
              <a:t>(Če že poznate svoje skupne letne stroške)</a:t>
            </a:r>
          </a:p>
          <a:p>
            <a:endParaRPr lang="en-GB" sz="1000" dirty="0">
              <a:solidFill>
                <a:schemeClr val="bg1"/>
              </a:solidFill>
            </a:endParaRPr>
          </a:p>
          <a:p>
            <a:pPr>
              <a:spcAft>
                <a:spcPts val="1200"/>
              </a:spcAft>
            </a:pPr>
            <a:r>
              <a:rPr lang="en-US" sz="2200" i="1" dirty="0">
                <a:solidFill>
                  <a:schemeClr val="bg1"/>
                </a:solidFill>
              </a:rPr>
              <a:t>„Glede na to, koliko nameravam porabiti v celem letu, koliko nočitev moram rezervirati, da dosežem prag rentabilnosti?“</a:t>
            </a:r>
          </a:p>
        </p:txBody>
      </p:sp>
    </p:spTree>
    <p:extLst>
      <p:ext uri="{BB962C8B-B14F-4D97-AF65-F5344CB8AC3E}">
        <p14:creationId xmlns:p14="http://schemas.microsoft.com/office/powerpoint/2010/main" val="2823485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9A8A17-8503-A7C5-64C2-0CAB3B2156AC}"/>
              </a:ext>
            </a:extLst>
          </p:cNvPr>
          <p:cNvSpPr>
            <a:spLocks noGrp="1"/>
          </p:cNvSpPr>
          <p:nvPr>
            <p:ph type="body" sz="quarter" idx="16"/>
          </p:nvPr>
        </p:nvSpPr>
        <p:spPr>
          <a:xfrm>
            <a:off x="4295553" y="186544"/>
            <a:ext cx="8178810" cy="793885"/>
          </a:xfrm>
        </p:spPr>
        <p:txBody>
          <a:bodyPr/>
          <a:lstStyle/>
          <a:p>
            <a:r>
              <a:rPr lang="en-US" dirty="0">
                <a:solidFill>
                  <a:srgbClr val="EC7C69"/>
                </a:solidFill>
              </a:rPr>
              <a:t>(Možnost A) </a:t>
            </a:r>
            <a:r>
              <a:rPr lang="en-US" dirty="0"/>
              <a:t>Izračunajte prag rentabilnosti </a:t>
            </a:r>
          </a:p>
          <a:p>
            <a:r>
              <a:rPr lang="en-US" b="0" i="1" dirty="0"/>
              <a:t>Za podjetje, ki začenja z nič! </a:t>
            </a:r>
            <a:endParaRPr lang="en-GB" b="0" i="1" dirty="0"/>
          </a:p>
          <a:p>
            <a:endParaRPr lang="en-IE" dirty="0"/>
          </a:p>
        </p:txBody>
      </p:sp>
      <p:sp>
        <p:nvSpPr>
          <p:cNvPr id="3" name="Text Placeholder 2">
            <a:extLst>
              <a:ext uri="{FF2B5EF4-FFF2-40B4-BE49-F238E27FC236}">
                <a16:creationId xmlns:a16="http://schemas.microsoft.com/office/drawing/2014/main" id="{6E6EFD6C-AA61-F5E7-6BDF-BBEA8D234B79}"/>
              </a:ext>
            </a:extLst>
          </p:cNvPr>
          <p:cNvSpPr>
            <a:spLocks noGrp="1"/>
          </p:cNvSpPr>
          <p:nvPr>
            <p:ph type="body" sz="quarter" idx="21"/>
          </p:nvPr>
        </p:nvSpPr>
        <p:spPr>
          <a:xfrm>
            <a:off x="4441365" y="1547405"/>
            <a:ext cx="7221426" cy="4530541"/>
          </a:xfrm>
        </p:spPr>
        <p:txBody>
          <a:bodyPr lIns="91440" tIns="45720" rIns="91440" bIns="45720" anchor="t"/>
          <a:lstStyle/>
          <a:p>
            <a:r>
              <a:rPr lang="en-US" sz="2400" b="1" dirty="0">
                <a:solidFill>
                  <a:srgbClr val="595959"/>
                </a:solidFill>
              </a:rPr>
              <a:t>Možnost A </a:t>
            </a:r>
            <a:r>
              <a:rPr lang="en-US" sz="2400" dirty="0">
                <a:solidFill>
                  <a:srgbClr val="595959"/>
                </a:solidFill>
              </a:rPr>
              <a:t>se nanaša na </a:t>
            </a:r>
            <a:r>
              <a:rPr lang="en-US" sz="2400" b="1" dirty="0">
                <a:solidFill>
                  <a:srgbClr val="595959"/>
                </a:solidFill>
              </a:rPr>
              <a:t>število nočitev, ki jih morate rezervirati, </a:t>
            </a:r>
            <a:r>
              <a:rPr lang="en-US" sz="2400" dirty="0">
                <a:solidFill>
                  <a:srgbClr val="595959"/>
                </a:solidFill>
              </a:rPr>
              <a:t>da pokrijete stroške – poudarek je na </a:t>
            </a:r>
            <a:r>
              <a:rPr lang="en-US" sz="2400" b="1" dirty="0">
                <a:solidFill>
                  <a:srgbClr val="595959"/>
                </a:solidFill>
              </a:rPr>
              <a:t>»nočitvah, potrebnih za preživetje«.</a:t>
            </a:r>
          </a:p>
          <a:p>
            <a:endParaRPr lang="en-US" sz="2400" b="1" dirty="0">
              <a:solidFill>
                <a:srgbClr val="595959"/>
              </a:solidFill>
            </a:endParaRPr>
          </a:p>
          <a:p>
            <a:r>
              <a:rPr lang="en-US" sz="2400" b="1" dirty="0">
                <a:solidFill>
                  <a:srgbClr val="E96751"/>
                </a:solidFill>
              </a:rPr>
              <a:t>Nočitve, potrebne za pokritje stroškov = </a:t>
            </a:r>
            <a:r>
              <a:rPr lang="en-US" sz="2400" dirty="0">
                <a:solidFill>
                  <a:srgbClr val="E96751"/>
                </a:solidFill>
              </a:rPr>
              <a:t>fiksni stroški ÷ </a:t>
            </a:r>
            <a:r>
              <a:rPr lang="en-IE" sz="2400" dirty="0">
                <a:solidFill>
                  <a:srgbClr val="E96751"/>
                </a:solidFill>
              </a:rPr>
              <a:t>dobiček na zasedeno nočitev </a:t>
            </a:r>
            <a:r>
              <a:rPr lang="en-US" sz="2400" i="1" dirty="0">
                <a:solidFill>
                  <a:srgbClr val="595959"/>
                </a:solidFill>
              </a:rPr>
              <a:t>(cena na nočitev – spremenljivi stroški na nočitev) </a:t>
            </a:r>
          </a:p>
          <a:p>
            <a:endParaRPr lang="en-US" sz="2400" i="1" dirty="0">
              <a:solidFill>
                <a:srgbClr val="E96751"/>
              </a:solidFill>
            </a:endParaRPr>
          </a:p>
          <a:p>
            <a:r>
              <a:rPr lang="en-US" sz="2400" dirty="0">
                <a:solidFill>
                  <a:srgbClr val="595959"/>
                </a:solidFill>
              </a:rPr>
              <a:t>To vam pove, koliko nočitev morate prodati in kakšen odstotek zasedenosti morate doseči, da pokrijete stroške.</a:t>
            </a:r>
          </a:p>
          <a:p>
            <a:endParaRPr lang="en-US" sz="2400" dirty="0">
              <a:solidFill>
                <a:srgbClr val="595959"/>
              </a:solidFill>
            </a:endParaRPr>
          </a:p>
          <a:p>
            <a:r>
              <a:rPr lang="en-US" sz="2400">
                <a:solidFill>
                  <a:srgbClr val="595959"/>
                </a:solidFill>
              </a:rPr>
              <a:t>Naslednja </a:t>
            </a:r>
            <a:r>
              <a:rPr lang="en-US" sz="2400" err="1">
                <a:solidFill>
                  <a:srgbClr val="595959"/>
                </a:solidFill>
              </a:rPr>
              <a:t>drsnica</a:t>
            </a:r>
            <a:r>
              <a:rPr lang="en-US" sz="2400">
                <a:solidFill>
                  <a:srgbClr val="595959"/>
                </a:solidFill>
              </a:rPr>
              <a:t> </a:t>
            </a:r>
            <a:r>
              <a:rPr lang="en-US" sz="2400" err="1">
                <a:solidFill>
                  <a:srgbClr val="595959"/>
                </a:solidFill>
              </a:rPr>
              <a:t>pojasnjuje</a:t>
            </a:r>
            <a:r>
              <a:rPr lang="en-US" sz="2400">
                <a:solidFill>
                  <a:srgbClr val="595959"/>
                </a:solidFill>
              </a:rPr>
              <a:t> </a:t>
            </a:r>
            <a:r>
              <a:rPr lang="en-US" sz="2400" err="1">
                <a:solidFill>
                  <a:srgbClr val="595959"/>
                </a:solidFill>
              </a:rPr>
              <a:t>razčlenitev</a:t>
            </a:r>
            <a:r>
              <a:rPr lang="en-US" sz="2400">
                <a:solidFill>
                  <a:srgbClr val="595959"/>
                </a:solidFill>
              </a:rPr>
              <a:t> </a:t>
            </a:r>
            <a:r>
              <a:rPr lang="en-US" sz="2400" err="1">
                <a:solidFill>
                  <a:srgbClr val="595959"/>
                </a:solidFill>
              </a:rPr>
              <a:t>formule</a:t>
            </a:r>
            <a:r>
              <a:rPr lang="en-US" sz="2400">
                <a:solidFill>
                  <a:srgbClr val="595959"/>
                </a:solidFill>
              </a:rPr>
              <a:t>.</a:t>
            </a:r>
            <a:endParaRPr lang="en-IE" sz="2400">
              <a:solidFill>
                <a:srgbClr val="595959"/>
              </a:solidFill>
            </a:endParaRPr>
          </a:p>
          <a:p>
            <a:endParaRPr lang="en-IE" dirty="0">
              <a:solidFill>
                <a:srgbClr val="595959"/>
              </a:solidFill>
            </a:endParaRPr>
          </a:p>
        </p:txBody>
      </p:sp>
      <p:sp>
        <p:nvSpPr>
          <p:cNvPr id="5" name="Text Placeholder 4">
            <a:extLst>
              <a:ext uri="{FF2B5EF4-FFF2-40B4-BE49-F238E27FC236}">
                <a16:creationId xmlns:a16="http://schemas.microsoft.com/office/drawing/2014/main" id="{D220DC08-348A-B339-4F28-5FDEA31299A7}"/>
              </a:ext>
            </a:extLst>
          </p:cNvPr>
          <p:cNvSpPr>
            <a:spLocks noGrp="1"/>
          </p:cNvSpPr>
          <p:nvPr>
            <p:ph type="body" sz="quarter" idx="18"/>
          </p:nvPr>
        </p:nvSpPr>
        <p:spPr>
          <a:xfrm>
            <a:off x="509670" y="1787232"/>
            <a:ext cx="2680738" cy="1049221"/>
          </a:xfrm>
        </p:spPr>
        <p:txBody>
          <a:bodyPr/>
          <a:lstStyle/>
          <a:p>
            <a:r>
              <a:rPr lang="en-IE" b="0" dirty="0"/>
              <a:t>Nočitve, ki jih morate rezervirati, da preživite!</a:t>
            </a:r>
          </a:p>
        </p:txBody>
      </p:sp>
      <p:sp>
        <p:nvSpPr>
          <p:cNvPr id="6" name="Text Placeholder 5">
            <a:extLst>
              <a:ext uri="{FF2B5EF4-FFF2-40B4-BE49-F238E27FC236}">
                <a16:creationId xmlns:a16="http://schemas.microsoft.com/office/drawing/2014/main" id="{D7C92C38-BBC9-CF13-23F9-78BBCB3CAB81}"/>
              </a:ext>
            </a:extLst>
          </p:cNvPr>
          <p:cNvSpPr>
            <a:spLocks noGrp="1"/>
          </p:cNvSpPr>
          <p:nvPr>
            <p:ph type="body" sz="quarter" idx="19"/>
          </p:nvPr>
        </p:nvSpPr>
        <p:spPr/>
        <p:txBody>
          <a:bodyPr/>
          <a:lstStyle/>
          <a:p>
            <a:r>
              <a:rPr lang="en-IE" dirty="0"/>
              <a:t>Možnost A </a:t>
            </a:r>
          </a:p>
        </p:txBody>
      </p:sp>
    </p:spTree>
    <p:extLst>
      <p:ext uri="{BB962C8B-B14F-4D97-AF65-F5344CB8AC3E}">
        <p14:creationId xmlns:p14="http://schemas.microsoft.com/office/powerpoint/2010/main" val="36808876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CBD53-9CD5-F6DB-C919-0CFE079058B1}"/>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0B42767C-43A7-27FC-61DE-27551B16613B}"/>
              </a:ext>
            </a:extLst>
          </p:cNvPr>
          <p:cNvSpPr/>
          <p:nvPr/>
        </p:nvSpPr>
        <p:spPr>
          <a:xfrm>
            <a:off x="817828" y="1605887"/>
            <a:ext cx="10595240" cy="803653"/>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1E04847E-FC15-0027-B4C7-0E7FA1324066}"/>
              </a:ext>
            </a:extLst>
          </p:cNvPr>
          <p:cNvSpPr>
            <a:spLocks noGrp="1"/>
          </p:cNvSpPr>
          <p:nvPr>
            <p:ph type="body" sz="quarter" idx="16"/>
          </p:nvPr>
        </p:nvSpPr>
        <p:spPr>
          <a:xfrm>
            <a:off x="992588" y="321398"/>
            <a:ext cx="10614687" cy="803654"/>
          </a:xfrm>
        </p:spPr>
        <p:txBody>
          <a:bodyPr/>
          <a:lstStyle/>
          <a:p>
            <a:r>
              <a:rPr lang="en-US" sz="3200" dirty="0">
                <a:solidFill>
                  <a:srgbClr val="EC7C69"/>
                </a:solidFill>
              </a:rPr>
              <a:t>(Možnost A) </a:t>
            </a:r>
            <a:r>
              <a:rPr lang="en-US" sz="3200" dirty="0">
                <a:solidFill>
                  <a:srgbClr val="459597"/>
                </a:solidFill>
              </a:rPr>
              <a:t>Izračunajte prag rentabilnosti </a:t>
            </a:r>
          </a:p>
          <a:p>
            <a:r>
              <a:rPr lang="en-US" sz="3200" b="0" i="1" dirty="0">
                <a:solidFill>
                  <a:srgbClr val="459597"/>
                </a:solidFill>
              </a:rPr>
              <a:t>Za podjetje, ki začenja z nič! </a:t>
            </a:r>
            <a:endParaRPr lang="en-GB" sz="3200" b="0" i="1" dirty="0">
              <a:solidFill>
                <a:srgbClr val="459597"/>
              </a:solidFill>
            </a:endParaRPr>
          </a:p>
        </p:txBody>
      </p:sp>
      <p:cxnSp>
        <p:nvCxnSpPr>
          <p:cNvPr id="2" name="Straight Connector 1">
            <a:extLst>
              <a:ext uri="{FF2B5EF4-FFF2-40B4-BE49-F238E27FC236}">
                <a16:creationId xmlns:a16="http://schemas.microsoft.com/office/drawing/2014/main" id="{02716DB4-8932-35BB-B30D-1A7E1A3CB845}"/>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423D0C80-7FD5-D3D3-A3F8-06F585982909}"/>
              </a:ext>
            </a:extLst>
          </p:cNvPr>
          <p:cNvSpPr>
            <a:spLocks noGrp="1"/>
          </p:cNvSpPr>
          <p:nvPr>
            <p:ph type="body" sz="quarter" idx="18"/>
          </p:nvPr>
        </p:nvSpPr>
        <p:spPr>
          <a:xfrm>
            <a:off x="992589" y="1744276"/>
            <a:ext cx="10614687" cy="803653"/>
          </a:xfrm>
        </p:spPr>
        <p:txBody>
          <a:bodyPr/>
          <a:lstStyle/>
          <a:p>
            <a:pPr algn="ctr">
              <a:spcAft>
                <a:spcPts val="600"/>
              </a:spcAft>
            </a:pPr>
            <a:r>
              <a:rPr lang="en-US" sz="2800" i="1" dirty="0">
                <a:solidFill>
                  <a:schemeClr val="bg1"/>
                </a:solidFill>
              </a:rPr>
              <a:t>„Koliko nočitev moram rezervirati, da pokrijem fiksne stroške?“</a:t>
            </a:r>
          </a:p>
        </p:txBody>
      </p:sp>
      <p:sp>
        <p:nvSpPr>
          <p:cNvPr id="21" name="Text Placeholder 5">
            <a:extLst>
              <a:ext uri="{FF2B5EF4-FFF2-40B4-BE49-F238E27FC236}">
                <a16:creationId xmlns:a16="http://schemas.microsoft.com/office/drawing/2014/main" id="{0E7504EA-F3A5-CB76-D2E8-F98318563034}"/>
              </a:ext>
            </a:extLst>
          </p:cNvPr>
          <p:cNvSpPr txBox="1">
            <a:spLocks/>
          </p:cNvSpPr>
          <p:nvPr/>
        </p:nvSpPr>
        <p:spPr>
          <a:xfrm>
            <a:off x="1635493" y="2625347"/>
            <a:ext cx="10146544"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pPr>
            <a:r>
              <a:rPr lang="en-US" sz="2200" dirty="0">
                <a:solidFill>
                  <a:srgbClr val="595959"/>
                </a:solidFill>
              </a:rPr>
              <a:t>To uporabite, če šele začenjate in želite vedeti minimalno število </a:t>
            </a:r>
            <a:r>
              <a:rPr lang="en-US" sz="2200" b="1" dirty="0">
                <a:solidFill>
                  <a:srgbClr val="595959"/>
                </a:solidFill>
              </a:rPr>
              <a:t>nočitev</a:t>
            </a:r>
            <a:r>
              <a:rPr lang="en-US" sz="2200" dirty="0">
                <a:solidFill>
                  <a:srgbClr val="595959"/>
                </a:solidFill>
              </a:rPr>
              <a:t>,</a:t>
            </a:r>
            <a:r>
              <a:rPr lang="en-US" sz="2200" b="1" dirty="0">
                <a:solidFill>
                  <a:srgbClr val="595959"/>
                </a:solidFill>
              </a:rPr>
              <a:t> potrebnih za doseganje pragu rentabilnosti. </a:t>
            </a:r>
            <a:r>
              <a:rPr lang="en-US" sz="2200" dirty="0">
                <a:solidFill>
                  <a:srgbClr val="595959"/>
                </a:solidFill>
              </a:rPr>
              <a:t>Za izračun pragu rentabilnosti uporabimo vaše </a:t>
            </a:r>
            <a:r>
              <a:rPr lang="en-US" sz="2200" b="1" dirty="0">
                <a:solidFill>
                  <a:srgbClr val="595959"/>
                </a:solidFill>
              </a:rPr>
              <a:t>fiksne stroške</a:t>
            </a:r>
            <a:r>
              <a:rPr lang="en-US" sz="2200" dirty="0">
                <a:solidFill>
                  <a:srgbClr val="595959"/>
                </a:solidFill>
              </a:rPr>
              <a:t>. Z drugimi besedami, kakšen je vaš minimalni cilj rezervacij, da se izognete izgubi? </a:t>
            </a:r>
            <a:r>
              <a:rPr lang="en-IE" sz="2200" dirty="0">
                <a:solidFill>
                  <a:srgbClr val="595959"/>
                </a:solidFill>
              </a:rPr>
              <a:t>Vzemite svoje skupne </a:t>
            </a:r>
            <a:r>
              <a:rPr lang="en-IE" sz="2200" b="1" dirty="0">
                <a:solidFill>
                  <a:srgbClr val="595959"/>
                </a:solidFill>
              </a:rPr>
              <a:t>letne fiksne stroške </a:t>
            </a:r>
            <a:r>
              <a:rPr lang="en-IE" sz="2200" dirty="0">
                <a:solidFill>
                  <a:srgbClr val="595959"/>
                </a:solidFill>
              </a:rPr>
              <a:t>(iz izkaza poslovnega izida) in jih delite s povprečno ceno nočitve. To vam da grobo oceno števila rezerviranih nočitev, potrebnih za pokritje teh fiksnih stroškov. </a:t>
            </a:r>
            <a:r>
              <a:rPr lang="en-IE" sz="2200" b="1" dirty="0">
                <a:solidFill>
                  <a:srgbClr val="E96751"/>
                </a:solidFill>
              </a:rPr>
              <a:t>Opomba: </a:t>
            </a:r>
            <a:r>
              <a:rPr lang="en-IE" sz="2200" dirty="0">
                <a:solidFill>
                  <a:srgbClr val="595959"/>
                </a:solidFill>
              </a:rPr>
              <a:t>Predpostavljamo, da prihodki vsake nočitve v celoti prispevajo k fiksnim stroškom po plačilu vseh spremenljivih stroškov na noč – s preprosto uporabo pristopa </a:t>
            </a:r>
            <a:r>
              <a:rPr lang="en-IE" sz="2200" b="1" dirty="0">
                <a:solidFill>
                  <a:srgbClr val="595959"/>
                </a:solidFill>
              </a:rPr>
              <a:t>prispevka k dobičku</a:t>
            </a:r>
            <a:r>
              <a:rPr lang="en-IE" sz="2200" dirty="0">
                <a:solidFill>
                  <a:srgbClr val="595959"/>
                </a:solidFill>
              </a:rPr>
              <a:t>. </a:t>
            </a:r>
            <a:endParaRPr lang="en-US" sz="2200" dirty="0">
              <a:solidFill>
                <a:srgbClr val="595959"/>
              </a:solidFill>
            </a:endParaRPr>
          </a:p>
          <a:p>
            <a:pPr marL="0" indent="0">
              <a:spcBef>
                <a:spcPts val="0"/>
              </a:spcBef>
              <a:spcAft>
                <a:spcPts val="600"/>
              </a:spcAft>
            </a:pPr>
            <a:endParaRPr lang="en-US" sz="2200" dirty="0"/>
          </a:p>
        </p:txBody>
      </p:sp>
      <p:sp>
        <p:nvSpPr>
          <p:cNvPr id="25" name="Flowchart: Alternate Process 24">
            <a:extLst>
              <a:ext uri="{FF2B5EF4-FFF2-40B4-BE49-F238E27FC236}">
                <a16:creationId xmlns:a16="http://schemas.microsoft.com/office/drawing/2014/main" id="{E8702C8F-1CF2-1913-2846-907F1AA9B10C}"/>
              </a:ext>
            </a:extLst>
          </p:cNvPr>
          <p:cNvSpPr/>
          <p:nvPr/>
        </p:nvSpPr>
        <p:spPr>
          <a:xfrm>
            <a:off x="1460733" y="2507012"/>
            <a:ext cx="10235967" cy="2785731"/>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lowchart: Alternate Process 25">
            <a:extLst>
              <a:ext uri="{FF2B5EF4-FFF2-40B4-BE49-F238E27FC236}">
                <a16:creationId xmlns:a16="http://schemas.microsoft.com/office/drawing/2014/main" id="{0A5BB6F1-A7F3-65C0-15D8-A54980E36B4C}"/>
              </a:ext>
            </a:extLst>
          </p:cNvPr>
          <p:cNvSpPr/>
          <p:nvPr/>
        </p:nvSpPr>
        <p:spPr>
          <a:xfrm>
            <a:off x="1498052" y="5633287"/>
            <a:ext cx="9964593" cy="1064193"/>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F77784A4-2F51-1483-BC25-0974A7B492DF}"/>
              </a:ext>
            </a:extLst>
          </p:cNvPr>
          <p:cNvCxnSpPr>
            <a:cxnSpLocks/>
            <a:stCxn id="24" idx="1"/>
            <a:endCxn id="25" idx="1"/>
          </p:cNvCxnSpPr>
          <p:nvPr/>
        </p:nvCxnSpPr>
        <p:spPr>
          <a:xfrm rot="10800000" flipH="1" flipV="1">
            <a:off x="817827" y="2007714"/>
            <a:ext cx="642905" cy="1892164"/>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D986C168-1CF4-481E-B292-20C792544F4B}"/>
              </a:ext>
            </a:extLst>
          </p:cNvPr>
          <p:cNvCxnSpPr>
            <a:cxnSpLocks/>
          </p:cNvCxnSpPr>
          <p:nvPr/>
        </p:nvCxnSpPr>
        <p:spPr>
          <a:xfrm rot="16200000" flipH="1">
            <a:off x="65261" y="4652442"/>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C7FE685-DB16-AFEA-8B11-2E1FD3FC734E}"/>
              </a:ext>
            </a:extLst>
          </p:cNvPr>
          <p:cNvGrpSpPr/>
          <p:nvPr/>
        </p:nvGrpSpPr>
        <p:grpSpPr>
          <a:xfrm>
            <a:off x="235762" y="138361"/>
            <a:ext cx="720000" cy="861774"/>
            <a:chOff x="1016000" y="1024973"/>
            <a:chExt cx="1016000" cy="1216059"/>
          </a:xfrm>
        </p:grpSpPr>
        <p:sp>
          <p:nvSpPr>
            <p:cNvPr id="5" name="Oval 4">
              <a:extLst>
                <a:ext uri="{FF2B5EF4-FFF2-40B4-BE49-F238E27FC236}">
                  <a16:creationId xmlns:a16="http://schemas.microsoft.com/office/drawing/2014/main" id="{3BF0E4DE-1A60-4FF8-1E43-8C61EE419461}"/>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C334751F-A8DA-E85D-D37F-E62FC05D8ED3}"/>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A</a:t>
              </a:r>
            </a:p>
          </p:txBody>
        </p:sp>
      </p:grpSp>
      <p:sp>
        <p:nvSpPr>
          <p:cNvPr id="23" name="Text Placeholder 5">
            <a:extLst>
              <a:ext uri="{FF2B5EF4-FFF2-40B4-BE49-F238E27FC236}">
                <a16:creationId xmlns:a16="http://schemas.microsoft.com/office/drawing/2014/main" id="{C2DBB0D6-E6F4-7345-3210-D530D4E3FD16}"/>
              </a:ext>
            </a:extLst>
          </p:cNvPr>
          <p:cNvSpPr txBox="1">
            <a:spLocks/>
          </p:cNvSpPr>
          <p:nvPr/>
        </p:nvSpPr>
        <p:spPr>
          <a:xfrm>
            <a:off x="1611085" y="5711939"/>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pPr>
            <a:r>
              <a:rPr lang="en-US" sz="2800" b="1" dirty="0">
                <a:solidFill>
                  <a:schemeClr val="bg1"/>
                </a:solidFill>
              </a:rPr>
              <a:t>Prag rentabilnosti FC = </a:t>
            </a:r>
            <a:r>
              <a:rPr lang="en-US" sz="2800" dirty="0">
                <a:solidFill>
                  <a:schemeClr val="bg1"/>
                </a:solidFill>
              </a:rPr>
              <a:t>fiksni stroški (FC) ÷ neto prihodki na nočitev (cena na nočitev – spremenljivi stroški (VC) na nočitev.</a:t>
            </a:r>
          </a:p>
        </p:txBody>
      </p:sp>
      <p:grpSp>
        <p:nvGrpSpPr>
          <p:cNvPr id="8" name="Group 7">
            <a:extLst>
              <a:ext uri="{FF2B5EF4-FFF2-40B4-BE49-F238E27FC236}">
                <a16:creationId xmlns:a16="http://schemas.microsoft.com/office/drawing/2014/main" id="{09582CD4-1BC3-9CBF-6791-719449046A13}"/>
              </a:ext>
            </a:extLst>
          </p:cNvPr>
          <p:cNvGrpSpPr/>
          <p:nvPr/>
        </p:nvGrpSpPr>
        <p:grpSpPr>
          <a:xfrm>
            <a:off x="10920313" y="237675"/>
            <a:ext cx="1081945" cy="1011723"/>
            <a:chOff x="1016000" y="1137920"/>
            <a:chExt cx="1016000" cy="1016000"/>
          </a:xfrm>
        </p:grpSpPr>
        <p:sp>
          <p:nvSpPr>
            <p:cNvPr id="9" name="Oval 8">
              <a:extLst>
                <a:ext uri="{FF2B5EF4-FFF2-40B4-BE49-F238E27FC236}">
                  <a16:creationId xmlns:a16="http://schemas.microsoft.com/office/drawing/2014/main" id="{50BD5A8E-E935-C39C-0A41-295E07141664}"/>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FE749DFA-D8AF-5249-CAEE-6D9366FDFB91}"/>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19</a:t>
              </a:r>
            </a:p>
          </p:txBody>
        </p:sp>
      </p:grpSp>
    </p:spTree>
    <p:extLst>
      <p:ext uri="{BB962C8B-B14F-4D97-AF65-F5344CB8AC3E}">
        <p14:creationId xmlns:p14="http://schemas.microsoft.com/office/powerpoint/2010/main" val="19341114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719A8-D14E-7708-96FA-A91F767679D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0B3F647-E095-169C-0691-C5C7CBA24C3B}"/>
              </a:ext>
            </a:extLst>
          </p:cNvPr>
          <p:cNvSpPr>
            <a:spLocks noGrp="1"/>
          </p:cNvSpPr>
          <p:nvPr>
            <p:ph type="body" sz="quarter" idx="16"/>
          </p:nvPr>
        </p:nvSpPr>
        <p:spPr>
          <a:xfrm>
            <a:off x="471098" y="422200"/>
            <a:ext cx="11241418" cy="803654"/>
          </a:xfrm>
        </p:spPr>
        <p:txBody>
          <a:bodyPr/>
          <a:lstStyle/>
          <a:p>
            <a:r>
              <a:rPr lang="en-US" dirty="0"/>
              <a:t>Izračunajte število nočitev, potrebnih za pokritje stroškov</a:t>
            </a:r>
          </a:p>
        </p:txBody>
      </p:sp>
      <p:sp>
        <p:nvSpPr>
          <p:cNvPr id="11" name="Rectangle 10">
            <a:extLst>
              <a:ext uri="{FF2B5EF4-FFF2-40B4-BE49-F238E27FC236}">
                <a16:creationId xmlns:a16="http://schemas.microsoft.com/office/drawing/2014/main" id="{D0270691-48B3-516C-4957-07666469C257}"/>
              </a:ext>
            </a:extLst>
          </p:cNvPr>
          <p:cNvSpPr/>
          <p:nvPr/>
        </p:nvSpPr>
        <p:spPr>
          <a:xfrm>
            <a:off x="409579" y="1360955"/>
            <a:ext cx="11549926" cy="1027566"/>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Freeform: Shape 11">
            <a:extLst>
              <a:ext uri="{FF2B5EF4-FFF2-40B4-BE49-F238E27FC236}">
                <a16:creationId xmlns:a16="http://schemas.microsoft.com/office/drawing/2014/main" id="{84EDF284-7387-3D0C-6D85-C7064DFD80C0}"/>
              </a:ext>
            </a:extLst>
          </p:cNvPr>
          <p:cNvSpPr/>
          <p:nvPr/>
        </p:nvSpPr>
        <p:spPr>
          <a:xfrm>
            <a:off x="409579" y="1360954"/>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3" name="Rectangle 12">
            <a:extLst>
              <a:ext uri="{FF2B5EF4-FFF2-40B4-BE49-F238E27FC236}">
                <a16:creationId xmlns:a16="http://schemas.microsoft.com/office/drawing/2014/main" id="{9348D88E-838E-C2CA-E103-1C4E5A54A340}"/>
              </a:ext>
            </a:extLst>
          </p:cNvPr>
          <p:cNvSpPr/>
          <p:nvPr/>
        </p:nvSpPr>
        <p:spPr>
          <a:xfrm>
            <a:off x="409579" y="2566324"/>
            <a:ext cx="11549926" cy="1027567"/>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1FF7E174-4025-B0C3-1EB2-C54533DD9ACB}"/>
              </a:ext>
            </a:extLst>
          </p:cNvPr>
          <p:cNvSpPr/>
          <p:nvPr/>
        </p:nvSpPr>
        <p:spPr>
          <a:xfrm>
            <a:off x="409579" y="2566324"/>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19" name="TextBox 18">
            <a:extLst>
              <a:ext uri="{FF2B5EF4-FFF2-40B4-BE49-F238E27FC236}">
                <a16:creationId xmlns:a16="http://schemas.microsoft.com/office/drawing/2014/main" id="{8FD41EB8-4501-D988-0762-D3B7A2D519DD}"/>
              </a:ext>
            </a:extLst>
          </p:cNvPr>
          <p:cNvSpPr txBox="1"/>
          <p:nvPr/>
        </p:nvSpPr>
        <p:spPr>
          <a:xfrm>
            <a:off x="532619" y="1526861"/>
            <a:ext cx="3008476" cy="461665"/>
          </a:xfrm>
          <a:prstGeom prst="rect">
            <a:avLst/>
          </a:prstGeom>
          <a:noFill/>
        </p:spPr>
        <p:txBody>
          <a:bodyPr wrap="square" rtlCol="0">
            <a:spAutoFit/>
          </a:bodyPr>
          <a:lstStyle/>
          <a:p>
            <a:pPr algn="ctr"/>
            <a:r>
              <a:rPr lang="en-GB" sz="2400" b="1" dirty="0">
                <a:solidFill>
                  <a:schemeClr val="bg1"/>
                </a:solidFill>
              </a:rPr>
              <a:t>Letni fiksni stroški</a:t>
            </a:r>
          </a:p>
        </p:txBody>
      </p:sp>
      <p:sp>
        <p:nvSpPr>
          <p:cNvPr id="20" name="TextBox 19">
            <a:extLst>
              <a:ext uri="{FF2B5EF4-FFF2-40B4-BE49-F238E27FC236}">
                <a16:creationId xmlns:a16="http://schemas.microsoft.com/office/drawing/2014/main" id="{33D810BD-8124-1618-1372-6CB6833B25F4}"/>
              </a:ext>
            </a:extLst>
          </p:cNvPr>
          <p:cNvSpPr txBox="1"/>
          <p:nvPr/>
        </p:nvSpPr>
        <p:spPr>
          <a:xfrm>
            <a:off x="596074" y="2586334"/>
            <a:ext cx="2936206" cy="830997"/>
          </a:xfrm>
          <a:prstGeom prst="rect">
            <a:avLst/>
          </a:prstGeom>
          <a:noFill/>
        </p:spPr>
        <p:txBody>
          <a:bodyPr wrap="square" rtlCol="0">
            <a:spAutoFit/>
          </a:bodyPr>
          <a:lstStyle/>
          <a:p>
            <a:pPr algn="ctr"/>
            <a:r>
              <a:rPr lang="en-GB" sz="2400" b="1" dirty="0">
                <a:solidFill>
                  <a:schemeClr val="bg1"/>
                </a:solidFill>
              </a:rPr>
              <a:t>Dobiček na zasedeno nočitev</a:t>
            </a:r>
          </a:p>
        </p:txBody>
      </p:sp>
      <p:sp>
        <p:nvSpPr>
          <p:cNvPr id="23" name="TextBox 22">
            <a:extLst>
              <a:ext uri="{FF2B5EF4-FFF2-40B4-BE49-F238E27FC236}">
                <a16:creationId xmlns:a16="http://schemas.microsoft.com/office/drawing/2014/main" id="{B96E06E6-2A97-6C8E-9F2D-159DE945F4C3}"/>
              </a:ext>
            </a:extLst>
          </p:cNvPr>
          <p:cNvSpPr txBox="1"/>
          <p:nvPr/>
        </p:nvSpPr>
        <p:spPr>
          <a:xfrm>
            <a:off x="3631750" y="1348195"/>
            <a:ext cx="8303991" cy="1061829"/>
          </a:xfrm>
          <a:prstGeom prst="rect">
            <a:avLst/>
          </a:prstGeom>
          <a:noFill/>
        </p:spPr>
        <p:txBody>
          <a:bodyPr wrap="square" lIns="91440" tIns="45720" rIns="91440" bIns="45720" rtlCol="0" anchor="t">
            <a:spAutoFit/>
          </a:bodyPr>
          <a:lstStyle/>
          <a:p>
            <a:r>
              <a:rPr lang="en-US" sz="2100" b="1" dirty="0">
                <a:solidFill>
                  <a:srgbClr val="494949"/>
                </a:solidFill>
              </a:rPr>
              <a:t>Izračunajte letne fiksne stroške </a:t>
            </a:r>
            <a:r>
              <a:rPr lang="en-IE" sz="2100" dirty="0">
                <a:solidFill>
                  <a:srgbClr val="494949"/>
                </a:solidFill>
              </a:rPr>
              <a:t>(npr. zavarovanje, odplačevanje posojila, internet). </a:t>
            </a:r>
            <a:r>
              <a:rPr lang="en-US" sz="2100" i="1" dirty="0">
                <a:solidFill>
                  <a:srgbClr val="595959"/>
                </a:solidFill>
              </a:rPr>
              <a:t>To so nepogajljivi stroški, ki jih plačujete ne glede na število rezervacij.</a:t>
            </a:r>
            <a:r>
              <a:rPr lang="en-IE" sz="2100" dirty="0">
                <a:solidFill>
                  <a:srgbClr val="E96751"/>
                </a:solidFill>
              </a:rPr>
              <a:t> 14.000 €/leto</a:t>
            </a:r>
            <a:endParaRPr lang="en-GB" sz="2100" i="1">
              <a:solidFill>
                <a:srgbClr val="E96751"/>
              </a:solidFill>
              <a:ea typeface="Calibri"/>
              <a:cs typeface="Calibri"/>
            </a:endParaRPr>
          </a:p>
        </p:txBody>
      </p:sp>
      <p:sp>
        <p:nvSpPr>
          <p:cNvPr id="27" name="TextBox 26">
            <a:extLst>
              <a:ext uri="{FF2B5EF4-FFF2-40B4-BE49-F238E27FC236}">
                <a16:creationId xmlns:a16="http://schemas.microsoft.com/office/drawing/2014/main" id="{37602381-CC0A-7A12-23F0-CEFE0CECCE3F}"/>
              </a:ext>
            </a:extLst>
          </p:cNvPr>
          <p:cNvSpPr txBox="1"/>
          <p:nvPr/>
        </p:nvSpPr>
        <p:spPr>
          <a:xfrm>
            <a:off x="3632805" y="2490522"/>
            <a:ext cx="8456165" cy="1061829"/>
          </a:xfrm>
          <a:prstGeom prst="rect">
            <a:avLst/>
          </a:prstGeom>
          <a:noFill/>
        </p:spPr>
        <p:txBody>
          <a:bodyPr wrap="square" lIns="91440" tIns="45720" rIns="91440" bIns="45720" rtlCol="0" anchor="t">
            <a:spAutoFit/>
          </a:bodyPr>
          <a:lstStyle/>
          <a:p>
            <a:r>
              <a:rPr lang="en-US" sz="2100" b="1" dirty="0">
                <a:solidFill>
                  <a:srgbClr val="494949"/>
                </a:solidFill>
              </a:rPr>
              <a:t>Vaša nočna cena </a:t>
            </a:r>
            <a:r>
              <a:rPr lang="en-US" sz="2100" dirty="0">
                <a:solidFill>
                  <a:srgbClr val="494949"/>
                </a:solidFill>
              </a:rPr>
              <a:t>– spremenljivi stroški (npr. čiščenje, dobrodošlica, komunalni stroški na gosta) </a:t>
            </a:r>
            <a:r>
              <a:rPr lang="en-US" sz="2100" i="1" dirty="0">
                <a:solidFill>
                  <a:srgbClr val="595959"/>
                </a:solidFill>
              </a:rPr>
              <a:t>Če zaračunate 150 € na noč in vas gostovanje gosta stane 30 €, je vaš dobiček na noč</a:t>
            </a:r>
            <a:r>
              <a:rPr lang="en-US" sz="2100" i="1" dirty="0">
                <a:solidFill>
                  <a:srgbClr val="E96751"/>
                </a:solidFill>
              </a:rPr>
              <a:t> 120 </a:t>
            </a:r>
            <a:r>
              <a:rPr lang="en-US" sz="2100" i="1" dirty="0">
                <a:solidFill>
                  <a:srgbClr val="595959"/>
                </a:solidFill>
              </a:rPr>
              <a:t>€. To pokrije vaše fiksne stroške.</a:t>
            </a:r>
            <a:endParaRPr lang="en-GB" sz="2100" i="1">
              <a:solidFill>
                <a:srgbClr val="595959"/>
              </a:solidFill>
              <a:ea typeface="Calibri"/>
              <a:cs typeface="Calibri"/>
            </a:endParaRPr>
          </a:p>
        </p:txBody>
      </p:sp>
      <p:sp>
        <p:nvSpPr>
          <p:cNvPr id="29" name="Rectangle 28">
            <a:extLst>
              <a:ext uri="{FF2B5EF4-FFF2-40B4-BE49-F238E27FC236}">
                <a16:creationId xmlns:a16="http://schemas.microsoft.com/office/drawing/2014/main" id="{306894F0-1190-8AE0-2AC9-DF3A67F068B2}"/>
              </a:ext>
            </a:extLst>
          </p:cNvPr>
          <p:cNvSpPr/>
          <p:nvPr/>
        </p:nvSpPr>
        <p:spPr>
          <a:xfrm>
            <a:off x="399054" y="3754830"/>
            <a:ext cx="11560451" cy="1027566"/>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0" name="Freeform: Shape 29">
            <a:extLst>
              <a:ext uri="{FF2B5EF4-FFF2-40B4-BE49-F238E27FC236}">
                <a16:creationId xmlns:a16="http://schemas.microsoft.com/office/drawing/2014/main" id="{D47ADE69-8E09-1478-F103-8BB64B7CFF85}"/>
              </a:ext>
            </a:extLst>
          </p:cNvPr>
          <p:cNvSpPr/>
          <p:nvPr/>
        </p:nvSpPr>
        <p:spPr>
          <a:xfrm>
            <a:off x="399054" y="3754829"/>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33" name="TextBox 32">
            <a:extLst>
              <a:ext uri="{FF2B5EF4-FFF2-40B4-BE49-F238E27FC236}">
                <a16:creationId xmlns:a16="http://schemas.microsoft.com/office/drawing/2014/main" id="{8FEE07CE-8A2E-AE68-1C60-3A009AF3AB23}"/>
              </a:ext>
            </a:extLst>
          </p:cNvPr>
          <p:cNvSpPr txBox="1"/>
          <p:nvPr/>
        </p:nvSpPr>
        <p:spPr>
          <a:xfrm>
            <a:off x="522094" y="3781329"/>
            <a:ext cx="3008476" cy="830997"/>
          </a:xfrm>
          <a:prstGeom prst="rect">
            <a:avLst/>
          </a:prstGeom>
          <a:noFill/>
        </p:spPr>
        <p:txBody>
          <a:bodyPr wrap="square" rtlCol="0">
            <a:spAutoFit/>
          </a:bodyPr>
          <a:lstStyle/>
          <a:p>
            <a:pPr algn="ctr"/>
            <a:r>
              <a:rPr lang="en-GB" sz="2400" b="1" dirty="0">
                <a:solidFill>
                  <a:schemeClr val="bg1"/>
                </a:solidFill>
              </a:rPr>
              <a:t>Prag rentabilnosti </a:t>
            </a:r>
          </a:p>
          <a:p>
            <a:pPr algn="ctr"/>
            <a:r>
              <a:rPr lang="en-GB" sz="2400" b="1" dirty="0">
                <a:solidFill>
                  <a:schemeClr val="bg1"/>
                </a:solidFill>
              </a:rPr>
              <a:t>noči na leto</a:t>
            </a:r>
          </a:p>
        </p:txBody>
      </p:sp>
      <p:sp>
        <p:nvSpPr>
          <p:cNvPr id="35" name="TextBox 34">
            <a:extLst>
              <a:ext uri="{FF2B5EF4-FFF2-40B4-BE49-F238E27FC236}">
                <a16:creationId xmlns:a16="http://schemas.microsoft.com/office/drawing/2014/main" id="{8654BDE5-BC9E-6698-E3A3-345AB1B433EA}"/>
              </a:ext>
            </a:extLst>
          </p:cNvPr>
          <p:cNvSpPr txBox="1"/>
          <p:nvPr/>
        </p:nvSpPr>
        <p:spPr>
          <a:xfrm>
            <a:off x="3631750" y="3764965"/>
            <a:ext cx="8327755" cy="1015663"/>
          </a:xfrm>
          <a:prstGeom prst="rect">
            <a:avLst/>
          </a:prstGeom>
          <a:noFill/>
        </p:spPr>
        <p:txBody>
          <a:bodyPr wrap="square" lIns="91440" tIns="45720" rIns="91440" bIns="45720" rtlCol="0" anchor="t">
            <a:spAutoFit/>
          </a:bodyPr>
          <a:lstStyle/>
          <a:p>
            <a:r>
              <a:rPr lang="en-US" sz="2000" b="1" dirty="0">
                <a:solidFill>
                  <a:srgbClr val="494949"/>
                </a:solidFill>
              </a:rPr>
              <a:t>Prag rentabilnosti noči na leto </a:t>
            </a:r>
            <a:r>
              <a:rPr lang="en-US" sz="2000" i="1" dirty="0">
                <a:solidFill>
                  <a:srgbClr val="595959"/>
                </a:solidFill>
              </a:rPr>
              <a:t>Število rezerviranih noči, potrebnih za pokritje fiksnih stroškov 14.000 € fiksnih stroškov ÷ 120 € dobička na noč =</a:t>
            </a:r>
            <a:r>
              <a:rPr lang="en-US" sz="2000" b="1" i="1" dirty="0">
                <a:solidFill>
                  <a:srgbClr val="E96751"/>
                </a:solidFill>
              </a:rPr>
              <a:t> 117 noči</a:t>
            </a:r>
            <a:br>
              <a:rPr lang="en-US" sz="2000" i="1" dirty="0"/>
            </a:br>
            <a:r>
              <a:rPr lang="en-US" sz="2000" i="1" dirty="0">
                <a:solidFill>
                  <a:srgbClr val="595959"/>
                </a:solidFill>
              </a:rPr>
              <a:t>Da dosežete prag rentabilnosti, morate rezervirati 117 nočitev.</a:t>
            </a:r>
            <a:endParaRPr lang="en-GB" sz="2000" b="1" i="1" dirty="0">
              <a:solidFill>
                <a:srgbClr val="595959"/>
              </a:solidFill>
            </a:endParaRPr>
          </a:p>
        </p:txBody>
      </p:sp>
      <p:grpSp>
        <p:nvGrpSpPr>
          <p:cNvPr id="2" name="Group 1">
            <a:extLst>
              <a:ext uri="{FF2B5EF4-FFF2-40B4-BE49-F238E27FC236}">
                <a16:creationId xmlns:a16="http://schemas.microsoft.com/office/drawing/2014/main" id="{FF5D2F97-644D-9439-68FF-084B73E6F2FC}"/>
              </a:ext>
            </a:extLst>
          </p:cNvPr>
          <p:cNvGrpSpPr/>
          <p:nvPr/>
        </p:nvGrpSpPr>
        <p:grpSpPr>
          <a:xfrm>
            <a:off x="155730" y="1400046"/>
            <a:ext cx="630739" cy="707886"/>
            <a:chOff x="1015996" y="1040208"/>
            <a:chExt cx="1016004" cy="1223667"/>
          </a:xfrm>
        </p:grpSpPr>
        <p:sp>
          <p:nvSpPr>
            <p:cNvPr id="3" name="Oval 2">
              <a:extLst>
                <a:ext uri="{FF2B5EF4-FFF2-40B4-BE49-F238E27FC236}">
                  <a16:creationId xmlns:a16="http://schemas.microsoft.com/office/drawing/2014/main" id="{E3DBC5B5-F95F-59C5-EEBD-04687096EFD5}"/>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469CBF25-461D-CD8A-7612-7658C1839B19}"/>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1</a:t>
              </a:r>
            </a:p>
          </p:txBody>
        </p:sp>
      </p:grpSp>
      <p:grpSp>
        <p:nvGrpSpPr>
          <p:cNvPr id="5" name="Group 4">
            <a:extLst>
              <a:ext uri="{FF2B5EF4-FFF2-40B4-BE49-F238E27FC236}">
                <a16:creationId xmlns:a16="http://schemas.microsoft.com/office/drawing/2014/main" id="{E92F6E10-D119-9C4E-AAB6-8EF1F0F0682F}"/>
              </a:ext>
            </a:extLst>
          </p:cNvPr>
          <p:cNvGrpSpPr/>
          <p:nvPr/>
        </p:nvGrpSpPr>
        <p:grpSpPr>
          <a:xfrm>
            <a:off x="110837" y="2588584"/>
            <a:ext cx="630739" cy="707886"/>
            <a:chOff x="1015996" y="1040208"/>
            <a:chExt cx="1016004" cy="1223667"/>
          </a:xfrm>
        </p:grpSpPr>
        <p:sp>
          <p:nvSpPr>
            <p:cNvPr id="6" name="Oval 5">
              <a:extLst>
                <a:ext uri="{FF2B5EF4-FFF2-40B4-BE49-F238E27FC236}">
                  <a16:creationId xmlns:a16="http://schemas.microsoft.com/office/drawing/2014/main" id="{298B7FB2-279F-E680-4C98-0D5A0E1D7821}"/>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4CCF9619-0488-A090-BDFA-A47822624487}"/>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2</a:t>
              </a:r>
            </a:p>
          </p:txBody>
        </p:sp>
      </p:grpSp>
      <p:grpSp>
        <p:nvGrpSpPr>
          <p:cNvPr id="9" name="Group 8">
            <a:extLst>
              <a:ext uri="{FF2B5EF4-FFF2-40B4-BE49-F238E27FC236}">
                <a16:creationId xmlns:a16="http://schemas.microsoft.com/office/drawing/2014/main" id="{4974AAE6-B7EF-8F13-10CF-C8B12B72ABBE}"/>
              </a:ext>
            </a:extLst>
          </p:cNvPr>
          <p:cNvGrpSpPr/>
          <p:nvPr/>
        </p:nvGrpSpPr>
        <p:grpSpPr>
          <a:xfrm>
            <a:off x="92989" y="3820031"/>
            <a:ext cx="630739" cy="707886"/>
            <a:chOff x="1015996" y="1040208"/>
            <a:chExt cx="1016004" cy="1223667"/>
          </a:xfrm>
        </p:grpSpPr>
        <p:sp>
          <p:nvSpPr>
            <p:cNvPr id="15" name="Oval 14">
              <a:extLst>
                <a:ext uri="{FF2B5EF4-FFF2-40B4-BE49-F238E27FC236}">
                  <a16:creationId xmlns:a16="http://schemas.microsoft.com/office/drawing/2014/main" id="{5CF2F952-426F-668A-A4C3-9ABCC036ED5C}"/>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98A0FFB7-8E4D-C1FC-5ECD-DCB25FB59A90}"/>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3</a:t>
              </a:r>
            </a:p>
          </p:txBody>
        </p:sp>
      </p:grpSp>
      <p:sp>
        <p:nvSpPr>
          <p:cNvPr id="24" name="TextBox 23">
            <a:extLst>
              <a:ext uri="{FF2B5EF4-FFF2-40B4-BE49-F238E27FC236}">
                <a16:creationId xmlns:a16="http://schemas.microsoft.com/office/drawing/2014/main" id="{AF0348A4-C6C0-52ED-DC3A-6370974DAFA5}"/>
              </a:ext>
            </a:extLst>
          </p:cNvPr>
          <p:cNvSpPr txBox="1"/>
          <p:nvPr/>
        </p:nvSpPr>
        <p:spPr>
          <a:xfrm>
            <a:off x="399054" y="6078259"/>
            <a:ext cx="9411696" cy="461665"/>
          </a:xfrm>
          <a:prstGeom prst="rect">
            <a:avLst/>
          </a:prstGeom>
          <a:noFill/>
        </p:spPr>
        <p:txBody>
          <a:bodyPr wrap="square">
            <a:spAutoFit/>
          </a:bodyPr>
          <a:lstStyle/>
          <a:p>
            <a:r>
              <a:rPr lang="en-US" sz="2400" dirty="0">
                <a:solidFill>
                  <a:srgbClr val="595959"/>
                </a:solidFill>
              </a:rPr>
              <a:t>14.000 € fiksnih stroškov ÷ 120 € dobička na nočitev =</a:t>
            </a:r>
            <a:r>
              <a:rPr lang="en-US" sz="2400" b="1" dirty="0">
                <a:solidFill>
                  <a:srgbClr val="595959"/>
                </a:solidFill>
              </a:rPr>
              <a:t> 117 nočitev</a:t>
            </a:r>
            <a:endParaRPr lang="en-IE" sz="2400" dirty="0">
              <a:solidFill>
                <a:srgbClr val="595959"/>
              </a:solidFill>
            </a:endParaRPr>
          </a:p>
        </p:txBody>
      </p:sp>
      <p:sp>
        <p:nvSpPr>
          <p:cNvPr id="26" name="TextBox 25">
            <a:extLst>
              <a:ext uri="{FF2B5EF4-FFF2-40B4-BE49-F238E27FC236}">
                <a16:creationId xmlns:a16="http://schemas.microsoft.com/office/drawing/2014/main" id="{5EDCCBA5-7FC7-E833-C514-8E30272BE8A6}"/>
              </a:ext>
            </a:extLst>
          </p:cNvPr>
          <p:cNvSpPr txBox="1"/>
          <p:nvPr/>
        </p:nvSpPr>
        <p:spPr>
          <a:xfrm>
            <a:off x="396506" y="5043187"/>
            <a:ext cx="11272595" cy="769441"/>
          </a:xfrm>
          <a:prstGeom prst="rect">
            <a:avLst/>
          </a:prstGeom>
          <a:noFill/>
        </p:spPr>
        <p:txBody>
          <a:bodyPr wrap="square">
            <a:spAutoFit/>
          </a:bodyPr>
          <a:lstStyle/>
          <a:p>
            <a:r>
              <a:rPr lang="en-US" sz="2400" b="1" dirty="0">
                <a:solidFill>
                  <a:srgbClr val="E96751"/>
                </a:solidFill>
              </a:rPr>
              <a:t>Nočitve, s katerimi dosežete prag rentabilnosti = </a:t>
            </a:r>
            <a:r>
              <a:rPr lang="en-US" sz="2400" dirty="0">
                <a:solidFill>
                  <a:srgbClr val="E96751"/>
                </a:solidFill>
              </a:rPr>
              <a:t>fiksni stroški ÷ </a:t>
            </a:r>
            <a:r>
              <a:rPr lang="en-IE" sz="2400" dirty="0">
                <a:solidFill>
                  <a:srgbClr val="E96751"/>
                </a:solidFill>
              </a:rPr>
              <a:t>dobiček na zasedeno noč </a:t>
            </a:r>
            <a:r>
              <a:rPr lang="en-US" sz="2000" i="1" dirty="0">
                <a:solidFill>
                  <a:srgbClr val="595959"/>
                </a:solidFill>
              </a:rPr>
              <a:t>(cena na noč – spremenljivi stroški na noč) </a:t>
            </a:r>
          </a:p>
        </p:txBody>
      </p:sp>
    </p:spTree>
    <p:extLst>
      <p:ext uri="{BB962C8B-B14F-4D97-AF65-F5344CB8AC3E}">
        <p14:creationId xmlns:p14="http://schemas.microsoft.com/office/powerpoint/2010/main" val="28277096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3FC99C-37F4-64BE-9573-227D78CAD994}"/>
              </a:ext>
            </a:extLst>
          </p:cNvPr>
          <p:cNvSpPr>
            <a:spLocks noGrp="1"/>
          </p:cNvSpPr>
          <p:nvPr>
            <p:ph type="body" sz="quarter" idx="18"/>
          </p:nvPr>
        </p:nvSpPr>
        <p:spPr>
          <a:xfrm>
            <a:off x="786657" y="1640019"/>
            <a:ext cx="10849148" cy="3849918"/>
          </a:xfrm>
        </p:spPr>
        <p:txBody>
          <a:bodyPr/>
          <a:lstStyle/>
          <a:p>
            <a:pPr marL="0" indent="0"/>
            <a:r>
              <a:rPr lang="en-IE" sz="2600" b="1" i="1" dirty="0">
                <a:solidFill>
                  <a:srgbClr val="595959"/>
                </a:solidFill>
              </a:rPr>
              <a:t>Predpostavimo, da so vaši letni fiksni stroški 20.000 EUR, povprečna cena sobe pa 100 EUR. </a:t>
            </a:r>
          </a:p>
          <a:p>
            <a:pPr marL="0" indent="0"/>
            <a:endParaRPr lang="en-IE" sz="2800" b="1" i="1" dirty="0">
              <a:solidFill>
                <a:srgbClr val="459597"/>
              </a:solidFill>
            </a:endParaRPr>
          </a:p>
          <a:p>
            <a:pPr marL="0" indent="0"/>
            <a:r>
              <a:rPr lang="en-IE" sz="2800" b="1" i="1" dirty="0">
                <a:solidFill>
                  <a:srgbClr val="459597"/>
                </a:solidFill>
              </a:rPr>
              <a:t>Prag rentabilnosti </a:t>
            </a:r>
            <a:r>
              <a:rPr lang="en-IE" sz="2800" i="1" dirty="0">
                <a:solidFill>
                  <a:srgbClr val="459597"/>
                </a:solidFill>
              </a:rPr>
              <a:t>= 20.000 EUR / 100 EUR = 200 nočitev.</a:t>
            </a:r>
            <a:r>
              <a:rPr lang="en-IE" sz="2800" dirty="0">
                <a:solidFill>
                  <a:srgbClr val="459597"/>
                </a:solidFill>
              </a:rPr>
              <a:t> </a:t>
            </a:r>
          </a:p>
          <a:p>
            <a:pPr marL="342900" indent="-342900">
              <a:buFont typeface="Wingdings" panose="05000000000000000000" pitchFamily="2" charset="2"/>
              <a:buChar char="Ø"/>
            </a:pPr>
            <a:r>
              <a:rPr lang="en-IE" dirty="0">
                <a:solidFill>
                  <a:srgbClr val="595959"/>
                </a:solidFill>
              </a:rPr>
              <a:t>To pomeni, da bi </a:t>
            </a:r>
            <a:r>
              <a:rPr lang="en-IE" b="1" dirty="0">
                <a:solidFill>
                  <a:srgbClr val="595959"/>
                </a:solidFill>
              </a:rPr>
              <a:t>v letu </a:t>
            </a:r>
            <a:r>
              <a:rPr lang="en-IE" dirty="0">
                <a:solidFill>
                  <a:srgbClr val="595959"/>
                </a:solidFill>
              </a:rPr>
              <a:t>potrebovali</a:t>
            </a:r>
            <a:r>
              <a:rPr lang="en-IE" b="1" dirty="0">
                <a:solidFill>
                  <a:srgbClr val="595959"/>
                </a:solidFill>
              </a:rPr>
              <a:t> 200 plačanih nočitev</a:t>
            </a:r>
            <a:r>
              <a:rPr lang="en-IE" dirty="0">
                <a:solidFill>
                  <a:srgbClr val="595959"/>
                </a:solidFill>
              </a:rPr>
              <a:t>, da bi ustvarili 20.000 € prihodkov, kar bi približno pokrilo vaše</a:t>
            </a:r>
            <a:r>
              <a:rPr lang="en-IE" b="1" dirty="0">
                <a:solidFill>
                  <a:srgbClr val="595959"/>
                </a:solidFill>
              </a:rPr>
              <a:t> 20.000 € fiksnih stroškov</a:t>
            </a:r>
            <a:r>
              <a:rPr lang="en-IE" dirty="0">
                <a:solidFill>
                  <a:srgbClr val="595959"/>
                </a:solidFill>
              </a:rPr>
              <a:t>. </a:t>
            </a:r>
          </a:p>
          <a:p>
            <a:pPr marL="342900" indent="-342900">
              <a:buFont typeface="Wingdings" panose="05000000000000000000" pitchFamily="2" charset="2"/>
              <a:buChar char="Ø"/>
            </a:pPr>
            <a:r>
              <a:rPr lang="en-IE" dirty="0">
                <a:solidFill>
                  <a:srgbClr val="595959"/>
                </a:solidFill>
              </a:rPr>
              <a:t>Pri 200 nočitvah dejansko ne ustvarjate dobička – </a:t>
            </a:r>
            <a:r>
              <a:rPr lang="en-IE" b="1" dirty="0">
                <a:solidFill>
                  <a:srgbClr val="595959"/>
                </a:solidFill>
              </a:rPr>
              <a:t>le pokrivate vse stroške</a:t>
            </a:r>
            <a:r>
              <a:rPr lang="en-IE" dirty="0">
                <a:solidFill>
                  <a:srgbClr val="595959"/>
                </a:solidFill>
              </a:rPr>
              <a:t>. </a:t>
            </a:r>
          </a:p>
          <a:p>
            <a:pPr marL="342900" indent="-342900">
              <a:buFont typeface="Wingdings" panose="05000000000000000000" pitchFamily="2" charset="2"/>
              <a:buChar char="Ø"/>
            </a:pPr>
            <a:r>
              <a:rPr lang="en-IE" dirty="0">
                <a:solidFill>
                  <a:srgbClr val="595959"/>
                </a:solidFill>
              </a:rPr>
              <a:t>V tem scenariju bi vsaka rezervacija </a:t>
            </a:r>
            <a:r>
              <a:rPr lang="en-IE" b="1" dirty="0">
                <a:solidFill>
                  <a:srgbClr val="595959"/>
                </a:solidFill>
              </a:rPr>
              <a:t>nad 200 nočitev </a:t>
            </a:r>
            <a:r>
              <a:rPr lang="en-IE" dirty="0">
                <a:solidFill>
                  <a:srgbClr val="595959"/>
                </a:solidFill>
              </a:rPr>
              <a:t>začela </a:t>
            </a:r>
            <a:r>
              <a:rPr lang="en-IE" b="1" dirty="0">
                <a:solidFill>
                  <a:srgbClr val="595959"/>
                </a:solidFill>
              </a:rPr>
              <a:t>ustvarjati dobiček</a:t>
            </a:r>
            <a:r>
              <a:rPr lang="en-IE" dirty="0">
                <a:solidFill>
                  <a:srgbClr val="595959"/>
                </a:solidFill>
              </a:rPr>
              <a:t>. </a:t>
            </a:r>
          </a:p>
          <a:p>
            <a:pPr marL="0" indent="0"/>
            <a:endParaRPr lang="en-IE" dirty="0">
              <a:solidFill>
                <a:srgbClr val="595959"/>
              </a:solidFill>
            </a:endParaRPr>
          </a:p>
          <a:p>
            <a:pPr marL="0" indent="0"/>
            <a:r>
              <a:rPr lang="en-IE" dirty="0">
                <a:solidFill>
                  <a:srgbClr val="595959"/>
                </a:solidFill>
              </a:rPr>
              <a:t>Ta pristop je uporaben, če še vedno ugotavljate stroške in nameravate določiti ceno – neposredno vam pove: »Prodati moram X nočitev po tej ceni, da ne bom izgubil denarja.«</a:t>
            </a:r>
          </a:p>
          <a:p>
            <a:pPr marL="342900" indent="-342900">
              <a:buFont typeface="Wingdings" panose="05000000000000000000" pitchFamily="2" charset="2"/>
              <a:buChar char="Ø"/>
            </a:pPr>
            <a:endParaRPr lang="en-IE" dirty="0">
              <a:solidFill>
                <a:srgbClr val="595959"/>
              </a:solidFill>
            </a:endParaRPr>
          </a:p>
        </p:txBody>
      </p:sp>
      <p:sp>
        <p:nvSpPr>
          <p:cNvPr id="3" name="Text Placeholder 2">
            <a:extLst>
              <a:ext uri="{FF2B5EF4-FFF2-40B4-BE49-F238E27FC236}">
                <a16:creationId xmlns:a16="http://schemas.microsoft.com/office/drawing/2014/main" id="{ACB272DF-E365-1980-E89B-FD122191E178}"/>
              </a:ext>
            </a:extLst>
          </p:cNvPr>
          <p:cNvSpPr>
            <a:spLocks noGrp="1"/>
          </p:cNvSpPr>
          <p:nvPr>
            <p:ph type="body" sz="quarter" idx="16"/>
          </p:nvPr>
        </p:nvSpPr>
        <p:spPr>
          <a:xfrm>
            <a:off x="788612" y="400141"/>
            <a:ext cx="10614687" cy="803654"/>
          </a:xfrm>
        </p:spPr>
        <p:txBody>
          <a:bodyPr/>
          <a:lstStyle/>
          <a:p>
            <a:r>
              <a:rPr lang="en-US" dirty="0">
                <a:solidFill>
                  <a:srgbClr val="EC7C69"/>
                </a:solidFill>
              </a:rPr>
              <a:t>Primer: (Možnost A) </a:t>
            </a:r>
            <a:r>
              <a:rPr lang="en-US" dirty="0">
                <a:solidFill>
                  <a:srgbClr val="459597"/>
                </a:solidFill>
              </a:rPr>
              <a:t>Izračunajte nočitve, pri katerih dosežete prag rentabilnosti </a:t>
            </a:r>
          </a:p>
        </p:txBody>
      </p:sp>
    </p:spTree>
    <p:extLst>
      <p:ext uri="{BB962C8B-B14F-4D97-AF65-F5344CB8AC3E}">
        <p14:creationId xmlns:p14="http://schemas.microsoft.com/office/powerpoint/2010/main" val="3349563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6D2EE-5274-945B-A21E-59379A09D12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91F7934-BD23-E93E-A41B-8A55E20DFFED}"/>
              </a:ext>
            </a:extLst>
          </p:cNvPr>
          <p:cNvSpPr>
            <a:spLocks noGrp="1"/>
          </p:cNvSpPr>
          <p:nvPr>
            <p:ph type="body" sz="quarter" idx="16"/>
          </p:nvPr>
        </p:nvSpPr>
        <p:spPr>
          <a:xfrm>
            <a:off x="573015" y="1601669"/>
            <a:ext cx="10323585" cy="3066422"/>
          </a:xfrm>
        </p:spPr>
        <p:txBody>
          <a:bodyPr lIns="91440" tIns="45720" rIns="91440" bIns="45720" anchor="t">
            <a:noAutofit/>
          </a:bodyPr>
          <a:lstStyle/>
          <a:p>
            <a:r>
              <a:rPr lang="en-US" sz="2400" b="1" dirty="0" err="1">
                <a:solidFill>
                  <a:srgbClr val="E96751"/>
                </a:solidFill>
              </a:rPr>
              <a:t>Poglavje</a:t>
            </a:r>
            <a:r>
              <a:rPr lang="en-US" sz="2400" b="1" dirty="0">
                <a:solidFill>
                  <a:srgbClr val="E96751"/>
                </a:solidFill>
              </a:rPr>
              <a:t> 5: </a:t>
            </a:r>
            <a:r>
              <a:rPr lang="en-US" sz="2400" b="1" dirty="0" err="1">
                <a:solidFill>
                  <a:srgbClr val="459597"/>
                </a:solidFill>
              </a:rPr>
              <a:t>Spoznajte</a:t>
            </a:r>
            <a:r>
              <a:rPr lang="en-US" sz="2400" b="1" dirty="0">
                <a:solidFill>
                  <a:srgbClr val="459597"/>
                </a:solidFill>
              </a:rPr>
              <a:t> </a:t>
            </a:r>
            <a:r>
              <a:rPr lang="en-US" sz="2400" b="1" dirty="0" err="1">
                <a:solidFill>
                  <a:srgbClr val="459597"/>
                </a:solidFill>
              </a:rPr>
              <a:t>svoje</a:t>
            </a:r>
            <a:r>
              <a:rPr lang="en-US" sz="2400" b="1" dirty="0">
                <a:solidFill>
                  <a:srgbClr val="459597"/>
                </a:solidFill>
              </a:rPr>
              <a:t> </a:t>
            </a:r>
            <a:r>
              <a:rPr lang="en-US" sz="2400" b="1" dirty="0" err="1">
                <a:solidFill>
                  <a:srgbClr val="459597"/>
                </a:solidFill>
              </a:rPr>
              <a:t>stroške</a:t>
            </a:r>
            <a:r>
              <a:rPr lang="en-US" sz="2400" b="1" dirty="0">
                <a:solidFill>
                  <a:srgbClr val="459597"/>
                </a:solidFill>
              </a:rPr>
              <a:t> na noč</a:t>
            </a:r>
          </a:p>
          <a:p>
            <a:pPr marL="342900" indent="-342900">
              <a:buFont typeface="Arial" panose="020B0604020202020204" pitchFamily="34" charset="0"/>
              <a:buChar char="•"/>
            </a:pPr>
            <a:r>
              <a:rPr lang="en-US" sz="2000" i="1" dirty="0">
                <a:solidFill>
                  <a:srgbClr val="E96751"/>
                </a:solidFill>
              </a:rPr>
              <a:t>Kakšen je </a:t>
            </a:r>
            <a:r>
              <a:rPr lang="en-US" sz="2000" b="1" i="1" dirty="0">
                <a:solidFill>
                  <a:srgbClr val="E96751"/>
                </a:solidFill>
              </a:rPr>
              <a:t>minimalni</a:t>
            </a:r>
            <a:r>
              <a:rPr lang="en-US" sz="2000" i="1" dirty="0">
                <a:solidFill>
                  <a:srgbClr val="E96751"/>
                </a:solidFill>
              </a:rPr>
              <a:t> znesek, </a:t>
            </a:r>
            <a:r>
              <a:rPr lang="en-US" sz="2000" b="1" i="1" dirty="0">
                <a:solidFill>
                  <a:srgbClr val="E96751"/>
                </a:solidFill>
              </a:rPr>
              <a:t>ki ga morate zaračunati, </a:t>
            </a:r>
            <a:r>
              <a:rPr lang="en-US" sz="2000" i="1" dirty="0">
                <a:solidFill>
                  <a:srgbClr val="E96751"/>
                </a:solidFill>
              </a:rPr>
              <a:t>da ne boste izgubili denarja?</a:t>
            </a:r>
          </a:p>
          <a:p>
            <a:r>
              <a:rPr lang="en-US" sz="2200" b="1" dirty="0">
                <a:solidFill>
                  <a:srgbClr val="595959"/>
                </a:solidFill>
              </a:rPr>
              <a:t>Cilj: Poznajte svoje stroške na noč </a:t>
            </a:r>
            <a:r>
              <a:rPr lang="en-US" sz="2200" dirty="0">
                <a:solidFill>
                  <a:srgbClr val="595959"/>
                </a:solidFill>
              </a:rPr>
              <a:t>(izračunajte minimalno ceno)</a:t>
            </a:r>
          </a:p>
          <a:p>
            <a:r>
              <a:rPr lang="en-US" sz="2200" dirty="0">
                <a:solidFill>
                  <a:srgbClr val="595959"/>
                </a:solidFill>
              </a:rPr>
              <a:t>Izračunajte minimalno trajnostno ceno na nočitev in zagotovite, da je cena utemeljena na dejanskih stroških. </a:t>
            </a:r>
          </a:p>
          <a:p>
            <a:endParaRPr lang="en-US" sz="2200" dirty="0">
              <a:solidFill>
                <a:srgbClr val="595959"/>
              </a:solidFill>
            </a:endParaRPr>
          </a:p>
          <a:p>
            <a:r>
              <a:rPr lang="en-US" sz="2400" b="1" dirty="0">
                <a:solidFill>
                  <a:srgbClr val="E96751"/>
                </a:solidFill>
              </a:rPr>
              <a:t>Poglavje 6: </a:t>
            </a:r>
            <a:r>
              <a:rPr lang="en-US" sz="2400" b="1" dirty="0">
                <a:solidFill>
                  <a:srgbClr val="459597"/>
                </a:solidFill>
              </a:rPr>
              <a:t>Ugotovite prag rentabilnosti in stopnjo zasedenosti</a:t>
            </a:r>
          </a:p>
          <a:p>
            <a:pPr marL="342900" indent="-342900">
              <a:buFont typeface="Arial" panose="020B0604020202020204" pitchFamily="34" charset="0"/>
              <a:buChar char="•"/>
            </a:pPr>
            <a:r>
              <a:rPr lang="en-US" sz="2000" i="1" dirty="0">
                <a:solidFill>
                  <a:srgbClr val="E96751"/>
                </a:solidFill>
              </a:rPr>
              <a:t>Koliko </a:t>
            </a:r>
            <a:r>
              <a:rPr lang="en-US" sz="2000" b="1" i="1" dirty="0">
                <a:solidFill>
                  <a:srgbClr val="E96751"/>
                </a:solidFill>
              </a:rPr>
              <a:t>nočitev moram prodati</a:t>
            </a:r>
            <a:r>
              <a:rPr lang="en-US" sz="2000" i="1" dirty="0">
                <a:solidFill>
                  <a:srgbClr val="E96751"/>
                </a:solidFill>
              </a:rPr>
              <a:t>,</a:t>
            </a:r>
            <a:r>
              <a:rPr lang="en-US" sz="2000" b="1" i="1" dirty="0">
                <a:solidFill>
                  <a:srgbClr val="E96751"/>
                </a:solidFill>
              </a:rPr>
              <a:t> </a:t>
            </a:r>
            <a:r>
              <a:rPr lang="en-US" sz="2000" i="1" dirty="0">
                <a:solidFill>
                  <a:srgbClr val="E96751"/>
                </a:solidFill>
              </a:rPr>
              <a:t>da </a:t>
            </a:r>
            <a:r>
              <a:rPr lang="en-US" sz="2000" b="1" i="1" dirty="0">
                <a:solidFill>
                  <a:srgbClr val="E96751"/>
                </a:solidFill>
              </a:rPr>
              <a:t>dosežem prag rentabilnosti</a:t>
            </a:r>
            <a:r>
              <a:rPr lang="en-US" sz="2000" i="1" dirty="0">
                <a:solidFill>
                  <a:srgbClr val="E96751"/>
                </a:solidFill>
              </a:rPr>
              <a:t>, in koliko, da </a:t>
            </a:r>
            <a:r>
              <a:rPr lang="en-US" sz="2000" b="1" i="1" dirty="0">
                <a:solidFill>
                  <a:srgbClr val="E96751"/>
                </a:solidFill>
              </a:rPr>
              <a:t>pokrijem stroške </a:t>
            </a:r>
            <a:r>
              <a:rPr lang="en-US" sz="2000" i="1" dirty="0">
                <a:solidFill>
                  <a:srgbClr val="E96751"/>
                </a:solidFill>
              </a:rPr>
              <a:t>in ustvarim </a:t>
            </a:r>
            <a:r>
              <a:rPr lang="en-US" sz="2000" b="1" i="1" dirty="0">
                <a:solidFill>
                  <a:srgbClr val="E96751"/>
                </a:solidFill>
              </a:rPr>
              <a:t>dobiček</a:t>
            </a:r>
            <a:r>
              <a:rPr lang="en-US" sz="2000" i="1" dirty="0">
                <a:solidFill>
                  <a:srgbClr val="E96751"/>
                </a:solidFill>
              </a:rPr>
              <a:t>?</a:t>
            </a:r>
          </a:p>
          <a:p>
            <a:r>
              <a:rPr lang="en-US" sz="2200" b="1" dirty="0">
                <a:solidFill>
                  <a:srgbClr val="595959"/>
                </a:solidFill>
              </a:rPr>
              <a:t>Cilj: </a:t>
            </a:r>
            <a:r>
              <a:rPr lang="en-US" sz="2200" dirty="0">
                <a:solidFill>
                  <a:srgbClr val="595959"/>
                </a:solidFill>
              </a:rPr>
              <a:t>analiza pragu rentabilnosti in izračun zasedenosti</a:t>
            </a:r>
          </a:p>
          <a:p>
            <a:r>
              <a:rPr lang="en-US" sz="2200" dirty="0">
                <a:solidFill>
                  <a:srgbClr val="595959"/>
                </a:solidFill>
              </a:rPr>
              <a:t> (Kako se prepričati, da ne boste izgubili denarja). Izračunajte prag rentabilnosti v nočitvah in stopnji zasedenosti, da boste imeli jasnost in zaupanje pri načrtovanju. </a:t>
            </a:r>
          </a:p>
          <a:p>
            <a:endParaRPr lang="en-US" sz="2400" dirty="0">
              <a:solidFill>
                <a:srgbClr val="595959"/>
              </a:solidFill>
            </a:endParaRPr>
          </a:p>
          <a:p>
            <a:pPr marL="342900" indent="-342900">
              <a:spcAft>
                <a:spcPts val="1200"/>
              </a:spcAft>
              <a:buFont typeface="Wingdings" panose="05000000000000000000" pitchFamily="2" charset="2"/>
              <a:buChar char="v"/>
            </a:pPr>
            <a:endParaRPr lang="en-US" sz="2200" dirty="0">
              <a:solidFill>
                <a:srgbClr val="595959"/>
              </a:solidFill>
            </a:endParaRPr>
          </a:p>
        </p:txBody>
      </p:sp>
      <p:sp>
        <p:nvSpPr>
          <p:cNvPr id="7" name="Slide Number Placeholder 5">
            <a:extLst>
              <a:ext uri="{FF2B5EF4-FFF2-40B4-BE49-F238E27FC236}">
                <a16:creationId xmlns:a16="http://schemas.microsoft.com/office/drawing/2014/main" id="{95C2C33B-D9EF-BD8B-C32A-1A700D6A07E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6</a:t>
            </a:fld>
            <a:endParaRPr lang="fr-CA" dirty="0"/>
          </a:p>
        </p:txBody>
      </p:sp>
      <p:sp>
        <p:nvSpPr>
          <p:cNvPr id="4" name="Freeform 28">
            <a:extLst>
              <a:ext uri="{FF2B5EF4-FFF2-40B4-BE49-F238E27FC236}">
                <a16:creationId xmlns:a16="http://schemas.microsoft.com/office/drawing/2014/main" id="{11498ED0-5572-0C80-056D-2B779D2F8D2E}"/>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C44A8C19-1561-B200-9281-10981AA83280}"/>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Poglavje 4–6 </a:t>
            </a:r>
            <a:r>
              <a:rPr lang="en-US" sz="3000" dirty="0"/>
              <a:t>Razumevanje stroškov, cen in točke preloma</a:t>
            </a:r>
          </a:p>
        </p:txBody>
      </p:sp>
    </p:spTree>
    <p:extLst>
      <p:ext uri="{BB962C8B-B14F-4D97-AF65-F5344CB8AC3E}">
        <p14:creationId xmlns:p14="http://schemas.microsoft.com/office/powerpoint/2010/main" val="5889695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14AFA-4DD4-88E9-4256-DAA5F7D8FC4F}"/>
            </a:ext>
          </a:extLst>
        </p:cNvPr>
        <p:cNvGrpSpPr/>
        <p:nvPr/>
      </p:nvGrpSpPr>
      <p:grpSpPr>
        <a:xfrm>
          <a:off x="0" y="0"/>
          <a:ext cx="0" cy="0"/>
          <a:chOff x="0" y="0"/>
          <a:chExt cx="0" cy="0"/>
        </a:xfrm>
      </p:grpSpPr>
      <p:sp>
        <p:nvSpPr>
          <p:cNvPr id="2" name="Flowchart: Alternate Process 1">
            <a:extLst>
              <a:ext uri="{FF2B5EF4-FFF2-40B4-BE49-F238E27FC236}">
                <a16:creationId xmlns:a16="http://schemas.microsoft.com/office/drawing/2014/main" id="{83EFE158-4405-62B3-F83C-ADBC49F738FC}"/>
              </a:ext>
            </a:extLst>
          </p:cNvPr>
          <p:cNvSpPr/>
          <p:nvPr/>
        </p:nvSpPr>
        <p:spPr>
          <a:xfrm>
            <a:off x="4104529" y="73026"/>
            <a:ext cx="7802453" cy="6471430"/>
          </a:xfrm>
          <a:prstGeom prst="flowChartAlternateProcess">
            <a:avLst/>
          </a:prstGeom>
          <a:solidFill>
            <a:srgbClr val="418D8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2" name="Text Placeholder 11">
            <a:extLst>
              <a:ext uri="{FF2B5EF4-FFF2-40B4-BE49-F238E27FC236}">
                <a16:creationId xmlns:a16="http://schemas.microsoft.com/office/drawing/2014/main" id="{F56390FB-D089-655B-A02D-E1AD834D7B12}"/>
              </a:ext>
            </a:extLst>
          </p:cNvPr>
          <p:cNvSpPr>
            <a:spLocks noGrp="1"/>
          </p:cNvSpPr>
          <p:nvPr>
            <p:ph type="body" sz="quarter" idx="4294967295"/>
          </p:nvPr>
        </p:nvSpPr>
        <p:spPr>
          <a:xfrm>
            <a:off x="430632" y="822846"/>
            <a:ext cx="2979317" cy="1049221"/>
          </a:xfrm>
          <a:prstGeom prst="rect">
            <a:avLst/>
          </a:prstGeom>
        </p:spPr>
        <p:txBody>
          <a:bodyPr/>
          <a:lstStyle/>
          <a:p>
            <a:pPr marL="0" indent="0" algn="ctr">
              <a:lnSpc>
                <a:spcPct val="100000"/>
              </a:lnSpc>
              <a:buNone/>
            </a:pPr>
            <a:r>
              <a:rPr lang="en-IE" sz="4400" b="1" dirty="0">
                <a:solidFill>
                  <a:schemeClr val="bg1"/>
                </a:solidFill>
              </a:rPr>
              <a:t>Primer </a:t>
            </a:r>
          </a:p>
        </p:txBody>
      </p:sp>
      <p:sp>
        <p:nvSpPr>
          <p:cNvPr id="14" name="Text Placeholder 13">
            <a:extLst>
              <a:ext uri="{FF2B5EF4-FFF2-40B4-BE49-F238E27FC236}">
                <a16:creationId xmlns:a16="http://schemas.microsoft.com/office/drawing/2014/main" id="{48E750CE-9EE2-65DC-B06F-C874036A65A5}"/>
              </a:ext>
            </a:extLst>
          </p:cNvPr>
          <p:cNvSpPr>
            <a:spLocks noGrp="1"/>
          </p:cNvSpPr>
          <p:nvPr>
            <p:ph type="body" sz="quarter" idx="21"/>
          </p:nvPr>
        </p:nvSpPr>
        <p:spPr>
          <a:xfrm>
            <a:off x="4539942" y="288437"/>
            <a:ext cx="7221426" cy="4530541"/>
          </a:xfrm>
        </p:spPr>
        <p:txBody>
          <a:bodyPr lIns="91440" tIns="45720" rIns="91440" bIns="45720" anchor="t"/>
          <a:lstStyle/>
          <a:p>
            <a:pPr>
              <a:spcAft>
                <a:spcPts val="600"/>
              </a:spcAft>
            </a:pPr>
            <a:r>
              <a:rPr lang="en-US" sz="2000" b="1" dirty="0">
                <a:solidFill>
                  <a:schemeClr val="bg1"/>
                </a:solidFill>
              </a:rPr>
              <a:t>Prag rentabilnosti </a:t>
            </a:r>
            <a:r>
              <a:rPr lang="en-US" sz="2000" dirty="0">
                <a:solidFill>
                  <a:schemeClr val="bg1"/>
                </a:solidFill>
              </a:rPr>
              <a:t>= fiksni stroški ÷ (cena na nočitev – spremenljivi stroški na nočitev)</a:t>
            </a:r>
            <a:endParaRPr lang="en-US" sz="2000" dirty="0">
              <a:solidFill>
                <a:schemeClr val="bg1"/>
              </a:solidFill>
              <a:ea typeface="Calibri"/>
              <a:cs typeface="Calibri"/>
            </a:endParaRPr>
          </a:p>
          <a:p>
            <a:pPr>
              <a:spcAft>
                <a:spcPts val="600"/>
              </a:spcAft>
            </a:pPr>
            <a:r>
              <a:rPr lang="en-US" sz="2000" dirty="0">
                <a:solidFill>
                  <a:schemeClr val="bg1"/>
                </a:solidFill>
              </a:rPr>
              <a:t>Predpostavimo, da so vaši </a:t>
            </a:r>
            <a:r>
              <a:rPr lang="en-US" sz="2000" b="1" dirty="0">
                <a:solidFill>
                  <a:schemeClr val="bg1"/>
                </a:solidFill>
              </a:rPr>
              <a:t>fiksni stroški </a:t>
            </a:r>
            <a:r>
              <a:rPr lang="en-US" sz="2000" dirty="0">
                <a:solidFill>
                  <a:schemeClr val="bg1"/>
                </a:solidFill>
              </a:rPr>
              <a:t>(zavarovanje, vzdrževanje itd. ter dodatek za vašo plačo)</a:t>
            </a:r>
            <a:r>
              <a:rPr lang="en-US" sz="2000" b="1" dirty="0">
                <a:solidFill>
                  <a:schemeClr val="bg1"/>
                </a:solidFill>
              </a:rPr>
              <a:t> 30.000 EUR na leto</a:t>
            </a:r>
            <a:r>
              <a:rPr lang="en-US" sz="2000" dirty="0">
                <a:solidFill>
                  <a:schemeClr val="bg1"/>
                </a:solidFill>
              </a:rPr>
              <a:t>. </a:t>
            </a:r>
            <a:endParaRPr lang="en-US" sz="2000" dirty="0">
              <a:solidFill>
                <a:schemeClr val="bg1"/>
              </a:solidFill>
              <a:ea typeface="Calibri"/>
              <a:cs typeface="Calibri"/>
            </a:endParaRPr>
          </a:p>
          <a:p>
            <a:pPr marL="342900" indent="-342900">
              <a:spcAft>
                <a:spcPts val="600"/>
              </a:spcAft>
              <a:buFont typeface="Wingdings" panose="05000000000000000000" pitchFamily="2" charset="2"/>
              <a:buChar char="Ø"/>
            </a:pPr>
            <a:r>
              <a:rPr lang="en-US" sz="2000" dirty="0">
                <a:solidFill>
                  <a:schemeClr val="bg1"/>
                </a:solidFill>
              </a:rPr>
              <a:t>Vaša </a:t>
            </a:r>
            <a:r>
              <a:rPr lang="en-US" sz="2000" b="1" dirty="0">
                <a:solidFill>
                  <a:schemeClr val="bg1"/>
                </a:solidFill>
              </a:rPr>
              <a:t>povprečna cena na nočitev je 100 EUR, spremenljivi stroški </a:t>
            </a:r>
            <a:r>
              <a:rPr lang="en-US" sz="2000" dirty="0">
                <a:solidFill>
                  <a:schemeClr val="bg1"/>
                </a:solidFill>
              </a:rPr>
              <a:t>(čiščenje, komunalne storitve itd.) pa so približno</a:t>
            </a:r>
            <a:r>
              <a:rPr lang="en-US" sz="2000" b="1" dirty="0">
                <a:solidFill>
                  <a:schemeClr val="bg1"/>
                </a:solidFill>
              </a:rPr>
              <a:t> 20 EUR </a:t>
            </a:r>
            <a:r>
              <a:rPr lang="en-US" sz="2000" dirty="0">
                <a:solidFill>
                  <a:schemeClr val="bg1"/>
                </a:solidFill>
              </a:rPr>
              <a:t>na zasedeno nočitev. Tako je dobiček na nočitev 80 EUR.</a:t>
            </a:r>
            <a:endParaRPr lang="en-US" sz="2000" dirty="0">
              <a:solidFill>
                <a:schemeClr val="bg1"/>
              </a:solidFill>
              <a:ea typeface="Calibri"/>
              <a:cs typeface="Calibri"/>
            </a:endParaRPr>
          </a:p>
          <a:p>
            <a:pPr marL="342900" indent="-342900">
              <a:spcAft>
                <a:spcPts val="600"/>
              </a:spcAft>
              <a:buFont typeface="Wingdings" panose="05000000000000000000" pitchFamily="2" charset="2"/>
              <a:buChar char="Ø"/>
            </a:pPr>
            <a:r>
              <a:rPr lang="en-US" sz="2000" dirty="0">
                <a:solidFill>
                  <a:schemeClr val="bg1"/>
                </a:solidFill>
              </a:rPr>
              <a:t>Če imate 4 enote, je skupno število razpoložljivih nočitev = 4 × 365 = 1460 nočitev. 375 nočitev je približno 26 % zasedenosti na leto.</a:t>
            </a:r>
            <a:endParaRPr lang="en-US" sz="2000" dirty="0">
              <a:solidFill>
                <a:schemeClr val="bg1"/>
              </a:solidFill>
              <a:ea typeface="Calibri"/>
              <a:cs typeface="Calibri"/>
            </a:endParaRPr>
          </a:p>
          <a:p>
            <a:pPr>
              <a:spcAft>
                <a:spcPts val="600"/>
              </a:spcAft>
            </a:pPr>
            <a:r>
              <a:rPr lang="en-US" sz="2000" b="1" dirty="0">
                <a:solidFill>
                  <a:schemeClr val="bg1"/>
                </a:solidFill>
              </a:rPr>
              <a:t>Prag rentabilnosti </a:t>
            </a:r>
            <a:r>
              <a:rPr lang="en-US" sz="2000" dirty="0">
                <a:solidFill>
                  <a:schemeClr val="bg1"/>
                </a:solidFill>
              </a:rPr>
              <a:t>= 30.000 ÷ 80 = 375 noči na leto.</a:t>
            </a:r>
            <a:endParaRPr lang="en-US" sz="2000" dirty="0">
              <a:solidFill>
                <a:schemeClr val="bg1"/>
              </a:solidFill>
              <a:ea typeface="Calibri"/>
              <a:cs typeface="Calibri"/>
            </a:endParaRPr>
          </a:p>
          <a:p>
            <a:pPr marL="342900" indent="-342900">
              <a:spcAft>
                <a:spcPts val="600"/>
              </a:spcAft>
              <a:buFont typeface="Wingdings" panose="05000000000000000000" pitchFamily="2" charset="2"/>
              <a:buChar char="Ø"/>
            </a:pPr>
            <a:r>
              <a:rPr lang="en-US" sz="2000" dirty="0">
                <a:solidFill>
                  <a:schemeClr val="bg1"/>
                </a:solidFill>
              </a:rPr>
              <a:t>To pomeni, da bi potrebovali približno</a:t>
            </a:r>
            <a:r>
              <a:rPr lang="en-US" sz="2000" b="1" dirty="0">
                <a:solidFill>
                  <a:schemeClr val="bg1"/>
                </a:solidFill>
              </a:rPr>
              <a:t> 26 % letne zasedenosti </a:t>
            </a:r>
            <a:r>
              <a:rPr lang="en-US" sz="2000" dirty="0">
                <a:solidFill>
                  <a:schemeClr val="bg1"/>
                </a:solidFill>
              </a:rPr>
              <a:t>(npr. približno</a:t>
            </a:r>
            <a:r>
              <a:rPr lang="en-US" sz="2000" b="1" dirty="0">
                <a:solidFill>
                  <a:schemeClr val="bg1"/>
                </a:solidFill>
              </a:rPr>
              <a:t> 96 rezerviranih nočitev </a:t>
            </a:r>
            <a:r>
              <a:rPr lang="en-US" sz="2000" dirty="0">
                <a:solidFill>
                  <a:schemeClr val="bg1"/>
                </a:solidFill>
              </a:rPr>
              <a:t>na enoto skozi celo leto), da bi pokrili</a:t>
            </a:r>
            <a:r>
              <a:rPr lang="en-US" sz="2000" b="1" dirty="0">
                <a:solidFill>
                  <a:schemeClr val="bg1"/>
                </a:solidFill>
              </a:rPr>
              <a:t> 30.000 € fiksnih stroškov</a:t>
            </a:r>
            <a:r>
              <a:rPr lang="en-US" sz="2000" dirty="0">
                <a:solidFill>
                  <a:schemeClr val="bg1"/>
                </a:solidFill>
              </a:rPr>
              <a:t>. </a:t>
            </a:r>
            <a:endParaRPr lang="en-US" sz="2000" dirty="0">
              <a:solidFill>
                <a:schemeClr val="bg1"/>
              </a:solidFill>
              <a:ea typeface="Calibri"/>
              <a:cs typeface="Calibri"/>
            </a:endParaRPr>
          </a:p>
          <a:p>
            <a:pPr>
              <a:spcAft>
                <a:spcPts val="600"/>
              </a:spcAft>
            </a:pPr>
            <a:r>
              <a:rPr lang="en-US" sz="2000" dirty="0">
                <a:solidFill>
                  <a:schemeClr val="bg1"/>
                </a:solidFill>
              </a:rPr>
              <a:t>Vsaka zasedenost nad tem, pri teh cenah, </a:t>
            </a:r>
            <a:r>
              <a:rPr lang="en-US" sz="2000" b="1" dirty="0">
                <a:solidFill>
                  <a:schemeClr val="bg1"/>
                </a:solidFill>
              </a:rPr>
              <a:t>bi prinesla dobiček. </a:t>
            </a:r>
            <a:r>
              <a:rPr lang="en-US" sz="2000" dirty="0">
                <a:solidFill>
                  <a:schemeClr val="bg1"/>
                </a:solidFill>
              </a:rPr>
              <a:t>Če poslujete le 9 mesecev na leto, bi bil prag rentabilnosti v odstotkih odprtih dni višji (ker imate na voljo manj noči, da dosežete istih 375 noči).</a:t>
            </a:r>
            <a:endParaRPr lang="en-US" sz="2000" dirty="0">
              <a:solidFill>
                <a:schemeClr val="bg1"/>
              </a:solidFill>
              <a:ea typeface="Calibri"/>
              <a:cs typeface="Calibri"/>
            </a:endParaRPr>
          </a:p>
          <a:p>
            <a:pPr>
              <a:spcAft>
                <a:spcPts val="600"/>
              </a:spcAft>
            </a:pPr>
            <a:endParaRPr lang="en-US" dirty="0"/>
          </a:p>
          <a:p>
            <a:pPr>
              <a:spcAft>
                <a:spcPts val="600"/>
              </a:spcAft>
            </a:pPr>
            <a:endParaRPr lang="en-IE" dirty="0"/>
          </a:p>
        </p:txBody>
      </p:sp>
      <p:sp>
        <p:nvSpPr>
          <p:cNvPr id="16" name="Text Placeholder 11">
            <a:extLst>
              <a:ext uri="{FF2B5EF4-FFF2-40B4-BE49-F238E27FC236}">
                <a16:creationId xmlns:a16="http://schemas.microsoft.com/office/drawing/2014/main" id="{691553DF-F27E-A2C5-B27D-85855F79F605}"/>
              </a:ext>
            </a:extLst>
          </p:cNvPr>
          <p:cNvSpPr txBox="1">
            <a:spLocks/>
          </p:cNvSpPr>
          <p:nvPr/>
        </p:nvSpPr>
        <p:spPr>
          <a:xfrm>
            <a:off x="514351" y="2000796"/>
            <a:ext cx="3000374"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b="1" dirty="0"/>
              <a:t>Možnost A: </a:t>
            </a:r>
            <a:r>
              <a:rPr lang="en-US" dirty="0"/>
              <a:t>Primer z 4 enotami</a:t>
            </a:r>
            <a:endParaRPr lang="en-US" sz="2400" dirty="0"/>
          </a:p>
        </p:txBody>
      </p:sp>
    </p:spTree>
    <p:extLst>
      <p:ext uri="{BB962C8B-B14F-4D97-AF65-F5344CB8AC3E}">
        <p14:creationId xmlns:p14="http://schemas.microsoft.com/office/powerpoint/2010/main" val="35105862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8045E-334E-DDBF-01F3-AAD5D7F687E3}"/>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8187E154-42CE-1C87-EB02-A25891259D04}"/>
              </a:ext>
            </a:extLst>
          </p:cNvPr>
          <p:cNvSpPr/>
          <p:nvPr/>
        </p:nvSpPr>
        <p:spPr>
          <a:xfrm>
            <a:off x="495544" y="1713347"/>
            <a:ext cx="10927293" cy="1791093"/>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79C92742-1D06-D556-632C-30807183F2FB}"/>
              </a:ext>
            </a:extLst>
          </p:cNvPr>
          <p:cNvSpPr>
            <a:spLocks noGrp="1"/>
          </p:cNvSpPr>
          <p:nvPr>
            <p:ph type="body" sz="quarter" idx="16"/>
          </p:nvPr>
        </p:nvSpPr>
        <p:spPr>
          <a:xfrm>
            <a:off x="992588" y="233475"/>
            <a:ext cx="10614687" cy="803654"/>
          </a:xfrm>
        </p:spPr>
        <p:txBody>
          <a:bodyPr lIns="91440" tIns="45720" rIns="91440" bIns="45720" anchor="t">
            <a:noAutofit/>
          </a:bodyPr>
          <a:lstStyle/>
          <a:p>
            <a:r>
              <a:rPr lang="en-US" sz="3000" dirty="0">
                <a:solidFill>
                  <a:srgbClr val="EC7C69"/>
                </a:solidFill>
              </a:rPr>
              <a:t>(Možnost B) </a:t>
            </a:r>
            <a:r>
              <a:rPr lang="en-US" sz="3000" dirty="0">
                <a:solidFill>
                  <a:srgbClr val="459597"/>
                </a:solidFill>
              </a:rPr>
              <a:t>Izračunajte število nočitev, pri katerih dosežete prag rentabilnosti </a:t>
            </a:r>
          </a:p>
          <a:p>
            <a:r>
              <a:rPr lang="en-US" sz="2600" b="0" i="1" dirty="0">
                <a:solidFill>
                  <a:srgbClr val="459597"/>
                </a:solidFill>
              </a:rPr>
              <a:t>Če že poznate svoje skupne letne stroške</a:t>
            </a:r>
            <a:endParaRPr lang="en-GB" sz="2600" b="0" i="1">
              <a:solidFill>
                <a:srgbClr val="459597"/>
              </a:solidFill>
              <a:ea typeface="Calibri"/>
              <a:cs typeface="Calibri"/>
            </a:endParaRPr>
          </a:p>
        </p:txBody>
      </p:sp>
      <p:cxnSp>
        <p:nvCxnSpPr>
          <p:cNvPr id="2" name="Straight Connector 1">
            <a:extLst>
              <a:ext uri="{FF2B5EF4-FFF2-40B4-BE49-F238E27FC236}">
                <a16:creationId xmlns:a16="http://schemas.microsoft.com/office/drawing/2014/main" id="{3C9ED8AE-3200-290B-34C3-A9BA86836F84}"/>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93A4ADB3-3D79-A608-745F-9E01CBF6C38D}"/>
              </a:ext>
            </a:extLst>
          </p:cNvPr>
          <p:cNvSpPr>
            <a:spLocks noGrp="1"/>
          </p:cNvSpPr>
          <p:nvPr>
            <p:ph type="body" sz="quarter" idx="18"/>
          </p:nvPr>
        </p:nvSpPr>
        <p:spPr>
          <a:xfrm>
            <a:off x="1360142" y="1735428"/>
            <a:ext cx="9137529" cy="803653"/>
          </a:xfrm>
        </p:spPr>
        <p:txBody>
          <a:bodyPr/>
          <a:lstStyle/>
          <a:p>
            <a:pPr marL="0" indent="0" algn="ctr">
              <a:spcAft>
                <a:spcPts val="600"/>
              </a:spcAft>
            </a:pPr>
            <a:r>
              <a:rPr lang="en-US" i="1" dirty="0">
                <a:solidFill>
                  <a:schemeClr val="bg1"/>
                </a:solidFill>
              </a:rPr>
              <a:t>„Glede na to, </a:t>
            </a:r>
            <a:r>
              <a:rPr lang="en-US" b="1" i="1" dirty="0">
                <a:solidFill>
                  <a:schemeClr val="bg1"/>
                </a:solidFill>
              </a:rPr>
              <a:t>koliko nameravam porabiti v celem letu</a:t>
            </a:r>
            <a:r>
              <a:rPr lang="en-US" i="1" dirty="0">
                <a:solidFill>
                  <a:schemeClr val="bg1"/>
                </a:solidFill>
              </a:rPr>
              <a:t>, koliko nočitev moram rezervirati, da dosežem prag rentabilnosti? </a:t>
            </a:r>
          </a:p>
          <a:p>
            <a:pPr marL="0" indent="0" algn="ctr">
              <a:spcAft>
                <a:spcPts val="600"/>
              </a:spcAft>
            </a:pPr>
            <a:r>
              <a:rPr lang="en-IE" i="1" dirty="0">
                <a:solidFill>
                  <a:schemeClr val="bg1"/>
                </a:solidFill>
              </a:rPr>
              <a:t>Z drugimi besedami, če </a:t>
            </a:r>
            <a:r>
              <a:rPr lang="en-IE" b="1" i="1" dirty="0">
                <a:solidFill>
                  <a:schemeClr val="bg1"/>
                </a:solidFill>
              </a:rPr>
              <a:t>bo</a:t>
            </a:r>
            <a:r>
              <a:rPr lang="en-IE" i="1" dirty="0">
                <a:solidFill>
                  <a:schemeClr val="bg1"/>
                </a:solidFill>
              </a:rPr>
              <a:t> vse </a:t>
            </a:r>
            <a:r>
              <a:rPr lang="en-IE" b="1" i="1" dirty="0">
                <a:solidFill>
                  <a:schemeClr val="bg1"/>
                </a:solidFill>
              </a:rPr>
              <a:t>potekalo po načrtu</a:t>
            </a:r>
            <a:r>
              <a:rPr lang="en-IE" i="1" dirty="0">
                <a:solidFill>
                  <a:schemeClr val="bg1"/>
                </a:solidFill>
              </a:rPr>
              <a:t>, koliko nočitev potrebujem, da pokrijem vse te stroške? </a:t>
            </a:r>
            <a:r>
              <a:rPr lang="en-US" i="1" dirty="0">
                <a:solidFill>
                  <a:schemeClr val="bg1"/>
                </a:solidFill>
              </a:rPr>
              <a:t>“</a:t>
            </a:r>
          </a:p>
        </p:txBody>
      </p:sp>
      <p:sp>
        <p:nvSpPr>
          <p:cNvPr id="26" name="Flowchart: Alternate Process 25">
            <a:extLst>
              <a:ext uri="{FF2B5EF4-FFF2-40B4-BE49-F238E27FC236}">
                <a16:creationId xmlns:a16="http://schemas.microsoft.com/office/drawing/2014/main" id="{FA7964E4-FEFC-5243-8688-24974D65B305}"/>
              </a:ext>
            </a:extLst>
          </p:cNvPr>
          <p:cNvSpPr/>
          <p:nvPr/>
        </p:nvSpPr>
        <p:spPr>
          <a:xfrm>
            <a:off x="1317634" y="3621793"/>
            <a:ext cx="9964593" cy="3009794"/>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6" name="Connector: Elbow 35">
            <a:extLst>
              <a:ext uri="{FF2B5EF4-FFF2-40B4-BE49-F238E27FC236}">
                <a16:creationId xmlns:a16="http://schemas.microsoft.com/office/drawing/2014/main" id="{987611ED-A0CA-82AC-70AB-3ACE06CB75AF}"/>
              </a:ext>
            </a:extLst>
          </p:cNvPr>
          <p:cNvCxnSpPr>
            <a:cxnSpLocks/>
          </p:cNvCxnSpPr>
          <p:nvPr/>
        </p:nvCxnSpPr>
        <p:spPr>
          <a:xfrm rot="16200000" flipH="1">
            <a:off x="-239460" y="4078217"/>
            <a:ext cx="2298466" cy="694056"/>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66E971D0-8A0D-39D4-49A2-320577A6FDFA}"/>
              </a:ext>
            </a:extLst>
          </p:cNvPr>
          <p:cNvSpPr txBox="1">
            <a:spLocks/>
          </p:cNvSpPr>
          <p:nvPr/>
        </p:nvSpPr>
        <p:spPr>
          <a:xfrm>
            <a:off x="1693900" y="3763374"/>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pPr>
            <a:r>
              <a:rPr lang="en-US" sz="2800" b="1" dirty="0">
                <a:solidFill>
                  <a:schemeClr val="bg1"/>
                </a:solidFill>
              </a:rPr>
              <a:t>Skupni letni stroški (TAC) </a:t>
            </a:r>
            <a:r>
              <a:rPr lang="en-US" sz="2800" dirty="0">
                <a:solidFill>
                  <a:schemeClr val="bg1"/>
                </a:solidFill>
              </a:rPr>
              <a:t>= fiksni stroški (FC) + (spremenljivi stroški (VC) × ocenjeno število zasedenih nočitev)</a:t>
            </a:r>
          </a:p>
          <a:p>
            <a:pPr marL="0" indent="0" algn="ctr">
              <a:spcAft>
                <a:spcPts val="1200"/>
              </a:spcAft>
            </a:pPr>
            <a:r>
              <a:rPr lang="en-US" dirty="0">
                <a:solidFill>
                  <a:schemeClr val="bg1"/>
                </a:solidFill>
              </a:rPr>
              <a:t>Uporabite to formulo, če že imate realistično število nočitev, ki jih pričakujete (npr. 200 nočitev na leto).</a:t>
            </a:r>
          </a:p>
          <a:p>
            <a:pPr marL="0" indent="0" algn="ctr">
              <a:spcAft>
                <a:spcPts val="1200"/>
              </a:spcAft>
            </a:pPr>
            <a:r>
              <a:rPr lang="en-US" sz="2200" i="1" dirty="0">
                <a:solidFill>
                  <a:schemeClr val="bg1"/>
                </a:solidFill>
              </a:rPr>
              <a:t>*Uporabite to, če že pričakujete določeno zasedenost (npr. 200 nočitev).</a:t>
            </a:r>
          </a:p>
        </p:txBody>
      </p:sp>
      <p:grpSp>
        <p:nvGrpSpPr>
          <p:cNvPr id="3" name="Group 2">
            <a:extLst>
              <a:ext uri="{FF2B5EF4-FFF2-40B4-BE49-F238E27FC236}">
                <a16:creationId xmlns:a16="http://schemas.microsoft.com/office/drawing/2014/main" id="{E9B19B17-B77A-6664-B8AD-2D2D2832A4D1}"/>
              </a:ext>
            </a:extLst>
          </p:cNvPr>
          <p:cNvGrpSpPr/>
          <p:nvPr/>
        </p:nvGrpSpPr>
        <p:grpSpPr>
          <a:xfrm>
            <a:off x="235762" y="138361"/>
            <a:ext cx="720000" cy="861774"/>
            <a:chOff x="1016000" y="1024973"/>
            <a:chExt cx="1016000" cy="1216059"/>
          </a:xfrm>
        </p:grpSpPr>
        <p:sp>
          <p:nvSpPr>
            <p:cNvPr id="5" name="Oval 4">
              <a:extLst>
                <a:ext uri="{FF2B5EF4-FFF2-40B4-BE49-F238E27FC236}">
                  <a16:creationId xmlns:a16="http://schemas.microsoft.com/office/drawing/2014/main" id="{B2DB0706-5698-3D4C-F929-7F03F1780784}"/>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04BFBFDD-49F7-3AF2-BB94-A1B417775043}"/>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B</a:t>
              </a:r>
            </a:p>
          </p:txBody>
        </p:sp>
      </p:grpSp>
      <p:grpSp>
        <p:nvGrpSpPr>
          <p:cNvPr id="8" name="Group 7">
            <a:extLst>
              <a:ext uri="{FF2B5EF4-FFF2-40B4-BE49-F238E27FC236}">
                <a16:creationId xmlns:a16="http://schemas.microsoft.com/office/drawing/2014/main" id="{0051B0FB-18E6-6A8D-29BB-D45E3E7282C7}"/>
              </a:ext>
            </a:extLst>
          </p:cNvPr>
          <p:cNvGrpSpPr/>
          <p:nvPr/>
        </p:nvGrpSpPr>
        <p:grpSpPr>
          <a:xfrm>
            <a:off x="11105928" y="491675"/>
            <a:ext cx="1081945" cy="1011723"/>
            <a:chOff x="1016000" y="1137920"/>
            <a:chExt cx="1016000" cy="1016000"/>
          </a:xfrm>
        </p:grpSpPr>
        <p:sp>
          <p:nvSpPr>
            <p:cNvPr id="9" name="Oval 8">
              <a:extLst>
                <a:ext uri="{FF2B5EF4-FFF2-40B4-BE49-F238E27FC236}">
                  <a16:creationId xmlns:a16="http://schemas.microsoft.com/office/drawing/2014/main" id="{1176655C-2AE4-60E5-DE82-9CA788FCC308}"/>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7D8BBA18-E62B-725E-1C96-A572AE04D12A}"/>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20</a:t>
              </a:r>
            </a:p>
          </p:txBody>
        </p:sp>
      </p:grpSp>
    </p:spTree>
    <p:extLst>
      <p:ext uri="{BB962C8B-B14F-4D97-AF65-F5344CB8AC3E}">
        <p14:creationId xmlns:p14="http://schemas.microsoft.com/office/powerpoint/2010/main" val="8212288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95CF1-7B05-8999-0BAE-F3165376AD4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7A3BD1F-1AEF-2625-DA1F-FCD590B519D6}"/>
              </a:ext>
            </a:extLst>
          </p:cNvPr>
          <p:cNvSpPr>
            <a:spLocks noGrp="1"/>
          </p:cNvSpPr>
          <p:nvPr>
            <p:ph type="body" sz="quarter" idx="18"/>
          </p:nvPr>
        </p:nvSpPr>
        <p:spPr>
          <a:xfrm>
            <a:off x="189268" y="889733"/>
            <a:ext cx="11444420" cy="3849918"/>
          </a:xfrm>
        </p:spPr>
        <p:txBody>
          <a:bodyPr lIns="91440" tIns="45720" rIns="91440" bIns="45720" anchor="t"/>
          <a:lstStyle/>
          <a:p>
            <a:pPr marL="0" indent="0">
              <a:spcBef>
                <a:spcPts val="0"/>
              </a:spcBef>
              <a:spcAft>
                <a:spcPts val="600"/>
              </a:spcAft>
            </a:pPr>
            <a:r>
              <a:rPr lang="en-IE" sz="2100" dirty="0">
                <a:solidFill>
                  <a:srgbClr val="595959"/>
                </a:solidFill>
              </a:rPr>
              <a:t>Če imate napoved </a:t>
            </a:r>
            <a:r>
              <a:rPr lang="en-IE" sz="2100" b="1" dirty="0">
                <a:solidFill>
                  <a:srgbClr val="595959"/>
                </a:solidFill>
              </a:rPr>
              <a:t>skupnih letnih stroškov </a:t>
            </a:r>
            <a:r>
              <a:rPr lang="en-IE" sz="2100" dirty="0">
                <a:solidFill>
                  <a:srgbClr val="595959"/>
                </a:solidFill>
              </a:rPr>
              <a:t>(fiksnih + spremenljivih) – na primer iz izkaza poslovnega izida –, lahko to delite s povprečno ceno, da dobite število nočitev, pri katerem dosežete prag rentabilnosti. </a:t>
            </a:r>
            <a:endParaRPr lang="en-IE" sz="2100" dirty="0">
              <a:solidFill>
                <a:srgbClr val="595959"/>
              </a:solidFill>
              <a:ea typeface="Calibri"/>
              <a:cs typeface="Calibri"/>
            </a:endParaRPr>
          </a:p>
          <a:p>
            <a:pPr marL="0" indent="0">
              <a:spcBef>
                <a:spcPts val="0"/>
              </a:spcBef>
              <a:spcAft>
                <a:spcPts val="600"/>
              </a:spcAft>
            </a:pPr>
            <a:r>
              <a:rPr lang="en-IE" sz="2100" dirty="0">
                <a:solidFill>
                  <a:srgbClr val="595959"/>
                </a:solidFill>
              </a:rPr>
              <a:t>Ta metoda v bistvu postavlja vprašanje: </a:t>
            </a:r>
            <a:r>
              <a:rPr lang="en-IE" sz="2100" i="1" dirty="0">
                <a:solidFill>
                  <a:srgbClr val="E96751"/>
                </a:solidFill>
              </a:rPr>
              <a:t>če bo vse potekalo po načrtu, koliko nočitev potrebujem, da pokrijem vse te stroške? </a:t>
            </a:r>
            <a:endParaRPr lang="en-IE" sz="2100" i="1">
              <a:solidFill>
                <a:srgbClr val="E96751"/>
              </a:solidFill>
              <a:ea typeface="Calibri"/>
              <a:cs typeface="Calibri"/>
            </a:endParaRPr>
          </a:p>
          <a:p>
            <a:pPr marL="0" indent="0">
              <a:spcBef>
                <a:spcPts val="0"/>
              </a:spcBef>
              <a:spcAft>
                <a:spcPts val="600"/>
              </a:spcAft>
            </a:pPr>
            <a:r>
              <a:rPr lang="en-IE" sz="2100" b="1" i="1" dirty="0">
                <a:solidFill>
                  <a:srgbClr val="E96751"/>
                </a:solidFill>
              </a:rPr>
              <a:t>Primer: </a:t>
            </a:r>
            <a:r>
              <a:rPr lang="en-IE" sz="2100" b="1" i="1" dirty="0">
                <a:solidFill>
                  <a:srgbClr val="595959"/>
                </a:solidFill>
              </a:rPr>
              <a:t>Recimo, da so vaši skupni letni stroški znašali 19.600 EUR, povprečna cena nočitve pa 100 EUR. </a:t>
            </a:r>
            <a:endParaRPr lang="en-IE" sz="2100" b="1" i="1">
              <a:solidFill>
                <a:srgbClr val="595959"/>
              </a:solidFill>
              <a:ea typeface="Calibri"/>
              <a:cs typeface="Calibri"/>
            </a:endParaRPr>
          </a:p>
          <a:p>
            <a:pPr marL="0" indent="0">
              <a:spcBef>
                <a:spcPts val="0"/>
              </a:spcBef>
              <a:spcAft>
                <a:spcPts val="600"/>
              </a:spcAft>
            </a:pPr>
            <a:r>
              <a:rPr lang="en-IE" sz="2100" b="1" i="1" dirty="0">
                <a:solidFill>
                  <a:srgbClr val="459597"/>
                </a:solidFill>
              </a:rPr>
              <a:t>Število nočitev, potrebnih za pokritje stroškov </a:t>
            </a:r>
            <a:r>
              <a:rPr lang="en-IE" sz="2100" i="1" dirty="0">
                <a:solidFill>
                  <a:srgbClr val="459597"/>
                </a:solidFill>
              </a:rPr>
              <a:t>= 19.600 EUR / 100 EUR = 196 nočitev.</a:t>
            </a:r>
            <a:r>
              <a:rPr lang="en-IE" sz="2100" dirty="0">
                <a:solidFill>
                  <a:srgbClr val="459597"/>
                </a:solidFill>
              </a:rPr>
              <a:t> </a:t>
            </a:r>
            <a:endParaRPr lang="en-IE" sz="2100">
              <a:solidFill>
                <a:srgbClr val="459597"/>
              </a:solidFill>
              <a:ea typeface="Calibri"/>
              <a:cs typeface="Calibri"/>
            </a:endParaRPr>
          </a:p>
          <a:p>
            <a:pPr marL="342900" indent="-342900">
              <a:spcBef>
                <a:spcPts val="0"/>
              </a:spcBef>
              <a:spcAft>
                <a:spcPts val="600"/>
              </a:spcAft>
              <a:buFont typeface="Wingdings" panose="05000000000000000000" pitchFamily="2" charset="2"/>
              <a:buChar char="Ø"/>
            </a:pPr>
            <a:r>
              <a:rPr lang="en-IE" sz="2100" dirty="0">
                <a:solidFill>
                  <a:srgbClr val="595959"/>
                </a:solidFill>
              </a:rPr>
              <a:t>Rezultat je podoben </a:t>
            </a:r>
            <a:r>
              <a:rPr lang="en-IE" sz="2100" b="1" dirty="0">
                <a:solidFill>
                  <a:srgbClr val="595959"/>
                </a:solidFill>
              </a:rPr>
              <a:t>možnosti A </a:t>
            </a:r>
            <a:r>
              <a:rPr lang="en-IE" sz="2100" dirty="0">
                <a:solidFill>
                  <a:srgbClr val="595959"/>
                </a:solidFill>
              </a:rPr>
              <a:t>(kar je logično, saj skupni stroški vključujejo fiksne + spremenljive stroške, spremenljivi stroški na noč pa pomenijo, da je lahko število potrebnih noči nekoliko višje od števila v možnosti A, če so spremenljivi stroški znatni). </a:t>
            </a:r>
            <a:endParaRPr lang="en-IE" sz="2100" dirty="0">
              <a:solidFill>
                <a:srgbClr val="595959"/>
              </a:solidFill>
              <a:ea typeface="Calibri"/>
              <a:cs typeface="Calibri"/>
            </a:endParaRPr>
          </a:p>
          <a:p>
            <a:pPr marL="342900" indent="-342900">
              <a:spcBef>
                <a:spcPts val="0"/>
              </a:spcBef>
              <a:spcAft>
                <a:spcPts val="600"/>
              </a:spcAft>
              <a:buFont typeface="Wingdings" panose="05000000000000000000" pitchFamily="2" charset="2"/>
              <a:buChar char="Ø"/>
            </a:pPr>
            <a:r>
              <a:rPr lang="en-IE" sz="2100" dirty="0">
                <a:solidFill>
                  <a:srgbClr val="595959"/>
                </a:solidFill>
              </a:rPr>
              <a:t>Če je vaša povprečna cena nekoliko drugačna (npr. morda povprečno 110 EUR zaradi različnih sezon), uporabite to. </a:t>
            </a:r>
            <a:endParaRPr lang="en-IE" sz="2100" dirty="0">
              <a:solidFill>
                <a:srgbClr val="595959"/>
              </a:solidFill>
              <a:ea typeface="Calibri"/>
              <a:cs typeface="Calibri"/>
            </a:endParaRPr>
          </a:p>
          <a:p>
            <a:pPr marL="342900" indent="-342900">
              <a:spcBef>
                <a:spcPts val="0"/>
              </a:spcBef>
              <a:spcAft>
                <a:spcPts val="600"/>
              </a:spcAft>
              <a:buFont typeface="Wingdings" panose="05000000000000000000" pitchFamily="2" charset="2"/>
              <a:buChar char="Ø"/>
            </a:pPr>
            <a:r>
              <a:rPr lang="en-IE" sz="2100" dirty="0">
                <a:solidFill>
                  <a:srgbClr val="595959"/>
                </a:solidFill>
              </a:rPr>
              <a:t>Rezultat vam pove, kakšen </a:t>
            </a:r>
            <a:r>
              <a:rPr lang="en-IE" sz="2100" b="1" dirty="0">
                <a:solidFill>
                  <a:srgbClr val="E96751"/>
                </a:solidFill>
              </a:rPr>
              <a:t>obseg prodaje </a:t>
            </a:r>
            <a:r>
              <a:rPr lang="en-IE" sz="2100" dirty="0">
                <a:solidFill>
                  <a:srgbClr val="595959"/>
                </a:solidFill>
              </a:rPr>
              <a:t>(v rezerviranih nočitvah) je potreben, da prihodki enakovredijo stroškom – </a:t>
            </a:r>
            <a:r>
              <a:rPr lang="en-IE" sz="2100" b="1" dirty="0">
                <a:solidFill>
                  <a:srgbClr val="595959"/>
                </a:solidFill>
              </a:rPr>
              <a:t>točka brez izgube, brez </a:t>
            </a:r>
            <a:r>
              <a:rPr lang="en-IE" sz="2100" b="1" u="sng" dirty="0">
                <a:solidFill>
                  <a:srgbClr val="595959"/>
                </a:solidFill>
                <a:hlinkClick r:id="rId2">
                  <a:extLst>
                    <a:ext uri="{A12FA001-AC4F-418D-AE19-62706E023703}">
                      <ahyp:hlinkClr xmlns:ahyp="http://schemas.microsoft.com/office/drawing/2018/hyperlinkcolor" val="tx"/>
                    </a:ext>
                  </a:extLst>
                </a:hlinkClick>
              </a:rPr>
              <a:t>dobička</a:t>
            </a:r>
            <a:r>
              <a:rPr lang="en-IE" sz="2100" b="1" dirty="0">
                <a:solidFill>
                  <a:srgbClr val="595959"/>
                </a:solidFill>
              </a:rPr>
              <a:t>. </a:t>
            </a:r>
            <a:endParaRPr lang="en-IE" sz="2100" b="1">
              <a:solidFill>
                <a:srgbClr val="595959"/>
              </a:solidFill>
              <a:ea typeface="Calibri"/>
              <a:cs typeface="Calibri"/>
            </a:endParaRPr>
          </a:p>
          <a:p>
            <a:pPr marL="342900" indent="-342900">
              <a:spcBef>
                <a:spcPts val="0"/>
              </a:spcBef>
              <a:spcAft>
                <a:spcPts val="600"/>
              </a:spcAft>
              <a:buFont typeface="Wingdings" panose="05000000000000000000" pitchFamily="2" charset="2"/>
              <a:buChar char="Ø"/>
            </a:pPr>
            <a:r>
              <a:rPr lang="en-IE" sz="2100" dirty="0">
                <a:solidFill>
                  <a:srgbClr val="595959"/>
                </a:solidFill>
              </a:rPr>
              <a:t>Tako možnost A kot možnost B vam dajejo referenčno število nočitev; možnost B je le natančnejša, če imate podrobne ocene stroškov. Za hitro oceno je pogosto dovolj možnost A.</a:t>
            </a:r>
            <a:endParaRPr lang="en-IE" sz="2100" dirty="0">
              <a:solidFill>
                <a:srgbClr val="595959"/>
              </a:solidFill>
              <a:ea typeface="Calibri"/>
              <a:cs typeface="Calibri"/>
            </a:endParaRPr>
          </a:p>
          <a:p>
            <a:pPr marL="0" indent="0">
              <a:spcBef>
                <a:spcPts val="0"/>
              </a:spcBef>
              <a:spcAft>
                <a:spcPts val="600"/>
              </a:spcAft>
            </a:pPr>
            <a:endParaRPr lang="en-IE" sz="2100" dirty="0">
              <a:solidFill>
                <a:srgbClr val="595959"/>
              </a:solidFill>
              <a:ea typeface="Calibri"/>
              <a:cs typeface="Calibri"/>
            </a:endParaRPr>
          </a:p>
        </p:txBody>
      </p:sp>
      <p:sp>
        <p:nvSpPr>
          <p:cNvPr id="3" name="Text Placeholder 2">
            <a:extLst>
              <a:ext uri="{FF2B5EF4-FFF2-40B4-BE49-F238E27FC236}">
                <a16:creationId xmlns:a16="http://schemas.microsoft.com/office/drawing/2014/main" id="{8E6AF130-6835-7D07-036D-F94ABEBAD124}"/>
              </a:ext>
            </a:extLst>
          </p:cNvPr>
          <p:cNvSpPr>
            <a:spLocks noGrp="1"/>
          </p:cNvSpPr>
          <p:nvPr>
            <p:ph type="body" sz="quarter" idx="16"/>
          </p:nvPr>
        </p:nvSpPr>
        <p:spPr>
          <a:xfrm>
            <a:off x="192689" y="217213"/>
            <a:ext cx="12197870" cy="803654"/>
          </a:xfrm>
        </p:spPr>
        <p:txBody>
          <a:bodyPr lIns="91440" tIns="45720" rIns="91440" bIns="45720" anchor="t">
            <a:noAutofit/>
          </a:bodyPr>
          <a:lstStyle/>
          <a:p>
            <a:r>
              <a:rPr lang="en-US" sz="3000" dirty="0">
                <a:solidFill>
                  <a:srgbClr val="EC7C69"/>
                </a:solidFill>
              </a:rPr>
              <a:t>Primer: (možnost B) </a:t>
            </a:r>
            <a:r>
              <a:rPr lang="en-US" sz="3000" dirty="0">
                <a:solidFill>
                  <a:srgbClr val="459597"/>
                </a:solidFill>
              </a:rPr>
              <a:t>Izračunajte nočitve brez izgube </a:t>
            </a:r>
            <a:r>
              <a:rPr lang="en-US" sz="2400" b="0" dirty="0">
                <a:solidFill>
                  <a:srgbClr val="459597"/>
                </a:solidFill>
              </a:rPr>
              <a:t>(z uporabo skupnih stroškov)</a:t>
            </a:r>
            <a:endParaRPr lang="en-US" sz="2400" b="0" dirty="0">
              <a:solidFill>
                <a:srgbClr val="459597"/>
              </a:solidFill>
              <a:ea typeface="Calibri"/>
              <a:cs typeface="Calibri"/>
            </a:endParaRPr>
          </a:p>
        </p:txBody>
      </p:sp>
    </p:spTree>
    <p:extLst>
      <p:ext uri="{BB962C8B-B14F-4D97-AF65-F5344CB8AC3E}">
        <p14:creationId xmlns:p14="http://schemas.microsoft.com/office/powerpoint/2010/main" val="22495232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1F4BE-A67D-1646-A635-FDAF9CC6CF26}"/>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EB712F1-CE31-5363-66A5-4E48F4A58622}"/>
              </a:ext>
            </a:extLst>
          </p:cNvPr>
          <p:cNvCxnSpPr>
            <a:cxnSpLocks/>
          </p:cNvCxnSpPr>
          <p:nvPr/>
        </p:nvCxnSpPr>
        <p:spPr>
          <a:xfrm>
            <a:off x="71718" y="1094591"/>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25" name="Flowchart: Alternate Process 24">
            <a:extLst>
              <a:ext uri="{FF2B5EF4-FFF2-40B4-BE49-F238E27FC236}">
                <a16:creationId xmlns:a16="http://schemas.microsoft.com/office/drawing/2014/main" id="{A8C7D6D1-37A3-DAE1-DE67-00898A0BE93B}"/>
              </a:ext>
            </a:extLst>
          </p:cNvPr>
          <p:cNvSpPr/>
          <p:nvPr/>
        </p:nvSpPr>
        <p:spPr>
          <a:xfrm>
            <a:off x="1308773" y="2975988"/>
            <a:ext cx="9964593" cy="1043835"/>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26" name="Flowchart: Alternate Process 25">
            <a:extLst>
              <a:ext uri="{FF2B5EF4-FFF2-40B4-BE49-F238E27FC236}">
                <a16:creationId xmlns:a16="http://schemas.microsoft.com/office/drawing/2014/main" id="{7B6749AE-49EA-E365-8899-A960CFEA027A}"/>
              </a:ext>
            </a:extLst>
          </p:cNvPr>
          <p:cNvSpPr/>
          <p:nvPr/>
        </p:nvSpPr>
        <p:spPr>
          <a:xfrm>
            <a:off x="1401313" y="4223415"/>
            <a:ext cx="10023208" cy="2265264"/>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3B7A32D7-60D6-9187-1103-6C490A3569AC}"/>
              </a:ext>
            </a:extLst>
          </p:cNvPr>
          <p:cNvCxnSpPr>
            <a:cxnSpLocks/>
            <a:stCxn id="25" idx="1"/>
          </p:cNvCxnSpPr>
          <p:nvPr/>
        </p:nvCxnSpPr>
        <p:spPr>
          <a:xfrm rot="10800000" flipH="1" flipV="1">
            <a:off x="1308773" y="3497906"/>
            <a:ext cx="92614" cy="1647656"/>
          </a:xfrm>
          <a:prstGeom prst="bentConnector4">
            <a:avLst>
              <a:gd name="adj1" fmla="val -246831"/>
              <a:gd name="adj2" fmla="val 65838"/>
            </a:avLst>
          </a:prstGeom>
          <a:ln w="28575">
            <a:solidFill>
              <a:srgbClr val="E96751"/>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249ABCC5-17FA-5B00-4BA3-9717041944A3}"/>
              </a:ext>
            </a:extLst>
          </p:cNvPr>
          <p:cNvSpPr txBox="1">
            <a:spLocks/>
          </p:cNvSpPr>
          <p:nvPr/>
        </p:nvSpPr>
        <p:spPr>
          <a:xfrm>
            <a:off x="1646813" y="4341625"/>
            <a:ext cx="9719168" cy="80365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b="1" dirty="0">
                <a:solidFill>
                  <a:srgbClr val="E96751"/>
                </a:solidFill>
              </a:rPr>
              <a:t>Primer:</a:t>
            </a:r>
          </a:p>
          <a:p>
            <a:pPr>
              <a:lnSpc>
                <a:spcPct val="100000"/>
              </a:lnSpc>
              <a:spcBef>
                <a:spcPts val="0"/>
              </a:spcBef>
            </a:pPr>
            <a:r>
              <a:rPr lang="en-IE" sz="2000" dirty="0">
                <a:solidFill>
                  <a:srgbClr val="494949"/>
                </a:solidFill>
              </a:rPr>
              <a:t>Skupni letni stroški (TAC) = 20 000 EUR</a:t>
            </a:r>
            <a:endParaRPr lang="en-IE" sz="2000" dirty="0">
              <a:solidFill>
                <a:srgbClr val="494949"/>
              </a:solidFill>
              <a:ea typeface="Calibri"/>
              <a:cs typeface="Calibri"/>
            </a:endParaRPr>
          </a:p>
          <a:p>
            <a:pPr>
              <a:lnSpc>
                <a:spcPct val="100000"/>
              </a:lnSpc>
              <a:spcBef>
                <a:spcPts val="0"/>
              </a:spcBef>
            </a:pPr>
            <a:r>
              <a:rPr lang="en-IE" sz="2000" dirty="0">
                <a:solidFill>
                  <a:srgbClr val="494949"/>
                </a:solidFill>
              </a:rPr>
              <a:t>Fiksni stroški = 14 000 EUR</a:t>
            </a:r>
            <a:endParaRPr lang="en-IE" sz="2000" dirty="0">
              <a:solidFill>
                <a:srgbClr val="494949"/>
              </a:solidFill>
              <a:ea typeface="Calibri"/>
              <a:cs typeface="Calibri"/>
            </a:endParaRPr>
          </a:p>
          <a:p>
            <a:pPr>
              <a:lnSpc>
                <a:spcPct val="100000"/>
              </a:lnSpc>
              <a:spcBef>
                <a:spcPts val="0"/>
              </a:spcBef>
            </a:pPr>
            <a:r>
              <a:rPr lang="en-IE" sz="2000" dirty="0">
                <a:solidFill>
                  <a:srgbClr val="494949"/>
                </a:solidFill>
              </a:rPr>
              <a:t>Spremenljivi stroški na noč = 30 EUR</a:t>
            </a:r>
            <a:endParaRPr lang="en-IE" sz="2000" dirty="0">
              <a:solidFill>
                <a:srgbClr val="494949"/>
              </a:solidFill>
              <a:ea typeface="Calibri"/>
              <a:cs typeface="Calibri"/>
            </a:endParaRPr>
          </a:p>
          <a:p>
            <a:pPr>
              <a:lnSpc>
                <a:spcPct val="100000"/>
              </a:lnSpc>
              <a:spcBef>
                <a:spcPts val="0"/>
              </a:spcBef>
            </a:pPr>
            <a:r>
              <a:rPr lang="en-IE" sz="2000" dirty="0">
                <a:solidFill>
                  <a:srgbClr val="494949"/>
                </a:solidFill>
              </a:rPr>
              <a:t>Predvideno število nočitev = 200</a:t>
            </a:r>
            <a:endParaRPr lang="en-IE" sz="2000" dirty="0">
              <a:solidFill>
                <a:srgbClr val="494949"/>
              </a:solidFill>
              <a:ea typeface="Calibri"/>
              <a:cs typeface="Calibri"/>
            </a:endParaRPr>
          </a:p>
          <a:p>
            <a:pPr>
              <a:lnSpc>
                <a:spcPct val="100000"/>
              </a:lnSpc>
              <a:spcBef>
                <a:spcPts val="0"/>
              </a:spcBef>
            </a:pPr>
            <a:r>
              <a:rPr lang="en-IE" sz="2000" dirty="0">
                <a:solidFill>
                  <a:srgbClr val="494949"/>
                </a:solidFill>
              </a:rPr>
              <a:t>Povprečna cena na nočitev = 150 EUR</a:t>
            </a:r>
            <a:endParaRPr lang="en-IE" sz="2000" dirty="0">
              <a:solidFill>
                <a:srgbClr val="494949"/>
              </a:solidFill>
              <a:ea typeface="Calibri"/>
              <a:cs typeface="Calibri"/>
            </a:endParaRPr>
          </a:p>
          <a:p>
            <a:pPr marL="0" indent="0">
              <a:lnSpc>
                <a:spcPct val="100000"/>
              </a:lnSpc>
              <a:spcBef>
                <a:spcPts val="0"/>
              </a:spcBef>
              <a:spcAft>
                <a:spcPts val="1200"/>
              </a:spcAft>
            </a:pPr>
            <a:endParaRPr lang="en-US" sz="2200" b="1" dirty="0">
              <a:solidFill>
                <a:srgbClr val="494949"/>
              </a:solidFill>
            </a:endParaRPr>
          </a:p>
        </p:txBody>
      </p:sp>
      <p:sp>
        <p:nvSpPr>
          <p:cNvPr id="21" name="Text Placeholder 5">
            <a:extLst>
              <a:ext uri="{FF2B5EF4-FFF2-40B4-BE49-F238E27FC236}">
                <a16:creationId xmlns:a16="http://schemas.microsoft.com/office/drawing/2014/main" id="{03171D8B-FAF9-CDCC-AF25-8878C5E6478D}"/>
              </a:ext>
            </a:extLst>
          </p:cNvPr>
          <p:cNvSpPr txBox="1">
            <a:spLocks/>
          </p:cNvSpPr>
          <p:nvPr/>
        </p:nvSpPr>
        <p:spPr>
          <a:xfrm>
            <a:off x="1524101" y="3096078"/>
            <a:ext cx="984188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b="1" dirty="0">
                <a:solidFill>
                  <a:schemeClr val="bg1"/>
                </a:solidFill>
              </a:rPr>
              <a:t>Prag rentabilnosti = </a:t>
            </a:r>
            <a:r>
              <a:rPr lang="en-US" dirty="0">
                <a:solidFill>
                  <a:schemeClr val="bg1"/>
                </a:solidFill>
              </a:rPr>
              <a:t>skupni letni stroški ÷ (povprečna cena na nočitev − spremenljivi stroški na nočitev)</a:t>
            </a:r>
          </a:p>
          <a:p>
            <a:pPr marL="0" indent="0">
              <a:spcAft>
                <a:spcPts val="600"/>
              </a:spcAft>
            </a:pPr>
            <a:endParaRPr lang="en-US" dirty="0"/>
          </a:p>
        </p:txBody>
      </p:sp>
      <p:sp>
        <p:nvSpPr>
          <p:cNvPr id="12" name="TextBox 11">
            <a:extLst>
              <a:ext uri="{FF2B5EF4-FFF2-40B4-BE49-F238E27FC236}">
                <a16:creationId xmlns:a16="http://schemas.microsoft.com/office/drawing/2014/main" id="{9A7C9EAD-B193-8DD9-1257-01745EEE829D}"/>
              </a:ext>
            </a:extLst>
          </p:cNvPr>
          <p:cNvSpPr txBox="1"/>
          <p:nvPr/>
        </p:nvSpPr>
        <p:spPr>
          <a:xfrm>
            <a:off x="6173709" y="4748814"/>
            <a:ext cx="5244934" cy="1621447"/>
          </a:xfrm>
          <a:prstGeom prst="rect">
            <a:avLst/>
          </a:prstGeom>
          <a:noFill/>
        </p:spPr>
        <p:txBody>
          <a:bodyPr wrap="square" lIns="91440" tIns="45720" rIns="91440" bIns="45720" anchor="t">
            <a:spAutoFit/>
          </a:bodyPr>
          <a:lstStyle/>
          <a:p>
            <a:pPr>
              <a:lnSpc>
                <a:spcPct val="100000"/>
              </a:lnSpc>
              <a:spcBef>
                <a:spcPts val="0"/>
              </a:spcBef>
            </a:pPr>
            <a:r>
              <a:rPr lang="en-IE" sz="2000" b="1" dirty="0">
                <a:solidFill>
                  <a:srgbClr val="494949"/>
                </a:solidFill>
              </a:rPr>
              <a:t>TAC =</a:t>
            </a:r>
            <a:r>
              <a:rPr lang="en-IE" sz="2000" dirty="0">
                <a:solidFill>
                  <a:srgbClr val="494949"/>
                </a:solidFill>
              </a:rPr>
              <a:t> 14.000 € + (30 € × 200) = 20.000</a:t>
            </a:r>
            <a:endParaRPr lang="en-IE" sz="2000" dirty="0">
              <a:solidFill>
                <a:srgbClr val="494949"/>
              </a:solidFill>
              <a:ea typeface="Calibri"/>
              <a:cs typeface="Calibri"/>
            </a:endParaRPr>
          </a:p>
          <a:p>
            <a:pPr>
              <a:lnSpc>
                <a:spcPct val="100000"/>
              </a:lnSpc>
              <a:spcBef>
                <a:spcPts val="0"/>
              </a:spcBef>
            </a:pPr>
            <a:r>
              <a:rPr lang="en-IE" sz="2000" b="1" dirty="0">
                <a:solidFill>
                  <a:srgbClr val="494949"/>
                </a:solidFill>
              </a:rPr>
              <a:t>Čisti prihodek na nočitev </a:t>
            </a:r>
            <a:r>
              <a:rPr lang="en-IE" sz="2000" dirty="0">
                <a:solidFill>
                  <a:srgbClr val="494949"/>
                </a:solidFill>
              </a:rPr>
              <a:t>= 150 EUR − 30 EUR = 120 EUR</a:t>
            </a:r>
            <a:endParaRPr lang="en-IE" sz="2000" dirty="0">
              <a:solidFill>
                <a:srgbClr val="494949"/>
              </a:solidFill>
              <a:ea typeface="Calibri"/>
              <a:cs typeface="Calibri"/>
            </a:endParaRPr>
          </a:p>
          <a:p>
            <a:pPr>
              <a:lnSpc>
                <a:spcPct val="100000"/>
              </a:lnSpc>
              <a:spcBef>
                <a:spcPts val="0"/>
              </a:spcBef>
            </a:pPr>
            <a:r>
              <a:rPr lang="en-IE" sz="2000" b="1" dirty="0">
                <a:solidFill>
                  <a:srgbClr val="494949"/>
                </a:solidFill>
              </a:rPr>
              <a:t>Nočitve, pri katerih se stroški izravnajo </a:t>
            </a:r>
            <a:r>
              <a:rPr lang="en-IE" sz="2000" dirty="0">
                <a:solidFill>
                  <a:srgbClr val="494949"/>
                </a:solidFill>
              </a:rPr>
              <a:t>= 11.000 € ÷ 90 € =</a:t>
            </a:r>
            <a:r>
              <a:rPr lang="en-IE" sz="2000" b="1" dirty="0">
                <a:solidFill>
                  <a:srgbClr val="494949"/>
                </a:solidFill>
              </a:rPr>
              <a:t> 167 nočitev</a:t>
            </a:r>
            <a:endParaRPr lang="en-IE" sz="2000" dirty="0">
              <a:solidFill>
                <a:srgbClr val="494949"/>
              </a:solidFill>
              <a:ea typeface="Calibri"/>
              <a:cs typeface="Calibri"/>
            </a:endParaRPr>
          </a:p>
        </p:txBody>
      </p:sp>
      <p:sp>
        <p:nvSpPr>
          <p:cNvPr id="19" name="Arrow: Right 18">
            <a:extLst>
              <a:ext uri="{FF2B5EF4-FFF2-40B4-BE49-F238E27FC236}">
                <a16:creationId xmlns:a16="http://schemas.microsoft.com/office/drawing/2014/main" id="{91B74EA7-D730-444E-0774-009CE536668C}"/>
              </a:ext>
            </a:extLst>
          </p:cNvPr>
          <p:cNvSpPr/>
          <p:nvPr/>
        </p:nvSpPr>
        <p:spPr>
          <a:xfrm>
            <a:off x="5546299" y="5677303"/>
            <a:ext cx="627529" cy="342547"/>
          </a:xfrm>
          <a:prstGeom prst="rightArrow">
            <a:avLst/>
          </a:prstGeom>
          <a:solidFill>
            <a:srgbClr val="EC7C6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 Placeholder 2">
            <a:extLst>
              <a:ext uri="{FF2B5EF4-FFF2-40B4-BE49-F238E27FC236}">
                <a16:creationId xmlns:a16="http://schemas.microsoft.com/office/drawing/2014/main" id="{733C144E-0C51-3C71-6887-B9888734875C}"/>
              </a:ext>
            </a:extLst>
          </p:cNvPr>
          <p:cNvSpPr txBox="1">
            <a:spLocks/>
          </p:cNvSpPr>
          <p:nvPr/>
        </p:nvSpPr>
        <p:spPr>
          <a:xfrm>
            <a:off x="270843" y="158597"/>
            <a:ext cx="11650794" cy="803654"/>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solidFill>
                  <a:srgbClr val="EC7C69"/>
                </a:solidFill>
              </a:rPr>
              <a:t>Primer: (</a:t>
            </a:r>
            <a:r>
              <a:rPr lang="en-US" sz="3000" err="1">
                <a:solidFill>
                  <a:srgbClr val="EC7C69"/>
                </a:solidFill>
              </a:rPr>
              <a:t>Možnost</a:t>
            </a:r>
            <a:r>
              <a:rPr lang="en-US" sz="3000" dirty="0">
                <a:solidFill>
                  <a:srgbClr val="EC7C69"/>
                </a:solidFill>
              </a:rPr>
              <a:t> B) </a:t>
            </a:r>
            <a:r>
              <a:rPr lang="en-US" sz="3000" err="1">
                <a:solidFill>
                  <a:srgbClr val="459597"/>
                </a:solidFill>
              </a:rPr>
              <a:t>Izračunajte</a:t>
            </a:r>
            <a:r>
              <a:rPr lang="en-US" sz="3000" dirty="0">
                <a:solidFill>
                  <a:srgbClr val="459597"/>
                </a:solidFill>
              </a:rPr>
              <a:t> </a:t>
            </a:r>
            <a:r>
              <a:rPr lang="en-US" sz="3000" err="1">
                <a:solidFill>
                  <a:srgbClr val="459597"/>
                </a:solidFill>
              </a:rPr>
              <a:t>nočitve</a:t>
            </a:r>
            <a:r>
              <a:rPr lang="en-US" sz="3000" dirty="0">
                <a:solidFill>
                  <a:srgbClr val="459597"/>
                </a:solidFill>
              </a:rPr>
              <a:t>, </a:t>
            </a:r>
            <a:r>
              <a:rPr lang="en-US" sz="3000" err="1">
                <a:solidFill>
                  <a:srgbClr val="459597"/>
                </a:solidFill>
              </a:rPr>
              <a:t>pri</a:t>
            </a:r>
            <a:r>
              <a:rPr lang="en-US" sz="3000" dirty="0">
                <a:solidFill>
                  <a:srgbClr val="459597"/>
                </a:solidFill>
              </a:rPr>
              <a:t> </a:t>
            </a:r>
            <a:r>
              <a:rPr lang="en-US" sz="3000" err="1">
                <a:solidFill>
                  <a:srgbClr val="459597"/>
                </a:solidFill>
              </a:rPr>
              <a:t>katerih</a:t>
            </a:r>
            <a:r>
              <a:rPr lang="en-US" sz="3000" dirty="0">
                <a:solidFill>
                  <a:srgbClr val="459597"/>
                </a:solidFill>
              </a:rPr>
              <a:t> se </a:t>
            </a:r>
            <a:r>
              <a:rPr lang="en-US" sz="3000" err="1">
                <a:solidFill>
                  <a:srgbClr val="459597"/>
                </a:solidFill>
              </a:rPr>
              <a:t>stroški</a:t>
            </a:r>
            <a:r>
              <a:rPr lang="en-US" sz="3000" dirty="0">
                <a:solidFill>
                  <a:srgbClr val="459597"/>
                </a:solidFill>
              </a:rPr>
              <a:t> </a:t>
            </a:r>
            <a:r>
              <a:rPr lang="en-US" sz="3000" err="1">
                <a:solidFill>
                  <a:srgbClr val="459597"/>
                </a:solidFill>
              </a:rPr>
              <a:t>izravnajo</a:t>
            </a:r>
            <a:r>
              <a:rPr lang="en-US" sz="3200" dirty="0">
                <a:solidFill>
                  <a:srgbClr val="459597"/>
                </a:solidFill>
              </a:rPr>
              <a:t> </a:t>
            </a:r>
            <a:endParaRPr lang="sl-SI"/>
          </a:p>
          <a:p>
            <a:r>
              <a:rPr lang="en-US" sz="2400" b="0" dirty="0">
                <a:solidFill>
                  <a:srgbClr val="459597"/>
                </a:solidFill>
              </a:rPr>
              <a:t>(z </a:t>
            </a:r>
            <a:r>
              <a:rPr lang="en-US" sz="2400" b="0" dirty="0" err="1">
                <a:solidFill>
                  <a:srgbClr val="459597"/>
                </a:solidFill>
              </a:rPr>
              <a:t>uporabo</a:t>
            </a:r>
            <a:r>
              <a:rPr lang="en-US" sz="2400" b="0" dirty="0">
                <a:solidFill>
                  <a:srgbClr val="459597"/>
                </a:solidFill>
              </a:rPr>
              <a:t> </a:t>
            </a:r>
            <a:r>
              <a:rPr lang="en-US" sz="2400" b="0" dirty="0" err="1">
                <a:solidFill>
                  <a:srgbClr val="459597"/>
                </a:solidFill>
              </a:rPr>
              <a:t>skupnih</a:t>
            </a:r>
            <a:r>
              <a:rPr lang="en-US" sz="2400" b="0" dirty="0">
                <a:solidFill>
                  <a:srgbClr val="459597"/>
                </a:solidFill>
              </a:rPr>
              <a:t> </a:t>
            </a:r>
            <a:r>
              <a:rPr lang="en-US" sz="2400" b="0" dirty="0" err="1">
                <a:solidFill>
                  <a:srgbClr val="459597"/>
                </a:solidFill>
              </a:rPr>
              <a:t>stroškov</a:t>
            </a:r>
            <a:r>
              <a:rPr lang="en-US" sz="2400" b="0" dirty="0">
                <a:solidFill>
                  <a:srgbClr val="459597"/>
                </a:solidFill>
              </a:rPr>
              <a:t>)</a:t>
            </a:r>
            <a:endParaRPr lang="en-US"/>
          </a:p>
        </p:txBody>
      </p:sp>
      <p:sp>
        <p:nvSpPr>
          <p:cNvPr id="14" name="TextBox 13">
            <a:extLst>
              <a:ext uri="{FF2B5EF4-FFF2-40B4-BE49-F238E27FC236}">
                <a16:creationId xmlns:a16="http://schemas.microsoft.com/office/drawing/2014/main" id="{40CBED22-AFCA-1B05-BC38-ACFFC2DE00F4}"/>
              </a:ext>
            </a:extLst>
          </p:cNvPr>
          <p:cNvSpPr txBox="1"/>
          <p:nvPr/>
        </p:nvSpPr>
        <p:spPr>
          <a:xfrm>
            <a:off x="315471" y="1146204"/>
            <a:ext cx="11284895" cy="1806007"/>
          </a:xfrm>
          <a:prstGeom prst="rect">
            <a:avLst/>
          </a:prstGeom>
          <a:noFill/>
        </p:spPr>
        <p:txBody>
          <a:bodyPr wrap="square" lIns="91440" tIns="45720" rIns="91440" bIns="45720" anchor="t">
            <a:spAutoFit/>
          </a:bodyPr>
          <a:lstStyle/>
          <a:p>
            <a:pPr>
              <a:lnSpc>
                <a:spcPct val="107000"/>
              </a:lnSpc>
              <a:spcAft>
                <a:spcPts val="800"/>
              </a:spcAft>
              <a:buNone/>
            </a:pPr>
            <a:r>
              <a:rPr lang="en-IE" sz="2100" i="1" kern="100" dirty="0">
                <a:solidFill>
                  <a:srgbClr val="595959"/>
                </a:solidFill>
                <a:effectLst/>
                <a:ea typeface="Aptos" panose="020B0004020202020204" pitchFamily="34" charset="0"/>
                <a:cs typeface="Times New Roman"/>
              </a:rPr>
              <a:t>(</a:t>
            </a:r>
            <a:r>
              <a:rPr lang="en-IE" sz="2100" b="1" i="1" kern="100" dirty="0">
                <a:solidFill>
                  <a:srgbClr val="E96751"/>
                </a:solidFill>
                <a:effectLst/>
                <a:ea typeface="Aptos" panose="020B0004020202020204" pitchFamily="34" charset="0"/>
                <a:cs typeface="Times New Roman"/>
              </a:rPr>
              <a:t>Opomba: </a:t>
            </a:r>
            <a:r>
              <a:rPr lang="en-IE" sz="2100" i="1" kern="100" dirty="0">
                <a:solidFill>
                  <a:srgbClr val="595959"/>
                </a:solidFill>
                <a:effectLst/>
                <a:ea typeface="Aptos" panose="020B0004020202020204" pitchFamily="34" charset="0"/>
                <a:cs typeface="Times New Roman"/>
              </a:rPr>
              <a:t>Formula za prag rentabilnosti v enotah je v bistvu fiksni stroški ÷ (cena – spremenljivi stroški na enoto). Z uporabo povprečne cene in upoštevanjem spremenljivih stroškov izvedete poenostavljeno različico te formule. Pri manjših nastanitvenih objektih so spremenljivi stroški na nočitev običajno relativno nizki, zato mnogi lastniki prag rentabilnosti v nočitvah približno izračunajo samo z uporabo fiksnih stroškov in cene.)</a:t>
            </a:r>
            <a:endParaRPr lang="en-IE" sz="2100" kern="100" dirty="0">
              <a:solidFill>
                <a:srgbClr val="595959"/>
              </a:solidFill>
              <a:effectLst/>
              <a:ea typeface="Aptos" panose="020B0004020202020204" pitchFamily="34" charset="0"/>
              <a:cs typeface="Times New Roman"/>
            </a:endParaRPr>
          </a:p>
        </p:txBody>
      </p:sp>
    </p:spTree>
    <p:extLst>
      <p:ext uri="{BB962C8B-B14F-4D97-AF65-F5344CB8AC3E}">
        <p14:creationId xmlns:p14="http://schemas.microsoft.com/office/powerpoint/2010/main" val="29108728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07C83-47E2-3BF7-896B-E50549B8F78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E6AB6B29-4AA1-A97E-D670-405AD643ECB0}"/>
              </a:ext>
            </a:extLst>
          </p:cNvPr>
          <p:cNvSpPr>
            <a:spLocks noGrp="1"/>
          </p:cNvSpPr>
          <p:nvPr>
            <p:ph type="body" sz="quarter" idx="16"/>
          </p:nvPr>
        </p:nvSpPr>
        <p:spPr>
          <a:xfrm>
            <a:off x="788657" y="275241"/>
            <a:ext cx="10614687" cy="803654"/>
          </a:xfrm>
        </p:spPr>
        <p:txBody>
          <a:bodyPr/>
          <a:lstStyle/>
          <a:p>
            <a:r>
              <a:rPr lang="en-US" sz="3200" dirty="0">
                <a:solidFill>
                  <a:srgbClr val="E96751"/>
                </a:solidFill>
              </a:rPr>
              <a:t>Uporaba pragu rentabilnosti za sprejemanje odločitev</a:t>
            </a:r>
            <a:endParaRPr lang="en-IE" sz="3200" dirty="0"/>
          </a:p>
        </p:txBody>
      </p:sp>
      <p:cxnSp>
        <p:nvCxnSpPr>
          <p:cNvPr id="10" name="Straight Connector 9">
            <a:extLst>
              <a:ext uri="{FF2B5EF4-FFF2-40B4-BE49-F238E27FC236}">
                <a16:creationId xmlns:a16="http://schemas.microsoft.com/office/drawing/2014/main" id="{6D6EF8B6-6A29-08D9-8425-643706FA9C76}"/>
              </a:ext>
            </a:extLst>
          </p:cNvPr>
          <p:cNvCxnSpPr>
            <a:cxnSpLocks/>
          </p:cNvCxnSpPr>
          <p:nvPr/>
        </p:nvCxnSpPr>
        <p:spPr>
          <a:xfrm>
            <a:off x="0" y="1078895"/>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58B6647-9ACD-B1A2-1A6B-76B8A0FE18C3}"/>
              </a:ext>
            </a:extLst>
          </p:cNvPr>
          <p:cNvSpPr/>
          <p:nvPr/>
        </p:nvSpPr>
        <p:spPr>
          <a:xfrm>
            <a:off x="798379" y="1437288"/>
            <a:ext cx="11012621" cy="87088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Freeform: Shape 11">
            <a:extLst>
              <a:ext uri="{FF2B5EF4-FFF2-40B4-BE49-F238E27FC236}">
                <a16:creationId xmlns:a16="http://schemas.microsoft.com/office/drawing/2014/main" id="{3BA18AA6-54A1-9F21-FCB5-31888B161386}"/>
              </a:ext>
            </a:extLst>
          </p:cNvPr>
          <p:cNvSpPr/>
          <p:nvPr/>
        </p:nvSpPr>
        <p:spPr>
          <a:xfrm>
            <a:off x="798379" y="1280611"/>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9" name="TextBox 18">
            <a:extLst>
              <a:ext uri="{FF2B5EF4-FFF2-40B4-BE49-F238E27FC236}">
                <a16:creationId xmlns:a16="http://schemas.microsoft.com/office/drawing/2014/main" id="{149BC61F-FE68-32D9-B3DE-B4993856C0D1}"/>
              </a:ext>
            </a:extLst>
          </p:cNvPr>
          <p:cNvSpPr txBox="1"/>
          <p:nvPr/>
        </p:nvSpPr>
        <p:spPr>
          <a:xfrm>
            <a:off x="921419" y="1307111"/>
            <a:ext cx="3008476" cy="830997"/>
          </a:xfrm>
          <a:prstGeom prst="rect">
            <a:avLst/>
          </a:prstGeom>
          <a:noFill/>
        </p:spPr>
        <p:txBody>
          <a:bodyPr wrap="square" rtlCol="0">
            <a:spAutoFit/>
          </a:bodyPr>
          <a:lstStyle/>
          <a:p>
            <a:pPr algn="ctr"/>
            <a:r>
              <a:rPr lang="en-GB" sz="2400" b="1" dirty="0">
                <a:solidFill>
                  <a:schemeClr val="bg1"/>
                </a:solidFill>
              </a:rPr>
              <a:t>Če ste pod pragom rentabilnosti</a:t>
            </a:r>
          </a:p>
        </p:txBody>
      </p:sp>
      <p:sp>
        <p:nvSpPr>
          <p:cNvPr id="23" name="TextBox 22">
            <a:extLst>
              <a:ext uri="{FF2B5EF4-FFF2-40B4-BE49-F238E27FC236}">
                <a16:creationId xmlns:a16="http://schemas.microsoft.com/office/drawing/2014/main" id="{0A725696-06D5-95BC-8E92-E0BE8B0D4C0A}"/>
              </a:ext>
            </a:extLst>
          </p:cNvPr>
          <p:cNvSpPr txBox="1"/>
          <p:nvPr/>
        </p:nvSpPr>
        <p:spPr>
          <a:xfrm>
            <a:off x="4020550" y="1443643"/>
            <a:ext cx="7373071" cy="830997"/>
          </a:xfrm>
          <a:prstGeom prst="rect">
            <a:avLst/>
          </a:prstGeom>
          <a:noFill/>
        </p:spPr>
        <p:txBody>
          <a:bodyPr wrap="square" rtlCol="0">
            <a:spAutoFit/>
          </a:bodyPr>
          <a:lstStyle/>
          <a:p>
            <a:r>
              <a:rPr lang="en-US" sz="2400" dirty="0">
                <a:solidFill>
                  <a:srgbClr val="494949"/>
                </a:solidFill>
              </a:rPr>
              <a:t>morate </a:t>
            </a:r>
            <a:r>
              <a:rPr lang="en-US" sz="2400" b="1" dirty="0">
                <a:solidFill>
                  <a:srgbClr val="494949"/>
                </a:solidFill>
              </a:rPr>
              <a:t>povečati prihodke </a:t>
            </a:r>
            <a:r>
              <a:rPr lang="en-US" sz="2400" dirty="0">
                <a:solidFill>
                  <a:srgbClr val="494949"/>
                </a:solidFill>
              </a:rPr>
              <a:t>(višje cene ali več nočitev) ali </a:t>
            </a:r>
            <a:r>
              <a:rPr lang="en-US" sz="2400" b="1" dirty="0">
                <a:solidFill>
                  <a:srgbClr val="494949"/>
                </a:solidFill>
              </a:rPr>
              <a:t>zmanjšati stroške</a:t>
            </a:r>
            <a:r>
              <a:rPr lang="en-US" sz="2400" dirty="0">
                <a:solidFill>
                  <a:srgbClr val="494949"/>
                </a:solidFill>
              </a:rPr>
              <a:t>.</a:t>
            </a:r>
            <a:endParaRPr lang="en-GB" sz="2400" dirty="0">
              <a:solidFill>
                <a:srgbClr val="494949"/>
              </a:solidFill>
            </a:endParaRPr>
          </a:p>
        </p:txBody>
      </p:sp>
      <p:sp>
        <p:nvSpPr>
          <p:cNvPr id="5" name="Rectangle 4">
            <a:extLst>
              <a:ext uri="{FF2B5EF4-FFF2-40B4-BE49-F238E27FC236}">
                <a16:creationId xmlns:a16="http://schemas.microsoft.com/office/drawing/2014/main" id="{9A308270-6BD1-CDBD-789E-0A7EB2645549}"/>
              </a:ext>
            </a:extLst>
          </p:cNvPr>
          <p:cNvSpPr/>
          <p:nvPr/>
        </p:nvSpPr>
        <p:spPr>
          <a:xfrm>
            <a:off x="802923" y="2530554"/>
            <a:ext cx="11012621" cy="3697157"/>
          </a:xfrm>
          <a:prstGeom prst="rect">
            <a:avLst/>
          </a:prstGeom>
          <a:ln>
            <a:solidFill>
              <a:srgbClr val="E9675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6" name="Freeform: Shape 5">
            <a:extLst>
              <a:ext uri="{FF2B5EF4-FFF2-40B4-BE49-F238E27FC236}">
                <a16:creationId xmlns:a16="http://schemas.microsoft.com/office/drawing/2014/main" id="{2B142DDE-066E-CA9D-3A2A-47AF0AF9097E}"/>
              </a:ext>
            </a:extLst>
          </p:cNvPr>
          <p:cNvSpPr/>
          <p:nvPr/>
        </p:nvSpPr>
        <p:spPr>
          <a:xfrm>
            <a:off x="765856" y="2640633"/>
            <a:ext cx="2765565" cy="1680671"/>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2" name="TextBox 1">
            <a:extLst>
              <a:ext uri="{FF2B5EF4-FFF2-40B4-BE49-F238E27FC236}">
                <a16:creationId xmlns:a16="http://schemas.microsoft.com/office/drawing/2014/main" id="{3FBA6390-F666-E542-1266-AB3E457C9D69}"/>
              </a:ext>
            </a:extLst>
          </p:cNvPr>
          <p:cNvSpPr txBox="1"/>
          <p:nvPr/>
        </p:nvSpPr>
        <p:spPr>
          <a:xfrm>
            <a:off x="1047475" y="2761887"/>
            <a:ext cx="2339096" cy="1200329"/>
          </a:xfrm>
          <a:prstGeom prst="rect">
            <a:avLst/>
          </a:prstGeom>
          <a:noFill/>
        </p:spPr>
        <p:txBody>
          <a:bodyPr wrap="square" rtlCol="0">
            <a:spAutoFit/>
          </a:bodyPr>
          <a:lstStyle/>
          <a:p>
            <a:pPr lvl="0"/>
            <a:r>
              <a:rPr lang="en-US" altLang="en-US" sz="2400" b="1" dirty="0">
                <a:solidFill>
                  <a:schemeClr val="bg1"/>
                </a:solidFill>
              </a:rPr>
              <a:t>Če se bojite, da ne boste dosegli 26-odstotne zasedenosti</a:t>
            </a:r>
            <a:endParaRPr lang="en-GB" sz="2400" b="1" dirty="0">
              <a:solidFill>
                <a:schemeClr val="bg1"/>
              </a:solidFill>
            </a:endParaRPr>
          </a:p>
        </p:txBody>
      </p:sp>
      <p:sp>
        <p:nvSpPr>
          <p:cNvPr id="17" name="TextBox 16">
            <a:extLst>
              <a:ext uri="{FF2B5EF4-FFF2-40B4-BE49-F238E27FC236}">
                <a16:creationId xmlns:a16="http://schemas.microsoft.com/office/drawing/2014/main" id="{AB30C36F-F253-DC52-1E2B-E4BA8CCF6389}"/>
              </a:ext>
            </a:extLst>
          </p:cNvPr>
          <p:cNvSpPr txBox="1"/>
          <p:nvPr/>
        </p:nvSpPr>
        <p:spPr>
          <a:xfrm>
            <a:off x="3803378" y="2526193"/>
            <a:ext cx="8012166" cy="3293209"/>
          </a:xfrm>
          <a:prstGeom prst="rect">
            <a:avLst/>
          </a:prstGeom>
          <a:noFill/>
        </p:spPr>
        <p:txBody>
          <a:bodyPr wrap="square" rtlCol="0">
            <a:spAutoFit/>
          </a:bodyPr>
          <a:lstStyle/>
          <a:p>
            <a:pPr>
              <a:spcAft>
                <a:spcPts val="600"/>
              </a:spcAft>
            </a:pPr>
            <a:r>
              <a:rPr lang="en-US" sz="2200" b="1" dirty="0">
                <a:solidFill>
                  <a:srgbClr val="494949"/>
                </a:solidFill>
              </a:rPr>
              <a:t>Če nadaljujemo s primerom iz študije primera, če se bojite, da 26-odstotna zasedenost morda ne bo dosežena, lahko vidite, kako izboljšati sliko. </a:t>
            </a:r>
          </a:p>
          <a:p>
            <a:pPr>
              <a:spcAft>
                <a:spcPts val="600"/>
              </a:spcAft>
            </a:pPr>
            <a:r>
              <a:rPr lang="en-US" sz="2200" b="1" dirty="0">
                <a:solidFill>
                  <a:srgbClr val="E96751"/>
                </a:solidFill>
              </a:rPr>
              <a:t>Na primer, </a:t>
            </a:r>
            <a:r>
              <a:rPr lang="en-US" sz="2200" b="1" dirty="0">
                <a:solidFill>
                  <a:srgbClr val="494949"/>
                </a:solidFill>
              </a:rPr>
              <a:t>zmanjšanje fiksnih stroškov </a:t>
            </a:r>
            <a:r>
              <a:rPr lang="en-US" sz="2200" dirty="0">
                <a:solidFill>
                  <a:srgbClr val="494949"/>
                </a:solidFill>
              </a:rPr>
              <a:t>za 5000 EUR bi znižalo prag rentabilnosti, medtem ko bi povečanje povprečne cene za 10 EUR povečalo dobiček na nočitev in zmanjšalo število nočitev, potrebnih za doseganje prag rentabilnosti. </a:t>
            </a:r>
          </a:p>
          <a:p>
            <a:pPr>
              <a:spcAft>
                <a:spcPts val="600"/>
              </a:spcAft>
            </a:pPr>
            <a:r>
              <a:rPr lang="en-US" sz="2200" b="1" dirty="0">
                <a:solidFill>
                  <a:srgbClr val="459597"/>
                </a:solidFill>
              </a:rPr>
              <a:t>Nasvet: </a:t>
            </a:r>
            <a:r>
              <a:rPr lang="en-US" sz="2200" dirty="0">
                <a:solidFill>
                  <a:srgbClr val="494949"/>
                </a:solidFill>
              </a:rPr>
              <a:t>Uporabite preglednico, da poskusite z različnimi številkami (npr. formula za prag rentabilnosti zasedenosti) in ugotovite, kateri vzvodi (stroški ali cena) imajo največji vpliv.</a:t>
            </a:r>
          </a:p>
        </p:txBody>
      </p:sp>
    </p:spTree>
    <p:extLst>
      <p:ext uri="{BB962C8B-B14F-4D97-AF65-F5344CB8AC3E}">
        <p14:creationId xmlns:p14="http://schemas.microsoft.com/office/powerpoint/2010/main" val="24393664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A1298-00EF-7312-4C5D-B4F0F3C2AFE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669E0C1-CF22-7526-6065-4A603B5E4015}"/>
              </a:ext>
            </a:extLst>
          </p:cNvPr>
          <p:cNvSpPr/>
          <p:nvPr/>
        </p:nvSpPr>
        <p:spPr>
          <a:xfrm>
            <a:off x="722179" y="275931"/>
            <a:ext cx="11012621" cy="5822385"/>
          </a:xfrm>
          <a:prstGeom prst="rect">
            <a:avLst/>
          </a:prstGeom>
          <a:ln>
            <a:solidFill>
              <a:srgbClr val="E9675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6" name="Freeform: Shape 5">
            <a:extLst>
              <a:ext uri="{FF2B5EF4-FFF2-40B4-BE49-F238E27FC236}">
                <a16:creationId xmlns:a16="http://schemas.microsoft.com/office/drawing/2014/main" id="{A65C11FE-F245-D84B-59C8-ECFD24845D57}"/>
              </a:ext>
            </a:extLst>
          </p:cNvPr>
          <p:cNvSpPr/>
          <p:nvPr/>
        </p:nvSpPr>
        <p:spPr>
          <a:xfrm>
            <a:off x="685112" y="395779"/>
            <a:ext cx="2765565" cy="1680671"/>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3" name="TextBox 12">
            <a:extLst>
              <a:ext uri="{FF2B5EF4-FFF2-40B4-BE49-F238E27FC236}">
                <a16:creationId xmlns:a16="http://schemas.microsoft.com/office/drawing/2014/main" id="{C6BA5194-A504-1E06-3080-967C7C759883}"/>
              </a:ext>
            </a:extLst>
          </p:cNvPr>
          <p:cNvSpPr txBox="1"/>
          <p:nvPr/>
        </p:nvSpPr>
        <p:spPr>
          <a:xfrm>
            <a:off x="898346" y="719206"/>
            <a:ext cx="2339096" cy="830997"/>
          </a:xfrm>
          <a:prstGeom prst="rect">
            <a:avLst/>
          </a:prstGeom>
          <a:noFill/>
        </p:spPr>
        <p:txBody>
          <a:bodyPr wrap="square" rtlCol="0">
            <a:spAutoFit/>
          </a:bodyPr>
          <a:lstStyle/>
          <a:p>
            <a:pPr lvl="0" algn="ctr"/>
            <a:r>
              <a:rPr lang="en-US" altLang="en-US" sz="2400" b="1" dirty="0">
                <a:solidFill>
                  <a:schemeClr val="bg1"/>
                </a:solidFill>
              </a:rPr>
              <a:t>Donosnost naložbe (ROI)</a:t>
            </a:r>
            <a:endParaRPr lang="en-GB" sz="2400" b="1" dirty="0">
              <a:solidFill>
                <a:schemeClr val="bg1"/>
              </a:solidFill>
            </a:endParaRPr>
          </a:p>
        </p:txBody>
      </p:sp>
      <p:sp>
        <p:nvSpPr>
          <p:cNvPr id="17" name="TextBox 16">
            <a:extLst>
              <a:ext uri="{FF2B5EF4-FFF2-40B4-BE49-F238E27FC236}">
                <a16:creationId xmlns:a16="http://schemas.microsoft.com/office/drawing/2014/main" id="{B4A60999-70F3-A3FA-EBEA-20BAB13A6445}"/>
              </a:ext>
            </a:extLst>
          </p:cNvPr>
          <p:cNvSpPr txBox="1"/>
          <p:nvPr/>
        </p:nvSpPr>
        <p:spPr>
          <a:xfrm>
            <a:off x="3722634" y="388801"/>
            <a:ext cx="8012166" cy="5893921"/>
          </a:xfrm>
          <a:prstGeom prst="rect">
            <a:avLst/>
          </a:prstGeom>
          <a:noFill/>
        </p:spPr>
        <p:txBody>
          <a:bodyPr wrap="square" rtlCol="0">
            <a:spAutoFit/>
          </a:bodyPr>
          <a:lstStyle/>
          <a:p>
            <a:pPr>
              <a:spcAft>
                <a:spcPts val="600"/>
              </a:spcAft>
            </a:pPr>
            <a:r>
              <a:rPr lang="en-US" sz="2200" b="1" dirty="0">
                <a:solidFill>
                  <a:srgbClr val="EC7C69"/>
                </a:solidFill>
              </a:rPr>
              <a:t>Ne pozabite, </a:t>
            </a:r>
            <a:r>
              <a:rPr lang="en-US" sz="2200" dirty="0">
                <a:solidFill>
                  <a:srgbClr val="494949"/>
                </a:solidFill>
              </a:rPr>
              <a:t>da prag rentabilnosti ne upošteva vračila začetne naložbe ali posojil – gre zgolj za operativno osnovo, leto za letom. </a:t>
            </a:r>
          </a:p>
          <a:p>
            <a:pPr>
              <a:spcAft>
                <a:spcPts val="600"/>
              </a:spcAft>
            </a:pPr>
            <a:r>
              <a:rPr lang="en-US" sz="2200" b="1" dirty="0">
                <a:solidFill>
                  <a:srgbClr val="494949"/>
                </a:solidFill>
              </a:rPr>
              <a:t>Da bi povrnili začetne stroške </a:t>
            </a:r>
            <a:r>
              <a:rPr lang="en-US" sz="2200" dirty="0">
                <a:solidFill>
                  <a:srgbClr val="494949"/>
                </a:solidFill>
              </a:rPr>
              <a:t>(kot so prej omenjeni 256.000 evrov), bi morali sčasoma ustvariti dobiček ali imeti zadosten denarni tok za odplačilo vseh dolgov, ki ste jih najeli za financiranje ustanovitve. </a:t>
            </a:r>
          </a:p>
          <a:p>
            <a:pPr>
              <a:spcAft>
                <a:spcPts val="600"/>
              </a:spcAft>
            </a:pPr>
            <a:r>
              <a:rPr lang="en-US" sz="2200" dirty="0">
                <a:solidFill>
                  <a:srgbClr val="494949"/>
                </a:solidFill>
              </a:rPr>
              <a:t>Eden od meril </a:t>
            </a:r>
            <a:r>
              <a:rPr lang="en-US" sz="2200" b="1" dirty="0">
                <a:solidFill>
                  <a:srgbClr val="494949"/>
                </a:solidFill>
              </a:rPr>
              <a:t>donosa je ROI (donosnost naložbe), </a:t>
            </a:r>
            <a:r>
              <a:rPr lang="en-US" sz="2200" dirty="0">
                <a:solidFill>
                  <a:srgbClr val="494949"/>
                </a:solidFill>
              </a:rPr>
              <a:t>ki izračuna dobiček v razmerju do začetne naložbe. </a:t>
            </a:r>
          </a:p>
          <a:p>
            <a:pPr>
              <a:spcAft>
                <a:spcPts val="600"/>
              </a:spcAft>
            </a:pPr>
            <a:r>
              <a:rPr lang="en-US" sz="2200" dirty="0">
                <a:solidFill>
                  <a:srgbClr val="494949"/>
                </a:solidFill>
              </a:rPr>
              <a:t>Če ste </a:t>
            </a:r>
            <a:r>
              <a:rPr lang="en-US" sz="2200" b="1" dirty="0">
                <a:solidFill>
                  <a:srgbClr val="E96751"/>
                </a:solidFill>
              </a:rPr>
              <a:t>na primer </a:t>
            </a:r>
            <a:r>
              <a:rPr lang="en-US" sz="2200" dirty="0">
                <a:solidFill>
                  <a:srgbClr val="494949"/>
                </a:solidFill>
              </a:rPr>
              <a:t>vložili 100.000 EUR in v prvem letu ustvarili 10.000 EUR dobička, je ROI za tisto leto 10 %. </a:t>
            </a:r>
          </a:p>
          <a:p>
            <a:pPr>
              <a:spcAft>
                <a:spcPts val="600"/>
              </a:spcAft>
            </a:pPr>
            <a:r>
              <a:rPr lang="en-US" sz="2200" b="1" dirty="0">
                <a:solidFill>
                  <a:srgbClr val="494949"/>
                </a:solidFill>
              </a:rPr>
              <a:t>Visokokakovostni glamping </a:t>
            </a:r>
            <a:r>
              <a:rPr lang="en-US" sz="2200" dirty="0">
                <a:solidFill>
                  <a:srgbClr val="494949"/>
                </a:solidFill>
              </a:rPr>
              <a:t>lahko včasih doseže hiter ROI – ena analiza je pokazala, da </a:t>
            </a:r>
            <a:r>
              <a:rPr lang="en-US" sz="2200" i="1" dirty="0">
                <a:solidFill>
                  <a:srgbClr val="494949"/>
                </a:solidFill>
              </a:rPr>
              <a:t>se</a:t>
            </a:r>
            <a:r>
              <a:rPr lang="en-US" sz="2200" dirty="0">
                <a:solidFill>
                  <a:srgbClr val="494949"/>
                </a:solidFill>
              </a:rPr>
              <a:t> lahko celo relativno draga safari šotor </a:t>
            </a:r>
            <a:r>
              <a:rPr lang="en-US" sz="2200" i="1" dirty="0">
                <a:solidFill>
                  <a:srgbClr val="494949"/>
                </a:solidFill>
              </a:rPr>
              <a:t>za nekaj sezon izplača</a:t>
            </a:r>
            <a:r>
              <a:rPr lang="en-US" sz="2200" dirty="0">
                <a:solidFill>
                  <a:srgbClr val="494949"/>
                </a:solidFill>
              </a:rPr>
              <a:t>, če so zasedenost in cene visoke, medtem ko se lahko enostavnejše strukture povrnejo v prvem letu.</a:t>
            </a:r>
          </a:p>
          <a:p>
            <a:pPr>
              <a:spcAft>
                <a:spcPts val="600"/>
              </a:spcAft>
            </a:pPr>
            <a:r>
              <a:rPr lang="en-US" sz="2200" dirty="0">
                <a:solidFill>
                  <a:srgbClr val="494949"/>
                </a:solidFill>
              </a:rPr>
              <a:t>A kot začetnik se najprej osredotočite na doseganje pragu rentabilnosti in nato na postopno izboljšanje.</a:t>
            </a:r>
          </a:p>
        </p:txBody>
      </p:sp>
      <p:sp>
        <p:nvSpPr>
          <p:cNvPr id="3" name="TextBox 2">
            <a:extLst>
              <a:ext uri="{FF2B5EF4-FFF2-40B4-BE49-F238E27FC236}">
                <a16:creationId xmlns:a16="http://schemas.microsoft.com/office/drawing/2014/main" id="{627A1743-C9C8-F166-8B23-C321B80DD32F}"/>
              </a:ext>
            </a:extLst>
          </p:cNvPr>
          <p:cNvSpPr txBox="1"/>
          <p:nvPr/>
        </p:nvSpPr>
        <p:spPr>
          <a:xfrm>
            <a:off x="593177" y="6277555"/>
            <a:ext cx="6096000" cy="369332"/>
          </a:xfrm>
          <a:prstGeom prst="rect">
            <a:avLst/>
          </a:prstGeom>
          <a:noFill/>
        </p:spPr>
        <p:txBody>
          <a:bodyPr wrap="square">
            <a:spAutoFit/>
          </a:bodyPr>
          <a:lstStyle/>
          <a:p>
            <a:pPr>
              <a:buNone/>
            </a:pPr>
            <a:r>
              <a:rPr lang="en-US" i="0" dirty="0">
                <a:solidFill>
                  <a:srgbClr val="00B0F0"/>
                </a:solidFill>
                <a:effectLst/>
                <a:hlinkClick r:id="rId2">
                  <a:extLst>
                    <a:ext uri="{A12FA001-AC4F-418D-AE19-62706E023703}">
                      <ahyp:hlinkClr xmlns:ahyp="http://schemas.microsoft.com/office/drawing/2018/hyperlinkcolor" val="tx"/>
                    </a:ext>
                  </a:extLst>
                </a:hlinkClick>
              </a:rPr>
              <a:t>Začetek glamping posla: popoln vodnik</a:t>
            </a:r>
            <a:endParaRPr lang="en-US" i="0" dirty="0">
              <a:solidFill>
                <a:srgbClr val="00B0F0"/>
              </a:solidFill>
              <a:effectLst/>
            </a:endParaRPr>
          </a:p>
        </p:txBody>
      </p:sp>
    </p:spTree>
    <p:extLst>
      <p:ext uri="{BB962C8B-B14F-4D97-AF65-F5344CB8AC3E}">
        <p14:creationId xmlns:p14="http://schemas.microsoft.com/office/powerpoint/2010/main" val="41548591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B61D6-A35F-4D8E-4AE8-7EA389AE453F}"/>
            </a:ext>
          </a:extLst>
        </p:cNvPr>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B110B2B-0FBD-2958-F984-38ECA4BD53A9}"/>
              </a:ext>
            </a:extLst>
          </p:cNvPr>
          <p:cNvSpPr/>
          <p:nvPr/>
        </p:nvSpPr>
        <p:spPr>
          <a:xfrm>
            <a:off x="4041756" y="3431931"/>
            <a:ext cx="7817046" cy="3286126"/>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8E033332-EC82-0DD6-14BA-B60A4B6D107D}"/>
              </a:ext>
            </a:extLst>
          </p:cNvPr>
          <p:cNvSpPr>
            <a:spLocks noGrp="1"/>
          </p:cNvSpPr>
          <p:nvPr>
            <p:ph type="body" sz="quarter" idx="16"/>
          </p:nvPr>
        </p:nvSpPr>
        <p:spPr>
          <a:xfrm>
            <a:off x="4335839" y="157236"/>
            <a:ext cx="7221426" cy="803654"/>
          </a:xfrm>
        </p:spPr>
        <p:txBody>
          <a:bodyPr/>
          <a:lstStyle/>
          <a:p>
            <a:r>
              <a:rPr lang="en-IE" dirty="0"/>
              <a:t>Izračunajte stopnjo zasedenosti</a:t>
            </a:r>
            <a:endParaRPr lang="en-IE" sz="2400" b="0" i="1" dirty="0">
              <a:solidFill>
                <a:srgbClr val="E96751"/>
              </a:solidFill>
            </a:endParaRPr>
          </a:p>
        </p:txBody>
      </p:sp>
      <p:sp>
        <p:nvSpPr>
          <p:cNvPr id="7" name="Text Placeholder 6">
            <a:extLst>
              <a:ext uri="{FF2B5EF4-FFF2-40B4-BE49-F238E27FC236}">
                <a16:creationId xmlns:a16="http://schemas.microsoft.com/office/drawing/2014/main" id="{66147393-0BF8-34B5-E396-26A2EFED047C}"/>
              </a:ext>
            </a:extLst>
          </p:cNvPr>
          <p:cNvSpPr>
            <a:spLocks noGrp="1"/>
          </p:cNvSpPr>
          <p:nvPr>
            <p:ph type="body" sz="quarter" idx="21"/>
          </p:nvPr>
        </p:nvSpPr>
        <p:spPr>
          <a:xfrm>
            <a:off x="4335839" y="852360"/>
            <a:ext cx="7301024" cy="4530541"/>
          </a:xfrm>
        </p:spPr>
        <p:txBody>
          <a:bodyPr lIns="91440" tIns="45720" rIns="91440" bIns="45720" anchor="t"/>
          <a:lstStyle/>
          <a:p>
            <a:pPr>
              <a:spcAft>
                <a:spcPts val="600"/>
              </a:spcAft>
            </a:pPr>
            <a:r>
              <a:rPr lang="en-IE" sz="2000" dirty="0"/>
              <a:t>Z izravnalnimi nočitvami (iz možnosti A ali B) in razpoložljivimi nočitvami lahko izračunate </a:t>
            </a:r>
            <a:r>
              <a:rPr lang="en-IE" sz="2000" b="1" dirty="0"/>
              <a:t>stopnjo zasedenosti</a:t>
            </a:r>
            <a:r>
              <a:rPr lang="en-IE" sz="2000" dirty="0"/>
              <a:t>,</a:t>
            </a:r>
            <a:r>
              <a:rPr lang="en-IE" sz="2000" b="1" dirty="0"/>
              <a:t> potrebno za izravnavo</a:t>
            </a:r>
            <a:r>
              <a:rPr lang="en-IE" sz="2000" dirty="0"/>
              <a:t>. </a:t>
            </a:r>
            <a:r>
              <a:rPr lang="en-US" sz="2000" dirty="0"/>
              <a:t>Stopnja zasedenosti je preprosto odstotek razpoložljivih nočitev, ki so </a:t>
            </a:r>
            <a:r>
              <a:rPr lang="en-IE" sz="2000" dirty="0"/>
              <a:t>rezervirane (zasedene). </a:t>
            </a:r>
            <a:endParaRPr lang="en-IE" sz="2000">
              <a:ea typeface="Calibri"/>
              <a:cs typeface="Calibri"/>
            </a:endParaRPr>
          </a:p>
          <a:p>
            <a:pPr>
              <a:spcAft>
                <a:spcPts val="600"/>
              </a:spcAft>
            </a:pPr>
            <a:r>
              <a:rPr lang="en-IE" sz="2000" b="1" dirty="0">
                <a:solidFill>
                  <a:srgbClr val="E96751"/>
                </a:solidFill>
              </a:rPr>
              <a:t>Formula: </a:t>
            </a:r>
            <a:r>
              <a:rPr lang="en-IE" sz="2000" b="1" dirty="0">
                <a:solidFill>
                  <a:srgbClr val="595959"/>
                </a:solidFill>
              </a:rPr>
              <a:t>Stopnja zasedenosti = (rezervirane nočitve ÷ razpoložljive nočitve) × 100 </a:t>
            </a:r>
            <a:r>
              <a:rPr lang="en-IE" sz="2000" dirty="0">
                <a:solidFill>
                  <a:srgbClr val="595959"/>
                </a:solidFill>
              </a:rPr>
              <a:t>%. V tem primeru uporabite nočitve, potrebne za doseganje pragu rentabilnosti, kot »rezervirane nočitve«. </a:t>
            </a:r>
            <a:endParaRPr lang="en-IE" sz="2000">
              <a:solidFill>
                <a:srgbClr val="595959"/>
              </a:solidFill>
              <a:ea typeface="Calibri"/>
              <a:cs typeface="Calibri"/>
            </a:endParaRPr>
          </a:p>
          <a:p>
            <a:pPr>
              <a:spcAft>
                <a:spcPts val="600"/>
              </a:spcAft>
            </a:pPr>
            <a:endParaRPr lang="en-IE" sz="2000" b="1" i="1" dirty="0">
              <a:solidFill>
                <a:schemeClr val="bg1"/>
              </a:solidFill>
              <a:ea typeface="Calibri"/>
              <a:cs typeface="Calibri"/>
            </a:endParaRPr>
          </a:p>
          <a:p>
            <a:pPr>
              <a:spcAft>
                <a:spcPts val="600"/>
              </a:spcAft>
            </a:pPr>
            <a:r>
              <a:rPr lang="en-IE" sz="2000" b="1" i="1" dirty="0">
                <a:solidFill>
                  <a:schemeClr val="bg1"/>
                </a:solidFill>
              </a:rPr>
              <a:t>Primer: </a:t>
            </a:r>
            <a:r>
              <a:rPr lang="en-IE" sz="2000" i="1" dirty="0">
                <a:solidFill>
                  <a:schemeClr val="bg1"/>
                </a:solidFill>
              </a:rPr>
              <a:t>Nadaljujemo z zgledom iz možnosti B: prag rentabilnosti 196 nočitev. Če imate na voljo 365 nočitev, je potrebna zasedenost 196/365 =</a:t>
            </a:r>
            <a:r>
              <a:rPr lang="en-IE" sz="2000" b="1" i="1" dirty="0">
                <a:solidFill>
                  <a:schemeClr val="bg1"/>
                </a:solidFill>
              </a:rPr>
              <a:t> 54 </a:t>
            </a:r>
            <a:r>
              <a:rPr lang="en-IE" sz="2000" i="1" dirty="0">
                <a:solidFill>
                  <a:schemeClr val="bg1"/>
                </a:solidFill>
              </a:rPr>
              <a:t>%. </a:t>
            </a:r>
            <a:endParaRPr lang="en-IE" sz="2000" i="1">
              <a:solidFill>
                <a:schemeClr val="bg1"/>
              </a:solidFill>
              <a:ea typeface="Calibri"/>
              <a:cs typeface="Calibri"/>
            </a:endParaRPr>
          </a:p>
          <a:p>
            <a:pPr>
              <a:spcAft>
                <a:spcPts val="600"/>
              </a:spcAft>
            </a:pPr>
            <a:r>
              <a:rPr lang="en-IE" sz="2000" i="1" dirty="0">
                <a:solidFill>
                  <a:schemeClr val="bg1"/>
                </a:solidFill>
              </a:rPr>
              <a:t>Če </a:t>
            </a:r>
            <a:r>
              <a:rPr lang="en-US" sz="2000" i="1" dirty="0">
                <a:solidFill>
                  <a:schemeClr val="bg1"/>
                </a:solidFill>
              </a:rPr>
              <a:t>imate na voljo le 320 noči (zaradi zaprtja), je </a:t>
            </a:r>
            <a:r>
              <a:rPr lang="en-IE" sz="2000" i="1" dirty="0">
                <a:solidFill>
                  <a:schemeClr val="bg1"/>
                </a:solidFill>
              </a:rPr>
              <a:t>potrebna</a:t>
            </a:r>
            <a:r>
              <a:rPr lang="en-US" sz="2000" i="1" dirty="0">
                <a:solidFill>
                  <a:schemeClr val="bg1"/>
                </a:solidFill>
              </a:rPr>
              <a:t> zasedenost 196/320 = 61 </a:t>
            </a:r>
            <a:r>
              <a:rPr lang="en-IE" sz="2000" i="1" dirty="0">
                <a:solidFill>
                  <a:schemeClr val="bg1"/>
                </a:solidFill>
              </a:rPr>
              <a:t>%.</a:t>
            </a:r>
            <a:r>
              <a:rPr lang="en-IE" sz="2000" dirty="0">
                <a:solidFill>
                  <a:schemeClr val="bg1"/>
                </a:solidFill>
              </a:rPr>
              <a:t> </a:t>
            </a:r>
            <a:endParaRPr lang="en-IE" sz="2000">
              <a:solidFill>
                <a:schemeClr val="bg1"/>
              </a:solidFill>
              <a:ea typeface="Calibri"/>
              <a:cs typeface="Calibri"/>
            </a:endParaRPr>
          </a:p>
          <a:p>
            <a:pPr>
              <a:spcAft>
                <a:spcPts val="600"/>
              </a:spcAft>
            </a:pPr>
            <a:r>
              <a:rPr lang="en-IE" sz="2000" dirty="0">
                <a:solidFill>
                  <a:schemeClr val="bg1"/>
                </a:solidFill>
              </a:rPr>
              <a:t>Ta številka vam pove, kako intenzivna mora biti vaša stopnja zasedenosti. Zahtevana</a:t>
            </a:r>
            <a:r>
              <a:rPr lang="en-IE" sz="2000" b="1" dirty="0">
                <a:solidFill>
                  <a:schemeClr val="bg1"/>
                </a:solidFill>
              </a:rPr>
              <a:t> 60-odstotna zasedenost </a:t>
            </a:r>
            <a:r>
              <a:rPr lang="en-IE" sz="2000" dirty="0">
                <a:solidFill>
                  <a:schemeClr val="bg1"/>
                </a:solidFill>
              </a:rPr>
              <a:t>za doseganje pragu rentabilnosti pomeni, da morate </a:t>
            </a:r>
            <a:r>
              <a:rPr lang="en-IE" sz="2000" b="1" dirty="0">
                <a:solidFill>
                  <a:schemeClr val="bg1"/>
                </a:solidFill>
              </a:rPr>
              <a:t>v povprečju </a:t>
            </a:r>
            <a:r>
              <a:rPr lang="en-IE" sz="2000" dirty="0">
                <a:solidFill>
                  <a:schemeClr val="bg1"/>
                </a:solidFill>
              </a:rPr>
              <a:t>zapolniti malo več </a:t>
            </a:r>
            <a:r>
              <a:rPr lang="en-IE" sz="2000" b="1" dirty="0">
                <a:solidFill>
                  <a:schemeClr val="bg1"/>
                </a:solidFill>
              </a:rPr>
              <a:t>kot polovico vseh razpoložljivih nočitev. </a:t>
            </a:r>
            <a:endParaRPr lang="en-IE" sz="2000" b="1">
              <a:solidFill>
                <a:schemeClr val="bg1"/>
              </a:solidFill>
              <a:ea typeface="Calibri"/>
              <a:cs typeface="Calibri"/>
            </a:endParaRPr>
          </a:p>
        </p:txBody>
      </p:sp>
      <p:sp>
        <p:nvSpPr>
          <p:cNvPr id="5" name="Text Placeholder 4">
            <a:extLst>
              <a:ext uri="{FF2B5EF4-FFF2-40B4-BE49-F238E27FC236}">
                <a16:creationId xmlns:a16="http://schemas.microsoft.com/office/drawing/2014/main" id="{54ACCBCD-421F-6D60-1609-545FF24FBD15}"/>
              </a:ext>
            </a:extLst>
          </p:cNvPr>
          <p:cNvSpPr>
            <a:spLocks noGrp="1"/>
          </p:cNvSpPr>
          <p:nvPr>
            <p:ph type="body" sz="quarter" idx="18"/>
          </p:nvPr>
        </p:nvSpPr>
        <p:spPr>
          <a:xfrm>
            <a:off x="244621" y="1914183"/>
            <a:ext cx="3562527" cy="1049221"/>
          </a:xfrm>
        </p:spPr>
        <p:txBody>
          <a:bodyPr/>
          <a:lstStyle/>
          <a:p>
            <a:r>
              <a:rPr lang="en-US" b="0" dirty="0"/>
              <a:t>Izračunajte zasedenost, potrebno za doseganje pragu rentabilnosti</a:t>
            </a:r>
            <a:endParaRPr lang="en-IE" b="0" dirty="0"/>
          </a:p>
        </p:txBody>
      </p:sp>
      <p:sp>
        <p:nvSpPr>
          <p:cNvPr id="2" name="Text Placeholder 5">
            <a:extLst>
              <a:ext uri="{FF2B5EF4-FFF2-40B4-BE49-F238E27FC236}">
                <a16:creationId xmlns:a16="http://schemas.microsoft.com/office/drawing/2014/main" id="{A8BEC3CA-3BC9-937B-7AC3-B58D2E342399}"/>
              </a:ext>
            </a:extLst>
          </p:cNvPr>
          <p:cNvSpPr txBox="1">
            <a:spLocks/>
          </p:cNvSpPr>
          <p:nvPr/>
        </p:nvSpPr>
        <p:spPr>
          <a:xfrm>
            <a:off x="333198" y="659817"/>
            <a:ext cx="3092298"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Stopnja zasedenosti</a:t>
            </a:r>
          </a:p>
          <a:p>
            <a:endParaRPr lang="en-IE" dirty="0"/>
          </a:p>
        </p:txBody>
      </p:sp>
      <p:sp>
        <p:nvSpPr>
          <p:cNvPr id="6" name="TextBox 5">
            <a:extLst>
              <a:ext uri="{FF2B5EF4-FFF2-40B4-BE49-F238E27FC236}">
                <a16:creationId xmlns:a16="http://schemas.microsoft.com/office/drawing/2014/main" id="{64777F72-5BB8-B644-1569-98FA631DBA9B}"/>
              </a:ext>
            </a:extLst>
          </p:cNvPr>
          <p:cNvSpPr txBox="1"/>
          <p:nvPr/>
        </p:nvSpPr>
        <p:spPr>
          <a:xfrm>
            <a:off x="333198" y="3892644"/>
            <a:ext cx="6096000" cy="369332"/>
          </a:xfrm>
          <a:prstGeom prst="rect">
            <a:avLst/>
          </a:prstGeom>
          <a:noFill/>
        </p:spPr>
        <p:txBody>
          <a:bodyPr wrap="square">
            <a:spAutoFit/>
          </a:bodyPr>
          <a:lstStyle/>
          <a:p>
            <a:pPr algn="l">
              <a:spcBef>
                <a:spcPts val="2250"/>
              </a:spcBef>
              <a:spcAft>
                <a:spcPts val="1500"/>
              </a:spcAft>
              <a:buNone/>
            </a:pPr>
            <a:r>
              <a:rPr lang="en-IE" b="0" i="0" dirty="0">
                <a:solidFill>
                  <a:srgbClr val="00B0F0"/>
                </a:solidFill>
                <a:effectLst/>
                <a:latin typeface="Riposte"/>
                <a:hlinkClick r:id="rId2">
                  <a:extLst>
                    <a:ext uri="{A12FA001-AC4F-418D-AE19-62706E023703}">
                      <ahyp:hlinkClr xmlns:ahyp="http://schemas.microsoft.com/office/drawing/2018/hyperlinkcolor" val="tx"/>
                    </a:ext>
                  </a:extLst>
                </a:hlinkClick>
              </a:rPr>
              <a:t>Formula za stopnjo zasedenosti</a:t>
            </a:r>
            <a:endParaRPr lang="en-IE" b="0" i="0" dirty="0">
              <a:solidFill>
                <a:srgbClr val="00B0F0"/>
              </a:solidFill>
              <a:effectLst/>
              <a:latin typeface="Riposte"/>
            </a:endParaRPr>
          </a:p>
        </p:txBody>
      </p:sp>
      <p:grpSp>
        <p:nvGrpSpPr>
          <p:cNvPr id="3" name="Group 2">
            <a:extLst>
              <a:ext uri="{FF2B5EF4-FFF2-40B4-BE49-F238E27FC236}">
                <a16:creationId xmlns:a16="http://schemas.microsoft.com/office/drawing/2014/main" id="{4008CE71-1066-C897-2C04-9D48BC5AE678}"/>
              </a:ext>
            </a:extLst>
          </p:cNvPr>
          <p:cNvGrpSpPr/>
          <p:nvPr/>
        </p:nvGrpSpPr>
        <p:grpSpPr>
          <a:xfrm>
            <a:off x="11008236" y="48595"/>
            <a:ext cx="1081945" cy="1011723"/>
            <a:chOff x="1016000" y="1137920"/>
            <a:chExt cx="1016000" cy="1016000"/>
          </a:xfrm>
        </p:grpSpPr>
        <p:sp>
          <p:nvSpPr>
            <p:cNvPr id="8" name="Oval 7">
              <a:extLst>
                <a:ext uri="{FF2B5EF4-FFF2-40B4-BE49-F238E27FC236}">
                  <a16:creationId xmlns:a16="http://schemas.microsoft.com/office/drawing/2014/main" id="{7CE72531-F84D-31C1-D661-2D9BC45DEEAA}"/>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5E1D6F7B-4EB9-AE01-ACC3-931859423138}"/>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21</a:t>
              </a:r>
            </a:p>
          </p:txBody>
        </p:sp>
      </p:grpSp>
    </p:spTree>
    <p:extLst>
      <p:ext uri="{BB962C8B-B14F-4D97-AF65-F5344CB8AC3E}">
        <p14:creationId xmlns:p14="http://schemas.microsoft.com/office/powerpoint/2010/main" val="4195012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83E5D-0D79-A9A3-ED92-69EA04E2AB7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F43494F-AA0C-FA4B-9A15-5A78009A508E}"/>
              </a:ext>
            </a:extLst>
          </p:cNvPr>
          <p:cNvSpPr>
            <a:spLocks noGrp="1"/>
          </p:cNvSpPr>
          <p:nvPr>
            <p:ph type="body" sz="quarter" idx="16"/>
          </p:nvPr>
        </p:nvSpPr>
        <p:spPr>
          <a:xfrm>
            <a:off x="4443301" y="186544"/>
            <a:ext cx="7221426" cy="803654"/>
          </a:xfrm>
        </p:spPr>
        <p:txBody>
          <a:bodyPr/>
          <a:lstStyle/>
          <a:p>
            <a:r>
              <a:rPr lang="en-IE" dirty="0"/>
              <a:t>Izračunajte stopnjo zasedenosti</a:t>
            </a:r>
            <a:endParaRPr lang="en-IE" sz="2400" b="0" i="1" dirty="0">
              <a:solidFill>
                <a:srgbClr val="E96751"/>
              </a:solidFill>
            </a:endParaRPr>
          </a:p>
        </p:txBody>
      </p:sp>
      <p:sp>
        <p:nvSpPr>
          <p:cNvPr id="7" name="Text Placeholder 6">
            <a:extLst>
              <a:ext uri="{FF2B5EF4-FFF2-40B4-BE49-F238E27FC236}">
                <a16:creationId xmlns:a16="http://schemas.microsoft.com/office/drawing/2014/main" id="{16C80025-D4B6-8371-FD9D-D24C838D7747}"/>
              </a:ext>
            </a:extLst>
          </p:cNvPr>
          <p:cNvSpPr>
            <a:spLocks noGrp="1"/>
          </p:cNvSpPr>
          <p:nvPr>
            <p:ph type="body" sz="quarter" idx="21"/>
          </p:nvPr>
        </p:nvSpPr>
        <p:spPr>
          <a:xfrm>
            <a:off x="4443301" y="886865"/>
            <a:ext cx="7348649" cy="4530541"/>
          </a:xfrm>
        </p:spPr>
        <p:txBody>
          <a:bodyPr lIns="91440" tIns="45720" rIns="91440" bIns="45720" anchor="t"/>
          <a:lstStyle/>
          <a:p>
            <a:pPr>
              <a:spcAft>
                <a:spcPts val="600"/>
              </a:spcAft>
            </a:pPr>
            <a:r>
              <a:rPr lang="en-IE" sz="2000" b="1" dirty="0"/>
              <a:t>Kontekst panoge: </a:t>
            </a:r>
            <a:r>
              <a:rPr lang="en-US" sz="2000" dirty="0"/>
              <a:t>Stopnja</a:t>
            </a:r>
            <a:r>
              <a:rPr lang="en-IE" sz="2000" dirty="0"/>
              <a:t> zasedenosti 50–60 % </a:t>
            </a:r>
            <a:r>
              <a:rPr lang="en-US" sz="2000" dirty="0"/>
              <a:t>je lahko zelo dosegljiva v priljubljenem območju, medtem ko </a:t>
            </a:r>
            <a:r>
              <a:rPr lang="en-IE" sz="2000" dirty="0"/>
              <a:t>je </a:t>
            </a:r>
            <a:r>
              <a:rPr lang="en-US" sz="2000" dirty="0"/>
              <a:t>stopnja 80 % ali več </a:t>
            </a:r>
            <a:r>
              <a:rPr lang="en-IE" sz="2000" dirty="0"/>
              <a:t>lahko rdeča zastava. </a:t>
            </a:r>
            <a:endParaRPr lang="en-IE" sz="2000" dirty="0">
              <a:ea typeface="Calibri"/>
              <a:cs typeface="Calibri"/>
            </a:endParaRPr>
          </a:p>
          <a:p>
            <a:pPr marL="342900" indent="-342900">
              <a:spcAft>
                <a:spcPts val="600"/>
              </a:spcAft>
              <a:buFont typeface="Wingdings" panose="05000000000000000000" pitchFamily="2" charset="2"/>
              <a:buChar char="Ø"/>
            </a:pPr>
            <a:r>
              <a:rPr lang="en-IE" sz="2000" i="1" dirty="0"/>
              <a:t>Če</a:t>
            </a:r>
            <a:r>
              <a:rPr lang="en-IE" sz="2000" b="1" i="1" dirty="0">
                <a:solidFill>
                  <a:srgbClr val="E96751"/>
                </a:solidFill>
              </a:rPr>
              <a:t> na primer </a:t>
            </a:r>
            <a:r>
              <a:rPr lang="en-IE" sz="2000" i="1" dirty="0"/>
              <a:t>izračuni kažejo</a:t>
            </a:r>
            <a:r>
              <a:rPr lang="en-IE" sz="2000" b="1" i="1" dirty="0">
                <a:solidFill>
                  <a:srgbClr val="595959"/>
                </a:solidFill>
              </a:rPr>
              <a:t>,</a:t>
            </a:r>
            <a:r>
              <a:rPr lang="en-IE" sz="2000" b="1" i="1" dirty="0">
                <a:solidFill>
                  <a:srgbClr val="E96751"/>
                </a:solidFill>
              </a:rPr>
              <a:t> </a:t>
            </a:r>
            <a:r>
              <a:rPr lang="en-IE" sz="2000" i="1" dirty="0"/>
              <a:t>da potrebujete 80-odstotno zasedenost skozi vse leto, da dosežete prag rentabilnosti, je to za novo podjetje precej visoka stopnja – to vas lahko spodbudi k zmanjšanju stroškov ali zvišanju cen, da bi znižali zahtevano zasedenost za doseganje prag rentabilnosti.</a:t>
            </a:r>
            <a:r>
              <a:rPr lang="en-IE" sz="2000" dirty="0"/>
              <a:t> </a:t>
            </a:r>
            <a:endParaRPr lang="en-IE" sz="2000" dirty="0">
              <a:ea typeface="Calibri"/>
              <a:cs typeface="Calibri"/>
            </a:endParaRPr>
          </a:p>
          <a:p>
            <a:pPr marL="342900" indent="-342900">
              <a:spcAft>
                <a:spcPts val="600"/>
              </a:spcAft>
              <a:buFont typeface="Wingdings" panose="05000000000000000000" pitchFamily="2" charset="2"/>
              <a:buChar char="Ø"/>
            </a:pPr>
            <a:r>
              <a:rPr lang="en-IE" sz="2000" dirty="0"/>
              <a:t>V bistvu je stopnja </a:t>
            </a:r>
            <a:r>
              <a:rPr lang="en-IE" sz="2000" b="1" dirty="0"/>
              <a:t>zasedenosti</a:t>
            </a:r>
            <a:r>
              <a:rPr lang="en-IE" sz="2000" dirty="0"/>
              <a:t>, </a:t>
            </a:r>
            <a:r>
              <a:rPr lang="en-IE" sz="2000" b="1" dirty="0"/>
              <a:t>pri kateri dosežete prag rentabilnosti</a:t>
            </a:r>
            <a:r>
              <a:rPr lang="en-IE" sz="2000" dirty="0"/>
              <a:t>, najnižja stopnja zasedenosti, pri kateri pokrijete vse stroške. </a:t>
            </a:r>
            <a:endParaRPr lang="en-IE" sz="2000" dirty="0">
              <a:ea typeface="Calibri"/>
              <a:cs typeface="Calibri"/>
            </a:endParaRPr>
          </a:p>
          <a:p>
            <a:pPr marL="342900" indent="-342900">
              <a:spcAft>
                <a:spcPts val="600"/>
              </a:spcAft>
              <a:buFont typeface="Wingdings" panose="05000000000000000000" pitchFamily="2" charset="2"/>
              <a:buChar char="Ø"/>
            </a:pPr>
            <a:r>
              <a:rPr lang="en-IE" sz="2000" dirty="0"/>
              <a:t>Znanje tega odstotka vam pomaga oceniti, ali je vaš poslovni načrt realističen: primerjajte ga s tipičnimi stopnjami zasedenosti za </a:t>
            </a:r>
            <a:r>
              <a:rPr lang="en-IE" sz="2000" b="1" dirty="0"/>
              <a:t>podobna podjetja </a:t>
            </a:r>
            <a:r>
              <a:rPr lang="en-IE" sz="2000" dirty="0"/>
              <a:t>ali z vašimi </a:t>
            </a:r>
            <a:r>
              <a:rPr lang="en-IE" sz="2000" b="1" dirty="0"/>
              <a:t>lastnimi sezonskimi napovedmi</a:t>
            </a:r>
            <a:r>
              <a:rPr lang="en-IE" sz="2000" dirty="0"/>
              <a:t>. </a:t>
            </a:r>
            <a:endParaRPr lang="en-IE" sz="2000" dirty="0">
              <a:ea typeface="Calibri"/>
              <a:cs typeface="Calibri"/>
            </a:endParaRPr>
          </a:p>
          <a:p>
            <a:pPr marL="342900" indent="-342900">
              <a:spcAft>
                <a:spcPts val="600"/>
              </a:spcAft>
              <a:buFont typeface="Wingdings" panose="05000000000000000000" pitchFamily="2" charset="2"/>
              <a:buChar char="Ø"/>
            </a:pPr>
            <a:r>
              <a:rPr lang="en-IE" sz="2000" dirty="0"/>
              <a:t>Če je vaša pričakovana zasedenost (iz predpostavk virov prihodkov) nižja od tiste, ki je potrebna za doseganje pragu rentabilnosti, morate svoj načrt še izboljšati.</a:t>
            </a:r>
            <a:endParaRPr lang="en-IE" sz="2000" dirty="0">
              <a:ea typeface="Calibri"/>
              <a:cs typeface="Calibri"/>
            </a:endParaRPr>
          </a:p>
          <a:p>
            <a:pPr>
              <a:spcAft>
                <a:spcPts val="600"/>
              </a:spcAft>
            </a:pPr>
            <a:endParaRPr lang="en-IE" sz="2000" dirty="0">
              <a:ea typeface="Calibri"/>
              <a:cs typeface="Calibri"/>
            </a:endParaRPr>
          </a:p>
        </p:txBody>
      </p:sp>
      <p:sp>
        <p:nvSpPr>
          <p:cNvPr id="5" name="Text Placeholder 4">
            <a:extLst>
              <a:ext uri="{FF2B5EF4-FFF2-40B4-BE49-F238E27FC236}">
                <a16:creationId xmlns:a16="http://schemas.microsoft.com/office/drawing/2014/main" id="{EFF833F0-14EA-AFE6-D7E4-A40425ABE0A6}"/>
              </a:ext>
            </a:extLst>
          </p:cNvPr>
          <p:cNvSpPr>
            <a:spLocks noGrp="1"/>
          </p:cNvSpPr>
          <p:nvPr>
            <p:ph type="body" sz="quarter" idx="18"/>
          </p:nvPr>
        </p:nvSpPr>
        <p:spPr>
          <a:xfrm>
            <a:off x="98083" y="1904414"/>
            <a:ext cx="3562527" cy="1049221"/>
          </a:xfrm>
        </p:spPr>
        <p:txBody>
          <a:bodyPr/>
          <a:lstStyle/>
          <a:p>
            <a:r>
              <a:rPr lang="en-US" b="0" dirty="0"/>
              <a:t>Kontekst panoge</a:t>
            </a:r>
            <a:endParaRPr lang="en-IE" b="0" dirty="0"/>
          </a:p>
        </p:txBody>
      </p:sp>
      <p:sp>
        <p:nvSpPr>
          <p:cNvPr id="2" name="Text Placeholder 5">
            <a:extLst>
              <a:ext uri="{FF2B5EF4-FFF2-40B4-BE49-F238E27FC236}">
                <a16:creationId xmlns:a16="http://schemas.microsoft.com/office/drawing/2014/main" id="{9D0A8833-B4C7-9834-4076-7FDFEA49F955}"/>
              </a:ext>
            </a:extLst>
          </p:cNvPr>
          <p:cNvSpPr txBox="1">
            <a:spLocks/>
          </p:cNvSpPr>
          <p:nvPr/>
        </p:nvSpPr>
        <p:spPr>
          <a:xfrm>
            <a:off x="333198" y="610971"/>
            <a:ext cx="3092298"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Stopnja zasedenosti</a:t>
            </a:r>
          </a:p>
          <a:p>
            <a:endParaRPr lang="en-IE" dirty="0"/>
          </a:p>
        </p:txBody>
      </p:sp>
      <p:sp>
        <p:nvSpPr>
          <p:cNvPr id="6" name="TextBox 5">
            <a:extLst>
              <a:ext uri="{FF2B5EF4-FFF2-40B4-BE49-F238E27FC236}">
                <a16:creationId xmlns:a16="http://schemas.microsoft.com/office/drawing/2014/main" id="{2D56F630-B5AA-AC30-B136-19002F3D099C}"/>
              </a:ext>
            </a:extLst>
          </p:cNvPr>
          <p:cNvSpPr txBox="1"/>
          <p:nvPr/>
        </p:nvSpPr>
        <p:spPr>
          <a:xfrm>
            <a:off x="333198" y="4058721"/>
            <a:ext cx="3753027" cy="646331"/>
          </a:xfrm>
          <a:prstGeom prst="rect">
            <a:avLst/>
          </a:prstGeom>
          <a:noFill/>
        </p:spPr>
        <p:txBody>
          <a:bodyPr wrap="square">
            <a:spAutoFit/>
          </a:bodyPr>
          <a:lstStyle/>
          <a:p>
            <a:r>
              <a:rPr lang="en-US" dirty="0">
                <a:solidFill>
                  <a:srgbClr val="00B0F0"/>
                </a:solidFill>
                <a:hlinkClick r:id="rId2">
                  <a:extLst>
                    <a:ext uri="{A12FA001-AC4F-418D-AE19-62706E023703}">
                      <ahyp:hlinkClr xmlns:ahyp="http://schemas.microsoft.com/office/drawing/2018/hyperlinkcolor" val="tx"/>
                    </a:ext>
                  </a:extLst>
                </a:hlinkClick>
              </a:rPr>
              <a:t>Kaj je prag rentabilnosti </a:t>
            </a:r>
          </a:p>
          <a:p>
            <a:r>
              <a:rPr lang="en-US" dirty="0">
                <a:solidFill>
                  <a:srgbClr val="00B0F0"/>
                </a:solidFill>
                <a:hlinkClick r:id="rId2">
                  <a:extLst>
                    <a:ext uri="{A12FA001-AC4F-418D-AE19-62706E023703}">
                      <ahyp:hlinkClr xmlns:ahyp="http://schemas.microsoft.com/office/drawing/2018/hyperlinkcolor" val="tx"/>
                    </a:ext>
                  </a:extLst>
                </a:hlinkClick>
              </a:rPr>
              <a:t>stopnja zasedenosti za hotele?</a:t>
            </a:r>
            <a:endParaRPr lang="en-US" dirty="0">
              <a:solidFill>
                <a:srgbClr val="00B0F0"/>
              </a:solidFill>
            </a:endParaRPr>
          </a:p>
        </p:txBody>
      </p:sp>
    </p:spTree>
    <p:extLst>
      <p:ext uri="{BB962C8B-B14F-4D97-AF65-F5344CB8AC3E}">
        <p14:creationId xmlns:p14="http://schemas.microsoft.com/office/powerpoint/2010/main" val="24746229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F759D-FFB5-7339-AA0F-AD6019CE580B}"/>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3C50FFDF-16D9-31DD-4C7B-1D3B6060CFA1}"/>
              </a:ext>
            </a:extLst>
          </p:cNvPr>
          <p:cNvSpPr/>
          <p:nvPr/>
        </p:nvSpPr>
        <p:spPr>
          <a:xfrm>
            <a:off x="817828" y="1605887"/>
            <a:ext cx="10595240" cy="1043834"/>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41D3AAF1-B9F5-0CA8-9786-C31B373A0731}"/>
              </a:ext>
            </a:extLst>
          </p:cNvPr>
          <p:cNvSpPr>
            <a:spLocks noGrp="1"/>
          </p:cNvSpPr>
          <p:nvPr>
            <p:ph type="body" sz="quarter" idx="16"/>
          </p:nvPr>
        </p:nvSpPr>
        <p:spPr>
          <a:xfrm>
            <a:off x="846050" y="432477"/>
            <a:ext cx="10614687" cy="803654"/>
          </a:xfrm>
        </p:spPr>
        <p:txBody>
          <a:bodyPr lIns="91440" tIns="45720" rIns="91440" bIns="45720" anchor="t">
            <a:noAutofit/>
          </a:bodyPr>
          <a:lstStyle/>
          <a:p>
            <a:r>
              <a:rPr lang="en-US" sz="3200" dirty="0">
                <a:solidFill>
                  <a:srgbClr val="459597"/>
                </a:solidFill>
              </a:rPr>
              <a:t>Izračunajte stopnjo zasedenosti </a:t>
            </a:r>
            <a:r>
              <a:rPr lang="en-US" sz="2600" b="0" dirty="0">
                <a:solidFill>
                  <a:srgbClr val="E96751"/>
                </a:solidFill>
              </a:rPr>
              <a:t>(za doseganje pragu rentabilnosti)</a:t>
            </a:r>
            <a:endParaRPr lang="en-US" sz="2600" b="0" dirty="0">
              <a:solidFill>
                <a:srgbClr val="E96751"/>
              </a:solidFill>
              <a:ea typeface="Calibri"/>
              <a:cs typeface="Calibri"/>
            </a:endParaRPr>
          </a:p>
        </p:txBody>
      </p:sp>
      <p:cxnSp>
        <p:nvCxnSpPr>
          <p:cNvPr id="2" name="Straight Connector 1">
            <a:extLst>
              <a:ext uri="{FF2B5EF4-FFF2-40B4-BE49-F238E27FC236}">
                <a16:creationId xmlns:a16="http://schemas.microsoft.com/office/drawing/2014/main" id="{094EC04F-0DD4-7069-75EC-73BCB5A6969B}"/>
              </a:ext>
            </a:extLst>
          </p:cNvPr>
          <p:cNvCxnSpPr>
            <a:cxnSpLocks/>
          </p:cNvCxnSpPr>
          <p:nvPr/>
        </p:nvCxnSpPr>
        <p:spPr>
          <a:xfrm>
            <a:off x="0" y="11940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F4E33314-01D3-21FC-42D5-C65A44F22125}"/>
              </a:ext>
            </a:extLst>
          </p:cNvPr>
          <p:cNvSpPr>
            <a:spLocks noGrp="1"/>
          </p:cNvSpPr>
          <p:nvPr>
            <p:ph type="body" sz="quarter" idx="18"/>
          </p:nvPr>
        </p:nvSpPr>
        <p:spPr>
          <a:xfrm>
            <a:off x="1360142" y="1735428"/>
            <a:ext cx="9137529" cy="803653"/>
          </a:xfrm>
        </p:spPr>
        <p:txBody>
          <a:bodyPr/>
          <a:lstStyle/>
          <a:p>
            <a:pPr marL="0" indent="0" algn="ctr">
              <a:spcAft>
                <a:spcPts val="600"/>
              </a:spcAft>
            </a:pPr>
            <a:r>
              <a:rPr lang="en-US" sz="2800" i="1" dirty="0">
                <a:solidFill>
                  <a:schemeClr val="bg1"/>
                </a:solidFill>
              </a:rPr>
              <a:t>„Kolikšen odstotek letnega časa moram imeti zaseden, da dosežem prag rentabilnosti?“</a:t>
            </a:r>
          </a:p>
        </p:txBody>
      </p:sp>
      <p:sp>
        <p:nvSpPr>
          <p:cNvPr id="21" name="Text Placeholder 5">
            <a:extLst>
              <a:ext uri="{FF2B5EF4-FFF2-40B4-BE49-F238E27FC236}">
                <a16:creationId xmlns:a16="http://schemas.microsoft.com/office/drawing/2014/main" id="{D78F726B-3273-A9A3-799A-620103892004}"/>
              </a:ext>
            </a:extLst>
          </p:cNvPr>
          <p:cNvSpPr txBox="1">
            <a:spLocks/>
          </p:cNvSpPr>
          <p:nvPr/>
        </p:nvSpPr>
        <p:spPr>
          <a:xfrm>
            <a:off x="1611085" y="2833993"/>
            <a:ext cx="9841880" cy="80365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sz="2200" dirty="0">
                <a:solidFill>
                  <a:srgbClr val="494949"/>
                </a:solidFill>
              </a:rPr>
              <a:t>To pokaže, ali je vaš cilj doseči prag rentabilnosti realističen glede na tržne razmere. Na Irskem je povprečna zasedenost glampingov 40–50 %, pri dobro vodenih lokacijah pa doseže 60–70 %.</a:t>
            </a:r>
            <a:endParaRPr lang="en-US" sz="2200" dirty="0">
              <a:solidFill>
                <a:srgbClr val="494949"/>
              </a:solidFill>
              <a:ea typeface="Calibri"/>
              <a:cs typeface="Calibri"/>
            </a:endParaRPr>
          </a:p>
          <a:p>
            <a:pPr marL="0" indent="0">
              <a:spcAft>
                <a:spcPts val="600"/>
              </a:spcAft>
            </a:pPr>
            <a:endParaRPr lang="en-US" dirty="0"/>
          </a:p>
        </p:txBody>
      </p:sp>
      <p:sp>
        <p:nvSpPr>
          <p:cNvPr id="25" name="Flowchart: Alternate Process 24">
            <a:extLst>
              <a:ext uri="{FF2B5EF4-FFF2-40B4-BE49-F238E27FC236}">
                <a16:creationId xmlns:a16="http://schemas.microsoft.com/office/drawing/2014/main" id="{21CB7088-4199-E965-1548-F6F4953AD0F7}"/>
              </a:ext>
            </a:extLst>
          </p:cNvPr>
          <p:cNvSpPr/>
          <p:nvPr/>
        </p:nvSpPr>
        <p:spPr>
          <a:xfrm>
            <a:off x="1460733" y="2754094"/>
            <a:ext cx="9964593" cy="1196278"/>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lowchart: Alternate Process 25">
            <a:extLst>
              <a:ext uri="{FF2B5EF4-FFF2-40B4-BE49-F238E27FC236}">
                <a16:creationId xmlns:a16="http://schemas.microsoft.com/office/drawing/2014/main" id="{702CE955-2443-9CBE-F117-288BDC82B7F6}"/>
              </a:ext>
            </a:extLst>
          </p:cNvPr>
          <p:cNvSpPr/>
          <p:nvPr/>
        </p:nvSpPr>
        <p:spPr>
          <a:xfrm>
            <a:off x="1488372" y="4061012"/>
            <a:ext cx="9964593" cy="253701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834C5592-20DB-8375-9D34-2567E992F859}"/>
              </a:ext>
            </a:extLst>
          </p:cNvPr>
          <p:cNvCxnSpPr>
            <a:cxnSpLocks/>
            <a:stCxn id="24" idx="1"/>
            <a:endCxn id="25" idx="1"/>
          </p:cNvCxnSpPr>
          <p:nvPr/>
        </p:nvCxnSpPr>
        <p:spPr>
          <a:xfrm rot="10800000" flipH="1" flipV="1">
            <a:off x="817827" y="2127803"/>
            <a:ext cx="642905" cy="1224429"/>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256D1D22-BE53-DDCD-677E-6CCDB3247F6C}"/>
              </a:ext>
            </a:extLst>
          </p:cNvPr>
          <p:cNvCxnSpPr>
            <a:cxnSpLocks/>
          </p:cNvCxnSpPr>
          <p:nvPr/>
        </p:nvCxnSpPr>
        <p:spPr>
          <a:xfrm rot="16200000" flipH="1">
            <a:off x="-35531" y="4140972"/>
            <a:ext cx="2298466" cy="694056"/>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CEAE5FBD-312D-6AA8-8490-32F27822C70D}"/>
              </a:ext>
            </a:extLst>
          </p:cNvPr>
          <p:cNvSpPr txBox="1">
            <a:spLocks/>
          </p:cNvSpPr>
          <p:nvPr/>
        </p:nvSpPr>
        <p:spPr>
          <a:xfrm>
            <a:off x="1738084" y="4295584"/>
            <a:ext cx="9719168" cy="80365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pPr>
            <a:r>
              <a:rPr lang="en-US" sz="2100" b="1" dirty="0">
                <a:solidFill>
                  <a:srgbClr val="E96751"/>
                </a:solidFill>
              </a:rPr>
              <a:t>Najprej opredelite svoje ključne vrednosti </a:t>
            </a:r>
            <a:r>
              <a:rPr lang="en-US" sz="2100" dirty="0">
                <a:solidFill>
                  <a:srgbClr val="494949"/>
                </a:solidFill>
              </a:rPr>
              <a:t>(glejte prejšnje izračune)</a:t>
            </a:r>
            <a:endParaRPr lang="en-US" sz="2100" dirty="0">
              <a:solidFill>
                <a:srgbClr val="494949"/>
              </a:solidFill>
              <a:ea typeface="Calibri"/>
              <a:cs typeface="Calibri"/>
            </a:endParaRPr>
          </a:p>
          <a:p>
            <a:pPr marL="0" indent="0" algn="ctr">
              <a:lnSpc>
                <a:spcPct val="100000"/>
              </a:lnSpc>
              <a:spcBef>
                <a:spcPts val="0"/>
              </a:spcBef>
              <a:spcAft>
                <a:spcPts val="600"/>
              </a:spcAft>
            </a:pPr>
            <a:r>
              <a:rPr lang="en-US" sz="2100" b="1" dirty="0">
                <a:solidFill>
                  <a:srgbClr val="494949"/>
                </a:solidFill>
              </a:rPr>
              <a:t>Fiksni stroški (FC) </a:t>
            </a:r>
            <a:r>
              <a:rPr lang="en-US" sz="2100" dirty="0">
                <a:solidFill>
                  <a:srgbClr val="494949"/>
                </a:solidFill>
              </a:rPr>
              <a:t>= 14.000 € → stroški, ki ostanejo enaki ne glede na rezervacije.</a:t>
            </a:r>
            <a:endParaRPr lang="en-US" sz="2100" dirty="0">
              <a:solidFill>
                <a:srgbClr val="494949"/>
              </a:solidFill>
              <a:ea typeface="Calibri"/>
              <a:cs typeface="Calibri"/>
            </a:endParaRPr>
          </a:p>
          <a:p>
            <a:pPr marL="0" indent="0" algn="ctr">
              <a:lnSpc>
                <a:spcPct val="100000"/>
              </a:lnSpc>
              <a:spcBef>
                <a:spcPts val="0"/>
              </a:spcBef>
              <a:spcAft>
                <a:spcPts val="600"/>
              </a:spcAft>
            </a:pPr>
            <a:r>
              <a:rPr lang="en-US" sz="2100" b="1" dirty="0">
                <a:solidFill>
                  <a:srgbClr val="494949"/>
                </a:solidFill>
              </a:rPr>
              <a:t>Spremenljivi stroški na noč (VC) </a:t>
            </a:r>
            <a:r>
              <a:rPr lang="en-US" sz="2100" dirty="0">
                <a:solidFill>
                  <a:srgbClr val="494949"/>
                </a:solidFill>
              </a:rPr>
              <a:t>= 30 EUR → stroški, ki se povečajo z vsako rezervacijo.</a:t>
            </a:r>
            <a:endParaRPr lang="en-US" sz="2100" dirty="0">
              <a:solidFill>
                <a:srgbClr val="494949"/>
              </a:solidFill>
              <a:ea typeface="Calibri"/>
              <a:cs typeface="Calibri"/>
            </a:endParaRPr>
          </a:p>
          <a:p>
            <a:pPr marL="0" indent="0" algn="ctr">
              <a:lnSpc>
                <a:spcPct val="100000"/>
              </a:lnSpc>
              <a:spcBef>
                <a:spcPts val="0"/>
              </a:spcBef>
              <a:spcAft>
                <a:spcPts val="600"/>
              </a:spcAft>
            </a:pPr>
            <a:r>
              <a:rPr lang="en-US" sz="2100" b="1" dirty="0">
                <a:solidFill>
                  <a:srgbClr val="494949"/>
                </a:solidFill>
              </a:rPr>
              <a:t>Cena na noč </a:t>
            </a:r>
            <a:r>
              <a:rPr lang="en-US" sz="2100" dirty="0">
                <a:solidFill>
                  <a:srgbClr val="494949"/>
                </a:solidFill>
              </a:rPr>
              <a:t>= 150 EUR → cena, ki jo nameravate zaračunati</a:t>
            </a:r>
            <a:r>
              <a:rPr lang="en-US" sz="2100" b="1" dirty="0">
                <a:solidFill>
                  <a:schemeClr val="bg1"/>
                </a:solidFill>
              </a:rPr>
              <a:t>.</a:t>
            </a:r>
            <a:endParaRPr lang="en-US" sz="2100" b="1" dirty="0">
              <a:solidFill>
                <a:schemeClr val="bg1"/>
              </a:solidFill>
              <a:ea typeface="Calibri"/>
              <a:cs typeface="Calibri"/>
            </a:endParaRPr>
          </a:p>
          <a:p>
            <a:pPr marL="0" indent="0" algn="ctr">
              <a:lnSpc>
                <a:spcPct val="100000"/>
              </a:lnSpc>
              <a:spcBef>
                <a:spcPts val="0"/>
              </a:spcBef>
              <a:spcAft>
                <a:spcPts val="600"/>
              </a:spcAft>
            </a:pPr>
            <a:r>
              <a:rPr lang="en-US" sz="2100" b="1" dirty="0">
                <a:solidFill>
                  <a:srgbClr val="595959"/>
                </a:solidFill>
              </a:rPr>
              <a:t>Razpoložljive nočitve v letu </a:t>
            </a:r>
            <a:r>
              <a:rPr lang="en-US" sz="2100" dirty="0">
                <a:solidFill>
                  <a:srgbClr val="595959"/>
                </a:solidFill>
              </a:rPr>
              <a:t>(izberete sami – v tem primeru recimo</a:t>
            </a:r>
            <a:r>
              <a:rPr lang="en-US" sz="2100" b="1" dirty="0">
                <a:solidFill>
                  <a:srgbClr val="595959"/>
                </a:solidFill>
              </a:rPr>
              <a:t> 365</a:t>
            </a:r>
            <a:r>
              <a:rPr lang="en-US" sz="2100" dirty="0">
                <a:solidFill>
                  <a:srgbClr val="595959"/>
                </a:solidFill>
              </a:rPr>
              <a:t>)</a:t>
            </a:r>
            <a:endParaRPr lang="en-US" sz="2100" dirty="0">
              <a:solidFill>
                <a:srgbClr val="595959"/>
              </a:solidFill>
              <a:ea typeface="Calibri"/>
              <a:cs typeface="Calibri"/>
            </a:endParaRPr>
          </a:p>
        </p:txBody>
      </p:sp>
      <p:grpSp>
        <p:nvGrpSpPr>
          <p:cNvPr id="3" name="Group 2">
            <a:extLst>
              <a:ext uri="{FF2B5EF4-FFF2-40B4-BE49-F238E27FC236}">
                <a16:creationId xmlns:a16="http://schemas.microsoft.com/office/drawing/2014/main" id="{63E170B6-B628-57CE-1A74-CDF3384CACDA}"/>
              </a:ext>
            </a:extLst>
          </p:cNvPr>
          <p:cNvGrpSpPr/>
          <p:nvPr/>
        </p:nvGrpSpPr>
        <p:grpSpPr>
          <a:xfrm>
            <a:off x="1345859" y="3947727"/>
            <a:ext cx="981513" cy="861774"/>
            <a:chOff x="837687" y="1040208"/>
            <a:chExt cx="1194313" cy="1197834"/>
          </a:xfrm>
        </p:grpSpPr>
        <p:sp>
          <p:nvSpPr>
            <p:cNvPr id="5" name="Oval 4">
              <a:extLst>
                <a:ext uri="{FF2B5EF4-FFF2-40B4-BE49-F238E27FC236}">
                  <a16:creationId xmlns:a16="http://schemas.microsoft.com/office/drawing/2014/main" id="{DB5D0349-B2A5-239E-6B84-1BEBAA3490EF}"/>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B42CC155-9611-967E-E1C0-0578052568D3}"/>
                </a:ext>
              </a:extLst>
            </p:cNvPr>
            <p:cNvSpPr txBox="1"/>
            <p:nvPr/>
          </p:nvSpPr>
          <p:spPr>
            <a:xfrm>
              <a:off x="837687" y="1040208"/>
              <a:ext cx="1015999" cy="119783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7424533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4F1FA-32B4-997C-A7E6-3AD194307B45}"/>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B43FC6BF-4FE6-8FFF-D61B-1417D3510D69}"/>
              </a:ext>
            </a:extLst>
          </p:cNvPr>
          <p:cNvSpPr/>
          <p:nvPr/>
        </p:nvSpPr>
        <p:spPr>
          <a:xfrm>
            <a:off x="817828" y="1605886"/>
            <a:ext cx="10595240" cy="2224161"/>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076777B4-7B73-9DB5-CEF6-4FA87D6F3687}"/>
              </a:ext>
            </a:extLst>
          </p:cNvPr>
          <p:cNvSpPr>
            <a:spLocks noGrp="1"/>
          </p:cNvSpPr>
          <p:nvPr>
            <p:ph type="body" sz="quarter" idx="16"/>
          </p:nvPr>
        </p:nvSpPr>
        <p:spPr>
          <a:xfrm>
            <a:off x="816742" y="383631"/>
            <a:ext cx="10614687" cy="803654"/>
          </a:xfrm>
        </p:spPr>
        <p:txBody>
          <a:bodyPr/>
          <a:lstStyle/>
          <a:p>
            <a:r>
              <a:rPr lang="en-US" sz="3200" dirty="0">
                <a:solidFill>
                  <a:srgbClr val="459597"/>
                </a:solidFill>
              </a:rPr>
              <a:t>Izračunajte stopnjo zasedenosti </a:t>
            </a:r>
            <a:r>
              <a:rPr lang="en-US" sz="3200" b="0" dirty="0">
                <a:solidFill>
                  <a:srgbClr val="E96751"/>
                </a:solidFill>
              </a:rPr>
              <a:t>(za doseganje pragu rentabilnosti)</a:t>
            </a:r>
          </a:p>
        </p:txBody>
      </p:sp>
      <p:cxnSp>
        <p:nvCxnSpPr>
          <p:cNvPr id="2" name="Straight Connector 1">
            <a:extLst>
              <a:ext uri="{FF2B5EF4-FFF2-40B4-BE49-F238E27FC236}">
                <a16:creationId xmlns:a16="http://schemas.microsoft.com/office/drawing/2014/main" id="{4C275110-CED8-B213-9335-3F16E41E88F3}"/>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87599B74-CA87-7D83-1C86-529DE1E91002}"/>
              </a:ext>
            </a:extLst>
          </p:cNvPr>
          <p:cNvSpPr>
            <a:spLocks noGrp="1"/>
          </p:cNvSpPr>
          <p:nvPr>
            <p:ph type="body" sz="quarter" idx="18"/>
          </p:nvPr>
        </p:nvSpPr>
        <p:spPr>
          <a:xfrm>
            <a:off x="2040779" y="1921684"/>
            <a:ext cx="9137529" cy="803653"/>
          </a:xfrm>
        </p:spPr>
        <p:txBody>
          <a:bodyPr lIns="91440" tIns="45720" rIns="91440" bIns="45720" anchor="t"/>
          <a:lstStyle/>
          <a:p>
            <a:pPr marL="0" indent="0" algn="ctr">
              <a:lnSpc>
                <a:spcPct val="100000"/>
              </a:lnSpc>
              <a:spcBef>
                <a:spcPts val="0"/>
              </a:spcBef>
            </a:pPr>
            <a:r>
              <a:rPr lang="en-US" sz="2100" b="1" dirty="0">
                <a:solidFill>
                  <a:srgbClr val="E96751"/>
                </a:solidFill>
              </a:rPr>
              <a:t>Izračunajte neto prihodek na noč</a:t>
            </a:r>
            <a:endParaRPr lang="en-US" sz="2100" b="1" dirty="0">
              <a:solidFill>
                <a:srgbClr val="E96751"/>
              </a:solidFill>
              <a:ea typeface="Calibri"/>
              <a:cs typeface="Calibri"/>
            </a:endParaRPr>
          </a:p>
          <a:p>
            <a:pPr marL="0" indent="0">
              <a:lnSpc>
                <a:spcPct val="100000"/>
              </a:lnSpc>
              <a:spcBef>
                <a:spcPts val="0"/>
              </a:spcBef>
            </a:pPr>
            <a:r>
              <a:rPr lang="en-US" sz="2100" dirty="0">
                <a:solidFill>
                  <a:srgbClr val="595959"/>
                </a:solidFill>
              </a:rPr>
              <a:t>To je znesek, ki ostane po odbitku spremenljivih stroškov od cene, ki jo zaračunate.</a:t>
            </a:r>
            <a:endParaRPr lang="en-US" sz="2100" dirty="0">
              <a:solidFill>
                <a:srgbClr val="595959"/>
              </a:solidFill>
              <a:ea typeface="Calibri"/>
              <a:cs typeface="Calibri"/>
            </a:endParaRPr>
          </a:p>
          <a:p>
            <a:pPr marL="0" indent="0">
              <a:lnSpc>
                <a:spcPct val="100000"/>
              </a:lnSpc>
              <a:spcBef>
                <a:spcPts val="0"/>
              </a:spcBef>
            </a:pPr>
            <a:r>
              <a:rPr lang="en-US" sz="2100" b="1" dirty="0">
                <a:solidFill>
                  <a:srgbClr val="595959"/>
                </a:solidFill>
              </a:rPr>
              <a:t>Neto prihodek na nočitev </a:t>
            </a:r>
            <a:r>
              <a:rPr lang="en-US" sz="2100" dirty="0">
                <a:solidFill>
                  <a:srgbClr val="595959"/>
                </a:solidFill>
              </a:rPr>
              <a:t>= cena – VC</a:t>
            </a:r>
            <a:br>
              <a:rPr lang="en-US" sz="2100" dirty="0"/>
            </a:br>
            <a:r>
              <a:rPr lang="en-US" sz="2100" dirty="0">
                <a:solidFill>
                  <a:srgbClr val="595959"/>
                </a:solidFill>
              </a:rPr>
              <a:t>= 150 € – 30 € =</a:t>
            </a:r>
            <a:r>
              <a:rPr lang="en-US" sz="2100" b="1" dirty="0">
                <a:solidFill>
                  <a:srgbClr val="595959"/>
                </a:solidFill>
              </a:rPr>
              <a:t> 120</a:t>
            </a:r>
            <a:endParaRPr lang="en-US" sz="2100" dirty="0">
              <a:solidFill>
                <a:srgbClr val="595959"/>
              </a:solidFill>
              <a:ea typeface="Calibri"/>
              <a:cs typeface="Calibri"/>
            </a:endParaRPr>
          </a:p>
          <a:p>
            <a:pPr marL="0" indent="0" algn="ctr">
              <a:lnSpc>
                <a:spcPct val="100000"/>
              </a:lnSpc>
              <a:spcBef>
                <a:spcPts val="0"/>
              </a:spcBef>
            </a:pPr>
            <a:endParaRPr lang="en-US" b="1" dirty="0">
              <a:solidFill>
                <a:srgbClr val="E96751"/>
              </a:solidFill>
            </a:endParaRPr>
          </a:p>
        </p:txBody>
      </p:sp>
      <p:sp>
        <p:nvSpPr>
          <p:cNvPr id="26" name="Flowchart: Alternate Process 25">
            <a:extLst>
              <a:ext uri="{FF2B5EF4-FFF2-40B4-BE49-F238E27FC236}">
                <a16:creationId xmlns:a16="http://schemas.microsoft.com/office/drawing/2014/main" id="{BDF073B6-4181-6A23-3326-72437A74F2C8}"/>
              </a:ext>
            </a:extLst>
          </p:cNvPr>
          <p:cNvSpPr/>
          <p:nvPr/>
        </p:nvSpPr>
        <p:spPr>
          <a:xfrm>
            <a:off x="1496692" y="3997588"/>
            <a:ext cx="9964593" cy="253701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F4AEC315-633B-B9F0-2590-C77A76C469F0}"/>
              </a:ext>
            </a:extLst>
          </p:cNvPr>
          <p:cNvCxnSpPr>
            <a:cxnSpLocks/>
            <a:stCxn id="24" idx="1"/>
          </p:cNvCxnSpPr>
          <p:nvPr/>
        </p:nvCxnSpPr>
        <p:spPr>
          <a:xfrm rot="10800000" flipH="1" flipV="1">
            <a:off x="817827" y="2717966"/>
            <a:ext cx="627263" cy="1861285"/>
          </a:xfrm>
          <a:prstGeom prst="bentConnector3">
            <a:avLst>
              <a:gd name="adj1" fmla="val -36444"/>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40DBD79F-52A1-A7AB-F1B0-A3E6F8C93A02}"/>
              </a:ext>
            </a:extLst>
          </p:cNvPr>
          <p:cNvSpPr txBox="1">
            <a:spLocks/>
          </p:cNvSpPr>
          <p:nvPr/>
        </p:nvSpPr>
        <p:spPr>
          <a:xfrm>
            <a:off x="1891411" y="4450962"/>
            <a:ext cx="9719168" cy="80365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pPr>
            <a:r>
              <a:rPr lang="en-US" sz="2100" b="1" dirty="0">
                <a:solidFill>
                  <a:srgbClr val="E96751"/>
                </a:solidFill>
              </a:rPr>
              <a:t>Izračunajte nočitve, pri katerih dosežete prag rentabilnosti</a:t>
            </a:r>
            <a:endParaRPr lang="en-US" sz="2100" b="1">
              <a:solidFill>
                <a:srgbClr val="494949"/>
              </a:solidFill>
              <a:ea typeface="Calibri"/>
              <a:cs typeface="Calibri"/>
            </a:endParaRPr>
          </a:p>
          <a:p>
            <a:pPr marL="0" indent="0" algn="ctr">
              <a:lnSpc>
                <a:spcPct val="100000"/>
              </a:lnSpc>
              <a:spcBef>
                <a:spcPts val="0"/>
              </a:spcBef>
              <a:spcAft>
                <a:spcPts val="600"/>
              </a:spcAft>
            </a:pPr>
            <a:r>
              <a:rPr lang="en-US" sz="2100" b="1" dirty="0">
                <a:solidFill>
                  <a:srgbClr val="595959"/>
                </a:solidFill>
              </a:rPr>
              <a:t>Nočitve, pri katerih se stroški izravnajo </a:t>
            </a:r>
            <a:r>
              <a:rPr lang="en-US" sz="2100" dirty="0">
                <a:solidFill>
                  <a:srgbClr val="595959"/>
                </a:solidFill>
              </a:rPr>
              <a:t>= </a:t>
            </a:r>
            <a:r>
              <a:rPr lang="en-US" sz="2100" b="1" dirty="0">
                <a:solidFill>
                  <a:srgbClr val="595959"/>
                </a:solidFill>
              </a:rPr>
              <a:t>fiksni stroški ÷ neto prihodek na noč</a:t>
            </a:r>
            <a:br>
              <a:rPr lang="en-US" sz="2100" dirty="0"/>
            </a:br>
            <a:r>
              <a:rPr lang="en-US" sz="2100" dirty="0">
                <a:solidFill>
                  <a:srgbClr val="595959"/>
                </a:solidFill>
              </a:rPr>
              <a:t>= 14.000 € ÷ 120 € =</a:t>
            </a:r>
            <a:r>
              <a:rPr lang="en-US" sz="2100" b="1" dirty="0">
                <a:solidFill>
                  <a:srgbClr val="595959"/>
                </a:solidFill>
              </a:rPr>
              <a:t> 116,67 noči</a:t>
            </a:r>
            <a:endParaRPr lang="en-US" sz="2100" dirty="0">
              <a:solidFill>
                <a:srgbClr val="595959"/>
              </a:solidFill>
              <a:ea typeface="Calibri"/>
              <a:cs typeface="Calibri"/>
            </a:endParaRPr>
          </a:p>
          <a:p>
            <a:r>
              <a:rPr lang="en-US" sz="2100" dirty="0">
                <a:solidFill>
                  <a:srgbClr val="595959"/>
                </a:solidFill>
              </a:rPr>
              <a:t>Torej, da dosežete prag rentabilnosti, morate v letu rezervirati vsaj</a:t>
            </a:r>
            <a:r>
              <a:rPr lang="en-US" sz="2100" b="1" dirty="0">
                <a:solidFill>
                  <a:srgbClr val="595959"/>
                </a:solidFill>
              </a:rPr>
              <a:t> 117 nočitev</a:t>
            </a:r>
            <a:r>
              <a:rPr lang="en-US" sz="2100" dirty="0">
                <a:solidFill>
                  <a:srgbClr val="595959"/>
                </a:solidFill>
              </a:rPr>
              <a:t>.</a:t>
            </a:r>
            <a:endParaRPr lang="en-US" sz="2100" dirty="0">
              <a:solidFill>
                <a:srgbClr val="595959"/>
              </a:solidFill>
              <a:ea typeface="Calibri"/>
              <a:cs typeface="Calibri"/>
            </a:endParaRPr>
          </a:p>
        </p:txBody>
      </p:sp>
      <p:grpSp>
        <p:nvGrpSpPr>
          <p:cNvPr id="3" name="Group 2">
            <a:extLst>
              <a:ext uri="{FF2B5EF4-FFF2-40B4-BE49-F238E27FC236}">
                <a16:creationId xmlns:a16="http://schemas.microsoft.com/office/drawing/2014/main" id="{92A9D3F7-D3BC-B4D3-0A57-5F7CEEA0942B}"/>
              </a:ext>
            </a:extLst>
          </p:cNvPr>
          <p:cNvGrpSpPr/>
          <p:nvPr/>
        </p:nvGrpSpPr>
        <p:grpSpPr>
          <a:xfrm>
            <a:off x="1623297" y="3987574"/>
            <a:ext cx="834975" cy="861774"/>
            <a:chOff x="1015996" y="1040208"/>
            <a:chExt cx="1016004" cy="1197834"/>
          </a:xfrm>
        </p:grpSpPr>
        <p:sp>
          <p:nvSpPr>
            <p:cNvPr id="5" name="Oval 4">
              <a:extLst>
                <a:ext uri="{FF2B5EF4-FFF2-40B4-BE49-F238E27FC236}">
                  <a16:creationId xmlns:a16="http://schemas.microsoft.com/office/drawing/2014/main" id="{2613F9C5-A50B-0F56-7674-B2F0098D3BBD}"/>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80ACC876-D512-77C3-18E7-B0A8F663664C}"/>
                </a:ext>
              </a:extLst>
            </p:cNvPr>
            <p:cNvSpPr txBox="1"/>
            <p:nvPr/>
          </p:nvSpPr>
          <p:spPr>
            <a:xfrm>
              <a:off x="1015996" y="1040208"/>
              <a:ext cx="1015999" cy="119783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grpSp>
        <p:nvGrpSpPr>
          <p:cNvPr id="11" name="Group 10">
            <a:extLst>
              <a:ext uri="{FF2B5EF4-FFF2-40B4-BE49-F238E27FC236}">
                <a16:creationId xmlns:a16="http://schemas.microsoft.com/office/drawing/2014/main" id="{97C64CBA-01C0-F630-8357-B7E41120DFEA}"/>
              </a:ext>
            </a:extLst>
          </p:cNvPr>
          <p:cNvGrpSpPr/>
          <p:nvPr/>
        </p:nvGrpSpPr>
        <p:grpSpPr>
          <a:xfrm>
            <a:off x="1168071" y="1656130"/>
            <a:ext cx="834975" cy="861774"/>
            <a:chOff x="1015996" y="1040208"/>
            <a:chExt cx="1016004" cy="1197834"/>
          </a:xfrm>
        </p:grpSpPr>
        <p:sp>
          <p:nvSpPr>
            <p:cNvPr id="12" name="Oval 11">
              <a:extLst>
                <a:ext uri="{FF2B5EF4-FFF2-40B4-BE49-F238E27FC236}">
                  <a16:creationId xmlns:a16="http://schemas.microsoft.com/office/drawing/2014/main" id="{28EB4C7A-04CD-DC9A-186A-6E357659C82F}"/>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CEF4D348-CA27-D799-F8D7-1F466C41BBB0}"/>
                </a:ext>
              </a:extLst>
            </p:cNvPr>
            <p:cNvSpPr txBox="1"/>
            <p:nvPr/>
          </p:nvSpPr>
          <p:spPr>
            <a:xfrm>
              <a:off x="1015996" y="1040208"/>
              <a:ext cx="1015999" cy="119783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spTree>
    <p:extLst>
      <p:ext uri="{BB962C8B-B14F-4D97-AF65-F5344CB8AC3E}">
        <p14:creationId xmlns:p14="http://schemas.microsoft.com/office/powerpoint/2010/main" val="2695515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0E102-AED9-DBB0-07DE-841D79587D98}"/>
            </a:ext>
          </a:extLst>
        </p:cNvPr>
        <p:cNvGrpSpPr/>
        <p:nvPr/>
      </p:nvGrpSpPr>
      <p:grpSpPr>
        <a:xfrm>
          <a:off x="0" y="0"/>
          <a:ext cx="0" cy="0"/>
          <a:chOff x="0" y="0"/>
          <a:chExt cx="0" cy="0"/>
        </a:xfrm>
      </p:grpSpPr>
      <p:pic>
        <p:nvPicPr>
          <p:cNvPr id="12" name="Picture Placeholder 11" descr="A stack of paper money&#10;&#10;AI-generated content may be incorrect.">
            <a:extLst>
              <a:ext uri="{FF2B5EF4-FFF2-40B4-BE49-F238E27FC236}">
                <a16:creationId xmlns:a16="http://schemas.microsoft.com/office/drawing/2014/main" id="{838D6826-DCF5-FEC2-8FD3-5023B425DE6A}"/>
              </a:ext>
            </a:extLst>
          </p:cNvPr>
          <p:cNvPicPr>
            <a:picLocks noGrp="1" noChangeAspect="1"/>
          </p:cNvPicPr>
          <p:nvPr>
            <p:ph type="pic" sz="quarter" idx="22"/>
          </p:nvPr>
        </p:nvPicPr>
        <p:blipFill>
          <a:blip r:embed="rId2"/>
          <a:srcRect t="6907" b="6907"/>
          <a:stretch>
            <a:fillRect/>
          </a:stretch>
        </p:blipFill>
        <p:spPr/>
      </p:pic>
      <p:sp>
        <p:nvSpPr>
          <p:cNvPr id="8" name="Text Placeholder 7">
            <a:extLst>
              <a:ext uri="{FF2B5EF4-FFF2-40B4-BE49-F238E27FC236}">
                <a16:creationId xmlns:a16="http://schemas.microsoft.com/office/drawing/2014/main" id="{000413A8-0DA5-FF20-42C9-6DE8035BB863}"/>
              </a:ext>
            </a:extLst>
          </p:cNvPr>
          <p:cNvSpPr>
            <a:spLocks noGrp="1"/>
          </p:cNvSpPr>
          <p:nvPr>
            <p:ph type="body" sz="quarter" idx="23"/>
          </p:nvPr>
        </p:nvSpPr>
        <p:spPr>
          <a:xfrm>
            <a:off x="267778" y="4919446"/>
            <a:ext cx="11554652" cy="1248936"/>
          </a:xfrm>
        </p:spPr>
        <p:txBody>
          <a:bodyPr lIns="91440" tIns="45720" rIns="91440" bIns="45720" anchor="t"/>
          <a:lstStyle/>
          <a:p>
            <a:pPr algn="ctr"/>
            <a:r>
              <a:rPr lang="en-US" sz="2400" b="1" dirty="0"/>
              <a:t>Struktura fiksnih in spremenljivih stroškov in odhodkov </a:t>
            </a:r>
            <a:endParaRPr lang="sl-SI"/>
          </a:p>
          <a:p>
            <a:pPr algn="ctr"/>
            <a:r>
              <a:rPr lang="en-US" sz="2400"/>
              <a:t>(koliko stane, da podjetje ostane </a:t>
            </a:r>
            <a:r>
              <a:rPr lang="en-US" sz="2400" dirty="0"/>
              <a:t>odprto)</a:t>
            </a:r>
            <a:endParaRPr lang="en-US"/>
          </a:p>
          <a:p>
            <a:pPr algn="ctr"/>
            <a:r>
              <a:rPr lang="en-US" sz="2400" dirty="0">
                <a:solidFill>
                  <a:srgbClr val="595959"/>
                </a:solidFill>
              </a:rPr>
              <a:t>Razumevanje, prepoznavanje in </a:t>
            </a:r>
            <a:r>
              <a:rPr lang="en-US" sz="2400" dirty="0" err="1">
                <a:solidFill>
                  <a:srgbClr val="595959"/>
                </a:solidFill>
              </a:rPr>
              <a:t>kategoriziranje</a:t>
            </a:r>
            <a:r>
              <a:rPr lang="en-US" sz="2400" dirty="0">
                <a:solidFill>
                  <a:srgbClr val="595959"/>
                </a:solidFill>
              </a:rPr>
              <a:t> vseh fiksnih in spremenljivih stroškov.</a:t>
            </a:r>
          </a:p>
          <a:p>
            <a:pPr algn="ctr"/>
            <a:r>
              <a:rPr lang="en-US" sz="2400" i="1" dirty="0">
                <a:solidFill>
                  <a:srgbClr val="E96751"/>
                </a:solidFill>
              </a:rPr>
              <a:t>Koliko stane </a:t>
            </a:r>
            <a:r>
              <a:rPr lang="en-US" sz="2400" b="1" i="1" dirty="0">
                <a:solidFill>
                  <a:srgbClr val="E96751"/>
                </a:solidFill>
              </a:rPr>
              <a:t>vodenje vašega podjetja</a:t>
            </a:r>
            <a:r>
              <a:rPr lang="en-US" sz="2400" i="1" dirty="0">
                <a:solidFill>
                  <a:srgbClr val="E96751"/>
                </a:solidFill>
              </a:rPr>
              <a:t>, tudi ko ni gostov ali ko je odprto in ko ni?</a:t>
            </a:r>
          </a:p>
          <a:p>
            <a:endParaRPr lang="en-US" sz="2400" i="1" dirty="0">
              <a:solidFill>
                <a:srgbClr val="E96751"/>
              </a:solidFill>
            </a:endParaRPr>
          </a:p>
          <a:p>
            <a:pPr algn="ctr"/>
            <a:endParaRPr lang="en-IE" sz="2400" dirty="0">
              <a:solidFill>
                <a:srgbClr val="E96751"/>
              </a:solidFill>
            </a:endParaRPr>
          </a:p>
        </p:txBody>
      </p:sp>
      <p:sp>
        <p:nvSpPr>
          <p:cNvPr id="7" name="Text Placeholder 6">
            <a:extLst>
              <a:ext uri="{FF2B5EF4-FFF2-40B4-BE49-F238E27FC236}">
                <a16:creationId xmlns:a16="http://schemas.microsoft.com/office/drawing/2014/main" id="{E6AD3ECB-96F1-7B8A-EEAA-9A50926E9AD3}"/>
              </a:ext>
            </a:extLst>
          </p:cNvPr>
          <p:cNvSpPr>
            <a:spLocks noGrp="1"/>
          </p:cNvSpPr>
          <p:nvPr>
            <p:ph type="body" sz="quarter" idx="66"/>
          </p:nvPr>
        </p:nvSpPr>
        <p:spPr/>
        <p:txBody>
          <a:bodyPr/>
          <a:lstStyle/>
          <a:p>
            <a:endParaRPr lang="en-IE"/>
          </a:p>
        </p:txBody>
      </p:sp>
      <p:sp>
        <p:nvSpPr>
          <p:cNvPr id="5" name="Text Placeholder 4">
            <a:extLst>
              <a:ext uri="{FF2B5EF4-FFF2-40B4-BE49-F238E27FC236}">
                <a16:creationId xmlns:a16="http://schemas.microsoft.com/office/drawing/2014/main" id="{A599EB2D-707F-C424-0458-6F049F5253A8}"/>
              </a:ext>
            </a:extLst>
          </p:cNvPr>
          <p:cNvSpPr>
            <a:spLocks noGrp="1"/>
          </p:cNvSpPr>
          <p:nvPr>
            <p:ph type="body" sz="quarter" idx="18"/>
          </p:nvPr>
        </p:nvSpPr>
        <p:spPr/>
        <p:txBody>
          <a:bodyPr lIns="91440" tIns="45720" rIns="91440" bIns="45720" anchor="t">
            <a:noAutofit/>
          </a:bodyPr>
          <a:lstStyle/>
          <a:p>
            <a:pPr algn="r"/>
            <a:r>
              <a:rPr lang="en-US" b="0" dirty="0" err="1">
                <a:latin typeface="Calibri"/>
                <a:ea typeface="Open Sans"/>
                <a:cs typeface="Calibri"/>
              </a:rPr>
              <a:t>Spoznajte</a:t>
            </a:r>
            <a:r>
              <a:rPr lang="en-US" b="0" dirty="0">
                <a:latin typeface="Calibri"/>
                <a:ea typeface="Open Sans"/>
                <a:cs typeface="Calibri"/>
              </a:rPr>
              <a:t> </a:t>
            </a:r>
            <a:r>
              <a:rPr lang="en-US" b="0" dirty="0" err="1">
                <a:latin typeface="Calibri"/>
                <a:ea typeface="Open Sans"/>
                <a:cs typeface="Calibri"/>
              </a:rPr>
              <a:t>svoje</a:t>
            </a:r>
            <a:r>
              <a:rPr lang="en-US" b="0" dirty="0">
                <a:latin typeface="Calibri"/>
                <a:ea typeface="Open Sans"/>
                <a:cs typeface="Calibri"/>
              </a:rPr>
              <a:t> </a:t>
            </a:r>
            <a:r>
              <a:rPr lang="en-US" b="0" dirty="0" err="1">
                <a:latin typeface="Calibri"/>
                <a:ea typeface="Open Sans"/>
                <a:cs typeface="Calibri"/>
              </a:rPr>
              <a:t>stroške</a:t>
            </a:r>
            <a:r>
              <a:rPr lang="en-US" b="0" dirty="0">
                <a:latin typeface="Calibri"/>
                <a:ea typeface="Open Sans"/>
                <a:cs typeface="Calibri"/>
              </a:rPr>
              <a:t> in izdatke</a:t>
            </a:r>
            <a:endParaRPr lang="en-IE" b="0" dirty="0">
              <a:latin typeface="Calibri"/>
              <a:ea typeface="Open Sans"/>
              <a:cs typeface="Calibri"/>
            </a:endParaRPr>
          </a:p>
        </p:txBody>
      </p:sp>
      <p:sp>
        <p:nvSpPr>
          <p:cNvPr id="6" name="Text Placeholder 5">
            <a:extLst>
              <a:ext uri="{FF2B5EF4-FFF2-40B4-BE49-F238E27FC236}">
                <a16:creationId xmlns:a16="http://schemas.microsoft.com/office/drawing/2014/main" id="{2D73A002-0305-DFC1-CE75-9FD24DD0A368}"/>
              </a:ext>
            </a:extLst>
          </p:cNvPr>
          <p:cNvSpPr>
            <a:spLocks noGrp="1"/>
          </p:cNvSpPr>
          <p:nvPr>
            <p:ph type="body" sz="quarter" idx="19"/>
          </p:nvPr>
        </p:nvSpPr>
        <p:spPr/>
        <p:txBody>
          <a:bodyPr/>
          <a:lstStyle/>
          <a:p>
            <a:pPr algn="r"/>
            <a:r>
              <a:rPr lang="en-IE" sz="4000" dirty="0"/>
              <a:t>Poglavje 4</a:t>
            </a:r>
          </a:p>
        </p:txBody>
      </p:sp>
    </p:spTree>
    <p:extLst>
      <p:ext uri="{BB962C8B-B14F-4D97-AF65-F5344CB8AC3E}">
        <p14:creationId xmlns:p14="http://schemas.microsoft.com/office/powerpoint/2010/main" val="19049064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57069-2F93-A88F-3197-002DE0638870}"/>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2874CD22-01A0-51E5-16F8-544E5AAC3103}"/>
              </a:ext>
            </a:extLst>
          </p:cNvPr>
          <p:cNvSpPr/>
          <p:nvPr/>
        </p:nvSpPr>
        <p:spPr>
          <a:xfrm>
            <a:off x="817828" y="1605887"/>
            <a:ext cx="10595240" cy="1823114"/>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EC9596C4-FC4C-0150-791E-8E17B800B090}"/>
              </a:ext>
            </a:extLst>
          </p:cNvPr>
          <p:cNvSpPr>
            <a:spLocks noGrp="1"/>
          </p:cNvSpPr>
          <p:nvPr>
            <p:ph type="body" sz="quarter" idx="16"/>
          </p:nvPr>
        </p:nvSpPr>
        <p:spPr>
          <a:xfrm>
            <a:off x="680521" y="202624"/>
            <a:ext cx="11288763" cy="803654"/>
          </a:xfrm>
        </p:spPr>
        <p:txBody>
          <a:bodyPr/>
          <a:lstStyle/>
          <a:p>
            <a:r>
              <a:rPr lang="en-US" sz="3200" dirty="0">
                <a:solidFill>
                  <a:srgbClr val="459597"/>
                </a:solidFill>
              </a:rPr>
              <a:t>Izračunajte stopnjo zasedenosti </a:t>
            </a:r>
            <a:r>
              <a:rPr lang="en-US" sz="3200" b="0" dirty="0">
                <a:solidFill>
                  <a:srgbClr val="E96751"/>
                </a:solidFill>
              </a:rPr>
              <a:t>(za doseganje pragu rentabilnosti)</a:t>
            </a:r>
          </a:p>
        </p:txBody>
      </p:sp>
      <p:cxnSp>
        <p:nvCxnSpPr>
          <p:cNvPr id="2" name="Straight Connector 1">
            <a:extLst>
              <a:ext uri="{FF2B5EF4-FFF2-40B4-BE49-F238E27FC236}">
                <a16:creationId xmlns:a16="http://schemas.microsoft.com/office/drawing/2014/main" id="{3004C254-C644-0B81-1DBB-A02D920F09BD}"/>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57D5F6CB-895F-5F67-70F3-E615A857FF7C}"/>
              </a:ext>
            </a:extLst>
          </p:cNvPr>
          <p:cNvSpPr>
            <a:spLocks noGrp="1"/>
          </p:cNvSpPr>
          <p:nvPr>
            <p:ph type="body" sz="quarter" idx="18"/>
          </p:nvPr>
        </p:nvSpPr>
        <p:spPr>
          <a:xfrm>
            <a:off x="2001613" y="1681003"/>
            <a:ext cx="9137529" cy="803653"/>
          </a:xfrm>
        </p:spPr>
        <p:txBody>
          <a:bodyPr lIns="91440" tIns="45720" rIns="91440" bIns="45720" anchor="t"/>
          <a:lstStyle/>
          <a:p>
            <a:pPr marL="0" indent="0" algn="ctr">
              <a:lnSpc>
                <a:spcPct val="100000"/>
              </a:lnSpc>
              <a:spcBef>
                <a:spcPts val="0"/>
              </a:spcBef>
            </a:pPr>
            <a:r>
              <a:rPr lang="en-US" sz="2200" b="1" dirty="0">
                <a:solidFill>
                  <a:srgbClr val="E96751"/>
                </a:solidFill>
              </a:rPr>
              <a:t>Izračunajte stopnjo zasedenosti, potrebno za doseganje pragu rentabilnosti</a:t>
            </a:r>
            <a:endParaRPr lang="en-US" sz="2200" b="1" dirty="0">
              <a:solidFill>
                <a:srgbClr val="E96751"/>
              </a:solidFill>
              <a:ea typeface="Calibri"/>
              <a:cs typeface="Calibri"/>
            </a:endParaRPr>
          </a:p>
          <a:p>
            <a:pPr>
              <a:lnSpc>
                <a:spcPct val="100000"/>
              </a:lnSpc>
              <a:spcBef>
                <a:spcPts val="0"/>
              </a:spcBef>
            </a:pPr>
            <a:r>
              <a:rPr lang="en-US" sz="2200" dirty="0">
                <a:solidFill>
                  <a:srgbClr val="595959"/>
                </a:solidFill>
              </a:rPr>
              <a:t>Sedaj uporabite </a:t>
            </a:r>
            <a:r>
              <a:rPr lang="en-US" sz="2200" b="1" dirty="0">
                <a:solidFill>
                  <a:srgbClr val="595959"/>
                </a:solidFill>
              </a:rPr>
              <a:t>formulo za izračun zasedenosti</a:t>
            </a:r>
            <a:endParaRPr lang="en-US" sz="2200" dirty="0">
              <a:solidFill>
                <a:srgbClr val="595959"/>
              </a:solidFill>
              <a:ea typeface="Calibri"/>
              <a:cs typeface="Calibri"/>
            </a:endParaRPr>
          </a:p>
          <a:p>
            <a:pPr>
              <a:lnSpc>
                <a:spcPct val="100000"/>
              </a:lnSpc>
              <a:spcBef>
                <a:spcPts val="0"/>
              </a:spcBef>
            </a:pPr>
            <a:r>
              <a:rPr lang="en-US" sz="2200" b="1" dirty="0">
                <a:solidFill>
                  <a:srgbClr val="595959"/>
                </a:solidFill>
              </a:rPr>
              <a:t>Stopnja zasedenosti (%) </a:t>
            </a:r>
            <a:r>
              <a:rPr lang="en-US" sz="2200" dirty="0">
                <a:solidFill>
                  <a:srgbClr val="595959"/>
                </a:solidFill>
              </a:rPr>
              <a:t>= </a:t>
            </a:r>
            <a:r>
              <a:rPr lang="en-US" sz="2200" b="1" dirty="0">
                <a:solidFill>
                  <a:srgbClr val="595959"/>
                </a:solidFill>
              </a:rPr>
              <a:t>(nočitve za doseganje pragu rentabilnosti ÷ razpoložljive nočitve) × 100</a:t>
            </a:r>
            <a:endParaRPr lang="en-US" sz="2200" dirty="0">
              <a:solidFill>
                <a:srgbClr val="595959"/>
              </a:solidFill>
              <a:ea typeface="Calibri"/>
              <a:cs typeface="Calibri"/>
            </a:endParaRPr>
          </a:p>
          <a:p>
            <a:pPr>
              <a:lnSpc>
                <a:spcPct val="100000"/>
              </a:lnSpc>
              <a:spcBef>
                <a:spcPts val="0"/>
              </a:spcBef>
            </a:pPr>
            <a:r>
              <a:rPr lang="en-US" sz="2200" dirty="0">
                <a:solidFill>
                  <a:srgbClr val="595959"/>
                </a:solidFill>
              </a:rPr>
              <a:t>= (117 ÷ 365) × 100 =</a:t>
            </a:r>
            <a:r>
              <a:rPr lang="en-US" sz="2200" b="1" dirty="0">
                <a:solidFill>
                  <a:srgbClr val="595959"/>
                </a:solidFill>
              </a:rPr>
              <a:t> 32,05</a:t>
            </a:r>
            <a:endParaRPr lang="en-US" sz="2200" dirty="0">
              <a:solidFill>
                <a:srgbClr val="595959"/>
              </a:solidFill>
              <a:ea typeface="Calibri"/>
              <a:cs typeface="Calibri"/>
            </a:endParaRPr>
          </a:p>
          <a:p>
            <a:pPr marL="0" indent="0" algn="ctr">
              <a:lnSpc>
                <a:spcPct val="100000"/>
              </a:lnSpc>
              <a:spcBef>
                <a:spcPts val="0"/>
              </a:spcBef>
            </a:pPr>
            <a:endParaRPr lang="en-US" sz="2200" b="1" dirty="0">
              <a:solidFill>
                <a:srgbClr val="E96751"/>
              </a:solidFill>
              <a:ea typeface="Calibri"/>
              <a:cs typeface="Calibri"/>
            </a:endParaRPr>
          </a:p>
        </p:txBody>
      </p:sp>
      <p:cxnSp>
        <p:nvCxnSpPr>
          <p:cNvPr id="33" name="Connector: Elbow 32">
            <a:extLst>
              <a:ext uri="{FF2B5EF4-FFF2-40B4-BE49-F238E27FC236}">
                <a16:creationId xmlns:a16="http://schemas.microsoft.com/office/drawing/2014/main" id="{17629D5F-6B56-F641-3DBC-2C6816C1EC49}"/>
              </a:ext>
            </a:extLst>
          </p:cNvPr>
          <p:cNvCxnSpPr>
            <a:cxnSpLocks/>
          </p:cNvCxnSpPr>
          <p:nvPr/>
        </p:nvCxnSpPr>
        <p:spPr>
          <a:xfrm rot="16200000" flipH="1">
            <a:off x="261317" y="3063123"/>
            <a:ext cx="2061806" cy="970447"/>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BDBF0186-35FF-DCA2-BEE1-ABA7E3ABFB3E}"/>
              </a:ext>
            </a:extLst>
          </p:cNvPr>
          <p:cNvSpPr txBox="1">
            <a:spLocks/>
          </p:cNvSpPr>
          <p:nvPr/>
        </p:nvSpPr>
        <p:spPr>
          <a:xfrm>
            <a:off x="-751255" y="3983299"/>
            <a:ext cx="699135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pPr>
            <a:r>
              <a:rPr lang="en-US" b="1" dirty="0">
                <a:solidFill>
                  <a:srgbClr val="E96751"/>
                </a:solidFill>
              </a:rPr>
              <a:t>Končni izid</a:t>
            </a:r>
            <a:endParaRPr lang="en-US" sz="2200" b="1" dirty="0">
              <a:solidFill>
                <a:srgbClr val="494949"/>
              </a:solidFill>
            </a:endParaRPr>
          </a:p>
        </p:txBody>
      </p:sp>
      <p:grpSp>
        <p:nvGrpSpPr>
          <p:cNvPr id="11" name="Group 10">
            <a:extLst>
              <a:ext uri="{FF2B5EF4-FFF2-40B4-BE49-F238E27FC236}">
                <a16:creationId xmlns:a16="http://schemas.microsoft.com/office/drawing/2014/main" id="{B3BC2761-EA9F-7243-578C-B8279F6CFA83}"/>
              </a:ext>
            </a:extLst>
          </p:cNvPr>
          <p:cNvGrpSpPr/>
          <p:nvPr/>
        </p:nvGrpSpPr>
        <p:grpSpPr>
          <a:xfrm>
            <a:off x="1168071" y="1656130"/>
            <a:ext cx="834975" cy="861774"/>
            <a:chOff x="1015996" y="1040208"/>
            <a:chExt cx="1016004" cy="1197834"/>
          </a:xfrm>
        </p:grpSpPr>
        <p:sp>
          <p:nvSpPr>
            <p:cNvPr id="12" name="Oval 11">
              <a:extLst>
                <a:ext uri="{FF2B5EF4-FFF2-40B4-BE49-F238E27FC236}">
                  <a16:creationId xmlns:a16="http://schemas.microsoft.com/office/drawing/2014/main" id="{F251C610-F998-D631-EDDD-57ADB4680110}"/>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23CCB637-0DA3-18BE-E4BC-1F7AFD5C879F}"/>
                </a:ext>
              </a:extLst>
            </p:cNvPr>
            <p:cNvSpPr txBox="1"/>
            <p:nvPr/>
          </p:nvSpPr>
          <p:spPr>
            <a:xfrm>
              <a:off x="1015996" y="1040208"/>
              <a:ext cx="1015999" cy="119783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graphicFrame>
        <p:nvGraphicFramePr>
          <p:cNvPr id="15" name="Table 14">
            <a:extLst>
              <a:ext uri="{FF2B5EF4-FFF2-40B4-BE49-F238E27FC236}">
                <a16:creationId xmlns:a16="http://schemas.microsoft.com/office/drawing/2014/main" id="{2ADAB7FC-0FAB-C237-EAFC-63B5E3348AF8}"/>
              </a:ext>
            </a:extLst>
          </p:cNvPr>
          <p:cNvGraphicFramePr>
            <a:graphicFrameLocks noGrp="1"/>
          </p:cNvGraphicFramePr>
          <p:nvPr>
            <p:extLst>
              <p:ext uri="{D42A27DB-BD31-4B8C-83A1-F6EECF244321}">
                <p14:modId xmlns:p14="http://schemas.microsoft.com/office/powerpoint/2010/main" val="2256258420"/>
              </p:ext>
            </p:extLst>
          </p:nvPr>
        </p:nvGraphicFramePr>
        <p:xfrm>
          <a:off x="3859823" y="3682383"/>
          <a:ext cx="6991349" cy="2560320"/>
        </p:xfrm>
        <a:graphic>
          <a:graphicData uri="http://schemas.openxmlformats.org/drawingml/2006/table">
            <a:tbl>
              <a:tblPr/>
              <a:tblGrid>
                <a:gridCol w="5217583">
                  <a:extLst>
                    <a:ext uri="{9D8B030D-6E8A-4147-A177-3AD203B41FA5}">
                      <a16:colId xmlns:a16="http://schemas.microsoft.com/office/drawing/2014/main" val="295854455"/>
                    </a:ext>
                  </a:extLst>
                </a:gridCol>
                <a:gridCol w="1773766">
                  <a:extLst>
                    <a:ext uri="{9D8B030D-6E8A-4147-A177-3AD203B41FA5}">
                      <a16:colId xmlns:a16="http://schemas.microsoft.com/office/drawing/2014/main" val="804308065"/>
                    </a:ext>
                  </a:extLst>
                </a:gridCol>
              </a:tblGrid>
              <a:tr h="0">
                <a:tc>
                  <a:txBody>
                    <a:bodyPr/>
                    <a:lstStyle/>
                    <a:p>
                      <a:pPr>
                        <a:buNone/>
                      </a:pPr>
                      <a:r>
                        <a:rPr lang="en-IE" b="1" dirty="0">
                          <a:solidFill>
                            <a:schemeClr val="bg1"/>
                          </a:solidFill>
                        </a:rPr>
                        <a:t>Merilo</a:t>
                      </a:r>
                      <a:endParaRPr lang="en-IE"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b="1" dirty="0">
                          <a:solidFill>
                            <a:schemeClr val="bg1"/>
                          </a:solidFill>
                        </a:rPr>
                        <a:t>Rezultat</a:t>
                      </a:r>
                      <a:endParaRPr lang="en-IE"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188038531"/>
                  </a:ext>
                </a:extLst>
              </a:tr>
              <a:tr h="0">
                <a:tc>
                  <a:txBody>
                    <a:bodyPr/>
                    <a:lstStyle/>
                    <a:p>
                      <a:pPr>
                        <a:buNone/>
                      </a:pPr>
                      <a:r>
                        <a:rPr lang="en-IE" dirty="0">
                          <a:solidFill>
                            <a:srgbClr val="595959"/>
                          </a:solidFill>
                        </a:rPr>
                        <a:t>Fiksni stroški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a:solidFill>
                            <a:srgbClr val="595959"/>
                          </a:solidFill>
                        </a:rPr>
                        <a:t>14.000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9363003"/>
                  </a:ext>
                </a:extLst>
              </a:tr>
              <a:tr h="0">
                <a:tc>
                  <a:txBody>
                    <a:bodyPr/>
                    <a:lstStyle/>
                    <a:p>
                      <a:pPr>
                        <a:buNone/>
                      </a:pPr>
                      <a:r>
                        <a:rPr lang="en-IE" dirty="0">
                          <a:solidFill>
                            <a:srgbClr val="595959"/>
                          </a:solidFill>
                        </a:rPr>
                        <a:t>Spremenljivi stroški na noč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dirty="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1880113"/>
                  </a:ext>
                </a:extLst>
              </a:tr>
              <a:tr h="0">
                <a:tc>
                  <a:txBody>
                    <a:bodyPr/>
                    <a:lstStyle/>
                    <a:p>
                      <a:pPr>
                        <a:buNone/>
                      </a:pPr>
                      <a:r>
                        <a:rPr lang="en-IE">
                          <a:solidFill>
                            <a:srgbClr val="595959"/>
                          </a:solidFill>
                        </a:rPr>
                        <a:t>Cena na nočitev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dirty="0">
                          <a:solidFill>
                            <a:srgbClr val="595959"/>
                          </a:solidFill>
                        </a:rPr>
                        <a:t>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06122702"/>
                  </a:ext>
                </a:extLst>
              </a:tr>
              <a:tr h="0">
                <a:tc>
                  <a:txBody>
                    <a:bodyPr/>
                    <a:lstStyle/>
                    <a:p>
                      <a:pPr>
                        <a:buNone/>
                      </a:pPr>
                      <a:r>
                        <a:rPr lang="en-IE">
                          <a:solidFill>
                            <a:srgbClr val="595959"/>
                          </a:solidFill>
                        </a:rPr>
                        <a:t>Čisti prihodek na nočitev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a:solidFill>
                            <a:srgbClr val="595959"/>
                          </a:solidFill>
                        </a:rPr>
                        <a:t>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3693410"/>
                  </a:ext>
                </a:extLst>
              </a:tr>
              <a:tr h="0">
                <a:tc>
                  <a:txBody>
                    <a:bodyPr/>
                    <a:lstStyle/>
                    <a:p>
                      <a:pPr>
                        <a:buNone/>
                      </a:pPr>
                      <a:r>
                        <a:rPr lang="en-IE">
                          <a:solidFill>
                            <a:srgbClr val="595959"/>
                          </a:solidFill>
                        </a:rPr>
                        <a:t>Prag rentabilnosti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dirty="0">
                          <a:solidFill>
                            <a:srgbClr val="595959"/>
                          </a:solidFill>
                        </a:rPr>
                        <a:t>117 noči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2366616"/>
                  </a:ext>
                </a:extLst>
              </a:tr>
              <a:tr h="0">
                <a:tc>
                  <a:txBody>
                    <a:bodyPr/>
                    <a:lstStyle/>
                    <a:p>
                      <a:pPr>
                        <a:buNone/>
                      </a:pPr>
                      <a:r>
                        <a:rPr lang="en-US" dirty="0">
                          <a:solidFill>
                            <a:schemeClr val="bg1"/>
                          </a:solidFill>
                        </a:rPr>
                        <a:t>Zasedenost za doseganje pragu rentabilnosti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b="1" dirty="0">
                          <a:solidFill>
                            <a:schemeClr val="bg1"/>
                          </a:solidFill>
                        </a:rPr>
                        <a:t>32</a:t>
                      </a:r>
                      <a:endParaRPr lang="en-IE"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extLst>
                  <a:ext uri="{0D108BD9-81ED-4DB2-BD59-A6C34878D82A}">
                    <a16:rowId xmlns:a16="http://schemas.microsoft.com/office/drawing/2014/main" val="993779844"/>
                  </a:ext>
                </a:extLst>
              </a:tr>
            </a:tbl>
          </a:graphicData>
        </a:graphic>
      </p:graphicFrame>
      <p:sp>
        <p:nvSpPr>
          <p:cNvPr id="25" name="Flowchart: Alternate Process 24">
            <a:extLst>
              <a:ext uri="{FF2B5EF4-FFF2-40B4-BE49-F238E27FC236}">
                <a16:creationId xmlns:a16="http://schemas.microsoft.com/office/drawing/2014/main" id="{CA736DFC-D742-A646-50F3-74148712E51B}"/>
              </a:ext>
            </a:extLst>
          </p:cNvPr>
          <p:cNvSpPr/>
          <p:nvPr/>
        </p:nvSpPr>
        <p:spPr>
          <a:xfrm>
            <a:off x="817828" y="851801"/>
            <a:ext cx="10146542" cy="681269"/>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5">
            <a:extLst>
              <a:ext uri="{FF2B5EF4-FFF2-40B4-BE49-F238E27FC236}">
                <a16:creationId xmlns:a16="http://schemas.microsoft.com/office/drawing/2014/main" id="{E0918F07-749A-674C-026A-4E8C9EEBEA95}"/>
              </a:ext>
            </a:extLst>
          </p:cNvPr>
          <p:cNvSpPr txBox="1">
            <a:spLocks/>
          </p:cNvSpPr>
          <p:nvPr/>
        </p:nvSpPr>
        <p:spPr>
          <a:xfrm>
            <a:off x="968180" y="913409"/>
            <a:ext cx="9996190" cy="61966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b="1" dirty="0">
                <a:solidFill>
                  <a:schemeClr val="bg1"/>
                </a:solidFill>
              </a:rPr>
              <a:t>Zasedenost v % </a:t>
            </a:r>
            <a:r>
              <a:rPr lang="en-US" dirty="0">
                <a:solidFill>
                  <a:schemeClr val="bg1"/>
                </a:solidFill>
              </a:rPr>
              <a:t>= nočitve, potrebne za doseganje pragu rentabilnosti ÷ razpoložljive nočitve na leto x 100</a:t>
            </a:r>
          </a:p>
        </p:txBody>
      </p:sp>
    </p:spTree>
    <p:extLst>
      <p:ext uri="{BB962C8B-B14F-4D97-AF65-F5344CB8AC3E}">
        <p14:creationId xmlns:p14="http://schemas.microsoft.com/office/powerpoint/2010/main" val="33017421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9E20E9-5DE5-D60F-A5FE-81F058D006E7}"/>
              </a:ext>
            </a:extLst>
          </p:cNvPr>
          <p:cNvSpPr>
            <a:spLocks noGrp="1"/>
          </p:cNvSpPr>
          <p:nvPr>
            <p:ph type="body" sz="quarter" idx="16"/>
          </p:nvPr>
        </p:nvSpPr>
        <p:spPr>
          <a:xfrm>
            <a:off x="238125" y="123428"/>
            <a:ext cx="11639551" cy="803654"/>
          </a:xfrm>
        </p:spPr>
        <p:txBody>
          <a:bodyPr/>
          <a:lstStyle/>
          <a:p>
            <a:r>
              <a:rPr lang="en-US" sz="2400" dirty="0">
                <a:solidFill>
                  <a:srgbClr val="E96751"/>
                </a:solidFill>
              </a:rPr>
              <a:t>Prag rentabilnosti in stopnja zasedenosti: </a:t>
            </a:r>
            <a:r>
              <a:rPr lang="en-US" sz="2400" dirty="0">
                <a:solidFill>
                  <a:srgbClr val="459597"/>
                </a:solidFill>
              </a:rPr>
              <a:t>vse skupaj v 5 korakih </a:t>
            </a:r>
            <a:r>
              <a:rPr lang="en-US" sz="2400" b="0" dirty="0">
                <a:solidFill>
                  <a:srgbClr val="E96751"/>
                </a:solidFill>
              </a:rPr>
              <a:t>(*izračunajte s formulo)</a:t>
            </a:r>
            <a:endParaRPr lang="en-IE" sz="2400" b="0" dirty="0">
              <a:solidFill>
                <a:srgbClr val="E96751"/>
              </a:solidFill>
            </a:endParaRPr>
          </a:p>
        </p:txBody>
      </p:sp>
      <p:graphicFrame>
        <p:nvGraphicFramePr>
          <p:cNvPr id="4" name="Table 3">
            <a:extLst>
              <a:ext uri="{FF2B5EF4-FFF2-40B4-BE49-F238E27FC236}">
                <a16:creationId xmlns:a16="http://schemas.microsoft.com/office/drawing/2014/main" id="{FE1FE4CA-CBB9-A317-8CD7-A1A00441A148}"/>
              </a:ext>
            </a:extLst>
          </p:cNvPr>
          <p:cNvGraphicFramePr>
            <a:graphicFrameLocks noGrp="1"/>
          </p:cNvGraphicFramePr>
          <p:nvPr>
            <p:extLst>
              <p:ext uri="{D42A27DB-BD31-4B8C-83A1-F6EECF244321}">
                <p14:modId xmlns:p14="http://schemas.microsoft.com/office/powerpoint/2010/main" val="875299812"/>
              </p:ext>
            </p:extLst>
          </p:nvPr>
        </p:nvGraphicFramePr>
        <p:xfrm>
          <a:off x="276224" y="525255"/>
          <a:ext cx="11639551" cy="5892111"/>
        </p:xfrm>
        <a:graphic>
          <a:graphicData uri="http://schemas.openxmlformats.org/drawingml/2006/table">
            <a:tbl>
              <a:tblPr/>
              <a:tblGrid>
                <a:gridCol w="3028951">
                  <a:extLst>
                    <a:ext uri="{9D8B030D-6E8A-4147-A177-3AD203B41FA5}">
                      <a16:colId xmlns:a16="http://schemas.microsoft.com/office/drawing/2014/main" val="1799899527"/>
                    </a:ext>
                  </a:extLst>
                </a:gridCol>
                <a:gridCol w="2790824">
                  <a:extLst>
                    <a:ext uri="{9D8B030D-6E8A-4147-A177-3AD203B41FA5}">
                      <a16:colId xmlns:a16="http://schemas.microsoft.com/office/drawing/2014/main" val="1477842464"/>
                    </a:ext>
                  </a:extLst>
                </a:gridCol>
                <a:gridCol w="2909888">
                  <a:extLst>
                    <a:ext uri="{9D8B030D-6E8A-4147-A177-3AD203B41FA5}">
                      <a16:colId xmlns:a16="http://schemas.microsoft.com/office/drawing/2014/main" val="2934983392"/>
                    </a:ext>
                  </a:extLst>
                </a:gridCol>
                <a:gridCol w="2909888">
                  <a:extLst>
                    <a:ext uri="{9D8B030D-6E8A-4147-A177-3AD203B41FA5}">
                      <a16:colId xmlns:a16="http://schemas.microsoft.com/office/drawing/2014/main" val="1017014073"/>
                    </a:ext>
                  </a:extLst>
                </a:gridCol>
              </a:tblGrid>
              <a:tr h="193393">
                <a:tc>
                  <a:txBody>
                    <a:bodyPr/>
                    <a:lstStyle/>
                    <a:p>
                      <a:pPr>
                        <a:buNone/>
                      </a:pPr>
                      <a:r>
                        <a:rPr lang="en-IE" sz="1600" b="1" dirty="0">
                          <a:solidFill>
                            <a:schemeClr val="bg1"/>
                          </a:solidFill>
                        </a:rPr>
                        <a:t>Korak</a:t>
                      </a:r>
                      <a:endParaRPr lang="en-IE" sz="1600">
                        <a:solidFill>
                          <a:schemeClr val="bg1"/>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Naslov</a:t>
                      </a:r>
                      <a:endParaRPr lang="en-IE" sz="1600">
                        <a:solidFill>
                          <a:schemeClr val="bg1"/>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Kaj storiti</a:t>
                      </a:r>
                      <a:endParaRPr lang="en-IE" sz="1600">
                        <a:solidFill>
                          <a:schemeClr val="bg1"/>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Zakaj je to pomembno</a:t>
                      </a:r>
                      <a:endParaRPr lang="en-IE" sz="1600">
                        <a:solidFill>
                          <a:schemeClr val="bg1"/>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828722764"/>
                  </a:ext>
                </a:extLst>
              </a:tr>
              <a:tr h="628527">
                <a:tc>
                  <a:txBody>
                    <a:bodyPr/>
                    <a:lstStyle/>
                    <a:p>
                      <a:pPr marL="342900" indent="-342900" algn="l">
                        <a:buFont typeface="+mj-lt"/>
                        <a:buAutoNum type="arabicPeriod"/>
                      </a:pPr>
                      <a:r>
                        <a:rPr lang="en-IE" sz="1600" b="1" dirty="0">
                          <a:solidFill>
                            <a:srgbClr val="595959"/>
                          </a:solidFill>
                        </a:rPr>
                        <a:t>Razpoložljive nočitve</a:t>
                      </a:r>
                      <a:endParaRPr lang="en-IE" sz="16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b="0" dirty="0">
                          <a:solidFill>
                            <a:srgbClr val="595959"/>
                          </a:solidFill>
                        </a:rPr>
                        <a:t>*Zasedenost – število razpoložljivih noči</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err="1">
                          <a:solidFill>
                            <a:srgbClr val="595959"/>
                          </a:solidFill>
                        </a:rPr>
                        <a:t>Preštejte</a:t>
                      </a:r>
                      <a:r>
                        <a:rPr lang="en-US" sz="1600" dirty="0">
                          <a:solidFill>
                            <a:srgbClr val="595959"/>
                          </a:solidFill>
                        </a:rPr>
                        <a:t>, </a:t>
                      </a:r>
                      <a:r>
                        <a:rPr lang="en-US" sz="1600" dirty="0" err="1">
                          <a:solidFill>
                            <a:srgbClr val="595959"/>
                          </a:solidFill>
                        </a:rPr>
                        <a:t>koliko</a:t>
                      </a:r>
                      <a:r>
                        <a:rPr lang="en-US" sz="1600" dirty="0">
                          <a:solidFill>
                            <a:srgbClr val="595959"/>
                          </a:solidFill>
                        </a:rPr>
                        <a:t> </a:t>
                      </a:r>
                      <a:r>
                        <a:rPr lang="en-US" sz="1600" dirty="0" err="1">
                          <a:solidFill>
                            <a:srgbClr val="595959"/>
                          </a:solidFill>
                        </a:rPr>
                        <a:t>noči</a:t>
                      </a:r>
                      <a:r>
                        <a:rPr lang="en-US" sz="1600" dirty="0">
                          <a:solidFill>
                            <a:srgbClr val="595959"/>
                          </a:solidFill>
                        </a:rPr>
                        <a:t> </a:t>
                      </a:r>
                      <a:r>
                        <a:rPr lang="en-US" sz="1600" dirty="0" err="1">
                          <a:solidFill>
                            <a:srgbClr val="595959"/>
                          </a:solidFill>
                        </a:rPr>
                        <a:t>na</a:t>
                      </a:r>
                      <a:r>
                        <a:rPr lang="en-US" sz="1600" dirty="0">
                          <a:solidFill>
                            <a:srgbClr val="595959"/>
                          </a:solidFill>
                        </a:rPr>
                        <a:t> </a:t>
                      </a:r>
                      <a:r>
                        <a:rPr lang="en-US" sz="1600" dirty="0" err="1">
                          <a:solidFill>
                            <a:srgbClr val="595959"/>
                          </a:solidFill>
                        </a:rPr>
                        <a:t>leto</a:t>
                      </a:r>
                      <a:r>
                        <a:rPr lang="en-US" sz="1600" dirty="0">
                          <a:solidFill>
                            <a:srgbClr val="595959"/>
                          </a:solidFill>
                        </a:rPr>
                        <a:t> </a:t>
                      </a:r>
                      <a:r>
                        <a:rPr lang="en-US" sz="1600" dirty="0" err="1">
                          <a:solidFill>
                            <a:srgbClr val="595959"/>
                          </a:solidFill>
                        </a:rPr>
                        <a:t>lahko</a:t>
                      </a:r>
                      <a:r>
                        <a:rPr lang="en-US" sz="1600" dirty="0">
                          <a:solidFill>
                            <a:srgbClr val="595959"/>
                          </a:solidFill>
                        </a:rPr>
                        <a:t> </a:t>
                      </a:r>
                      <a:r>
                        <a:rPr lang="en-US" sz="1600" dirty="0" err="1">
                          <a:solidFill>
                            <a:srgbClr val="595959"/>
                          </a:solidFill>
                        </a:rPr>
                        <a:t>vaša</a:t>
                      </a:r>
                      <a:r>
                        <a:rPr lang="en-US" sz="1600" dirty="0">
                          <a:solidFill>
                            <a:srgbClr val="595959"/>
                          </a:solidFill>
                        </a:rPr>
                        <a:t> </a:t>
                      </a:r>
                      <a:r>
                        <a:rPr lang="en-US" sz="1600" dirty="0" err="1">
                          <a:solidFill>
                            <a:srgbClr val="595959"/>
                          </a:solidFill>
                        </a:rPr>
                        <a:t>nepremičnina</a:t>
                      </a:r>
                      <a:r>
                        <a:rPr lang="en-US" sz="1600" dirty="0">
                          <a:solidFill>
                            <a:srgbClr val="595959"/>
                          </a:solidFill>
                        </a:rPr>
                        <a:t> </a:t>
                      </a:r>
                      <a:r>
                        <a:rPr lang="en-US" sz="1600" dirty="0" err="1">
                          <a:solidFill>
                            <a:srgbClr val="595959"/>
                          </a:solidFill>
                        </a:rPr>
                        <a:t>realno</a:t>
                      </a:r>
                      <a:r>
                        <a:rPr lang="en-US" sz="1600" dirty="0">
                          <a:solidFill>
                            <a:srgbClr val="595959"/>
                          </a:solidFill>
                        </a:rPr>
                        <a:t> </a:t>
                      </a:r>
                      <a:r>
                        <a:rPr lang="en-US" sz="1600" dirty="0" err="1">
                          <a:solidFill>
                            <a:srgbClr val="595959"/>
                          </a:solidFill>
                        </a:rPr>
                        <a:t>deluje</a:t>
                      </a:r>
                      <a:r>
                        <a:rPr lang="en-US" sz="1600" dirty="0">
                          <a:solidFill>
                            <a:srgbClr val="595959"/>
                          </a:solidFill>
                        </a:rPr>
                        <a:t> (</a:t>
                      </a:r>
                      <a:r>
                        <a:rPr lang="en-US" sz="1600" dirty="0" err="1">
                          <a:solidFill>
                            <a:srgbClr val="595959"/>
                          </a:solidFill>
                        </a:rPr>
                        <a:t>npr</a:t>
                      </a:r>
                      <a:r>
                        <a:rPr lang="en-US" sz="1600" dirty="0">
                          <a:solidFill>
                            <a:srgbClr val="595959"/>
                          </a:solidFill>
                        </a:rPr>
                        <a:t>. 365 </a:t>
                      </a:r>
                      <a:r>
                        <a:rPr lang="en-US" sz="1600" dirty="0" err="1">
                          <a:solidFill>
                            <a:srgbClr val="595959"/>
                          </a:solidFill>
                        </a:rPr>
                        <a:t>ali</a:t>
                      </a:r>
                      <a:r>
                        <a:rPr lang="en-US" sz="1600" dirty="0">
                          <a:solidFill>
                            <a:srgbClr val="595959"/>
                          </a:solidFill>
                        </a:rPr>
                        <a:t> 300).</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a:solidFill>
                            <a:srgbClr val="595959"/>
                          </a:solidFill>
                        </a:rPr>
                        <a:t>To opredeljuje vašo </a:t>
                      </a:r>
                      <a:r>
                        <a:rPr lang="en-US" sz="1600" b="1" dirty="0">
                          <a:solidFill>
                            <a:srgbClr val="595959"/>
                          </a:solidFill>
                        </a:rPr>
                        <a:t>operativno zmogljivost </a:t>
                      </a:r>
                      <a:r>
                        <a:rPr lang="en-US" sz="1600" dirty="0">
                          <a:solidFill>
                            <a:srgbClr val="595959"/>
                          </a:solidFill>
                        </a:rPr>
                        <a:t>in je bistveno za izračun realističnih ciljev uspešnosti.</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91477919"/>
                  </a:ext>
                </a:extLst>
              </a:tr>
              <a:tr h="628527">
                <a:tc>
                  <a:txBody>
                    <a:bodyPr/>
                    <a:lstStyle/>
                    <a:p>
                      <a:pPr marL="342900" indent="-342900" algn="l">
                        <a:buFont typeface="+mj-lt"/>
                        <a:buAutoNum type="arabicPeriod" startAt="2"/>
                      </a:pPr>
                      <a:r>
                        <a:rPr lang="en-US" sz="1600" b="1" kern="1200" dirty="0">
                          <a:solidFill>
                            <a:srgbClr val="595959"/>
                          </a:solidFill>
                          <a:latin typeface="+mn-lt"/>
                          <a:ea typeface="+mn-ea"/>
                          <a:cs typeface="+mn-cs"/>
                        </a:rPr>
                        <a:t>Ocena rezerviranih nočitev </a:t>
                      </a:r>
                      <a:r>
                        <a:rPr lang="en-US" sz="1600" b="0" i="1" kern="1200" dirty="0">
                          <a:solidFill>
                            <a:srgbClr val="595959"/>
                          </a:solidFill>
                          <a:latin typeface="+mn-lt"/>
                          <a:ea typeface="+mn-ea"/>
                          <a:cs typeface="+mn-cs"/>
                        </a:rPr>
                        <a:t>(stopnja zasedenosti)</a:t>
                      </a:r>
                      <a:endParaRPr lang="en-IE" sz="1600" b="0" i="1" kern="1200">
                        <a:solidFill>
                          <a:srgbClr val="595959"/>
                        </a:solidFill>
                        <a:latin typeface="+mn-lt"/>
                        <a:ea typeface="+mn-ea"/>
                        <a:cs typeface="+mn-cs"/>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0" dirty="0">
                          <a:solidFill>
                            <a:srgbClr val="595959"/>
                          </a:solidFill>
                        </a:rPr>
                        <a:t>*Izračunajte stopnjo zasedenosti</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a:solidFill>
                            <a:srgbClr val="595959"/>
                          </a:solidFill>
                        </a:rPr>
                        <a:t>Ocenite odstotek nočitev, ki jih pričakujete, da bodo rezervirane (npr. 60–70 %).</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err="1">
                          <a:solidFill>
                            <a:srgbClr val="595959"/>
                          </a:solidFill>
                        </a:rPr>
                        <a:t>Pomaga</a:t>
                      </a:r>
                      <a:r>
                        <a:rPr lang="en-US" sz="1600" dirty="0">
                          <a:solidFill>
                            <a:srgbClr val="595959"/>
                          </a:solidFill>
                        </a:rPr>
                        <a:t> </a:t>
                      </a:r>
                      <a:r>
                        <a:rPr lang="en-US" sz="1600" dirty="0" err="1">
                          <a:solidFill>
                            <a:srgbClr val="595959"/>
                          </a:solidFill>
                        </a:rPr>
                        <a:t>vam</a:t>
                      </a:r>
                      <a:r>
                        <a:rPr lang="en-US" sz="1600" dirty="0">
                          <a:solidFill>
                            <a:srgbClr val="595959"/>
                          </a:solidFill>
                        </a:rPr>
                        <a:t> </a:t>
                      </a:r>
                      <a:r>
                        <a:rPr lang="en-US" sz="1600" b="1" dirty="0" err="1">
                          <a:solidFill>
                            <a:srgbClr val="595959"/>
                          </a:solidFill>
                        </a:rPr>
                        <a:t>napovedati</a:t>
                      </a:r>
                      <a:r>
                        <a:rPr lang="en-US" sz="1600" b="1" dirty="0">
                          <a:solidFill>
                            <a:srgbClr val="595959"/>
                          </a:solidFill>
                        </a:rPr>
                        <a:t> </a:t>
                      </a:r>
                      <a:r>
                        <a:rPr lang="en-US" sz="1600" b="1" dirty="0" err="1">
                          <a:solidFill>
                            <a:srgbClr val="595959"/>
                          </a:solidFill>
                        </a:rPr>
                        <a:t>prihodke</a:t>
                      </a:r>
                      <a:r>
                        <a:rPr lang="en-US" sz="1600" b="1" dirty="0">
                          <a:solidFill>
                            <a:srgbClr val="595959"/>
                          </a:solidFill>
                        </a:rPr>
                        <a:t> </a:t>
                      </a:r>
                      <a:r>
                        <a:rPr lang="en-US" sz="1600" dirty="0">
                          <a:solidFill>
                            <a:srgbClr val="595959"/>
                          </a:solidFill>
                        </a:rPr>
                        <a:t>in </a:t>
                      </a:r>
                      <a:r>
                        <a:rPr lang="en-US" sz="1600" dirty="0" err="1">
                          <a:solidFill>
                            <a:srgbClr val="595959"/>
                          </a:solidFill>
                        </a:rPr>
                        <a:t>razumeti</a:t>
                      </a:r>
                      <a:r>
                        <a:rPr lang="en-US" sz="1600" dirty="0">
                          <a:solidFill>
                            <a:srgbClr val="595959"/>
                          </a:solidFill>
                        </a:rPr>
                        <a:t> </a:t>
                      </a:r>
                      <a:r>
                        <a:rPr lang="en-US" sz="1600" dirty="0" err="1">
                          <a:solidFill>
                            <a:srgbClr val="595959"/>
                          </a:solidFill>
                        </a:rPr>
                        <a:t>potencial</a:t>
                      </a:r>
                      <a:r>
                        <a:rPr lang="en-US" sz="1600" dirty="0">
                          <a:solidFill>
                            <a:srgbClr val="595959"/>
                          </a:solidFill>
                        </a:rPr>
                        <a:t> </a:t>
                      </a:r>
                      <a:r>
                        <a:rPr lang="en-US" sz="1600" dirty="0" err="1">
                          <a:solidFill>
                            <a:srgbClr val="595959"/>
                          </a:solidFill>
                        </a:rPr>
                        <a:t>uspešnosti</a:t>
                      </a:r>
                      <a:r>
                        <a:rPr lang="en-US" sz="1600" dirty="0">
                          <a:solidFill>
                            <a:srgbClr val="595959"/>
                          </a:solidFill>
                        </a:rPr>
                        <a:t> </a:t>
                      </a:r>
                      <a:r>
                        <a:rPr lang="en-US" sz="1600" dirty="0" err="1">
                          <a:solidFill>
                            <a:srgbClr val="595959"/>
                          </a:solidFill>
                        </a:rPr>
                        <a:t>na</a:t>
                      </a:r>
                      <a:r>
                        <a:rPr lang="en-US" sz="1600" dirty="0">
                          <a:solidFill>
                            <a:srgbClr val="595959"/>
                          </a:solidFill>
                        </a:rPr>
                        <a:t> </a:t>
                      </a:r>
                      <a:r>
                        <a:rPr lang="en-US" sz="1600" dirty="0" err="1">
                          <a:solidFill>
                            <a:srgbClr val="595959"/>
                          </a:solidFill>
                        </a:rPr>
                        <a:t>trgu</a:t>
                      </a:r>
                      <a:r>
                        <a:rPr lang="en-US" sz="1600" dirty="0">
                          <a:solidFill>
                            <a:srgbClr val="595959"/>
                          </a:solidFill>
                        </a:rPr>
                        <a:t>.</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5290558"/>
                  </a:ext>
                </a:extLst>
              </a:tr>
              <a:tr h="483482">
                <a:tc>
                  <a:txBody>
                    <a:bodyPr/>
                    <a:lstStyle/>
                    <a:p>
                      <a:pPr marL="342900" indent="-342900" algn="l">
                        <a:buFont typeface="+mj-lt"/>
                        <a:buAutoNum type="arabicPeriod" startAt="3"/>
                      </a:pPr>
                      <a:r>
                        <a:rPr lang="en-US" sz="1600" b="1" kern="1200" dirty="0">
                          <a:solidFill>
                            <a:srgbClr val="E96751"/>
                          </a:solidFill>
                          <a:latin typeface="+mn-lt"/>
                          <a:ea typeface="+mn-ea"/>
                          <a:cs typeface="+mn-cs"/>
                        </a:rPr>
                        <a:t>Možnost A </a:t>
                      </a:r>
                      <a:r>
                        <a:rPr lang="en-US" sz="1600" b="1" kern="1200" dirty="0">
                          <a:solidFill>
                            <a:srgbClr val="595959"/>
                          </a:solidFill>
                          <a:latin typeface="+mn-lt"/>
                          <a:ea typeface="+mn-ea"/>
                          <a:cs typeface="+mn-cs"/>
                        </a:rPr>
                        <a:t>Nočitve brez izgube </a:t>
                      </a:r>
                      <a:r>
                        <a:rPr lang="en-US" sz="1600" b="0" i="1" kern="1200" dirty="0">
                          <a:solidFill>
                            <a:srgbClr val="595959"/>
                          </a:solidFill>
                          <a:latin typeface="+mn-lt"/>
                          <a:ea typeface="+mn-ea"/>
                          <a:cs typeface="+mn-cs"/>
                        </a:rPr>
                        <a:t>(samo fiksni stroški)</a:t>
                      </a:r>
                      <a:endParaRPr lang="en-IE" sz="1600" b="0" i="1" kern="1200">
                        <a:solidFill>
                          <a:srgbClr val="595959"/>
                        </a:solidFill>
                        <a:latin typeface="+mn-lt"/>
                        <a:ea typeface="+mn-ea"/>
                        <a:cs typeface="+mn-cs"/>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0" dirty="0">
                          <a:solidFill>
                            <a:srgbClr val="595959"/>
                          </a:solidFill>
                        </a:rPr>
                        <a:t>*Nočitve brez izgube </a:t>
                      </a:r>
                      <a:r>
                        <a:rPr lang="en-IE" sz="1600" b="0" i="1" dirty="0">
                          <a:solidFill>
                            <a:srgbClr val="595959"/>
                          </a:solidFill>
                        </a:rPr>
                        <a:t>(novo poslovanje – </a:t>
                      </a:r>
                      <a:r>
                        <a:rPr lang="en-US" sz="1600" b="0" i="1" kern="1200" dirty="0">
                          <a:solidFill>
                            <a:srgbClr val="595959"/>
                          </a:solidFill>
                          <a:latin typeface="+mn-lt"/>
                          <a:ea typeface="+mn-ea"/>
                          <a:cs typeface="+mn-cs"/>
                        </a:rPr>
                        <a:t>samo fiksni stroški)</a:t>
                      </a:r>
                      <a:endParaRPr lang="en-IE" sz="1600" b="0" i="1"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a:solidFill>
                            <a:srgbClr val="595959"/>
                          </a:solidFill>
                        </a:rPr>
                        <a:t>Uporabite fiksne stroške in ocenjeni dobiček na nočitev.</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6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3740728"/>
                  </a:ext>
                </a:extLst>
              </a:tr>
              <a:tr h="628527">
                <a:tc>
                  <a:txBody>
                    <a:bodyPr/>
                    <a:lstStyle/>
                    <a:p>
                      <a:pPr algn="ctr">
                        <a:buNone/>
                      </a:pPr>
                      <a:r>
                        <a:rPr lang="en-US" sz="1600" b="0" dirty="0">
                          <a:solidFill>
                            <a:schemeClr val="bg1"/>
                          </a:solidFill>
                        </a:rPr>
                        <a:t>Fiksni stroški ÷ (cena – VC) = nočitve. </a:t>
                      </a:r>
                      <a:r>
                        <a:rPr lang="en-US" sz="1600" b="0" i="1" dirty="0">
                          <a:solidFill>
                            <a:schemeClr val="bg1"/>
                          </a:solidFill>
                        </a:rPr>
                        <a:t>(Za novo poslovanje)</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gridSpan="3">
                  <a:txBody>
                    <a:bodyPr/>
                    <a:lstStyle/>
                    <a:p>
                      <a:pPr>
                        <a:buNone/>
                      </a:pPr>
                      <a:r>
                        <a:rPr lang="en-US" sz="1600" i="1" dirty="0">
                          <a:solidFill>
                            <a:schemeClr val="bg1"/>
                          </a:solidFill>
                        </a:rPr>
                        <a:t>Izračuna, koliko rezerviranih nočitev morate prodati, da pokrijete samo </a:t>
                      </a:r>
                      <a:r>
                        <a:rPr lang="en-US" sz="1600" b="1" i="1" dirty="0">
                          <a:solidFill>
                            <a:schemeClr val="bg1"/>
                          </a:solidFill>
                        </a:rPr>
                        <a:t>fiksne stroške</a:t>
                      </a:r>
                      <a:r>
                        <a:rPr lang="en-US" sz="1600" i="1" dirty="0">
                          <a:solidFill>
                            <a:schemeClr val="bg1"/>
                          </a:solidFill>
                        </a:rPr>
                        <a:t>. Ne upoštevajte spremenljivih stroškov na nočitev (ker jih odštejete od cene) </a:t>
                      </a:r>
                      <a:r>
                        <a:rPr lang="en-US" sz="1600" b="0" i="1" dirty="0">
                          <a:solidFill>
                            <a:schemeClr val="bg1"/>
                          </a:solidFill>
                        </a:rPr>
                        <a:t>(za novo poslovanje)</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hMerge="1">
                  <a:txBody>
                    <a:bodyPr/>
                    <a:lstStyle/>
                    <a:p>
                      <a:pPr>
                        <a:buNone/>
                      </a:pPr>
                      <a:endParaRPr lang="en-IE" sz="18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None/>
                      </a:pPr>
                      <a:endParaRPr lang="en-IE" sz="18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6629925"/>
                  </a:ext>
                </a:extLst>
              </a:tr>
              <a:tr h="338437">
                <a:tc>
                  <a:txBody>
                    <a:bodyPr/>
                    <a:lstStyle/>
                    <a:p>
                      <a:pPr marL="342900" indent="-342900" algn="l">
                        <a:buFont typeface="+mj-lt"/>
                        <a:buAutoNum type="arabicPeriod" startAt="4"/>
                      </a:pPr>
                      <a:r>
                        <a:rPr lang="en-US" sz="1600" b="1" kern="1200" dirty="0">
                          <a:solidFill>
                            <a:srgbClr val="E96751"/>
                          </a:solidFill>
                          <a:latin typeface="+mn-lt"/>
                          <a:ea typeface="+mn-ea"/>
                          <a:cs typeface="+mn-cs"/>
                        </a:rPr>
                        <a:t>Možnost B </a:t>
                      </a:r>
                      <a:r>
                        <a:rPr lang="en-US" sz="1600" b="1" dirty="0">
                          <a:solidFill>
                            <a:srgbClr val="595959"/>
                          </a:solidFill>
                        </a:rPr>
                        <a:t>Nočitve brez izgube </a:t>
                      </a:r>
                      <a:r>
                        <a:rPr lang="en-US" sz="1600" i="1" dirty="0">
                          <a:solidFill>
                            <a:srgbClr val="595959"/>
                          </a:solidFill>
                        </a:rPr>
                        <a:t>(vsi znani letni stroški)</a:t>
                      </a:r>
                      <a:endParaRPr lang="en-IE" sz="1600" i="1">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b="0" dirty="0">
                          <a:solidFill>
                            <a:srgbClr val="595959"/>
                          </a:solidFill>
                        </a:rPr>
                        <a:t>*Nočitve, pri katerih se stroški izravnajo </a:t>
                      </a:r>
                      <a:r>
                        <a:rPr lang="en-US" sz="1600" b="0" i="1" dirty="0">
                          <a:solidFill>
                            <a:srgbClr val="595959"/>
                          </a:solidFill>
                        </a:rPr>
                        <a:t>(vsi znani letni stroški)</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Uporabite </a:t>
                      </a:r>
                      <a:r>
                        <a:rPr lang="en-IE" sz="1600" b="1" dirty="0">
                          <a:solidFill>
                            <a:srgbClr val="595959"/>
                          </a:solidFill>
                        </a:rPr>
                        <a:t>celotne </a:t>
                      </a:r>
                      <a:r>
                        <a:rPr lang="en-IE" sz="1600" dirty="0">
                          <a:solidFill>
                            <a:srgbClr val="595959"/>
                          </a:solidFill>
                        </a:rPr>
                        <a:t>letne stroške.</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6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0872574"/>
                  </a:ext>
                </a:extLst>
              </a:tr>
              <a:tr h="628527">
                <a:tc>
                  <a:txBody>
                    <a:bodyPr/>
                    <a:lstStyle/>
                    <a:p>
                      <a:pPr algn="ctr">
                        <a:buNone/>
                      </a:pPr>
                      <a:r>
                        <a:rPr lang="en-US" sz="1600" b="0" dirty="0">
                          <a:solidFill>
                            <a:schemeClr val="bg1"/>
                          </a:solidFill>
                        </a:rPr>
                        <a:t>Skupni stroški ÷ neto prihodki na nočitev = nočitve. </a:t>
                      </a:r>
                      <a:r>
                        <a:rPr lang="en-US" sz="1600" b="0" i="1" dirty="0">
                          <a:solidFill>
                            <a:schemeClr val="bg1"/>
                          </a:solidFill>
                        </a:rPr>
                        <a:t>(Znani letni stroški)</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gridSpan="3">
                  <a:txBody>
                    <a:bodyPr/>
                    <a:lstStyle/>
                    <a:p>
                      <a:pPr>
                        <a:buNone/>
                      </a:pPr>
                      <a:r>
                        <a:rPr lang="en-US" sz="1600" dirty="0">
                          <a:solidFill>
                            <a:schemeClr val="bg1"/>
                          </a:solidFill>
                        </a:rPr>
                        <a:t>To vam pove, koliko nočitev morate prodati, da pokrijete </a:t>
                      </a:r>
                      <a:r>
                        <a:rPr lang="en-US" sz="1600" b="1" dirty="0">
                          <a:solidFill>
                            <a:schemeClr val="bg1"/>
                          </a:solidFill>
                        </a:rPr>
                        <a:t>celotno stroškovno bazo </a:t>
                      </a:r>
                      <a:r>
                        <a:rPr lang="en-US" sz="1600" dirty="0">
                          <a:solidFill>
                            <a:schemeClr val="bg1"/>
                          </a:solidFill>
                        </a:rPr>
                        <a:t>– tako </a:t>
                      </a:r>
                      <a:r>
                        <a:rPr lang="en-US" sz="1600" b="1" dirty="0">
                          <a:solidFill>
                            <a:schemeClr val="bg1"/>
                          </a:solidFill>
                        </a:rPr>
                        <a:t>fiksne kot spremenljive </a:t>
                      </a:r>
                      <a:r>
                        <a:rPr lang="en-US" sz="1600" dirty="0">
                          <a:solidFill>
                            <a:schemeClr val="bg1"/>
                          </a:solidFill>
                        </a:rPr>
                        <a:t>stroške. Poslovnim podjetjem daje natančnejši </a:t>
                      </a:r>
                      <a:r>
                        <a:rPr lang="en-US" sz="1600" b="1" dirty="0">
                          <a:solidFill>
                            <a:schemeClr val="bg1"/>
                          </a:solidFill>
                        </a:rPr>
                        <a:t>cilj rezervacij za prag rentabilnosti</a:t>
                      </a:r>
                      <a:r>
                        <a:rPr lang="en-US" sz="1600" dirty="0">
                          <a:solidFill>
                            <a:schemeClr val="bg1"/>
                          </a:solidFill>
                        </a:rPr>
                        <a:t>.</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hMerge="1">
                  <a:txBody>
                    <a:bodyPr/>
                    <a:lstStyle/>
                    <a:p>
                      <a:pPr>
                        <a:buNone/>
                      </a:pPr>
                      <a:endParaRPr lang="en-IE" sz="18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None/>
                      </a:pPr>
                      <a:endParaRPr lang="en-IE" sz="18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2150738"/>
                  </a:ext>
                </a:extLst>
              </a:tr>
              <a:tr h="338437">
                <a:tc>
                  <a:txBody>
                    <a:bodyPr/>
                    <a:lstStyle/>
                    <a:p>
                      <a:pPr marL="342900" indent="-342900" algn="l">
                        <a:buFont typeface="+mj-lt"/>
                        <a:buAutoNum type="arabicPeriod" startAt="5"/>
                      </a:pPr>
                      <a:r>
                        <a:rPr lang="en-US" sz="1600" b="1" dirty="0">
                          <a:solidFill>
                            <a:srgbClr val="595959"/>
                          </a:solidFill>
                        </a:rPr>
                        <a:t>Stopnja zasedenosti za doseganje pragu rentabilnosti</a:t>
                      </a:r>
                      <a:endParaRPr lang="en-IE" sz="1600" b="1"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b="0" dirty="0">
                          <a:solidFill>
                            <a:srgbClr val="595959"/>
                          </a:solidFill>
                        </a:rPr>
                        <a:t>*Stopnja zasedenosti – za nočitve, ki pokrivajo stroške</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err="1">
                          <a:solidFill>
                            <a:srgbClr val="595959"/>
                          </a:solidFill>
                        </a:rPr>
                        <a:t>Izračunajte</a:t>
                      </a:r>
                      <a:r>
                        <a:rPr lang="en-IE" sz="1600" dirty="0">
                          <a:solidFill>
                            <a:srgbClr val="595959"/>
                          </a:solidFill>
                        </a:rPr>
                        <a:t>:</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6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3928816"/>
                  </a:ext>
                </a:extLst>
              </a:tr>
              <a:tr h="483482">
                <a:tc>
                  <a:txBody>
                    <a:bodyPr/>
                    <a:lstStyle/>
                    <a:p>
                      <a:pPr algn="ctr">
                        <a:buNone/>
                      </a:pPr>
                      <a:r>
                        <a:rPr lang="en-US" sz="1600" b="0" dirty="0">
                          <a:solidFill>
                            <a:schemeClr val="bg1"/>
                          </a:solidFill>
                        </a:rPr>
                        <a:t>(Nočitve za doseganje pragu rentabilnosti ÷ Razpoložljive nočitve) × 100 = %</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gridSpan="3">
                  <a:txBody>
                    <a:bodyPr/>
                    <a:lstStyle/>
                    <a:p>
                      <a:pPr>
                        <a:buNone/>
                      </a:pPr>
                      <a:r>
                        <a:rPr lang="en-US" sz="1600" dirty="0">
                          <a:solidFill>
                            <a:schemeClr val="bg1"/>
                          </a:solidFill>
                        </a:rPr>
                        <a:t>To pretvori vaše </a:t>
                      </a:r>
                      <a:r>
                        <a:rPr lang="en-US" sz="1600" b="1" dirty="0">
                          <a:solidFill>
                            <a:schemeClr val="bg1"/>
                          </a:solidFill>
                        </a:rPr>
                        <a:t>nočitve za doseganje pragu rentabilnosti </a:t>
                      </a:r>
                      <a:r>
                        <a:rPr lang="en-US" sz="1600" dirty="0">
                          <a:solidFill>
                            <a:schemeClr val="bg1"/>
                          </a:solidFill>
                        </a:rPr>
                        <a:t>v </a:t>
                      </a:r>
                      <a:r>
                        <a:rPr lang="en-US" sz="1600" b="1" dirty="0">
                          <a:solidFill>
                            <a:schemeClr val="bg1"/>
                          </a:solidFill>
                        </a:rPr>
                        <a:t>stopnjo zasedenosti</a:t>
                      </a:r>
                      <a:r>
                        <a:rPr lang="en-US" sz="1600" dirty="0">
                          <a:solidFill>
                            <a:schemeClr val="bg1"/>
                          </a:solidFill>
                        </a:rPr>
                        <a:t>. Pove vam </a:t>
                      </a:r>
                      <a:r>
                        <a:rPr lang="en-US" sz="1600" b="1" dirty="0">
                          <a:solidFill>
                            <a:schemeClr val="bg1"/>
                          </a:solidFill>
                        </a:rPr>
                        <a:t>minimalno stopnjo zasedenosti </a:t>
                      </a:r>
                      <a:r>
                        <a:rPr lang="en-US" sz="1600" dirty="0">
                          <a:solidFill>
                            <a:schemeClr val="bg1"/>
                          </a:solidFill>
                        </a:rPr>
                        <a:t>v</a:t>
                      </a:r>
                      <a:r>
                        <a:rPr lang="en-US" sz="1600" b="1" dirty="0">
                          <a:solidFill>
                            <a:schemeClr val="bg1"/>
                          </a:solidFill>
                        </a:rPr>
                        <a:t> % </a:t>
                      </a:r>
                      <a:r>
                        <a:rPr lang="en-US" sz="1600" dirty="0">
                          <a:solidFill>
                            <a:schemeClr val="bg1"/>
                          </a:solidFill>
                        </a:rPr>
                        <a:t>vaših skupnih razpoložljivih nočitev, ki jih morate prodati, da dosežete prag rentabilnosti.</a:t>
                      </a: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hMerge="1">
                  <a:txBody>
                    <a:bodyPr/>
                    <a:lstStyle/>
                    <a:p>
                      <a:pPr>
                        <a:buNone/>
                      </a:pPr>
                      <a:endParaRPr lang="en-IE" sz="18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None/>
                      </a:pPr>
                      <a:endParaRPr lang="en-IE" sz="1800" dirty="0">
                        <a:solidFill>
                          <a:srgbClr val="595959"/>
                        </a:solidFill>
                      </a:endParaRPr>
                    </a:p>
                  </a:txBody>
                  <a:tcPr marL="48348" marR="48348" marT="24174" marB="241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4580536"/>
                  </a:ext>
                </a:extLst>
              </a:tr>
            </a:tbl>
          </a:graphicData>
        </a:graphic>
      </p:graphicFrame>
    </p:spTree>
    <p:extLst>
      <p:ext uri="{BB962C8B-B14F-4D97-AF65-F5344CB8AC3E}">
        <p14:creationId xmlns:p14="http://schemas.microsoft.com/office/powerpoint/2010/main" val="30731798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D453F-2C92-65F5-928A-55464B173735}"/>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2B8065CC-FA49-C1C3-7752-AA61129EE033}"/>
              </a:ext>
            </a:extLst>
          </p:cNvPr>
          <p:cNvSpPr>
            <a:spLocks noGrp="1"/>
          </p:cNvSpPr>
          <p:nvPr>
            <p:ph type="body" sz="quarter" idx="16"/>
          </p:nvPr>
        </p:nvSpPr>
        <p:spPr>
          <a:xfrm>
            <a:off x="471098" y="318047"/>
            <a:ext cx="11241418" cy="803654"/>
          </a:xfrm>
        </p:spPr>
        <p:txBody>
          <a:bodyPr/>
          <a:lstStyle/>
          <a:p>
            <a:r>
              <a:rPr lang="en-US" dirty="0"/>
              <a:t>Povzetek: </a:t>
            </a:r>
            <a:r>
              <a:rPr lang="en-US" dirty="0">
                <a:solidFill>
                  <a:srgbClr val="E96751"/>
                </a:solidFill>
              </a:rPr>
              <a:t>Nočitve, ki pokrivajo stroške, od stroškov do zasedenosti</a:t>
            </a:r>
          </a:p>
        </p:txBody>
      </p:sp>
      <p:sp>
        <p:nvSpPr>
          <p:cNvPr id="11" name="Rectangle 10">
            <a:extLst>
              <a:ext uri="{FF2B5EF4-FFF2-40B4-BE49-F238E27FC236}">
                <a16:creationId xmlns:a16="http://schemas.microsoft.com/office/drawing/2014/main" id="{4BE242D1-0844-D292-4F48-A5AF9D4D96E2}"/>
              </a:ext>
            </a:extLst>
          </p:cNvPr>
          <p:cNvSpPr/>
          <p:nvPr/>
        </p:nvSpPr>
        <p:spPr>
          <a:xfrm>
            <a:off x="409579" y="1360955"/>
            <a:ext cx="11549926" cy="1085030"/>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Freeform: Shape 11">
            <a:extLst>
              <a:ext uri="{FF2B5EF4-FFF2-40B4-BE49-F238E27FC236}">
                <a16:creationId xmlns:a16="http://schemas.microsoft.com/office/drawing/2014/main" id="{F4918782-C938-B541-249F-90E3915AB9EB}"/>
              </a:ext>
            </a:extLst>
          </p:cNvPr>
          <p:cNvSpPr/>
          <p:nvPr/>
        </p:nvSpPr>
        <p:spPr>
          <a:xfrm>
            <a:off x="409579" y="1360954"/>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3" name="Rectangle 12">
            <a:extLst>
              <a:ext uri="{FF2B5EF4-FFF2-40B4-BE49-F238E27FC236}">
                <a16:creationId xmlns:a16="http://schemas.microsoft.com/office/drawing/2014/main" id="{5321C4A5-17C0-46F7-1E6A-2148D17381C2}"/>
              </a:ext>
            </a:extLst>
          </p:cNvPr>
          <p:cNvSpPr/>
          <p:nvPr/>
        </p:nvSpPr>
        <p:spPr>
          <a:xfrm>
            <a:off x="419348" y="2585862"/>
            <a:ext cx="11549926" cy="1243983"/>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B5E15019-DFCA-00B9-384B-3714CC56F5B8}"/>
              </a:ext>
            </a:extLst>
          </p:cNvPr>
          <p:cNvSpPr/>
          <p:nvPr/>
        </p:nvSpPr>
        <p:spPr>
          <a:xfrm>
            <a:off x="409579" y="2566324"/>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19" name="TextBox 18">
            <a:extLst>
              <a:ext uri="{FF2B5EF4-FFF2-40B4-BE49-F238E27FC236}">
                <a16:creationId xmlns:a16="http://schemas.microsoft.com/office/drawing/2014/main" id="{736A62ED-BDEC-591B-57EB-104A62BDE2D6}"/>
              </a:ext>
            </a:extLst>
          </p:cNvPr>
          <p:cNvSpPr txBox="1"/>
          <p:nvPr/>
        </p:nvSpPr>
        <p:spPr>
          <a:xfrm>
            <a:off x="532619" y="1526861"/>
            <a:ext cx="3008476" cy="461665"/>
          </a:xfrm>
          <a:prstGeom prst="rect">
            <a:avLst/>
          </a:prstGeom>
          <a:noFill/>
        </p:spPr>
        <p:txBody>
          <a:bodyPr wrap="square" rtlCol="0">
            <a:spAutoFit/>
          </a:bodyPr>
          <a:lstStyle/>
          <a:p>
            <a:pPr algn="ctr"/>
            <a:r>
              <a:rPr lang="en-GB" sz="2400" b="1" dirty="0">
                <a:solidFill>
                  <a:schemeClr val="bg1"/>
                </a:solidFill>
              </a:rPr>
              <a:t>Letni fiksni stroški</a:t>
            </a:r>
          </a:p>
        </p:txBody>
      </p:sp>
      <p:sp>
        <p:nvSpPr>
          <p:cNvPr id="20" name="TextBox 19">
            <a:extLst>
              <a:ext uri="{FF2B5EF4-FFF2-40B4-BE49-F238E27FC236}">
                <a16:creationId xmlns:a16="http://schemas.microsoft.com/office/drawing/2014/main" id="{607F35B6-DF6D-96A2-F628-B938E329D507}"/>
              </a:ext>
            </a:extLst>
          </p:cNvPr>
          <p:cNvSpPr txBox="1"/>
          <p:nvPr/>
        </p:nvSpPr>
        <p:spPr>
          <a:xfrm>
            <a:off x="596074" y="2586334"/>
            <a:ext cx="2936206" cy="830997"/>
          </a:xfrm>
          <a:prstGeom prst="rect">
            <a:avLst/>
          </a:prstGeom>
          <a:noFill/>
        </p:spPr>
        <p:txBody>
          <a:bodyPr wrap="square" rtlCol="0">
            <a:spAutoFit/>
          </a:bodyPr>
          <a:lstStyle/>
          <a:p>
            <a:pPr algn="ctr"/>
            <a:r>
              <a:rPr lang="en-GB" sz="2400" b="1" dirty="0">
                <a:solidFill>
                  <a:schemeClr val="bg1"/>
                </a:solidFill>
              </a:rPr>
              <a:t>Dobiček na zasedeno noč</a:t>
            </a:r>
          </a:p>
        </p:txBody>
      </p:sp>
      <p:sp>
        <p:nvSpPr>
          <p:cNvPr id="23" name="TextBox 22">
            <a:extLst>
              <a:ext uri="{FF2B5EF4-FFF2-40B4-BE49-F238E27FC236}">
                <a16:creationId xmlns:a16="http://schemas.microsoft.com/office/drawing/2014/main" id="{809F4593-5B7A-5D5B-C563-487BEB134C10}"/>
              </a:ext>
            </a:extLst>
          </p:cNvPr>
          <p:cNvSpPr txBox="1"/>
          <p:nvPr/>
        </p:nvSpPr>
        <p:spPr>
          <a:xfrm>
            <a:off x="3631750" y="1348195"/>
            <a:ext cx="8303991" cy="1015663"/>
          </a:xfrm>
          <a:prstGeom prst="rect">
            <a:avLst/>
          </a:prstGeom>
          <a:noFill/>
        </p:spPr>
        <p:txBody>
          <a:bodyPr wrap="square" lIns="91440" tIns="45720" rIns="91440" bIns="45720" rtlCol="0" anchor="t">
            <a:spAutoFit/>
          </a:bodyPr>
          <a:lstStyle/>
          <a:p>
            <a:r>
              <a:rPr lang="en-US" sz="2000" b="1" dirty="0">
                <a:solidFill>
                  <a:srgbClr val="494949"/>
                </a:solidFill>
              </a:rPr>
              <a:t>Izračunajte letne fiksne stroške </a:t>
            </a:r>
            <a:r>
              <a:rPr lang="en-IE" sz="2000" dirty="0">
                <a:solidFill>
                  <a:srgbClr val="494949"/>
                </a:solidFill>
              </a:rPr>
              <a:t>(npr. zavarovanje, odplačevanje posojila, internet). </a:t>
            </a:r>
            <a:r>
              <a:rPr lang="en-US" sz="2000" i="1" dirty="0">
                <a:solidFill>
                  <a:srgbClr val="595959"/>
                </a:solidFill>
              </a:rPr>
              <a:t>To so nepogajljivi stroški, ki jih plačujete ne glede na število rezervacij. </a:t>
            </a:r>
            <a:r>
              <a:rPr lang="en-IE" sz="2000" b="1" i="1" dirty="0">
                <a:solidFill>
                  <a:srgbClr val="E96751"/>
                </a:solidFill>
              </a:rPr>
              <a:t>Skupni letni fiksni stroški</a:t>
            </a:r>
            <a:r>
              <a:rPr lang="en-IE" sz="2000" b="1" dirty="0">
                <a:solidFill>
                  <a:srgbClr val="E96751"/>
                </a:solidFill>
              </a:rPr>
              <a:t> 14.000 €/leto</a:t>
            </a:r>
            <a:endParaRPr lang="en-GB" sz="2000" b="1" i="1">
              <a:solidFill>
                <a:srgbClr val="E96751"/>
              </a:solidFill>
              <a:ea typeface="Calibri"/>
              <a:cs typeface="Calibri"/>
            </a:endParaRPr>
          </a:p>
        </p:txBody>
      </p:sp>
      <p:sp>
        <p:nvSpPr>
          <p:cNvPr id="27" name="TextBox 26">
            <a:extLst>
              <a:ext uri="{FF2B5EF4-FFF2-40B4-BE49-F238E27FC236}">
                <a16:creationId xmlns:a16="http://schemas.microsoft.com/office/drawing/2014/main" id="{AA375D35-FB3A-A5BD-560A-1205AE507F97}"/>
              </a:ext>
            </a:extLst>
          </p:cNvPr>
          <p:cNvSpPr txBox="1"/>
          <p:nvPr/>
        </p:nvSpPr>
        <p:spPr>
          <a:xfrm>
            <a:off x="3681651" y="2500291"/>
            <a:ext cx="8251012" cy="1323439"/>
          </a:xfrm>
          <a:prstGeom prst="rect">
            <a:avLst/>
          </a:prstGeom>
          <a:noFill/>
        </p:spPr>
        <p:txBody>
          <a:bodyPr wrap="square" lIns="91440" tIns="45720" rIns="91440" bIns="45720" rtlCol="0" anchor="t">
            <a:spAutoFit/>
          </a:bodyPr>
          <a:lstStyle/>
          <a:p>
            <a:r>
              <a:rPr lang="en-US" sz="2000" i="1" dirty="0">
                <a:solidFill>
                  <a:srgbClr val="E96751"/>
                </a:solidFill>
              </a:rPr>
              <a:t>(povprečna cena na noč – spremenljivi stroški na noč). </a:t>
            </a:r>
            <a:endParaRPr lang="en-US" sz="2000" i="1" dirty="0">
              <a:solidFill>
                <a:srgbClr val="E96751"/>
              </a:solidFill>
              <a:ea typeface="Calibri"/>
              <a:cs typeface="Calibri"/>
            </a:endParaRPr>
          </a:p>
          <a:p>
            <a:r>
              <a:rPr lang="en-US" sz="2000" b="1" dirty="0">
                <a:solidFill>
                  <a:srgbClr val="494949"/>
                </a:solidFill>
              </a:rPr>
              <a:t>Vaša nočna cena </a:t>
            </a:r>
            <a:r>
              <a:rPr lang="en-US" sz="2000" dirty="0">
                <a:solidFill>
                  <a:srgbClr val="494949"/>
                </a:solidFill>
              </a:rPr>
              <a:t>– spremenljivi stroški (npr. čiščenje, dobrodošlica, komunalni stroški na gosta) </a:t>
            </a:r>
            <a:r>
              <a:rPr lang="en-US" sz="2000" i="1" dirty="0">
                <a:solidFill>
                  <a:srgbClr val="595959"/>
                </a:solidFill>
              </a:rPr>
              <a:t>Če zaračunate 150 €/noč in vas gostovanje gosta stane 30 €, </a:t>
            </a:r>
            <a:r>
              <a:rPr lang="en-US" sz="2000" b="1" i="1" dirty="0">
                <a:solidFill>
                  <a:srgbClr val="E96751"/>
                </a:solidFill>
              </a:rPr>
              <a:t>je </a:t>
            </a:r>
            <a:r>
              <a:rPr lang="en-US" sz="2000" i="1" dirty="0">
                <a:solidFill>
                  <a:srgbClr val="595959"/>
                </a:solidFill>
              </a:rPr>
              <a:t>vaš </a:t>
            </a:r>
            <a:r>
              <a:rPr lang="en-US" sz="2000" b="1" i="1" dirty="0">
                <a:solidFill>
                  <a:srgbClr val="E96751"/>
                </a:solidFill>
              </a:rPr>
              <a:t>dobiček na noč 120 </a:t>
            </a:r>
            <a:r>
              <a:rPr lang="en-US" sz="2000" i="1" dirty="0">
                <a:solidFill>
                  <a:srgbClr val="595959"/>
                </a:solidFill>
              </a:rPr>
              <a:t>€. To pokrije vaše fiksne stroške.</a:t>
            </a:r>
            <a:endParaRPr lang="en-GB" sz="2000" i="1">
              <a:solidFill>
                <a:srgbClr val="595959"/>
              </a:solidFill>
              <a:ea typeface="Calibri"/>
              <a:cs typeface="Calibri"/>
            </a:endParaRPr>
          </a:p>
        </p:txBody>
      </p:sp>
      <p:sp>
        <p:nvSpPr>
          <p:cNvPr id="29" name="Rectangle 28">
            <a:extLst>
              <a:ext uri="{FF2B5EF4-FFF2-40B4-BE49-F238E27FC236}">
                <a16:creationId xmlns:a16="http://schemas.microsoft.com/office/drawing/2014/main" id="{C506B24D-2D81-ED26-77E5-9499222058CF}"/>
              </a:ext>
            </a:extLst>
          </p:cNvPr>
          <p:cNvSpPr/>
          <p:nvPr/>
        </p:nvSpPr>
        <p:spPr>
          <a:xfrm>
            <a:off x="399810" y="3947448"/>
            <a:ext cx="11560451" cy="1382264"/>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0" name="Freeform: Shape 29">
            <a:extLst>
              <a:ext uri="{FF2B5EF4-FFF2-40B4-BE49-F238E27FC236}">
                <a16:creationId xmlns:a16="http://schemas.microsoft.com/office/drawing/2014/main" id="{2395F835-C352-BEFA-5D5F-935CD89E8FAB}"/>
              </a:ext>
            </a:extLst>
          </p:cNvPr>
          <p:cNvSpPr/>
          <p:nvPr/>
        </p:nvSpPr>
        <p:spPr>
          <a:xfrm>
            <a:off x="409579" y="4074447"/>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33" name="TextBox 32">
            <a:extLst>
              <a:ext uri="{FF2B5EF4-FFF2-40B4-BE49-F238E27FC236}">
                <a16:creationId xmlns:a16="http://schemas.microsoft.com/office/drawing/2014/main" id="{4D51C053-36A5-F2B9-2D45-E8C4D8F18F23}"/>
              </a:ext>
            </a:extLst>
          </p:cNvPr>
          <p:cNvSpPr txBox="1"/>
          <p:nvPr/>
        </p:nvSpPr>
        <p:spPr>
          <a:xfrm>
            <a:off x="532619" y="4100947"/>
            <a:ext cx="3008476" cy="830997"/>
          </a:xfrm>
          <a:prstGeom prst="rect">
            <a:avLst/>
          </a:prstGeom>
          <a:noFill/>
        </p:spPr>
        <p:txBody>
          <a:bodyPr wrap="square" rtlCol="0">
            <a:spAutoFit/>
          </a:bodyPr>
          <a:lstStyle/>
          <a:p>
            <a:pPr algn="ctr"/>
            <a:r>
              <a:rPr lang="en-GB" sz="2400" b="1" dirty="0">
                <a:solidFill>
                  <a:schemeClr val="bg1"/>
                </a:solidFill>
              </a:rPr>
              <a:t>Prag rentabilnosti </a:t>
            </a:r>
          </a:p>
          <a:p>
            <a:pPr algn="ctr"/>
            <a:r>
              <a:rPr lang="en-GB" sz="2400" b="1" dirty="0">
                <a:solidFill>
                  <a:schemeClr val="bg1"/>
                </a:solidFill>
              </a:rPr>
              <a:t>noči na leto</a:t>
            </a:r>
          </a:p>
        </p:txBody>
      </p:sp>
      <p:sp>
        <p:nvSpPr>
          <p:cNvPr id="35" name="TextBox 34">
            <a:extLst>
              <a:ext uri="{FF2B5EF4-FFF2-40B4-BE49-F238E27FC236}">
                <a16:creationId xmlns:a16="http://schemas.microsoft.com/office/drawing/2014/main" id="{FAA5045D-7C56-031A-6559-BC09E74517FA}"/>
              </a:ext>
            </a:extLst>
          </p:cNvPr>
          <p:cNvSpPr txBox="1"/>
          <p:nvPr/>
        </p:nvSpPr>
        <p:spPr>
          <a:xfrm>
            <a:off x="3632506" y="3977121"/>
            <a:ext cx="8327755" cy="1323439"/>
          </a:xfrm>
          <a:prstGeom prst="rect">
            <a:avLst/>
          </a:prstGeom>
          <a:noFill/>
        </p:spPr>
        <p:txBody>
          <a:bodyPr wrap="square" lIns="91440" tIns="45720" rIns="91440" bIns="45720" rtlCol="0" anchor="t">
            <a:spAutoFit/>
          </a:bodyPr>
          <a:lstStyle/>
          <a:p>
            <a:r>
              <a:rPr lang="en-US" sz="2000" b="1" dirty="0">
                <a:solidFill>
                  <a:srgbClr val="494949"/>
                </a:solidFill>
              </a:rPr>
              <a:t>Prag rentabilnosti noči na leto </a:t>
            </a:r>
            <a:r>
              <a:rPr lang="en-US" sz="2000" i="1" dirty="0">
                <a:solidFill>
                  <a:srgbClr val="E96751"/>
                </a:solidFill>
              </a:rPr>
              <a:t>(fiksni stroški ÷ dobiček na zasedeno noč) </a:t>
            </a:r>
            <a:r>
              <a:rPr lang="en-US" sz="2000" i="1" dirty="0">
                <a:solidFill>
                  <a:srgbClr val="595959"/>
                </a:solidFill>
              </a:rPr>
              <a:t>Število rezerviranih noči, potrebnih za pokritje fiksnih stroškov 14.000 € fiksnih stroškov ÷ 120 € dobička na noč =</a:t>
            </a:r>
            <a:r>
              <a:rPr lang="en-US" sz="2000" b="1" i="1" dirty="0">
                <a:solidFill>
                  <a:srgbClr val="E96751"/>
                </a:solidFill>
              </a:rPr>
              <a:t> 117 noči prag rentabilnosti</a:t>
            </a:r>
            <a:br>
              <a:rPr lang="en-US" sz="2000" i="1" dirty="0">
                <a:solidFill>
                  <a:srgbClr val="595959"/>
                </a:solidFill>
              </a:rPr>
            </a:br>
            <a:r>
              <a:rPr lang="en-US" sz="2000" i="1" dirty="0">
                <a:solidFill>
                  <a:srgbClr val="595959"/>
                </a:solidFill>
              </a:rPr>
              <a:t>Da dosežete prag rentabilnosti, morate rezervirati 117 nočitev.</a:t>
            </a:r>
            <a:endParaRPr lang="en-GB" sz="2000" b="1" i="1" dirty="0">
              <a:solidFill>
                <a:srgbClr val="595959"/>
              </a:solidFill>
            </a:endParaRPr>
          </a:p>
        </p:txBody>
      </p:sp>
      <p:grpSp>
        <p:nvGrpSpPr>
          <p:cNvPr id="2" name="Group 1">
            <a:extLst>
              <a:ext uri="{FF2B5EF4-FFF2-40B4-BE49-F238E27FC236}">
                <a16:creationId xmlns:a16="http://schemas.microsoft.com/office/drawing/2014/main" id="{F87D7FDF-416F-7482-3922-4C36EA64E96C}"/>
              </a:ext>
            </a:extLst>
          </p:cNvPr>
          <p:cNvGrpSpPr/>
          <p:nvPr/>
        </p:nvGrpSpPr>
        <p:grpSpPr>
          <a:xfrm>
            <a:off x="155730" y="1400046"/>
            <a:ext cx="630739" cy="707886"/>
            <a:chOff x="1015996" y="1040208"/>
            <a:chExt cx="1016004" cy="1223667"/>
          </a:xfrm>
        </p:grpSpPr>
        <p:sp>
          <p:nvSpPr>
            <p:cNvPr id="3" name="Oval 2">
              <a:extLst>
                <a:ext uri="{FF2B5EF4-FFF2-40B4-BE49-F238E27FC236}">
                  <a16:creationId xmlns:a16="http://schemas.microsoft.com/office/drawing/2014/main" id="{90ABB174-9F60-9CF8-5A94-5BDB8E61D4A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F42B10DA-CCB2-5792-FDCC-D7CFF2E26157}"/>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1</a:t>
              </a:r>
            </a:p>
          </p:txBody>
        </p:sp>
      </p:grpSp>
      <p:grpSp>
        <p:nvGrpSpPr>
          <p:cNvPr id="5" name="Group 4">
            <a:extLst>
              <a:ext uri="{FF2B5EF4-FFF2-40B4-BE49-F238E27FC236}">
                <a16:creationId xmlns:a16="http://schemas.microsoft.com/office/drawing/2014/main" id="{E3E498D3-4B93-8A31-6741-BFC8F2EE7FD6}"/>
              </a:ext>
            </a:extLst>
          </p:cNvPr>
          <p:cNvGrpSpPr/>
          <p:nvPr/>
        </p:nvGrpSpPr>
        <p:grpSpPr>
          <a:xfrm>
            <a:off x="110837" y="2588584"/>
            <a:ext cx="630739" cy="707886"/>
            <a:chOff x="1015996" y="1040208"/>
            <a:chExt cx="1016004" cy="1223667"/>
          </a:xfrm>
        </p:grpSpPr>
        <p:sp>
          <p:nvSpPr>
            <p:cNvPr id="6" name="Oval 5">
              <a:extLst>
                <a:ext uri="{FF2B5EF4-FFF2-40B4-BE49-F238E27FC236}">
                  <a16:creationId xmlns:a16="http://schemas.microsoft.com/office/drawing/2014/main" id="{7D5F4BB3-36D1-37F9-849E-9767CAE8EA49}"/>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01A5414A-4A83-7138-A3F6-901A2A62D838}"/>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2</a:t>
              </a:r>
            </a:p>
          </p:txBody>
        </p:sp>
      </p:grpSp>
      <p:grpSp>
        <p:nvGrpSpPr>
          <p:cNvPr id="9" name="Group 8">
            <a:extLst>
              <a:ext uri="{FF2B5EF4-FFF2-40B4-BE49-F238E27FC236}">
                <a16:creationId xmlns:a16="http://schemas.microsoft.com/office/drawing/2014/main" id="{5DEFA2BE-AA3C-C8DA-1652-CAE9B4DF5093}"/>
              </a:ext>
            </a:extLst>
          </p:cNvPr>
          <p:cNvGrpSpPr/>
          <p:nvPr/>
        </p:nvGrpSpPr>
        <p:grpSpPr>
          <a:xfrm>
            <a:off x="103514" y="4139649"/>
            <a:ext cx="630739" cy="707886"/>
            <a:chOff x="1015996" y="1040208"/>
            <a:chExt cx="1016004" cy="1223667"/>
          </a:xfrm>
        </p:grpSpPr>
        <p:sp>
          <p:nvSpPr>
            <p:cNvPr id="15" name="Oval 14">
              <a:extLst>
                <a:ext uri="{FF2B5EF4-FFF2-40B4-BE49-F238E27FC236}">
                  <a16:creationId xmlns:a16="http://schemas.microsoft.com/office/drawing/2014/main" id="{CC434512-C9E6-4D6B-E7A3-69136EE3A7BA}"/>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45AC2B25-1CB7-6D6E-D7D1-03A85CA19DB5}"/>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3</a:t>
              </a:r>
            </a:p>
          </p:txBody>
        </p:sp>
      </p:grpSp>
      <p:sp>
        <p:nvSpPr>
          <p:cNvPr id="31" name="Rectangle 30">
            <a:extLst>
              <a:ext uri="{FF2B5EF4-FFF2-40B4-BE49-F238E27FC236}">
                <a16:creationId xmlns:a16="http://schemas.microsoft.com/office/drawing/2014/main" id="{D81D5961-55B8-3763-90F4-1163FE675B90}"/>
              </a:ext>
            </a:extLst>
          </p:cNvPr>
          <p:cNvSpPr/>
          <p:nvPr/>
        </p:nvSpPr>
        <p:spPr>
          <a:xfrm>
            <a:off x="390041" y="5466889"/>
            <a:ext cx="11546456" cy="131020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2" name="Freeform: Shape 31">
            <a:extLst>
              <a:ext uri="{FF2B5EF4-FFF2-40B4-BE49-F238E27FC236}">
                <a16:creationId xmlns:a16="http://schemas.microsoft.com/office/drawing/2014/main" id="{F766C376-F7D2-D9C7-566D-8F09047DD5AE}"/>
              </a:ext>
            </a:extLst>
          </p:cNvPr>
          <p:cNvSpPr/>
          <p:nvPr/>
        </p:nvSpPr>
        <p:spPr>
          <a:xfrm>
            <a:off x="409579" y="5574351"/>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34" name="TextBox 33">
            <a:extLst>
              <a:ext uri="{FF2B5EF4-FFF2-40B4-BE49-F238E27FC236}">
                <a16:creationId xmlns:a16="http://schemas.microsoft.com/office/drawing/2014/main" id="{7D44E910-0699-89EF-3288-00B97C18B463}"/>
              </a:ext>
            </a:extLst>
          </p:cNvPr>
          <p:cNvSpPr txBox="1"/>
          <p:nvPr/>
        </p:nvSpPr>
        <p:spPr>
          <a:xfrm>
            <a:off x="532619" y="5623253"/>
            <a:ext cx="2936206" cy="830997"/>
          </a:xfrm>
          <a:prstGeom prst="rect">
            <a:avLst/>
          </a:prstGeom>
          <a:noFill/>
        </p:spPr>
        <p:txBody>
          <a:bodyPr wrap="square" rtlCol="0">
            <a:spAutoFit/>
          </a:bodyPr>
          <a:lstStyle/>
          <a:p>
            <a:pPr algn="ctr"/>
            <a:r>
              <a:rPr lang="en-GB" sz="2400" b="1" dirty="0">
                <a:solidFill>
                  <a:schemeClr val="bg1"/>
                </a:solidFill>
              </a:rPr>
              <a:t>Izračunajte stopnjo zasedenosti</a:t>
            </a:r>
          </a:p>
        </p:txBody>
      </p:sp>
      <p:sp>
        <p:nvSpPr>
          <p:cNvPr id="36" name="TextBox 35">
            <a:extLst>
              <a:ext uri="{FF2B5EF4-FFF2-40B4-BE49-F238E27FC236}">
                <a16:creationId xmlns:a16="http://schemas.microsoft.com/office/drawing/2014/main" id="{6FF2CDCC-993F-E64C-4FE5-60663EB9DCC7}"/>
              </a:ext>
            </a:extLst>
          </p:cNvPr>
          <p:cNvSpPr txBox="1"/>
          <p:nvPr/>
        </p:nvSpPr>
        <p:spPr>
          <a:xfrm>
            <a:off x="3621980" y="5470207"/>
            <a:ext cx="8311439" cy="1015663"/>
          </a:xfrm>
          <a:prstGeom prst="rect">
            <a:avLst/>
          </a:prstGeom>
          <a:noFill/>
        </p:spPr>
        <p:txBody>
          <a:bodyPr wrap="square" rtlCol="0">
            <a:spAutoFit/>
          </a:bodyPr>
          <a:lstStyle/>
          <a:p>
            <a:r>
              <a:rPr lang="en-US" sz="2000" b="1" dirty="0">
                <a:solidFill>
                  <a:srgbClr val="494949"/>
                </a:solidFill>
              </a:rPr>
              <a:t>Izračunajte dobiček na zasedeno noč </a:t>
            </a:r>
            <a:r>
              <a:rPr lang="en-US" sz="2000" i="1" dirty="0">
                <a:solidFill>
                  <a:srgbClr val="E96751"/>
                </a:solidFill>
              </a:rPr>
              <a:t>(noči, potrebne za pokritje stroškov ÷ skupno število razpoložljivih noči v letu × 100)</a:t>
            </a:r>
            <a:r>
              <a:rPr lang="en-US" sz="2000" i="1" dirty="0">
                <a:solidFill>
                  <a:srgbClr val="595959"/>
                </a:solidFill>
              </a:rPr>
              <a:t> 117 noči, potrebnih za pokritje stroškov ÷ 365 razpoložljivih noči =</a:t>
            </a:r>
            <a:r>
              <a:rPr lang="en-US" sz="2000" b="1" i="1" dirty="0">
                <a:solidFill>
                  <a:srgbClr val="E96751"/>
                </a:solidFill>
              </a:rPr>
              <a:t> 32 % </a:t>
            </a:r>
            <a:r>
              <a:rPr lang="en-US" sz="2000" i="1" dirty="0">
                <a:solidFill>
                  <a:srgbClr val="595959"/>
                </a:solidFill>
              </a:rPr>
              <a:t>stopnja</a:t>
            </a:r>
            <a:r>
              <a:rPr lang="en-US" sz="2000" b="1" i="1" dirty="0">
                <a:solidFill>
                  <a:srgbClr val="E96751"/>
                </a:solidFill>
              </a:rPr>
              <a:t> zasedenosti </a:t>
            </a:r>
            <a:r>
              <a:rPr lang="en-US" sz="2000" i="1" dirty="0">
                <a:solidFill>
                  <a:srgbClr val="595959"/>
                </a:solidFill>
              </a:rPr>
              <a:t>Da bi pokrili stroške, morate rezervirati približno eno od treh noči.</a:t>
            </a:r>
            <a:endParaRPr lang="en-GB" sz="2000" i="1" dirty="0">
              <a:solidFill>
                <a:srgbClr val="595959"/>
              </a:solidFill>
            </a:endParaRPr>
          </a:p>
        </p:txBody>
      </p:sp>
      <p:grpSp>
        <p:nvGrpSpPr>
          <p:cNvPr id="17" name="Group 16">
            <a:extLst>
              <a:ext uri="{FF2B5EF4-FFF2-40B4-BE49-F238E27FC236}">
                <a16:creationId xmlns:a16="http://schemas.microsoft.com/office/drawing/2014/main" id="{1B90AE4B-6120-9A23-B60B-941B73F5324A}"/>
              </a:ext>
            </a:extLst>
          </p:cNvPr>
          <p:cNvGrpSpPr/>
          <p:nvPr/>
        </p:nvGrpSpPr>
        <p:grpSpPr>
          <a:xfrm>
            <a:off x="74109" y="5641230"/>
            <a:ext cx="630739" cy="707886"/>
            <a:chOff x="1015996" y="1040208"/>
            <a:chExt cx="1016004" cy="1223667"/>
          </a:xfrm>
        </p:grpSpPr>
        <p:sp>
          <p:nvSpPr>
            <p:cNvPr id="18" name="Oval 17">
              <a:extLst>
                <a:ext uri="{FF2B5EF4-FFF2-40B4-BE49-F238E27FC236}">
                  <a16:creationId xmlns:a16="http://schemas.microsoft.com/office/drawing/2014/main" id="{F20EC1B9-EEA2-E9F0-6271-100E0AB0155A}"/>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TextBox 20">
              <a:extLst>
                <a:ext uri="{FF2B5EF4-FFF2-40B4-BE49-F238E27FC236}">
                  <a16:creationId xmlns:a16="http://schemas.microsoft.com/office/drawing/2014/main" id="{39068E30-CFCB-7A53-2B07-AE2551A41E9A}"/>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4</a:t>
              </a:r>
            </a:p>
          </p:txBody>
        </p:sp>
      </p:grpSp>
    </p:spTree>
    <p:extLst>
      <p:ext uri="{BB962C8B-B14F-4D97-AF65-F5344CB8AC3E}">
        <p14:creationId xmlns:p14="http://schemas.microsoft.com/office/powerpoint/2010/main" val="1510286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C95C0-67FA-AE2C-A7F5-1AB9EB65C7CD}"/>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41C1BC5-9C58-1CD5-5516-784600E83DDC}"/>
              </a:ext>
            </a:extLst>
          </p:cNvPr>
          <p:cNvSpPr>
            <a:spLocks noGrp="1"/>
          </p:cNvSpPr>
          <p:nvPr>
            <p:ph type="body" sz="quarter" idx="16"/>
          </p:nvPr>
        </p:nvSpPr>
        <p:spPr>
          <a:xfrm>
            <a:off x="2419350" y="424202"/>
            <a:ext cx="11241418" cy="803654"/>
          </a:xfrm>
        </p:spPr>
        <p:txBody>
          <a:bodyPr/>
          <a:lstStyle/>
          <a:p>
            <a:r>
              <a:rPr lang="en-US" dirty="0"/>
              <a:t>Vaja: </a:t>
            </a:r>
            <a:r>
              <a:rPr lang="en-US" sz="2800" dirty="0">
                <a:solidFill>
                  <a:srgbClr val="E96751"/>
                </a:solidFill>
              </a:rPr>
              <a:t>Izračunajte prag rentabilnosti, stroške in zasedenost</a:t>
            </a:r>
          </a:p>
        </p:txBody>
      </p:sp>
      <p:sp>
        <p:nvSpPr>
          <p:cNvPr id="11" name="Rectangle 10">
            <a:extLst>
              <a:ext uri="{FF2B5EF4-FFF2-40B4-BE49-F238E27FC236}">
                <a16:creationId xmlns:a16="http://schemas.microsoft.com/office/drawing/2014/main" id="{BA5BC281-F807-D0D8-A95F-34EF6C7451F8}"/>
              </a:ext>
            </a:extLst>
          </p:cNvPr>
          <p:cNvSpPr/>
          <p:nvPr/>
        </p:nvSpPr>
        <p:spPr>
          <a:xfrm>
            <a:off x="409579" y="1360955"/>
            <a:ext cx="11549926" cy="1085030"/>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Freeform: Shape 11">
            <a:extLst>
              <a:ext uri="{FF2B5EF4-FFF2-40B4-BE49-F238E27FC236}">
                <a16:creationId xmlns:a16="http://schemas.microsoft.com/office/drawing/2014/main" id="{DA2718C8-006A-C67C-CA4A-6A053C76EE89}"/>
              </a:ext>
            </a:extLst>
          </p:cNvPr>
          <p:cNvSpPr/>
          <p:nvPr/>
        </p:nvSpPr>
        <p:spPr>
          <a:xfrm>
            <a:off x="409579" y="1360954"/>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3" name="Rectangle 12">
            <a:extLst>
              <a:ext uri="{FF2B5EF4-FFF2-40B4-BE49-F238E27FC236}">
                <a16:creationId xmlns:a16="http://schemas.microsoft.com/office/drawing/2014/main" id="{12FAB085-FA2C-2406-9788-FDAB66658C25}"/>
              </a:ext>
            </a:extLst>
          </p:cNvPr>
          <p:cNvSpPr/>
          <p:nvPr/>
        </p:nvSpPr>
        <p:spPr>
          <a:xfrm>
            <a:off x="419348" y="2585862"/>
            <a:ext cx="11549926" cy="1488213"/>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14D3E8B8-F6E0-E53A-CD0E-AB2F518A3924}"/>
              </a:ext>
            </a:extLst>
          </p:cNvPr>
          <p:cNvSpPr/>
          <p:nvPr/>
        </p:nvSpPr>
        <p:spPr>
          <a:xfrm>
            <a:off x="419348" y="2585862"/>
            <a:ext cx="2958402" cy="845131"/>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19" name="TextBox 18">
            <a:extLst>
              <a:ext uri="{FF2B5EF4-FFF2-40B4-BE49-F238E27FC236}">
                <a16:creationId xmlns:a16="http://schemas.microsoft.com/office/drawing/2014/main" id="{816BCB34-4729-B62F-AA02-DD5B035040C5}"/>
              </a:ext>
            </a:extLst>
          </p:cNvPr>
          <p:cNvSpPr txBox="1"/>
          <p:nvPr/>
        </p:nvSpPr>
        <p:spPr>
          <a:xfrm>
            <a:off x="532619" y="1526861"/>
            <a:ext cx="3008476" cy="461665"/>
          </a:xfrm>
          <a:prstGeom prst="rect">
            <a:avLst/>
          </a:prstGeom>
          <a:noFill/>
        </p:spPr>
        <p:txBody>
          <a:bodyPr wrap="square" rtlCol="0">
            <a:spAutoFit/>
          </a:bodyPr>
          <a:lstStyle/>
          <a:p>
            <a:pPr algn="ctr"/>
            <a:r>
              <a:rPr lang="en-GB" sz="2400" b="1" dirty="0">
                <a:solidFill>
                  <a:schemeClr val="bg1"/>
                </a:solidFill>
              </a:rPr>
              <a:t>Letni fiksni stroški</a:t>
            </a:r>
          </a:p>
        </p:txBody>
      </p:sp>
      <p:sp>
        <p:nvSpPr>
          <p:cNvPr id="20" name="TextBox 19">
            <a:extLst>
              <a:ext uri="{FF2B5EF4-FFF2-40B4-BE49-F238E27FC236}">
                <a16:creationId xmlns:a16="http://schemas.microsoft.com/office/drawing/2014/main" id="{C54A5CC3-5096-845D-F174-BDD01CECB9FE}"/>
              </a:ext>
            </a:extLst>
          </p:cNvPr>
          <p:cNvSpPr txBox="1"/>
          <p:nvPr/>
        </p:nvSpPr>
        <p:spPr>
          <a:xfrm>
            <a:off x="537459" y="2586334"/>
            <a:ext cx="2506360" cy="840766"/>
          </a:xfrm>
          <a:prstGeom prst="rect">
            <a:avLst/>
          </a:prstGeom>
          <a:noFill/>
        </p:spPr>
        <p:txBody>
          <a:bodyPr wrap="square" rtlCol="0">
            <a:spAutoFit/>
          </a:bodyPr>
          <a:lstStyle/>
          <a:p>
            <a:pPr algn="ctr"/>
            <a:r>
              <a:rPr lang="en-GB" sz="2400" b="1" dirty="0">
                <a:solidFill>
                  <a:schemeClr val="bg1"/>
                </a:solidFill>
              </a:rPr>
              <a:t>Dobiček na zasedeno noč</a:t>
            </a:r>
          </a:p>
        </p:txBody>
      </p:sp>
      <p:sp>
        <p:nvSpPr>
          <p:cNvPr id="23" name="TextBox 22">
            <a:extLst>
              <a:ext uri="{FF2B5EF4-FFF2-40B4-BE49-F238E27FC236}">
                <a16:creationId xmlns:a16="http://schemas.microsoft.com/office/drawing/2014/main" id="{08E5DBB3-72B5-870C-974F-0F158C0AA4C7}"/>
              </a:ext>
            </a:extLst>
          </p:cNvPr>
          <p:cNvSpPr txBox="1"/>
          <p:nvPr/>
        </p:nvSpPr>
        <p:spPr>
          <a:xfrm>
            <a:off x="3631750" y="1348195"/>
            <a:ext cx="8303991" cy="1015663"/>
          </a:xfrm>
          <a:prstGeom prst="rect">
            <a:avLst/>
          </a:prstGeom>
          <a:noFill/>
        </p:spPr>
        <p:txBody>
          <a:bodyPr wrap="square" lIns="91440" tIns="45720" rIns="91440" bIns="45720" rtlCol="0" anchor="t">
            <a:spAutoFit/>
          </a:bodyPr>
          <a:lstStyle/>
          <a:p>
            <a:r>
              <a:rPr lang="en-US" sz="2000" b="1" dirty="0">
                <a:solidFill>
                  <a:srgbClr val="494949"/>
                </a:solidFill>
              </a:rPr>
              <a:t>Izračunajte letne fiksne stroške </a:t>
            </a:r>
            <a:r>
              <a:rPr lang="en-IE" sz="2000" dirty="0">
                <a:solidFill>
                  <a:srgbClr val="494949"/>
                </a:solidFill>
              </a:rPr>
              <a:t>(npr. zavarovanje, odplačevanje posojila, internet). </a:t>
            </a:r>
            <a:r>
              <a:rPr lang="en-US" sz="2000" i="1" dirty="0">
                <a:solidFill>
                  <a:srgbClr val="595959"/>
                </a:solidFill>
              </a:rPr>
              <a:t>To so nepogajljivi stroški, ki jih plačujete ne glede na število rezervacij. </a:t>
            </a:r>
            <a:r>
              <a:rPr lang="en-IE" sz="2000" b="1" i="1" dirty="0">
                <a:solidFill>
                  <a:srgbClr val="E96751"/>
                </a:solidFill>
              </a:rPr>
              <a:t>Skupni letni fiksni stroški </a:t>
            </a:r>
            <a:r>
              <a:rPr lang="en-IE" sz="2000" b="1" dirty="0">
                <a:solidFill>
                  <a:srgbClr val="E96751"/>
                </a:solidFill>
              </a:rPr>
              <a:t>€ </a:t>
            </a:r>
            <a:r>
              <a:rPr lang="en-IE" sz="2000" dirty="0">
                <a:solidFill>
                  <a:srgbClr val="E96751"/>
                </a:solidFill>
                <a:highlight>
                  <a:srgbClr val="FFFF00"/>
                </a:highlight>
              </a:rPr>
              <a:t>[vnesite znesek]</a:t>
            </a:r>
            <a:r>
              <a:rPr lang="en-IE" sz="2000" b="1" dirty="0">
                <a:solidFill>
                  <a:srgbClr val="E96751"/>
                </a:solidFill>
              </a:rPr>
              <a:t>/leto</a:t>
            </a:r>
            <a:endParaRPr lang="en-GB" sz="2000" b="1" i="1">
              <a:solidFill>
                <a:srgbClr val="E96751"/>
              </a:solidFill>
              <a:ea typeface="Calibri"/>
              <a:cs typeface="Calibri"/>
            </a:endParaRPr>
          </a:p>
        </p:txBody>
      </p:sp>
      <p:sp>
        <p:nvSpPr>
          <p:cNvPr id="27" name="TextBox 26">
            <a:extLst>
              <a:ext uri="{FF2B5EF4-FFF2-40B4-BE49-F238E27FC236}">
                <a16:creationId xmlns:a16="http://schemas.microsoft.com/office/drawing/2014/main" id="{7FD09720-4E5E-1360-4F97-F78763E8DB8F}"/>
              </a:ext>
            </a:extLst>
          </p:cNvPr>
          <p:cNvSpPr txBox="1"/>
          <p:nvPr/>
        </p:nvSpPr>
        <p:spPr>
          <a:xfrm>
            <a:off x="3466729" y="2510060"/>
            <a:ext cx="8338934" cy="1631216"/>
          </a:xfrm>
          <a:prstGeom prst="rect">
            <a:avLst/>
          </a:prstGeom>
          <a:noFill/>
        </p:spPr>
        <p:txBody>
          <a:bodyPr wrap="square" rtlCol="0">
            <a:spAutoFit/>
          </a:bodyPr>
          <a:lstStyle/>
          <a:p>
            <a:r>
              <a:rPr lang="en-US" sz="2000" i="1" dirty="0">
                <a:solidFill>
                  <a:srgbClr val="E96751"/>
                </a:solidFill>
              </a:rPr>
              <a:t>(povprečna cena na noč – spremenljivi stroški na noč). </a:t>
            </a:r>
          </a:p>
          <a:p>
            <a:r>
              <a:rPr lang="en-US" sz="2000" b="1" dirty="0">
                <a:solidFill>
                  <a:srgbClr val="494949"/>
                </a:solidFill>
              </a:rPr>
              <a:t>Vaša cena na noč </a:t>
            </a:r>
            <a:r>
              <a:rPr lang="en-US" sz="2000" dirty="0">
                <a:solidFill>
                  <a:srgbClr val="494949"/>
                </a:solidFill>
              </a:rPr>
              <a:t>– spremenljivi stroški (npr. čiščenje, dobrodošlica, komunalni stroški na gosta) </a:t>
            </a:r>
            <a:r>
              <a:rPr lang="en-US" sz="2000" i="1" dirty="0">
                <a:solidFill>
                  <a:srgbClr val="595959"/>
                </a:solidFill>
              </a:rPr>
              <a:t>€ </a:t>
            </a:r>
            <a:r>
              <a:rPr lang="en-IE" sz="2000" dirty="0">
                <a:solidFill>
                  <a:srgbClr val="E96751"/>
                </a:solidFill>
                <a:highlight>
                  <a:srgbClr val="FFFF00"/>
                </a:highlight>
              </a:rPr>
              <a:t>[vnesite znesek] </a:t>
            </a:r>
            <a:r>
              <a:rPr lang="en-US" sz="2000" i="1" dirty="0">
                <a:solidFill>
                  <a:srgbClr val="595959"/>
                </a:solidFill>
              </a:rPr>
              <a:t>/noč in gostovanje gosta vas stane € </a:t>
            </a:r>
            <a:r>
              <a:rPr lang="en-IE" sz="2000" dirty="0">
                <a:solidFill>
                  <a:srgbClr val="E96751"/>
                </a:solidFill>
                <a:highlight>
                  <a:srgbClr val="FFFF00"/>
                </a:highlight>
              </a:rPr>
              <a:t>[vnesite znesek]</a:t>
            </a:r>
            <a:r>
              <a:rPr lang="en-US" sz="2000" i="1" dirty="0">
                <a:solidFill>
                  <a:srgbClr val="595959"/>
                </a:solidFill>
              </a:rPr>
              <a:t>, vaš </a:t>
            </a:r>
            <a:r>
              <a:rPr lang="en-US" sz="2000" b="1" i="1" dirty="0">
                <a:solidFill>
                  <a:srgbClr val="E96751"/>
                </a:solidFill>
              </a:rPr>
              <a:t>dobiček na noč je € </a:t>
            </a:r>
            <a:r>
              <a:rPr lang="en-IE" sz="2000" dirty="0">
                <a:solidFill>
                  <a:srgbClr val="E96751"/>
                </a:solidFill>
                <a:highlight>
                  <a:srgbClr val="FFFF00"/>
                </a:highlight>
              </a:rPr>
              <a:t>[vnesite znesek]</a:t>
            </a:r>
            <a:r>
              <a:rPr lang="en-US" sz="2000" i="1" dirty="0">
                <a:solidFill>
                  <a:srgbClr val="E96751"/>
                </a:solidFill>
              </a:rPr>
              <a:t>. </a:t>
            </a:r>
            <a:r>
              <a:rPr lang="en-US" sz="2000" i="1" dirty="0">
                <a:solidFill>
                  <a:srgbClr val="595959"/>
                </a:solidFill>
              </a:rPr>
              <a:t>To pokrije vaše fiksne stroške.</a:t>
            </a:r>
            <a:endParaRPr lang="en-GB" sz="2000" i="1" dirty="0">
              <a:solidFill>
                <a:srgbClr val="595959"/>
              </a:solidFill>
            </a:endParaRPr>
          </a:p>
        </p:txBody>
      </p:sp>
      <p:sp>
        <p:nvSpPr>
          <p:cNvPr id="29" name="Rectangle 28">
            <a:extLst>
              <a:ext uri="{FF2B5EF4-FFF2-40B4-BE49-F238E27FC236}">
                <a16:creationId xmlns:a16="http://schemas.microsoft.com/office/drawing/2014/main" id="{9BCF4EB0-F4B3-F647-85E1-B26960C42C4B}"/>
              </a:ext>
            </a:extLst>
          </p:cNvPr>
          <p:cNvSpPr/>
          <p:nvPr/>
        </p:nvSpPr>
        <p:spPr>
          <a:xfrm>
            <a:off x="409579" y="4074448"/>
            <a:ext cx="11560451" cy="1382264"/>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0" name="Freeform: Shape 29">
            <a:extLst>
              <a:ext uri="{FF2B5EF4-FFF2-40B4-BE49-F238E27FC236}">
                <a16:creationId xmlns:a16="http://schemas.microsoft.com/office/drawing/2014/main" id="{3617665B-F693-5C3A-967B-ECABBCA984E3}"/>
              </a:ext>
            </a:extLst>
          </p:cNvPr>
          <p:cNvSpPr/>
          <p:nvPr/>
        </p:nvSpPr>
        <p:spPr>
          <a:xfrm>
            <a:off x="419348" y="4074447"/>
            <a:ext cx="2958402" cy="861119"/>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33" name="TextBox 32">
            <a:extLst>
              <a:ext uri="{FF2B5EF4-FFF2-40B4-BE49-F238E27FC236}">
                <a16:creationId xmlns:a16="http://schemas.microsoft.com/office/drawing/2014/main" id="{AB1E76DB-21A7-7138-0987-9F7B8DA0F3AA}"/>
              </a:ext>
            </a:extLst>
          </p:cNvPr>
          <p:cNvSpPr txBox="1"/>
          <p:nvPr/>
        </p:nvSpPr>
        <p:spPr>
          <a:xfrm>
            <a:off x="532619" y="4100947"/>
            <a:ext cx="3008476" cy="830997"/>
          </a:xfrm>
          <a:prstGeom prst="rect">
            <a:avLst/>
          </a:prstGeom>
          <a:noFill/>
        </p:spPr>
        <p:txBody>
          <a:bodyPr wrap="square" rtlCol="0">
            <a:spAutoFit/>
          </a:bodyPr>
          <a:lstStyle/>
          <a:p>
            <a:pPr algn="ctr"/>
            <a:r>
              <a:rPr lang="en-GB" sz="2400" b="1" dirty="0">
                <a:solidFill>
                  <a:schemeClr val="bg1"/>
                </a:solidFill>
              </a:rPr>
              <a:t>Prag rentabilnosti </a:t>
            </a:r>
          </a:p>
          <a:p>
            <a:pPr algn="ctr"/>
            <a:r>
              <a:rPr lang="en-GB" sz="2400" b="1" dirty="0">
                <a:solidFill>
                  <a:schemeClr val="bg1"/>
                </a:solidFill>
              </a:rPr>
              <a:t>noči na leto</a:t>
            </a:r>
          </a:p>
        </p:txBody>
      </p:sp>
      <p:sp>
        <p:nvSpPr>
          <p:cNvPr id="35" name="TextBox 34">
            <a:extLst>
              <a:ext uri="{FF2B5EF4-FFF2-40B4-BE49-F238E27FC236}">
                <a16:creationId xmlns:a16="http://schemas.microsoft.com/office/drawing/2014/main" id="{ADA98A19-B352-D9F3-F00C-90850D9ABAFA}"/>
              </a:ext>
            </a:extLst>
          </p:cNvPr>
          <p:cNvSpPr txBox="1"/>
          <p:nvPr/>
        </p:nvSpPr>
        <p:spPr>
          <a:xfrm>
            <a:off x="3466429" y="4143199"/>
            <a:ext cx="8591524" cy="1261884"/>
          </a:xfrm>
          <a:prstGeom prst="rect">
            <a:avLst/>
          </a:prstGeom>
          <a:noFill/>
        </p:spPr>
        <p:txBody>
          <a:bodyPr wrap="square" lIns="91440" tIns="45720" rIns="91440" bIns="45720" rtlCol="0" anchor="t">
            <a:spAutoFit/>
          </a:bodyPr>
          <a:lstStyle/>
          <a:p>
            <a:r>
              <a:rPr lang="en-US" sz="1900" b="1" dirty="0">
                <a:solidFill>
                  <a:srgbClr val="494949"/>
                </a:solidFill>
              </a:rPr>
              <a:t>Prag rentabilnosti noči na leto </a:t>
            </a:r>
            <a:r>
              <a:rPr lang="en-US" sz="1900" i="1" dirty="0">
                <a:solidFill>
                  <a:srgbClr val="E96751"/>
                </a:solidFill>
              </a:rPr>
              <a:t>(fiksni stroški ÷ dobiček na zasedeno noč) </a:t>
            </a:r>
            <a:r>
              <a:rPr lang="en-US" sz="1900" i="1" dirty="0">
                <a:solidFill>
                  <a:srgbClr val="595959"/>
                </a:solidFill>
              </a:rPr>
              <a:t>Število rezerviranih noči, potrebnih za pokritje fiksnih stroškov € </a:t>
            </a:r>
            <a:r>
              <a:rPr lang="en-IE" sz="1900" dirty="0">
                <a:solidFill>
                  <a:srgbClr val="E96751"/>
                </a:solidFill>
                <a:highlight>
                  <a:srgbClr val="FFFF00"/>
                </a:highlight>
              </a:rPr>
              <a:t>[vstavite znesek] </a:t>
            </a:r>
            <a:r>
              <a:rPr lang="en-US" sz="1900" i="1" dirty="0">
                <a:solidFill>
                  <a:srgbClr val="595959"/>
                </a:solidFill>
              </a:rPr>
              <a:t>fiksni stroški ÷ € </a:t>
            </a:r>
            <a:r>
              <a:rPr lang="en-IE" sz="1900" dirty="0">
                <a:solidFill>
                  <a:srgbClr val="E96751"/>
                </a:solidFill>
                <a:highlight>
                  <a:srgbClr val="FFFF00"/>
                </a:highlight>
              </a:rPr>
              <a:t>[vstavite znesek] </a:t>
            </a:r>
            <a:r>
              <a:rPr lang="en-US" sz="1900" i="1" dirty="0">
                <a:solidFill>
                  <a:srgbClr val="595959"/>
                </a:solidFill>
              </a:rPr>
              <a:t>dobiček na noč = </a:t>
            </a:r>
            <a:r>
              <a:rPr lang="en-IE" sz="1900" dirty="0">
                <a:solidFill>
                  <a:srgbClr val="E96751"/>
                </a:solidFill>
                <a:highlight>
                  <a:srgbClr val="FFFF00"/>
                </a:highlight>
              </a:rPr>
              <a:t>[vstavite znesek] </a:t>
            </a:r>
            <a:r>
              <a:rPr lang="en-US" sz="1900" b="1" i="1" dirty="0">
                <a:solidFill>
                  <a:srgbClr val="E96751"/>
                </a:solidFill>
              </a:rPr>
              <a:t>prag rentabilnosti noči</a:t>
            </a:r>
            <a:br>
              <a:rPr lang="en-US" sz="1900" i="1" dirty="0"/>
            </a:br>
            <a:r>
              <a:rPr lang="en-US" sz="1900" i="1" dirty="0">
                <a:solidFill>
                  <a:srgbClr val="595959"/>
                </a:solidFill>
              </a:rPr>
              <a:t>Da dosežete prag rentabilnosti, morate rezervirati </a:t>
            </a:r>
            <a:r>
              <a:rPr lang="en-IE" sz="1900" dirty="0">
                <a:solidFill>
                  <a:srgbClr val="E96751"/>
                </a:solidFill>
                <a:highlight>
                  <a:srgbClr val="FFFF00"/>
                </a:highlight>
              </a:rPr>
              <a:t>[vstavite številko] </a:t>
            </a:r>
            <a:r>
              <a:rPr lang="en-US" sz="1900" i="1" dirty="0">
                <a:solidFill>
                  <a:srgbClr val="595959"/>
                </a:solidFill>
              </a:rPr>
              <a:t>noči.</a:t>
            </a:r>
            <a:endParaRPr lang="en-GB" sz="1900" b="1" i="1">
              <a:solidFill>
                <a:srgbClr val="595959"/>
              </a:solidFill>
              <a:ea typeface="Calibri"/>
              <a:cs typeface="Calibri"/>
            </a:endParaRPr>
          </a:p>
        </p:txBody>
      </p:sp>
      <p:grpSp>
        <p:nvGrpSpPr>
          <p:cNvPr id="2" name="Group 1">
            <a:extLst>
              <a:ext uri="{FF2B5EF4-FFF2-40B4-BE49-F238E27FC236}">
                <a16:creationId xmlns:a16="http://schemas.microsoft.com/office/drawing/2014/main" id="{72D11DD5-A622-24F7-DECC-5976C3F1DB26}"/>
              </a:ext>
            </a:extLst>
          </p:cNvPr>
          <p:cNvGrpSpPr/>
          <p:nvPr/>
        </p:nvGrpSpPr>
        <p:grpSpPr>
          <a:xfrm>
            <a:off x="155730" y="1400046"/>
            <a:ext cx="630739" cy="707886"/>
            <a:chOff x="1015996" y="1040208"/>
            <a:chExt cx="1016004" cy="1223667"/>
          </a:xfrm>
        </p:grpSpPr>
        <p:sp>
          <p:nvSpPr>
            <p:cNvPr id="3" name="Oval 2">
              <a:extLst>
                <a:ext uri="{FF2B5EF4-FFF2-40B4-BE49-F238E27FC236}">
                  <a16:creationId xmlns:a16="http://schemas.microsoft.com/office/drawing/2014/main" id="{CEB66DD3-F973-6233-C857-0CA15A2C8356}"/>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260828BD-01C6-8752-DF08-A775A9F958C0}"/>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1</a:t>
              </a:r>
            </a:p>
          </p:txBody>
        </p:sp>
      </p:grpSp>
      <p:grpSp>
        <p:nvGrpSpPr>
          <p:cNvPr id="5" name="Group 4">
            <a:extLst>
              <a:ext uri="{FF2B5EF4-FFF2-40B4-BE49-F238E27FC236}">
                <a16:creationId xmlns:a16="http://schemas.microsoft.com/office/drawing/2014/main" id="{253659E4-F9EC-1C6E-51BB-E68A09337A66}"/>
              </a:ext>
            </a:extLst>
          </p:cNvPr>
          <p:cNvGrpSpPr/>
          <p:nvPr/>
        </p:nvGrpSpPr>
        <p:grpSpPr>
          <a:xfrm>
            <a:off x="110837" y="2588584"/>
            <a:ext cx="630739" cy="707886"/>
            <a:chOff x="1015996" y="1040208"/>
            <a:chExt cx="1016004" cy="1223667"/>
          </a:xfrm>
        </p:grpSpPr>
        <p:sp>
          <p:nvSpPr>
            <p:cNvPr id="6" name="Oval 5">
              <a:extLst>
                <a:ext uri="{FF2B5EF4-FFF2-40B4-BE49-F238E27FC236}">
                  <a16:creationId xmlns:a16="http://schemas.microsoft.com/office/drawing/2014/main" id="{D70A446A-D29F-ED58-6D27-A51F1EF619BB}"/>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C81C427D-2461-5951-AFEA-84B659EEFB26}"/>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2</a:t>
              </a:r>
            </a:p>
          </p:txBody>
        </p:sp>
      </p:grpSp>
      <p:grpSp>
        <p:nvGrpSpPr>
          <p:cNvPr id="9" name="Group 8">
            <a:extLst>
              <a:ext uri="{FF2B5EF4-FFF2-40B4-BE49-F238E27FC236}">
                <a16:creationId xmlns:a16="http://schemas.microsoft.com/office/drawing/2014/main" id="{F4BDA340-C765-03C7-5C06-90CA62111D2D}"/>
              </a:ext>
            </a:extLst>
          </p:cNvPr>
          <p:cNvGrpSpPr/>
          <p:nvPr/>
        </p:nvGrpSpPr>
        <p:grpSpPr>
          <a:xfrm>
            <a:off x="103514" y="4139649"/>
            <a:ext cx="630739" cy="707886"/>
            <a:chOff x="1015996" y="1040208"/>
            <a:chExt cx="1016004" cy="1223667"/>
          </a:xfrm>
        </p:grpSpPr>
        <p:sp>
          <p:nvSpPr>
            <p:cNvPr id="15" name="Oval 14">
              <a:extLst>
                <a:ext uri="{FF2B5EF4-FFF2-40B4-BE49-F238E27FC236}">
                  <a16:creationId xmlns:a16="http://schemas.microsoft.com/office/drawing/2014/main" id="{7C750DB5-0B9F-60B1-A105-96E73A8A7346}"/>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9E61826B-9D58-9B2E-28AC-E8795DD8A663}"/>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3</a:t>
              </a:r>
            </a:p>
          </p:txBody>
        </p:sp>
      </p:grpSp>
      <p:sp>
        <p:nvSpPr>
          <p:cNvPr id="31" name="Rectangle 30">
            <a:extLst>
              <a:ext uri="{FF2B5EF4-FFF2-40B4-BE49-F238E27FC236}">
                <a16:creationId xmlns:a16="http://schemas.microsoft.com/office/drawing/2014/main" id="{C6121E22-9452-CC5A-6907-7474A6F9EDA0}"/>
              </a:ext>
            </a:extLst>
          </p:cNvPr>
          <p:cNvSpPr/>
          <p:nvPr/>
        </p:nvSpPr>
        <p:spPr>
          <a:xfrm>
            <a:off x="409579" y="5574351"/>
            <a:ext cx="11536687" cy="1046440"/>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2" name="Freeform: Shape 31">
            <a:extLst>
              <a:ext uri="{FF2B5EF4-FFF2-40B4-BE49-F238E27FC236}">
                <a16:creationId xmlns:a16="http://schemas.microsoft.com/office/drawing/2014/main" id="{E6D3B666-1725-F566-7B26-6C9E51E45002}"/>
              </a:ext>
            </a:extLst>
          </p:cNvPr>
          <p:cNvSpPr/>
          <p:nvPr/>
        </p:nvSpPr>
        <p:spPr>
          <a:xfrm>
            <a:off x="409579" y="5574351"/>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34" name="TextBox 33">
            <a:extLst>
              <a:ext uri="{FF2B5EF4-FFF2-40B4-BE49-F238E27FC236}">
                <a16:creationId xmlns:a16="http://schemas.microsoft.com/office/drawing/2014/main" id="{FC42F252-AB40-B4E2-2D59-07C7899C9746}"/>
              </a:ext>
            </a:extLst>
          </p:cNvPr>
          <p:cNvSpPr txBox="1"/>
          <p:nvPr/>
        </p:nvSpPr>
        <p:spPr>
          <a:xfrm>
            <a:off x="532619" y="5623253"/>
            <a:ext cx="2936206" cy="830997"/>
          </a:xfrm>
          <a:prstGeom prst="rect">
            <a:avLst/>
          </a:prstGeom>
          <a:noFill/>
        </p:spPr>
        <p:txBody>
          <a:bodyPr wrap="square" rtlCol="0">
            <a:spAutoFit/>
          </a:bodyPr>
          <a:lstStyle/>
          <a:p>
            <a:pPr algn="ctr"/>
            <a:r>
              <a:rPr lang="en-GB" sz="2400" b="1" dirty="0">
                <a:solidFill>
                  <a:schemeClr val="bg1"/>
                </a:solidFill>
              </a:rPr>
              <a:t>Izračunajte stopnjo zasedenosti</a:t>
            </a:r>
          </a:p>
        </p:txBody>
      </p:sp>
      <p:sp>
        <p:nvSpPr>
          <p:cNvPr id="36" name="TextBox 35">
            <a:extLst>
              <a:ext uri="{FF2B5EF4-FFF2-40B4-BE49-F238E27FC236}">
                <a16:creationId xmlns:a16="http://schemas.microsoft.com/office/drawing/2014/main" id="{76662A6A-3DB4-2472-998F-7000F76480CD}"/>
              </a:ext>
            </a:extLst>
          </p:cNvPr>
          <p:cNvSpPr txBox="1"/>
          <p:nvPr/>
        </p:nvSpPr>
        <p:spPr>
          <a:xfrm>
            <a:off x="3631749" y="5577669"/>
            <a:ext cx="8477515" cy="969496"/>
          </a:xfrm>
          <a:prstGeom prst="rect">
            <a:avLst/>
          </a:prstGeom>
          <a:noFill/>
        </p:spPr>
        <p:txBody>
          <a:bodyPr wrap="square" lIns="91440" tIns="45720" rIns="91440" bIns="45720" rtlCol="0" anchor="t">
            <a:spAutoFit/>
          </a:bodyPr>
          <a:lstStyle/>
          <a:p>
            <a:r>
              <a:rPr lang="en-US" sz="1900" b="1" dirty="0">
                <a:solidFill>
                  <a:srgbClr val="494949"/>
                </a:solidFill>
              </a:rPr>
              <a:t>Izračunajte dobiček na zasedeno noč </a:t>
            </a:r>
            <a:r>
              <a:rPr lang="en-US" sz="1900" i="1" dirty="0">
                <a:solidFill>
                  <a:srgbClr val="E96751"/>
                </a:solidFill>
              </a:rPr>
              <a:t>(noči, ko dosežete prag rentabilnosti ÷ skupno število razpoložljivih noči v letu × 100) </a:t>
            </a:r>
            <a:r>
              <a:rPr lang="en-IE" sz="1900" dirty="0">
                <a:solidFill>
                  <a:srgbClr val="E96751"/>
                </a:solidFill>
                <a:highlight>
                  <a:srgbClr val="FFFF00"/>
                </a:highlight>
              </a:rPr>
              <a:t>[vstavite številko] </a:t>
            </a:r>
            <a:r>
              <a:rPr lang="en-US" sz="1900" i="1" dirty="0">
                <a:solidFill>
                  <a:srgbClr val="595959"/>
                </a:solidFill>
              </a:rPr>
              <a:t>noči, ko dosežete prag rentabilnosti ÷ 365 razpoložljivih noči = </a:t>
            </a:r>
            <a:r>
              <a:rPr lang="en-IE" sz="1900" dirty="0">
                <a:solidFill>
                  <a:srgbClr val="E96751"/>
                </a:solidFill>
                <a:highlight>
                  <a:srgbClr val="FFFF00"/>
                </a:highlight>
              </a:rPr>
              <a:t>[vstavite številko] </a:t>
            </a:r>
            <a:r>
              <a:rPr lang="en-US" sz="1900" b="1" i="1" dirty="0">
                <a:solidFill>
                  <a:srgbClr val="E96751"/>
                </a:solidFill>
              </a:rPr>
              <a:t>% </a:t>
            </a:r>
            <a:r>
              <a:rPr lang="en-US" sz="1900" i="1" dirty="0">
                <a:solidFill>
                  <a:srgbClr val="595959"/>
                </a:solidFill>
              </a:rPr>
              <a:t>stopnja</a:t>
            </a:r>
            <a:r>
              <a:rPr lang="en-US" sz="1900" b="1" i="1" dirty="0">
                <a:solidFill>
                  <a:srgbClr val="E96751"/>
                </a:solidFill>
              </a:rPr>
              <a:t> zasedenosti</a:t>
            </a:r>
            <a:r>
              <a:rPr lang="en-US" sz="1900" i="1" dirty="0">
                <a:solidFill>
                  <a:srgbClr val="595959"/>
                </a:solidFill>
              </a:rPr>
              <a:t>.</a:t>
            </a:r>
            <a:endParaRPr lang="en-GB" sz="1900" i="1">
              <a:solidFill>
                <a:srgbClr val="595959"/>
              </a:solidFill>
              <a:ea typeface="Calibri"/>
              <a:cs typeface="Calibri"/>
            </a:endParaRPr>
          </a:p>
        </p:txBody>
      </p:sp>
      <p:grpSp>
        <p:nvGrpSpPr>
          <p:cNvPr id="17" name="Group 16">
            <a:extLst>
              <a:ext uri="{FF2B5EF4-FFF2-40B4-BE49-F238E27FC236}">
                <a16:creationId xmlns:a16="http://schemas.microsoft.com/office/drawing/2014/main" id="{7BEED0C2-5A20-CAB2-6156-8D5C0C659B88}"/>
              </a:ext>
            </a:extLst>
          </p:cNvPr>
          <p:cNvGrpSpPr/>
          <p:nvPr/>
        </p:nvGrpSpPr>
        <p:grpSpPr>
          <a:xfrm>
            <a:off x="74109" y="5641230"/>
            <a:ext cx="630739" cy="707886"/>
            <a:chOff x="1015996" y="1040208"/>
            <a:chExt cx="1016004" cy="1223667"/>
          </a:xfrm>
        </p:grpSpPr>
        <p:sp>
          <p:nvSpPr>
            <p:cNvPr id="18" name="Oval 17">
              <a:extLst>
                <a:ext uri="{FF2B5EF4-FFF2-40B4-BE49-F238E27FC236}">
                  <a16:creationId xmlns:a16="http://schemas.microsoft.com/office/drawing/2014/main" id="{AD2FA5C5-909E-B13A-C85A-C59338E91C1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TextBox 20">
              <a:extLst>
                <a:ext uri="{FF2B5EF4-FFF2-40B4-BE49-F238E27FC236}">
                  <a16:creationId xmlns:a16="http://schemas.microsoft.com/office/drawing/2014/main" id="{69DE0404-3E06-11C6-82EC-86DB6A76A2DB}"/>
                </a:ext>
              </a:extLst>
            </p:cNvPr>
            <p:cNvSpPr txBox="1"/>
            <p:nvPr/>
          </p:nvSpPr>
          <p:spPr>
            <a:xfrm>
              <a:off x="1015996" y="1040208"/>
              <a:ext cx="1015999" cy="12236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000" b="1" dirty="0">
                  <a:solidFill>
                    <a:schemeClr val="bg1"/>
                  </a:solidFill>
                </a:rPr>
                <a:t>4</a:t>
              </a:r>
            </a:p>
          </p:txBody>
        </p:sp>
      </p:grpSp>
      <p:pic>
        <p:nvPicPr>
          <p:cNvPr id="10" name="Picture 9">
            <a:extLst>
              <a:ext uri="{FF2B5EF4-FFF2-40B4-BE49-F238E27FC236}">
                <a16:creationId xmlns:a16="http://schemas.microsoft.com/office/drawing/2014/main" id="{95D245DC-D45C-D097-E38C-5C64BD2AAEA2}"/>
              </a:ext>
            </a:extLst>
          </p:cNvPr>
          <p:cNvPicPr>
            <a:picLocks noChangeAspect="1"/>
          </p:cNvPicPr>
          <p:nvPr/>
        </p:nvPicPr>
        <p:blipFill>
          <a:blip r:embed="rId2"/>
          <a:stretch>
            <a:fillRect/>
          </a:stretch>
        </p:blipFill>
        <p:spPr>
          <a:xfrm>
            <a:off x="998875" y="256072"/>
            <a:ext cx="1420475" cy="1091491"/>
          </a:xfrm>
          <a:prstGeom prst="rect">
            <a:avLst/>
          </a:prstGeom>
        </p:spPr>
      </p:pic>
    </p:spTree>
    <p:extLst>
      <p:ext uri="{BB962C8B-B14F-4D97-AF65-F5344CB8AC3E}">
        <p14:creationId xmlns:p14="http://schemas.microsoft.com/office/powerpoint/2010/main" val="37913134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65278-C743-4249-9435-83D7C940D28B}"/>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59A54F6F-8F69-07FF-0554-9F582D75224E}"/>
              </a:ext>
            </a:extLst>
          </p:cNvPr>
          <p:cNvSpPr>
            <a:spLocks noGrp="1"/>
          </p:cNvSpPr>
          <p:nvPr>
            <p:ph type="body" sz="quarter" idx="4294967295"/>
          </p:nvPr>
        </p:nvSpPr>
        <p:spPr>
          <a:xfrm>
            <a:off x="675021" y="3392026"/>
            <a:ext cx="2659850" cy="1049221"/>
          </a:xfrm>
          <a:prstGeom prst="rect">
            <a:avLst/>
          </a:prstGeom>
        </p:spPr>
        <p:txBody>
          <a:bodyPr/>
          <a:lstStyle/>
          <a:p>
            <a:pPr marL="0" indent="0" algn="ctr">
              <a:lnSpc>
                <a:spcPct val="100000"/>
              </a:lnSpc>
              <a:buNone/>
            </a:pPr>
            <a:r>
              <a:rPr lang="en-US" dirty="0">
                <a:solidFill>
                  <a:schemeClr val="bg1"/>
                </a:solidFill>
              </a:rPr>
              <a:t>Izračun vašega pragu rentabilnosti za nočitev</a:t>
            </a:r>
            <a:endParaRPr lang="en-IE" dirty="0">
              <a:solidFill>
                <a:schemeClr val="bg1"/>
              </a:solidFill>
            </a:endParaRPr>
          </a:p>
        </p:txBody>
      </p:sp>
      <p:sp>
        <p:nvSpPr>
          <p:cNvPr id="2" name="Picture Placeholder 1">
            <a:extLst>
              <a:ext uri="{FF2B5EF4-FFF2-40B4-BE49-F238E27FC236}">
                <a16:creationId xmlns:a16="http://schemas.microsoft.com/office/drawing/2014/main" id="{0AB1F187-56ED-1753-7EAE-9B88399D216D}"/>
              </a:ext>
            </a:extLst>
          </p:cNvPr>
          <p:cNvSpPr>
            <a:spLocks noGrp="1"/>
          </p:cNvSpPr>
          <p:nvPr>
            <p:ph type="pic" sz="quarter" idx="10"/>
          </p:nvPr>
        </p:nvSpPr>
        <p:spPr/>
        <p:txBody>
          <a:bodyPr/>
          <a:lstStyle/>
          <a:p>
            <a:endParaRPr lang="en-IE"/>
          </a:p>
        </p:txBody>
      </p:sp>
      <p:sp>
        <p:nvSpPr>
          <p:cNvPr id="16" name="Text Placeholder 15">
            <a:extLst>
              <a:ext uri="{FF2B5EF4-FFF2-40B4-BE49-F238E27FC236}">
                <a16:creationId xmlns:a16="http://schemas.microsoft.com/office/drawing/2014/main" id="{35323B18-08AC-D024-774D-F532B540AA99}"/>
              </a:ext>
            </a:extLst>
          </p:cNvPr>
          <p:cNvSpPr>
            <a:spLocks noGrp="1"/>
          </p:cNvSpPr>
          <p:nvPr>
            <p:ph type="body" sz="quarter" idx="21"/>
          </p:nvPr>
        </p:nvSpPr>
        <p:spPr>
          <a:xfrm>
            <a:off x="4295553" y="863931"/>
            <a:ext cx="7221426" cy="4530541"/>
          </a:xfrm>
        </p:spPr>
        <p:txBody>
          <a:bodyPr/>
          <a:lstStyle/>
          <a:p>
            <a:r>
              <a:rPr lang="en-US" dirty="0"/>
              <a:t>Iz vaših </a:t>
            </a:r>
            <a:r>
              <a:rPr lang="en-US" b="1" dirty="0"/>
              <a:t>skupnih letnih stroškov </a:t>
            </a:r>
            <a:r>
              <a:rPr lang="en-US" dirty="0"/>
              <a:t>lahko izračunate </a:t>
            </a:r>
            <a:r>
              <a:rPr lang="en-US" b="1" dirty="0"/>
              <a:t>minimalno ceno za nočitev</a:t>
            </a:r>
            <a:r>
              <a:rPr lang="en-US" dirty="0"/>
              <a:t>, ki jo morate zaračunati, da ne boste poslovali z izgubo.</a:t>
            </a:r>
          </a:p>
          <a:p>
            <a:endParaRPr lang="en-US" dirty="0"/>
          </a:p>
          <a:p>
            <a:r>
              <a:rPr lang="en-US" dirty="0"/>
              <a:t>Če </a:t>
            </a:r>
            <a:r>
              <a:rPr lang="en-US" b="1" dirty="0">
                <a:solidFill>
                  <a:srgbClr val="E96751"/>
                </a:solidFill>
              </a:rPr>
              <a:t>na primer </a:t>
            </a:r>
            <a:r>
              <a:rPr lang="en-US" dirty="0"/>
              <a:t>vaši </a:t>
            </a:r>
            <a:r>
              <a:rPr lang="en-US" b="1" dirty="0"/>
              <a:t>letni stroški znašajo 15.200 </a:t>
            </a:r>
            <a:r>
              <a:rPr lang="en-US" dirty="0"/>
              <a:t>EUR na leto in predvidevate</a:t>
            </a:r>
            <a:r>
              <a:rPr lang="en-US" b="1" dirty="0"/>
              <a:t> 180 rezerviranih nočitev </a:t>
            </a:r>
            <a:r>
              <a:rPr lang="en-US" dirty="0"/>
              <a:t>na leto (približno 50 % zasedenost), je vaša cena na nočitev, pri kateri dosežete prag rentabilnosti:</a:t>
            </a:r>
          </a:p>
          <a:p>
            <a:r>
              <a:rPr lang="en-US" dirty="0"/>
              <a:t>15.200 € ÷ 180 = 84,44 € → 85 €/noč</a:t>
            </a:r>
          </a:p>
          <a:p>
            <a:endParaRPr lang="en-US" dirty="0"/>
          </a:p>
          <a:p>
            <a:r>
              <a:rPr lang="en-US" dirty="0"/>
              <a:t>Ta preprost izračun zagotavlja, da vaša osnovna cena pokriva vse obratovalne stroške.</a:t>
            </a:r>
          </a:p>
          <a:p>
            <a:endParaRPr lang="en-US" dirty="0"/>
          </a:p>
          <a:p>
            <a:r>
              <a:rPr lang="en-US" b="1" dirty="0">
                <a:solidFill>
                  <a:srgbClr val="459597"/>
                </a:solidFill>
              </a:rPr>
              <a:t>Opomba: </a:t>
            </a:r>
            <a:r>
              <a:rPr lang="en-US" dirty="0"/>
              <a:t>Dejanska zasedenost se spreminja glede na sezono, zato je pametno dodati varnostno rezervo ali uporabiti različne scenarije zasedenosti.</a:t>
            </a:r>
            <a:endParaRPr lang="en-IE" dirty="0"/>
          </a:p>
        </p:txBody>
      </p:sp>
      <p:sp>
        <p:nvSpPr>
          <p:cNvPr id="5" name="Text Placeholder 4">
            <a:extLst>
              <a:ext uri="{FF2B5EF4-FFF2-40B4-BE49-F238E27FC236}">
                <a16:creationId xmlns:a16="http://schemas.microsoft.com/office/drawing/2014/main" id="{CA27A859-EAA3-1D97-6944-B50AB1EE237E}"/>
              </a:ext>
            </a:extLst>
          </p:cNvPr>
          <p:cNvSpPr>
            <a:spLocks noGrp="1"/>
          </p:cNvSpPr>
          <p:nvPr>
            <p:ph type="body" sz="quarter" idx="66"/>
          </p:nvPr>
        </p:nvSpPr>
        <p:spPr/>
        <p:txBody>
          <a:bodyPr/>
          <a:lstStyle/>
          <a:p>
            <a:endParaRPr lang="en-IE"/>
          </a:p>
        </p:txBody>
      </p:sp>
      <p:pic>
        <p:nvPicPr>
          <p:cNvPr id="41" name="Picture 40">
            <a:extLst>
              <a:ext uri="{FF2B5EF4-FFF2-40B4-BE49-F238E27FC236}">
                <a16:creationId xmlns:a16="http://schemas.microsoft.com/office/drawing/2014/main" id="{DE55AB96-1D21-4879-736A-8946B5C4C6F5}"/>
              </a:ext>
            </a:extLst>
          </p:cNvPr>
          <p:cNvPicPr>
            <a:picLocks noChangeAspect="1"/>
          </p:cNvPicPr>
          <p:nvPr/>
        </p:nvPicPr>
        <p:blipFill>
          <a:blip r:embed="rId2"/>
          <a:stretch>
            <a:fillRect/>
          </a:stretch>
        </p:blipFill>
        <p:spPr>
          <a:xfrm>
            <a:off x="894100" y="114699"/>
            <a:ext cx="2321992" cy="1784215"/>
          </a:xfrm>
          <a:prstGeom prst="rect">
            <a:avLst/>
          </a:prstGeom>
        </p:spPr>
      </p:pic>
      <p:sp>
        <p:nvSpPr>
          <p:cNvPr id="9" name="Text Placeholder 14">
            <a:extLst>
              <a:ext uri="{FF2B5EF4-FFF2-40B4-BE49-F238E27FC236}">
                <a16:creationId xmlns:a16="http://schemas.microsoft.com/office/drawing/2014/main" id="{A9142A70-EDE6-EBBA-ED14-D8F832669788}"/>
              </a:ext>
            </a:extLst>
          </p:cNvPr>
          <p:cNvSpPr>
            <a:spLocks noGrp="1"/>
          </p:cNvSpPr>
          <p:nvPr>
            <p:ph type="body" sz="quarter" idx="4294967295"/>
          </p:nvPr>
        </p:nvSpPr>
        <p:spPr>
          <a:xfrm>
            <a:off x="675021" y="2352332"/>
            <a:ext cx="2659850" cy="385564"/>
          </a:xfrm>
          <a:prstGeom prst="rect">
            <a:avLst/>
          </a:prstGeom>
        </p:spPr>
        <p:txBody>
          <a:bodyPr/>
          <a:lstStyle/>
          <a:p>
            <a:pPr marL="0" indent="0" algn="ctr">
              <a:buNone/>
            </a:pPr>
            <a:r>
              <a:rPr lang="en-IE" sz="4800" b="1" dirty="0">
                <a:solidFill>
                  <a:schemeClr val="bg1"/>
                </a:solidFill>
              </a:rPr>
              <a:t>Vaja</a:t>
            </a:r>
          </a:p>
        </p:txBody>
      </p:sp>
    </p:spTree>
    <p:extLst>
      <p:ext uri="{BB962C8B-B14F-4D97-AF65-F5344CB8AC3E}">
        <p14:creationId xmlns:p14="http://schemas.microsoft.com/office/powerpoint/2010/main" val="37888444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hlinkClick r:id="rId2"/>
            <a:extLst>
              <a:ext uri="{FF2B5EF4-FFF2-40B4-BE49-F238E27FC236}">
                <a16:creationId xmlns:a16="http://schemas.microsoft.com/office/drawing/2014/main" id="{D929107F-BFED-3951-6DF2-EB1DF910F693}"/>
              </a:ext>
            </a:extLst>
          </p:cNvPr>
          <p:cNvPicPr>
            <a:picLocks noGrp="1" noChangeAspect="1"/>
          </p:cNvPicPr>
          <p:nvPr>
            <p:ph type="pic" sz="quarter" idx="20"/>
          </p:nvPr>
        </p:nvPicPr>
        <p:blipFill>
          <a:blip r:embed="rId3"/>
          <a:srcRect t="877" b="877"/>
          <a:stretch/>
        </p:blipFill>
        <p:spPr/>
      </p:pic>
      <p:sp>
        <p:nvSpPr>
          <p:cNvPr id="5" name="Text Placeholder 4">
            <a:extLst>
              <a:ext uri="{FF2B5EF4-FFF2-40B4-BE49-F238E27FC236}">
                <a16:creationId xmlns:a16="http://schemas.microsoft.com/office/drawing/2014/main" id="{F2E326D2-6BEE-F1C5-8DC7-44D38175F6AF}"/>
              </a:ext>
            </a:extLst>
          </p:cNvPr>
          <p:cNvSpPr>
            <a:spLocks noGrp="1"/>
          </p:cNvSpPr>
          <p:nvPr>
            <p:ph type="body" sz="quarter" idx="18"/>
          </p:nvPr>
        </p:nvSpPr>
        <p:spPr>
          <a:xfrm>
            <a:off x="422377" y="1848981"/>
            <a:ext cx="5863212" cy="4583567"/>
          </a:xfrm>
        </p:spPr>
        <p:txBody>
          <a:bodyPr lIns="91440" tIns="45720" rIns="91440" bIns="45720" anchor="t"/>
          <a:lstStyle/>
          <a:p>
            <a:pPr>
              <a:spcAft>
                <a:spcPts val="600"/>
              </a:spcAft>
            </a:pPr>
            <a:r>
              <a:rPr lang="en-US" sz="2100" dirty="0">
                <a:solidFill>
                  <a:srgbClr val="494949"/>
                </a:solidFill>
              </a:rPr>
              <a:t>Za 5 glamping podov po ceni 140 € na noč je prihodek pri različnih stopnjah zasedenosti naslednji:</a:t>
            </a:r>
            <a:endParaRPr lang="en-US" sz="2100" dirty="0">
              <a:solidFill>
                <a:srgbClr val="494949"/>
              </a:solidFill>
              <a:ea typeface="Calibri"/>
              <a:cs typeface="Calibri"/>
            </a:endParaRPr>
          </a:p>
          <a:p>
            <a:pPr>
              <a:spcAft>
                <a:spcPts val="600"/>
              </a:spcAft>
            </a:pPr>
            <a:r>
              <a:rPr lang="en-US" sz="2100" b="1" dirty="0">
                <a:solidFill>
                  <a:srgbClr val="494949"/>
                </a:solidFill>
              </a:rPr>
              <a:t>127.750 €/leto pri 50 % zasedenosti, 153.300 € pri 60 % in 178.850 € pri 70 %.</a:t>
            </a:r>
            <a:endParaRPr lang="en-US" sz="2100" b="1" dirty="0">
              <a:solidFill>
                <a:srgbClr val="494949"/>
              </a:solidFill>
              <a:ea typeface="Calibri"/>
              <a:cs typeface="Calibri"/>
            </a:endParaRPr>
          </a:p>
          <a:p>
            <a:pPr>
              <a:spcAft>
                <a:spcPts val="600"/>
              </a:spcAft>
            </a:pPr>
            <a:r>
              <a:rPr lang="en-US" sz="2100" dirty="0">
                <a:solidFill>
                  <a:srgbClr val="494949"/>
                </a:solidFill>
              </a:rPr>
              <a:t>Po oceni takšnega prihodka odštejemo stroške poslovanja, da dobimo dobiček. </a:t>
            </a:r>
            <a:endParaRPr lang="en-US" sz="2100" dirty="0">
              <a:solidFill>
                <a:srgbClr val="494949"/>
              </a:solidFill>
              <a:ea typeface="Calibri"/>
              <a:cs typeface="Calibri"/>
            </a:endParaRPr>
          </a:p>
          <a:p>
            <a:pPr>
              <a:spcAft>
                <a:spcPts val="600"/>
              </a:spcAft>
            </a:pPr>
            <a:r>
              <a:rPr lang="en-US" sz="2100" dirty="0">
                <a:solidFill>
                  <a:srgbClr val="494949"/>
                </a:solidFill>
              </a:rPr>
              <a:t>Omenjajo, da tipični </a:t>
            </a:r>
            <a:r>
              <a:rPr lang="en-US" sz="2100" b="1" dirty="0">
                <a:solidFill>
                  <a:srgbClr val="494949"/>
                </a:solidFill>
              </a:rPr>
              <a:t>stroški poslovanja </a:t>
            </a:r>
            <a:r>
              <a:rPr lang="en-US" sz="2100" dirty="0">
                <a:solidFill>
                  <a:srgbClr val="494949"/>
                </a:solidFill>
              </a:rPr>
              <a:t>za majhne lokacije vključujejo energijo, čiščenje, potrošno blago (toaletne potrebščine, drva itd.), vzdrževanje, trženje in zavarovanje, ki so v primerjavi s prihodki za glamping </a:t>
            </a:r>
            <a:r>
              <a:rPr lang="en-US" sz="2100" i="1" dirty="0">
                <a:solidFill>
                  <a:srgbClr val="494949"/>
                </a:solidFill>
              </a:rPr>
              <a:t>»na splošno precej nizki«</a:t>
            </a:r>
            <a:r>
              <a:rPr lang="en-US" sz="2100" dirty="0">
                <a:solidFill>
                  <a:srgbClr val="494949"/>
                </a:solidFill>
              </a:rPr>
              <a:t>, kar pomeni dobre dobičkonosne marže, če se dobro upravljajo. </a:t>
            </a:r>
            <a:endParaRPr lang="en-US" sz="2100" dirty="0">
              <a:solidFill>
                <a:srgbClr val="494949"/>
              </a:solidFill>
              <a:ea typeface="Calibri"/>
              <a:cs typeface="Calibri"/>
            </a:endParaRPr>
          </a:p>
          <a:p>
            <a:endParaRPr lang="en-IE" sz="2100" dirty="0">
              <a:solidFill>
                <a:srgbClr val="494949"/>
              </a:solidFill>
              <a:ea typeface="Calibri"/>
              <a:cs typeface="Calibri"/>
            </a:endParaRPr>
          </a:p>
        </p:txBody>
      </p:sp>
      <p:sp>
        <p:nvSpPr>
          <p:cNvPr id="4" name="Text Placeholder 3">
            <a:extLst>
              <a:ext uri="{FF2B5EF4-FFF2-40B4-BE49-F238E27FC236}">
                <a16:creationId xmlns:a16="http://schemas.microsoft.com/office/drawing/2014/main" id="{7B0917CA-DA55-2B43-AC60-B873530DE019}"/>
              </a:ext>
            </a:extLst>
          </p:cNvPr>
          <p:cNvSpPr>
            <a:spLocks noGrp="1"/>
          </p:cNvSpPr>
          <p:nvPr>
            <p:ph type="body" sz="quarter" idx="16"/>
          </p:nvPr>
        </p:nvSpPr>
        <p:spPr>
          <a:xfrm>
            <a:off x="422377" y="348077"/>
            <a:ext cx="5854598" cy="803654"/>
          </a:xfrm>
        </p:spPr>
        <p:txBody>
          <a:bodyPr/>
          <a:lstStyle/>
          <a:p>
            <a:r>
              <a:rPr lang="en-IE" sz="4000" dirty="0">
                <a:solidFill>
                  <a:srgbClr val="E96751"/>
                </a:solidFill>
              </a:rPr>
              <a:t>Primer: </a:t>
            </a:r>
            <a:r>
              <a:rPr lang="en-US" sz="4000" i="1" dirty="0">
                <a:solidFill>
                  <a:srgbClr val="494949"/>
                </a:solidFill>
              </a:rPr>
              <a:t>Glampitect</a:t>
            </a:r>
            <a:endParaRPr lang="en-IE" sz="4000" dirty="0">
              <a:solidFill>
                <a:srgbClr val="494949"/>
              </a:solidFill>
            </a:endParaRPr>
          </a:p>
          <a:p>
            <a:endParaRPr lang="en-IE" sz="4000" dirty="0"/>
          </a:p>
        </p:txBody>
      </p:sp>
      <p:sp>
        <p:nvSpPr>
          <p:cNvPr id="7" name="Text Placeholder 6">
            <a:extLst>
              <a:ext uri="{FF2B5EF4-FFF2-40B4-BE49-F238E27FC236}">
                <a16:creationId xmlns:a16="http://schemas.microsoft.com/office/drawing/2014/main" id="{B8293D06-6BF0-6D4C-66E8-C55EDAC38D5A}"/>
              </a:ext>
            </a:extLst>
          </p:cNvPr>
          <p:cNvSpPr>
            <a:spLocks noGrp="1"/>
          </p:cNvSpPr>
          <p:nvPr>
            <p:ph type="body" sz="quarter" idx="21"/>
          </p:nvPr>
        </p:nvSpPr>
        <p:spPr>
          <a:xfrm>
            <a:off x="422377" y="1152105"/>
            <a:ext cx="6238350" cy="569194"/>
          </a:xfrm>
        </p:spPr>
        <p:txBody>
          <a:bodyPr/>
          <a:lstStyle/>
          <a:p>
            <a:r>
              <a:rPr lang="en-US" i="1" dirty="0">
                <a:solidFill>
                  <a:srgbClr val="E96751"/>
                </a:solidFill>
              </a:rPr>
              <a:t>Izračun pragu rentabilnosti </a:t>
            </a:r>
            <a:r>
              <a:rPr lang="en-US" b="0" i="1" dirty="0">
                <a:solidFill>
                  <a:srgbClr val="E96751"/>
                </a:solidFill>
              </a:rPr>
              <a:t>(5 glamping podov)</a:t>
            </a:r>
            <a:endParaRPr lang="en-IE" b="0" i="1" dirty="0">
              <a:solidFill>
                <a:srgbClr val="E96751"/>
              </a:solidFill>
            </a:endParaRPr>
          </a:p>
          <a:p>
            <a:endParaRPr lang="en-IE" dirty="0"/>
          </a:p>
        </p:txBody>
      </p:sp>
    </p:spTree>
    <p:extLst>
      <p:ext uri="{BB962C8B-B14F-4D97-AF65-F5344CB8AC3E}">
        <p14:creationId xmlns:p14="http://schemas.microsoft.com/office/powerpoint/2010/main" val="5105354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err="1">
                <a:solidFill>
                  <a:srgbClr val="459597"/>
                </a:solidFill>
              </a:rPr>
              <a:t>Zaključili</a:t>
            </a:r>
            <a:r>
              <a:rPr lang="en-US" sz="3200" b="1" dirty="0">
                <a:solidFill>
                  <a:srgbClr val="459597"/>
                </a:solidFill>
              </a:rPr>
              <a:t> </a:t>
            </a:r>
            <a:r>
              <a:rPr lang="en-US" sz="3200" b="1" dirty="0" err="1">
                <a:solidFill>
                  <a:srgbClr val="459597"/>
                </a:solidFill>
              </a:rPr>
              <a:t>ste</a:t>
            </a:r>
            <a:r>
              <a:rPr lang="en-US" sz="3200" b="1" dirty="0">
                <a:solidFill>
                  <a:srgbClr val="459597"/>
                </a:solidFill>
              </a:rPr>
              <a:t> …             Modul 8 (2. del)</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473288"/>
          </a:xfrm>
          <a:prstGeom prst="rect">
            <a:avLst/>
          </a:prstGeom>
          <a:noFill/>
        </p:spPr>
        <p:txBody>
          <a:bodyPr wrap="square" rtlCol="0">
            <a:spAutoFit/>
          </a:bodyPr>
          <a:lstStyle/>
          <a:p>
            <a:r>
              <a:rPr lang="en-US" sz="2400" b="1" dirty="0">
                <a:solidFill>
                  <a:srgbClr val="494949"/>
                </a:solidFill>
              </a:rPr>
              <a:t>Poglavja 4–6: </a:t>
            </a:r>
            <a:r>
              <a:rPr lang="en-US" sz="2400" dirty="0">
                <a:solidFill>
                  <a:srgbClr val="494949"/>
                </a:solidFill>
              </a:rPr>
              <a:t>Razumevanje stroškov, oblikovanje cen in prag rentabilnosti</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 8 (3. del)</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8" y="2232022"/>
            <a:ext cx="3868711" cy="1152688"/>
          </a:xfrm>
          <a:prstGeom prst="rect">
            <a:avLst/>
          </a:prstGeom>
          <a:noFill/>
        </p:spPr>
        <p:txBody>
          <a:bodyPr wrap="square" rtlCol="0">
            <a:spAutoFit/>
          </a:bodyPr>
          <a:lstStyle/>
          <a:p>
            <a:pPr algn="ctr"/>
            <a:r>
              <a:rPr lang="en-US" sz="2400" b="1" dirty="0">
                <a:solidFill>
                  <a:srgbClr val="494949"/>
                </a:solidFill>
              </a:rPr>
              <a:t>Poglavja 7–8: </a:t>
            </a:r>
            <a:r>
              <a:rPr lang="en-US" sz="2400" dirty="0">
                <a:solidFill>
                  <a:srgbClr val="494949"/>
                </a:solidFill>
              </a:rPr>
              <a:t>Cene za dobiček, vrednost in sezonskost</a:t>
            </a:r>
            <a:endParaRPr lang="en-GB" sz="2400" dirty="0">
              <a:solidFill>
                <a:srgbClr val="494949"/>
              </a:solidFill>
            </a:endParaRP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742553" y="5171316"/>
            <a:ext cx="1927879" cy="990015"/>
          </a:xfrm>
          <a:prstGeom prst="rect">
            <a:avLst/>
          </a:prstGeom>
          <a:noFill/>
        </p:spPr>
        <p:txBody>
          <a:bodyPr wrap="square" lIns="91440" tIns="45720" rIns="91440" bIns="45720" anchor="t">
            <a:spAutoFit/>
          </a:bodyPr>
          <a:lstStyle/>
          <a:p>
            <a:pPr algn="ctr">
              <a:lnSpc>
                <a:spcPts val="3540"/>
              </a:lnSpc>
            </a:pPr>
            <a:r>
              <a:rPr lang="en-US" sz="3200" b="1" dirty="0">
                <a:solidFill>
                  <a:schemeClr val="bg1"/>
                </a:solidFill>
              </a:rPr>
              <a:t>Naslednje </a:t>
            </a:r>
            <a:r>
              <a:rPr lang="en-US" sz="3200" b="1">
                <a:solidFill>
                  <a:schemeClr val="bg1"/>
                </a:solidFill>
              </a:rPr>
              <a:t>je ...</a:t>
            </a:r>
            <a:endParaRPr lang="en-US" sz="320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3667271" y="979750"/>
            <a:ext cx="2029645" cy="941283"/>
          </a:xfrm>
          <a:prstGeom prst="rect">
            <a:avLst/>
          </a:prstGeom>
          <a:noFill/>
        </p:spPr>
        <p:txBody>
          <a:bodyPr wrap="square">
            <a:spAutoFit/>
          </a:bodyPr>
          <a:lstStyle/>
          <a:p>
            <a:pPr algn="ctr">
              <a:lnSpc>
                <a:spcPts val="3340"/>
              </a:lnSpc>
            </a:pPr>
            <a:r>
              <a:rPr lang="en-US" sz="3200" b="1" dirty="0">
                <a:solidFill>
                  <a:schemeClr val="bg1"/>
                </a:solidFill>
              </a:rPr>
              <a:t>Dobro opravljeno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4598A-6705-3F19-9E13-90D2AC531E0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A6EC796-7E11-62E6-B2F7-AD2538906C9B}"/>
              </a:ext>
            </a:extLst>
          </p:cNvPr>
          <p:cNvSpPr>
            <a:spLocks noGrp="1"/>
          </p:cNvSpPr>
          <p:nvPr>
            <p:ph type="body" sz="quarter" idx="16"/>
          </p:nvPr>
        </p:nvSpPr>
        <p:spPr>
          <a:xfrm>
            <a:off x="238125" y="130779"/>
            <a:ext cx="10984244" cy="803654"/>
          </a:xfrm>
        </p:spPr>
        <p:txBody>
          <a:bodyPr/>
          <a:lstStyle/>
          <a:p>
            <a:r>
              <a:rPr lang="en-US" sz="2800" dirty="0"/>
              <a:t>Finančna logika in načrtovanje za podjetja v gostinskem sektorju Načrtovanje</a:t>
            </a:r>
            <a:endParaRPr lang="en-IE" sz="2800" dirty="0"/>
          </a:p>
        </p:txBody>
      </p:sp>
      <p:graphicFrame>
        <p:nvGraphicFramePr>
          <p:cNvPr id="9" name="Table 8">
            <a:extLst>
              <a:ext uri="{FF2B5EF4-FFF2-40B4-BE49-F238E27FC236}">
                <a16:creationId xmlns:a16="http://schemas.microsoft.com/office/drawing/2014/main" id="{FAE15CD6-A63C-1D2D-062A-9279715A8041}"/>
              </a:ext>
            </a:extLst>
          </p:cNvPr>
          <p:cNvGraphicFramePr>
            <a:graphicFrameLocks noGrp="1"/>
          </p:cNvGraphicFramePr>
          <p:nvPr>
            <p:extLst>
              <p:ext uri="{D42A27DB-BD31-4B8C-83A1-F6EECF244321}">
                <p14:modId xmlns:p14="http://schemas.microsoft.com/office/powerpoint/2010/main" val="3746338419"/>
              </p:ext>
            </p:extLst>
          </p:nvPr>
        </p:nvGraphicFramePr>
        <p:xfrm>
          <a:off x="238125" y="698482"/>
          <a:ext cx="11620500" cy="6016260"/>
        </p:xfrm>
        <a:graphic>
          <a:graphicData uri="http://schemas.openxmlformats.org/drawingml/2006/table">
            <a:tbl>
              <a:tblPr/>
              <a:tblGrid>
                <a:gridCol w="990600">
                  <a:extLst>
                    <a:ext uri="{9D8B030D-6E8A-4147-A177-3AD203B41FA5}">
                      <a16:colId xmlns:a16="http://schemas.microsoft.com/office/drawing/2014/main" val="2849927846"/>
                    </a:ext>
                  </a:extLst>
                </a:gridCol>
                <a:gridCol w="2371725">
                  <a:extLst>
                    <a:ext uri="{9D8B030D-6E8A-4147-A177-3AD203B41FA5}">
                      <a16:colId xmlns:a16="http://schemas.microsoft.com/office/drawing/2014/main" val="1201256124"/>
                    </a:ext>
                  </a:extLst>
                </a:gridCol>
                <a:gridCol w="8258175">
                  <a:extLst>
                    <a:ext uri="{9D8B030D-6E8A-4147-A177-3AD203B41FA5}">
                      <a16:colId xmlns:a16="http://schemas.microsoft.com/office/drawing/2014/main" val="4165496528"/>
                    </a:ext>
                  </a:extLst>
                </a:gridCol>
              </a:tblGrid>
              <a:tr h="271959">
                <a:tc>
                  <a:txBody>
                    <a:bodyPr/>
                    <a:lstStyle/>
                    <a:p>
                      <a:pPr>
                        <a:buNone/>
                      </a:pPr>
                      <a:r>
                        <a:rPr lang="en-IE" sz="2000" b="1" dirty="0">
                          <a:solidFill>
                            <a:schemeClr val="bg1"/>
                          </a:solidFill>
                        </a:rPr>
                        <a:t>Oddelek</a:t>
                      </a:r>
                      <a:endParaRPr lang="en-IE" sz="20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Oddelek</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Zakaj je tukaj</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737105866"/>
                  </a:ext>
                </a:extLst>
              </a:tr>
              <a:tr h="679897">
                <a:tc>
                  <a:txBody>
                    <a:bodyPr/>
                    <a:lstStyle/>
                    <a:p>
                      <a:pPr algn="ctr">
                        <a:buNone/>
                      </a:pPr>
                      <a:r>
                        <a:rPr lang="en-IE" sz="2000" b="1" dirty="0"/>
                        <a:t>3</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kern="1200" dirty="0">
                          <a:solidFill>
                            <a:schemeClr val="bg1">
                              <a:lumMod val="85000"/>
                            </a:schemeClr>
                          </a:solidFill>
                          <a:latin typeface="+mn-lt"/>
                          <a:ea typeface="+mn-ea"/>
                          <a:cs typeface="+mn-cs"/>
                        </a:rPr>
                        <a:t>Osnova prihodkov in zmogljivosti</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0" i="1" dirty="0">
                          <a:solidFill>
                            <a:schemeClr val="bg1">
                              <a:lumMod val="50000"/>
                            </a:schemeClr>
                          </a:solidFill>
                        </a:rPr>
                        <a:t>Najprej izračunajte, koliko zaslužite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Vedeti morate, koliko </a:t>
                      </a:r>
                      <a:r>
                        <a:rPr lang="en-US" sz="1900" b="1" dirty="0">
                          <a:solidFill>
                            <a:schemeClr val="bg1">
                              <a:lumMod val="50000"/>
                            </a:schemeClr>
                          </a:solidFill>
                        </a:rPr>
                        <a:t>zaslužite </a:t>
                      </a:r>
                      <a:r>
                        <a:rPr lang="en-US" sz="1900" dirty="0">
                          <a:solidFill>
                            <a:schemeClr val="bg1">
                              <a:lumMod val="50000"/>
                            </a:schemeClr>
                          </a:solidFill>
                        </a:rPr>
                        <a:t>(primarni in sekundarni viri dohodka) in koliko </a:t>
                      </a:r>
                      <a:r>
                        <a:rPr lang="en-US" sz="1900" b="1" dirty="0">
                          <a:solidFill>
                            <a:schemeClr val="bg1">
                              <a:lumMod val="50000"/>
                            </a:schemeClr>
                          </a:solidFill>
                        </a:rPr>
                        <a:t>nočitev lahko prodate.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8511184"/>
                  </a:ext>
                </a:extLst>
              </a:tr>
              <a:tr h="679897">
                <a:tc>
                  <a:txBody>
                    <a:bodyPr/>
                    <a:lstStyle/>
                    <a:p>
                      <a:pPr algn="ctr">
                        <a:buNone/>
                      </a:pPr>
                      <a:r>
                        <a:rPr lang="en-IE" sz="2000" b="1" dirty="0">
                          <a:solidFill>
                            <a:schemeClr val="bg1">
                              <a:lumMod val="50000"/>
                            </a:schemeClr>
                          </a:solidFill>
                        </a:rPr>
                        <a:t>4</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chemeClr val="bg1"/>
                          </a:solidFill>
                        </a:rPr>
                        <a:t>Struktura stroškov</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1" i="1" kern="1200" dirty="0">
                          <a:solidFill>
                            <a:srgbClr val="E96751"/>
                          </a:solidFill>
                          <a:latin typeface="+mn-lt"/>
                          <a:ea typeface="+mn-ea"/>
                          <a:cs typeface="+mn-cs"/>
                        </a:rPr>
                        <a:t>Ugotovite, koliko porabite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595959"/>
                          </a:solidFill>
                        </a:rPr>
                        <a:t>Brez poznavanja </a:t>
                      </a:r>
                      <a:r>
                        <a:rPr lang="en-US" sz="1900" b="1" dirty="0">
                          <a:solidFill>
                            <a:srgbClr val="595959"/>
                          </a:solidFill>
                        </a:rPr>
                        <a:t>fiksnih in spremenljivih stroškov </a:t>
                      </a:r>
                      <a:r>
                        <a:rPr lang="en-US" sz="1900" dirty="0">
                          <a:solidFill>
                            <a:srgbClr val="595959"/>
                          </a:solidFill>
                        </a:rPr>
                        <a:t>ne morete določiti cen ali izračunati dobička. </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5548506"/>
                  </a:ext>
                </a:extLst>
              </a:tr>
              <a:tr h="679897">
                <a:tc>
                  <a:txBody>
                    <a:bodyPr/>
                    <a:lstStyle/>
                    <a:p>
                      <a:pPr algn="ctr">
                        <a:buNone/>
                      </a:pPr>
                      <a:r>
                        <a:rPr lang="en-IE" sz="2000" b="1" dirty="0">
                          <a:solidFill>
                            <a:schemeClr val="bg1">
                              <a:lumMod val="50000"/>
                            </a:schemeClr>
                          </a:solidFill>
                        </a:rPr>
                        <a:t>5</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0" dirty="0">
                          <a:solidFill>
                            <a:schemeClr val="bg1">
                              <a:lumMod val="85000"/>
                            </a:schemeClr>
                          </a:solidFill>
                        </a:rPr>
                        <a:t>Poznajte svoje stroške na noč</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Izračunajte, kaj mora pokriti vsaka nočitev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Pomaga določiti </a:t>
                      </a:r>
                      <a:r>
                        <a:rPr lang="en-US" sz="1900" b="1" dirty="0">
                          <a:solidFill>
                            <a:schemeClr val="bg1">
                              <a:lumMod val="50000"/>
                            </a:schemeClr>
                          </a:solidFill>
                        </a:rPr>
                        <a:t>minimalno ceno</a:t>
                      </a:r>
                      <a:r>
                        <a:rPr lang="en-US" sz="1900" dirty="0">
                          <a:solidFill>
                            <a:schemeClr val="bg1">
                              <a:lumMod val="50000"/>
                            </a:schemeClr>
                          </a:solidFill>
                        </a:rPr>
                        <a:t>, da dosežete prag rentabilnosti. </a:t>
                      </a:r>
                      <a:r>
                        <a:rPr lang="en-US" sz="1900" b="1" dirty="0">
                          <a:solidFill>
                            <a:schemeClr val="bg1">
                              <a:lumMod val="50000"/>
                            </a:schemeClr>
                          </a:solidFill>
                        </a:rPr>
                        <a:t>Strošek na noč </a:t>
                      </a:r>
                      <a:r>
                        <a:rPr lang="en-US" sz="1900" dirty="0">
                          <a:solidFill>
                            <a:schemeClr val="bg1">
                              <a:lumMod val="50000"/>
                            </a:schemeClr>
                          </a:solidFill>
                        </a:rPr>
                        <a:t>izračunate tako, da skupne stroške delite s predvidenim številom prodanih nočitev.</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3859256"/>
                  </a:ext>
                </a:extLst>
              </a:tr>
              <a:tr h="679897">
                <a:tc>
                  <a:txBody>
                    <a:bodyPr/>
                    <a:lstStyle/>
                    <a:p>
                      <a:pPr algn="ctr">
                        <a:buNone/>
                      </a:pPr>
                      <a:r>
                        <a:rPr lang="en-IE" sz="2000" b="1" dirty="0"/>
                        <a:t>6</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kern="1200" dirty="0">
                          <a:solidFill>
                            <a:schemeClr val="bg1">
                              <a:lumMod val="85000"/>
                            </a:schemeClr>
                          </a:solidFill>
                          <a:latin typeface="+mn-lt"/>
                          <a:ea typeface="+mn-ea"/>
                          <a:cs typeface="+mn-cs"/>
                        </a:rPr>
                        <a:t>Analiza pragu rentabilnosti in načrtovanje zasedenosti in prihodkov</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Določite svojo finančno preživetveno točko in napovedujte zasedenost in potencial prihodkov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lumMod val="50000"/>
                            </a:schemeClr>
                          </a:solidFill>
                        </a:rPr>
                        <a:t>Pove vam, kako </a:t>
                      </a:r>
                      <a:r>
                        <a:rPr lang="en-US" sz="1900" b="1" dirty="0">
                          <a:solidFill>
                            <a:schemeClr val="bg1">
                              <a:lumMod val="50000"/>
                            </a:schemeClr>
                          </a:solidFill>
                        </a:rPr>
                        <a:t>prenehati izgubljati denar</a:t>
                      </a:r>
                      <a:r>
                        <a:rPr lang="en-US" sz="1900" dirty="0">
                          <a:solidFill>
                            <a:schemeClr val="bg1">
                              <a:lumMod val="50000"/>
                            </a:schemeClr>
                          </a:solidFill>
                        </a:rPr>
                        <a:t>. Ko so stroški znani, izračunajte, koliko </a:t>
                      </a:r>
                      <a:r>
                        <a:rPr lang="en-US" sz="1900" b="1" dirty="0">
                          <a:solidFill>
                            <a:schemeClr val="bg1">
                              <a:lumMod val="50000"/>
                            </a:schemeClr>
                          </a:solidFill>
                        </a:rPr>
                        <a:t>rezervacij je potrebnih za doseganje pragu rentabilnosti</a:t>
                      </a:r>
                      <a:r>
                        <a:rPr lang="en-US" sz="1900" dirty="0">
                          <a:solidFill>
                            <a:schemeClr val="bg1">
                              <a:lumMod val="50000"/>
                            </a:schemeClr>
                          </a:solidFill>
                        </a:rPr>
                        <a:t>. Zagotovite dosegljive cene z </a:t>
                      </a:r>
                      <a:r>
                        <a:rPr lang="en-US" sz="1900" b="1" dirty="0">
                          <a:solidFill>
                            <a:schemeClr val="bg1">
                              <a:lumMod val="50000"/>
                            </a:schemeClr>
                          </a:solidFill>
                        </a:rPr>
                        <a:t>realističnimi cilji rezervacij </a:t>
                      </a:r>
                      <a:r>
                        <a:rPr lang="en-US" sz="1900" dirty="0">
                          <a:solidFill>
                            <a:schemeClr val="bg1">
                              <a:lumMod val="50000"/>
                            </a:schemeClr>
                          </a:solidFill>
                        </a:rPr>
                        <a:t>in </a:t>
                      </a:r>
                      <a:r>
                        <a:rPr lang="en-US" sz="1900" b="1" dirty="0">
                          <a:solidFill>
                            <a:schemeClr val="bg1">
                              <a:lumMod val="50000"/>
                            </a:schemeClr>
                          </a:solidFill>
                        </a:rPr>
                        <a:t>cilji zasedenosti v %.</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71939"/>
                  </a:ext>
                </a:extLst>
              </a:tr>
              <a:tr h="679897">
                <a:tc>
                  <a:txBody>
                    <a:bodyPr/>
                    <a:lstStyle/>
                    <a:p>
                      <a:pPr algn="ctr">
                        <a:buNone/>
                      </a:pPr>
                      <a:r>
                        <a:rPr lang="en-IE" sz="2000" b="1" dirty="0">
                          <a:solidFill>
                            <a:schemeClr val="bg1">
                              <a:lumMod val="50000"/>
                            </a:schemeClr>
                          </a:solidFill>
                        </a:rPr>
                        <a:t>7</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0" dirty="0">
                          <a:solidFill>
                            <a:schemeClr val="bg1">
                              <a:lumMod val="85000"/>
                            </a:schemeClr>
                          </a:solidFill>
                        </a:rPr>
                        <a:t>Strategije dobička in cen</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chemeClr val="bg1">
                              <a:lumMod val="50000"/>
                            </a:schemeClr>
                          </a:solidFill>
                          <a:latin typeface="+mn-lt"/>
                          <a:ea typeface="+mn-ea"/>
                          <a:cs typeface="+mn-cs"/>
                        </a:rPr>
                        <a:t>Nato izberite cenovno strategijo, ki je usklajena z vašimi cilji</a:t>
                      </a:r>
                    </a:p>
                    <a:p>
                      <a:pPr>
                        <a:buNone/>
                      </a:pPr>
                      <a:r>
                        <a:rPr lang="en-US" sz="1900" dirty="0">
                          <a:solidFill>
                            <a:schemeClr val="bg1">
                              <a:lumMod val="50000"/>
                            </a:schemeClr>
                          </a:solidFill>
                        </a:rPr>
                        <a:t>Ko je vse zgoraj navedeno urejeno, lahko samozavestno </a:t>
                      </a:r>
                      <a:r>
                        <a:rPr lang="en-US" sz="1900" b="1" dirty="0">
                          <a:solidFill>
                            <a:schemeClr val="bg1">
                              <a:lumMod val="50000"/>
                            </a:schemeClr>
                          </a:solidFill>
                        </a:rPr>
                        <a:t>določite cene </a:t>
                      </a:r>
                      <a:r>
                        <a:rPr lang="en-US" sz="1900" dirty="0">
                          <a:solidFill>
                            <a:schemeClr val="bg1">
                              <a:lumMod val="50000"/>
                            </a:schemeClr>
                          </a:solidFill>
                        </a:rPr>
                        <a:t>in </a:t>
                      </a:r>
                      <a:r>
                        <a:rPr lang="en-US" sz="1900" b="1" dirty="0">
                          <a:solidFill>
                            <a:schemeClr val="bg1">
                              <a:lumMod val="50000"/>
                            </a:schemeClr>
                          </a:solidFill>
                        </a:rPr>
                        <a:t>ciljne dobičke.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0225255"/>
                  </a:ext>
                </a:extLst>
              </a:tr>
            </a:tbl>
          </a:graphicData>
        </a:graphic>
      </p:graphicFrame>
      <p:sp>
        <p:nvSpPr>
          <p:cNvPr id="2" name="Arrow: Right 1">
            <a:extLst>
              <a:ext uri="{FF2B5EF4-FFF2-40B4-BE49-F238E27FC236}">
                <a16:creationId xmlns:a16="http://schemas.microsoft.com/office/drawing/2014/main" id="{98A3AB56-A87F-7D9A-A2C0-D5789EFCE65B}"/>
              </a:ext>
            </a:extLst>
          </p:cNvPr>
          <p:cNvSpPr/>
          <p:nvPr/>
        </p:nvSpPr>
        <p:spPr>
          <a:xfrm>
            <a:off x="0" y="2295525"/>
            <a:ext cx="609600" cy="390525"/>
          </a:xfrm>
          <a:prstGeom prst="rightArrow">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087878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EDFFF-4163-CFE5-ADE1-86165AE88629}"/>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4921ED8A-712E-0775-6EA2-8587127B5BD0}"/>
              </a:ext>
            </a:extLst>
          </p:cNvPr>
          <p:cNvSpPr>
            <a:spLocks noGrp="1"/>
          </p:cNvSpPr>
          <p:nvPr>
            <p:ph type="body" sz="quarter" idx="28"/>
          </p:nvPr>
        </p:nvSpPr>
        <p:spPr>
          <a:xfrm>
            <a:off x="434474" y="1176930"/>
            <a:ext cx="5665868" cy="4671588"/>
          </a:xfrm>
        </p:spPr>
        <p:txBody>
          <a:bodyPr/>
          <a:lstStyle/>
          <a:p>
            <a:pPr marL="0" indent="0"/>
            <a:r>
              <a:rPr lang="en-US" b="1" i="1" dirty="0"/>
              <a:t>Jasno opredelite in ločite fiksne in spremenljive stroške, da lahko ustvarite natančne cene, proračune in napovedi dobička, ki odražajo vaše dejanske stroške.</a:t>
            </a:r>
          </a:p>
          <a:p>
            <a:pPr marL="0" indent="0"/>
            <a:r>
              <a:rPr lang="en-US" dirty="0"/>
              <a:t>Pred določitvijo cen ali napovedjo dobička je ključnega pomena razumevanje vaših stroškov. Stroški so razdeljeni na </a:t>
            </a:r>
            <a:r>
              <a:rPr lang="en-US" b="1" dirty="0"/>
              <a:t>fiksne stroške </a:t>
            </a:r>
            <a:r>
              <a:rPr lang="en-US" dirty="0"/>
              <a:t>(kot so zavarovanje, odplačevanje posojil ali širokopasovni internet – stvari, ki jih plačujete ne glede na število gostov) in </a:t>
            </a:r>
            <a:r>
              <a:rPr lang="en-US" b="1" dirty="0"/>
              <a:t>spremenljive stroške </a:t>
            </a:r>
            <a:r>
              <a:rPr lang="en-US" dirty="0"/>
              <a:t>(kot so pranje perila, zajtrk in čiščenje – stroški, ki se spreminjajo glede na zasedenost). Natančna opredelitev teh stroškov bo zagotovila, da bo vaše podjetje cenovno konkurenčno in se bo lahko razširilo.</a:t>
            </a:r>
            <a:endParaRPr lang="en-IE" sz="2200" dirty="0"/>
          </a:p>
        </p:txBody>
      </p:sp>
      <p:sp>
        <p:nvSpPr>
          <p:cNvPr id="9" name="Text Placeholder 8">
            <a:extLst>
              <a:ext uri="{FF2B5EF4-FFF2-40B4-BE49-F238E27FC236}">
                <a16:creationId xmlns:a16="http://schemas.microsoft.com/office/drawing/2014/main" id="{2E5ED144-AF5F-54D1-E1A8-0F1D1DB77800}"/>
              </a:ext>
            </a:extLst>
          </p:cNvPr>
          <p:cNvSpPr>
            <a:spLocks noGrp="1"/>
          </p:cNvSpPr>
          <p:nvPr>
            <p:ph type="body" sz="quarter" idx="27"/>
          </p:nvPr>
        </p:nvSpPr>
        <p:spPr>
          <a:xfrm>
            <a:off x="-271340" y="297760"/>
            <a:ext cx="6255736" cy="769598"/>
          </a:xfrm>
        </p:spPr>
        <p:txBody>
          <a:bodyPr lIns="91440" tIns="45720" rIns="91440" bIns="45720" anchor="ctr">
            <a:noAutofit/>
          </a:bodyPr>
          <a:lstStyle/>
          <a:p>
            <a:pPr algn="r"/>
            <a:r>
              <a:rPr lang="en-US" sz="3200" dirty="0" err="1"/>
              <a:t>Spoznajte</a:t>
            </a:r>
            <a:r>
              <a:rPr lang="en-US" sz="3200" dirty="0"/>
              <a:t> </a:t>
            </a:r>
            <a:r>
              <a:rPr lang="en-US" sz="3200" dirty="0" err="1"/>
              <a:t>svoje</a:t>
            </a:r>
            <a:r>
              <a:rPr lang="en-US" sz="3200" dirty="0"/>
              <a:t> </a:t>
            </a:r>
            <a:r>
              <a:rPr lang="en-US" sz="3200" dirty="0" err="1"/>
              <a:t>stroške</a:t>
            </a:r>
            <a:r>
              <a:rPr lang="en-US" sz="3200" dirty="0"/>
              <a:t> in izdatke</a:t>
            </a:r>
            <a:endParaRPr lang="en-IE" sz="3200" dirty="0"/>
          </a:p>
        </p:txBody>
      </p:sp>
      <p:sp>
        <p:nvSpPr>
          <p:cNvPr id="30" name="Text Placeholder 1">
            <a:extLst>
              <a:ext uri="{FF2B5EF4-FFF2-40B4-BE49-F238E27FC236}">
                <a16:creationId xmlns:a16="http://schemas.microsoft.com/office/drawing/2014/main" id="{AEAA6975-BE6D-5880-5600-555A86CD5445}"/>
              </a:ext>
            </a:extLst>
          </p:cNvPr>
          <p:cNvSpPr>
            <a:spLocks noGrp="1"/>
          </p:cNvSpPr>
          <p:nvPr>
            <p:ph type="body" sz="quarter" idx="4294967295"/>
          </p:nvPr>
        </p:nvSpPr>
        <p:spPr>
          <a:xfrm>
            <a:off x="5989882" y="1552913"/>
            <a:ext cx="700387" cy="689518"/>
          </a:xfrm>
          <a:prstGeom prst="rect">
            <a:avLst/>
          </a:prstGeom>
        </p:spPr>
        <p:txBody>
          <a:bodyPr anchor="ctr"/>
          <a:lstStyle/>
          <a:p>
            <a:pPr marL="0" indent="0" algn="ctr">
              <a:buNone/>
            </a:pPr>
            <a:r>
              <a:rPr lang="en-IE" sz="3200" dirty="0">
                <a:solidFill>
                  <a:schemeClr val="bg1"/>
                </a:solidFill>
              </a:rPr>
              <a:t>10</a:t>
            </a:r>
          </a:p>
        </p:txBody>
      </p:sp>
      <p:sp>
        <p:nvSpPr>
          <p:cNvPr id="32" name="Text Placeholder 4">
            <a:extLst>
              <a:ext uri="{FF2B5EF4-FFF2-40B4-BE49-F238E27FC236}">
                <a16:creationId xmlns:a16="http://schemas.microsoft.com/office/drawing/2014/main" id="{02686CA0-0731-7C9E-5D2D-CC238D0D3980}"/>
              </a:ext>
            </a:extLst>
          </p:cNvPr>
          <p:cNvSpPr>
            <a:spLocks noGrp="1"/>
          </p:cNvSpPr>
          <p:nvPr>
            <p:ph type="body" sz="quarter" idx="4294967295"/>
          </p:nvPr>
        </p:nvSpPr>
        <p:spPr>
          <a:xfrm>
            <a:off x="6011585" y="2917286"/>
            <a:ext cx="700387" cy="689518"/>
          </a:xfrm>
          <a:prstGeom prst="rect">
            <a:avLst/>
          </a:prstGeom>
        </p:spPr>
        <p:txBody>
          <a:bodyPr anchor="ctr"/>
          <a:lstStyle/>
          <a:p>
            <a:pPr marL="0" indent="0" algn="ctr">
              <a:buNone/>
            </a:pPr>
            <a:r>
              <a:rPr lang="en-IE" sz="3200" dirty="0">
                <a:solidFill>
                  <a:schemeClr val="bg1"/>
                </a:solidFill>
              </a:rPr>
              <a:t>11</a:t>
            </a:r>
          </a:p>
        </p:txBody>
      </p:sp>
      <p:sp>
        <p:nvSpPr>
          <p:cNvPr id="34" name="Text Placeholder 6">
            <a:extLst>
              <a:ext uri="{FF2B5EF4-FFF2-40B4-BE49-F238E27FC236}">
                <a16:creationId xmlns:a16="http://schemas.microsoft.com/office/drawing/2014/main" id="{50972326-D3A1-1E92-7105-A352D0F39971}"/>
              </a:ext>
            </a:extLst>
          </p:cNvPr>
          <p:cNvSpPr>
            <a:spLocks noGrp="1"/>
          </p:cNvSpPr>
          <p:nvPr>
            <p:ph type="body" sz="quarter" idx="4294967295"/>
          </p:nvPr>
        </p:nvSpPr>
        <p:spPr>
          <a:xfrm>
            <a:off x="6047472" y="3998349"/>
            <a:ext cx="700387" cy="689518"/>
          </a:xfrm>
          <a:prstGeom prst="rect">
            <a:avLst/>
          </a:prstGeom>
        </p:spPr>
        <p:txBody>
          <a:bodyPr/>
          <a:lstStyle/>
          <a:p>
            <a:pPr marL="0" indent="0" algn="ctr">
              <a:buNone/>
            </a:pPr>
            <a:r>
              <a:rPr lang="en-IE" sz="3200" dirty="0">
                <a:solidFill>
                  <a:schemeClr val="bg1"/>
                </a:solidFill>
              </a:rPr>
              <a:t>12</a:t>
            </a:r>
          </a:p>
        </p:txBody>
      </p:sp>
      <p:sp>
        <p:nvSpPr>
          <p:cNvPr id="36" name="Text Placeholder 8">
            <a:extLst>
              <a:ext uri="{FF2B5EF4-FFF2-40B4-BE49-F238E27FC236}">
                <a16:creationId xmlns:a16="http://schemas.microsoft.com/office/drawing/2014/main" id="{8D7FBDD4-FE67-1C44-E79C-48319802DC1E}"/>
              </a:ext>
            </a:extLst>
          </p:cNvPr>
          <p:cNvSpPr>
            <a:spLocks noGrp="1"/>
          </p:cNvSpPr>
          <p:nvPr>
            <p:ph type="body" sz="quarter" idx="4294967295"/>
          </p:nvPr>
        </p:nvSpPr>
        <p:spPr>
          <a:xfrm>
            <a:off x="6078944" y="5216184"/>
            <a:ext cx="700387" cy="689518"/>
          </a:xfrm>
          <a:prstGeom prst="rect">
            <a:avLst/>
          </a:prstGeom>
        </p:spPr>
        <p:txBody>
          <a:bodyPr/>
          <a:lstStyle/>
          <a:p>
            <a:pPr marL="0" indent="0" algn="ctr">
              <a:buNone/>
            </a:pPr>
            <a:r>
              <a:rPr lang="en-IE" sz="3200" dirty="0">
                <a:solidFill>
                  <a:schemeClr val="bg1"/>
                </a:solidFill>
              </a:rPr>
              <a:t>13</a:t>
            </a:r>
          </a:p>
        </p:txBody>
      </p:sp>
      <p:cxnSp>
        <p:nvCxnSpPr>
          <p:cNvPr id="2" name="Straight Connector 1">
            <a:extLst>
              <a:ext uri="{FF2B5EF4-FFF2-40B4-BE49-F238E27FC236}">
                <a16:creationId xmlns:a16="http://schemas.microsoft.com/office/drawing/2014/main" id="{7C6F9591-6728-EA84-E778-81324AB6BC25}"/>
              </a:ext>
            </a:extLst>
          </p:cNvPr>
          <p:cNvCxnSpPr>
            <a:cxnSpLocks/>
          </p:cNvCxnSpPr>
          <p:nvPr/>
        </p:nvCxnSpPr>
        <p:spPr>
          <a:xfrm flipH="1">
            <a:off x="6361430" y="2298463"/>
            <a:ext cx="5259231" cy="29307"/>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EE2EA1FA-D475-EC4B-A5AF-19D85C081C76}"/>
              </a:ext>
            </a:extLst>
          </p:cNvPr>
          <p:cNvCxnSpPr>
            <a:cxnSpLocks/>
          </p:cNvCxnSpPr>
          <p:nvPr/>
        </p:nvCxnSpPr>
        <p:spPr>
          <a:xfrm flipH="1" flipV="1">
            <a:off x="6224253" y="3651990"/>
            <a:ext cx="5347155" cy="19538"/>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23D204C-29A7-B939-7EED-607A7C6A665C}"/>
              </a:ext>
            </a:extLst>
          </p:cNvPr>
          <p:cNvCxnSpPr>
            <a:cxnSpLocks/>
          </p:cNvCxnSpPr>
          <p:nvPr/>
        </p:nvCxnSpPr>
        <p:spPr>
          <a:xfrm flipH="1">
            <a:off x="6364112" y="4614748"/>
            <a:ext cx="5259232" cy="29308"/>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F796243-26A7-F1F6-7D8D-583A7FB5E1A3}"/>
              </a:ext>
            </a:extLst>
          </p:cNvPr>
          <p:cNvCxnSpPr>
            <a:cxnSpLocks/>
          </p:cNvCxnSpPr>
          <p:nvPr/>
        </p:nvCxnSpPr>
        <p:spPr>
          <a:xfrm flipH="1">
            <a:off x="6298908" y="5909659"/>
            <a:ext cx="5396000" cy="9769"/>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201496DB-DF0A-FA20-8F83-131A2D2E8039}"/>
              </a:ext>
            </a:extLst>
          </p:cNvPr>
          <p:cNvSpPr txBox="1">
            <a:spLocks/>
          </p:cNvSpPr>
          <p:nvPr/>
        </p:nvSpPr>
        <p:spPr>
          <a:xfrm>
            <a:off x="6828265" y="1451892"/>
            <a:ext cx="4931847" cy="689519"/>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200" b="1" dirty="0" err="1">
                <a:solidFill>
                  <a:srgbClr val="595959"/>
                </a:solidFill>
              </a:rPr>
              <a:t>Spoznajte</a:t>
            </a:r>
            <a:r>
              <a:rPr lang="en-IE" sz="2200" b="1" dirty="0">
                <a:solidFill>
                  <a:srgbClr val="595959"/>
                </a:solidFill>
              </a:rPr>
              <a:t> </a:t>
            </a:r>
            <a:r>
              <a:rPr lang="en-IE" sz="2200" b="1" dirty="0" err="1">
                <a:solidFill>
                  <a:srgbClr val="595959"/>
                </a:solidFill>
              </a:rPr>
              <a:t>svoje</a:t>
            </a:r>
            <a:r>
              <a:rPr lang="en-IE" sz="2200" b="1" dirty="0">
                <a:solidFill>
                  <a:srgbClr val="595959"/>
                </a:solidFill>
              </a:rPr>
              <a:t> </a:t>
            </a:r>
            <a:r>
              <a:rPr lang="en-IE" sz="2200" b="1" dirty="0" err="1">
                <a:solidFill>
                  <a:srgbClr val="595959"/>
                </a:solidFill>
              </a:rPr>
              <a:t>fiksne</a:t>
            </a:r>
            <a:r>
              <a:rPr lang="en-IE" sz="2200" b="1" dirty="0">
                <a:solidFill>
                  <a:srgbClr val="595959"/>
                </a:solidFill>
              </a:rPr>
              <a:t> </a:t>
            </a:r>
            <a:r>
              <a:rPr lang="en-IE" sz="2200" b="1" dirty="0" err="1">
                <a:solidFill>
                  <a:srgbClr val="595959"/>
                </a:solidFill>
              </a:rPr>
              <a:t>stroške</a:t>
            </a:r>
            <a:r>
              <a:rPr lang="en-IE" sz="2200" b="1" dirty="0">
                <a:solidFill>
                  <a:srgbClr val="595959"/>
                </a:solidFill>
              </a:rPr>
              <a:t> (FC) </a:t>
            </a:r>
            <a:r>
              <a:rPr lang="en-IE" sz="2200" dirty="0">
                <a:solidFill>
                  <a:srgbClr val="595959"/>
                </a:solidFill>
              </a:rPr>
              <a:t>(</a:t>
            </a:r>
            <a:r>
              <a:rPr lang="en-IE" sz="2200" dirty="0" err="1">
                <a:solidFill>
                  <a:srgbClr val="595959"/>
                </a:solidFill>
              </a:rPr>
              <a:t>splošni</a:t>
            </a:r>
            <a:r>
              <a:rPr lang="en-IE" sz="2200" dirty="0">
                <a:solidFill>
                  <a:srgbClr val="595959"/>
                </a:solidFill>
              </a:rPr>
              <a:t> </a:t>
            </a:r>
            <a:r>
              <a:rPr lang="en-IE" sz="2200" dirty="0" err="1">
                <a:solidFill>
                  <a:srgbClr val="595959"/>
                </a:solidFill>
              </a:rPr>
              <a:t>stroški</a:t>
            </a:r>
            <a:r>
              <a:rPr lang="en-IE" sz="2200" dirty="0">
                <a:solidFill>
                  <a:srgbClr val="595959"/>
                </a:solidFill>
              </a:rPr>
              <a:t>)</a:t>
            </a:r>
          </a:p>
          <a:p>
            <a:pPr marL="0" indent="0">
              <a:spcBef>
                <a:spcPts val="0"/>
              </a:spcBef>
              <a:buFont typeface="Arial" panose="020B0604020202020204" pitchFamily="34" charset="0"/>
              <a:buNone/>
            </a:pPr>
            <a:r>
              <a:rPr lang="en-US" sz="1800" i="1" dirty="0">
                <a:solidFill>
                  <a:srgbClr val="595959"/>
                </a:solidFill>
              </a:rPr>
              <a:t>Opredelite redne, ponavljajoče se stroške, kot so najemnina, plače, zavarovanje in komunalne storitve.</a:t>
            </a:r>
          </a:p>
          <a:p>
            <a:pPr marL="0" indent="0">
              <a:spcBef>
                <a:spcPts val="0"/>
              </a:spcBef>
              <a:buFont typeface="Arial" panose="020B0604020202020204" pitchFamily="34" charset="0"/>
              <a:buNone/>
            </a:pPr>
            <a:endParaRPr lang="en-IE" sz="2200" dirty="0">
              <a:solidFill>
                <a:srgbClr val="595959"/>
              </a:solidFill>
            </a:endParaRPr>
          </a:p>
        </p:txBody>
      </p:sp>
      <p:sp>
        <p:nvSpPr>
          <p:cNvPr id="10" name="Text Placeholder 5">
            <a:extLst>
              <a:ext uri="{FF2B5EF4-FFF2-40B4-BE49-F238E27FC236}">
                <a16:creationId xmlns:a16="http://schemas.microsoft.com/office/drawing/2014/main" id="{3A3EB3E7-7FFC-ACFF-5B17-987202FF8C20}"/>
              </a:ext>
            </a:extLst>
          </p:cNvPr>
          <p:cNvSpPr txBox="1">
            <a:spLocks/>
          </p:cNvSpPr>
          <p:nvPr/>
        </p:nvSpPr>
        <p:spPr>
          <a:xfrm>
            <a:off x="6831446" y="2829370"/>
            <a:ext cx="5110169"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200" b="1" dirty="0">
                <a:solidFill>
                  <a:srgbClr val="595959"/>
                </a:solidFill>
              </a:rPr>
              <a:t>Ocenite svoje spremenljive stroške na noč (VC)</a:t>
            </a:r>
          </a:p>
          <a:p>
            <a:pPr marL="0" indent="0">
              <a:spcBef>
                <a:spcPts val="0"/>
              </a:spcBef>
              <a:buFont typeface="Arial" panose="020B0604020202020204" pitchFamily="34" charset="0"/>
              <a:buNone/>
            </a:pPr>
            <a:r>
              <a:rPr lang="en-US" sz="1800" i="1" dirty="0">
                <a:solidFill>
                  <a:srgbClr val="595959"/>
                </a:solidFill>
              </a:rPr>
              <a:t>Izračunajte stroške, ki se spreminjajo glede na rezervacije, kot so pranje perila, čiščenje ali zajtrk.</a:t>
            </a:r>
          </a:p>
          <a:p>
            <a:pPr marL="0" indent="0">
              <a:spcBef>
                <a:spcPts val="0"/>
              </a:spcBef>
              <a:buFont typeface="Arial" panose="020B0604020202020204" pitchFamily="34" charset="0"/>
              <a:buNone/>
            </a:pPr>
            <a:endParaRPr lang="en-IE" sz="2200" b="1" dirty="0">
              <a:solidFill>
                <a:srgbClr val="595959"/>
              </a:solidFill>
            </a:endParaRPr>
          </a:p>
        </p:txBody>
      </p:sp>
      <p:sp>
        <p:nvSpPr>
          <p:cNvPr id="6" name="Text Placeholder 7">
            <a:extLst>
              <a:ext uri="{FF2B5EF4-FFF2-40B4-BE49-F238E27FC236}">
                <a16:creationId xmlns:a16="http://schemas.microsoft.com/office/drawing/2014/main" id="{C1A6D860-7B79-12C7-B62D-67B71C9D0DAA}"/>
              </a:ext>
            </a:extLst>
          </p:cNvPr>
          <p:cNvSpPr txBox="1">
            <a:spLocks/>
          </p:cNvSpPr>
          <p:nvPr/>
        </p:nvSpPr>
        <p:spPr>
          <a:xfrm>
            <a:off x="6831446" y="3942998"/>
            <a:ext cx="4966284"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100" b="1" dirty="0">
                <a:solidFill>
                  <a:srgbClr val="595959"/>
                </a:solidFill>
              </a:rPr>
              <a:t>Primer letnih obratovalnih stroškov ali razčlenitev spremenljivih stroškov</a:t>
            </a:r>
          </a:p>
          <a:p>
            <a:pPr marL="0" indent="0">
              <a:spcBef>
                <a:spcPts val="0"/>
              </a:spcBef>
              <a:buFont typeface="Arial" panose="020B0604020202020204" pitchFamily="34" charset="0"/>
              <a:buNone/>
            </a:pPr>
            <a:r>
              <a:rPr lang="en-US" sz="1800" i="1" dirty="0">
                <a:solidFill>
                  <a:srgbClr val="595959"/>
                </a:solidFill>
              </a:rPr>
              <a:t>Seznam za primerjavo in </a:t>
            </a:r>
            <a:r>
              <a:rPr lang="en-US" sz="1800" i="1" dirty="0" err="1">
                <a:solidFill>
                  <a:srgbClr val="595959"/>
                </a:solidFill>
              </a:rPr>
              <a:t>razvrstitev </a:t>
            </a:r>
            <a:r>
              <a:rPr lang="en-US" sz="1800" i="1" dirty="0">
                <a:solidFill>
                  <a:srgbClr val="595959"/>
                </a:solidFill>
              </a:rPr>
              <a:t>vaših stroškov.</a:t>
            </a:r>
          </a:p>
          <a:p>
            <a:pPr marL="0" indent="0">
              <a:spcBef>
                <a:spcPts val="0"/>
              </a:spcBef>
              <a:buFont typeface="Arial" panose="020B0604020202020204" pitchFamily="34" charset="0"/>
              <a:buNone/>
            </a:pPr>
            <a:endParaRPr lang="en-IE" sz="2200" b="1" dirty="0">
              <a:solidFill>
                <a:srgbClr val="595959"/>
              </a:solidFill>
            </a:endParaRPr>
          </a:p>
        </p:txBody>
      </p:sp>
      <p:sp>
        <p:nvSpPr>
          <p:cNvPr id="37" name="Text Placeholder 9">
            <a:extLst>
              <a:ext uri="{FF2B5EF4-FFF2-40B4-BE49-F238E27FC236}">
                <a16:creationId xmlns:a16="http://schemas.microsoft.com/office/drawing/2014/main" id="{3B35D16A-6573-37B9-F621-16FAD597F489}"/>
              </a:ext>
            </a:extLst>
          </p:cNvPr>
          <p:cNvSpPr txBox="1">
            <a:spLocks/>
          </p:cNvSpPr>
          <p:nvPr/>
        </p:nvSpPr>
        <p:spPr>
          <a:xfrm>
            <a:off x="6829405" y="5054063"/>
            <a:ext cx="4881861"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200" b="1">
                <a:solidFill>
                  <a:srgbClr val="595959"/>
                </a:solidFill>
              </a:rPr>
              <a:t>Izračunajte svoje skupne letne stroške (TAC)</a:t>
            </a:r>
          </a:p>
          <a:p>
            <a:pPr marL="0" indent="0">
              <a:spcBef>
                <a:spcPts val="0"/>
              </a:spcBef>
              <a:buFont typeface="Arial" panose="020B0604020202020204" pitchFamily="34" charset="0"/>
              <a:buNone/>
            </a:pPr>
            <a:r>
              <a:rPr lang="en-US" sz="1800" i="1">
                <a:solidFill>
                  <a:srgbClr val="595959"/>
                </a:solidFill>
              </a:rPr>
              <a:t>Dodajte fiksne in spremenljive stroške, da dobite celotno sliko letnih stroškov vašega podjetja.</a:t>
            </a:r>
          </a:p>
          <a:p>
            <a:pPr marL="0" indent="0">
              <a:spcBef>
                <a:spcPts val="0"/>
              </a:spcBef>
              <a:buFont typeface="Arial" panose="020B0604020202020204" pitchFamily="34" charset="0"/>
              <a:buNone/>
            </a:pPr>
            <a:endParaRPr lang="en-IE" sz="2200" b="1" dirty="0">
              <a:solidFill>
                <a:srgbClr val="595959"/>
              </a:solidFill>
            </a:endParaRPr>
          </a:p>
        </p:txBody>
      </p:sp>
    </p:spTree>
    <p:extLst>
      <p:ext uri="{BB962C8B-B14F-4D97-AF65-F5344CB8AC3E}">
        <p14:creationId xmlns:p14="http://schemas.microsoft.com/office/powerpoint/2010/main" val="3196063689"/>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A0ADF3A-EE99-4291-81E6-F2AF0BE46841}"/>
</file>

<file path=customXml/itemProps2.xml><?xml version="1.0" encoding="utf-8"?>
<ds:datastoreItem xmlns:ds="http://schemas.openxmlformats.org/officeDocument/2006/customXml" ds:itemID="{50F23F19-E1B6-45A4-86E0-DF72D071C83F}"/>
</file>

<file path=customXml/itemProps3.xml><?xml version="1.0" encoding="utf-8"?>
<ds:datastoreItem xmlns:ds="http://schemas.openxmlformats.org/officeDocument/2006/customXml" ds:itemID="{F1C555D1-0AAE-437C-A363-C77FA1653E73}"/>
</file>

<file path=docProps/app.xml><?xml version="1.0" encoding="utf-8"?>
<Properties xmlns="http://schemas.openxmlformats.org/officeDocument/2006/extended-properties" xmlns:vt="http://schemas.openxmlformats.org/officeDocument/2006/docPropsVTypes">
  <TotalTime>12858</TotalTime>
  <Words>11038</Words>
  <Application>Microsoft Office PowerPoint</Application>
  <PresentationFormat>Širokozaslonsko</PresentationFormat>
  <Paragraphs>838</Paragraphs>
  <Slides>76</Slides>
  <Notes>0</Notes>
  <HiddenSlides>0</HiddenSlides>
  <MMClips>0</MMClips>
  <ScaleCrop>false</ScaleCrop>
  <HeadingPairs>
    <vt:vector size="4" baseType="variant">
      <vt:variant>
        <vt:lpstr>Tema</vt:lpstr>
      </vt:variant>
      <vt:variant>
        <vt:i4>1</vt:i4>
      </vt:variant>
      <vt:variant>
        <vt:lpstr>Naslovi diapozitivov</vt:lpstr>
      </vt:variant>
      <vt:variant>
        <vt:i4>76</vt:i4>
      </vt:variant>
    </vt:vector>
  </HeadingPairs>
  <TitlesOfParts>
    <vt:vector size="77" baseType="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docId:50ACC8BF3BD48CFB5FE711378636B956</cp:keywords>
  <cp:lastModifiedBy>Tatjana Klakočar</cp:lastModifiedBy>
  <cp:revision>785</cp:revision>
  <dcterms:created xsi:type="dcterms:W3CDTF">2020-10-14T13:32:04Z</dcterms:created>
  <dcterms:modified xsi:type="dcterms:W3CDTF">2026-01-13T08:14:19Z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