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5"/>
  </p:notesMasterIdLst>
  <p:sldIdLst>
    <p:sldId id="7764" r:id="rId2"/>
    <p:sldId id="7690" r:id="rId3"/>
    <p:sldId id="7709" r:id="rId4"/>
    <p:sldId id="7734" r:id="rId5"/>
    <p:sldId id="7706" r:id="rId6"/>
    <p:sldId id="7735" r:id="rId7"/>
    <p:sldId id="7736" r:id="rId8"/>
    <p:sldId id="7315" r:id="rId9"/>
    <p:sldId id="7319" r:id="rId10"/>
    <p:sldId id="7322" r:id="rId11"/>
    <p:sldId id="7210" r:id="rId12"/>
    <p:sldId id="7155" r:id="rId13"/>
    <p:sldId id="7156" r:id="rId14"/>
    <p:sldId id="7174" r:id="rId15"/>
    <p:sldId id="7000" r:id="rId16"/>
    <p:sldId id="7173" r:id="rId17"/>
    <p:sldId id="6901" r:id="rId18"/>
    <p:sldId id="7177" r:id="rId19"/>
    <p:sldId id="7175" r:id="rId20"/>
    <p:sldId id="7176" r:id="rId21"/>
    <p:sldId id="7181" r:id="rId22"/>
    <p:sldId id="7182" r:id="rId23"/>
    <p:sldId id="7183" r:id="rId24"/>
    <p:sldId id="7179" r:id="rId25"/>
    <p:sldId id="6998" r:id="rId26"/>
    <p:sldId id="7058" r:id="rId27"/>
    <p:sldId id="7765" r:id="rId28"/>
    <p:sldId id="7320" r:id="rId29"/>
    <p:sldId id="7051" r:id="rId30"/>
    <p:sldId id="7052" r:id="rId31"/>
    <p:sldId id="7053" r:id="rId32"/>
    <p:sldId id="7766" r:id="rId33"/>
    <p:sldId id="7059" r:id="rId34"/>
    <p:sldId id="7056" r:id="rId35"/>
    <p:sldId id="7055" r:id="rId36"/>
    <p:sldId id="7530" r:id="rId37"/>
    <p:sldId id="7531" r:id="rId38"/>
    <p:sldId id="7432" r:id="rId39"/>
    <p:sldId id="7580" r:id="rId40"/>
    <p:sldId id="7311" r:id="rId41"/>
    <p:sldId id="7450" r:id="rId42"/>
    <p:sldId id="7451" r:id="rId43"/>
    <p:sldId id="7532" r:id="rId44"/>
    <p:sldId id="7533" r:id="rId45"/>
    <p:sldId id="7536" r:id="rId46"/>
    <p:sldId id="7545" r:id="rId47"/>
    <p:sldId id="7546" r:id="rId48"/>
    <p:sldId id="7534" r:id="rId49"/>
    <p:sldId id="7538" r:id="rId50"/>
    <p:sldId id="7540" r:id="rId51"/>
    <p:sldId id="7541" r:id="rId52"/>
    <p:sldId id="7535" r:id="rId53"/>
    <p:sldId id="7542" r:id="rId54"/>
    <p:sldId id="7543" r:id="rId55"/>
    <p:sldId id="7544" r:id="rId56"/>
    <p:sldId id="7505" r:id="rId57"/>
    <p:sldId id="7452" r:id="rId58"/>
    <p:sldId id="7563" r:id="rId59"/>
    <p:sldId id="7564" r:id="rId60"/>
    <p:sldId id="7573" r:id="rId61"/>
    <p:sldId id="7574" r:id="rId62"/>
    <p:sldId id="7565" r:id="rId63"/>
    <p:sldId id="770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418D8F"/>
    <a:srgbClr val="595959"/>
    <a:srgbClr val="F2A158"/>
    <a:srgbClr val="5FBDBB"/>
    <a:srgbClr val="E98C7F"/>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C80B6-96E9-B071-F05C-667ED7639D58}" v="524" dt="2026-01-13T06:54:50.345"/>
    <p1510:client id="{F7CECD68-D498-8577-FAE7-1A73CBF57012}" v="472" dt="2026-01-12T14:31:06.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82" d="100"/>
          <a:sy n="82" d="100"/>
        </p:scale>
        <p:origin x="58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7CECD68-D498-8577-FAE7-1A73CBF57012}"/>
    <pc:docChg chg="modSld">
      <pc:chgData name="" userId="" providerId="" clId="Web-{F7CECD68-D498-8577-FAE7-1A73CBF57012}" dt="2026-01-12T14:03:48.147" v="0" actId="1076"/>
      <pc:docMkLst>
        <pc:docMk/>
      </pc:docMkLst>
      <pc:sldChg chg="modSp">
        <pc:chgData name="" userId="" providerId="" clId="Web-{F7CECD68-D498-8577-FAE7-1A73CBF57012}" dt="2026-01-12T14:03:48.147" v="0" actId="1076"/>
        <pc:sldMkLst>
          <pc:docMk/>
          <pc:sldMk cId="938458164" sldId="7764"/>
        </pc:sldMkLst>
        <pc:spChg chg="mod">
          <ac:chgData name="" userId="" providerId="" clId="Web-{F7CECD68-D498-8577-FAE7-1A73CBF57012}" dt="2026-01-12T14:03:48.147" v="0" actId="1076"/>
          <ac:spMkLst>
            <pc:docMk/>
            <pc:sldMk cId="938458164" sldId="7764"/>
            <ac:spMk id="8" creationId="{753DA0CF-B352-B521-2ED3-96028AFE64DB}"/>
          </ac:spMkLst>
        </pc:spChg>
      </pc:sldChg>
    </pc:docChg>
  </pc:docChgLst>
  <pc:docChgLst>
    <pc:chgData name="Irena Krošl" userId="S::irenak@vsgt.si::6f871211-9d6e-4801-9f7a-49ad5e71b0eb" providerId="AD" clId="Web-{B31C80B6-96E9-B071-F05C-667ED7639D58}"/>
    <pc:docChg chg="modSld">
      <pc:chgData name="Irena Krošl" userId="S::irenak@vsgt.si::6f871211-9d6e-4801-9f7a-49ad5e71b0eb" providerId="AD" clId="Web-{B31C80B6-96E9-B071-F05C-667ED7639D58}" dt="2026-01-13T06:54:50.345" v="509" actId="20577"/>
      <pc:docMkLst>
        <pc:docMk/>
      </pc:docMkLst>
      <pc:sldChg chg="modSp">
        <pc:chgData name="Irena Krošl" userId="S::irenak@vsgt.si::6f871211-9d6e-4801-9f7a-49ad5e71b0eb" providerId="AD" clId="Web-{B31C80B6-96E9-B071-F05C-667ED7639D58}" dt="2026-01-13T06:36:49.320" v="2" actId="1076"/>
        <pc:sldMkLst>
          <pc:docMk/>
          <pc:sldMk cId="2230137232" sldId="7450"/>
        </pc:sldMkLst>
        <pc:spChg chg="mod">
          <ac:chgData name="Irena Krošl" userId="S::irenak@vsgt.si::6f871211-9d6e-4801-9f7a-49ad5e71b0eb" providerId="AD" clId="Web-{B31C80B6-96E9-B071-F05C-667ED7639D58}" dt="2026-01-13T06:36:49.320" v="2" actId="1076"/>
          <ac:spMkLst>
            <pc:docMk/>
            <pc:sldMk cId="2230137232" sldId="7450"/>
            <ac:spMk id="6" creationId="{EC8D07D1-83D5-F6CA-1A88-274C0128B650}"/>
          </ac:spMkLst>
        </pc:spChg>
        <pc:spChg chg="mod">
          <ac:chgData name="Irena Krošl" userId="S::irenak@vsgt.si::6f871211-9d6e-4801-9f7a-49ad5e71b0eb" providerId="AD" clId="Web-{B31C80B6-96E9-B071-F05C-667ED7639D58}" dt="2026-01-13T06:36:46.679" v="1" actId="1076"/>
          <ac:spMkLst>
            <pc:docMk/>
            <pc:sldMk cId="2230137232" sldId="7450"/>
            <ac:spMk id="7" creationId="{7EA5D521-E957-E51E-FAEC-4B66454259C3}"/>
          </ac:spMkLst>
        </pc:spChg>
      </pc:sldChg>
      <pc:sldChg chg="modSp">
        <pc:chgData name="Irena Krošl" userId="S::irenak@vsgt.si::6f871211-9d6e-4801-9f7a-49ad5e71b0eb" providerId="AD" clId="Web-{B31C80B6-96E9-B071-F05C-667ED7639D58}" dt="2026-01-13T06:37:34.697" v="17" actId="1076"/>
        <pc:sldMkLst>
          <pc:docMk/>
          <pc:sldMk cId="2082607637" sldId="7451"/>
        </pc:sldMkLst>
        <pc:spChg chg="mod">
          <ac:chgData name="Irena Krošl" userId="S::irenak@vsgt.si::6f871211-9d6e-4801-9f7a-49ad5e71b0eb" providerId="AD" clId="Web-{B31C80B6-96E9-B071-F05C-667ED7639D58}" dt="2026-01-13T06:37:11.133" v="5" actId="20577"/>
          <ac:spMkLst>
            <pc:docMk/>
            <pc:sldMk cId="2082607637" sldId="7451"/>
            <ac:spMk id="4" creationId="{1F6D842B-7956-D705-F688-CD7F535BB880}"/>
          </ac:spMkLst>
        </pc:spChg>
        <pc:spChg chg="mod">
          <ac:chgData name="Irena Krošl" userId="S::irenak@vsgt.si::6f871211-9d6e-4801-9f7a-49ad5e71b0eb" providerId="AD" clId="Web-{B31C80B6-96E9-B071-F05C-667ED7639D58}" dt="2026-01-13T06:37:00.711" v="3" actId="1076"/>
          <ac:spMkLst>
            <pc:docMk/>
            <pc:sldMk cId="2082607637" sldId="7451"/>
            <ac:spMk id="5" creationId="{30DC9BDC-EF0A-6C70-8883-286976C09E6A}"/>
          </ac:spMkLst>
        </pc:spChg>
        <pc:spChg chg="mod">
          <ac:chgData name="Irena Krošl" userId="S::irenak@vsgt.si::6f871211-9d6e-4801-9f7a-49ad5e71b0eb" providerId="AD" clId="Web-{B31C80B6-96E9-B071-F05C-667ED7639D58}" dt="2026-01-13T06:37:34.697" v="17" actId="1076"/>
          <ac:spMkLst>
            <pc:docMk/>
            <pc:sldMk cId="2082607637" sldId="7451"/>
            <ac:spMk id="11" creationId="{8D87F8C7-82F3-613D-8874-C3D17D9B9BFD}"/>
          </ac:spMkLst>
        </pc:spChg>
        <pc:spChg chg="mod">
          <ac:chgData name="Irena Krošl" userId="S::irenak@vsgt.si::6f871211-9d6e-4801-9f7a-49ad5e71b0eb" providerId="AD" clId="Web-{B31C80B6-96E9-B071-F05C-667ED7639D58}" dt="2026-01-13T06:37:15.102" v="6" actId="1076"/>
          <ac:spMkLst>
            <pc:docMk/>
            <pc:sldMk cId="2082607637" sldId="7451"/>
            <ac:spMk id="18" creationId="{285DF57E-E0EE-6BE9-E759-715906FCED4B}"/>
          </ac:spMkLst>
        </pc:spChg>
      </pc:sldChg>
      <pc:sldChg chg="modSp">
        <pc:chgData name="Irena Krošl" userId="S::irenak@vsgt.si::6f871211-9d6e-4801-9f7a-49ad5e71b0eb" providerId="AD" clId="Web-{B31C80B6-96E9-B071-F05C-667ED7639D58}" dt="2026-01-13T06:51:16.741" v="142" actId="1076"/>
        <pc:sldMkLst>
          <pc:docMk/>
          <pc:sldMk cId="1438653865" sldId="7452"/>
        </pc:sldMkLst>
        <pc:spChg chg="mod">
          <ac:chgData name="Irena Krošl" userId="S::irenak@vsgt.si::6f871211-9d6e-4801-9f7a-49ad5e71b0eb" providerId="AD" clId="Web-{B31C80B6-96E9-B071-F05C-667ED7639D58}" dt="2026-01-13T06:51:16.741" v="142" actId="1076"/>
          <ac:spMkLst>
            <pc:docMk/>
            <pc:sldMk cId="1438653865" sldId="7452"/>
            <ac:spMk id="2" creationId="{572DB7A3-CCEF-83E5-C553-DA85842A2A99}"/>
          </ac:spMkLst>
        </pc:spChg>
      </pc:sldChg>
      <pc:sldChg chg="modSp">
        <pc:chgData name="Irena Krošl" userId="S::irenak@vsgt.si::6f871211-9d6e-4801-9f7a-49ad5e71b0eb" providerId="AD" clId="Web-{B31C80B6-96E9-B071-F05C-667ED7639D58}" dt="2026-01-13T06:51:29.773" v="148" actId="14100"/>
        <pc:sldMkLst>
          <pc:docMk/>
          <pc:sldMk cId="2642928166" sldId="7505"/>
        </pc:sldMkLst>
        <pc:spChg chg="mod">
          <ac:chgData name="Irena Krošl" userId="S::irenak@vsgt.si::6f871211-9d6e-4801-9f7a-49ad5e71b0eb" providerId="AD" clId="Web-{B31C80B6-96E9-B071-F05C-667ED7639D58}" dt="2026-01-13T06:51:29.773" v="148" actId="14100"/>
          <ac:spMkLst>
            <pc:docMk/>
            <pc:sldMk cId="2642928166" sldId="7505"/>
            <ac:spMk id="2" creationId="{EAE7ED3C-781A-F7C0-91B6-A105C548565A}"/>
          </ac:spMkLst>
        </pc:spChg>
      </pc:sldChg>
      <pc:sldChg chg="modSp">
        <pc:chgData name="Irena Krošl" userId="S::irenak@vsgt.si::6f871211-9d6e-4801-9f7a-49ad5e71b0eb" providerId="AD" clId="Web-{B31C80B6-96E9-B071-F05C-667ED7639D58}" dt="2026-01-13T06:39:47.591" v="36" actId="20577"/>
        <pc:sldMkLst>
          <pc:docMk/>
          <pc:sldMk cId="3949448077" sldId="7532"/>
        </pc:sldMkLst>
        <pc:spChg chg="mod">
          <ac:chgData name="Irena Krošl" userId="S::irenak@vsgt.si::6f871211-9d6e-4801-9f7a-49ad5e71b0eb" providerId="AD" clId="Web-{B31C80B6-96E9-B071-F05C-667ED7639D58}" dt="2026-01-13T06:39:47.591" v="36" actId="20577"/>
          <ac:spMkLst>
            <pc:docMk/>
            <pc:sldMk cId="3949448077" sldId="7532"/>
            <ac:spMk id="4" creationId="{CD36313A-C3AD-6FCC-ACA1-6CBFBBCEECFC}"/>
          </ac:spMkLst>
        </pc:spChg>
        <pc:spChg chg="mod">
          <ac:chgData name="Irena Krošl" userId="S::irenak@vsgt.si::6f871211-9d6e-4801-9f7a-49ad5e71b0eb" providerId="AD" clId="Web-{B31C80B6-96E9-B071-F05C-667ED7639D58}" dt="2026-01-13T06:38:26.542" v="21" actId="20577"/>
          <ac:spMkLst>
            <pc:docMk/>
            <pc:sldMk cId="3949448077" sldId="7532"/>
            <ac:spMk id="5" creationId="{22305326-8918-5EF5-B5A8-1346BFFED9B8}"/>
          </ac:spMkLst>
        </pc:spChg>
        <pc:spChg chg="mod">
          <ac:chgData name="Irena Krošl" userId="S::irenak@vsgt.si::6f871211-9d6e-4801-9f7a-49ad5e71b0eb" providerId="AD" clId="Web-{B31C80B6-96E9-B071-F05C-667ED7639D58}" dt="2026-01-13T06:38:08.901" v="19" actId="1076"/>
          <ac:spMkLst>
            <pc:docMk/>
            <pc:sldMk cId="3949448077" sldId="7532"/>
            <ac:spMk id="9" creationId="{1510D1F0-7442-4F13-4671-7D888019BB0F}"/>
          </ac:spMkLst>
        </pc:spChg>
      </pc:sldChg>
      <pc:sldChg chg="modSp">
        <pc:chgData name="Irena Krošl" userId="S::irenak@vsgt.si::6f871211-9d6e-4801-9f7a-49ad5e71b0eb" providerId="AD" clId="Web-{B31C80B6-96E9-B071-F05C-667ED7639D58}" dt="2026-01-13T06:40:28.873" v="41" actId="14100"/>
        <pc:sldMkLst>
          <pc:docMk/>
          <pc:sldMk cId="936325509" sldId="7533"/>
        </pc:sldMkLst>
        <pc:spChg chg="mod">
          <ac:chgData name="Irena Krošl" userId="S::irenak@vsgt.si::6f871211-9d6e-4801-9f7a-49ad5e71b0eb" providerId="AD" clId="Web-{B31C80B6-96E9-B071-F05C-667ED7639D58}" dt="2026-01-13T06:40:28.873" v="41" actId="14100"/>
          <ac:spMkLst>
            <pc:docMk/>
            <pc:sldMk cId="936325509" sldId="7533"/>
            <ac:spMk id="4" creationId="{FDEC6FEB-33E7-F287-1CCA-307DCF6ED089}"/>
          </ac:spMkLst>
        </pc:spChg>
        <pc:spChg chg="mod">
          <ac:chgData name="Irena Krošl" userId="S::irenak@vsgt.si::6f871211-9d6e-4801-9f7a-49ad5e71b0eb" providerId="AD" clId="Web-{B31C80B6-96E9-B071-F05C-667ED7639D58}" dt="2026-01-13T06:40:07.045" v="40" actId="1076"/>
          <ac:spMkLst>
            <pc:docMk/>
            <pc:sldMk cId="936325509" sldId="7533"/>
            <ac:spMk id="5" creationId="{811F09A0-C27F-0A40-197F-81CEE6815EB8}"/>
          </ac:spMkLst>
        </pc:spChg>
      </pc:sldChg>
      <pc:sldChg chg="modSp">
        <pc:chgData name="Irena Krošl" userId="S::irenak@vsgt.si::6f871211-9d6e-4801-9f7a-49ad5e71b0eb" providerId="AD" clId="Web-{B31C80B6-96E9-B071-F05C-667ED7639D58}" dt="2026-01-13T06:44:30.956" v="85"/>
        <pc:sldMkLst>
          <pc:docMk/>
          <pc:sldMk cId="2422503434" sldId="7534"/>
        </pc:sldMkLst>
        <pc:spChg chg="mod">
          <ac:chgData name="Irena Krošl" userId="S::irenak@vsgt.si::6f871211-9d6e-4801-9f7a-49ad5e71b0eb" providerId="AD" clId="Web-{B31C80B6-96E9-B071-F05C-667ED7639D58}" dt="2026-01-13T06:43:56.362" v="72" actId="1076"/>
          <ac:spMkLst>
            <pc:docMk/>
            <pc:sldMk cId="2422503434" sldId="7534"/>
            <ac:spMk id="9" creationId="{DBCBA54F-74C0-3937-1EBA-623704D35BA9}"/>
          </ac:spMkLst>
        </pc:spChg>
        <pc:graphicFrameChg chg="mod modGraphic">
          <ac:chgData name="Irena Krošl" userId="S::irenak@vsgt.si::6f871211-9d6e-4801-9f7a-49ad5e71b0eb" providerId="AD" clId="Web-{B31C80B6-96E9-B071-F05C-667ED7639D58}" dt="2026-01-13T06:44:30.956" v="85"/>
          <ac:graphicFrameMkLst>
            <pc:docMk/>
            <pc:sldMk cId="2422503434" sldId="7534"/>
            <ac:graphicFrameMk id="12" creationId="{05AA941A-B20F-C9A7-017A-64AAD32BE586}"/>
          </ac:graphicFrameMkLst>
        </pc:graphicFrameChg>
      </pc:sldChg>
      <pc:sldChg chg="modSp">
        <pc:chgData name="Irena Krošl" userId="S::irenak@vsgt.si::6f871211-9d6e-4801-9f7a-49ad5e71b0eb" providerId="AD" clId="Web-{B31C80B6-96E9-B071-F05C-667ED7639D58}" dt="2026-01-13T06:48:19.962" v="110"/>
        <pc:sldMkLst>
          <pc:docMk/>
          <pc:sldMk cId="320901689" sldId="7535"/>
        </pc:sldMkLst>
        <pc:graphicFrameChg chg="mod modGraphic">
          <ac:chgData name="Irena Krošl" userId="S::irenak@vsgt.si::6f871211-9d6e-4801-9f7a-49ad5e71b0eb" providerId="AD" clId="Web-{B31C80B6-96E9-B071-F05C-667ED7639D58}" dt="2026-01-13T06:48:19.962" v="110"/>
          <ac:graphicFrameMkLst>
            <pc:docMk/>
            <pc:sldMk cId="320901689" sldId="7535"/>
            <ac:graphicFrameMk id="12" creationId="{138CB12D-92F2-5F64-95C6-D91744AA1E4C}"/>
          </ac:graphicFrameMkLst>
        </pc:graphicFrameChg>
      </pc:sldChg>
      <pc:sldChg chg="modSp">
        <pc:chgData name="Irena Krošl" userId="S::irenak@vsgt.si::6f871211-9d6e-4801-9f7a-49ad5e71b0eb" providerId="AD" clId="Web-{B31C80B6-96E9-B071-F05C-667ED7639D58}" dt="2026-01-13T06:41:42.359" v="56"/>
        <pc:sldMkLst>
          <pc:docMk/>
          <pc:sldMk cId="353979224" sldId="7536"/>
        </pc:sldMkLst>
        <pc:spChg chg="mod">
          <ac:chgData name="Irena Krošl" userId="S::irenak@vsgt.si::6f871211-9d6e-4801-9f7a-49ad5e71b0eb" providerId="AD" clId="Web-{B31C80B6-96E9-B071-F05C-667ED7639D58}" dt="2026-01-13T06:41:16.593" v="51" actId="1076"/>
          <ac:spMkLst>
            <pc:docMk/>
            <pc:sldMk cId="353979224" sldId="7536"/>
            <ac:spMk id="2" creationId="{0EEA7581-66EE-6E76-51EE-57B4C7BB27B7}"/>
          </ac:spMkLst>
        </pc:spChg>
        <pc:spChg chg="mod">
          <ac:chgData name="Irena Krošl" userId="S::irenak@vsgt.si::6f871211-9d6e-4801-9f7a-49ad5e71b0eb" providerId="AD" clId="Web-{B31C80B6-96E9-B071-F05C-667ED7639D58}" dt="2026-01-13T06:40:58.171" v="50" actId="20577"/>
          <ac:spMkLst>
            <pc:docMk/>
            <pc:sldMk cId="353979224" sldId="7536"/>
            <ac:spMk id="4" creationId="{120DEF34-17C4-8C3A-F1FC-E3BAA0F16A80}"/>
          </ac:spMkLst>
        </pc:spChg>
        <pc:spChg chg="mod">
          <ac:chgData name="Irena Krošl" userId="S::irenak@vsgt.si::6f871211-9d6e-4801-9f7a-49ad5e71b0eb" providerId="AD" clId="Web-{B31C80B6-96E9-B071-F05C-667ED7639D58}" dt="2026-01-13T06:40:46.592" v="45" actId="1076"/>
          <ac:spMkLst>
            <pc:docMk/>
            <pc:sldMk cId="353979224" sldId="7536"/>
            <ac:spMk id="6" creationId="{6143FE81-D28E-810A-CE3F-F750CEDBF3F1}"/>
          </ac:spMkLst>
        </pc:spChg>
        <pc:graphicFrameChg chg="mod modGraphic">
          <ac:chgData name="Irena Krošl" userId="S::irenak@vsgt.si::6f871211-9d6e-4801-9f7a-49ad5e71b0eb" providerId="AD" clId="Web-{B31C80B6-96E9-B071-F05C-667ED7639D58}" dt="2026-01-13T06:41:42.359" v="56"/>
          <ac:graphicFrameMkLst>
            <pc:docMk/>
            <pc:sldMk cId="353979224" sldId="7536"/>
            <ac:graphicFrameMk id="12" creationId="{9DE8BD6F-5679-204D-1D84-992C97FB41D4}"/>
          </ac:graphicFrameMkLst>
        </pc:graphicFrameChg>
      </pc:sldChg>
      <pc:sldChg chg="modSp">
        <pc:chgData name="Irena Krošl" userId="S::irenak@vsgt.si::6f871211-9d6e-4801-9f7a-49ad5e71b0eb" providerId="AD" clId="Web-{B31C80B6-96E9-B071-F05C-667ED7639D58}" dt="2026-01-13T06:45:21.613" v="88" actId="20577"/>
        <pc:sldMkLst>
          <pc:docMk/>
          <pc:sldMk cId="705283345" sldId="7538"/>
        </pc:sldMkLst>
        <pc:spChg chg="mod">
          <ac:chgData name="Irena Krošl" userId="S::irenak@vsgt.si::6f871211-9d6e-4801-9f7a-49ad5e71b0eb" providerId="AD" clId="Web-{B31C80B6-96E9-B071-F05C-667ED7639D58}" dt="2026-01-13T06:45:04.238" v="86" actId="20577"/>
          <ac:spMkLst>
            <pc:docMk/>
            <pc:sldMk cId="705283345" sldId="7538"/>
            <ac:spMk id="16" creationId="{0779D57E-408A-1498-DC85-B91BC7712F7C}"/>
          </ac:spMkLst>
        </pc:spChg>
        <pc:spChg chg="mod">
          <ac:chgData name="Irena Krošl" userId="S::irenak@vsgt.si::6f871211-9d6e-4801-9f7a-49ad5e71b0eb" providerId="AD" clId="Web-{B31C80B6-96E9-B071-F05C-667ED7639D58}" dt="2026-01-13T06:45:21.613" v="88" actId="20577"/>
          <ac:spMkLst>
            <pc:docMk/>
            <pc:sldMk cId="705283345" sldId="7538"/>
            <ac:spMk id="17" creationId="{F7696294-10C8-7EE7-53ED-7B05093804B2}"/>
          </ac:spMkLst>
        </pc:spChg>
        <pc:spChg chg="mod">
          <ac:chgData name="Irena Krošl" userId="S::irenak@vsgt.si::6f871211-9d6e-4801-9f7a-49ad5e71b0eb" providerId="AD" clId="Web-{B31C80B6-96E9-B071-F05C-667ED7639D58}" dt="2026-01-13T06:45:15.941" v="87" actId="20577"/>
          <ac:spMkLst>
            <pc:docMk/>
            <pc:sldMk cId="705283345" sldId="7538"/>
            <ac:spMk id="19" creationId="{C4AC2400-DFE3-5D8A-5BA2-C523871B66C1}"/>
          </ac:spMkLst>
        </pc:spChg>
      </pc:sldChg>
      <pc:sldChg chg="modSp">
        <pc:chgData name="Irena Krošl" userId="S::irenak@vsgt.si::6f871211-9d6e-4801-9f7a-49ad5e71b0eb" providerId="AD" clId="Web-{B31C80B6-96E9-B071-F05C-667ED7639D58}" dt="2026-01-13T06:45:56.911" v="95" actId="20577"/>
        <pc:sldMkLst>
          <pc:docMk/>
          <pc:sldMk cId="950752359" sldId="7540"/>
        </pc:sldMkLst>
        <pc:spChg chg="mod">
          <ac:chgData name="Irena Krošl" userId="S::irenak@vsgt.si::6f871211-9d6e-4801-9f7a-49ad5e71b0eb" providerId="AD" clId="Web-{B31C80B6-96E9-B071-F05C-667ED7639D58}" dt="2026-01-13T06:45:26.879" v="89" actId="1076"/>
          <ac:spMkLst>
            <pc:docMk/>
            <pc:sldMk cId="950752359" sldId="7540"/>
            <ac:spMk id="4" creationId="{4E1B43BF-97EC-B58C-C17F-7FA8C4513283}"/>
          </ac:spMkLst>
        </pc:spChg>
        <pc:spChg chg="mod">
          <ac:chgData name="Irena Krošl" userId="S::irenak@vsgt.si::6f871211-9d6e-4801-9f7a-49ad5e71b0eb" providerId="AD" clId="Web-{B31C80B6-96E9-B071-F05C-667ED7639D58}" dt="2026-01-13T06:45:44.676" v="93" actId="20577"/>
          <ac:spMkLst>
            <pc:docMk/>
            <pc:sldMk cId="950752359" sldId="7540"/>
            <ac:spMk id="16" creationId="{DC412FC6-72AE-6871-491B-8464E00D9C4A}"/>
          </ac:spMkLst>
        </pc:spChg>
        <pc:spChg chg="mod">
          <ac:chgData name="Irena Krošl" userId="S::irenak@vsgt.si::6f871211-9d6e-4801-9f7a-49ad5e71b0eb" providerId="AD" clId="Web-{B31C80B6-96E9-B071-F05C-667ED7639D58}" dt="2026-01-13T06:45:56.911" v="95" actId="20577"/>
          <ac:spMkLst>
            <pc:docMk/>
            <pc:sldMk cId="950752359" sldId="7540"/>
            <ac:spMk id="17" creationId="{46EF66BE-D2B4-1EB8-1A2C-1767B269B065}"/>
          </ac:spMkLst>
        </pc:spChg>
        <pc:spChg chg="mod">
          <ac:chgData name="Irena Krošl" userId="S::irenak@vsgt.si::6f871211-9d6e-4801-9f7a-49ad5e71b0eb" providerId="AD" clId="Web-{B31C80B6-96E9-B071-F05C-667ED7639D58}" dt="2026-01-13T06:45:49.926" v="94" actId="20577"/>
          <ac:spMkLst>
            <pc:docMk/>
            <pc:sldMk cId="950752359" sldId="7540"/>
            <ac:spMk id="19" creationId="{2172F062-9F79-6734-7399-5DC8DB5D8526}"/>
          </ac:spMkLst>
        </pc:spChg>
      </pc:sldChg>
      <pc:sldChg chg="modSp">
        <pc:chgData name="Irena Krošl" userId="S::irenak@vsgt.si::6f871211-9d6e-4801-9f7a-49ad5e71b0eb" providerId="AD" clId="Web-{B31C80B6-96E9-B071-F05C-667ED7639D58}" dt="2026-01-13T06:48:00.616" v="104" actId="20577"/>
        <pc:sldMkLst>
          <pc:docMk/>
          <pc:sldMk cId="2401331639" sldId="7541"/>
        </pc:sldMkLst>
        <pc:spChg chg="mod">
          <ac:chgData name="Irena Krošl" userId="S::irenak@vsgt.si::6f871211-9d6e-4801-9f7a-49ad5e71b0eb" providerId="AD" clId="Web-{B31C80B6-96E9-B071-F05C-667ED7639D58}" dt="2026-01-13T06:46:02.020" v="96" actId="1076"/>
          <ac:spMkLst>
            <pc:docMk/>
            <pc:sldMk cId="2401331639" sldId="7541"/>
            <ac:spMk id="4" creationId="{F91740C8-53DD-49B5-4D80-5FDBAFE062A5}"/>
          </ac:spMkLst>
        </pc:spChg>
        <pc:spChg chg="mod">
          <ac:chgData name="Irena Krošl" userId="S::irenak@vsgt.si::6f871211-9d6e-4801-9f7a-49ad5e71b0eb" providerId="AD" clId="Web-{B31C80B6-96E9-B071-F05C-667ED7639D58}" dt="2026-01-13T06:46:06.489" v="97" actId="20577"/>
          <ac:spMkLst>
            <pc:docMk/>
            <pc:sldMk cId="2401331639" sldId="7541"/>
            <ac:spMk id="16" creationId="{EF915284-8D74-4A76-793E-593C50EB1542}"/>
          </ac:spMkLst>
        </pc:spChg>
        <pc:spChg chg="mod">
          <ac:chgData name="Irena Krošl" userId="S::irenak@vsgt.si::6f871211-9d6e-4801-9f7a-49ad5e71b0eb" providerId="AD" clId="Web-{B31C80B6-96E9-B071-F05C-667ED7639D58}" dt="2026-01-13T06:48:00.616" v="104" actId="20577"/>
          <ac:spMkLst>
            <pc:docMk/>
            <pc:sldMk cId="2401331639" sldId="7541"/>
            <ac:spMk id="17" creationId="{72F9AF80-466E-8A1C-C061-B763F1F67350}"/>
          </ac:spMkLst>
        </pc:spChg>
        <pc:spChg chg="mod">
          <ac:chgData name="Irena Krošl" userId="S::irenak@vsgt.si::6f871211-9d6e-4801-9f7a-49ad5e71b0eb" providerId="AD" clId="Web-{B31C80B6-96E9-B071-F05C-667ED7639D58}" dt="2026-01-13T06:47:57.038" v="103" actId="20577"/>
          <ac:spMkLst>
            <pc:docMk/>
            <pc:sldMk cId="2401331639" sldId="7541"/>
            <ac:spMk id="19" creationId="{9DE8DD61-FCFD-2CDE-DB39-1885DA573DFA}"/>
          </ac:spMkLst>
        </pc:spChg>
      </pc:sldChg>
      <pc:sldChg chg="modSp">
        <pc:chgData name="Irena Krošl" userId="S::irenak@vsgt.si::6f871211-9d6e-4801-9f7a-49ad5e71b0eb" providerId="AD" clId="Web-{B31C80B6-96E9-B071-F05C-667ED7639D58}" dt="2026-01-13T06:49:07.685" v="115" actId="20577"/>
        <pc:sldMkLst>
          <pc:docMk/>
          <pc:sldMk cId="2971185520" sldId="7542"/>
        </pc:sldMkLst>
        <pc:spChg chg="mod">
          <ac:chgData name="Irena Krošl" userId="S::irenak@vsgt.si::6f871211-9d6e-4801-9f7a-49ad5e71b0eb" providerId="AD" clId="Web-{B31C80B6-96E9-B071-F05C-667ED7639D58}" dt="2026-01-13T06:48:35.463" v="111" actId="1076"/>
          <ac:spMkLst>
            <pc:docMk/>
            <pc:sldMk cId="2971185520" sldId="7542"/>
            <ac:spMk id="4" creationId="{80C338EA-1704-84FA-CD83-26CB2AA73FAD}"/>
          </ac:spMkLst>
        </pc:spChg>
        <pc:spChg chg="mod">
          <ac:chgData name="Irena Krošl" userId="S::irenak@vsgt.si::6f871211-9d6e-4801-9f7a-49ad5e71b0eb" providerId="AD" clId="Web-{B31C80B6-96E9-B071-F05C-667ED7639D58}" dt="2026-01-13T06:48:39.120" v="112" actId="20577"/>
          <ac:spMkLst>
            <pc:docMk/>
            <pc:sldMk cId="2971185520" sldId="7542"/>
            <ac:spMk id="16" creationId="{B05FA4F8-8FDA-A827-B3EC-6E52DA6873D1}"/>
          </ac:spMkLst>
        </pc:spChg>
        <pc:spChg chg="mod">
          <ac:chgData name="Irena Krošl" userId="S::irenak@vsgt.si::6f871211-9d6e-4801-9f7a-49ad5e71b0eb" providerId="AD" clId="Web-{B31C80B6-96E9-B071-F05C-667ED7639D58}" dt="2026-01-13T06:49:07.685" v="115" actId="20577"/>
          <ac:spMkLst>
            <pc:docMk/>
            <pc:sldMk cId="2971185520" sldId="7542"/>
            <ac:spMk id="17" creationId="{C1D181D4-D229-DFC8-69B2-DA74DD503922}"/>
          </ac:spMkLst>
        </pc:spChg>
        <pc:spChg chg="mod">
          <ac:chgData name="Irena Krošl" userId="S::irenak@vsgt.si::6f871211-9d6e-4801-9f7a-49ad5e71b0eb" providerId="AD" clId="Web-{B31C80B6-96E9-B071-F05C-667ED7639D58}" dt="2026-01-13T06:48:57.247" v="114" actId="20577"/>
          <ac:spMkLst>
            <pc:docMk/>
            <pc:sldMk cId="2971185520" sldId="7542"/>
            <ac:spMk id="19" creationId="{4B7EE3AC-BC4F-055F-96C9-83B895A61168}"/>
          </ac:spMkLst>
        </pc:spChg>
      </pc:sldChg>
      <pc:sldChg chg="modSp">
        <pc:chgData name="Irena Krošl" userId="S::irenak@vsgt.si::6f871211-9d6e-4801-9f7a-49ad5e71b0eb" providerId="AD" clId="Web-{B31C80B6-96E9-B071-F05C-667ED7639D58}" dt="2026-01-13T06:49:51.236" v="127" actId="20577"/>
        <pc:sldMkLst>
          <pc:docMk/>
          <pc:sldMk cId="1296165294" sldId="7543"/>
        </pc:sldMkLst>
        <pc:spChg chg="mod">
          <ac:chgData name="Irena Krošl" userId="S::irenak@vsgt.si::6f871211-9d6e-4801-9f7a-49ad5e71b0eb" providerId="AD" clId="Web-{B31C80B6-96E9-B071-F05C-667ED7639D58}" dt="2026-01-13T06:49:51.236" v="127" actId="20577"/>
          <ac:spMkLst>
            <pc:docMk/>
            <pc:sldMk cId="1296165294" sldId="7543"/>
            <ac:spMk id="16" creationId="{103B3B2C-0ED4-33EA-2980-0667C8D3E996}"/>
          </ac:spMkLst>
        </pc:spChg>
      </pc:sldChg>
      <pc:sldChg chg="modSp">
        <pc:chgData name="Irena Krošl" userId="S::irenak@vsgt.si::6f871211-9d6e-4801-9f7a-49ad5e71b0eb" providerId="AD" clId="Web-{B31C80B6-96E9-B071-F05C-667ED7639D58}" dt="2026-01-13T06:50:16.894" v="132" actId="20577"/>
        <pc:sldMkLst>
          <pc:docMk/>
          <pc:sldMk cId="509130404" sldId="7544"/>
        </pc:sldMkLst>
        <pc:spChg chg="mod">
          <ac:chgData name="Irena Krošl" userId="S::irenak@vsgt.si::6f871211-9d6e-4801-9f7a-49ad5e71b0eb" providerId="AD" clId="Web-{B31C80B6-96E9-B071-F05C-667ED7639D58}" dt="2026-01-13T06:49:54.517" v="128" actId="1076"/>
          <ac:spMkLst>
            <pc:docMk/>
            <pc:sldMk cId="509130404" sldId="7544"/>
            <ac:spMk id="4" creationId="{8CED1483-60C1-3915-9238-D56574472167}"/>
          </ac:spMkLst>
        </pc:spChg>
        <pc:spChg chg="mod">
          <ac:chgData name="Irena Krošl" userId="S::irenak@vsgt.si::6f871211-9d6e-4801-9f7a-49ad5e71b0eb" providerId="AD" clId="Web-{B31C80B6-96E9-B071-F05C-667ED7639D58}" dt="2026-01-13T06:49:58.924" v="129" actId="20577"/>
          <ac:spMkLst>
            <pc:docMk/>
            <pc:sldMk cId="509130404" sldId="7544"/>
            <ac:spMk id="16" creationId="{DBAC62BB-7C67-EC19-B95E-56F7F517E84F}"/>
          </ac:spMkLst>
        </pc:spChg>
        <pc:spChg chg="mod">
          <ac:chgData name="Irena Krošl" userId="S::irenak@vsgt.si::6f871211-9d6e-4801-9f7a-49ad5e71b0eb" providerId="AD" clId="Web-{B31C80B6-96E9-B071-F05C-667ED7639D58}" dt="2026-01-13T06:50:16.894" v="132" actId="20577"/>
          <ac:spMkLst>
            <pc:docMk/>
            <pc:sldMk cId="509130404" sldId="7544"/>
            <ac:spMk id="17" creationId="{F228C2B0-B6DE-5F83-3A8A-3C6B6EF8245D}"/>
          </ac:spMkLst>
        </pc:spChg>
        <pc:spChg chg="mod">
          <ac:chgData name="Irena Krošl" userId="S::irenak@vsgt.si::6f871211-9d6e-4801-9f7a-49ad5e71b0eb" providerId="AD" clId="Web-{B31C80B6-96E9-B071-F05C-667ED7639D58}" dt="2026-01-13T06:50:08.143" v="130" actId="20577"/>
          <ac:spMkLst>
            <pc:docMk/>
            <pc:sldMk cId="509130404" sldId="7544"/>
            <ac:spMk id="19" creationId="{7152E03A-68A6-AEB3-8091-44942507A1E4}"/>
          </ac:spMkLst>
        </pc:spChg>
      </pc:sldChg>
      <pc:sldChg chg="modSp">
        <pc:chgData name="Irena Krošl" userId="S::irenak@vsgt.si::6f871211-9d6e-4801-9f7a-49ad5e71b0eb" providerId="AD" clId="Web-{B31C80B6-96E9-B071-F05C-667ED7639D58}" dt="2026-01-13T06:42:38.892" v="60" actId="20577"/>
        <pc:sldMkLst>
          <pc:docMk/>
          <pc:sldMk cId="2269070136" sldId="7545"/>
        </pc:sldMkLst>
        <pc:spChg chg="mod">
          <ac:chgData name="Irena Krošl" userId="S::irenak@vsgt.si::6f871211-9d6e-4801-9f7a-49ad5e71b0eb" providerId="AD" clId="Web-{B31C80B6-96E9-B071-F05C-667ED7639D58}" dt="2026-01-13T06:42:03.719" v="57" actId="1076"/>
          <ac:spMkLst>
            <pc:docMk/>
            <pc:sldMk cId="2269070136" sldId="7545"/>
            <ac:spMk id="4" creationId="{B8CE7448-AF79-84FE-C339-D9525B172859}"/>
          </ac:spMkLst>
        </pc:spChg>
        <pc:spChg chg="mod">
          <ac:chgData name="Irena Krošl" userId="S::irenak@vsgt.si::6f871211-9d6e-4801-9f7a-49ad5e71b0eb" providerId="AD" clId="Web-{B31C80B6-96E9-B071-F05C-667ED7639D58}" dt="2026-01-13T06:42:25.048" v="59" actId="20577"/>
          <ac:spMkLst>
            <pc:docMk/>
            <pc:sldMk cId="2269070136" sldId="7545"/>
            <ac:spMk id="16" creationId="{BEFB1E8D-E418-770F-9E29-9A51A3663609}"/>
          </ac:spMkLst>
        </pc:spChg>
        <pc:spChg chg="mod">
          <ac:chgData name="Irena Krošl" userId="S::irenak@vsgt.si::6f871211-9d6e-4801-9f7a-49ad5e71b0eb" providerId="AD" clId="Web-{B31C80B6-96E9-B071-F05C-667ED7639D58}" dt="2026-01-13T06:42:38.892" v="60" actId="20577"/>
          <ac:spMkLst>
            <pc:docMk/>
            <pc:sldMk cId="2269070136" sldId="7545"/>
            <ac:spMk id="17" creationId="{485E0FBA-87A2-CD35-5B21-10CE7A9C6C1D}"/>
          </ac:spMkLst>
        </pc:spChg>
        <pc:spChg chg="mod">
          <ac:chgData name="Irena Krošl" userId="S::irenak@vsgt.si::6f871211-9d6e-4801-9f7a-49ad5e71b0eb" providerId="AD" clId="Web-{B31C80B6-96E9-B071-F05C-667ED7639D58}" dt="2026-01-13T06:42:16.594" v="58" actId="20577"/>
          <ac:spMkLst>
            <pc:docMk/>
            <pc:sldMk cId="2269070136" sldId="7545"/>
            <ac:spMk id="19" creationId="{44F0AD7E-8637-FFC0-4CA7-DF886F840A77}"/>
          </ac:spMkLst>
        </pc:spChg>
      </pc:sldChg>
      <pc:sldChg chg="modSp">
        <pc:chgData name="Irena Krošl" userId="S::irenak@vsgt.si::6f871211-9d6e-4801-9f7a-49ad5e71b0eb" providerId="AD" clId="Web-{B31C80B6-96E9-B071-F05C-667ED7639D58}" dt="2026-01-13T06:43:48.127" v="71" actId="20577"/>
        <pc:sldMkLst>
          <pc:docMk/>
          <pc:sldMk cId="1883325650" sldId="7546"/>
        </pc:sldMkLst>
        <pc:spChg chg="mod">
          <ac:chgData name="Irena Krošl" userId="S::irenak@vsgt.si::6f871211-9d6e-4801-9f7a-49ad5e71b0eb" providerId="AD" clId="Web-{B31C80B6-96E9-B071-F05C-667ED7639D58}" dt="2026-01-13T06:42:47.939" v="61" actId="1076"/>
          <ac:spMkLst>
            <pc:docMk/>
            <pc:sldMk cId="1883325650" sldId="7546"/>
            <ac:spMk id="4" creationId="{57368C7A-7564-DB2D-FE41-760CE89AAA48}"/>
          </ac:spMkLst>
        </pc:spChg>
        <pc:spChg chg="mod">
          <ac:chgData name="Irena Krošl" userId="S::irenak@vsgt.si::6f871211-9d6e-4801-9f7a-49ad5e71b0eb" providerId="AD" clId="Web-{B31C80B6-96E9-B071-F05C-667ED7639D58}" dt="2026-01-13T06:43:12.299" v="65" actId="20577"/>
          <ac:spMkLst>
            <pc:docMk/>
            <pc:sldMk cId="1883325650" sldId="7546"/>
            <ac:spMk id="16" creationId="{4363B83E-CE5C-94DA-8A1D-99852A8042B0}"/>
          </ac:spMkLst>
        </pc:spChg>
        <pc:spChg chg="mod">
          <ac:chgData name="Irena Krošl" userId="S::irenak@vsgt.si::6f871211-9d6e-4801-9f7a-49ad5e71b0eb" providerId="AD" clId="Web-{B31C80B6-96E9-B071-F05C-667ED7639D58}" dt="2026-01-13T06:43:48.127" v="71" actId="20577"/>
          <ac:spMkLst>
            <pc:docMk/>
            <pc:sldMk cId="1883325650" sldId="7546"/>
            <ac:spMk id="17" creationId="{8068167A-9E97-0764-70CD-912EE9D74E6A}"/>
          </ac:spMkLst>
        </pc:spChg>
        <pc:spChg chg="mod">
          <ac:chgData name="Irena Krošl" userId="S::irenak@vsgt.si::6f871211-9d6e-4801-9f7a-49ad5e71b0eb" providerId="AD" clId="Web-{B31C80B6-96E9-B071-F05C-667ED7639D58}" dt="2026-01-13T06:43:25.330" v="68" actId="14100"/>
          <ac:spMkLst>
            <pc:docMk/>
            <pc:sldMk cId="1883325650" sldId="7546"/>
            <ac:spMk id="19" creationId="{206A83F4-0EDD-692C-EA49-F172D487AAAC}"/>
          </ac:spMkLst>
        </pc:spChg>
      </pc:sldChg>
      <pc:sldChg chg="modSp">
        <pc:chgData name="Irena Krošl" userId="S::irenak@vsgt.si::6f871211-9d6e-4801-9f7a-49ad5e71b0eb" providerId="AD" clId="Web-{B31C80B6-96E9-B071-F05C-667ED7639D58}" dt="2026-01-13T06:53:00.168" v="175"/>
        <pc:sldMkLst>
          <pc:docMk/>
          <pc:sldMk cId="3383503035" sldId="7563"/>
        </pc:sldMkLst>
        <pc:spChg chg="mod">
          <ac:chgData name="Irena Krošl" userId="S::irenak@vsgt.si::6f871211-9d6e-4801-9f7a-49ad5e71b0eb" providerId="AD" clId="Web-{B31C80B6-96E9-B071-F05C-667ED7639D58}" dt="2026-01-13T06:52:32.042" v="150" actId="1076"/>
          <ac:spMkLst>
            <pc:docMk/>
            <pc:sldMk cId="3383503035" sldId="7563"/>
            <ac:spMk id="23" creationId="{90E8030A-47B2-7872-4598-60F4593FF889}"/>
          </ac:spMkLst>
        </pc:spChg>
        <pc:graphicFrameChg chg="mod modGraphic">
          <ac:chgData name="Irena Krošl" userId="S::irenak@vsgt.si::6f871211-9d6e-4801-9f7a-49ad5e71b0eb" providerId="AD" clId="Web-{B31C80B6-96E9-B071-F05C-667ED7639D58}" dt="2026-01-13T06:53:00.168" v="175"/>
          <ac:graphicFrameMkLst>
            <pc:docMk/>
            <pc:sldMk cId="3383503035" sldId="7563"/>
            <ac:graphicFrameMk id="8" creationId="{7658B31A-F217-5534-3CB6-A52FFDC90BF8}"/>
          </ac:graphicFrameMkLst>
        </pc:graphicFrameChg>
      </pc:sldChg>
      <pc:sldChg chg="modSp">
        <pc:chgData name="Irena Krošl" userId="S::irenak@vsgt.si::6f871211-9d6e-4801-9f7a-49ad5e71b0eb" providerId="AD" clId="Web-{B31C80B6-96E9-B071-F05C-667ED7639D58}" dt="2026-01-13T06:53:12.481" v="228"/>
        <pc:sldMkLst>
          <pc:docMk/>
          <pc:sldMk cId="1506712006" sldId="7564"/>
        </pc:sldMkLst>
        <pc:graphicFrameChg chg="mod modGraphic">
          <ac:chgData name="Irena Krošl" userId="S::irenak@vsgt.si::6f871211-9d6e-4801-9f7a-49ad5e71b0eb" providerId="AD" clId="Web-{B31C80B6-96E9-B071-F05C-667ED7639D58}" dt="2026-01-13T06:53:12.481" v="228"/>
          <ac:graphicFrameMkLst>
            <pc:docMk/>
            <pc:sldMk cId="1506712006" sldId="7564"/>
            <ac:graphicFrameMk id="4" creationId="{8FF327AB-6510-CF8C-FB59-D3FFC9F84FB7}"/>
          </ac:graphicFrameMkLst>
        </pc:graphicFrameChg>
      </pc:sldChg>
      <pc:sldChg chg="modSp">
        <pc:chgData name="Irena Krošl" userId="S::irenak@vsgt.si::6f871211-9d6e-4801-9f7a-49ad5e71b0eb" providerId="AD" clId="Web-{B31C80B6-96E9-B071-F05C-667ED7639D58}" dt="2026-01-13T06:54:34.813" v="504"/>
        <pc:sldMkLst>
          <pc:docMk/>
          <pc:sldMk cId="900884130" sldId="7565"/>
        </pc:sldMkLst>
        <pc:graphicFrameChg chg="mod modGraphic">
          <ac:chgData name="Irena Krošl" userId="S::irenak@vsgt.si::6f871211-9d6e-4801-9f7a-49ad5e71b0eb" providerId="AD" clId="Web-{B31C80B6-96E9-B071-F05C-667ED7639D58}" dt="2026-01-13T06:54:34.813" v="504"/>
          <ac:graphicFrameMkLst>
            <pc:docMk/>
            <pc:sldMk cId="900884130" sldId="7565"/>
            <ac:graphicFrameMk id="4" creationId="{519F72B0-7935-1D2C-490F-3A0D61F41668}"/>
          </ac:graphicFrameMkLst>
        </pc:graphicFrameChg>
      </pc:sldChg>
      <pc:sldChg chg="modSp">
        <pc:chgData name="Irena Krošl" userId="S::irenak@vsgt.si::6f871211-9d6e-4801-9f7a-49ad5e71b0eb" providerId="AD" clId="Web-{B31C80B6-96E9-B071-F05C-667ED7639D58}" dt="2026-01-13T06:54:07.202" v="382"/>
        <pc:sldMkLst>
          <pc:docMk/>
          <pc:sldMk cId="943222652" sldId="7573"/>
        </pc:sldMkLst>
        <pc:spChg chg="mod">
          <ac:chgData name="Irena Krošl" userId="S::irenak@vsgt.si::6f871211-9d6e-4801-9f7a-49ad5e71b0eb" providerId="AD" clId="Web-{B31C80B6-96E9-B071-F05C-667ED7639D58}" dt="2026-01-13T06:53:47.218" v="233" actId="20577"/>
          <ac:spMkLst>
            <pc:docMk/>
            <pc:sldMk cId="943222652" sldId="7573"/>
            <ac:spMk id="3" creationId="{D11FEBB0-54F8-7B44-F3FF-8BD4F0EDC1A3}"/>
          </ac:spMkLst>
        </pc:spChg>
        <pc:graphicFrameChg chg="mod modGraphic">
          <ac:chgData name="Irena Krošl" userId="S::irenak@vsgt.si::6f871211-9d6e-4801-9f7a-49ad5e71b0eb" providerId="AD" clId="Web-{B31C80B6-96E9-B071-F05C-667ED7639D58}" dt="2026-01-13T06:54:07.202" v="382"/>
          <ac:graphicFrameMkLst>
            <pc:docMk/>
            <pc:sldMk cId="943222652" sldId="7573"/>
            <ac:graphicFrameMk id="4" creationId="{7AEF2A5F-1F83-98B5-7251-D83F241A4BFC}"/>
          </ac:graphicFrameMkLst>
        </pc:graphicFrameChg>
        <pc:picChg chg="mod">
          <ac:chgData name="Irena Krošl" userId="S::irenak@vsgt.si::6f871211-9d6e-4801-9f7a-49ad5e71b0eb" providerId="AD" clId="Web-{B31C80B6-96E9-B071-F05C-667ED7639D58}" dt="2026-01-13T06:53:35.451" v="229" actId="1076"/>
          <ac:picMkLst>
            <pc:docMk/>
            <pc:sldMk cId="943222652" sldId="7573"/>
            <ac:picMk id="2" creationId="{2B739C8F-2D64-813B-1D6B-872E3DBFA489}"/>
          </ac:picMkLst>
        </pc:picChg>
      </pc:sldChg>
      <pc:sldChg chg="modSp">
        <pc:chgData name="Irena Krošl" userId="S::irenak@vsgt.si::6f871211-9d6e-4801-9f7a-49ad5e71b0eb" providerId="AD" clId="Web-{B31C80B6-96E9-B071-F05C-667ED7639D58}" dt="2026-01-13T06:54:21.703" v="443"/>
        <pc:sldMkLst>
          <pc:docMk/>
          <pc:sldMk cId="3863592375" sldId="7574"/>
        </pc:sldMkLst>
        <pc:graphicFrameChg chg="mod modGraphic">
          <ac:chgData name="Irena Krošl" userId="S::irenak@vsgt.si::6f871211-9d6e-4801-9f7a-49ad5e71b0eb" providerId="AD" clId="Web-{B31C80B6-96E9-B071-F05C-667ED7639D58}" dt="2026-01-13T06:54:21.703" v="443"/>
          <ac:graphicFrameMkLst>
            <pc:docMk/>
            <pc:sldMk cId="3863592375" sldId="7574"/>
            <ac:graphicFrameMk id="4" creationId="{519F72B0-7935-1D2C-490F-3A0D61F41668}"/>
          </ac:graphicFrameMkLst>
        </pc:graphicFrameChg>
      </pc:sldChg>
      <pc:sldChg chg="modSp">
        <pc:chgData name="Irena Krošl" userId="S::irenak@vsgt.si::6f871211-9d6e-4801-9f7a-49ad5e71b0eb" providerId="AD" clId="Web-{B31C80B6-96E9-B071-F05C-667ED7639D58}" dt="2026-01-13T06:54:50.345" v="509" actId="20577"/>
        <pc:sldMkLst>
          <pc:docMk/>
          <pc:sldMk cId="2961207069" sldId="7702"/>
        </pc:sldMkLst>
        <pc:spChg chg="mod">
          <ac:chgData name="Irena Krošl" userId="S::irenak@vsgt.si::6f871211-9d6e-4801-9f7a-49ad5e71b0eb" providerId="AD" clId="Web-{B31C80B6-96E9-B071-F05C-667ED7639D58}" dt="2026-01-13T06:54:45.657" v="506" actId="20577"/>
          <ac:spMkLst>
            <pc:docMk/>
            <pc:sldMk cId="2961207069" sldId="7702"/>
            <ac:spMk id="14" creationId="{D038243F-8340-B1BF-D76B-D388040AA801}"/>
          </ac:spMkLst>
        </pc:spChg>
        <pc:spChg chg="mod">
          <ac:chgData name="Irena Krošl" userId="S::irenak@vsgt.si::6f871211-9d6e-4801-9f7a-49ad5e71b0eb" providerId="AD" clId="Web-{B31C80B6-96E9-B071-F05C-667ED7639D58}" dt="2026-01-13T06:54:50.345" v="509" actId="20577"/>
          <ac:spMkLst>
            <pc:docMk/>
            <pc:sldMk cId="2961207069" sldId="7702"/>
            <ac:spMk id="54" creationId="{4065BC51-B524-FC95-B65C-14FE7E10D2B1}"/>
          </ac:spMkLst>
        </pc:spChg>
      </pc:sldChg>
    </pc:docChg>
  </pc:docChgLst>
  <pc:docChgLst>
    <pc:chgData name="Irena Krošl" userId="S::irenak@vsgt.si::6f871211-9d6e-4801-9f7a-49ad5e71b0eb" providerId="AD" clId="Web-{F7CECD68-D498-8577-FAE7-1A73CBF57012}"/>
    <pc:docChg chg="modSld">
      <pc:chgData name="Irena Krošl" userId="S::irenak@vsgt.si::6f871211-9d6e-4801-9f7a-49ad5e71b0eb" providerId="AD" clId="Web-{F7CECD68-D498-8577-FAE7-1A73CBF57012}" dt="2026-01-12T14:31:06.393" v="433" actId="1076"/>
      <pc:docMkLst>
        <pc:docMk/>
      </pc:docMkLst>
      <pc:sldChg chg="modSp">
        <pc:chgData name="Irena Krošl" userId="S::irenak@vsgt.si::6f871211-9d6e-4801-9f7a-49ad5e71b0eb" providerId="AD" clId="Web-{F7CECD68-D498-8577-FAE7-1A73CBF57012}" dt="2026-01-12T14:19:46.357" v="192"/>
        <pc:sldMkLst>
          <pc:docMk/>
          <pc:sldMk cId="3467612388" sldId="6901"/>
        </pc:sldMkLst>
        <pc:graphicFrameChg chg="mod modGraphic">
          <ac:chgData name="Irena Krošl" userId="S::irenak@vsgt.si::6f871211-9d6e-4801-9f7a-49ad5e71b0eb" providerId="AD" clId="Web-{F7CECD68-D498-8577-FAE7-1A73CBF57012}" dt="2026-01-12T14:19:46.357" v="192"/>
          <ac:graphicFrameMkLst>
            <pc:docMk/>
            <pc:sldMk cId="3467612388" sldId="6901"/>
            <ac:graphicFrameMk id="12" creationId="{0B29D1EA-F0D0-8A6D-15DC-AB5527FF69C5}"/>
          </ac:graphicFrameMkLst>
        </pc:graphicFrameChg>
      </pc:sldChg>
      <pc:sldChg chg="modSp">
        <pc:chgData name="Irena Krošl" userId="S::irenak@vsgt.si::6f871211-9d6e-4801-9f7a-49ad5e71b0eb" providerId="AD" clId="Web-{F7CECD68-D498-8577-FAE7-1A73CBF57012}" dt="2026-01-12T14:22:38.948" v="222" actId="20577"/>
        <pc:sldMkLst>
          <pc:docMk/>
          <pc:sldMk cId="1477863940" sldId="6998"/>
        </pc:sldMkLst>
        <pc:spChg chg="mod">
          <ac:chgData name="Irena Krošl" userId="S::irenak@vsgt.si::6f871211-9d6e-4801-9f7a-49ad5e71b0eb" providerId="AD" clId="Web-{F7CECD68-D498-8577-FAE7-1A73CBF57012}" dt="2026-01-12T14:22:38.948" v="222" actId="20577"/>
          <ac:spMkLst>
            <pc:docMk/>
            <pc:sldMk cId="1477863940" sldId="6998"/>
            <ac:spMk id="3" creationId="{F15920F0-C780-A0C1-FDAF-F300DA48E55E}"/>
          </ac:spMkLst>
        </pc:spChg>
      </pc:sldChg>
      <pc:sldChg chg="modSp">
        <pc:chgData name="Irena Krošl" userId="S::irenak@vsgt.si::6f871211-9d6e-4801-9f7a-49ad5e71b0eb" providerId="AD" clId="Web-{F7CECD68-D498-8577-FAE7-1A73CBF57012}" dt="2026-01-12T14:18:51.530" v="140" actId="1076"/>
        <pc:sldMkLst>
          <pc:docMk/>
          <pc:sldMk cId="2424422602" sldId="7000"/>
        </pc:sldMkLst>
        <pc:spChg chg="mod">
          <ac:chgData name="Irena Krošl" userId="S::irenak@vsgt.si::6f871211-9d6e-4801-9f7a-49ad5e71b0eb" providerId="AD" clId="Web-{F7CECD68-D498-8577-FAE7-1A73CBF57012}" dt="2026-01-12T14:17:56.468" v="129" actId="14100"/>
          <ac:spMkLst>
            <pc:docMk/>
            <pc:sldMk cId="2424422602" sldId="7000"/>
            <ac:spMk id="9" creationId="{2008BF17-CDDC-DE94-FAA5-3C0899080F4F}"/>
          </ac:spMkLst>
        </pc:spChg>
        <pc:spChg chg="mod">
          <ac:chgData name="Irena Krošl" userId="S::irenak@vsgt.si::6f871211-9d6e-4801-9f7a-49ad5e71b0eb" providerId="AD" clId="Web-{F7CECD68-D498-8577-FAE7-1A73CBF57012}" dt="2026-01-12T14:18:01.515" v="130" actId="1076"/>
          <ac:spMkLst>
            <pc:docMk/>
            <pc:sldMk cId="2424422602" sldId="7000"/>
            <ac:spMk id="20" creationId="{CFEDC4B1-A04B-FEA9-9CAF-E926CC867011}"/>
          </ac:spMkLst>
        </pc:spChg>
        <pc:spChg chg="mod">
          <ac:chgData name="Irena Krošl" userId="S::irenak@vsgt.si::6f871211-9d6e-4801-9f7a-49ad5e71b0eb" providerId="AD" clId="Web-{F7CECD68-D498-8577-FAE7-1A73CBF57012}" dt="2026-01-12T14:18:14.827" v="132" actId="20577"/>
          <ac:spMkLst>
            <pc:docMk/>
            <pc:sldMk cId="2424422602" sldId="7000"/>
            <ac:spMk id="21" creationId="{4DE7BEC6-D3A1-964E-1224-23526FC3BAE8}"/>
          </ac:spMkLst>
        </pc:spChg>
        <pc:spChg chg="mod">
          <ac:chgData name="Irena Krošl" userId="S::irenak@vsgt.si::6f871211-9d6e-4801-9f7a-49ad5e71b0eb" providerId="AD" clId="Web-{F7CECD68-D498-8577-FAE7-1A73CBF57012}" dt="2026-01-12T14:18:47.733" v="139" actId="14100"/>
          <ac:spMkLst>
            <pc:docMk/>
            <pc:sldMk cId="2424422602" sldId="7000"/>
            <ac:spMk id="22" creationId="{0AA2A9EA-6D8D-51DE-DE83-C78FF5DAC0C6}"/>
          </ac:spMkLst>
        </pc:spChg>
        <pc:spChg chg="mod">
          <ac:chgData name="Irena Krošl" userId="S::irenak@vsgt.si::6f871211-9d6e-4801-9f7a-49ad5e71b0eb" providerId="AD" clId="Web-{F7CECD68-D498-8577-FAE7-1A73CBF57012}" dt="2026-01-12T14:18:29.999" v="136" actId="14100"/>
          <ac:spMkLst>
            <pc:docMk/>
            <pc:sldMk cId="2424422602" sldId="7000"/>
            <ac:spMk id="23" creationId="{22175917-95AF-35D6-8691-BF7ABBDE5F3A}"/>
          </ac:spMkLst>
        </pc:spChg>
        <pc:spChg chg="mod">
          <ac:chgData name="Irena Krošl" userId="S::irenak@vsgt.si::6f871211-9d6e-4801-9f7a-49ad5e71b0eb" providerId="AD" clId="Web-{F7CECD68-D498-8577-FAE7-1A73CBF57012}" dt="2026-01-12T14:18:25.124" v="135" actId="1076"/>
          <ac:spMkLst>
            <pc:docMk/>
            <pc:sldMk cId="2424422602" sldId="7000"/>
            <ac:spMk id="24" creationId="{54495F20-A8BA-1799-7B79-407772DA0CC0}"/>
          </ac:spMkLst>
        </pc:spChg>
        <pc:spChg chg="mod">
          <ac:chgData name="Irena Krošl" userId="S::irenak@vsgt.si::6f871211-9d6e-4801-9f7a-49ad5e71b0eb" providerId="AD" clId="Web-{F7CECD68-D498-8577-FAE7-1A73CBF57012}" dt="2026-01-12T14:18:51.530" v="140" actId="1076"/>
          <ac:spMkLst>
            <pc:docMk/>
            <pc:sldMk cId="2424422602" sldId="7000"/>
            <ac:spMk id="25" creationId="{6CA8D31B-B161-8B23-B92B-41A2031B46B3}"/>
          </ac:spMkLst>
        </pc:spChg>
      </pc:sldChg>
      <pc:sldChg chg="modSp">
        <pc:chgData name="Irena Krošl" userId="S::irenak@vsgt.si::6f871211-9d6e-4801-9f7a-49ad5e71b0eb" providerId="AD" clId="Web-{F7CECD68-D498-8577-FAE7-1A73CBF57012}" dt="2026-01-12T14:25:36.756" v="259" actId="20577"/>
        <pc:sldMkLst>
          <pc:docMk/>
          <pc:sldMk cId="1457691839" sldId="7051"/>
        </pc:sldMkLst>
        <pc:spChg chg="mod">
          <ac:chgData name="Irena Krošl" userId="S::irenak@vsgt.si::6f871211-9d6e-4801-9f7a-49ad5e71b0eb" providerId="AD" clId="Web-{F7CECD68-D498-8577-FAE7-1A73CBF57012}" dt="2026-01-12T14:25:14.397" v="250" actId="20577"/>
          <ac:spMkLst>
            <pc:docMk/>
            <pc:sldMk cId="1457691839" sldId="7051"/>
            <ac:spMk id="5" creationId="{C0BA0F49-77AD-F6F2-9934-5CD2962830B2}"/>
          </ac:spMkLst>
        </pc:spChg>
        <pc:spChg chg="mod">
          <ac:chgData name="Irena Krošl" userId="S::irenak@vsgt.si::6f871211-9d6e-4801-9f7a-49ad5e71b0eb" providerId="AD" clId="Web-{F7CECD68-D498-8577-FAE7-1A73CBF57012}" dt="2026-01-12T14:25:36.756" v="259" actId="20577"/>
          <ac:spMkLst>
            <pc:docMk/>
            <pc:sldMk cId="1457691839" sldId="7051"/>
            <ac:spMk id="6" creationId="{BEDBB62E-9A07-3F50-AC33-58B7399EB674}"/>
          </ac:spMkLst>
        </pc:spChg>
      </pc:sldChg>
      <pc:sldChg chg="modSp">
        <pc:chgData name="Irena Krošl" userId="S::irenak@vsgt.si::6f871211-9d6e-4801-9f7a-49ad5e71b0eb" providerId="AD" clId="Web-{F7CECD68-D498-8577-FAE7-1A73CBF57012}" dt="2026-01-12T14:26:08.803" v="261" actId="20577"/>
        <pc:sldMkLst>
          <pc:docMk/>
          <pc:sldMk cId="2351493162" sldId="7052"/>
        </pc:sldMkLst>
        <pc:spChg chg="mod">
          <ac:chgData name="Irena Krošl" userId="S::irenak@vsgt.si::6f871211-9d6e-4801-9f7a-49ad5e71b0eb" providerId="AD" clId="Web-{F7CECD68-D498-8577-FAE7-1A73CBF57012}" dt="2026-01-12T14:26:08.803" v="261" actId="20577"/>
          <ac:spMkLst>
            <pc:docMk/>
            <pc:sldMk cId="2351493162" sldId="7052"/>
            <ac:spMk id="10" creationId="{FDCC01F9-2849-0E15-DEDF-A0B161418DA2}"/>
          </ac:spMkLst>
        </pc:spChg>
        <pc:picChg chg="mod">
          <ac:chgData name="Irena Krošl" userId="S::irenak@vsgt.si::6f871211-9d6e-4801-9f7a-49ad5e71b0eb" providerId="AD" clId="Web-{F7CECD68-D498-8577-FAE7-1A73CBF57012}" dt="2026-01-12T14:26:03.350" v="260" actId="1076"/>
          <ac:picMkLst>
            <pc:docMk/>
            <pc:sldMk cId="2351493162" sldId="7052"/>
            <ac:picMk id="24" creationId="{3BDBFFE0-A922-CBB4-0608-DD9691DAF46C}"/>
          </ac:picMkLst>
        </pc:picChg>
      </pc:sldChg>
      <pc:sldChg chg="modSp">
        <pc:chgData name="Irena Krošl" userId="S::irenak@vsgt.si::6f871211-9d6e-4801-9f7a-49ad5e71b0eb" providerId="AD" clId="Web-{F7CECD68-D498-8577-FAE7-1A73CBF57012}" dt="2026-01-12T14:26:25.552" v="264" actId="20577"/>
        <pc:sldMkLst>
          <pc:docMk/>
          <pc:sldMk cId="69991825" sldId="7053"/>
        </pc:sldMkLst>
        <pc:spChg chg="mod">
          <ac:chgData name="Irena Krošl" userId="S::irenak@vsgt.si::6f871211-9d6e-4801-9f7a-49ad5e71b0eb" providerId="AD" clId="Web-{F7CECD68-D498-8577-FAE7-1A73CBF57012}" dt="2026-01-12T14:26:25.552" v="264" actId="20577"/>
          <ac:spMkLst>
            <pc:docMk/>
            <pc:sldMk cId="69991825" sldId="7053"/>
            <ac:spMk id="6" creationId="{DC89D664-85EA-FBB2-78F0-C150701A16D6}"/>
          </ac:spMkLst>
        </pc:spChg>
      </pc:sldChg>
      <pc:sldChg chg="modSp">
        <pc:chgData name="Irena Krošl" userId="S::irenak@vsgt.si::6f871211-9d6e-4801-9f7a-49ad5e71b0eb" providerId="AD" clId="Web-{F7CECD68-D498-8577-FAE7-1A73CBF57012}" dt="2026-01-12T14:29:08.331" v="354"/>
        <pc:sldMkLst>
          <pc:docMk/>
          <pc:sldMk cId="2529206293" sldId="7056"/>
        </pc:sldMkLst>
        <pc:spChg chg="mod">
          <ac:chgData name="Irena Krošl" userId="S::irenak@vsgt.si::6f871211-9d6e-4801-9f7a-49ad5e71b0eb" providerId="AD" clId="Web-{F7CECD68-D498-8577-FAE7-1A73CBF57012}" dt="2026-01-12T14:28:37.956" v="290" actId="20577"/>
          <ac:spMkLst>
            <pc:docMk/>
            <pc:sldMk cId="2529206293" sldId="7056"/>
            <ac:spMk id="2" creationId="{3493561B-F7E1-F88C-6DBD-79DF319A9697}"/>
          </ac:spMkLst>
        </pc:spChg>
        <pc:graphicFrameChg chg="mod modGraphic">
          <ac:chgData name="Irena Krošl" userId="S::irenak@vsgt.si::6f871211-9d6e-4801-9f7a-49ad5e71b0eb" providerId="AD" clId="Web-{F7CECD68-D498-8577-FAE7-1A73CBF57012}" dt="2026-01-12T14:29:08.331" v="354"/>
          <ac:graphicFrameMkLst>
            <pc:docMk/>
            <pc:sldMk cId="2529206293" sldId="7056"/>
            <ac:graphicFrameMk id="5" creationId="{1BF4ED07-291A-FA49-8FA2-367BA95F68D2}"/>
          </ac:graphicFrameMkLst>
        </pc:graphicFrameChg>
      </pc:sldChg>
      <pc:sldChg chg="modSp">
        <pc:chgData name="Irena Krošl" userId="S::irenak@vsgt.si::6f871211-9d6e-4801-9f7a-49ad5e71b0eb" providerId="AD" clId="Web-{F7CECD68-D498-8577-FAE7-1A73CBF57012}" dt="2026-01-12T14:24:24.663" v="234" actId="20577"/>
        <pc:sldMkLst>
          <pc:docMk/>
          <pc:sldMk cId="1772764083" sldId="7058"/>
        </pc:sldMkLst>
        <pc:spChg chg="mod">
          <ac:chgData name="Irena Krošl" userId="S::irenak@vsgt.si::6f871211-9d6e-4801-9f7a-49ad5e71b0eb" providerId="AD" clId="Web-{F7CECD68-D498-8577-FAE7-1A73CBF57012}" dt="2026-01-12T14:22:46.401" v="223" actId="1076"/>
          <ac:spMkLst>
            <pc:docMk/>
            <pc:sldMk cId="1772764083" sldId="7058"/>
            <ac:spMk id="3" creationId="{B195C999-CF69-DEA5-6095-57B050C62278}"/>
          </ac:spMkLst>
        </pc:spChg>
        <pc:spChg chg="mod">
          <ac:chgData name="Irena Krošl" userId="S::irenak@vsgt.si::6f871211-9d6e-4801-9f7a-49ad5e71b0eb" providerId="AD" clId="Web-{F7CECD68-D498-8577-FAE7-1A73CBF57012}" dt="2026-01-12T14:24:24.663" v="234" actId="20577"/>
          <ac:spMkLst>
            <pc:docMk/>
            <pc:sldMk cId="1772764083" sldId="7058"/>
            <ac:spMk id="6" creationId="{1E2C0C71-875D-DBDB-EEB9-AE6B6860609C}"/>
          </ac:spMkLst>
        </pc:spChg>
        <pc:spChg chg="mod">
          <ac:chgData name="Irena Krošl" userId="S::irenak@vsgt.si::6f871211-9d6e-4801-9f7a-49ad5e71b0eb" providerId="AD" clId="Web-{F7CECD68-D498-8577-FAE7-1A73CBF57012}" dt="2026-01-12T14:23:22.774" v="230" actId="1076"/>
          <ac:spMkLst>
            <pc:docMk/>
            <pc:sldMk cId="1772764083" sldId="7058"/>
            <ac:spMk id="7" creationId="{8620739C-4C23-646E-4442-5649F67C7F25}"/>
          </ac:spMkLst>
        </pc:spChg>
        <pc:spChg chg="mod">
          <ac:chgData name="Irena Krošl" userId="S::irenak@vsgt.si::6f871211-9d6e-4801-9f7a-49ad5e71b0eb" providerId="AD" clId="Web-{F7CECD68-D498-8577-FAE7-1A73CBF57012}" dt="2026-01-12T14:22:48.947" v="224" actId="1076"/>
          <ac:spMkLst>
            <pc:docMk/>
            <pc:sldMk cId="1772764083" sldId="7058"/>
            <ac:spMk id="11" creationId="{BE1E2D9A-FEC3-D5CC-D7A1-081DFD5D3481}"/>
          </ac:spMkLst>
        </pc:spChg>
        <pc:grpChg chg="mod">
          <ac:chgData name="Irena Krošl" userId="S::irenak@vsgt.si::6f871211-9d6e-4801-9f7a-49ad5e71b0eb" providerId="AD" clId="Web-{F7CECD68-D498-8577-FAE7-1A73CBF57012}" dt="2026-01-12T14:23:18.446" v="229" actId="1076"/>
          <ac:grpSpMkLst>
            <pc:docMk/>
            <pc:sldMk cId="1772764083" sldId="7058"/>
            <ac:grpSpMk id="2" creationId="{BA4E3F59-14C2-67FB-FF38-291BDD44C5B7}"/>
          </ac:grpSpMkLst>
        </pc:grpChg>
      </pc:sldChg>
      <pc:sldChg chg="modSp">
        <pc:chgData name="Irena Krošl" userId="S::irenak@vsgt.si::6f871211-9d6e-4801-9f7a-49ad5e71b0eb" providerId="AD" clId="Web-{F7CECD68-D498-8577-FAE7-1A73CBF57012}" dt="2026-01-12T14:27:41.770" v="284" actId="14100"/>
        <pc:sldMkLst>
          <pc:docMk/>
          <pc:sldMk cId="2646651384" sldId="7059"/>
        </pc:sldMkLst>
        <pc:spChg chg="mod">
          <ac:chgData name="Irena Krošl" userId="S::irenak@vsgt.si::6f871211-9d6e-4801-9f7a-49ad5e71b0eb" providerId="AD" clId="Web-{F7CECD68-D498-8577-FAE7-1A73CBF57012}" dt="2026-01-12T14:27:34.910" v="282" actId="1076"/>
          <ac:spMkLst>
            <pc:docMk/>
            <pc:sldMk cId="2646651384" sldId="7059"/>
            <ac:spMk id="3" creationId="{BBB4C29B-3AAC-71BC-56C2-00CB05479F91}"/>
          </ac:spMkLst>
        </pc:spChg>
        <pc:spChg chg="mod">
          <ac:chgData name="Irena Krošl" userId="S::irenak@vsgt.si::6f871211-9d6e-4801-9f7a-49ad5e71b0eb" providerId="AD" clId="Web-{F7CECD68-D498-8577-FAE7-1A73CBF57012}" dt="2026-01-12T14:27:41.770" v="284" actId="14100"/>
          <ac:spMkLst>
            <pc:docMk/>
            <pc:sldMk cId="2646651384" sldId="7059"/>
            <ac:spMk id="6" creationId="{216A7EC2-6D84-00CE-9F6D-631DDA1595DE}"/>
          </ac:spMkLst>
        </pc:spChg>
        <pc:spChg chg="mod">
          <ac:chgData name="Irena Krošl" userId="S::irenak@vsgt.si::6f871211-9d6e-4801-9f7a-49ad5e71b0eb" providerId="AD" clId="Web-{F7CECD68-D498-8577-FAE7-1A73CBF57012}" dt="2026-01-12T14:27:28.067" v="280" actId="1076"/>
          <ac:spMkLst>
            <pc:docMk/>
            <pc:sldMk cId="2646651384" sldId="7059"/>
            <ac:spMk id="15" creationId="{E340E3FC-131D-A4BE-B752-B2834633B0B5}"/>
          </ac:spMkLst>
        </pc:spChg>
      </pc:sldChg>
      <pc:sldChg chg="modSp">
        <pc:chgData name="Irena Krošl" userId="S::irenak@vsgt.si::6f871211-9d6e-4801-9f7a-49ad5e71b0eb" providerId="AD" clId="Web-{F7CECD68-D498-8577-FAE7-1A73CBF57012}" dt="2026-01-12T14:14:53.657" v="112" actId="1076"/>
        <pc:sldMkLst>
          <pc:docMk/>
          <pc:sldMk cId="2082653723" sldId="7155"/>
        </pc:sldMkLst>
        <pc:spChg chg="mod">
          <ac:chgData name="Irena Krošl" userId="S::irenak@vsgt.si::6f871211-9d6e-4801-9f7a-49ad5e71b0eb" providerId="AD" clId="Web-{F7CECD68-D498-8577-FAE7-1A73CBF57012}" dt="2026-01-12T14:14:53.657" v="112" actId="1076"/>
          <ac:spMkLst>
            <pc:docMk/>
            <pc:sldMk cId="2082653723" sldId="7155"/>
            <ac:spMk id="4" creationId="{50D6090F-91E8-FA4D-0E4F-13441AAB9254}"/>
          </ac:spMkLst>
        </pc:spChg>
      </pc:sldChg>
      <pc:sldChg chg="modSp">
        <pc:chgData name="Irena Krošl" userId="S::irenak@vsgt.si::6f871211-9d6e-4801-9f7a-49ad5e71b0eb" providerId="AD" clId="Web-{F7CECD68-D498-8577-FAE7-1A73CBF57012}" dt="2026-01-12T14:15:17.579" v="120" actId="20577"/>
        <pc:sldMkLst>
          <pc:docMk/>
          <pc:sldMk cId="354688121" sldId="7156"/>
        </pc:sldMkLst>
        <pc:spChg chg="mod">
          <ac:chgData name="Irena Krošl" userId="S::irenak@vsgt.si::6f871211-9d6e-4801-9f7a-49ad5e71b0eb" providerId="AD" clId="Web-{F7CECD68-D498-8577-FAE7-1A73CBF57012}" dt="2026-01-12T14:15:17.579" v="120" actId="20577"/>
          <ac:spMkLst>
            <pc:docMk/>
            <pc:sldMk cId="354688121" sldId="7156"/>
            <ac:spMk id="5" creationId="{84EAA858-8984-7E9E-02A8-1C37B0738C76}"/>
          </ac:spMkLst>
        </pc:spChg>
        <pc:spChg chg="mod">
          <ac:chgData name="Irena Krošl" userId="S::irenak@vsgt.si::6f871211-9d6e-4801-9f7a-49ad5e71b0eb" providerId="AD" clId="Web-{F7CECD68-D498-8577-FAE7-1A73CBF57012}" dt="2026-01-12T14:15:05.876" v="116" actId="1076"/>
          <ac:spMkLst>
            <pc:docMk/>
            <pc:sldMk cId="354688121" sldId="7156"/>
            <ac:spMk id="9" creationId="{FA8FD462-7528-2E42-B421-B688DF0DAF5E}"/>
          </ac:spMkLst>
        </pc:spChg>
      </pc:sldChg>
      <pc:sldChg chg="modSp">
        <pc:chgData name="Irena Krošl" userId="S::irenak@vsgt.si::6f871211-9d6e-4801-9f7a-49ad5e71b0eb" providerId="AD" clId="Web-{F7CECD68-D498-8577-FAE7-1A73CBF57012}" dt="2026-01-12T14:15:49.281" v="121" actId="14100"/>
        <pc:sldMkLst>
          <pc:docMk/>
          <pc:sldMk cId="2291084772" sldId="7174"/>
        </pc:sldMkLst>
        <pc:spChg chg="mod">
          <ac:chgData name="Irena Krošl" userId="S::irenak@vsgt.si::6f871211-9d6e-4801-9f7a-49ad5e71b0eb" providerId="AD" clId="Web-{F7CECD68-D498-8577-FAE7-1A73CBF57012}" dt="2026-01-12T14:15:49.281" v="121" actId="14100"/>
          <ac:spMkLst>
            <pc:docMk/>
            <pc:sldMk cId="2291084772" sldId="7174"/>
            <ac:spMk id="8" creationId="{A7982158-6297-EC2A-4E65-F70FD04733FC}"/>
          </ac:spMkLst>
        </pc:spChg>
      </pc:sldChg>
      <pc:sldChg chg="modSp">
        <pc:chgData name="Irena Krošl" userId="S::irenak@vsgt.si::6f871211-9d6e-4801-9f7a-49ad5e71b0eb" providerId="AD" clId="Web-{F7CECD68-D498-8577-FAE7-1A73CBF57012}" dt="2026-01-12T14:20:37.872" v="200" actId="20577"/>
        <pc:sldMkLst>
          <pc:docMk/>
          <pc:sldMk cId="227304997" sldId="7175"/>
        </pc:sldMkLst>
        <pc:spChg chg="mod">
          <ac:chgData name="Irena Krošl" userId="S::irenak@vsgt.si::6f871211-9d6e-4801-9f7a-49ad5e71b0eb" providerId="AD" clId="Web-{F7CECD68-D498-8577-FAE7-1A73CBF57012}" dt="2026-01-12T14:20:37.872" v="200" actId="20577"/>
          <ac:spMkLst>
            <pc:docMk/>
            <pc:sldMk cId="227304997" sldId="7175"/>
            <ac:spMk id="10" creationId="{7158653A-F87D-86E7-4932-06294C3FEA71}"/>
          </ac:spMkLst>
        </pc:spChg>
      </pc:sldChg>
      <pc:sldChg chg="modSp">
        <pc:chgData name="Irena Krošl" userId="S::irenak@vsgt.si::6f871211-9d6e-4801-9f7a-49ad5e71b0eb" providerId="AD" clId="Web-{F7CECD68-D498-8577-FAE7-1A73CBF57012}" dt="2026-01-12T14:20:45.200" v="201" actId="20577"/>
        <pc:sldMkLst>
          <pc:docMk/>
          <pc:sldMk cId="2382819732" sldId="7176"/>
        </pc:sldMkLst>
        <pc:spChg chg="mod">
          <ac:chgData name="Irena Krošl" userId="S::irenak@vsgt.si::6f871211-9d6e-4801-9f7a-49ad5e71b0eb" providerId="AD" clId="Web-{F7CECD68-D498-8577-FAE7-1A73CBF57012}" dt="2026-01-12T14:20:45.200" v="201" actId="20577"/>
          <ac:spMkLst>
            <pc:docMk/>
            <pc:sldMk cId="2382819732" sldId="7176"/>
            <ac:spMk id="12" creationId="{5B626D4C-DE3C-EB2F-EB05-877D2666CBA6}"/>
          </ac:spMkLst>
        </pc:spChg>
      </pc:sldChg>
      <pc:sldChg chg="modSp">
        <pc:chgData name="Irena Krošl" userId="S::irenak@vsgt.si::6f871211-9d6e-4801-9f7a-49ad5e71b0eb" providerId="AD" clId="Web-{F7CECD68-D498-8577-FAE7-1A73CBF57012}" dt="2026-01-12T14:19:57.435" v="193" actId="1076"/>
        <pc:sldMkLst>
          <pc:docMk/>
          <pc:sldMk cId="2197832593" sldId="7177"/>
        </pc:sldMkLst>
        <pc:spChg chg="mod">
          <ac:chgData name="Irena Krošl" userId="S::irenak@vsgt.si::6f871211-9d6e-4801-9f7a-49ad5e71b0eb" providerId="AD" clId="Web-{F7CECD68-D498-8577-FAE7-1A73CBF57012}" dt="2026-01-12T14:19:57.435" v="193" actId="1076"/>
          <ac:spMkLst>
            <pc:docMk/>
            <pc:sldMk cId="2197832593" sldId="7177"/>
            <ac:spMk id="4" creationId="{1E8698F0-9E84-85EE-879B-788D293CF9ED}"/>
          </ac:spMkLst>
        </pc:spChg>
      </pc:sldChg>
      <pc:sldChg chg="modSp">
        <pc:chgData name="Irena Krošl" userId="S::irenak@vsgt.si::6f871211-9d6e-4801-9f7a-49ad5e71b0eb" providerId="AD" clId="Web-{F7CECD68-D498-8577-FAE7-1A73CBF57012}" dt="2026-01-12T14:22:13.636" v="211" actId="1076"/>
        <pc:sldMkLst>
          <pc:docMk/>
          <pc:sldMk cId="2320988694" sldId="7179"/>
        </pc:sldMkLst>
        <pc:spChg chg="mod">
          <ac:chgData name="Irena Krošl" userId="S::irenak@vsgt.si::6f871211-9d6e-4801-9f7a-49ad5e71b0eb" providerId="AD" clId="Web-{F7CECD68-D498-8577-FAE7-1A73CBF57012}" dt="2026-01-12T14:22:13.636" v="211" actId="1076"/>
          <ac:spMkLst>
            <pc:docMk/>
            <pc:sldMk cId="2320988694" sldId="7179"/>
            <ac:spMk id="2" creationId="{AB78F9F6-31B1-480B-A297-B4A26598C42A}"/>
          </ac:spMkLst>
        </pc:spChg>
        <pc:spChg chg="mod">
          <ac:chgData name="Irena Krošl" userId="S::irenak@vsgt.si::6f871211-9d6e-4801-9f7a-49ad5e71b0eb" providerId="AD" clId="Web-{F7CECD68-D498-8577-FAE7-1A73CBF57012}" dt="2026-01-12T14:22:07.527" v="209" actId="1076"/>
          <ac:spMkLst>
            <pc:docMk/>
            <pc:sldMk cId="2320988694" sldId="7179"/>
            <ac:spMk id="3" creationId="{59402C97-7B38-C2B8-DD3F-B34CFE3200DE}"/>
          </ac:spMkLst>
        </pc:spChg>
        <pc:spChg chg="mod">
          <ac:chgData name="Irena Krošl" userId="S::irenak@vsgt.si::6f871211-9d6e-4801-9f7a-49ad5e71b0eb" providerId="AD" clId="Web-{F7CECD68-D498-8577-FAE7-1A73CBF57012}" dt="2026-01-12T14:22:09.558" v="210" actId="1076"/>
          <ac:spMkLst>
            <pc:docMk/>
            <pc:sldMk cId="2320988694" sldId="7179"/>
            <ac:spMk id="4" creationId="{0937D09E-170F-88AA-D219-ED250716E18B}"/>
          </ac:spMkLst>
        </pc:spChg>
      </pc:sldChg>
      <pc:sldChg chg="modSp">
        <pc:chgData name="Irena Krošl" userId="S::irenak@vsgt.si::6f871211-9d6e-4801-9f7a-49ad5e71b0eb" providerId="AD" clId="Web-{F7CECD68-D498-8577-FAE7-1A73CBF57012}" dt="2026-01-12T14:21:30.075" v="206" actId="1076"/>
        <pc:sldMkLst>
          <pc:docMk/>
          <pc:sldMk cId="1339647814" sldId="7181"/>
        </pc:sldMkLst>
        <pc:spChg chg="mod">
          <ac:chgData name="Irena Krošl" userId="S::irenak@vsgt.si::6f871211-9d6e-4801-9f7a-49ad5e71b0eb" providerId="AD" clId="Web-{F7CECD68-D498-8577-FAE7-1A73CBF57012}" dt="2026-01-12T14:21:20.497" v="204" actId="1076"/>
          <ac:spMkLst>
            <pc:docMk/>
            <pc:sldMk cId="1339647814" sldId="7181"/>
            <ac:spMk id="27" creationId="{51CAFD3B-9DE2-280B-23FF-5B53F05D7B23}"/>
          </ac:spMkLst>
        </pc:spChg>
        <pc:spChg chg="mod">
          <ac:chgData name="Irena Krošl" userId="S::irenak@vsgt.si::6f871211-9d6e-4801-9f7a-49ad5e71b0eb" providerId="AD" clId="Web-{F7CECD68-D498-8577-FAE7-1A73CBF57012}" dt="2026-01-12T14:21:16.716" v="203" actId="14100"/>
          <ac:spMkLst>
            <pc:docMk/>
            <pc:sldMk cId="1339647814" sldId="7181"/>
            <ac:spMk id="29" creationId="{432271B9-E59A-9D2E-5E8C-097DD68D5826}"/>
          </ac:spMkLst>
        </pc:spChg>
        <pc:spChg chg="mod">
          <ac:chgData name="Irena Krošl" userId="S::irenak@vsgt.si::6f871211-9d6e-4801-9f7a-49ad5e71b0eb" providerId="AD" clId="Web-{F7CECD68-D498-8577-FAE7-1A73CBF57012}" dt="2026-01-12T14:21:25.716" v="205" actId="1076"/>
          <ac:spMkLst>
            <pc:docMk/>
            <pc:sldMk cId="1339647814" sldId="7181"/>
            <ac:spMk id="84" creationId="{15595884-B035-4FB2-EC48-6CAF1F8840E1}"/>
          </ac:spMkLst>
        </pc:spChg>
        <pc:spChg chg="mod">
          <ac:chgData name="Irena Krošl" userId="S::irenak@vsgt.si::6f871211-9d6e-4801-9f7a-49ad5e71b0eb" providerId="AD" clId="Web-{F7CECD68-D498-8577-FAE7-1A73CBF57012}" dt="2026-01-12T14:21:30.075" v="206" actId="1076"/>
          <ac:spMkLst>
            <pc:docMk/>
            <pc:sldMk cId="1339647814" sldId="7181"/>
            <ac:spMk id="91" creationId="{5485AF9A-70C2-B893-8874-CAF99551F379}"/>
          </ac:spMkLst>
        </pc:spChg>
      </pc:sldChg>
      <pc:sldChg chg="modSp">
        <pc:chgData name="Irena Krošl" userId="S::irenak@vsgt.si::6f871211-9d6e-4801-9f7a-49ad5e71b0eb" providerId="AD" clId="Web-{F7CECD68-D498-8577-FAE7-1A73CBF57012}" dt="2026-01-12T14:21:38.106" v="207" actId="14100"/>
        <pc:sldMkLst>
          <pc:docMk/>
          <pc:sldMk cId="1014791531" sldId="7182"/>
        </pc:sldMkLst>
        <pc:spChg chg="mod">
          <ac:chgData name="Irena Krošl" userId="S::irenak@vsgt.si::6f871211-9d6e-4801-9f7a-49ad5e71b0eb" providerId="AD" clId="Web-{F7CECD68-D498-8577-FAE7-1A73CBF57012}" dt="2026-01-12T14:21:38.106" v="207" actId="14100"/>
          <ac:spMkLst>
            <pc:docMk/>
            <pc:sldMk cId="1014791531" sldId="7182"/>
            <ac:spMk id="29" creationId="{D7CFB82D-F41B-546D-F3F9-1BE1966D10A6}"/>
          </ac:spMkLst>
        </pc:spChg>
      </pc:sldChg>
      <pc:sldChg chg="modSp">
        <pc:chgData name="Irena Krošl" userId="S::irenak@vsgt.si::6f871211-9d6e-4801-9f7a-49ad5e71b0eb" providerId="AD" clId="Web-{F7CECD68-D498-8577-FAE7-1A73CBF57012}" dt="2026-01-12T14:21:48.278" v="208" actId="1076"/>
        <pc:sldMkLst>
          <pc:docMk/>
          <pc:sldMk cId="828595517" sldId="7183"/>
        </pc:sldMkLst>
        <pc:spChg chg="mod">
          <ac:chgData name="Irena Krošl" userId="S::irenak@vsgt.si::6f871211-9d6e-4801-9f7a-49ad5e71b0eb" providerId="AD" clId="Web-{F7CECD68-D498-8577-FAE7-1A73CBF57012}" dt="2026-01-12T14:21:48.278" v="208" actId="1076"/>
          <ac:spMkLst>
            <pc:docMk/>
            <pc:sldMk cId="828595517" sldId="7183"/>
            <ac:spMk id="23" creationId="{B28B03F9-7143-CFC3-4CD9-F406110A8B17}"/>
          </ac:spMkLst>
        </pc:spChg>
      </pc:sldChg>
      <pc:sldChg chg="modSp">
        <pc:chgData name="Irena Krošl" userId="S::irenak@vsgt.si::6f871211-9d6e-4801-9f7a-49ad5e71b0eb" providerId="AD" clId="Web-{F7CECD68-D498-8577-FAE7-1A73CBF57012}" dt="2026-01-12T14:14:40.782" v="111" actId="1076"/>
        <pc:sldMkLst>
          <pc:docMk/>
          <pc:sldMk cId="2940150892" sldId="7210"/>
        </pc:sldMkLst>
        <pc:spChg chg="mod">
          <ac:chgData name="Irena Krošl" userId="S::irenak@vsgt.si::6f871211-9d6e-4801-9f7a-49ad5e71b0eb" providerId="AD" clId="Web-{F7CECD68-D498-8577-FAE7-1A73CBF57012}" dt="2026-01-12T14:14:40.782" v="111" actId="1076"/>
          <ac:spMkLst>
            <pc:docMk/>
            <pc:sldMk cId="2940150892" sldId="7210"/>
            <ac:spMk id="7" creationId="{F7C720CB-B303-CC5B-61E0-4D62ACCFBCB8}"/>
          </ac:spMkLst>
        </pc:spChg>
        <pc:spChg chg="mod">
          <ac:chgData name="Irena Krošl" userId="S::irenak@vsgt.si::6f871211-9d6e-4801-9f7a-49ad5e71b0eb" providerId="AD" clId="Web-{F7CECD68-D498-8577-FAE7-1A73CBF57012}" dt="2026-01-12T14:14:38.235" v="110" actId="1076"/>
          <ac:spMkLst>
            <pc:docMk/>
            <pc:sldMk cId="2940150892" sldId="7210"/>
            <ac:spMk id="10" creationId="{9A94777F-8D17-614B-7770-CC786C7BCF64}"/>
          </ac:spMkLst>
        </pc:spChg>
      </pc:sldChg>
      <pc:sldChg chg="modSp">
        <pc:chgData name="Irena Krošl" userId="S::irenak@vsgt.si::6f871211-9d6e-4801-9f7a-49ad5e71b0eb" providerId="AD" clId="Web-{F7CECD68-D498-8577-FAE7-1A73CBF57012}" dt="2026-01-12T14:30:36.909" v="429" actId="1076"/>
        <pc:sldMkLst>
          <pc:docMk/>
          <pc:sldMk cId="1672458909" sldId="7311"/>
        </pc:sldMkLst>
        <pc:spChg chg="mod">
          <ac:chgData name="Irena Krošl" userId="S::irenak@vsgt.si::6f871211-9d6e-4801-9f7a-49ad5e71b0eb" providerId="AD" clId="Web-{F7CECD68-D498-8577-FAE7-1A73CBF57012}" dt="2026-01-12T14:30:36.909" v="429" actId="1076"/>
          <ac:spMkLst>
            <pc:docMk/>
            <pc:sldMk cId="1672458909" sldId="7311"/>
            <ac:spMk id="21" creationId="{78344FC0-67B7-8284-1746-5D00B778BF52}"/>
          </ac:spMkLst>
        </pc:spChg>
      </pc:sldChg>
      <pc:sldChg chg="modSp">
        <pc:chgData name="Irena Krošl" userId="S::irenak@vsgt.si::6f871211-9d6e-4801-9f7a-49ad5e71b0eb" providerId="AD" clId="Web-{F7CECD68-D498-8577-FAE7-1A73CBF57012}" dt="2026-01-12T14:10:36.034" v="96" actId="1076"/>
        <pc:sldMkLst>
          <pc:docMk/>
          <pc:sldMk cId="1867678622" sldId="7315"/>
        </pc:sldMkLst>
        <pc:spChg chg="mod">
          <ac:chgData name="Irena Krošl" userId="S::irenak@vsgt.si::6f871211-9d6e-4801-9f7a-49ad5e71b0eb" providerId="AD" clId="Web-{F7CECD68-D498-8577-FAE7-1A73CBF57012}" dt="2026-01-12T14:10:19.222" v="92" actId="14100"/>
          <ac:spMkLst>
            <pc:docMk/>
            <pc:sldMk cId="1867678622" sldId="7315"/>
            <ac:spMk id="13" creationId="{12A414B4-AE80-34ED-D489-918213801D45}"/>
          </ac:spMkLst>
        </pc:spChg>
        <pc:spChg chg="mod">
          <ac:chgData name="Irena Krošl" userId="S::irenak@vsgt.si::6f871211-9d6e-4801-9f7a-49ad5e71b0eb" providerId="AD" clId="Web-{F7CECD68-D498-8577-FAE7-1A73CBF57012}" dt="2026-01-12T14:10:36.034" v="96" actId="1076"/>
          <ac:spMkLst>
            <pc:docMk/>
            <pc:sldMk cId="1867678622" sldId="7315"/>
            <ac:spMk id="20" creationId="{3A87A83D-3792-7BDA-D258-E32F9C291C01}"/>
          </ac:spMkLst>
        </pc:spChg>
      </pc:sldChg>
      <pc:sldChg chg="modSp">
        <pc:chgData name="Irena Krošl" userId="S::irenak@vsgt.si::6f871211-9d6e-4801-9f7a-49ad5e71b0eb" providerId="AD" clId="Web-{F7CECD68-D498-8577-FAE7-1A73CBF57012}" dt="2026-01-12T14:11:13.253" v="102" actId="20577"/>
        <pc:sldMkLst>
          <pc:docMk/>
          <pc:sldMk cId="4269265486" sldId="7319"/>
        </pc:sldMkLst>
        <pc:spChg chg="mod">
          <ac:chgData name="Irena Krošl" userId="S::irenak@vsgt.si::6f871211-9d6e-4801-9f7a-49ad5e71b0eb" providerId="AD" clId="Web-{F7CECD68-D498-8577-FAE7-1A73CBF57012}" dt="2026-01-12T14:11:13.253" v="102" actId="20577"/>
          <ac:spMkLst>
            <pc:docMk/>
            <pc:sldMk cId="4269265486" sldId="7319"/>
            <ac:spMk id="21" creationId="{0E2FDC62-0AA0-03D4-9046-85A5874FCBCC}"/>
          </ac:spMkLst>
        </pc:spChg>
      </pc:sldChg>
      <pc:sldChg chg="modSp">
        <pc:chgData name="Irena Krošl" userId="S::irenak@vsgt.si::6f871211-9d6e-4801-9f7a-49ad5e71b0eb" providerId="AD" clId="Web-{F7CECD68-D498-8577-FAE7-1A73CBF57012}" dt="2026-01-12T14:24:50.991" v="249" actId="1076"/>
        <pc:sldMkLst>
          <pc:docMk/>
          <pc:sldMk cId="1816278784" sldId="7320"/>
        </pc:sldMkLst>
        <pc:spChg chg="mod">
          <ac:chgData name="Irena Krošl" userId="S::irenak@vsgt.si::6f871211-9d6e-4801-9f7a-49ad5e71b0eb" providerId="AD" clId="Web-{F7CECD68-D498-8577-FAE7-1A73CBF57012}" dt="2026-01-12T14:24:50.991" v="249" actId="1076"/>
          <ac:spMkLst>
            <pc:docMk/>
            <pc:sldMk cId="1816278784" sldId="7320"/>
            <ac:spMk id="21" creationId="{D2E6EE88-BA01-73F5-4F1D-852407E09904}"/>
          </ac:spMkLst>
        </pc:spChg>
      </pc:sldChg>
      <pc:sldChg chg="modSp">
        <pc:chgData name="Irena Krošl" userId="S::irenak@vsgt.si::6f871211-9d6e-4801-9f7a-49ad5e71b0eb" providerId="AD" clId="Web-{F7CECD68-D498-8577-FAE7-1A73CBF57012}" dt="2026-01-12T14:31:06.393" v="433" actId="1076"/>
        <pc:sldMkLst>
          <pc:docMk/>
          <pc:sldMk cId="2230137232" sldId="7450"/>
        </pc:sldMkLst>
        <pc:spChg chg="mod">
          <ac:chgData name="Irena Krošl" userId="S::irenak@vsgt.si::6f871211-9d6e-4801-9f7a-49ad5e71b0eb" providerId="AD" clId="Web-{F7CECD68-D498-8577-FAE7-1A73CBF57012}" dt="2026-01-12T14:30:46.487" v="430" actId="20577"/>
          <ac:spMkLst>
            <pc:docMk/>
            <pc:sldMk cId="2230137232" sldId="7450"/>
            <ac:spMk id="5" creationId="{E4AC2EAA-5B13-71C4-1A4F-2329D37F2340}"/>
          </ac:spMkLst>
        </pc:spChg>
        <pc:spChg chg="mod">
          <ac:chgData name="Irena Krošl" userId="S::irenak@vsgt.si::6f871211-9d6e-4801-9f7a-49ad5e71b0eb" providerId="AD" clId="Web-{F7CECD68-D498-8577-FAE7-1A73CBF57012}" dt="2026-01-12T14:31:06.393" v="433" actId="1076"/>
          <ac:spMkLst>
            <pc:docMk/>
            <pc:sldMk cId="2230137232" sldId="7450"/>
            <ac:spMk id="8" creationId="{3843FE9E-5F13-C063-99DA-844AE899BD30}"/>
          </ac:spMkLst>
        </pc:spChg>
      </pc:sldChg>
      <pc:sldChg chg="modSp">
        <pc:chgData name="Irena Krošl" userId="S::irenak@vsgt.si::6f871211-9d6e-4801-9f7a-49ad5e71b0eb" providerId="AD" clId="Web-{F7CECD68-D498-8577-FAE7-1A73CBF57012}" dt="2026-01-12T14:29:48.878" v="390" actId="20577"/>
        <pc:sldMkLst>
          <pc:docMk/>
          <pc:sldMk cId="1594373859" sldId="7530"/>
        </pc:sldMkLst>
        <pc:spChg chg="mod">
          <ac:chgData name="Irena Krošl" userId="S::irenak@vsgt.si::6f871211-9d6e-4801-9f7a-49ad5e71b0eb" providerId="AD" clId="Web-{F7CECD68-D498-8577-FAE7-1A73CBF57012}" dt="2026-01-12T14:29:24.800" v="356" actId="1076"/>
          <ac:spMkLst>
            <pc:docMk/>
            <pc:sldMk cId="1594373859" sldId="7530"/>
            <ac:spMk id="8" creationId="{E2290D88-CB1E-3E74-C105-09498621A6D7}"/>
          </ac:spMkLst>
        </pc:spChg>
        <pc:spChg chg="mod">
          <ac:chgData name="Irena Krošl" userId="S::irenak@vsgt.si::6f871211-9d6e-4801-9f7a-49ad5e71b0eb" providerId="AD" clId="Web-{F7CECD68-D498-8577-FAE7-1A73CBF57012}" dt="2026-01-12T14:29:48.878" v="390" actId="20577"/>
          <ac:spMkLst>
            <pc:docMk/>
            <pc:sldMk cId="1594373859" sldId="7530"/>
            <ac:spMk id="12" creationId="{6F8CE864-C2FA-B1F0-BC41-25066AFFEF69}"/>
          </ac:spMkLst>
        </pc:spChg>
      </pc:sldChg>
      <pc:sldChg chg="modSp">
        <pc:chgData name="Irena Krošl" userId="S::irenak@vsgt.si::6f871211-9d6e-4801-9f7a-49ad5e71b0eb" providerId="AD" clId="Web-{F7CECD68-D498-8577-FAE7-1A73CBF57012}" dt="2026-01-12T14:30:04.440" v="406" actId="14100"/>
        <pc:sldMkLst>
          <pc:docMk/>
          <pc:sldMk cId="2231452031" sldId="7531"/>
        </pc:sldMkLst>
        <pc:spChg chg="mod">
          <ac:chgData name="Irena Krošl" userId="S::irenak@vsgt.si::6f871211-9d6e-4801-9f7a-49ad5e71b0eb" providerId="AD" clId="Web-{F7CECD68-D498-8577-FAE7-1A73CBF57012}" dt="2026-01-12T14:30:04.440" v="406" actId="14100"/>
          <ac:spMkLst>
            <pc:docMk/>
            <pc:sldMk cId="2231452031" sldId="7531"/>
            <ac:spMk id="6" creationId="{1F265B36-5BAE-3539-7184-237D3A9545A8}"/>
          </ac:spMkLst>
        </pc:spChg>
        <pc:graphicFrameChg chg="mod modGraphic">
          <ac:chgData name="Irena Krošl" userId="S::irenak@vsgt.si::6f871211-9d6e-4801-9f7a-49ad5e71b0eb" providerId="AD" clId="Web-{F7CECD68-D498-8577-FAE7-1A73CBF57012}" dt="2026-01-12T14:29:59.253" v="405"/>
          <ac:graphicFrameMkLst>
            <pc:docMk/>
            <pc:sldMk cId="2231452031" sldId="7531"/>
            <ac:graphicFrameMk id="9" creationId="{56532DCB-EF80-37A1-22B7-B9E946C26904}"/>
          </ac:graphicFrameMkLst>
        </pc:graphicFrameChg>
      </pc:sldChg>
      <pc:sldChg chg="modSp">
        <pc:chgData name="Irena Krošl" userId="S::irenak@vsgt.si::6f871211-9d6e-4801-9f7a-49ad5e71b0eb" providerId="AD" clId="Web-{F7CECD68-D498-8577-FAE7-1A73CBF57012}" dt="2026-01-12T14:30:17.878" v="428"/>
        <pc:sldMkLst>
          <pc:docMk/>
          <pc:sldMk cId="64509738" sldId="7580"/>
        </pc:sldMkLst>
        <pc:graphicFrameChg chg="mod modGraphic">
          <ac:chgData name="Irena Krošl" userId="S::irenak@vsgt.si::6f871211-9d6e-4801-9f7a-49ad5e71b0eb" providerId="AD" clId="Web-{F7CECD68-D498-8577-FAE7-1A73CBF57012}" dt="2026-01-12T14:30:17.878" v="428"/>
          <ac:graphicFrameMkLst>
            <pc:docMk/>
            <pc:sldMk cId="64509738" sldId="7580"/>
            <ac:graphicFrameMk id="9" creationId="{34981516-F482-06D8-A718-FE670512C41F}"/>
          </ac:graphicFrameMkLst>
        </pc:graphicFrameChg>
      </pc:sldChg>
      <pc:sldChg chg="modSp">
        <pc:chgData name="Irena Krošl" userId="S::irenak@vsgt.si::6f871211-9d6e-4801-9f7a-49ad5e71b0eb" providerId="AD" clId="Web-{F7CECD68-D498-8577-FAE7-1A73CBF57012}" dt="2026-01-12T14:08:03.022" v="88" actId="20577"/>
        <pc:sldMkLst>
          <pc:docMk/>
          <pc:sldMk cId="3270870617" sldId="7706"/>
        </pc:sldMkLst>
        <pc:spChg chg="mod">
          <ac:chgData name="Irena Krošl" userId="S::irenak@vsgt.si::6f871211-9d6e-4801-9f7a-49ad5e71b0eb" providerId="AD" clId="Web-{F7CECD68-D498-8577-FAE7-1A73CBF57012}" dt="2026-01-12T14:08:03.022" v="88" actId="20577"/>
          <ac:spMkLst>
            <pc:docMk/>
            <pc:sldMk cId="3270870617" sldId="7706"/>
            <ac:spMk id="5" creationId="{7E7E87E4-57FE-7CB9-CD7B-4DE137E5D180}"/>
          </ac:spMkLst>
        </pc:spChg>
      </pc:sldChg>
      <pc:sldChg chg="modSp">
        <pc:chgData name="Irena Krošl" userId="S::irenak@vsgt.si::6f871211-9d6e-4801-9f7a-49ad5e71b0eb" providerId="AD" clId="Web-{F7CECD68-D498-8577-FAE7-1A73CBF57012}" dt="2026-01-12T14:04:40.804" v="14" actId="1076"/>
        <pc:sldMkLst>
          <pc:docMk/>
          <pc:sldMk cId="3979960270" sldId="7709"/>
        </pc:sldMkLst>
        <pc:spChg chg="mod">
          <ac:chgData name="Irena Krošl" userId="S::irenak@vsgt.si::6f871211-9d6e-4801-9f7a-49ad5e71b0eb" providerId="AD" clId="Web-{F7CECD68-D498-8577-FAE7-1A73CBF57012}" dt="2026-01-12T14:04:40.804" v="14" actId="1076"/>
          <ac:spMkLst>
            <pc:docMk/>
            <pc:sldMk cId="3979960270" sldId="7709"/>
            <ac:spMk id="2" creationId="{E4130C0C-AF09-D52E-2E5B-48C73E8486CC}"/>
          </ac:spMkLst>
        </pc:spChg>
        <pc:spChg chg="mod">
          <ac:chgData name="Irena Krošl" userId="S::irenak@vsgt.si::6f871211-9d6e-4801-9f7a-49ad5e71b0eb" providerId="AD" clId="Web-{F7CECD68-D498-8577-FAE7-1A73CBF57012}" dt="2026-01-12T14:04:38.522" v="13" actId="1076"/>
          <ac:spMkLst>
            <pc:docMk/>
            <pc:sldMk cId="3979960270" sldId="7709"/>
            <ac:spMk id="5" creationId="{136A9AEC-EA74-F034-4401-62623FD721BA}"/>
          </ac:spMkLst>
        </pc:spChg>
        <pc:spChg chg="mod">
          <ac:chgData name="Irena Krošl" userId="S::irenak@vsgt.si::6f871211-9d6e-4801-9f7a-49ad5e71b0eb" providerId="AD" clId="Web-{F7CECD68-D498-8577-FAE7-1A73CBF57012}" dt="2026-01-12T14:04:35.757" v="12" actId="14100"/>
          <ac:spMkLst>
            <pc:docMk/>
            <pc:sldMk cId="3979960270" sldId="7709"/>
            <ac:spMk id="6" creationId="{FDB041E2-E3B8-FEB5-AE3E-14EB9A06C523}"/>
          </ac:spMkLst>
        </pc:spChg>
      </pc:sldChg>
      <pc:sldChg chg="modSp">
        <pc:chgData name="Irena Krošl" userId="S::irenak@vsgt.si::6f871211-9d6e-4801-9f7a-49ad5e71b0eb" providerId="AD" clId="Web-{F7CECD68-D498-8577-FAE7-1A73CBF57012}" dt="2026-01-12T14:07:38.287" v="85" actId="1076"/>
        <pc:sldMkLst>
          <pc:docMk/>
          <pc:sldMk cId="3518696051" sldId="7734"/>
        </pc:sldMkLst>
        <pc:spChg chg="mod">
          <ac:chgData name="Irena Krošl" userId="S::irenak@vsgt.si::6f871211-9d6e-4801-9f7a-49ad5e71b0eb" providerId="AD" clId="Web-{F7CECD68-D498-8577-FAE7-1A73CBF57012}" dt="2026-01-12T14:05:30.178" v="29" actId="20577"/>
          <ac:spMkLst>
            <pc:docMk/>
            <pc:sldMk cId="3518696051" sldId="7734"/>
            <ac:spMk id="43" creationId="{4AFB20DF-1819-B2F5-9637-1C3189868158}"/>
          </ac:spMkLst>
        </pc:spChg>
        <pc:spChg chg="mod">
          <ac:chgData name="Irena Krošl" userId="S::irenak@vsgt.si::6f871211-9d6e-4801-9f7a-49ad5e71b0eb" providerId="AD" clId="Web-{F7CECD68-D498-8577-FAE7-1A73CBF57012}" dt="2026-01-12T14:07:38.287" v="85" actId="1076"/>
          <ac:spMkLst>
            <pc:docMk/>
            <pc:sldMk cId="3518696051" sldId="7734"/>
            <ac:spMk id="45" creationId="{4CE958E9-B4DA-9FF8-7A1B-D6D39C35EFC1}"/>
          </ac:spMkLst>
        </pc:spChg>
        <pc:spChg chg="mod">
          <ac:chgData name="Irena Krošl" userId="S::irenak@vsgt.si::6f871211-9d6e-4801-9f7a-49ad5e71b0eb" providerId="AD" clId="Web-{F7CECD68-D498-8577-FAE7-1A73CBF57012}" dt="2026-01-12T14:05:24.756" v="27" actId="20577"/>
          <ac:spMkLst>
            <pc:docMk/>
            <pc:sldMk cId="3518696051" sldId="7734"/>
            <ac:spMk id="46" creationId="{659ED92B-C840-D52C-8DEF-8FB2185090E4}"/>
          </ac:spMkLst>
        </pc:spChg>
        <pc:spChg chg="mod">
          <ac:chgData name="Irena Krošl" userId="S::irenak@vsgt.si::6f871211-9d6e-4801-9f7a-49ad5e71b0eb" providerId="AD" clId="Web-{F7CECD68-D498-8577-FAE7-1A73CBF57012}" dt="2026-01-12T14:05:27.366" v="28" actId="20577"/>
          <ac:spMkLst>
            <pc:docMk/>
            <pc:sldMk cId="3518696051" sldId="7734"/>
            <ac:spMk id="53" creationId="{45970F5E-C7D5-1044-7163-408566C69295}"/>
          </ac:spMkLst>
        </pc:spChg>
        <pc:spChg chg="mod">
          <ac:chgData name="Irena Krošl" userId="S::irenak@vsgt.si::6f871211-9d6e-4801-9f7a-49ad5e71b0eb" providerId="AD" clId="Web-{F7CECD68-D498-8577-FAE7-1A73CBF57012}" dt="2026-01-12T14:05:21.053" v="26" actId="20577"/>
          <ac:spMkLst>
            <pc:docMk/>
            <pc:sldMk cId="3518696051" sldId="7734"/>
            <ac:spMk id="58" creationId="{2F03CB5E-310B-1AE7-3623-43B53B0A57C8}"/>
          </ac:spMkLst>
        </pc:spChg>
        <pc:spChg chg="mod">
          <ac:chgData name="Irena Krošl" userId="S::irenak@vsgt.si::6f871211-9d6e-4801-9f7a-49ad5e71b0eb" providerId="AD" clId="Web-{F7CECD68-D498-8577-FAE7-1A73CBF57012}" dt="2026-01-12T14:07:05.194" v="69" actId="1076"/>
          <ac:spMkLst>
            <pc:docMk/>
            <pc:sldMk cId="3518696051" sldId="7734"/>
            <ac:spMk id="59" creationId="{185B7AE0-668C-7838-8B27-74001FA0B780}"/>
          </ac:spMkLst>
        </pc:spChg>
        <pc:spChg chg="mod">
          <ac:chgData name="Irena Krošl" userId="S::irenak@vsgt.si::6f871211-9d6e-4801-9f7a-49ad5e71b0eb" providerId="AD" clId="Web-{F7CECD68-D498-8577-FAE7-1A73CBF57012}" dt="2026-01-12T14:06:43.740" v="59" actId="1076"/>
          <ac:spMkLst>
            <pc:docMk/>
            <pc:sldMk cId="3518696051" sldId="7734"/>
            <ac:spMk id="60" creationId="{23F7E91A-4153-75F6-68F9-75509B02FAE2}"/>
          </ac:spMkLst>
        </pc:spChg>
        <pc:spChg chg="mod">
          <ac:chgData name="Irena Krošl" userId="S::irenak@vsgt.si::6f871211-9d6e-4801-9f7a-49ad5e71b0eb" providerId="AD" clId="Web-{F7CECD68-D498-8577-FAE7-1A73CBF57012}" dt="2026-01-12T14:07:12.740" v="70" actId="20577"/>
          <ac:spMkLst>
            <pc:docMk/>
            <pc:sldMk cId="3518696051" sldId="7734"/>
            <ac:spMk id="61" creationId="{FDBC4210-6D43-96CE-8E4F-9469594F5F19}"/>
          </ac:spMkLst>
        </pc:spChg>
      </pc:sldChg>
      <pc:sldChg chg="modSp">
        <pc:chgData name="Irena Krošl" userId="S::irenak@vsgt.si::6f871211-9d6e-4801-9f7a-49ad5e71b0eb" providerId="AD" clId="Web-{F7CECD68-D498-8577-FAE7-1A73CBF57012}" dt="2026-01-12T14:10:02.941" v="90" actId="20577"/>
        <pc:sldMkLst>
          <pc:docMk/>
          <pc:sldMk cId="1212989221" sldId="7735"/>
        </pc:sldMkLst>
        <pc:spChg chg="mod">
          <ac:chgData name="Irena Krošl" userId="S::irenak@vsgt.si::6f871211-9d6e-4801-9f7a-49ad5e71b0eb" providerId="AD" clId="Web-{F7CECD68-D498-8577-FAE7-1A73CBF57012}" dt="2026-01-12T14:10:02.941" v="90" actId="20577"/>
          <ac:spMkLst>
            <pc:docMk/>
            <pc:sldMk cId="1212989221" sldId="7735"/>
            <ac:spMk id="2" creationId="{05E513C5-E264-3D08-E214-8A50FA84DEA6}"/>
          </ac:spMkLst>
        </pc:spChg>
      </pc:sldChg>
      <pc:sldChg chg="modSp">
        <pc:chgData name="Irena Krošl" userId="S::irenak@vsgt.si::6f871211-9d6e-4801-9f7a-49ad5e71b0eb" providerId="AD" clId="Web-{F7CECD68-D498-8577-FAE7-1A73CBF57012}" dt="2026-01-12T14:04:03.960" v="7" actId="20577"/>
        <pc:sldMkLst>
          <pc:docMk/>
          <pc:sldMk cId="938458164" sldId="7764"/>
        </pc:sldMkLst>
        <pc:spChg chg="mod">
          <ac:chgData name="Irena Krošl" userId="S::irenak@vsgt.si::6f871211-9d6e-4801-9f7a-49ad5e71b0eb" providerId="AD" clId="Web-{F7CECD68-D498-8577-FAE7-1A73CBF57012}" dt="2026-01-12T14:04:03.960" v="7" actId="20577"/>
          <ac:spMkLst>
            <pc:docMk/>
            <pc:sldMk cId="938458164" sldId="7764"/>
            <ac:spMk id="12" creationId="{55F7CF88-0018-0D30-A326-5B237F651C9F}"/>
          </ac:spMkLst>
        </pc:spChg>
      </pc:sldChg>
      <pc:sldChg chg="modSp">
        <pc:chgData name="Irena Krošl" userId="S::irenak@vsgt.si::6f871211-9d6e-4801-9f7a-49ad5e71b0eb" providerId="AD" clId="Web-{F7CECD68-D498-8577-FAE7-1A73CBF57012}" dt="2026-01-12T14:24:46.851" v="248" actId="20577"/>
        <pc:sldMkLst>
          <pc:docMk/>
          <pc:sldMk cId="441809435" sldId="7765"/>
        </pc:sldMkLst>
        <pc:spChg chg="mod">
          <ac:chgData name="Irena Krošl" userId="S::irenak@vsgt.si::6f871211-9d6e-4801-9f7a-49ad5e71b0eb" providerId="AD" clId="Web-{F7CECD68-D498-8577-FAE7-1A73CBF57012}" dt="2026-01-12T14:24:39.538" v="245" actId="20577"/>
          <ac:spMkLst>
            <pc:docMk/>
            <pc:sldMk cId="441809435" sldId="7765"/>
            <ac:spMk id="3" creationId="{F15920F0-C780-A0C1-FDAF-F300DA48E55E}"/>
          </ac:spMkLst>
        </pc:spChg>
        <pc:spChg chg="mod">
          <ac:chgData name="Irena Krošl" userId="S::irenak@vsgt.si::6f871211-9d6e-4801-9f7a-49ad5e71b0eb" providerId="AD" clId="Web-{F7CECD68-D498-8577-FAE7-1A73CBF57012}" dt="2026-01-12T14:24:46.851" v="248" actId="20577"/>
          <ac:spMkLst>
            <pc:docMk/>
            <pc:sldMk cId="441809435" sldId="7765"/>
            <ac:spMk id="5" creationId="{DB065532-0839-949E-6DC3-E856B41F6D99}"/>
          </ac:spMkLst>
        </pc:spChg>
      </pc:sldChg>
      <pc:sldChg chg="modSp">
        <pc:chgData name="Irena Krošl" userId="S::irenak@vsgt.si::6f871211-9d6e-4801-9f7a-49ad5e71b0eb" providerId="AD" clId="Web-{F7CECD68-D498-8577-FAE7-1A73CBF57012}" dt="2026-01-12T14:27:11.442" v="276" actId="20577"/>
        <pc:sldMkLst>
          <pc:docMk/>
          <pc:sldMk cId="1683709870" sldId="7766"/>
        </pc:sldMkLst>
        <pc:spChg chg="mod">
          <ac:chgData name="Irena Krošl" userId="S::irenak@vsgt.si::6f871211-9d6e-4801-9f7a-49ad5e71b0eb" providerId="AD" clId="Web-{F7CECD68-D498-8577-FAE7-1A73CBF57012}" dt="2026-01-12T14:26:32.630" v="265" actId="1076"/>
          <ac:spMkLst>
            <pc:docMk/>
            <pc:sldMk cId="1683709870" sldId="7766"/>
            <ac:spMk id="3" creationId="{B195C999-CF69-DEA5-6095-57B050C62278}"/>
          </ac:spMkLst>
        </pc:spChg>
        <pc:spChg chg="mod">
          <ac:chgData name="Irena Krošl" userId="S::irenak@vsgt.si::6f871211-9d6e-4801-9f7a-49ad5e71b0eb" providerId="AD" clId="Web-{F7CECD68-D498-8577-FAE7-1A73CBF57012}" dt="2026-01-12T14:26:53.067" v="270" actId="1076"/>
          <ac:spMkLst>
            <pc:docMk/>
            <pc:sldMk cId="1683709870" sldId="7766"/>
            <ac:spMk id="4" creationId="{AC304674-0801-41BF-D242-D97A56AF8756}"/>
          </ac:spMkLst>
        </pc:spChg>
        <pc:spChg chg="mod">
          <ac:chgData name="Irena Krošl" userId="S::irenak@vsgt.si::6f871211-9d6e-4801-9f7a-49ad5e71b0eb" providerId="AD" clId="Web-{F7CECD68-D498-8577-FAE7-1A73CBF57012}" dt="2026-01-12T14:27:11.442" v="276" actId="20577"/>
          <ac:spMkLst>
            <pc:docMk/>
            <pc:sldMk cId="1683709870" sldId="7766"/>
            <ac:spMk id="6" creationId="{1E2C0C71-875D-DBDB-EEB9-AE6B6860609C}"/>
          </ac:spMkLst>
        </pc:spChg>
        <pc:spChg chg="mod">
          <ac:chgData name="Irena Krošl" userId="S::irenak@vsgt.si::6f871211-9d6e-4801-9f7a-49ad5e71b0eb" providerId="AD" clId="Web-{F7CECD68-D498-8577-FAE7-1A73CBF57012}" dt="2026-01-12T14:26:49.692" v="269" actId="1076"/>
          <ac:spMkLst>
            <pc:docMk/>
            <pc:sldMk cId="1683709870" sldId="7766"/>
            <ac:spMk id="7" creationId="{8620739C-4C23-646E-4442-5649F67C7F25}"/>
          </ac:spMkLst>
        </pc:spChg>
        <pc:spChg chg="mod">
          <ac:chgData name="Irena Krošl" userId="S::irenak@vsgt.si::6f871211-9d6e-4801-9f7a-49ad5e71b0eb" providerId="AD" clId="Web-{F7CECD68-D498-8577-FAE7-1A73CBF57012}" dt="2026-01-12T14:26:34.958" v="266" actId="1076"/>
          <ac:spMkLst>
            <pc:docMk/>
            <pc:sldMk cId="1683709870" sldId="7766"/>
            <ac:spMk id="11" creationId="{BE1E2D9A-FEC3-D5CC-D7A1-081DFD5D34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00990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3926-4E5B-B45C-6040-34B401740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747B5-175C-FD61-7F12-F8CD396E2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6BD99-3E67-9477-228A-F8FDE77CFB8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7D0B76-1A85-0DE3-2D9B-24CEDAF81AB4}"/>
              </a:ext>
            </a:extLst>
          </p:cNvPr>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65830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815D-E50E-C37B-03CF-553E95F1B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2712E-58D8-835D-1AF5-FEFCC97B6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5F3E5-14F2-98E6-F9A7-581FCE4DE4E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0BD6BF-AB9A-16CF-3750-977E8A20A28E}"/>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100179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AA82-65BB-FFE3-1099-25296C6B7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3E756-EF9A-6CCF-4A0B-BEEF51CCE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D8C7E-0B1D-9DF9-15DA-008458054D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73DB28-3C31-D638-ED25-3DD72C1AFFEC}"/>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80669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9B5B5-A10A-E4A7-3EEB-D93124E5E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F6AFF-D1B4-725C-0F65-A42CD4792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C2831-1EC7-0B0F-8965-CF2E6F24743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144BA8-B427-5881-4248-2FBDFF69871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2010123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C3D5-C20F-8DC7-63E1-ECD4C0EAB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ADF5C-09E3-DCC9-81CB-77B4DAA70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853B7-8E8E-AA3B-EB80-E6910140DE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B2DA66-8F78-FCE8-BD8B-2545B997D47A}"/>
              </a:ext>
            </a:extLst>
          </p:cNvPr>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190295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4FB6E-014C-2845-631A-79F92DDF7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D8769-7FFD-1B29-74D5-B38ACB23A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CFB9F-CF68-FDBC-E193-CEA0F69CE0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ACA23F-C25B-8D9C-7BA9-41EF6BB8A007}"/>
              </a:ext>
            </a:extLst>
          </p:cNvPr>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80083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EB564-230B-1A62-3772-EED705CFB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1D11-F6F8-9682-8DAC-F1A043603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8DA15-D257-6BD4-785B-E23FC2C843F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F8C5B-AB06-9C56-F2CE-E5175285F3C5}"/>
              </a:ext>
            </a:extLst>
          </p:cNvPr>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178717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C49A7-B3D9-0684-A2C9-CF3CA543C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31EA0-90B4-5FFF-75E8-F048374DD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53E1A-BC02-8E13-CC68-1279E9EC32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79B26D-96DA-6BB4-D6DB-45307A8CE81B}"/>
              </a:ext>
            </a:extLst>
          </p:cNvPr>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183426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08BF-AF8E-79CF-0E98-FAD5D7750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D8613-F4A7-660E-E0B7-0B22F9067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B1153-E389-088B-04DF-DC61863BF3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90CEB5-61A8-16DF-8751-967A58D60A7C}"/>
              </a:ext>
            </a:extLst>
          </p:cNvPr>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99888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90888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75"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hyperlink" Target="https://crrhospitality.com/blog/financial-planning-essentials-for-glamping-site-operators/#:~:text=Glamping%2C%20or%20luxury%20camping%2C%20has,sustainability%20of%20your%20glamping%20business" TargetMode="Externa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hyperlink" Target="https://www.academybank.com/article/avoid-surprises-with-these-financial-planning-tips#:~:text=Making%20and%20sticking%20to%20a,look%20at%20your%20bank%20account" TargetMode="Externa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6.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irwin-insolvency.co.uk/how-many-businesses-fail-due-to-cash-flow-problems/#:~:text=Poor%20cash%20flow%20has%20been,because%20of%20cash%20flow%20problems" TargetMode="External"/><Relationship Id="rId2" Type="http://schemas.openxmlformats.org/officeDocument/2006/relationships/image" Target="../media/image24.jp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YOU%20MAY%20NEED%20PLANNING%20PERMISSION" TargetMode="External"/><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hypedome.com/blog/starting-glamping-business/?srsltid=AfmBOooYlgOt4yVVAdowr3W4h-MlF633m9dhPWaopJUBytu8w5jGYPo6#:~:text=%2A%20A%20decent,you%20need%20to%20get%20started" TargetMode="External"/><Relationship Id="rId2" Type="http://schemas.openxmlformats.org/officeDocument/2006/relationships/hyperlink" Target="https://www.savills.ie/blog/article/220457/residential-property/how-to-set-up-a-glamping-business.aspx#:~:text=With%20so%20many%20options%20on,%C2%A320%2C000%20when%20furnished%20and%20equipped" TargetMode="External"/><Relationship Id="rId1" Type="http://schemas.openxmlformats.org/officeDocument/2006/relationships/slideLayout" Target="../slideLayouts/slideLayout66.xml"/><Relationship Id="rId6" Type="http://schemas.openxmlformats.org/officeDocument/2006/relationships/image" Target="../media/image14.jpg"/><Relationship Id="rId5" Type="http://schemas.openxmlformats.org/officeDocument/2006/relationships/image" Target="../media/image31.jp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hyperlink" Target="https://www.savills.ie/blog/article/220457/residential-property/how-to-set-up-a-glamping-business.aspx#:~:text=With%20so%20many%20options%20on,%C2%A320%2C000%20when%20furnished%20and%20equipped" TargetMode="External"/><Relationship Id="rId7" Type="http://schemas.openxmlformats.org/officeDocument/2006/relationships/image" Target="../media/image33.svg"/><Relationship Id="rId2" Type="http://schemas.openxmlformats.org/officeDocument/2006/relationships/hyperlink" Target="https://www.glampitect.com/blog/starting-a-glamping-business-uk#:~:text=We%20established%20earlier%20that%20glamping,many%20different%20unit%20types%2C%20including" TargetMode="External"/><Relationship Id="rId1" Type="http://schemas.openxmlformats.org/officeDocument/2006/relationships/slideLayout" Target="../slideLayouts/slideLayout66.xml"/><Relationship Id="rId6" Type="http://schemas.openxmlformats.org/officeDocument/2006/relationships/image" Target="../media/image32.png"/><Relationship Id="rId5" Type="http://schemas.openxmlformats.org/officeDocument/2006/relationships/hyperlink" Target="https://www.glampitect.com/blog/starting-a-glamping-business-uk#:~:text=The%20great%20thing%20about%20the,end%20shepherd%20huts" TargetMode="External"/><Relationship Id="rId4" Type="http://schemas.openxmlformats.org/officeDocument/2006/relationships/hyperlink" Target="https://hypedome.com/blog/starting-glamping-business/?srsltid=AfmBOooYlgOt4yVVAdowr3W4h-MlF633m9dhPWaopJUBytu8w5jGYPo6#:~:text=%2A%20A%20decent,you%20need%20to%20get%20started"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YOU%20MAY%20NEED%20PLANNING%20PERMISSION" TargetMode="External"/><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A%20mains%20water%20supply%2C%20foul,of%20existing%20services%20and%20access" TargetMode="External"/><Relationship Id="rId2" Type="http://schemas.openxmlformats.org/officeDocument/2006/relationships/image" Target="../media/image35.jp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hyperlink" Target="https://crossoverlodge.com/calculator/" TargetMode="External"/><Relationship Id="rId2" Type="http://schemas.openxmlformats.org/officeDocument/2006/relationships/hyperlink" Target="https://crossoverlodge.com/2025/04/07/how-to-start-set-up-a-glamping-business/" TargetMode="Externa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investopedia.com/terms/b/breakevenanalysis.asp#:~:text=Definition" TargetMode="Externa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4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5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5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5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Finlough </a:t>
            </a:r>
            <a:r>
              <a:rPr lang="en-US" dirty="0"/>
              <a:t>Bubble Domes, Fermanagh, Irska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381281"/>
            <a:ext cx="5089964" cy="697353"/>
          </a:xfrm>
        </p:spPr>
        <p:txBody>
          <a:bodyPr/>
          <a:lstStyle/>
          <a:p>
            <a:r>
              <a:rPr lang="en-GB" dirty="0"/>
              <a:t>Modul 8 </a:t>
            </a:r>
            <a:r>
              <a:rPr lang="en-GB" sz="4400" b="0" dirty="0"/>
              <a:t>(1. del)</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055413"/>
            <a:ext cx="5089964" cy="697353"/>
          </a:xfrm>
        </p:spPr>
        <p:txBody>
          <a:bodyPr lIns="91440" tIns="45720" rIns="91440" bIns="45720" anchor="t">
            <a:noAutofit/>
          </a:bodyPr>
          <a:lstStyle/>
          <a:p>
            <a:pPr defTabSz="777514">
              <a:lnSpc>
                <a:spcPct val="100000"/>
              </a:lnSpc>
              <a:spcBef>
                <a:spcPts val="0"/>
              </a:spcBef>
              <a:spcAft>
                <a:spcPts val="1200"/>
              </a:spcAft>
              <a:defRPr/>
            </a:pPr>
            <a:r>
              <a:rPr lang="en-US" sz="3200" b="1" dirty="0"/>
              <a:t>Ustvarjanje izvedljivosti – </a:t>
            </a:r>
            <a:r>
              <a:rPr lang="en-US" sz="3200" dirty="0"/>
              <a:t>oblikovanje cen, načrtovanje in dolgoročna finančna stabilnost</a:t>
            </a:r>
          </a:p>
          <a:p>
            <a:pPr>
              <a:spcBef>
                <a:spcPts val="0"/>
              </a:spcBef>
              <a:spcAft>
                <a:spcPts val="1200"/>
              </a:spcAft>
            </a:pPr>
            <a:r>
              <a:rPr lang="en-GB" sz="2400" i="1" dirty="0"/>
              <a:t>Finančno načrtovanje in financiranje </a:t>
            </a:r>
            <a:endParaRPr lang="en-GB" sz="2400" i="1">
              <a:ea typeface="Calibri"/>
              <a:cs typeface="Calibri"/>
            </a:endParaRPr>
          </a:p>
          <a:p>
            <a:pPr>
              <a:spcBef>
                <a:spcPts val="0"/>
              </a:spcBef>
              <a:spcAft>
                <a:spcPts val="1200"/>
              </a:spcAft>
            </a:pPr>
            <a:endParaRPr lang="en-US" sz="2800" dirty="0">
              <a:solidFill>
                <a:srgbClr val="E96751"/>
              </a:solidFill>
              <a:ea typeface="Calibri"/>
              <a:cs typeface="Calibri"/>
            </a:endParaRPr>
          </a:p>
          <a:p>
            <a:pPr defTabSz="777514">
              <a:lnSpc>
                <a:spcPct val="100000"/>
              </a:lnSpc>
              <a:spcBef>
                <a:spcPts val="0"/>
              </a:spcBef>
              <a:spcAft>
                <a:spcPts val="1200"/>
              </a:spcAft>
              <a:defRPr/>
            </a:pPr>
            <a:endParaRPr lang="en-IE" sz="2800" i="1" dirty="0">
              <a:solidFill>
                <a:srgbClr val="FFFFFF"/>
              </a:solidFill>
              <a:ea typeface="Calibri" panose="020F0502020204030204"/>
              <a:cs typeface="Calibri" panose="020F0502020204030204"/>
            </a:endParaRPr>
          </a:p>
        </p:txBody>
      </p:sp>
      <p:pic>
        <p:nvPicPr>
          <p:cNvPr id="20" name="Picture Placeholder 19" descr="A person lying in a bed in a bubble shaped house&#10;&#10;AI-generated content may be incorrect.">
            <a:extLst>
              <a:ext uri="{FF2B5EF4-FFF2-40B4-BE49-F238E27FC236}">
                <a16:creationId xmlns:a16="http://schemas.microsoft.com/office/drawing/2014/main" id="{3D1121FC-6504-26FF-5278-7C54AA0AFE76}"/>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5E0BEE2-F49D-E52E-381E-ED0F348C14A0}"/>
              </a:ext>
            </a:extLst>
          </p:cNvPr>
          <p:cNvSpPr>
            <a:spLocks noGrp="1"/>
          </p:cNvSpPr>
          <p:nvPr>
            <p:ph type="body" sz="quarter" idx="18"/>
          </p:nvPr>
        </p:nvSpPr>
        <p:spPr>
          <a:xfrm>
            <a:off x="826787" y="1529949"/>
            <a:ext cx="10614687" cy="3499183"/>
          </a:xfrm>
        </p:spPr>
        <p:txBody>
          <a:bodyPr/>
          <a:lstStyle/>
          <a:p>
            <a:pPr>
              <a:spcAft>
                <a:spcPts val="1200"/>
              </a:spcAft>
            </a:pPr>
            <a:r>
              <a:rPr lang="en-US" dirty="0"/>
              <a:t>Začetek poti k ustanovitvi </a:t>
            </a:r>
            <a:r>
              <a:rPr lang="en-US" b="1" dirty="0"/>
              <a:t>edinstvenega in trajnostnega </a:t>
            </a:r>
            <a:r>
              <a:rPr lang="en-US" dirty="0"/>
              <a:t>podjetja za nastanitve – naj gre za podeželski glamping, prenovljeno zgodovinsko stavbo ali pop-up ekološke enote – je lahko vznemirljivo in izpolnjujoče podjetje. </a:t>
            </a:r>
          </a:p>
          <a:p>
            <a:pPr>
              <a:spcAft>
                <a:spcPts val="1200"/>
              </a:spcAft>
            </a:pPr>
            <a:r>
              <a:rPr lang="en-US" dirty="0"/>
              <a:t>A da bi to vizijo spremenili v uspešno, dolgoročno podjetje, je potrebno dobro razumevanje </a:t>
            </a:r>
            <a:r>
              <a:rPr lang="en-US" b="1" dirty="0"/>
              <a:t>finančnih realnosti v ozadju</a:t>
            </a:r>
            <a:r>
              <a:rPr lang="en-US" dirty="0"/>
              <a:t>. </a:t>
            </a:r>
            <a:r>
              <a:rPr lang="en-US" dirty="0">
                <a:solidFill>
                  <a:srgbClr val="414141"/>
                </a:solidFill>
              </a:rPr>
              <a:t>Tu pridejo v poštev prakse, ključna načela, aplikacije in orodja finančnega upravljanja in uspešnosti. Ta poglavja vas bodo vodila skozi vse pomembne vidike in vam ponudila priložnosti za </a:t>
            </a:r>
            <a:r>
              <a:rPr lang="en-US" dirty="0" err="1">
                <a:solidFill>
                  <a:srgbClr val="414141"/>
                </a:solidFill>
              </a:rPr>
              <a:t>povečanje </a:t>
            </a:r>
            <a:r>
              <a:rPr lang="en-US" dirty="0">
                <a:solidFill>
                  <a:srgbClr val="414141"/>
                </a:solidFill>
              </a:rPr>
              <a:t>prihodkov in dobička, s čimer vam bodo pomagala na vaši poti.</a:t>
            </a:r>
          </a:p>
          <a:p>
            <a:pPr>
              <a:spcAft>
                <a:spcPts val="1200"/>
              </a:spcAft>
            </a:pPr>
            <a:r>
              <a:rPr lang="en-US" dirty="0">
                <a:solidFill>
                  <a:srgbClr val="414141"/>
                </a:solidFill>
              </a:rPr>
              <a:t>Pravilno finančno upravljanje in načrtovanje proračuna vam bosta omogočila sprejemanje </a:t>
            </a:r>
            <a:r>
              <a:rPr lang="en-US" b="1" dirty="0">
                <a:solidFill>
                  <a:srgbClr val="414141"/>
                </a:solidFill>
              </a:rPr>
              <a:t>premišljenih odločitev</a:t>
            </a:r>
            <a:r>
              <a:rPr lang="en-US" dirty="0">
                <a:solidFill>
                  <a:srgbClr val="414141"/>
                </a:solidFill>
              </a:rPr>
              <a:t>, izogibanje </a:t>
            </a:r>
            <a:r>
              <a:rPr lang="en-US" b="1" dirty="0">
                <a:solidFill>
                  <a:srgbClr val="414141"/>
                </a:solidFill>
              </a:rPr>
              <a:t>nepričakovanim stroškom </a:t>
            </a:r>
            <a:r>
              <a:rPr lang="en-US" dirty="0">
                <a:solidFill>
                  <a:srgbClr val="414141"/>
                </a:solidFill>
              </a:rPr>
              <a:t>in </a:t>
            </a:r>
            <a:r>
              <a:rPr lang="en-US" b="1" dirty="0">
                <a:solidFill>
                  <a:srgbClr val="414141"/>
                </a:solidFill>
              </a:rPr>
              <a:t>načrtovanje prihodnje rasti</a:t>
            </a:r>
            <a:r>
              <a:rPr lang="en-US" dirty="0">
                <a:solidFill>
                  <a:srgbClr val="414141"/>
                </a:solidFill>
              </a:rPr>
              <a:t>. Ustrezno finančno znanje vam pomaga </a:t>
            </a:r>
            <a:r>
              <a:rPr lang="en-US" b="1" dirty="0">
                <a:solidFill>
                  <a:srgbClr val="414141"/>
                </a:solidFill>
              </a:rPr>
              <a:t>učinkovito upravljati svoje vire </a:t>
            </a:r>
            <a:r>
              <a:rPr lang="en-US" dirty="0">
                <a:solidFill>
                  <a:srgbClr val="414141"/>
                </a:solidFill>
              </a:rPr>
              <a:t>in </a:t>
            </a:r>
            <a:r>
              <a:rPr lang="en-US" b="1" dirty="0">
                <a:solidFill>
                  <a:srgbClr val="414141"/>
                </a:solidFill>
              </a:rPr>
              <a:t>postaviti realistična pričakovanja</a:t>
            </a:r>
            <a:r>
              <a:rPr lang="en-US" dirty="0">
                <a:solidFill>
                  <a:srgbClr val="414141"/>
                </a:solidFill>
              </a:rPr>
              <a:t>, kar na koncu poveča vaše možnosti za dolgoročni uspeh in </a:t>
            </a:r>
            <a:r>
              <a:rPr lang="en-US" b="1" dirty="0">
                <a:solidFill>
                  <a:srgbClr val="414141"/>
                </a:solidFill>
              </a:rPr>
              <a:t>zdravo izvedljivost </a:t>
            </a:r>
            <a:r>
              <a:rPr lang="en-US" dirty="0">
                <a:solidFill>
                  <a:srgbClr val="414141"/>
                </a:solidFill>
              </a:rPr>
              <a:t>na konkurenčnem trgu alternativnih turističnih namestitev. </a:t>
            </a:r>
          </a:p>
          <a:p>
            <a:endParaRPr lang="en-IE" dirty="0"/>
          </a:p>
        </p:txBody>
      </p:sp>
      <p:sp>
        <p:nvSpPr>
          <p:cNvPr id="7" name="Text Placeholder 6">
            <a:extLst>
              <a:ext uri="{FF2B5EF4-FFF2-40B4-BE49-F238E27FC236}">
                <a16:creationId xmlns:a16="http://schemas.microsoft.com/office/drawing/2014/main" id="{22167E49-D512-564E-A579-B6D3A0CB0BB2}"/>
              </a:ext>
            </a:extLst>
          </p:cNvPr>
          <p:cNvSpPr>
            <a:spLocks noGrp="1"/>
          </p:cNvSpPr>
          <p:nvPr>
            <p:ph type="body" sz="quarter" idx="16"/>
          </p:nvPr>
        </p:nvSpPr>
        <p:spPr/>
        <p:txBody>
          <a:bodyPr/>
          <a:lstStyle/>
          <a:p>
            <a:r>
              <a:rPr lang="en-IE" dirty="0">
                <a:solidFill>
                  <a:srgbClr val="E96751"/>
                </a:solidFill>
              </a:rPr>
              <a:t>Uvod v finančno upravljanje in sposobnost preživetja</a:t>
            </a:r>
          </a:p>
          <a:p>
            <a:endParaRPr lang="en-IE" dirty="0"/>
          </a:p>
        </p:txBody>
      </p:sp>
      <p:grpSp>
        <p:nvGrpSpPr>
          <p:cNvPr id="10" name="Group 9">
            <a:extLst>
              <a:ext uri="{FF2B5EF4-FFF2-40B4-BE49-F238E27FC236}">
                <a16:creationId xmlns:a16="http://schemas.microsoft.com/office/drawing/2014/main" id="{E56ECE82-8586-326D-3E39-B55BFCA98E79}"/>
              </a:ext>
            </a:extLst>
          </p:cNvPr>
          <p:cNvGrpSpPr/>
          <p:nvPr/>
        </p:nvGrpSpPr>
        <p:grpSpPr>
          <a:xfrm>
            <a:off x="11081474" y="76852"/>
            <a:ext cx="720000" cy="861774"/>
            <a:chOff x="1016000" y="1024973"/>
            <a:chExt cx="1016000" cy="1216059"/>
          </a:xfrm>
        </p:grpSpPr>
        <p:sp>
          <p:nvSpPr>
            <p:cNvPr id="11" name="Oval 10">
              <a:extLst>
                <a:ext uri="{FF2B5EF4-FFF2-40B4-BE49-F238E27FC236}">
                  <a16:creationId xmlns:a16="http://schemas.microsoft.com/office/drawing/2014/main" id="{02EF28A7-D9B8-014E-F587-D6952E877EF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C10551D3-0783-779A-EE21-0A27B35FC51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689059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C720CB-B303-CC5B-61E0-4D62ACCFBCB8}"/>
              </a:ext>
            </a:extLst>
          </p:cNvPr>
          <p:cNvSpPr>
            <a:spLocks noGrp="1"/>
          </p:cNvSpPr>
          <p:nvPr>
            <p:ph type="body" sz="quarter" idx="16"/>
          </p:nvPr>
        </p:nvSpPr>
        <p:spPr>
          <a:xfrm>
            <a:off x="4397041" y="257372"/>
            <a:ext cx="7221426" cy="803654"/>
          </a:xfrm>
        </p:spPr>
        <p:txBody>
          <a:bodyPr/>
          <a:lstStyle/>
          <a:p>
            <a:r>
              <a:rPr lang="en-IE" sz="2400" dirty="0">
                <a:solidFill>
                  <a:srgbClr val="E96751"/>
                </a:solidFill>
              </a:rPr>
              <a:t>Uvod v finančno upravljanje in finančno sposobnost</a:t>
            </a:r>
          </a:p>
        </p:txBody>
      </p:sp>
      <p:sp>
        <p:nvSpPr>
          <p:cNvPr id="10" name="Text Placeholder 9">
            <a:extLst>
              <a:ext uri="{FF2B5EF4-FFF2-40B4-BE49-F238E27FC236}">
                <a16:creationId xmlns:a16="http://schemas.microsoft.com/office/drawing/2014/main" id="{9A94777F-8D17-614B-7770-CC786C7BCF64}"/>
              </a:ext>
            </a:extLst>
          </p:cNvPr>
          <p:cNvSpPr>
            <a:spLocks noGrp="1"/>
          </p:cNvSpPr>
          <p:nvPr>
            <p:ph type="body" sz="quarter" idx="21"/>
          </p:nvPr>
        </p:nvSpPr>
        <p:spPr>
          <a:xfrm>
            <a:off x="4397041" y="921117"/>
            <a:ext cx="7404433" cy="5761464"/>
          </a:xfrm>
        </p:spPr>
        <p:txBody>
          <a:bodyPr lIns="91440" tIns="45720" rIns="91440" bIns="45720" anchor="t"/>
          <a:lstStyle/>
          <a:p>
            <a:pPr>
              <a:spcAft>
                <a:spcPts val="600"/>
              </a:spcAft>
            </a:pPr>
            <a:r>
              <a:rPr lang="en-US" sz="2100" dirty="0"/>
              <a:t>Najprej pojasnimo, kaj finančna uspešnost pomeni za majhne </a:t>
            </a:r>
            <a:r>
              <a:rPr lang="en-US" sz="2100"/>
              <a:t>alternativne nastanitve in zakaj je dobro finančno upravljanje </a:t>
            </a:r>
            <a:r>
              <a:rPr lang="en-US" sz="2100" dirty="0"/>
              <a:t>ključnega pomena, preden se poglobimo v podrobnosti. </a:t>
            </a:r>
            <a:endParaRPr lang="en-US" sz="2100" dirty="0">
              <a:ea typeface="Calibri"/>
              <a:cs typeface="Calibri"/>
            </a:endParaRPr>
          </a:p>
          <a:p>
            <a:pPr>
              <a:spcAft>
                <a:spcPts val="600"/>
              </a:spcAft>
            </a:pPr>
            <a:r>
              <a:rPr lang="en-US" sz="2100" dirty="0"/>
              <a:t>V tem poglavju postavimo temelje in poudarimo, da pri vodenju edinstvenega nastanitvenega objekta (naj bo to jurta, hišica na drevesu ali koča) ne gre le za ponujanje odličnih doživetij, ampak je za uspeh potrebno tudi skrbno finančno načrtovanje. </a:t>
            </a:r>
            <a:endParaRPr lang="en-US" sz="2100" dirty="0">
              <a:ea typeface="Calibri"/>
              <a:cs typeface="Calibri"/>
            </a:endParaRPr>
          </a:p>
          <a:p>
            <a:pPr>
              <a:spcAft>
                <a:spcPts val="600"/>
              </a:spcAft>
            </a:pPr>
            <a:r>
              <a:rPr lang="en-US" sz="2100" b="1" dirty="0">
                <a:solidFill>
                  <a:srgbClr val="E96751"/>
                </a:solidFill>
              </a:rPr>
              <a:t>Na primer, </a:t>
            </a:r>
            <a:r>
              <a:rPr lang="en-US" sz="2100" dirty="0"/>
              <a:t>glamping podjetje potrebuje trdno finančno načrtovanje, da je dobičkonosno in trajnostno, ne le da ponuja luksuzno izkušnjo v šotoru. </a:t>
            </a:r>
            <a:endParaRPr lang="en-US" sz="2100" dirty="0">
              <a:ea typeface="Calibri"/>
              <a:cs typeface="Calibri"/>
            </a:endParaRPr>
          </a:p>
          <a:p>
            <a:pPr>
              <a:spcAft>
                <a:spcPts val="600"/>
              </a:spcAft>
            </a:pPr>
            <a:r>
              <a:rPr lang="en-US" sz="2100" dirty="0"/>
              <a:t>Na preprost način </a:t>
            </a:r>
            <a:r>
              <a:rPr lang="en-US" sz="2100" b="1" dirty="0">
                <a:solidFill>
                  <a:srgbClr val="459597"/>
                </a:solidFill>
              </a:rPr>
              <a:t>se naučite ključnih pojmov </a:t>
            </a:r>
            <a:r>
              <a:rPr lang="en-US" sz="2100" dirty="0"/>
              <a:t>(dobiček, denarni tok, prag rentabilnosti) in poudarite, da </a:t>
            </a:r>
            <a:r>
              <a:rPr lang="en-US" sz="2100" b="1" dirty="0"/>
              <a:t>vse vrste nepremičnin (glamping kupole, koče, eko-koče itd.) izkoriščajo enake finančne temelje</a:t>
            </a:r>
            <a:r>
              <a:rPr lang="en-US" sz="2100" dirty="0"/>
              <a:t>. Ta del se navezuje na naslednjega, saj poudarja, da je prvi korak v finančnem načrtovanju priprava proračuna.</a:t>
            </a:r>
            <a:endParaRPr lang="en-IE" sz="2100">
              <a:ea typeface="Calibri"/>
              <a:cs typeface="Calibri"/>
            </a:endParaRPr>
          </a:p>
        </p:txBody>
      </p:sp>
      <p:sp>
        <p:nvSpPr>
          <p:cNvPr id="8" name="Text Placeholder 7">
            <a:extLst>
              <a:ext uri="{FF2B5EF4-FFF2-40B4-BE49-F238E27FC236}">
                <a16:creationId xmlns:a16="http://schemas.microsoft.com/office/drawing/2014/main" id="{F2B0DD46-1DDF-526D-FBBB-A23FAE2B5EB6}"/>
              </a:ext>
            </a:extLst>
          </p:cNvPr>
          <p:cNvSpPr>
            <a:spLocks noGrp="1"/>
          </p:cNvSpPr>
          <p:nvPr>
            <p:ph type="body" sz="quarter" idx="18"/>
          </p:nvPr>
        </p:nvSpPr>
        <p:spPr/>
        <p:txBody>
          <a:bodyPr/>
          <a:lstStyle/>
          <a:p>
            <a:r>
              <a:rPr lang="en-IE" b="0" dirty="0"/>
              <a:t>Priprava podlage za uspešnost</a:t>
            </a:r>
          </a:p>
        </p:txBody>
      </p:sp>
      <p:sp>
        <p:nvSpPr>
          <p:cNvPr id="9" name="Text Placeholder 8">
            <a:extLst>
              <a:ext uri="{FF2B5EF4-FFF2-40B4-BE49-F238E27FC236}">
                <a16:creationId xmlns:a16="http://schemas.microsoft.com/office/drawing/2014/main" id="{4F5816A5-C665-DD8A-9CBF-1AA997D7E24C}"/>
              </a:ext>
            </a:extLst>
          </p:cNvPr>
          <p:cNvSpPr>
            <a:spLocks noGrp="1"/>
          </p:cNvSpPr>
          <p:nvPr>
            <p:ph type="body" sz="quarter" idx="19"/>
          </p:nvPr>
        </p:nvSpPr>
        <p:spPr>
          <a:xfrm>
            <a:off x="617247" y="660862"/>
            <a:ext cx="2597067" cy="385564"/>
          </a:xfrm>
        </p:spPr>
        <p:txBody>
          <a:bodyPr/>
          <a:lstStyle/>
          <a:p>
            <a:r>
              <a:rPr lang="en-IE" dirty="0"/>
              <a:t>Finančno upravljanje</a:t>
            </a:r>
          </a:p>
        </p:txBody>
      </p:sp>
      <p:sp>
        <p:nvSpPr>
          <p:cNvPr id="13" name="TextBox 12">
            <a:extLst>
              <a:ext uri="{FF2B5EF4-FFF2-40B4-BE49-F238E27FC236}">
                <a16:creationId xmlns:a16="http://schemas.microsoft.com/office/drawing/2014/main" id="{DCB4E34E-BADB-0866-6BF1-A3CFE741464D}"/>
              </a:ext>
            </a:extLst>
          </p:cNvPr>
          <p:cNvSpPr txBox="1"/>
          <p:nvPr/>
        </p:nvSpPr>
        <p:spPr>
          <a:xfrm>
            <a:off x="0" y="6317748"/>
            <a:ext cx="6096000" cy="369332"/>
          </a:xfrm>
          <a:prstGeom prst="rect">
            <a:avLst/>
          </a:prstGeom>
          <a:noFill/>
        </p:spPr>
        <p:txBody>
          <a:bodyPr wrap="square">
            <a:spAutoFit/>
          </a:bodyPr>
          <a:lstStyle/>
          <a:p>
            <a:pPr algn="l">
              <a:buNone/>
            </a:pPr>
            <a:r>
              <a:rPr lang="en-IE" b="0" i="0" dirty="0">
                <a:solidFill>
                  <a:srgbClr val="00B0F0"/>
                </a:solidFill>
                <a:effectLst/>
                <a:hlinkClick r:id="rId2">
                  <a:extLst>
                    <a:ext uri="{A12FA001-AC4F-418D-AE19-62706E023703}">
                      <ahyp:hlinkClr xmlns:ahyp="http://schemas.microsoft.com/office/drawing/2018/hyperlinkcolor" val="tx"/>
                    </a:ext>
                  </a:extLst>
                </a:hlinkClick>
              </a:rPr>
              <a:t>Osnove finančnega načrtovanja za upravljavce glamping lokacij</a:t>
            </a:r>
            <a:endParaRPr lang="en-IE" b="0" i="0" dirty="0">
              <a:solidFill>
                <a:srgbClr val="00B0F0"/>
              </a:solidFill>
              <a:effectLst/>
            </a:endParaRPr>
          </a:p>
        </p:txBody>
      </p:sp>
    </p:spTree>
    <p:extLst>
      <p:ext uri="{BB962C8B-B14F-4D97-AF65-F5344CB8AC3E}">
        <p14:creationId xmlns:p14="http://schemas.microsoft.com/office/powerpoint/2010/main" val="294015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D6090F-91E8-FA4D-0E4F-13441AAB9254}"/>
              </a:ext>
            </a:extLst>
          </p:cNvPr>
          <p:cNvSpPr>
            <a:spLocks noGrp="1"/>
          </p:cNvSpPr>
          <p:nvPr>
            <p:ph type="body" sz="quarter" idx="13"/>
          </p:nvPr>
        </p:nvSpPr>
        <p:spPr>
          <a:xfrm>
            <a:off x="892933" y="763092"/>
            <a:ext cx="5055171" cy="3808175"/>
          </a:xfrm>
        </p:spPr>
        <p:txBody>
          <a:bodyPr/>
          <a:lstStyle/>
          <a:p>
            <a:r>
              <a:rPr lang="en-US" dirty="0"/>
              <a:t>"V poslovnem svetu finančno upravljanje ni zgolj vprašanje številk, temveč sprejemanje pravih odločitev za zagotavljanje trajnosti in rasti." </a:t>
            </a:r>
          </a:p>
          <a:p>
            <a:r>
              <a:rPr lang="en-US" dirty="0"/>
              <a:t> Warren Buffett</a:t>
            </a:r>
            <a:endParaRPr lang="de-DE" dirty="0"/>
          </a:p>
          <a:p>
            <a:endParaRPr lang="en-IE" dirty="0"/>
          </a:p>
        </p:txBody>
      </p:sp>
      <p:pic>
        <p:nvPicPr>
          <p:cNvPr id="8" name="Picture Placeholder 7" descr="A close-up of hands holding a piece of paper&#10;&#10;AI-generated content may be incorrect.">
            <a:extLst>
              <a:ext uri="{FF2B5EF4-FFF2-40B4-BE49-F238E27FC236}">
                <a16:creationId xmlns:a16="http://schemas.microsoft.com/office/drawing/2014/main" id="{62E0A52B-11D4-486B-F312-D4FABA5A6E56}"/>
              </a:ext>
            </a:extLst>
          </p:cNvPr>
          <p:cNvPicPr>
            <a:picLocks noGrp="1" noChangeAspect="1"/>
          </p:cNvPicPr>
          <p:nvPr>
            <p:ph type="pic" sz="quarter" idx="41"/>
          </p:nvPr>
        </p:nvPicPr>
        <p:blipFill>
          <a:blip r:embed="rId2"/>
          <a:srcRect l="12960" r="12960"/>
          <a:stretch>
            <a:fillRect/>
          </a:stretch>
        </p:blipFill>
        <p:spPr/>
      </p:pic>
      <p:sp>
        <p:nvSpPr>
          <p:cNvPr id="6" name="Text Placeholder 5">
            <a:extLst>
              <a:ext uri="{FF2B5EF4-FFF2-40B4-BE49-F238E27FC236}">
                <a16:creationId xmlns:a16="http://schemas.microsoft.com/office/drawing/2014/main" id="{1ACB8F83-0B62-70FE-4CCE-FC99FF3FEF6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82653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9A5E95-7775-F26D-8625-72C5FDAD87DD}"/>
              </a:ext>
            </a:extLst>
          </p:cNvPr>
          <p:cNvSpPr>
            <a:spLocks noGrp="1"/>
          </p:cNvSpPr>
          <p:nvPr>
            <p:ph type="body" sz="quarter" idx="18"/>
          </p:nvPr>
        </p:nvSpPr>
        <p:spPr>
          <a:xfrm>
            <a:off x="905198" y="1193633"/>
            <a:ext cx="10185276" cy="3499183"/>
          </a:xfrm>
        </p:spPr>
        <p:txBody>
          <a:bodyPr/>
          <a:lstStyle/>
          <a:p>
            <a:r>
              <a:rPr lang="en-US" b="1" dirty="0"/>
              <a:t>Finančno upravljanje je hrbtenica vsakega uspešnega podjetja. </a:t>
            </a:r>
            <a:r>
              <a:rPr lang="en-US" dirty="0"/>
              <a:t>Vključuje nadzor in načrtovanje denarja v vašem podjetju. Preprosto povedano, gre za to, da poskrbite, da imate dovolj denarja za vodenje poslovanja in rast. Za alternativno turistično podjetje EPIC STAYS (kot so edinstvene penzioni, ekološke koče ali glamping lokacije) je dobro finančno upravljanje ključnega pomena za preživetje sezonskih vzponov in padcev ter financiranje izboljšav. To pomeni, da se po možnosti izogibate presenečenjem!</a:t>
            </a:r>
          </a:p>
          <a:p>
            <a:endParaRPr lang="en-US" dirty="0"/>
          </a:p>
          <a:p>
            <a:r>
              <a:rPr lang="en-US" b="1" dirty="0">
                <a:solidFill>
                  <a:srgbClr val="E96751"/>
                </a:solidFill>
              </a:rPr>
              <a:t>Primer: </a:t>
            </a:r>
            <a:r>
              <a:rPr lang="en-US" dirty="0"/>
              <a:t>Predstavljajte si, da je vaše glamping mesto poleti zelo obiskano, pozimi pa manj. Z ustreznim finančnim upravljanjem bi del poletnih dobičkov prihranili za kritje zimskih stroškov. Na ta način </a:t>
            </a:r>
            <a:r>
              <a:rPr lang="en-US" b="1" dirty="0"/>
              <a:t>se izognete presenečenjem</a:t>
            </a:r>
            <a:r>
              <a:rPr lang="en-US" dirty="0"/>
              <a:t>, kot je na primer nenadna nezmožnost kritja stroškov vzdrževanja v januarju. Pravzaprav </a:t>
            </a:r>
            <a:r>
              <a:rPr lang="en-US" b="1" dirty="0"/>
              <a:t>je oblikovanje in upoštevanje proračuna eden od najučinkovitejših načinov za nadzor nad financami in izogibanje nepričakovanim stroškom</a:t>
            </a:r>
            <a:r>
              <a:rPr lang="en-US" dirty="0"/>
              <a:t>. Če natančno veste, koliko boste porabili in kdaj, vas ne bo nepričakovano presenetilo nizko stanje na bančnem računu. Učinkovito finančno upravljanje vam zagotavlja mirno vest.</a:t>
            </a:r>
            <a:endParaRPr lang="en-GB" dirty="0"/>
          </a:p>
          <a:p>
            <a:pPr>
              <a:spcAft>
                <a:spcPts val="1200"/>
              </a:spcAft>
            </a:pPr>
            <a:endParaRPr lang="en-IE" sz="2400" dirty="0"/>
          </a:p>
        </p:txBody>
      </p:sp>
      <p:sp>
        <p:nvSpPr>
          <p:cNvPr id="5" name="Text Placeholder 4">
            <a:extLst>
              <a:ext uri="{FF2B5EF4-FFF2-40B4-BE49-F238E27FC236}">
                <a16:creationId xmlns:a16="http://schemas.microsoft.com/office/drawing/2014/main" id="{84EAA858-8984-7E9E-02A8-1C37B0738C76}"/>
              </a:ext>
            </a:extLst>
          </p:cNvPr>
          <p:cNvSpPr>
            <a:spLocks noGrp="1"/>
          </p:cNvSpPr>
          <p:nvPr>
            <p:ph type="body" sz="quarter" idx="16"/>
          </p:nvPr>
        </p:nvSpPr>
        <p:spPr>
          <a:xfrm>
            <a:off x="905198" y="140701"/>
            <a:ext cx="10614687" cy="803654"/>
          </a:xfrm>
        </p:spPr>
        <p:txBody>
          <a:bodyPr lIns="91440" tIns="45720" rIns="91440" bIns="45720" anchor="t">
            <a:noAutofit/>
          </a:bodyPr>
          <a:lstStyle/>
          <a:p>
            <a:r>
              <a:rPr lang="en-US" dirty="0"/>
              <a:t>Vloga finančnega upravljanja </a:t>
            </a:r>
          </a:p>
          <a:p>
            <a:r>
              <a:rPr lang="en-US" sz="3000" b="0" i="1" dirty="0" err="1">
                <a:solidFill>
                  <a:srgbClr val="E96751"/>
                </a:solidFill>
              </a:rPr>
              <a:t>Alternativna</a:t>
            </a:r>
            <a:r>
              <a:rPr lang="en-US" sz="3000" b="0" i="1" dirty="0">
                <a:solidFill>
                  <a:srgbClr val="E96751"/>
                </a:solidFill>
              </a:rPr>
              <a:t> </a:t>
            </a:r>
            <a:r>
              <a:rPr lang="en-US" sz="3000" b="0" i="1" dirty="0" err="1">
                <a:solidFill>
                  <a:srgbClr val="E96751"/>
                </a:solidFill>
              </a:rPr>
              <a:t>turistična</a:t>
            </a:r>
            <a:r>
              <a:rPr lang="en-US" sz="3000" b="0" i="1" dirty="0">
                <a:solidFill>
                  <a:srgbClr val="E96751"/>
                </a:solidFill>
              </a:rPr>
              <a:t> </a:t>
            </a:r>
            <a:r>
              <a:rPr lang="en-US" sz="3000" b="0" i="1" dirty="0" err="1">
                <a:solidFill>
                  <a:srgbClr val="E96751"/>
                </a:solidFill>
              </a:rPr>
              <a:t>nastanitev</a:t>
            </a:r>
            <a:endParaRPr lang="en-US" sz="3000" b="0" i="1" dirty="0" err="1">
              <a:solidFill>
                <a:srgbClr val="E96751"/>
              </a:solidFill>
              <a:ea typeface="Calibri"/>
              <a:cs typeface="Calibri"/>
            </a:endParaRPr>
          </a:p>
          <a:p>
            <a:endParaRPr lang="en-IE" dirty="0"/>
          </a:p>
        </p:txBody>
      </p:sp>
      <p:sp>
        <p:nvSpPr>
          <p:cNvPr id="9" name="TextBox 8">
            <a:extLst>
              <a:ext uri="{FF2B5EF4-FFF2-40B4-BE49-F238E27FC236}">
                <a16:creationId xmlns:a16="http://schemas.microsoft.com/office/drawing/2014/main" id="{FA8FD462-7528-2E42-B421-B688DF0DAF5E}"/>
              </a:ext>
            </a:extLst>
          </p:cNvPr>
          <p:cNvSpPr txBox="1"/>
          <p:nvPr/>
        </p:nvSpPr>
        <p:spPr>
          <a:xfrm>
            <a:off x="5275385" y="6343696"/>
            <a:ext cx="6330461"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Izognite se presenečenjem s temi nasveti za finančno načrtovanje</a:t>
            </a:r>
            <a:endParaRPr lang="en-US" i="0" dirty="0">
              <a:solidFill>
                <a:srgbClr val="00B0F0"/>
              </a:solidFill>
              <a:effectLst/>
            </a:endParaRPr>
          </a:p>
        </p:txBody>
      </p:sp>
      <p:grpSp>
        <p:nvGrpSpPr>
          <p:cNvPr id="2" name="Group 1">
            <a:extLst>
              <a:ext uri="{FF2B5EF4-FFF2-40B4-BE49-F238E27FC236}">
                <a16:creationId xmlns:a16="http://schemas.microsoft.com/office/drawing/2014/main" id="{DE121D37-D3B0-64CE-8EE2-F7593E4CA8DD}"/>
              </a:ext>
            </a:extLst>
          </p:cNvPr>
          <p:cNvGrpSpPr/>
          <p:nvPr/>
        </p:nvGrpSpPr>
        <p:grpSpPr>
          <a:xfrm>
            <a:off x="11081474" y="76852"/>
            <a:ext cx="720000" cy="861774"/>
            <a:chOff x="1016000" y="1024973"/>
            <a:chExt cx="1016000" cy="1216059"/>
          </a:xfrm>
        </p:grpSpPr>
        <p:sp>
          <p:nvSpPr>
            <p:cNvPr id="3" name="Oval 2">
              <a:extLst>
                <a:ext uri="{FF2B5EF4-FFF2-40B4-BE49-F238E27FC236}">
                  <a16:creationId xmlns:a16="http://schemas.microsoft.com/office/drawing/2014/main" id="{07B626AE-9E07-220B-0DE4-DB0423CE487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064AF00-7376-C401-B702-C14B1985AE35}"/>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5468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611842"/>
            <a:ext cx="9745795" cy="4874684"/>
            <a:chOff x="798381" y="1593892"/>
            <a:chExt cx="10784001" cy="5563615"/>
          </a:xfrm>
          <a:solidFill>
            <a:srgbClr val="414DA1"/>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593892"/>
              <a:ext cx="10784001" cy="1838282"/>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Preprečite, da bi vam zmanjkalo denarja: </a:t>
              </a:r>
              <a:r>
                <a:rPr lang="en-US" sz="2400" dirty="0"/>
                <a:t>dobro finančno upravljanje vam pomaga preprečiti pomanjkanje denarja. Tako boste zagotovili, da boste imeli sredstva za plačilo računov (npr. vzdrževanje nepremičnin, komunalne storitve) tudi izven sezone.</a:t>
              </a:r>
              <a:endParaRPr lang="en-GB" sz="2400" b="0" kern="1200" dirty="0"/>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Načrtujte rast: </a:t>
              </a:r>
              <a:r>
                <a:rPr lang="en-US" sz="2400" dirty="0"/>
                <a:t>omogoča vam načrtovanje prihodnjih potreb, kot so nakup nove opreme, dodajanje kabine ali zaposlovanje osebja, ko se vaše podjetje širi.</a:t>
              </a:r>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Zgradite kredibilnost: </a:t>
              </a:r>
              <a:r>
                <a:rPr lang="en-US" sz="2400" dirty="0"/>
                <a:t>učinkovito upravljanje financ olajša pridobivanje posojil ali privabljanje vlagateljev. Posojilodajalci bodo videli, da odgovorno ravnate z denarjem in imate jasen načrt.</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p:txBody>
          <a:bodyPr/>
          <a:lstStyle/>
          <a:p>
            <a:r>
              <a:rPr lang="en-US" dirty="0">
                <a:solidFill>
                  <a:srgbClr val="E96751"/>
                </a:solidFill>
              </a:rPr>
              <a:t>Zakaj je finančno upravljanje pomembno?</a:t>
            </a: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B413392-EE6C-B04C-7F36-76AD49260417}"/>
              </a:ext>
            </a:extLst>
          </p:cNvPr>
          <p:cNvSpPr/>
          <p:nvPr/>
        </p:nvSpPr>
        <p:spPr>
          <a:xfrm>
            <a:off x="872464" y="1803334"/>
            <a:ext cx="1625600" cy="1354666"/>
          </a:xfrm>
          <a:prstGeom prst="roundRect">
            <a:avLst>
              <a:gd name="adj" fmla="val 10000"/>
            </a:avLst>
          </a:prstGeom>
          <a:blipFill>
            <a:blip r:embed="rId2">
              <a:extLst>
                <a:ext uri="{28A0092B-C50C-407E-A947-70E740481C1C}">
                  <a14:useLocalDpi xmlns:a14="http://schemas.microsoft.com/office/drawing/2010/main" val="0"/>
                </a:ext>
              </a:extLst>
            </a:blip>
            <a:srcRect/>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1" name="Rectangle: Rounded Corners 10">
            <a:extLst>
              <a:ext uri="{FF2B5EF4-FFF2-40B4-BE49-F238E27FC236}">
                <a16:creationId xmlns:a16="http://schemas.microsoft.com/office/drawing/2014/main" id="{857A7A28-5CD4-FDA7-9A0E-A6EE3FDE0E43}"/>
              </a:ext>
            </a:extLst>
          </p:cNvPr>
          <p:cNvSpPr/>
          <p:nvPr/>
        </p:nvSpPr>
        <p:spPr>
          <a:xfrm>
            <a:off x="872464" y="3429000"/>
            <a:ext cx="1625600" cy="1354666"/>
          </a:xfrm>
          <a:prstGeom prst="roundRect">
            <a:avLst>
              <a:gd name="adj" fmla="val 10000"/>
            </a:avLst>
          </a:prstGeom>
          <a:blipFill dpi="0" rotWithShape="1">
            <a:blip r:embed="rId3">
              <a:extLst>
                <a:ext uri="{28A0092B-C50C-407E-A947-70E740481C1C}">
                  <a14:useLocalDpi xmlns:a14="http://schemas.microsoft.com/office/drawing/2010/main" val="0"/>
                </a:ext>
              </a:extLst>
            </a:blip>
            <a:srcRect/>
            <a:stretch>
              <a:fillRect t="-15391" b="-6460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3" name="Rectangle: Rounded Corners 12">
            <a:extLst>
              <a:ext uri="{FF2B5EF4-FFF2-40B4-BE49-F238E27FC236}">
                <a16:creationId xmlns:a16="http://schemas.microsoft.com/office/drawing/2014/main" id="{356D99A6-BABE-732C-DB93-F167FDAB1B51}"/>
              </a:ext>
            </a:extLst>
          </p:cNvPr>
          <p:cNvSpPr/>
          <p:nvPr/>
        </p:nvSpPr>
        <p:spPr>
          <a:xfrm>
            <a:off x="872464" y="5067367"/>
            <a:ext cx="1625600" cy="1354666"/>
          </a:xfrm>
          <a:prstGeom prst="roundRect">
            <a:avLst>
              <a:gd name="adj" fmla="val 10000"/>
            </a:avLst>
          </a:prstGeom>
          <a:blipFill>
            <a:blip r:embed="rId4"/>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29108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A527A-4701-B511-4CB1-304A0BCBF1F2}"/>
              </a:ext>
            </a:extLst>
          </p:cNvPr>
          <p:cNvSpPr>
            <a:spLocks noGrp="1"/>
          </p:cNvSpPr>
          <p:nvPr>
            <p:ph type="body" sz="quarter" idx="18"/>
          </p:nvPr>
        </p:nvSpPr>
        <p:spPr>
          <a:xfrm>
            <a:off x="543568" y="1033894"/>
            <a:ext cx="10966867" cy="3499183"/>
          </a:xfrm>
        </p:spPr>
        <p:txBody>
          <a:bodyPr/>
          <a:lstStyle/>
          <a:p>
            <a:endParaRPr lang="en-IE" dirty="0"/>
          </a:p>
        </p:txBody>
      </p:sp>
      <p:sp>
        <p:nvSpPr>
          <p:cNvPr id="6" name="Rectangle 5">
            <a:extLst>
              <a:ext uri="{FF2B5EF4-FFF2-40B4-BE49-F238E27FC236}">
                <a16:creationId xmlns:a16="http://schemas.microsoft.com/office/drawing/2014/main" id="{65282551-C874-E690-0B4B-9AB3C63D3F31}"/>
              </a:ext>
            </a:extLst>
          </p:cNvPr>
          <p:cNvSpPr/>
          <p:nvPr/>
        </p:nvSpPr>
        <p:spPr>
          <a:xfrm>
            <a:off x="529714" y="84882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B828FB04-52C5-342A-E20C-7C1B975FB459}"/>
              </a:ext>
            </a:extLst>
          </p:cNvPr>
          <p:cNvSpPr/>
          <p:nvPr/>
        </p:nvSpPr>
        <p:spPr>
          <a:xfrm>
            <a:off x="529714" y="692145"/>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BA608C10-8DE6-1BEC-1D89-639E4A80E0DC}"/>
              </a:ext>
            </a:extLst>
          </p:cNvPr>
          <p:cNvSpPr/>
          <p:nvPr/>
        </p:nvSpPr>
        <p:spPr>
          <a:xfrm>
            <a:off x="529714" y="205419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2008BF17-CDDC-DE94-FAA5-3C0899080F4F}"/>
              </a:ext>
            </a:extLst>
          </p:cNvPr>
          <p:cNvSpPr/>
          <p:nvPr/>
        </p:nvSpPr>
        <p:spPr>
          <a:xfrm>
            <a:off x="539483" y="1946361"/>
            <a:ext cx="2844001" cy="512160"/>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81DFA1FF-4C2D-66DE-652C-4386C93A90B3}"/>
              </a:ext>
            </a:extLst>
          </p:cNvPr>
          <p:cNvSpPr/>
          <p:nvPr/>
        </p:nvSpPr>
        <p:spPr>
          <a:xfrm>
            <a:off x="529714" y="317807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641181BB-BA33-3110-999F-60617BE04C57}"/>
              </a:ext>
            </a:extLst>
          </p:cNvPr>
          <p:cNvSpPr/>
          <p:nvPr/>
        </p:nvSpPr>
        <p:spPr>
          <a:xfrm>
            <a:off x="529714" y="3008244"/>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650AB538-2010-D883-B46F-1452EDCDB28F}"/>
              </a:ext>
            </a:extLst>
          </p:cNvPr>
          <p:cNvSpPr/>
          <p:nvPr/>
        </p:nvSpPr>
        <p:spPr>
          <a:xfrm>
            <a:off x="529714" y="4362248"/>
            <a:ext cx="11122614" cy="124974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27EDEEC8-FFC1-1726-C137-DA4AA5D6F0C4}"/>
              </a:ext>
            </a:extLst>
          </p:cNvPr>
          <p:cNvSpPr/>
          <p:nvPr/>
        </p:nvSpPr>
        <p:spPr>
          <a:xfrm>
            <a:off x="529714" y="4205572"/>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045DD17B-6639-B869-7A92-C4AEA0AF8455}"/>
              </a:ext>
            </a:extLst>
          </p:cNvPr>
          <p:cNvSpPr txBox="1"/>
          <p:nvPr/>
        </p:nvSpPr>
        <p:spPr>
          <a:xfrm>
            <a:off x="753481" y="754408"/>
            <a:ext cx="2197003" cy="430887"/>
          </a:xfrm>
          <a:prstGeom prst="rect">
            <a:avLst/>
          </a:prstGeom>
          <a:noFill/>
        </p:spPr>
        <p:txBody>
          <a:bodyPr wrap="square" rtlCol="0">
            <a:spAutoFit/>
          </a:bodyPr>
          <a:lstStyle/>
          <a:p>
            <a:r>
              <a:rPr lang="en-GB" sz="2200" b="1" dirty="0">
                <a:solidFill>
                  <a:schemeClr val="bg1"/>
                </a:solidFill>
              </a:rPr>
              <a:t>Kapitalski stroški</a:t>
            </a:r>
          </a:p>
        </p:txBody>
      </p:sp>
      <p:sp>
        <p:nvSpPr>
          <p:cNvPr id="15" name="TextBox 14">
            <a:extLst>
              <a:ext uri="{FF2B5EF4-FFF2-40B4-BE49-F238E27FC236}">
                <a16:creationId xmlns:a16="http://schemas.microsoft.com/office/drawing/2014/main" id="{80D313D9-2DA5-50AB-881B-7659CEEDB7A8}"/>
              </a:ext>
            </a:extLst>
          </p:cNvPr>
          <p:cNvSpPr txBox="1"/>
          <p:nvPr/>
        </p:nvSpPr>
        <p:spPr>
          <a:xfrm>
            <a:off x="647157" y="1952312"/>
            <a:ext cx="3254308" cy="400110"/>
          </a:xfrm>
          <a:prstGeom prst="rect">
            <a:avLst/>
          </a:prstGeom>
          <a:noFill/>
        </p:spPr>
        <p:txBody>
          <a:bodyPr wrap="square" rtlCol="0">
            <a:spAutoFit/>
          </a:bodyPr>
          <a:lstStyle/>
          <a:p>
            <a:r>
              <a:rPr lang="en-GB" sz="2000" b="1" dirty="0">
                <a:solidFill>
                  <a:schemeClr val="bg1"/>
                </a:solidFill>
              </a:rPr>
              <a:t>Tekoči operativni stroški </a:t>
            </a:r>
          </a:p>
        </p:txBody>
      </p:sp>
      <p:sp>
        <p:nvSpPr>
          <p:cNvPr id="16" name="TextBox 15">
            <a:extLst>
              <a:ext uri="{FF2B5EF4-FFF2-40B4-BE49-F238E27FC236}">
                <a16:creationId xmlns:a16="http://schemas.microsoft.com/office/drawing/2014/main" id="{C2594E64-4C4D-5BE5-9F22-4EDF65C5FD9C}"/>
              </a:ext>
            </a:extLst>
          </p:cNvPr>
          <p:cNvSpPr txBox="1"/>
          <p:nvPr/>
        </p:nvSpPr>
        <p:spPr>
          <a:xfrm>
            <a:off x="647158" y="3065906"/>
            <a:ext cx="2416704" cy="430887"/>
          </a:xfrm>
          <a:prstGeom prst="rect">
            <a:avLst/>
          </a:prstGeom>
          <a:noFill/>
        </p:spPr>
        <p:txBody>
          <a:bodyPr wrap="square" rtlCol="0">
            <a:spAutoFit/>
          </a:bodyPr>
          <a:lstStyle/>
          <a:p>
            <a:r>
              <a:rPr lang="en-GB" sz="2200" b="1" dirty="0">
                <a:solidFill>
                  <a:schemeClr val="bg1"/>
                </a:solidFill>
              </a:rPr>
              <a:t>Sezonski proračun</a:t>
            </a:r>
          </a:p>
        </p:txBody>
      </p:sp>
      <p:sp>
        <p:nvSpPr>
          <p:cNvPr id="17" name="TextBox 16">
            <a:extLst>
              <a:ext uri="{FF2B5EF4-FFF2-40B4-BE49-F238E27FC236}">
                <a16:creationId xmlns:a16="http://schemas.microsoft.com/office/drawing/2014/main" id="{CFC069F3-8D25-4F9B-5398-7FB3F4CDD132}"/>
              </a:ext>
            </a:extLst>
          </p:cNvPr>
          <p:cNvSpPr txBox="1"/>
          <p:nvPr/>
        </p:nvSpPr>
        <p:spPr>
          <a:xfrm>
            <a:off x="647158" y="4253743"/>
            <a:ext cx="2735981" cy="430887"/>
          </a:xfrm>
          <a:prstGeom prst="rect">
            <a:avLst/>
          </a:prstGeom>
          <a:noFill/>
        </p:spPr>
        <p:txBody>
          <a:bodyPr wrap="square" rtlCol="0">
            <a:spAutoFit/>
          </a:bodyPr>
          <a:lstStyle/>
          <a:p>
            <a:r>
              <a:rPr lang="en-GB" sz="2200" b="1" dirty="0">
                <a:solidFill>
                  <a:schemeClr val="bg1"/>
                </a:solidFill>
              </a:rPr>
              <a:t>Cenovna strategija</a:t>
            </a:r>
          </a:p>
        </p:txBody>
      </p:sp>
      <p:sp>
        <p:nvSpPr>
          <p:cNvPr id="18" name="TextBox 17">
            <a:extLst>
              <a:ext uri="{FF2B5EF4-FFF2-40B4-BE49-F238E27FC236}">
                <a16:creationId xmlns:a16="http://schemas.microsoft.com/office/drawing/2014/main" id="{E6DC0EA1-D5B5-CE5E-8E80-534D5C8310C2}"/>
              </a:ext>
            </a:extLst>
          </p:cNvPr>
          <p:cNvSpPr txBox="1"/>
          <p:nvPr/>
        </p:nvSpPr>
        <p:spPr>
          <a:xfrm>
            <a:off x="647158" y="899327"/>
            <a:ext cx="11001273" cy="769441"/>
          </a:xfrm>
          <a:prstGeom prst="rect">
            <a:avLst/>
          </a:prstGeom>
          <a:noFill/>
        </p:spPr>
        <p:txBody>
          <a:bodyPr wrap="square" rtlCol="0">
            <a:spAutoFit/>
          </a:bodyPr>
          <a:lstStyle/>
          <a:p>
            <a:pPr indent="2692400"/>
            <a:r>
              <a:rPr lang="en-US" sz="2200" dirty="0">
                <a:solidFill>
                  <a:srgbClr val="0C4659"/>
                </a:solidFill>
              </a:rPr>
              <a:t>Razčlenite in napovedujte kapitalne stroške, npr. nakup ali najem zemljišča, gradnjo, obnovo, gradnjo in prenovo, dovoljenja, povečanje dodatnih enot. </a:t>
            </a:r>
          </a:p>
        </p:txBody>
      </p:sp>
      <p:sp>
        <p:nvSpPr>
          <p:cNvPr id="19" name="TextBox 18">
            <a:extLst>
              <a:ext uri="{FF2B5EF4-FFF2-40B4-BE49-F238E27FC236}">
                <a16:creationId xmlns:a16="http://schemas.microsoft.com/office/drawing/2014/main" id="{B84D685C-3B6D-E540-2D15-61817BF4DAF5}"/>
              </a:ext>
            </a:extLst>
          </p:cNvPr>
          <p:cNvSpPr txBox="1"/>
          <p:nvPr/>
        </p:nvSpPr>
        <p:spPr>
          <a:xfrm>
            <a:off x="731014" y="4371368"/>
            <a:ext cx="10966867" cy="1107996"/>
          </a:xfrm>
          <a:prstGeom prst="rect">
            <a:avLst/>
          </a:prstGeom>
          <a:noFill/>
        </p:spPr>
        <p:txBody>
          <a:bodyPr wrap="square" rtlCol="0">
            <a:spAutoFit/>
          </a:bodyPr>
          <a:lstStyle/>
          <a:p>
            <a:pPr indent="2692400"/>
            <a:r>
              <a:rPr lang="en-US" sz="2200" dirty="0">
                <a:solidFill>
                  <a:srgbClr val="0C4659"/>
                </a:solidFill>
              </a:rPr>
              <a:t>Določite konkurenčne, a trajnostne modele oblikovanja cen, ki odražajo vašo zaznano vrednost za goste, kritje stroškov, profitno maržo, analizo konkurence, zaznane stroške in povpraševanje na trgu, hkrati pa se pripravite na padec prihodkov v nizki sezoni.</a:t>
            </a:r>
          </a:p>
        </p:txBody>
      </p:sp>
      <p:sp>
        <p:nvSpPr>
          <p:cNvPr id="20" name="TextBox 19">
            <a:extLst>
              <a:ext uri="{FF2B5EF4-FFF2-40B4-BE49-F238E27FC236}">
                <a16:creationId xmlns:a16="http://schemas.microsoft.com/office/drawing/2014/main" id="{CFEDC4B1-A04B-FEA9-9CAF-E926CC867011}"/>
              </a:ext>
            </a:extLst>
          </p:cNvPr>
          <p:cNvSpPr txBox="1"/>
          <p:nvPr/>
        </p:nvSpPr>
        <p:spPr>
          <a:xfrm>
            <a:off x="757609" y="2055437"/>
            <a:ext cx="11132410" cy="738664"/>
          </a:xfrm>
          <a:prstGeom prst="rect">
            <a:avLst/>
          </a:prstGeom>
          <a:noFill/>
        </p:spPr>
        <p:txBody>
          <a:bodyPr wrap="square" lIns="91440" tIns="45720" rIns="91440" bIns="45720" rtlCol="0" anchor="t">
            <a:spAutoFit/>
          </a:bodyPr>
          <a:lstStyle/>
          <a:p>
            <a:pPr indent="2692400"/>
            <a:r>
              <a:rPr lang="en-US" sz="2200" dirty="0">
                <a:solidFill>
                  <a:srgbClr val="0C4659"/>
                </a:solidFill>
              </a:rPr>
              <a:t> </a:t>
            </a:r>
            <a:r>
              <a:rPr lang="en-US" sz="2000" dirty="0">
                <a:solidFill>
                  <a:srgbClr val="0C4659"/>
                </a:solidFill>
              </a:rPr>
              <a:t>Načrtujte operativne stroške in izdatke, kot so komunalne storitve, dovoljenja, vzdrževanje, zavarovanje, čiščenje, dodatne storitve, storitve za goste in digitalne platforme.</a:t>
            </a:r>
            <a:endParaRPr lang="en-US" sz="2000">
              <a:solidFill>
                <a:srgbClr val="0C4659"/>
              </a:solidFill>
              <a:ea typeface="Calibri"/>
              <a:cs typeface="Calibri"/>
            </a:endParaRPr>
          </a:p>
        </p:txBody>
      </p:sp>
      <p:sp>
        <p:nvSpPr>
          <p:cNvPr id="21" name="TextBox 20">
            <a:extLst>
              <a:ext uri="{FF2B5EF4-FFF2-40B4-BE49-F238E27FC236}">
                <a16:creationId xmlns:a16="http://schemas.microsoft.com/office/drawing/2014/main" id="{4DE7BEC6-D3A1-964E-1224-23526FC3BAE8}"/>
              </a:ext>
            </a:extLst>
          </p:cNvPr>
          <p:cNvSpPr txBox="1"/>
          <p:nvPr/>
        </p:nvSpPr>
        <p:spPr>
          <a:xfrm>
            <a:off x="647158" y="3178071"/>
            <a:ext cx="11001273" cy="769441"/>
          </a:xfrm>
          <a:prstGeom prst="rect">
            <a:avLst/>
          </a:prstGeom>
          <a:noFill/>
        </p:spPr>
        <p:txBody>
          <a:bodyPr wrap="square" lIns="91440" tIns="45720" rIns="91440" bIns="45720" rtlCol="0" anchor="t">
            <a:spAutoFit/>
          </a:bodyPr>
          <a:lstStyle/>
          <a:p>
            <a:pPr indent="2692400"/>
            <a:r>
              <a:rPr lang="en-US" sz="2200" dirty="0" err="1">
                <a:solidFill>
                  <a:srgbClr val="0C4659"/>
                </a:solidFill>
              </a:rPr>
              <a:t>Oblikujte</a:t>
            </a:r>
            <a:r>
              <a:rPr lang="en-US" sz="2200" dirty="0">
                <a:solidFill>
                  <a:srgbClr val="0C4659"/>
                </a:solidFill>
              </a:rPr>
              <a:t> </a:t>
            </a:r>
            <a:r>
              <a:rPr lang="en-US" sz="2200" dirty="0" err="1">
                <a:solidFill>
                  <a:srgbClr val="0C4659"/>
                </a:solidFill>
              </a:rPr>
              <a:t>sezonski</a:t>
            </a:r>
            <a:r>
              <a:rPr lang="en-US" sz="2200" dirty="0">
                <a:solidFill>
                  <a:srgbClr val="0C4659"/>
                </a:solidFill>
              </a:rPr>
              <a:t> </a:t>
            </a:r>
            <a:r>
              <a:rPr lang="en-US" sz="2200" dirty="0" err="1">
                <a:solidFill>
                  <a:srgbClr val="0C4659"/>
                </a:solidFill>
              </a:rPr>
              <a:t>proračun</a:t>
            </a:r>
            <a:r>
              <a:rPr lang="en-US" sz="2200" dirty="0">
                <a:solidFill>
                  <a:srgbClr val="0C4659"/>
                </a:solidFill>
              </a:rPr>
              <a:t>, ki </a:t>
            </a:r>
            <a:r>
              <a:rPr lang="en-US" sz="2200" dirty="0" err="1">
                <a:solidFill>
                  <a:srgbClr val="0C4659"/>
                </a:solidFill>
              </a:rPr>
              <a:t>realno</a:t>
            </a:r>
            <a:r>
              <a:rPr lang="en-US" sz="2200" dirty="0">
                <a:solidFill>
                  <a:srgbClr val="0C4659"/>
                </a:solidFill>
              </a:rPr>
              <a:t> </a:t>
            </a:r>
            <a:r>
              <a:rPr lang="en-US" sz="2200" dirty="0" err="1">
                <a:solidFill>
                  <a:srgbClr val="0C4659"/>
                </a:solidFill>
              </a:rPr>
              <a:t>upošteva</a:t>
            </a:r>
            <a:r>
              <a:rPr lang="en-US" sz="2200" dirty="0">
                <a:solidFill>
                  <a:srgbClr val="0C4659"/>
                </a:solidFill>
              </a:rPr>
              <a:t> </a:t>
            </a:r>
            <a:r>
              <a:rPr lang="en-US" sz="2200" dirty="0" err="1">
                <a:solidFill>
                  <a:srgbClr val="0C4659"/>
                </a:solidFill>
              </a:rPr>
              <a:t>nihanja</a:t>
            </a:r>
            <a:r>
              <a:rPr lang="en-US" sz="2200" dirty="0">
                <a:solidFill>
                  <a:srgbClr val="0C4659"/>
                </a:solidFill>
              </a:rPr>
              <a:t> v </a:t>
            </a:r>
            <a:r>
              <a:rPr lang="en-US" sz="2200" dirty="0" err="1">
                <a:solidFill>
                  <a:srgbClr val="0C4659"/>
                </a:solidFill>
              </a:rPr>
              <a:t>rezervacijah</a:t>
            </a:r>
            <a:r>
              <a:rPr lang="en-US" sz="2200" dirty="0">
                <a:solidFill>
                  <a:srgbClr val="0C4659"/>
                </a:solidFill>
              </a:rPr>
              <a:t> in vas pripravi na nizko sezono in dolgoročne cilje trajnosti.</a:t>
            </a:r>
          </a:p>
        </p:txBody>
      </p:sp>
      <p:sp>
        <p:nvSpPr>
          <p:cNvPr id="22" name="Rectangle 21">
            <a:extLst>
              <a:ext uri="{FF2B5EF4-FFF2-40B4-BE49-F238E27FC236}">
                <a16:creationId xmlns:a16="http://schemas.microsoft.com/office/drawing/2014/main" id="{0AA2A9EA-6D8D-51DE-DE83-C78FF5DAC0C6}"/>
              </a:ext>
            </a:extLst>
          </p:cNvPr>
          <p:cNvSpPr/>
          <p:nvPr/>
        </p:nvSpPr>
        <p:spPr>
          <a:xfrm>
            <a:off x="539483" y="5865491"/>
            <a:ext cx="11103076" cy="90661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22175917-95AF-35D6-8691-BF7ABBDE5F3A}"/>
              </a:ext>
            </a:extLst>
          </p:cNvPr>
          <p:cNvSpPr/>
          <p:nvPr/>
        </p:nvSpPr>
        <p:spPr>
          <a:xfrm>
            <a:off x="539482" y="5650199"/>
            <a:ext cx="2836044" cy="736852"/>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54495F20-A8BA-1799-7B79-407772DA0CC0}"/>
              </a:ext>
            </a:extLst>
          </p:cNvPr>
          <p:cNvSpPr txBox="1"/>
          <p:nvPr/>
        </p:nvSpPr>
        <p:spPr>
          <a:xfrm>
            <a:off x="647158" y="5649524"/>
            <a:ext cx="2939394" cy="430887"/>
          </a:xfrm>
          <a:prstGeom prst="rect">
            <a:avLst/>
          </a:prstGeom>
          <a:noFill/>
        </p:spPr>
        <p:txBody>
          <a:bodyPr wrap="square" rtlCol="0">
            <a:spAutoFit/>
          </a:bodyPr>
          <a:lstStyle/>
          <a:p>
            <a:r>
              <a:rPr lang="en-GB" sz="2200" b="1" dirty="0">
                <a:solidFill>
                  <a:schemeClr val="bg1"/>
                </a:solidFill>
              </a:rPr>
              <a:t>Fiksni in spremenljivi stroški</a:t>
            </a:r>
          </a:p>
        </p:txBody>
      </p:sp>
      <p:sp>
        <p:nvSpPr>
          <p:cNvPr id="25" name="TextBox 24">
            <a:extLst>
              <a:ext uri="{FF2B5EF4-FFF2-40B4-BE49-F238E27FC236}">
                <a16:creationId xmlns:a16="http://schemas.microsoft.com/office/drawing/2014/main" id="{6CA8D31B-B161-8B23-B92B-41A2031B46B3}"/>
              </a:ext>
            </a:extLst>
          </p:cNvPr>
          <p:cNvSpPr txBox="1"/>
          <p:nvPr/>
        </p:nvSpPr>
        <p:spPr>
          <a:xfrm>
            <a:off x="1035692" y="5983128"/>
            <a:ext cx="10572435" cy="788979"/>
          </a:xfrm>
          <a:prstGeom prst="rect">
            <a:avLst/>
          </a:prstGeom>
          <a:noFill/>
        </p:spPr>
        <p:txBody>
          <a:bodyPr wrap="square" rtlCol="0">
            <a:spAutoFit/>
          </a:bodyPr>
          <a:lstStyle/>
          <a:p>
            <a:pPr indent="2692400"/>
            <a:r>
              <a:rPr lang="en-US" sz="2200" dirty="0">
                <a:solidFill>
                  <a:srgbClr val="0C4659"/>
                </a:solidFill>
              </a:rPr>
              <a:t>Razčlenite in spremljajte fiksne in spremenljive stroške, da lahko pametno prilagodite cene, ne da bi pri tem ogrozili izkušnjo gostov.</a:t>
            </a:r>
          </a:p>
        </p:txBody>
      </p:sp>
      <p:sp>
        <p:nvSpPr>
          <p:cNvPr id="27" name="TextBox 26">
            <a:extLst>
              <a:ext uri="{FF2B5EF4-FFF2-40B4-BE49-F238E27FC236}">
                <a16:creationId xmlns:a16="http://schemas.microsoft.com/office/drawing/2014/main" id="{E602CA09-881A-E6FB-8CA1-711D72508BCA}"/>
              </a:ext>
            </a:extLst>
          </p:cNvPr>
          <p:cNvSpPr txBox="1"/>
          <p:nvPr/>
        </p:nvSpPr>
        <p:spPr>
          <a:xfrm>
            <a:off x="543568" y="85530"/>
            <a:ext cx="11001273" cy="523220"/>
          </a:xfrm>
          <a:prstGeom prst="rect">
            <a:avLst/>
          </a:prstGeom>
          <a:noFill/>
        </p:spPr>
        <p:txBody>
          <a:bodyPr wrap="square">
            <a:spAutoFit/>
          </a:bodyPr>
          <a:lstStyle/>
          <a:p>
            <a:r>
              <a:rPr lang="en-US" sz="2800" b="1" dirty="0">
                <a:solidFill>
                  <a:srgbClr val="E96751"/>
                </a:solidFill>
              </a:rPr>
              <a:t>Pojasnilo </a:t>
            </a:r>
            <a:r>
              <a:rPr lang="en-IE" sz="2800" b="1" dirty="0">
                <a:solidFill>
                  <a:srgbClr val="E96751"/>
                </a:solidFill>
              </a:rPr>
              <a:t>ključnih finančnih pojmov in </a:t>
            </a:r>
            <a:r>
              <a:rPr lang="en-US" sz="2800" b="1" dirty="0">
                <a:solidFill>
                  <a:srgbClr val="E96751"/>
                </a:solidFill>
              </a:rPr>
              <a:t>izrazov</a:t>
            </a:r>
          </a:p>
        </p:txBody>
      </p:sp>
      <p:grpSp>
        <p:nvGrpSpPr>
          <p:cNvPr id="26" name="Group 25">
            <a:extLst>
              <a:ext uri="{FF2B5EF4-FFF2-40B4-BE49-F238E27FC236}">
                <a16:creationId xmlns:a16="http://schemas.microsoft.com/office/drawing/2014/main" id="{FFD47EC9-1004-18B4-6A4E-D5E2882FAC46}"/>
              </a:ext>
            </a:extLst>
          </p:cNvPr>
          <p:cNvGrpSpPr/>
          <p:nvPr/>
        </p:nvGrpSpPr>
        <p:grpSpPr>
          <a:xfrm>
            <a:off x="11078024" y="0"/>
            <a:ext cx="720000" cy="861774"/>
            <a:chOff x="1016000" y="1024973"/>
            <a:chExt cx="1016000" cy="1216059"/>
          </a:xfrm>
        </p:grpSpPr>
        <p:sp>
          <p:nvSpPr>
            <p:cNvPr id="28" name="Oval 27">
              <a:extLst>
                <a:ext uri="{FF2B5EF4-FFF2-40B4-BE49-F238E27FC236}">
                  <a16:creationId xmlns:a16="http://schemas.microsoft.com/office/drawing/2014/main" id="{24FDCDE5-A5B1-E93F-A4C7-8FA0319BE32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3779798D-99FC-F1B2-0B80-F1FB4661971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42442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46D75-293D-B793-459B-E387830F68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AA2767-39BC-965C-E361-1412FC0751B4}"/>
              </a:ext>
            </a:extLst>
          </p:cNvPr>
          <p:cNvSpPr>
            <a:spLocks noGrp="1"/>
          </p:cNvSpPr>
          <p:nvPr>
            <p:ph type="body" sz="quarter" idx="18"/>
          </p:nvPr>
        </p:nvSpPr>
        <p:spPr>
          <a:xfrm>
            <a:off x="543568" y="540744"/>
            <a:ext cx="10966867" cy="3499183"/>
          </a:xfrm>
        </p:spPr>
        <p:txBody>
          <a:bodyPr/>
          <a:lstStyle/>
          <a:p>
            <a:endParaRPr lang="en-IE" dirty="0"/>
          </a:p>
        </p:txBody>
      </p:sp>
      <p:sp>
        <p:nvSpPr>
          <p:cNvPr id="6" name="Rectangle 5">
            <a:extLst>
              <a:ext uri="{FF2B5EF4-FFF2-40B4-BE49-F238E27FC236}">
                <a16:creationId xmlns:a16="http://schemas.microsoft.com/office/drawing/2014/main" id="{484948B4-F1AE-3755-26CA-050061EFBD89}"/>
              </a:ext>
            </a:extLst>
          </p:cNvPr>
          <p:cNvSpPr/>
          <p:nvPr/>
        </p:nvSpPr>
        <p:spPr>
          <a:xfrm>
            <a:off x="529714" y="35567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E9ECD69-4EA7-A917-F511-633E0DEB03F6}"/>
              </a:ext>
            </a:extLst>
          </p:cNvPr>
          <p:cNvSpPr/>
          <p:nvPr/>
        </p:nvSpPr>
        <p:spPr>
          <a:xfrm>
            <a:off x="529714" y="19899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A9FDCFF2-F002-BE17-4DAC-693BDD2F47EE}"/>
              </a:ext>
            </a:extLst>
          </p:cNvPr>
          <p:cNvSpPr/>
          <p:nvPr/>
        </p:nvSpPr>
        <p:spPr>
          <a:xfrm>
            <a:off x="529714" y="156104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E12AC376-1646-E8B1-111A-B5EF7E9E1686}"/>
              </a:ext>
            </a:extLst>
          </p:cNvPr>
          <p:cNvSpPr/>
          <p:nvPr/>
        </p:nvSpPr>
        <p:spPr>
          <a:xfrm>
            <a:off x="529714" y="140436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FFA6AEF2-8D8B-A067-6C35-C083DB3E6233}"/>
              </a:ext>
            </a:extLst>
          </p:cNvPr>
          <p:cNvSpPr/>
          <p:nvPr/>
        </p:nvSpPr>
        <p:spPr>
          <a:xfrm>
            <a:off x="529714" y="268492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404B1AA4-336B-C16C-5E55-90C35BA51238}"/>
              </a:ext>
            </a:extLst>
          </p:cNvPr>
          <p:cNvSpPr/>
          <p:nvPr/>
        </p:nvSpPr>
        <p:spPr>
          <a:xfrm>
            <a:off x="529714" y="2515094"/>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43417366-B7E8-0FE2-5062-EB0BA34BD0CE}"/>
              </a:ext>
            </a:extLst>
          </p:cNvPr>
          <p:cNvSpPr/>
          <p:nvPr/>
        </p:nvSpPr>
        <p:spPr>
          <a:xfrm>
            <a:off x="529714" y="3869098"/>
            <a:ext cx="11122614" cy="87023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7BFF8E6F-3078-73AD-B51D-EC7C63581A7B}"/>
              </a:ext>
            </a:extLst>
          </p:cNvPr>
          <p:cNvSpPr/>
          <p:nvPr/>
        </p:nvSpPr>
        <p:spPr>
          <a:xfrm>
            <a:off x="529714" y="3712422"/>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9F4EBAAF-10D8-F08F-F87E-A070426D934A}"/>
              </a:ext>
            </a:extLst>
          </p:cNvPr>
          <p:cNvSpPr txBox="1"/>
          <p:nvPr/>
        </p:nvSpPr>
        <p:spPr>
          <a:xfrm>
            <a:off x="753481" y="261258"/>
            <a:ext cx="2197003" cy="430887"/>
          </a:xfrm>
          <a:prstGeom prst="rect">
            <a:avLst/>
          </a:prstGeom>
          <a:noFill/>
        </p:spPr>
        <p:txBody>
          <a:bodyPr wrap="square" rtlCol="0">
            <a:spAutoFit/>
          </a:bodyPr>
          <a:lstStyle/>
          <a:p>
            <a:r>
              <a:rPr lang="en-GB" sz="2200" b="1" dirty="0">
                <a:solidFill>
                  <a:schemeClr val="bg1"/>
                </a:solidFill>
              </a:rPr>
              <a:t>Prihodki</a:t>
            </a:r>
          </a:p>
        </p:txBody>
      </p:sp>
      <p:sp>
        <p:nvSpPr>
          <p:cNvPr id="15" name="TextBox 14">
            <a:extLst>
              <a:ext uri="{FF2B5EF4-FFF2-40B4-BE49-F238E27FC236}">
                <a16:creationId xmlns:a16="http://schemas.microsoft.com/office/drawing/2014/main" id="{4F188526-28C8-A571-5105-62D431C7D378}"/>
              </a:ext>
            </a:extLst>
          </p:cNvPr>
          <p:cNvSpPr txBox="1"/>
          <p:nvPr/>
        </p:nvSpPr>
        <p:spPr>
          <a:xfrm>
            <a:off x="647157" y="1459162"/>
            <a:ext cx="3254308" cy="400110"/>
          </a:xfrm>
          <a:prstGeom prst="rect">
            <a:avLst/>
          </a:prstGeom>
          <a:noFill/>
        </p:spPr>
        <p:txBody>
          <a:bodyPr wrap="square" rtlCol="0">
            <a:spAutoFit/>
          </a:bodyPr>
          <a:lstStyle/>
          <a:p>
            <a:r>
              <a:rPr lang="en-GB" sz="2000" b="1" dirty="0">
                <a:solidFill>
                  <a:schemeClr val="bg1"/>
                </a:solidFill>
              </a:rPr>
              <a:t>Dobiček</a:t>
            </a:r>
          </a:p>
        </p:txBody>
      </p:sp>
      <p:sp>
        <p:nvSpPr>
          <p:cNvPr id="16" name="TextBox 15">
            <a:extLst>
              <a:ext uri="{FF2B5EF4-FFF2-40B4-BE49-F238E27FC236}">
                <a16:creationId xmlns:a16="http://schemas.microsoft.com/office/drawing/2014/main" id="{2E6EB75C-CF6A-B7CA-8A96-3271B92C5EC8}"/>
              </a:ext>
            </a:extLst>
          </p:cNvPr>
          <p:cNvSpPr txBox="1"/>
          <p:nvPr/>
        </p:nvSpPr>
        <p:spPr>
          <a:xfrm>
            <a:off x="647158" y="2572756"/>
            <a:ext cx="2416704" cy="430887"/>
          </a:xfrm>
          <a:prstGeom prst="rect">
            <a:avLst/>
          </a:prstGeom>
          <a:noFill/>
        </p:spPr>
        <p:txBody>
          <a:bodyPr wrap="square" rtlCol="0">
            <a:spAutoFit/>
          </a:bodyPr>
          <a:lstStyle/>
          <a:p>
            <a:r>
              <a:rPr lang="en-GB" sz="2200" b="1" dirty="0">
                <a:solidFill>
                  <a:schemeClr val="bg1"/>
                </a:solidFill>
              </a:rPr>
              <a:t>Prag rentabilnosti</a:t>
            </a:r>
          </a:p>
        </p:txBody>
      </p:sp>
      <p:sp>
        <p:nvSpPr>
          <p:cNvPr id="17" name="TextBox 16">
            <a:extLst>
              <a:ext uri="{FF2B5EF4-FFF2-40B4-BE49-F238E27FC236}">
                <a16:creationId xmlns:a16="http://schemas.microsoft.com/office/drawing/2014/main" id="{627BA128-A5EF-813C-253F-316E22237439}"/>
              </a:ext>
            </a:extLst>
          </p:cNvPr>
          <p:cNvSpPr txBox="1"/>
          <p:nvPr/>
        </p:nvSpPr>
        <p:spPr>
          <a:xfrm>
            <a:off x="647158" y="3760593"/>
            <a:ext cx="2735981" cy="430887"/>
          </a:xfrm>
          <a:prstGeom prst="rect">
            <a:avLst/>
          </a:prstGeom>
          <a:solidFill>
            <a:srgbClr val="086D6E"/>
          </a:solidFill>
        </p:spPr>
        <p:txBody>
          <a:bodyPr wrap="square" rtlCol="0">
            <a:spAutoFit/>
          </a:bodyPr>
          <a:lstStyle/>
          <a:p>
            <a:r>
              <a:rPr lang="en-GB" sz="2200" b="1" dirty="0">
                <a:solidFill>
                  <a:schemeClr val="bg1"/>
                </a:solidFill>
              </a:rPr>
              <a:t>Marža</a:t>
            </a:r>
          </a:p>
        </p:txBody>
      </p:sp>
      <p:sp>
        <p:nvSpPr>
          <p:cNvPr id="18" name="TextBox 17">
            <a:extLst>
              <a:ext uri="{FF2B5EF4-FFF2-40B4-BE49-F238E27FC236}">
                <a16:creationId xmlns:a16="http://schemas.microsoft.com/office/drawing/2014/main" id="{3DDB8C86-D9CF-3355-B712-D9D49F595C65}"/>
              </a:ext>
            </a:extLst>
          </p:cNvPr>
          <p:cNvSpPr txBox="1"/>
          <p:nvPr/>
        </p:nvSpPr>
        <p:spPr>
          <a:xfrm>
            <a:off x="647158" y="406177"/>
            <a:ext cx="11001273" cy="769441"/>
          </a:xfrm>
          <a:prstGeom prst="rect">
            <a:avLst/>
          </a:prstGeom>
          <a:noFill/>
        </p:spPr>
        <p:txBody>
          <a:bodyPr wrap="square" rtlCol="0">
            <a:spAutoFit/>
          </a:bodyPr>
          <a:lstStyle/>
          <a:p>
            <a:pPr indent="2692400"/>
            <a:r>
              <a:rPr lang="en-US" sz="2200" dirty="0">
                <a:solidFill>
                  <a:srgbClr val="0C4659"/>
                </a:solidFill>
              </a:rPr>
              <a:t>Denar, ki ga vaše podjetje zasluži s prodajo (v našem primeru predvsem s plačili za najem kabin).</a:t>
            </a:r>
          </a:p>
        </p:txBody>
      </p:sp>
      <p:sp>
        <p:nvSpPr>
          <p:cNvPr id="19" name="TextBox 18">
            <a:extLst>
              <a:ext uri="{FF2B5EF4-FFF2-40B4-BE49-F238E27FC236}">
                <a16:creationId xmlns:a16="http://schemas.microsoft.com/office/drawing/2014/main" id="{00294C92-DEC0-7651-5A47-3143B840553F}"/>
              </a:ext>
            </a:extLst>
          </p:cNvPr>
          <p:cNvSpPr txBox="1"/>
          <p:nvPr/>
        </p:nvSpPr>
        <p:spPr>
          <a:xfrm>
            <a:off x="731014" y="3878218"/>
            <a:ext cx="10966867" cy="769441"/>
          </a:xfrm>
          <a:prstGeom prst="rect">
            <a:avLst/>
          </a:prstGeom>
          <a:noFill/>
        </p:spPr>
        <p:txBody>
          <a:bodyPr wrap="square" rtlCol="0">
            <a:spAutoFit/>
          </a:bodyPr>
          <a:lstStyle/>
          <a:p>
            <a:pPr indent="2692400"/>
            <a:r>
              <a:rPr lang="en-US" sz="2200" dirty="0">
                <a:solidFill>
                  <a:srgbClr val="0C4659"/>
                </a:solidFill>
              </a:rPr>
              <a:t>Običajno se nanaša na dobičkonosnost – dobiček kot odstotek prihodkov. Visoka marža pomeni, da velik del vsakega evra prihodkov ostane kot dobiček.</a:t>
            </a:r>
          </a:p>
        </p:txBody>
      </p:sp>
      <p:sp>
        <p:nvSpPr>
          <p:cNvPr id="20" name="TextBox 19">
            <a:extLst>
              <a:ext uri="{FF2B5EF4-FFF2-40B4-BE49-F238E27FC236}">
                <a16:creationId xmlns:a16="http://schemas.microsoft.com/office/drawing/2014/main" id="{66B70914-6757-B5FE-2D92-FCCA3661437A}"/>
              </a:ext>
            </a:extLst>
          </p:cNvPr>
          <p:cNvSpPr txBox="1"/>
          <p:nvPr/>
        </p:nvSpPr>
        <p:spPr>
          <a:xfrm>
            <a:off x="1158147" y="1552518"/>
            <a:ext cx="10487643" cy="769441"/>
          </a:xfrm>
          <a:prstGeom prst="rect">
            <a:avLst/>
          </a:prstGeom>
          <a:noFill/>
        </p:spPr>
        <p:txBody>
          <a:bodyPr wrap="square" rtlCol="0">
            <a:spAutoFit/>
          </a:bodyPr>
          <a:lstStyle/>
          <a:p>
            <a:pPr indent="2692400"/>
            <a:r>
              <a:rPr lang="en-US" sz="2200" dirty="0">
                <a:solidFill>
                  <a:srgbClr val="0C4659"/>
                </a:solidFill>
              </a:rPr>
              <a:t> Prihodki minus odhodki. Če je rezultat pozitiven, ustvarjate dobiček (čisti dobiček); če je negativen, gre za izgubo.</a:t>
            </a:r>
          </a:p>
        </p:txBody>
      </p:sp>
      <p:sp>
        <p:nvSpPr>
          <p:cNvPr id="21" name="TextBox 20">
            <a:extLst>
              <a:ext uri="{FF2B5EF4-FFF2-40B4-BE49-F238E27FC236}">
                <a16:creationId xmlns:a16="http://schemas.microsoft.com/office/drawing/2014/main" id="{D2BEB0A1-36BE-A857-439A-AAED2677DE3F}"/>
              </a:ext>
            </a:extLst>
          </p:cNvPr>
          <p:cNvSpPr txBox="1"/>
          <p:nvPr/>
        </p:nvSpPr>
        <p:spPr>
          <a:xfrm>
            <a:off x="647158" y="2684921"/>
            <a:ext cx="11001273" cy="769441"/>
          </a:xfrm>
          <a:prstGeom prst="rect">
            <a:avLst/>
          </a:prstGeom>
          <a:noFill/>
        </p:spPr>
        <p:txBody>
          <a:bodyPr wrap="square" rtlCol="0">
            <a:spAutoFit/>
          </a:bodyPr>
          <a:lstStyle/>
          <a:p>
            <a:pPr indent="2692400"/>
            <a:r>
              <a:rPr lang="en-US" sz="2200" dirty="0">
                <a:solidFill>
                  <a:srgbClr val="0C4659"/>
                </a:solidFill>
              </a:rPr>
              <a:t>Raven prodaje (ali zasedenosti), pri kateri prihodki enakovredijo odhodkom, tako da je dobiček enak nič. Pod to ravnjo izgubljate denar, nad njo pa zaslužite.</a:t>
            </a:r>
          </a:p>
        </p:txBody>
      </p:sp>
      <p:sp>
        <p:nvSpPr>
          <p:cNvPr id="22" name="Rectangle 21">
            <a:extLst>
              <a:ext uri="{FF2B5EF4-FFF2-40B4-BE49-F238E27FC236}">
                <a16:creationId xmlns:a16="http://schemas.microsoft.com/office/drawing/2014/main" id="{F0C871FE-5FEC-A8C0-129F-5702FB92FF31}"/>
              </a:ext>
            </a:extLst>
          </p:cNvPr>
          <p:cNvSpPr/>
          <p:nvPr/>
        </p:nvSpPr>
        <p:spPr>
          <a:xfrm>
            <a:off x="529714" y="5073113"/>
            <a:ext cx="11122614" cy="56121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35050D94-910B-4611-8EFE-E64635E4891B}"/>
              </a:ext>
            </a:extLst>
          </p:cNvPr>
          <p:cNvSpPr/>
          <p:nvPr/>
        </p:nvSpPr>
        <p:spPr>
          <a:xfrm>
            <a:off x="529714" y="4916436"/>
            <a:ext cx="2853426"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F5CEC3F3-0B51-9F21-0E16-64F276EDE26E}"/>
              </a:ext>
            </a:extLst>
          </p:cNvPr>
          <p:cNvSpPr txBox="1"/>
          <p:nvPr/>
        </p:nvSpPr>
        <p:spPr>
          <a:xfrm>
            <a:off x="647158" y="4964607"/>
            <a:ext cx="2739878" cy="430887"/>
          </a:xfrm>
          <a:prstGeom prst="rect">
            <a:avLst/>
          </a:prstGeom>
          <a:noFill/>
        </p:spPr>
        <p:txBody>
          <a:bodyPr wrap="square" rtlCol="0">
            <a:spAutoFit/>
          </a:bodyPr>
          <a:lstStyle/>
          <a:p>
            <a:r>
              <a:rPr lang="en-GB" sz="2200" b="1" dirty="0">
                <a:solidFill>
                  <a:schemeClr val="bg1"/>
                </a:solidFill>
              </a:rPr>
              <a:t>Nepredvidljivi stroški</a:t>
            </a:r>
          </a:p>
        </p:txBody>
      </p:sp>
      <p:sp>
        <p:nvSpPr>
          <p:cNvPr id="25" name="TextBox 24">
            <a:extLst>
              <a:ext uri="{FF2B5EF4-FFF2-40B4-BE49-F238E27FC236}">
                <a16:creationId xmlns:a16="http://schemas.microsoft.com/office/drawing/2014/main" id="{FEFB7C4E-5902-C67A-A0F9-2F3B8EE35E4A}"/>
              </a:ext>
            </a:extLst>
          </p:cNvPr>
          <p:cNvSpPr txBox="1"/>
          <p:nvPr/>
        </p:nvSpPr>
        <p:spPr>
          <a:xfrm>
            <a:off x="918462" y="5093057"/>
            <a:ext cx="10591973" cy="430887"/>
          </a:xfrm>
          <a:prstGeom prst="rect">
            <a:avLst/>
          </a:prstGeom>
          <a:noFill/>
        </p:spPr>
        <p:txBody>
          <a:bodyPr wrap="square" rtlCol="0">
            <a:spAutoFit/>
          </a:bodyPr>
          <a:lstStyle/>
          <a:p>
            <a:pPr indent="2692400"/>
            <a:r>
              <a:rPr lang="en-US" sz="2200" dirty="0">
                <a:solidFill>
                  <a:srgbClr val="0C4659"/>
                </a:solidFill>
              </a:rPr>
              <a:t>Dodatna rezerva za nepričakovane stroške ali odstopanja od načrta.</a:t>
            </a:r>
          </a:p>
        </p:txBody>
      </p:sp>
      <p:sp>
        <p:nvSpPr>
          <p:cNvPr id="3" name="Rectangle 2">
            <a:extLst>
              <a:ext uri="{FF2B5EF4-FFF2-40B4-BE49-F238E27FC236}">
                <a16:creationId xmlns:a16="http://schemas.microsoft.com/office/drawing/2014/main" id="{0734B545-93CB-AD0A-A673-EC22B1DAA7FF}"/>
              </a:ext>
            </a:extLst>
          </p:cNvPr>
          <p:cNvSpPr/>
          <p:nvPr/>
        </p:nvSpPr>
        <p:spPr>
          <a:xfrm>
            <a:off x="529714" y="5845953"/>
            <a:ext cx="11122614" cy="78938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4" name="Freeform: Shape 3">
            <a:extLst>
              <a:ext uri="{FF2B5EF4-FFF2-40B4-BE49-F238E27FC236}">
                <a16:creationId xmlns:a16="http://schemas.microsoft.com/office/drawing/2014/main" id="{BD94BE67-5E17-E501-B4D8-36B832CD67C6}"/>
              </a:ext>
            </a:extLst>
          </p:cNvPr>
          <p:cNvSpPr/>
          <p:nvPr/>
        </p:nvSpPr>
        <p:spPr>
          <a:xfrm>
            <a:off x="529713" y="5689276"/>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5" name="TextBox 4">
            <a:extLst>
              <a:ext uri="{FF2B5EF4-FFF2-40B4-BE49-F238E27FC236}">
                <a16:creationId xmlns:a16="http://schemas.microsoft.com/office/drawing/2014/main" id="{915F534D-4293-0487-3CB8-5B7576415326}"/>
              </a:ext>
            </a:extLst>
          </p:cNvPr>
          <p:cNvSpPr txBox="1"/>
          <p:nvPr/>
        </p:nvSpPr>
        <p:spPr>
          <a:xfrm>
            <a:off x="647158" y="5737447"/>
            <a:ext cx="2939394" cy="400110"/>
          </a:xfrm>
          <a:prstGeom prst="rect">
            <a:avLst/>
          </a:prstGeom>
          <a:noFill/>
        </p:spPr>
        <p:txBody>
          <a:bodyPr wrap="square" rtlCol="0">
            <a:spAutoFit/>
          </a:bodyPr>
          <a:lstStyle/>
          <a:p>
            <a:r>
              <a:rPr lang="en-GB" sz="2000" b="1" dirty="0">
                <a:solidFill>
                  <a:schemeClr val="bg1"/>
                </a:solidFill>
              </a:rPr>
              <a:t>ROI Donosnost naložbe</a:t>
            </a:r>
          </a:p>
        </p:txBody>
      </p:sp>
      <p:sp>
        <p:nvSpPr>
          <p:cNvPr id="26" name="TextBox 25">
            <a:extLst>
              <a:ext uri="{FF2B5EF4-FFF2-40B4-BE49-F238E27FC236}">
                <a16:creationId xmlns:a16="http://schemas.microsoft.com/office/drawing/2014/main" id="{6DA2F474-DB6B-333D-702E-A5F371026B8E}"/>
              </a:ext>
            </a:extLst>
          </p:cNvPr>
          <p:cNvSpPr txBox="1"/>
          <p:nvPr/>
        </p:nvSpPr>
        <p:spPr>
          <a:xfrm>
            <a:off x="952869" y="5855925"/>
            <a:ext cx="10591973" cy="430887"/>
          </a:xfrm>
          <a:prstGeom prst="rect">
            <a:avLst/>
          </a:prstGeom>
          <a:noFill/>
        </p:spPr>
        <p:txBody>
          <a:bodyPr wrap="square" rtlCol="0">
            <a:spAutoFit/>
          </a:bodyPr>
          <a:lstStyle/>
          <a:p>
            <a:pPr indent="2692400"/>
            <a:r>
              <a:rPr lang="en-US" sz="2200" dirty="0">
                <a:solidFill>
                  <a:srgbClr val="0C4659"/>
                </a:solidFill>
              </a:rPr>
              <a:t>Merilo tega, koliko dobite nazaj v primerjavi s tem, koliko ste vložili. </a:t>
            </a:r>
          </a:p>
        </p:txBody>
      </p:sp>
    </p:spTree>
    <p:extLst>
      <p:ext uri="{BB962C8B-B14F-4D97-AF65-F5344CB8AC3E}">
        <p14:creationId xmlns:p14="http://schemas.microsoft.com/office/powerpoint/2010/main" val="207457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C082-F28C-4ECB-694E-CE2CFCAF78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F9BE-D10E-BEB6-2C42-88717466F5D7}"/>
              </a:ext>
            </a:extLst>
          </p:cNvPr>
          <p:cNvSpPr>
            <a:spLocks noGrp="1"/>
          </p:cNvSpPr>
          <p:nvPr>
            <p:ph type="body" sz="quarter" idx="16"/>
          </p:nvPr>
        </p:nvSpPr>
        <p:spPr>
          <a:xfrm>
            <a:off x="405246" y="160927"/>
            <a:ext cx="10614687" cy="803654"/>
          </a:xfrm>
        </p:spPr>
        <p:txBody>
          <a:bodyPr/>
          <a:lstStyle/>
          <a:p>
            <a:r>
              <a:rPr lang="en-US" sz="2800" dirty="0">
                <a:solidFill>
                  <a:srgbClr val="E96751"/>
                </a:solidFill>
              </a:rPr>
              <a:t>Ključni finančni kazalniki za glamping posel</a:t>
            </a:r>
          </a:p>
          <a:p>
            <a:endParaRPr lang="en-IE" sz="2800" dirty="0">
              <a:solidFill>
                <a:srgbClr val="E96751"/>
              </a:solidFill>
            </a:endParaRPr>
          </a:p>
        </p:txBody>
      </p:sp>
      <p:graphicFrame>
        <p:nvGraphicFramePr>
          <p:cNvPr id="12" name="Table 11">
            <a:extLst>
              <a:ext uri="{FF2B5EF4-FFF2-40B4-BE49-F238E27FC236}">
                <a16:creationId xmlns:a16="http://schemas.microsoft.com/office/drawing/2014/main" id="{0B29D1EA-F0D0-8A6D-15DC-AB5527FF69C5}"/>
              </a:ext>
            </a:extLst>
          </p:cNvPr>
          <p:cNvGraphicFramePr>
            <a:graphicFrameLocks noGrp="1"/>
          </p:cNvGraphicFramePr>
          <p:nvPr>
            <p:extLst>
              <p:ext uri="{D42A27DB-BD31-4B8C-83A1-F6EECF244321}">
                <p14:modId xmlns:p14="http://schemas.microsoft.com/office/powerpoint/2010/main" val="2386908726"/>
              </p:ext>
            </p:extLst>
          </p:nvPr>
        </p:nvGraphicFramePr>
        <p:xfrm>
          <a:off x="405246" y="976526"/>
          <a:ext cx="11353796" cy="5257800"/>
        </p:xfrm>
        <a:graphic>
          <a:graphicData uri="http://schemas.openxmlformats.org/drawingml/2006/table">
            <a:tbl>
              <a:tblPr/>
              <a:tblGrid>
                <a:gridCol w="2391833">
                  <a:extLst>
                    <a:ext uri="{9D8B030D-6E8A-4147-A177-3AD203B41FA5}">
                      <a16:colId xmlns:a16="http://schemas.microsoft.com/office/drawing/2014/main" val="2482102651"/>
                    </a:ext>
                  </a:extLst>
                </a:gridCol>
                <a:gridCol w="2741136">
                  <a:extLst>
                    <a:ext uri="{9D8B030D-6E8A-4147-A177-3AD203B41FA5}">
                      <a16:colId xmlns:a16="http://schemas.microsoft.com/office/drawing/2014/main" val="96230352"/>
                    </a:ext>
                  </a:extLst>
                </a:gridCol>
                <a:gridCol w="3015233">
                  <a:extLst>
                    <a:ext uri="{9D8B030D-6E8A-4147-A177-3AD203B41FA5}">
                      <a16:colId xmlns:a16="http://schemas.microsoft.com/office/drawing/2014/main" val="899720417"/>
                    </a:ext>
                  </a:extLst>
                </a:gridCol>
                <a:gridCol w="3205594">
                  <a:extLst>
                    <a:ext uri="{9D8B030D-6E8A-4147-A177-3AD203B41FA5}">
                      <a16:colId xmlns:a16="http://schemas.microsoft.com/office/drawing/2014/main" val="1013093825"/>
                    </a:ext>
                  </a:extLst>
                </a:gridCol>
              </a:tblGrid>
              <a:tr h="0">
                <a:tc>
                  <a:txBody>
                    <a:bodyPr/>
                    <a:lstStyle/>
                    <a:p>
                      <a:pPr fontAlgn="t"/>
                      <a:r>
                        <a:rPr lang="en-IE" sz="1800" b="1" dirty="0">
                          <a:solidFill>
                            <a:schemeClr val="bg1"/>
                          </a:solidFill>
                          <a:effectLst/>
                        </a:rPr>
                        <a:t>Ključni kazalnik</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1800" b="1" dirty="0">
                          <a:solidFill>
                            <a:schemeClr val="bg1"/>
                          </a:solidFill>
                          <a:effectLst/>
                        </a:rPr>
                        <a:t>Opis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1800" b="1" dirty="0">
                          <a:solidFill>
                            <a:schemeClr val="bg1"/>
                          </a:solidFill>
                          <a:effectLst/>
                        </a:rPr>
                        <a:t>Pomen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1800" b="1" dirty="0">
                          <a:solidFill>
                            <a:schemeClr val="bg1"/>
                          </a:solidFill>
                          <a:effectLst/>
                        </a:rPr>
                        <a:t>Nasveti za optimizacijo</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681461239"/>
                  </a:ext>
                </a:extLst>
              </a:tr>
              <a:tr h="0">
                <a:tc>
                  <a:txBody>
                    <a:bodyPr/>
                    <a:lstStyle/>
                    <a:p>
                      <a:pPr fontAlgn="t"/>
                      <a:r>
                        <a:rPr lang="en-IE" sz="1800" b="1" dirty="0">
                          <a:solidFill>
                            <a:schemeClr val="bg1"/>
                          </a:solidFill>
                          <a:effectLst/>
                        </a:rPr>
                        <a:t>Zasedenost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1800" dirty="0">
                          <a:solidFill>
                            <a:srgbClr val="595959"/>
                          </a:solidFill>
                          <a:effectLst/>
                        </a:rPr>
                        <a:t>Odstotek rezerviranih enot ali sob.</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Prikazuje, kako pogosto zapolnite svoje sobe ali enote in potencialni prihodek</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kern="1200" dirty="0">
                          <a:solidFill>
                            <a:srgbClr val="595959"/>
                          </a:solidFill>
                          <a:effectLst/>
                          <a:latin typeface="+mn-lt"/>
                          <a:ea typeface="+mn-ea"/>
                          <a:cs typeface="+mn-cs"/>
                        </a:rPr>
                        <a:t>V mirnih mesecih izvajajte promocijske akcije; izboljšajte izkušnjo gostov</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687263"/>
                  </a:ext>
                </a:extLst>
              </a:tr>
              <a:tr h="0">
                <a:tc>
                  <a:txBody>
                    <a:bodyPr/>
                    <a:lstStyle/>
                    <a:p>
                      <a:pPr fontAlgn="t"/>
                      <a:r>
                        <a:rPr lang="en-IE" sz="1800" b="1" dirty="0">
                          <a:solidFill>
                            <a:schemeClr val="bg1"/>
                          </a:solidFill>
                          <a:effectLst/>
                        </a:rPr>
                        <a:t>Povprečne cene na noč</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1800" dirty="0">
                          <a:solidFill>
                            <a:srgbClr val="595959"/>
                          </a:solidFill>
                          <a:effectLst/>
                        </a:rPr>
                        <a:t>Prihodek na rezervirano enoto/sobo na noč</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Merjenje uspešnosti vašega oblikovanja cen</a:t>
                      </a:r>
                      <a:endParaRPr lang="en-IE" sz="18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Prilagodite cene glede na sezono in povpraševanje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872251"/>
                  </a:ext>
                </a:extLst>
              </a:tr>
              <a:tr h="0">
                <a:tc>
                  <a:txBody>
                    <a:bodyPr/>
                    <a:lstStyle/>
                    <a:p>
                      <a:pPr fontAlgn="t"/>
                      <a:r>
                        <a:rPr lang="en-IE" sz="1800" b="1" dirty="0">
                          <a:solidFill>
                            <a:schemeClr val="bg1"/>
                          </a:solidFill>
                          <a:effectLst/>
                        </a:rPr>
                        <a:t>Vpliv sezonskosti</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1800" dirty="0">
                          <a:solidFill>
                            <a:srgbClr val="595959"/>
                          </a:solidFill>
                          <a:effectLst/>
                        </a:rPr>
                        <a:t>Spremembe v rezervacijah skozi leto/sezone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Pomaga vam načrtovati stabilen dohodek </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Ponujajte popuste izven sezone ali tematsko obarvane dogodke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777611"/>
                  </a:ext>
                </a:extLst>
              </a:tr>
              <a:tr h="0">
                <a:tc>
                  <a:txBody>
                    <a:bodyPr/>
                    <a:lstStyle/>
                    <a:p>
                      <a:pPr fontAlgn="t"/>
                      <a:r>
                        <a:rPr lang="en-IE" sz="1800" b="1" dirty="0">
                          <a:solidFill>
                            <a:schemeClr val="bg1"/>
                          </a:solidFill>
                          <a:effectLst/>
                        </a:rPr>
                        <a:t>Stroški pridobivanja strank</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1800" dirty="0">
                          <a:solidFill>
                            <a:srgbClr val="595959"/>
                          </a:solidFill>
                          <a:effectLst/>
                        </a:rPr>
                        <a:t>Koliko vas stane pridobitev novega gosta</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Prikaže, kako uspešno je vaše trženje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Uporabite priporočila, izboljšajte prisotnost na spletu/družbenih omrežjih in </a:t>
                      </a:r>
                      <a:r>
                        <a:rPr lang="en-US" sz="1800" err="1">
                          <a:solidFill>
                            <a:srgbClr val="595959"/>
                          </a:solidFill>
                          <a:effectLst/>
                        </a:rPr>
                        <a:t>optimizacijo</a:t>
                      </a:r>
                      <a:r>
                        <a:rPr lang="en-US" sz="1800" dirty="0">
                          <a:solidFill>
                            <a:srgbClr val="595959"/>
                          </a:solidFill>
                          <a:effectLst/>
                        </a:rPr>
                        <a:t> SEO</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0446862"/>
                  </a:ext>
                </a:extLst>
              </a:tr>
              <a:tr h="0">
                <a:tc>
                  <a:txBody>
                    <a:bodyPr/>
                    <a:lstStyle/>
                    <a:p>
                      <a:pPr fontAlgn="t"/>
                      <a:r>
                        <a:rPr lang="en-IE" sz="1800" b="1" dirty="0">
                          <a:solidFill>
                            <a:schemeClr val="bg1"/>
                          </a:solidFill>
                          <a:effectLst/>
                        </a:rPr>
                        <a:t>Življenjska vrednost stranke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1800" dirty="0">
                          <a:solidFill>
                            <a:srgbClr val="595959"/>
                          </a:solidFill>
                          <a:effectLst/>
                        </a:rPr>
                        <a:t>Skupni prihodek od enega gosta v daljšem časovnem obdobju</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Pokaže vam, kako dragoceni ali donosni so ponavljajoči se gostje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800" dirty="0">
                          <a:solidFill>
                            <a:srgbClr val="595959"/>
                          </a:solidFill>
                          <a:effectLst/>
                        </a:rPr>
                        <a:t>Zagotovite izjemno storitev, programe zvestobe, </a:t>
                      </a:r>
                      <a:r>
                        <a:rPr lang="en-US" sz="1800" err="1">
                          <a:solidFill>
                            <a:srgbClr val="595959"/>
                          </a:solidFill>
                          <a:effectLst/>
                        </a:rPr>
                        <a:t>personalizirano</a:t>
                      </a:r>
                      <a:r>
                        <a:rPr lang="en-US" sz="1800" dirty="0">
                          <a:solidFill>
                            <a:srgbClr val="595959"/>
                          </a:solidFill>
                          <a:effectLst/>
                        </a:rPr>
                        <a:t> trženje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370017"/>
                  </a:ext>
                </a:extLst>
              </a:tr>
            </a:tbl>
          </a:graphicData>
        </a:graphic>
      </p:graphicFrame>
    </p:spTree>
    <p:extLst>
      <p:ext uri="{BB962C8B-B14F-4D97-AF65-F5344CB8AC3E}">
        <p14:creationId xmlns:p14="http://schemas.microsoft.com/office/powerpoint/2010/main" val="346761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52906-B387-1F2D-346E-FACC1DF46539}"/>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D7D9A102-B737-2F1F-FE54-58204F6CF016}"/>
              </a:ext>
            </a:extLst>
          </p:cNvPr>
          <p:cNvSpPr/>
          <p:nvPr/>
        </p:nvSpPr>
        <p:spPr>
          <a:xfrm>
            <a:off x="798380" y="2500845"/>
            <a:ext cx="10755445" cy="2833156"/>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Finančna strategija: </a:t>
            </a:r>
            <a:r>
              <a:rPr lang="en-US" sz="2400" dirty="0"/>
              <a:t>To je vaš </a:t>
            </a:r>
            <a:r>
              <a:rPr lang="en-US" sz="2400" b="1" dirty="0"/>
              <a:t>načrt za upravljanje denarja, </a:t>
            </a:r>
            <a:r>
              <a:rPr lang="en-US" sz="2400" dirty="0"/>
              <a:t>da bi dosegli svoje poslovne cilje. Vključuje odločanje o tem, kako pametno </a:t>
            </a:r>
            <a:r>
              <a:rPr lang="en-US" sz="2400" b="1" dirty="0"/>
              <a:t>porabljati, varčevati in vlagati </a:t>
            </a:r>
            <a:r>
              <a:rPr lang="en-US" sz="2400" dirty="0"/>
              <a:t>svoja sredstva v daljšem časovnem obdobju. </a:t>
            </a:r>
          </a:p>
          <a:p>
            <a:pPr defTabSz="1066800">
              <a:lnSpc>
                <a:spcPct val="90000"/>
              </a:lnSpc>
              <a:spcBef>
                <a:spcPct val="0"/>
              </a:spcBef>
              <a:spcAft>
                <a:spcPct val="35000"/>
              </a:spcAft>
            </a:pPr>
            <a:r>
              <a:rPr lang="en-US" sz="2400" dirty="0"/>
              <a:t>Vaša strategija bi </a:t>
            </a:r>
            <a:r>
              <a:rPr lang="en-US" sz="2400" b="1" i="1" dirty="0"/>
              <a:t>na primer </a:t>
            </a:r>
            <a:r>
              <a:rPr lang="en-US" sz="2400" dirty="0"/>
              <a:t>lahko bila</a:t>
            </a:r>
            <a:r>
              <a:rPr lang="en-US" sz="2400" b="1" dirty="0"/>
              <a:t>,</a:t>
            </a:r>
            <a:r>
              <a:rPr lang="en-US" sz="2400" dirty="0"/>
              <a:t> da prihranite 20 % mesečnih prihodkov od najema počitniških hišic, da bi naslednje leto financirali gradnjo nove hišice na drevesu. Vaša finančna strategija vodi takšne odločitve in vam omogoča trajnostno rast vašega podjetja.</a:t>
            </a:r>
            <a:endParaRPr lang="en-GB" sz="2400" b="0" kern="1200" dirty="0"/>
          </a:p>
        </p:txBody>
      </p:sp>
      <p:sp>
        <p:nvSpPr>
          <p:cNvPr id="4" name="Text Placeholder 3">
            <a:extLst>
              <a:ext uri="{FF2B5EF4-FFF2-40B4-BE49-F238E27FC236}">
                <a16:creationId xmlns:a16="http://schemas.microsoft.com/office/drawing/2014/main" id="{1E8698F0-9E84-85EE-879B-788D293CF9ED}"/>
              </a:ext>
            </a:extLst>
          </p:cNvPr>
          <p:cNvSpPr>
            <a:spLocks noGrp="1"/>
          </p:cNvSpPr>
          <p:nvPr>
            <p:ph type="body" sz="quarter" idx="16"/>
          </p:nvPr>
        </p:nvSpPr>
        <p:spPr>
          <a:xfrm>
            <a:off x="442087" y="253761"/>
            <a:ext cx="10614687" cy="803654"/>
          </a:xfrm>
        </p:spPr>
        <p:txBody>
          <a:bodyPr/>
          <a:lstStyle/>
          <a:p>
            <a:r>
              <a:rPr lang="en-IE" dirty="0">
                <a:solidFill>
                  <a:srgbClr val="E96751"/>
                </a:solidFill>
              </a:rPr>
              <a:t>Ključni finančni pojmi: </a:t>
            </a:r>
            <a:r>
              <a:rPr lang="en-IE" dirty="0">
                <a:solidFill>
                  <a:srgbClr val="459597"/>
                </a:solidFill>
              </a:rPr>
              <a:t>Finančna strategija</a:t>
            </a:r>
            <a:endParaRPr lang="en-US" dirty="0">
              <a:solidFill>
                <a:srgbClr val="459597"/>
              </a:solidFill>
            </a:endParaRPr>
          </a:p>
        </p:txBody>
      </p:sp>
      <p:cxnSp>
        <p:nvCxnSpPr>
          <p:cNvPr id="2" name="Straight Connector 1">
            <a:extLst>
              <a:ext uri="{FF2B5EF4-FFF2-40B4-BE49-F238E27FC236}">
                <a16:creationId xmlns:a16="http://schemas.microsoft.com/office/drawing/2014/main" id="{58B5FB33-F7C2-EC6E-8C17-510361E7819C}"/>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8" name="Picture 17" descr="A person holding a house and a couple of dollar bills&#10;&#10;AI-generated content may be incorrect.">
            <a:extLst>
              <a:ext uri="{FF2B5EF4-FFF2-40B4-BE49-F238E27FC236}">
                <a16:creationId xmlns:a16="http://schemas.microsoft.com/office/drawing/2014/main" id="{8AA3CB36-6011-56AE-9714-808285FAD7D6}"/>
              </a:ext>
            </a:extLst>
          </p:cNvPr>
          <p:cNvPicPr>
            <a:picLocks noChangeAspect="1"/>
          </p:cNvPicPr>
          <p:nvPr/>
        </p:nvPicPr>
        <p:blipFill>
          <a:blip r:embed="rId2"/>
          <a:stretch>
            <a:fillRect/>
          </a:stretch>
        </p:blipFill>
        <p:spPr>
          <a:xfrm>
            <a:off x="123825" y="3075714"/>
            <a:ext cx="2455554" cy="1440000"/>
          </a:xfrm>
          <a:prstGeom prst="rect">
            <a:avLst/>
          </a:prstGeom>
        </p:spPr>
      </p:pic>
      <p:sp>
        <p:nvSpPr>
          <p:cNvPr id="20" name="TextBox 19">
            <a:extLst>
              <a:ext uri="{FF2B5EF4-FFF2-40B4-BE49-F238E27FC236}">
                <a16:creationId xmlns:a16="http://schemas.microsoft.com/office/drawing/2014/main" id="{367CC862-7CDA-2058-EDE6-FEA81CF418F0}"/>
              </a:ext>
            </a:extLst>
          </p:cNvPr>
          <p:cNvSpPr txBox="1"/>
          <p:nvPr/>
        </p:nvSpPr>
        <p:spPr>
          <a:xfrm>
            <a:off x="440531" y="1219822"/>
            <a:ext cx="10351294" cy="830997"/>
          </a:xfrm>
          <a:prstGeom prst="rect">
            <a:avLst/>
          </a:prstGeom>
          <a:noFill/>
        </p:spPr>
        <p:txBody>
          <a:bodyPr wrap="square">
            <a:spAutoFit/>
          </a:bodyPr>
          <a:lstStyle/>
          <a:p>
            <a:r>
              <a:rPr lang="en-US" sz="2400" dirty="0">
                <a:solidFill>
                  <a:srgbClr val="494949"/>
                </a:solidFill>
              </a:rPr>
              <a:t>Preden se poglobimo, pojasnimo nekaj ključnih pojmov v preprostih besedah, s primeri, ki se nanašajo na dejavnost alternativnega nastanitvenega podjetja:</a:t>
            </a:r>
            <a:endParaRPr lang="en-IE" sz="2400" dirty="0">
              <a:solidFill>
                <a:srgbClr val="494949"/>
              </a:solidFill>
            </a:endParaRPr>
          </a:p>
        </p:txBody>
      </p:sp>
    </p:spTree>
    <p:extLst>
      <p:ext uri="{BB962C8B-B14F-4D97-AF65-F5344CB8AC3E}">
        <p14:creationId xmlns:p14="http://schemas.microsoft.com/office/powerpoint/2010/main" val="219783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FE24-EBA7-8DE3-FEAD-982E5F090573}"/>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7158653A-F87D-86E7-4932-06294C3FEA71}"/>
              </a:ext>
            </a:extLst>
          </p:cNvPr>
          <p:cNvSpPr/>
          <p:nvPr/>
        </p:nvSpPr>
        <p:spPr>
          <a:xfrm>
            <a:off x="798380" y="1401807"/>
            <a:ext cx="10755445" cy="4894949"/>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Proračun: </a:t>
            </a:r>
            <a:r>
              <a:rPr lang="en-US" sz="2400" dirty="0"/>
              <a:t>Proračun je proces </a:t>
            </a:r>
            <a:r>
              <a:rPr lang="en-US" sz="2400" b="1" dirty="0"/>
              <a:t>načrtovanja vaših prihodkov in odhodkov </a:t>
            </a:r>
            <a:r>
              <a:rPr lang="en-US" sz="2400" dirty="0"/>
              <a:t>v določenem obdobju (običajno mesečno ali letno). Gre v bistvu za </a:t>
            </a:r>
            <a:r>
              <a:rPr lang="en-US" sz="2400" b="1" dirty="0"/>
              <a:t>finančni načrt</a:t>
            </a:r>
            <a:r>
              <a:rPr lang="en-US" sz="2400" dirty="0"/>
              <a:t>, ki prikazuje, od kod bo prišel vaš denar in kako ga boste porabili. Proračun zagotavlja, da ne boste porabili več, kot zaslužite. </a:t>
            </a:r>
          </a:p>
          <a:p>
            <a:endParaRPr lang="en-US" sz="2400" i="1" dirty="0"/>
          </a:p>
          <a:p>
            <a:r>
              <a:rPr lang="en-US" sz="2400" b="1" i="1" dirty="0"/>
              <a:t>Na primer</a:t>
            </a:r>
            <a:r>
              <a:rPr lang="en-US" sz="2400" b="1" dirty="0"/>
              <a:t>, </a:t>
            </a:r>
            <a:r>
              <a:rPr lang="en-US" sz="2400" dirty="0"/>
              <a:t>lahko </a:t>
            </a:r>
            <a:r>
              <a:rPr lang="en-US" sz="2400" dirty="0" err="1"/>
              <a:t>ustvarite</a:t>
            </a:r>
            <a:r>
              <a:rPr lang="en-US" sz="2400" dirty="0"/>
              <a:t> </a:t>
            </a:r>
            <a:r>
              <a:rPr lang="en-US" sz="2400" dirty="0" err="1"/>
              <a:t>mesečni</a:t>
            </a:r>
            <a:r>
              <a:rPr lang="en-US" sz="2400" dirty="0"/>
              <a:t> </a:t>
            </a:r>
            <a:r>
              <a:rPr lang="en-US" sz="2400" dirty="0" err="1"/>
              <a:t>proračun</a:t>
            </a:r>
            <a:r>
              <a:rPr lang="en-US" sz="2400" dirty="0"/>
              <a:t> za </a:t>
            </a:r>
            <a:r>
              <a:rPr lang="en-US" sz="2400" dirty="0" err="1"/>
              <a:t>vašo</a:t>
            </a:r>
            <a:r>
              <a:rPr lang="en-US" sz="2400" dirty="0"/>
              <a:t> </a:t>
            </a:r>
            <a:r>
              <a:rPr lang="en-US" sz="2400" dirty="0" err="1"/>
              <a:t>kmetijsko</a:t>
            </a:r>
            <a:r>
              <a:rPr lang="en-US" sz="2400" dirty="0"/>
              <a:t> </a:t>
            </a:r>
            <a:r>
              <a:rPr lang="en-US" sz="2400" dirty="0" err="1"/>
              <a:t>gostišče</a:t>
            </a:r>
            <a:r>
              <a:rPr lang="en-US" sz="2400" dirty="0"/>
              <a:t>, ki </a:t>
            </a:r>
            <a:r>
              <a:rPr lang="en-US" sz="2400" dirty="0" err="1"/>
              <a:t>predvideva</a:t>
            </a:r>
            <a:r>
              <a:rPr lang="en-US" sz="2400" dirty="0"/>
              <a:t> 5.000 EUR </a:t>
            </a:r>
            <a:r>
              <a:rPr lang="en-US" sz="2400" dirty="0" err="1"/>
              <a:t>prihodkov</a:t>
            </a:r>
            <a:r>
              <a:rPr lang="en-US" sz="2400" dirty="0"/>
              <a:t> od </a:t>
            </a:r>
            <a:r>
              <a:rPr lang="en-US" sz="2400" dirty="0" err="1"/>
              <a:t>gostov</a:t>
            </a:r>
            <a:r>
              <a:rPr lang="en-US" sz="2400" dirty="0"/>
              <a:t> in 4.000 EUR </a:t>
            </a:r>
            <a:r>
              <a:rPr lang="en-US" sz="2400" dirty="0" err="1"/>
              <a:t>odhodkov</a:t>
            </a:r>
            <a:r>
              <a:rPr lang="en-US" sz="2400" dirty="0"/>
              <a:t> (</a:t>
            </a:r>
            <a:r>
              <a:rPr lang="en-US" sz="2400" dirty="0" err="1"/>
              <a:t>najemnina</a:t>
            </a:r>
            <a:r>
              <a:rPr lang="en-US" sz="2400" dirty="0"/>
              <a:t>, </a:t>
            </a:r>
            <a:r>
              <a:rPr lang="en-US" sz="2400" dirty="0" err="1"/>
              <a:t>plače</a:t>
            </a:r>
            <a:r>
              <a:rPr lang="en-US" sz="2400" dirty="0"/>
              <a:t>, </a:t>
            </a:r>
            <a:r>
              <a:rPr lang="en-US" sz="2400" dirty="0" err="1"/>
              <a:t>čistila</a:t>
            </a:r>
            <a:r>
              <a:rPr lang="en-US" sz="2400" dirty="0"/>
              <a:t> </a:t>
            </a:r>
            <a:r>
              <a:rPr lang="en-US" sz="2400" dirty="0" err="1"/>
              <a:t>itd</a:t>
            </a:r>
            <a:r>
              <a:rPr lang="en-US" sz="2400" dirty="0"/>
              <a:t>.), </a:t>
            </a:r>
            <a:r>
              <a:rPr lang="en-US" sz="2400" dirty="0" err="1"/>
              <a:t>kar</a:t>
            </a:r>
            <a:r>
              <a:rPr lang="en-US" sz="2400" dirty="0"/>
              <a:t> </a:t>
            </a:r>
            <a:r>
              <a:rPr lang="en-US" sz="2400" dirty="0" err="1"/>
              <a:t>pomeni</a:t>
            </a:r>
            <a:r>
              <a:rPr lang="en-US" sz="2400" dirty="0"/>
              <a:t> 1.000 EUR </a:t>
            </a:r>
            <a:r>
              <a:rPr lang="en-US" sz="2400" dirty="0" err="1"/>
              <a:t>presežka</a:t>
            </a:r>
            <a:r>
              <a:rPr lang="en-US" sz="2400" dirty="0"/>
              <a:t>. To vam pomaga odločiti, ali si lahko </a:t>
            </a:r>
            <a:r>
              <a:rPr lang="en-US" sz="2400" dirty="0" err="1"/>
              <a:t>privoščite</a:t>
            </a:r>
            <a:r>
              <a:rPr lang="en-US" sz="2400" dirty="0"/>
              <a:t> novo </a:t>
            </a:r>
            <a:r>
              <a:rPr lang="en-US" sz="2400" dirty="0" err="1"/>
              <a:t>posteljnino</a:t>
            </a:r>
            <a:r>
              <a:rPr lang="en-US" sz="2400" dirty="0"/>
              <a:t> </a:t>
            </a:r>
            <a:r>
              <a:rPr lang="en-US" sz="2400" dirty="0" err="1"/>
              <a:t>ali</a:t>
            </a:r>
            <a:r>
              <a:rPr lang="en-US" sz="2400" dirty="0"/>
              <a:t> pa </a:t>
            </a:r>
            <a:r>
              <a:rPr lang="en-US" sz="2400" dirty="0" err="1"/>
              <a:t>morate</a:t>
            </a:r>
            <a:r>
              <a:rPr lang="en-US" sz="2400" dirty="0"/>
              <a:t> </a:t>
            </a:r>
            <a:r>
              <a:rPr lang="en-US" sz="2400" dirty="0" err="1"/>
              <a:t>tistih</a:t>
            </a:r>
            <a:r>
              <a:rPr lang="en-US" sz="2400" dirty="0"/>
              <a:t> 1.000 EUR </a:t>
            </a:r>
            <a:r>
              <a:rPr lang="en-US" sz="2400" dirty="0" err="1"/>
              <a:t>prihraniti</a:t>
            </a:r>
            <a:r>
              <a:rPr lang="en-US" sz="2400" dirty="0"/>
              <a:t> za </a:t>
            </a:r>
            <a:r>
              <a:rPr lang="en-US" sz="2400" dirty="0" err="1"/>
              <a:t>prihodnje</a:t>
            </a:r>
            <a:r>
              <a:rPr lang="en-US" sz="2400" dirty="0"/>
              <a:t> </a:t>
            </a:r>
            <a:r>
              <a:rPr lang="en-US" sz="2400" dirty="0" err="1"/>
              <a:t>prenove</a:t>
            </a:r>
            <a:r>
              <a:rPr lang="en-US" sz="2400" dirty="0"/>
              <a:t>.</a:t>
            </a:r>
          </a:p>
        </p:txBody>
      </p:sp>
      <p:sp>
        <p:nvSpPr>
          <p:cNvPr id="4" name="Text Placeholder 3">
            <a:extLst>
              <a:ext uri="{FF2B5EF4-FFF2-40B4-BE49-F238E27FC236}">
                <a16:creationId xmlns:a16="http://schemas.microsoft.com/office/drawing/2014/main" id="{AEACBB58-1DB5-94BB-2029-9BEC5FD27457}"/>
              </a:ext>
            </a:extLst>
          </p:cNvPr>
          <p:cNvSpPr>
            <a:spLocks noGrp="1"/>
          </p:cNvSpPr>
          <p:nvPr>
            <p:ph type="body" sz="quarter" idx="16"/>
          </p:nvPr>
        </p:nvSpPr>
        <p:spPr>
          <a:xfrm>
            <a:off x="363933" y="263530"/>
            <a:ext cx="10614687" cy="803654"/>
          </a:xfrm>
        </p:spPr>
        <p:txBody>
          <a:bodyPr/>
          <a:lstStyle/>
          <a:p>
            <a:r>
              <a:rPr lang="en-IE" dirty="0">
                <a:solidFill>
                  <a:srgbClr val="E96751"/>
                </a:solidFill>
              </a:rPr>
              <a:t>Ključni finančni pojmi: </a:t>
            </a:r>
            <a:r>
              <a:rPr lang="en-IE" dirty="0">
                <a:solidFill>
                  <a:srgbClr val="459597"/>
                </a:solidFill>
              </a:rPr>
              <a:t>Proračun</a:t>
            </a:r>
            <a:endParaRPr lang="en-US" dirty="0">
              <a:solidFill>
                <a:srgbClr val="E96751"/>
              </a:solidFill>
            </a:endParaRPr>
          </a:p>
        </p:txBody>
      </p:sp>
      <p:cxnSp>
        <p:nvCxnSpPr>
          <p:cNvPr id="2" name="Straight Connector 1">
            <a:extLst>
              <a:ext uri="{FF2B5EF4-FFF2-40B4-BE49-F238E27FC236}">
                <a16:creationId xmlns:a16="http://schemas.microsoft.com/office/drawing/2014/main" id="{297E44B8-171C-2B05-F4DF-FF411793DF5E}"/>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house with a sign on it&#10;&#10;AI-generated content may be incorrect.">
            <a:extLst>
              <a:ext uri="{FF2B5EF4-FFF2-40B4-BE49-F238E27FC236}">
                <a16:creationId xmlns:a16="http://schemas.microsoft.com/office/drawing/2014/main" id="{D6AC0A94-F2A7-63FF-9438-421DF7C6FEB5}"/>
              </a:ext>
            </a:extLst>
          </p:cNvPr>
          <p:cNvPicPr>
            <a:picLocks noChangeAspect="1"/>
          </p:cNvPicPr>
          <p:nvPr/>
        </p:nvPicPr>
        <p:blipFill>
          <a:blip r:embed="rId2"/>
          <a:stretch>
            <a:fillRect/>
          </a:stretch>
        </p:blipFill>
        <p:spPr>
          <a:xfrm>
            <a:off x="110562" y="2714216"/>
            <a:ext cx="2455554" cy="1440000"/>
          </a:xfrm>
          <a:prstGeom prst="rect">
            <a:avLst/>
          </a:prstGeom>
        </p:spPr>
      </p:pic>
    </p:spTree>
    <p:extLst>
      <p:ext uri="{BB962C8B-B14F-4D97-AF65-F5344CB8AC3E}">
        <p14:creationId xmlns:p14="http://schemas.microsoft.com/office/powerpoint/2010/main" val="22730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Postavljanje finančnih temeljev za uspešno poslovanje v gostinstvu</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 8 </a:t>
            </a:r>
            <a:r>
              <a:rPr lang="en-IE" sz="5000" dirty="0"/>
              <a:t>(1. del)</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7" name="Picture Placeholder 6" descr="A group of houses in a grassy field&#10;&#10;AI-generated content may be incorrect.">
            <a:extLst>
              <a:ext uri="{FF2B5EF4-FFF2-40B4-BE49-F238E27FC236}">
                <a16:creationId xmlns:a16="http://schemas.microsoft.com/office/drawing/2014/main" id="{D52FFB00-E26C-554E-88D8-0084ACB93592}"/>
              </a:ext>
            </a:extLst>
          </p:cNvPr>
          <p:cNvPicPr>
            <a:picLocks noGrp="1" noChangeAspect="1"/>
          </p:cNvPicPr>
          <p:nvPr>
            <p:ph type="pic" sz="quarter" idx="19"/>
          </p:nvPr>
        </p:nvPicPr>
        <p:blipFill>
          <a:blip r:embed="rId2"/>
          <a:srcRect l="1986" r="1986"/>
          <a:stretch>
            <a:fillRect/>
          </a:stretch>
        </p:blipFill>
        <p:spPr/>
      </p:pic>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err="1">
                <a:solidFill>
                  <a:schemeClr val="bg1"/>
                </a:solidFill>
              </a:rPr>
              <a:t>Arnarstapi </a:t>
            </a:r>
            <a:r>
              <a:rPr lang="en-IE" sz="1400" dirty="0">
                <a:solidFill>
                  <a:schemeClr val="bg1"/>
                </a:solidFill>
              </a:rPr>
              <a:t>Cottages, Islandija</a:t>
            </a:r>
          </a:p>
        </p:txBody>
      </p:sp>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3628-3FAA-114F-9FDE-CEDF3A543E4F}"/>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5B626D4C-DE3C-EB2F-EB05-877D2666CBA6}"/>
              </a:ext>
            </a:extLst>
          </p:cNvPr>
          <p:cNvSpPr/>
          <p:nvPr/>
        </p:nvSpPr>
        <p:spPr>
          <a:xfrm>
            <a:off x="893630" y="1109278"/>
            <a:ext cx="10614687" cy="5200647"/>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a:spcAft>
                <a:spcPts val="600"/>
              </a:spcAft>
            </a:pPr>
            <a:r>
              <a:rPr lang="en-US" sz="2200" b="1" dirty="0"/>
              <a:t>Denarni tok: </a:t>
            </a:r>
            <a:r>
              <a:rPr lang="en-US" sz="2200" dirty="0"/>
              <a:t>Denarni tok se nanaša na </a:t>
            </a:r>
            <a:r>
              <a:rPr lang="en-US" sz="2200" b="1" dirty="0"/>
              <a:t>denar, ki prihaja v vaše podjetje in iz njega odhaja</a:t>
            </a:r>
            <a:r>
              <a:rPr lang="en-US" sz="2200" dirty="0"/>
              <a:t>. „Denarni priliv“ se nanaša na denar, ki prihaja (na primer plačila gostov, stroški izletov), „denarni odliv“ pa se nanaša na denar, ki odhaja (računi, plače, posojila). </a:t>
            </a:r>
            <a:endParaRPr lang="en-US" sz="2200" dirty="0">
              <a:ea typeface="Calibri"/>
              <a:cs typeface="Calibri"/>
            </a:endParaRPr>
          </a:p>
          <a:p>
            <a:pPr>
              <a:spcAft>
                <a:spcPts val="600"/>
              </a:spcAft>
            </a:pPr>
            <a:r>
              <a:rPr lang="en-US" sz="2200" b="1" dirty="0"/>
              <a:t>Pozitiven denarni tok </a:t>
            </a:r>
            <a:r>
              <a:rPr lang="en-US" sz="2200" dirty="0"/>
              <a:t>pomeni, da </a:t>
            </a:r>
            <a:r>
              <a:rPr lang="en-US" sz="2200" b="1" dirty="0"/>
              <a:t>je denarja, ki prihaja, več kot denarja, ki odhaja</a:t>
            </a:r>
            <a:r>
              <a:rPr lang="en-US" sz="2200" dirty="0"/>
              <a:t>, kar je potrebno za pravočasno plačilo obveznosti. </a:t>
            </a:r>
            <a:endParaRPr lang="en-US" sz="2200" dirty="0">
              <a:ea typeface="Calibri"/>
              <a:cs typeface="Calibri"/>
            </a:endParaRPr>
          </a:p>
          <a:p>
            <a:pPr>
              <a:spcAft>
                <a:spcPts val="600"/>
              </a:spcAft>
            </a:pPr>
            <a:r>
              <a:rPr lang="en-US" sz="2200" dirty="0"/>
              <a:t>V kontekstu ATA potrebujete stalni denarni priliv iz rezervacij, da pokrijete stroške, kot so komunalne storitve, čiščenje in pristojbine za platformo. Tudi če je vaše podjetje na papirju dobičkonosno, lahko slabo upravljanje denarnega toka (na primer preveč denarja, vezanega v neplačanih rezervacijah ali sredstvih) povzroči težave. </a:t>
            </a:r>
            <a:endParaRPr lang="en-US" sz="2200" dirty="0">
              <a:ea typeface="Calibri"/>
              <a:cs typeface="Calibri"/>
            </a:endParaRPr>
          </a:p>
          <a:p>
            <a:pPr>
              <a:spcAft>
                <a:spcPts val="600"/>
              </a:spcAft>
            </a:pPr>
            <a:r>
              <a:rPr lang="en-US" sz="2200" dirty="0"/>
              <a:t>Dejansko študije kažejo, </a:t>
            </a:r>
            <a:r>
              <a:rPr lang="en-US" sz="2200" b="1" dirty="0"/>
              <a:t>da kar 82 % podjetij zapre zaradi težav z denarnim tokom, </a:t>
            </a:r>
            <a:r>
              <a:rPr lang="en-US" sz="2200" dirty="0"/>
              <a:t>kar pomeni, da je lahko podjetje dobičkonosno, a kljub temu propade, če ne more učinkovito upravljati svojega denarja.</a:t>
            </a:r>
            <a:endParaRPr lang="en-US" sz="2200" dirty="0">
              <a:ea typeface="Calibri"/>
              <a:cs typeface="Calibri"/>
            </a:endParaRPr>
          </a:p>
        </p:txBody>
      </p:sp>
      <p:sp>
        <p:nvSpPr>
          <p:cNvPr id="4" name="Text Placeholder 3">
            <a:extLst>
              <a:ext uri="{FF2B5EF4-FFF2-40B4-BE49-F238E27FC236}">
                <a16:creationId xmlns:a16="http://schemas.microsoft.com/office/drawing/2014/main" id="{16171555-7414-4EF5-CC8D-39EE9EEFF1F4}"/>
              </a:ext>
            </a:extLst>
          </p:cNvPr>
          <p:cNvSpPr>
            <a:spLocks noGrp="1"/>
          </p:cNvSpPr>
          <p:nvPr>
            <p:ph type="body" sz="quarter" idx="16"/>
          </p:nvPr>
        </p:nvSpPr>
        <p:spPr>
          <a:xfrm>
            <a:off x="363933" y="263530"/>
            <a:ext cx="10614687" cy="803654"/>
          </a:xfrm>
        </p:spPr>
        <p:txBody>
          <a:bodyPr/>
          <a:lstStyle/>
          <a:p>
            <a:r>
              <a:rPr lang="en-IE" dirty="0">
                <a:solidFill>
                  <a:srgbClr val="E96751"/>
                </a:solidFill>
              </a:rPr>
              <a:t>Ključni finančni pojmi: </a:t>
            </a:r>
            <a:r>
              <a:rPr lang="en-IE" dirty="0">
                <a:solidFill>
                  <a:srgbClr val="459597"/>
                </a:solidFill>
              </a:rPr>
              <a:t>denarni tok</a:t>
            </a:r>
            <a:endParaRPr lang="en-US" dirty="0">
              <a:solidFill>
                <a:srgbClr val="E96751"/>
              </a:solidFill>
            </a:endParaRPr>
          </a:p>
        </p:txBody>
      </p:sp>
      <p:cxnSp>
        <p:nvCxnSpPr>
          <p:cNvPr id="2" name="Straight Connector 1">
            <a:extLst>
              <a:ext uri="{FF2B5EF4-FFF2-40B4-BE49-F238E27FC236}">
                <a16:creationId xmlns:a16="http://schemas.microsoft.com/office/drawing/2014/main" id="{7DB84B5C-FEFF-7CFF-8635-D6A84D3BD1BF}"/>
              </a:ext>
            </a:extLst>
          </p:cNvPr>
          <p:cNvCxnSpPr>
            <a:cxnSpLocks/>
          </p:cNvCxnSpPr>
          <p:nvPr/>
        </p:nvCxnSpPr>
        <p:spPr>
          <a:xfrm>
            <a:off x="0" y="9941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5" name="Picture 4" descr="Hands writing on papers and calculator&#10;&#10;AI-generated content may be incorrect.">
            <a:extLst>
              <a:ext uri="{FF2B5EF4-FFF2-40B4-BE49-F238E27FC236}">
                <a16:creationId xmlns:a16="http://schemas.microsoft.com/office/drawing/2014/main" id="{6C5ED4F5-8BB5-136C-078E-A162B6FD354B}"/>
              </a:ext>
            </a:extLst>
          </p:cNvPr>
          <p:cNvPicPr>
            <a:picLocks noChangeAspect="1"/>
          </p:cNvPicPr>
          <p:nvPr/>
        </p:nvPicPr>
        <p:blipFill>
          <a:blip r:embed="rId2"/>
          <a:stretch>
            <a:fillRect/>
          </a:stretch>
        </p:blipFill>
        <p:spPr>
          <a:xfrm>
            <a:off x="101037" y="2989602"/>
            <a:ext cx="2455554" cy="1440000"/>
          </a:xfrm>
          <a:prstGeom prst="rect">
            <a:avLst/>
          </a:prstGeom>
        </p:spPr>
      </p:pic>
      <p:sp>
        <p:nvSpPr>
          <p:cNvPr id="6" name="TextBox 5">
            <a:extLst>
              <a:ext uri="{FF2B5EF4-FFF2-40B4-BE49-F238E27FC236}">
                <a16:creationId xmlns:a16="http://schemas.microsoft.com/office/drawing/2014/main" id="{F63A6D15-9746-C698-F771-99C8AB7F761A}"/>
              </a:ext>
            </a:extLst>
          </p:cNvPr>
          <p:cNvSpPr txBox="1"/>
          <p:nvPr/>
        </p:nvSpPr>
        <p:spPr>
          <a:xfrm>
            <a:off x="893630" y="6409804"/>
            <a:ext cx="8829675" cy="369332"/>
          </a:xfrm>
          <a:prstGeom prst="rect">
            <a:avLst/>
          </a:prstGeom>
          <a:noFill/>
        </p:spPr>
        <p:txBody>
          <a:bodyPr wrap="square">
            <a:spAutoFit/>
          </a:bodyPr>
          <a:lstStyle/>
          <a:p>
            <a:pPr algn="l">
              <a:buNone/>
            </a:pPr>
            <a:r>
              <a:rPr lang="en-US" i="0" dirty="0">
                <a:solidFill>
                  <a:srgbClr val="00B0F0"/>
                </a:solidFill>
                <a:effectLst/>
                <a:hlinkClick r:id="rId3">
                  <a:extLst>
                    <a:ext uri="{A12FA001-AC4F-418D-AE19-62706E023703}">
                      <ahyp:hlinkClr xmlns:ahyp="http://schemas.microsoft.com/office/drawing/2018/hyperlinkcolor" val="tx"/>
                    </a:ext>
                  </a:extLst>
                </a:hlinkClick>
              </a:rPr>
              <a:t>Ali lahko donosno podjetje propade zaradi težav z denarnim tokom?</a:t>
            </a:r>
            <a:endParaRPr lang="en-US" i="0" dirty="0">
              <a:solidFill>
                <a:srgbClr val="00B0F0"/>
              </a:solidFill>
              <a:effectLst/>
            </a:endParaRPr>
          </a:p>
        </p:txBody>
      </p:sp>
    </p:spTree>
    <p:extLst>
      <p:ext uri="{BB962C8B-B14F-4D97-AF65-F5344CB8AC3E}">
        <p14:creationId xmlns:p14="http://schemas.microsoft.com/office/powerpoint/2010/main" val="238281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Štirje ključni elementi finančnega upravljanja</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Finančno upravljanje na splošno vključuje </a:t>
            </a:r>
            <a:r>
              <a:rPr lang="en-US" sz="2000" b="1" dirty="0">
                <a:solidFill>
                  <a:schemeClr val="bg1"/>
                </a:solidFill>
              </a:rPr>
              <a:t>štiri ključne elemente, </a:t>
            </a:r>
            <a:r>
              <a:rPr lang="en-US" sz="2000" dirty="0">
                <a:solidFill>
                  <a:schemeClr val="bg1"/>
                </a:solidFill>
              </a:rPr>
              <a:t>ki skupaj skrbijo za finančno zdravje vašega podjetja:</a:t>
            </a:r>
            <a:endParaRPr lang="en-GB" sz="20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4073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645792" y="2523894"/>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Načrtovanje</a:t>
            </a:r>
          </a:p>
          <a:p>
            <a:pPr marL="342900" indent="-342900">
              <a:buFont typeface="Calibri" panose="020F0502020204030204" pitchFamily="34" charset="0"/>
              <a:buChar char="→"/>
            </a:pPr>
            <a:r>
              <a:rPr lang="en-US" sz="2000" dirty="0">
                <a:solidFill>
                  <a:srgbClr val="595959"/>
                </a:solidFill>
              </a:rPr>
              <a:t>Določanje </a:t>
            </a:r>
            <a:r>
              <a:rPr lang="en-US" sz="2000" b="1" dirty="0">
                <a:solidFill>
                  <a:srgbClr val="595959"/>
                </a:solidFill>
              </a:rPr>
              <a:t>finančnih ciljev </a:t>
            </a:r>
            <a:r>
              <a:rPr lang="en-US" sz="2000" dirty="0">
                <a:solidFill>
                  <a:srgbClr val="595959"/>
                </a:solidFill>
              </a:rPr>
              <a:t>in ugotavljanje, kako jih doseči. To je splošni načrt.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61146" y="2461497"/>
            <a:ext cx="5750551" cy="13128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solidFill>
                  <a:srgbClr val="595959"/>
                </a:solidFill>
              </a:rPr>
              <a:t>Načrtujete, da </a:t>
            </a:r>
            <a:r>
              <a:rPr lang="en-US" sz="2000" b="1" dirty="0">
                <a:solidFill>
                  <a:srgbClr val="595959"/>
                </a:solidFill>
              </a:rPr>
              <a:t>boste prihodnje leto povečali prihodke za 15 % </a:t>
            </a:r>
            <a:r>
              <a:rPr lang="en-US" sz="2000" dirty="0">
                <a:solidFill>
                  <a:srgbClr val="595959"/>
                </a:solidFill>
              </a:rPr>
              <a:t>z dodajanjem dveh novih jurte za najem – to je finančni cilj, ki mu sledi načrt.</a:t>
            </a:r>
          </a:p>
        </p:txBody>
      </p:sp>
      <p:grpSp>
        <p:nvGrpSpPr>
          <p:cNvPr id="85" name="Group 84">
            <a:extLst>
              <a:ext uri="{FF2B5EF4-FFF2-40B4-BE49-F238E27FC236}">
                <a16:creationId xmlns:a16="http://schemas.microsoft.com/office/drawing/2014/main" id="{3C468157-0E68-DA56-43DB-FA4C9BBF7844}"/>
              </a:ext>
            </a:extLst>
          </p:cNvPr>
          <p:cNvGrpSpPr/>
          <p:nvPr/>
        </p:nvGrpSpPr>
        <p:grpSpPr>
          <a:xfrm>
            <a:off x="1292885" y="2198887"/>
            <a:ext cx="720000" cy="861774"/>
            <a:chOff x="1016000" y="1013512"/>
            <a:chExt cx="1016000" cy="1216059"/>
          </a:xfrm>
        </p:grpSpPr>
        <p:sp>
          <p:nvSpPr>
            <p:cNvPr id="86" name="Oval 85">
              <a:extLst>
                <a:ext uri="{FF2B5EF4-FFF2-40B4-BE49-F238E27FC236}">
                  <a16:creationId xmlns:a16="http://schemas.microsoft.com/office/drawing/2014/main" id="{5B7866C5-CDBA-50C2-7594-13A13247E42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7C3BE969-09CF-3886-8495-00FCBF732996}"/>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309469"/>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195283"/>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636071" y="4419762"/>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Proračun</a:t>
            </a:r>
          </a:p>
          <a:p>
            <a:pPr marL="342900" indent="-342900">
              <a:buFont typeface="Calibri" panose="020F0502020204030204" pitchFamily="34" charset="0"/>
              <a:buChar char="→"/>
            </a:pPr>
            <a:r>
              <a:rPr lang="en-US" sz="2000" b="1" dirty="0">
                <a:solidFill>
                  <a:srgbClr val="595959"/>
                </a:solidFill>
              </a:rPr>
              <a:t>Razporeditev virov </a:t>
            </a:r>
            <a:r>
              <a:rPr lang="en-US" sz="2000" dirty="0">
                <a:solidFill>
                  <a:srgbClr val="595959"/>
                </a:solidFill>
              </a:rPr>
              <a:t>(prihodkov in odhodkov) v skladu z vašim načrtom. Tukaj ustvarite podrobni proračun, da se vaši odhodki ujemajo z vašimi cilji.</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910039" y="4425750"/>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solidFill>
                  <a:srgbClr val="595959"/>
                </a:solidFill>
              </a:rPr>
              <a:t>Na podlagi načrta za dodajanje jurte proračunate </a:t>
            </a:r>
            <a:r>
              <a:rPr lang="en-US" sz="2000" b="1" dirty="0">
                <a:solidFill>
                  <a:srgbClr val="595959"/>
                </a:solidFill>
              </a:rPr>
              <a:t>stroške gradnje </a:t>
            </a:r>
            <a:r>
              <a:rPr lang="en-US" sz="2000" dirty="0">
                <a:solidFill>
                  <a:srgbClr val="595959"/>
                </a:solidFill>
              </a:rPr>
              <a:t>in ocenite </a:t>
            </a:r>
            <a:r>
              <a:rPr lang="en-US" sz="2000" b="1" dirty="0">
                <a:solidFill>
                  <a:srgbClr val="595959"/>
                </a:solidFill>
              </a:rPr>
              <a:t>dodatne prihodke </a:t>
            </a:r>
            <a:r>
              <a:rPr lang="en-US" sz="2000" dirty="0">
                <a:solidFill>
                  <a:srgbClr val="595959"/>
                </a:solidFill>
              </a:rPr>
              <a:t>iz najema, pri čemer prilagodite druge </a:t>
            </a:r>
            <a:r>
              <a:rPr lang="en-US" sz="2000" b="1" dirty="0">
                <a:solidFill>
                  <a:srgbClr val="595959"/>
                </a:solidFill>
              </a:rPr>
              <a:t>odhodke</a:t>
            </a:r>
            <a:r>
              <a:rPr lang="en-US" sz="2000" dirty="0">
                <a:solidFill>
                  <a:srgbClr val="595959"/>
                </a:solidFill>
              </a:rPr>
              <a:t>, da ohranite dobiček.</a:t>
            </a:r>
          </a:p>
        </p:txBody>
      </p:sp>
      <p:grpSp>
        <p:nvGrpSpPr>
          <p:cNvPr id="92" name="Group 91">
            <a:extLst>
              <a:ext uri="{FF2B5EF4-FFF2-40B4-BE49-F238E27FC236}">
                <a16:creationId xmlns:a16="http://schemas.microsoft.com/office/drawing/2014/main" id="{CF29C59F-672C-7F36-C303-E3C215FABF34}"/>
              </a:ext>
            </a:extLst>
          </p:cNvPr>
          <p:cNvGrpSpPr/>
          <p:nvPr/>
        </p:nvGrpSpPr>
        <p:grpSpPr>
          <a:xfrm>
            <a:off x="1283164" y="3928678"/>
            <a:ext cx="720000" cy="861774"/>
            <a:chOff x="1016000" y="1013512"/>
            <a:chExt cx="1016000" cy="1216059"/>
          </a:xfrm>
        </p:grpSpPr>
        <p:sp>
          <p:nvSpPr>
            <p:cNvPr id="93" name="Oval 92">
              <a:extLst>
                <a:ext uri="{FF2B5EF4-FFF2-40B4-BE49-F238E27FC236}">
                  <a16:creationId xmlns:a16="http://schemas.microsoft.com/office/drawing/2014/main" id="{BF1403D2-38E4-01B7-4957-28DC2F351A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D9DD8A6D-D4E9-C3C1-539C-2B7DB229EF3C}"/>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9" name="Group 8">
            <a:extLst>
              <a:ext uri="{FF2B5EF4-FFF2-40B4-BE49-F238E27FC236}">
                <a16:creationId xmlns:a16="http://schemas.microsoft.com/office/drawing/2014/main" id="{CB8E584B-777A-BD24-EC8F-81A462171D39}"/>
              </a:ext>
            </a:extLst>
          </p:cNvPr>
          <p:cNvGrpSpPr/>
          <p:nvPr/>
        </p:nvGrpSpPr>
        <p:grpSpPr>
          <a:xfrm>
            <a:off x="11081474" y="76852"/>
            <a:ext cx="720000" cy="861774"/>
            <a:chOff x="1016000" y="1024973"/>
            <a:chExt cx="1016000" cy="1216059"/>
          </a:xfrm>
        </p:grpSpPr>
        <p:sp>
          <p:nvSpPr>
            <p:cNvPr id="12" name="Oval 11">
              <a:extLst>
                <a:ext uri="{FF2B5EF4-FFF2-40B4-BE49-F238E27FC236}">
                  <a16:creationId xmlns:a16="http://schemas.microsoft.com/office/drawing/2014/main" id="{540BC537-72B6-B76D-0313-FA7115D5908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94E5926-4D75-F7BC-4E9C-BE517524854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133964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EB2E-420E-01C2-9A04-31CC8A6772B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AA2A52B-8D02-E76E-C23F-466241C4B3F6}"/>
              </a:ext>
            </a:extLst>
          </p:cNvPr>
          <p:cNvSpPr/>
          <p:nvPr/>
        </p:nvSpPr>
        <p:spPr>
          <a:xfrm>
            <a:off x="1459384" y="51552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Connector: Elbow 13">
            <a:extLst>
              <a:ext uri="{FF2B5EF4-FFF2-40B4-BE49-F238E27FC236}">
                <a16:creationId xmlns:a16="http://schemas.microsoft.com/office/drawing/2014/main" id="{802DD5B9-1821-0851-075C-DA672971D067}"/>
              </a:ext>
            </a:extLst>
          </p:cNvPr>
          <p:cNvCxnSpPr>
            <a:cxnSpLocks/>
            <a:endCxn id="11" idx="1"/>
          </p:cNvCxnSpPr>
          <p:nvPr/>
        </p:nvCxnSpPr>
        <p:spPr>
          <a:xfrm rot="10800000" flipH="1" flipV="1">
            <a:off x="819016" y="-228952"/>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BCC8248E-CD51-354B-D22F-0228DAD9BDE3}"/>
              </a:ext>
            </a:extLst>
          </p:cNvPr>
          <p:cNvCxnSpPr>
            <a:cxnSpLocks/>
          </p:cNvCxnSpPr>
          <p:nvPr/>
        </p:nvCxnSpPr>
        <p:spPr>
          <a:xfrm rot="16200000" flipH="1">
            <a:off x="-266339" y="1942841"/>
            <a:ext cx="2538248" cy="821911"/>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DC993F46-84A4-C5AB-F030-D1DA7C422AF5}"/>
              </a:ext>
            </a:extLst>
          </p:cNvPr>
          <p:cNvSpPr/>
          <p:nvPr/>
        </p:nvSpPr>
        <p:spPr>
          <a:xfrm>
            <a:off x="1459384" y="401342"/>
            <a:ext cx="9964593" cy="207012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657EC55D-0135-70C4-70DF-A40C34E0247D}"/>
              </a:ext>
            </a:extLst>
          </p:cNvPr>
          <p:cNvSpPr txBox="1">
            <a:spLocks/>
          </p:cNvSpPr>
          <p:nvPr/>
        </p:nvSpPr>
        <p:spPr>
          <a:xfrm>
            <a:off x="1578505" y="50859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Spremljanje</a:t>
            </a:r>
          </a:p>
          <a:p>
            <a:pPr marL="342900" indent="-342900">
              <a:buFont typeface="Calibri" panose="020F0502020204030204" pitchFamily="34" charset="0"/>
              <a:buChar char="→"/>
            </a:pPr>
            <a:r>
              <a:rPr lang="en-US" sz="2000" dirty="0"/>
              <a:t>Sledenje vaših </a:t>
            </a:r>
            <a:r>
              <a:rPr lang="en-US" sz="2000" b="1" dirty="0"/>
              <a:t>finančnih rezultatov </a:t>
            </a:r>
            <a:r>
              <a:rPr lang="en-US" sz="2000" dirty="0"/>
              <a:t>v primerjavi z </a:t>
            </a:r>
            <a:r>
              <a:rPr lang="en-US" sz="2000" b="1" dirty="0"/>
              <a:t>načrtom in proračunom</a:t>
            </a:r>
            <a:r>
              <a:rPr lang="en-US" sz="2000" dirty="0"/>
              <a:t>. Redno preverjate poročila in dejanske rezultate, da ugotovite, ali ste na pravi poti.</a:t>
            </a:r>
          </a:p>
        </p:txBody>
      </p:sp>
      <p:sp>
        <p:nvSpPr>
          <p:cNvPr id="29" name="Text Placeholder 5">
            <a:extLst>
              <a:ext uri="{FF2B5EF4-FFF2-40B4-BE49-F238E27FC236}">
                <a16:creationId xmlns:a16="http://schemas.microsoft.com/office/drawing/2014/main" id="{D7CFB82D-F41B-546D-F3F9-1BE1966D10A6}"/>
              </a:ext>
            </a:extLst>
          </p:cNvPr>
          <p:cNvSpPr txBox="1">
            <a:spLocks/>
          </p:cNvSpPr>
          <p:nvPr/>
        </p:nvSpPr>
        <p:spPr>
          <a:xfrm>
            <a:off x="6096703" y="504809"/>
            <a:ext cx="529139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t>Vsak mesec </a:t>
            </a:r>
            <a:r>
              <a:rPr lang="en-US" sz="2000" b="1" dirty="0"/>
              <a:t>primerjate dejansko zasedenost </a:t>
            </a:r>
            <a:r>
              <a:rPr lang="en-US" sz="2000" dirty="0"/>
              <a:t>in </a:t>
            </a:r>
            <a:r>
              <a:rPr lang="en-US" sz="2000" b="1" dirty="0"/>
              <a:t>prihodke </a:t>
            </a:r>
            <a:r>
              <a:rPr lang="en-US" sz="2000" dirty="0"/>
              <a:t>vaših počitniških hišic z načrtovanimi številkami. Če so prihodki nižji od načrtovanih, preverite, zakaj (morda je bil mesec slab ali je potrebno trženje).</a:t>
            </a:r>
          </a:p>
        </p:txBody>
      </p:sp>
      <p:grpSp>
        <p:nvGrpSpPr>
          <p:cNvPr id="85" name="Group 84">
            <a:extLst>
              <a:ext uri="{FF2B5EF4-FFF2-40B4-BE49-F238E27FC236}">
                <a16:creationId xmlns:a16="http://schemas.microsoft.com/office/drawing/2014/main" id="{14237D55-D826-7256-D56A-D10C1D46E8E3}"/>
              </a:ext>
            </a:extLst>
          </p:cNvPr>
          <p:cNvGrpSpPr/>
          <p:nvPr/>
        </p:nvGrpSpPr>
        <p:grpSpPr>
          <a:xfrm>
            <a:off x="1313521" y="134737"/>
            <a:ext cx="720000" cy="861774"/>
            <a:chOff x="1016000" y="1013512"/>
            <a:chExt cx="1016000" cy="1216059"/>
          </a:xfrm>
        </p:grpSpPr>
        <p:sp>
          <p:nvSpPr>
            <p:cNvPr id="86" name="Oval 85">
              <a:extLst>
                <a:ext uri="{FF2B5EF4-FFF2-40B4-BE49-F238E27FC236}">
                  <a16:creationId xmlns:a16="http://schemas.microsoft.com/office/drawing/2014/main" id="{7E5D103B-1F49-9139-FAFC-0293105FE9B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DCA25DA8-E91D-5922-4B70-F4BBE8726381}"/>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
        <p:nvSpPr>
          <p:cNvPr id="83" name="Flowchart: Alternate Process 82">
            <a:extLst>
              <a:ext uri="{FF2B5EF4-FFF2-40B4-BE49-F238E27FC236}">
                <a16:creationId xmlns:a16="http://schemas.microsoft.com/office/drawing/2014/main" id="{A572FF46-E772-BAAF-93C2-3A35C8A76A7F}"/>
              </a:ext>
            </a:extLst>
          </p:cNvPr>
          <p:cNvSpPr/>
          <p:nvPr/>
        </p:nvSpPr>
        <p:spPr>
          <a:xfrm>
            <a:off x="1459384" y="2766457"/>
            <a:ext cx="9934236" cy="294585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5F2A95B-42B7-2660-F8D4-98FE401E136D}"/>
              </a:ext>
            </a:extLst>
          </p:cNvPr>
          <p:cNvSpPr txBox="1">
            <a:spLocks/>
          </p:cNvSpPr>
          <p:nvPr/>
        </p:nvSpPr>
        <p:spPr>
          <a:xfrm>
            <a:off x="1548147" y="2889810"/>
            <a:ext cx="47593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Poročanje</a:t>
            </a:r>
          </a:p>
          <a:p>
            <a:pPr marL="342900" indent="-342900">
              <a:buFont typeface="Calibri" panose="020F0502020204030204" pitchFamily="34" charset="0"/>
              <a:buChar char="→"/>
            </a:pPr>
            <a:r>
              <a:rPr lang="en-US" sz="2000" dirty="0"/>
              <a:t>Pripravljate finančna poročila, ki </a:t>
            </a:r>
            <a:r>
              <a:rPr lang="en-US" sz="2000" b="1" dirty="0"/>
              <a:t>ponujajo vpogled v finančno stanje vašega podjetja </a:t>
            </a:r>
            <a:r>
              <a:rPr lang="en-US" sz="2000" dirty="0"/>
              <a:t>in zagotavljajo preglednost in odgovornost. Dobro poročanje pomeni vodenje natančnih evidenc in pripravo izkazov, kot so izkazi poslovnega izida ali poročila o denarnem toku, ki </a:t>
            </a:r>
            <a:r>
              <a:rPr lang="en-US" sz="2000" dirty="0" err="1"/>
              <a:t>povzemajo </a:t>
            </a:r>
            <a:r>
              <a:rPr lang="en-US" sz="2000" dirty="0"/>
              <a:t>vaše poslovanje.</a:t>
            </a:r>
          </a:p>
        </p:txBody>
      </p:sp>
      <p:sp>
        <p:nvSpPr>
          <p:cNvPr id="91" name="Text Placeholder 5">
            <a:extLst>
              <a:ext uri="{FF2B5EF4-FFF2-40B4-BE49-F238E27FC236}">
                <a16:creationId xmlns:a16="http://schemas.microsoft.com/office/drawing/2014/main" id="{4B786748-86E3-7B05-3643-D37D4A24A4D3}"/>
              </a:ext>
            </a:extLst>
          </p:cNvPr>
          <p:cNvSpPr txBox="1">
            <a:spLocks/>
          </p:cNvSpPr>
          <p:nvPr/>
        </p:nvSpPr>
        <p:spPr>
          <a:xfrm>
            <a:off x="6353175" y="2886029"/>
            <a:ext cx="499480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Primer</a:t>
            </a:r>
          </a:p>
          <a:p>
            <a:pPr marL="342900" indent="-342900">
              <a:buFont typeface="Calibri" panose="020F0502020204030204" pitchFamily="34" charset="0"/>
              <a:buChar char="→"/>
            </a:pPr>
            <a:r>
              <a:rPr lang="en-US" sz="2000" dirty="0"/>
              <a:t>Pripravite četrtletno poročilo, ki prikazuje prihodke, odhodke in denarne tokove za vaš B&amp;B. To poročilo vam (in vsem zainteresiranim stranem) pomaga </a:t>
            </a:r>
            <a:r>
              <a:rPr lang="en-US" sz="2000" b="1" dirty="0"/>
              <a:t>razumeti, </a:t>
            </a:r>
            <a:r>
              <a:rPr lang="en-US" sz="2000" dirty="0"/>
              <a:t>ali je podjetje zdravo ali </a:t>
            </a:r>
            <a:r>
              <a:rPr lang="en-US" sz="2000" b="1" dirty="0"/>
              <a:t>so potrebne prilagoditve.</a:t>
            </a:r>
          </a:p>
        </p:txBody>
      </p:sp>
      <p:grpSp>
        <p:nvGrpSpPr>
          <p:cNvPr id="92" name="Group 91">
            <a:extLst>
              <a:ext uri="{FF2B5EF4-FFF2-40B4-BE49-F238E27FC236}">
                <a16:creationId xmlns:a16="http://schemas.microsoft.com/office/drawing/2014/main" id="{68FB847E-02E1-ACC4-0915-C2F98493CBF4}"/>
              </a:ext>
            </a:extLst>
          </p:cNvPr>
          <p:cNvGrpSpPr/>
          <p:nvPr/>
        </p:nvGrpSpPr>
        <p:grpSpPr>
          <a:xfrm>
            <a:off x="1283164" y="2515957"/>
            <a:ext cx="720000" cy="861774"/>
            <a:chOff x="1016000" y="1013512"/>
            <a:chExt cx="1016000" cy="1216059"/>
          </a:xfrm>
        </p:grpSpPr>
        <p:sp>
          <p:nvSpPr>
            <p:cNvPr id="93" name="Oval 92">
              <a:extLst>
                <a:ext uri="{FF2B5EF4-FFF2-40B4-BE49-F238E27FC236}">
                  <a16:creationId xmlns:a16="http://schemas.microsoft.com/office/drawing/2014/main" id="{54459EE6-76EC-F591-AD9E-D077DD8305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83CD1FC7-D93A-D990-A65E-02332B249725}"/>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
        <p:nvSpPr>
          <p:cNvPr id="15" name="TextBox 14">
            <a:extLst>
              <a:ext uri="{FF2B5EF4-FFF2-40B4-BE49-F238E27FC236}">
                <a16:creationId xmlns:a16="http://schemas.microsoft.com/office/drawing/2014/main" id="{D0CE683F-EA6A-EDC2-803C-53B0D4BAA6DC}"/>
              </a:ext>
            </a:extLst>
          </p:cNvPr>
          <p:cNvSpPr txBox="1"/>
          <p:nvPr/>
        </p:nvSpPr>
        <p:spPr>
          <a:xfrm>
            <a:off x="1548147" y="5723033"/>
            <a:ext cx="10010236" cy="1015663"/>
          </a:xfrm>
          <a:prstGeom prst="rect">
            <a:avLst/>
          </a:prstGeom>
          <a:noFill/>
        </p:spPr>
        <p:txBody>
          <a:bodyPr wrap="square">
            <a:spAutoFit/>
          </a:bodyPr>
          <a:lstStyle/>
          <a:p>
            <a:r>
              <a:rPr lang="en-US" sz="2000" b="1" dirty="0">
                <a:solidFill>
                  <a:srgbClr val="418D8F"/>
                </a:solidFill>
              </a:rPr>
              <a:t>Opomba: </a:t>
            </a:r>
            <a:r>
              <a:rPr lang="en-US" sz="2000" dirty="0">
                <a:solidFill>
                  <a:srgbClr val="595959"/>
                </a:solidFill>
              </a:rPr>
              <a:t>Ti elementi se med seboj dopolnjujejo. </a:t>
            </a:r>
            <a:r>
              <a:rPr lang="en-US" sz="2000" b="1" dirty="0">
                <a:solidFill>
                  <a:srgbClr val="595959"/>
                </a:solidFill>
              </a:rPr>
              <a:t>Načrtovanje </a:t>
            </a:r>
            <a:r>
              <a:rPr lang="en-US" sz="2000" dirty="0">
                <a:solidFill>
                  <a:srgbClr val="595959"/>
                </a:solidFill>
              </a:rPr>
              <a:t>določa cilje, </a:t>
            </a:r>
            <a:r>
              <a:rPr lang="en-US" sz="2000" b="1" dirty="0">
                <a:solidFill>
                  <a:srgbClr val="595959"/>
                </a:solidFill>
              </a:rPr>
              <a:t>proračunsko načrtovanje</a:t>
            </a:r>
            <a:r>
              <a:rPr lang="en-US" sz="2000" dirty="0">
                <a:solidFill>
                  <a:srgbClr val="595959"/>
                </a:solidFill>
              </a:rPr>
              <a:t> uresničuje načrt, </a:t>
            </a:r>
            <a:r>
              <a:rPr lang="en-US" sz="2000" b="1" dirty="0">
                <a:solidFill>
                  <a:srgbClr val="595959"/>
                </a:solidFill>
              </a:rPr>
              <a:t>spremljanje </a:t>
            </a:r>
            <a:r>
              <a:rPr lang="en-US" sz="2000" dirty="0">
                <a:solidFill>
                  <a:srgbClr val="595959"/>
                </a:solidFill>
              </a:rPr>
              <a:t>vam pove, ali načrt deluje, </a:t>
            </a:r>
            <a:r>
              <a:rPr lang="en-US" sz="2000" b="1" dirty="0">
                <a:solidFill>
                  <a:srgbClr val="595959"/>
                </a:solidFill>
              </a:rPr>
              <a:t>poročanje</a:t>
            </a:r>
            <a:r>
              <a:rPr lang="en-US" sz="2000" dirty="0">
                <a:solidFill>
                  <a:srgbClr val="595959"/>
                </a:solidFill>
              </a:rPr>
              <a:t> pa vam daje podatke za sprejemanje informiranih odločitev.</a:t>
            </a:r>
            <a:endParaRPr lang="en-IE" sz="2000" dirty="0">
              <a:solidFill>
                <a:srgbClr val="595959"/>
              </a:solidFill>
            </a:endParaRPr>
          </a:p>
        </p:txBody>
      </p:sp>
    </p:spTree>
    <p:extLst>
      <p:ext uri="{BB962C8B-B14F-4D97-AF65-F5344CB8AC3E}">
        <p14:creationId xmlns:p14="http://schemas.microsoft.com/office/powerpoint/2010/main" val="101479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798380" y="1087711"/>
            <a:ext cx="10595240" cy="1312587"/>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810639" y="284058"/>
            <a:ext cx="10614687" cy="803654"/>
          </a:xfrm>
        </p:spPr>
        <p:txBody>
          <a:bodyPr/>
          <a:lstStyle/>
          <a:p>
            <a:r>
              <a:rPr lang="en-IE" sz="3200" dirty="0">
                <a:solidFill>
                  <a:srgbClr val="E96751"/>
                </a:solidFill>
              </a:rPr>
              <a:t>Finančno načrtovanje v primerjavi z napovedovanjem</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18525" y="1003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215888"/>
            <a:ext cx="10614687" cy="803653"/>
          </a:xfrm>
        </p:spPr>
        <p:txBody>
          <a:bodyPr/>
          <a:lstStyle/>
          <a:p>
            <a:pPr marL="0" indent="0"/>
            <a:r>
              <a:rPr lang="en-US" dirty="0">
                <a:solidFill>
                  <a:schemeClr val="bg1"/>
                </a:solidFill>
              </a:rPr>
              <a:t>Finančno načrtovanje in finančno napovedovanje sta povezana, vendar različna pojma:</a:t>
            </a:r>
          </a:p>
          <a:p>
            <a:pPr marL="0" indent="0"/>
            <a:r>
              <a:rPr lang="en-US" i="1" dirty="0">
                <a:solidFill>
                  <a:schemeClr val="bg1"/>
                </a:solidFill>
              </a:rPr>
              <a:t>„Napovedovanje je umetnost napovedovanja, kaj se bo zgodilo, in nato pojasnjevanja, zakaj se ni.“ </a:t>
            </a:r>
            <a:r>
              <a:rPr lang="en-US" dirty="0">
                <a:solidFill>
                  <a:schemeClr val="bg1"/>
                </a:solidFill>
              </a:rPr>
              <a:t>– Anonimno</a:t>
            </a:r>
            <a:endParaRPr lang="en-GB" i="1" dirty="0">
              <a:solidFill>
                <a:schemeClr val="bg1"/>
              </a:solidFill>
            </a:endParaRP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577315" y="274280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Finančno načrtovanje: </a:t>
            </a:r>
            <a:r>
              <a:rPr lang="en-US" sz="2200" b="1" dirty="0">
                <a:solidFill>
                  <a:srgbClr val="595959"/>
                </a:solidFill>
              </a:rPr>
              <a:t>gre za določitev načrta za doseganje poslovnih ciljev</a:t>
            </a:r>
            <a:r>
              <a:rPr lang="en-US" sz="2200" dirty="0">
                <a:solidFill>
                  <a:srgbClr val="595959"/>
                </a:solidFill>
              </a:rPr>
              <a:t>. Je proaktivno in ciljno usmerjeno. Pri finančnem načrtovanju opredelite, kaj </a:t>
            </a:r>
            <a:r>
              <a:rPr lang="en-US" sz="2200" b="1" dirty="0">
                <a:solidFill>
                  <a:srgbClr val="595959"/>
                </a:solidFill>
              </a:rPr>
              <a:t>želite doseči </a:t>
            </a:r>
            <a:r>
              <a:rPr lang="en-US" sz="2200" dirty="0">
                <a:solidFill>
                  <a:srgbClr val="595959"/>
                </a:solidFill>
              </a:rPr>
              <a:t>(na primer odpreti drugo poslovalnico v dveh letih), in opišete korake in </a:t>
            </a:r>
            <a:r>
              <a:rPr lang="en-US" sz="2200" b="1" dirty="0">
                <a:solidFill>
                  <a:srgbClr val="595959"/>
                </a:solidFill>
              </a:rPr>
              <a:t>finančna sredstva</a:t>
            </a:r>
            <a:r>
              <a:rPr lang="en-US" sz="2200" dirty="0">
                <a:solidFill>
                  <a:srgbClr val="595959"/>
                </a:solidFill>
              </a:rPr>
              <a:t>, potrebna za dosego tega cilja. Je kot načrtovanje potovanja – določite destinacijo in pot.</a:t>
            </a:r>
            <a:endParaRPr lang="en-GB" sz="2200" dirty="0">
              <a:solidFill>
                <a:srgbClr val="59595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48473" y="2622719"/>
            <a:ext cx="9964593" cy="1832552"/>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693990" y="467504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Finančno napovedovanje: </a:t>
            </a:r>
            <a:r>
              <a:rPr lang="en-US" sz="2200" b="1" dirty="0">
                <a:solidFill>
                  <a:srgbClr val="595959"/>
                </a:solidFill>
              </a:rPr>
              <a:t>gre za napovedovanje prihodnjih finančnih rezultatov na podlagi zgodovinskih podatkov in trendov. </a:t>
            </a:r>
            <a:r>
              <a:rPr lang="en-US" sz="2200" dirty="0">
                <a:solidFill>
                  <a:srgbClr val="595959"/>
                </a:solidFill>
              </a:rPr>
              <a:t>Je ocena tega, kar </a:t>
            </a:r>
            <a:r>
              <a:rPr lang="en-US" sz="2200" b="1" dirty="0">
                <a:solidFill>
                  <a:srgbClr val="595959"/>
                </a:solidFill>
              </a:rPr>
              <a:t>se</a:t>
            </a:r>
            <a:r>
              <a:rPr lang="en-US" sz="2200" b="1" i="1" dirty="0">
                <a:solidFill>
                  <a:srgbClr val="595959"/>
                </a:solidFill>
              </a:rPr>
              <a:t> bo </a:t>
            </a:r>
            <a:r>
              <a:rPr lang="en-US" sz="2200" b="1" dirty="0">
                <a:solidFill>
                  <a:srgbClr val="595959"/>
                </a:solidFill>
              </a:rPr>
              <a:t>verjetno zgodilo </a:t>
            </a:r>
            <a:r>
              <a:rPr lang="en-US" sz="2200" dirty="0">
                <a:solidFill>
                  <a:srgbClr val="595959"/>
                </a:solidFill>
              </a:rPr>
              <a:t>v finančnem smislu v prihodnosti. Napovedi predvidevajo stvari, kot so prihodki, odhodki in denarni tok za prihodnja obdobja. Če uporabimo analogijo z avtomobilskim potovanjem, je napovedovanje podobno preverjanju vremena in prometa, da bi napovedali, kako bo potekalo vaše potovanje.</a:t>
            </a:r>
            <a:endParaRPr lang="en-GB" sz="2200" dirty="0">
              <a:solidFill>
                <a:srgbClr val="595959"/>
              </a:solidFill>
            </a:endParaRPr>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72994" y="4598380"/>
            <a:ext cx="9964593" cy="1975561"/>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798379" y="1744005"/>
            <a:ext cx="650093" cy="1794990"/>
          </a:xfrm>
          <a:prstGeom prst="bentConnector3">
            <a:avLst>
              <a:gd name="adj1" fmla="val -35164"/>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p:nvPr/>
        </p:nvCxnSpPr>
        <p:spPr>
          <a:xfrm rot="10800000" flipH="1" flipV="1">
            <a:off x="810640" y="3542492"/>
            <a:ext cx="650093" cy="1535007"/>
          </a:xfrm>
          <a:prstGeom prst="bentConnector3">
            <a:avLst>
              <a:gd name="adj1" fmla="val -1067"/>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C42348B-7CF9-2989-8825-AEAE6C29DF30}"/>
              </a:ext>
            </a:extLst>
          </p:cNvPr>
          <p:cNvGrpSpPr/>
          <p:nvPr/>
        </p:nvGrpSpPr>
        <p:grpSpPr>
          <a:xfrm>
            <a:off x="11081474" y="76852"/>
            <a:ext cx="720000" cy="861774"/>
            <a:chOff x="1016000" y="1024973"/>
            <a:chExt cx="1016000" cy="1216059"/>
          </a:xfrm>
        </p:grpSpPr>
        <p:sp>
          <p:nvSpPr>
            <p:cNvPr id="5" name="Oval 4">
              <a:extLst>
                <a:ext uri="{FF2B5EF4-FFF2-40B4-BE49-F238E27FC236}">
                  <a16:creationId xmlns:a16="http://schemas.microsoft.com/office/drawing/2014/main" id="{3ADE9B03-39D1-E6A5-6932-F5A01DA196F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F0E54E6E-7406-DB0E-2FC1-14527D39E78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82859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8F9F6-31B1-480B-A297-B4A26598C42A}"/>
              </a:ext>
            </a:extLst>
          </p:cNvPr>
          <p:cNvSpPr>
            <a:spLocks noGrp="1"/>
          </p:cNvSpPr>
          <p:nvPr>
            <p:ph type="body" sz="quarter" idx="18"/>
          </p:nvPr>
        </p:nvSpPr>
        <p:spPr>
          <a:xfrm>
            <a:off x="782972" y="1262626"/>
            <a:ext cx="10614687" cy="3499183"/>
          </a:xfrm>
        </p:spPr>
        <p:txBody>
          <a:bodyPr/>
          <a:lstStyle/>
          <a:p>
            <a:pPr>
              <a:spcAft>
                <a:spcPts val="1200"/>
              </a:spcAft>
            </a:pPr>
            <a:r>
              <a:rPr lang="en-US" b="1" dirty="0">
                <a:solidFill>
                  <a:srgbClr val="E96751"/>
                </a:solidFill>
              </a:rPr>
              <a:t>Načrtovanje </a:t>
            </a:r>
            <a:r>
              <a:rPr lang="en-US" dirty="0"/>
              <a:t>določa vaše cilje </a:t>
            </a:r>
            <a:r>
              <a:rPr lang="en-US" b="1" i="1" dirty="0"/>
              <a:t>(»kaj« in »kako«), </a:t>
            </a:r>
            <a:r>
              <a:rPr lang="en-US" dirty="0"/>
              <a:t>medtem ko </a:t>
            </a:r>
            <a:r>
              <a:rPr lang="en-US" b="1" dirty="0">
                <a:solidFill>
                  <a:srgbClr val="E96751"/>
                </a:solidFill>
              </a:rPr>
              <a:t>napovedovanje </a:t>
            </a:r>
            <a:r>
              <a:rPr lang="en-US" dirty="0"/>
              <a:t>vas obvešča o pričakovanih pogojih </a:t>
            </a:r>
            <a:r>
              <a:rPr lang="en-US" b="1" i="1" dirty="0"/>
              <a:t>(»kaj če«). </a:t>
            </a:r>
            <a:r>
              <a:rPr lang="en-US" dirty="0"/>
              <a:t>Skupaj vodita odločanje. </a:t>
            </a:r>
          </a:p>
          <a:p>
            <a:pPr>
              <a:spcAft>
                <a:spcPts val="1200"/>
              </a:spcAft>
            </a:pPr>
            <a:r>
              <a:rPr lang="en-US" b="1" dirty="0">
                <a:solidFill>
                  <a:srgbClr val="E96751"/>
                </a:solidFill>
              </a:rPr>
              <a:t>Na primer, </a:t>
            </a:r>
            <a:r>
              <a:rPr lang="en-US" dirty="0"/>
              <a:t>vaš finančni </a:t>
            </a:r>
            <a:r>
              <a:rPr lang="en-US" b="1" dirty="0"/>
              <a:t>načrt </a:t>
            </a:r>
            <a:r>
              <a:rPr lang="en-US" dirty="0"/>
              <a:t>bi lahko bil, da s pomočjo lokalnega trženja povečate zasedenost izven sezone za 20 %. </a:t>
            </a:r>
          </a:p>
          <a:p>
            <a:pPr>
              <a:spcAft>
                <a:spcPts val="1200"/>
              </a:spcAft>
            </a:pPr>
            <a:r>
              <a:rPr lang="en-US" b="1" dirty="0"/>
              <a:t>Napoved </a:t>
            </a:r>
            <a:r>
              <a:rPr lang="en-US" dirty="0"/>
              <a:t>lahko na podlagi podatkov iz preteklega leta predvidi, da bodo prihodki izven sezone kljub trženju verjetno znašali 8.000 EUR na mesec namesto 6.000 EUR. Če napoved kaže primanjkljaj denarnih sredstev, lahko svoj načrt prilagodite (morda si zagotovite kratkoročno posojilo ali zmanjšate nekatere stroške), </a:t>
            </a:r>
            <a:r>
              <a:rPr lang="en-US" i="1" dirty="0"/>
              <a:t>preden </a:t>
            </a:r>
            <a:r>
              <a:rPr lang="en-US" dirty="0"/>
              <a:t>se začne sezona z manjšo zasedenostjo.</a:t>
            </a:r>
          </a:p>
          <a:p>
            <a:pPr>
              <a:spcAft>
                <a:spcPts val="1200"/>
              </a:spcAft>
            </a:pPr>
            <a:r>
              <a:rPr lang="en-US" b="1" dirty="0">
                <a:solidFill>
                  <a:srgbClr val="459597"/>
                </a:solidFill>
              </a:rPr>
              <a:t>Skratka, </a:t>
            </a:r>
            <a:r>
              <a:rPr lang="en-US" b="1" dirty="0"/>
              <a:t>finančno načrtovanje </a:t>
            </a:r>
            <a:r>
              <a:rPr lang="en-US" dirty="0"/>
              <a:t>vam daje strategijo, </a:t>
            </a:r>
            <a:r>
              <a:rPr lang="en-US" b="1" dirty="0"/>
              <a:t>napovedovanje</a:t>
            </a:r>
            <a:r>
              <a:rPr lang="en-US" dirty="0"/>
              <a:t> pa vam daje utemeljeno oceno prihodnjih financ. To vam pomaga, da se pripravite na negotovosti in izkoristite priložnosti. Dobra napoved vam omogoča, da predvidite potrebe po denarnem toku, učinkovito razporedite vire in načrtujete rast, namesto da se odzivate sproti, ko se stvari zgodijo.</a:t>
            </a:r>
          </a:p>
          <a:p>
            <a:pPr>
              <a:spcAft>
                <a:spcPts val="1200"/>
              </a:spcAft>
            </a:pPr>
            <a:endParaRPr lang="en-IE" dirty="0"/>
          </a:p>
        </p:txBody>
      </p:sp>
      <p:sp>
        <p:nvSpPr>
          <p:cNvPr id="3" name="Text Placeholder 2">
            <a:extLst>
              <a:ext uri="{FF2B5EF4-FFF2-40B4-BE49-F238E27FC236}">
                <a16:creationId xmlns:a16="http://schemas.microsoft.com/office/drawing/2014/main" id="{59402C97-7B38-C2B8-DD3F-B34CFE3200DE}"/>
              </a:ext>
            </a:extLst>
          </p:cNvPr>
          <p:cNvSpPr>
            <a:spLocks noGrp="1"/>
          </p:cNvSpPr>
          <p:nvPr>
            <p:ph type="body" sz="quarter" idx="16"/>
          </p:nvPr>
        </p:nvSpPr>
        <p:spPr>
          <a:xfrm>
            <a:off x="788657" y="135084"/>
            <a:ext cx="10614687" cy="803654"/>
          </a:xfrm>
        </p:spPr>
        <p:txBody>
          <a:bodyPr/>
          <a:lstStyle/>
          <a:p>
            <a:r>
              <a:rPr lang="en-IE" dirty="0"/>
              <a:t>Finančno načrtovanje v primerjavi z napovedovanjem</a:t>
            </a:r>
            <a:endParaRPr lang="en-GB" dirty="0"/>
          </a:p>
          <a:p>
            <a:endParaRPr lang="en-IE" dirty="0"/>
          </a:p>
        </p:txBody>
      </p:sp>
      <p:sp>
        <p:nvSpPr>
          <p:cNvPr id="4" name="Text Placeholder 3">
            <a:extLst>
              <a:ext uri="{FF2B5EF4-FFF2-40B4-BE49-F238E27FC236}">
                <a16:creationId xmlns:a16="http://schemas.microsoft.com/office/drawing/2014/main" id="{0937D09E-170F-88AA-D219-ED250716E18B}"/>
              </a:ext>
            </a:extLst>
          </p:cNvPr>
          <p:cNvSpPr>
            <a:spLocks noGrp="1"/>
          </p:cNvSpPr>
          <p:nvPr>
            <p:ph type="body" sz="quarter" idx="19"/>
          </p:nvPr>
        </p:nvSpPr>
        <p:spPr>
          <a:xfrm>
            <a:off x="774803" y="706384"/>
            <a:ext cx="10614687" cy="803654"/>
          </a:xfrm>
        </p:spPr>
        <p:txBody>
          <a:bodyPr/>
          <a:lstStyle/>
          <a:p>
            <a:r>
              <a:rPr lang="en-US" dirty="0"/>
              <a:t>Kako delujeta skupaj? </a:t>
            </a:r>
            <a:endParaRPr lang="en-IE" dirty="0"/>
          </a:p>
        </p:txBody>
      </p:sp>
    </p:spTree>
    <p:extLst>
      <p:ext uri="{BB962C8B-B14F-4D97-AF65-F5344CB8AC3E}">
        <p14:creationId xmlns:p14="http://schemas.microsoft.com/office/powerpoint/2010/main" val="232098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48EC-C107-1D7F-124C-B201B367C6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B3A921-AB91-4E56-B891-BB19BDCC356D}"/>
              </a:ext>
            </a:extLst>
          </p:cNvPr>
          <p:cNvSpPr>
            <a:spLocks noGrp="1"/>
          </p:cNvSpPr>
          <p:nvPr>
            <p:ph type="body" sz="quarter" idx="4294967295"/>
          </p:nvPr>
        </p:nvSpPr>
        <p:spPr>
          <a:xfrm>
            <a:off x="7943850" y="1928962"/>
            <a:ext cx="3899197" cy="870198"/>
          </a:xfrm>
          <a:prstGeom prst="rect">
            <a:avLst/>
          </a:prstGeom>
        </p:spPr>
        <p:txBody>
          <a:bodyPr/>
          <a:lstStyle/>
          <a:p>
            <a:pPr marL="0" indent="0" algn="r">
              <a:lnSpc>
                <a:spcPct val="100000"/>
              </a:lnSpc>
              <a:buNone/>
            </a:pPr>
            <a:r>
              <a:rPr lang="en-US" sz="3200" dirty="0">
                <a:solidFill>
                  <a:schemeClr val="bg1"/>
                </a:solidFill>
              </a:rPr>
              <a:t>Izberite svoj poslovni model</a:t>
            </a:r>
            <a:endParaRPr lang="en-GB" sz="3200" dirty="0">
              <a:solidFill>
                <a:schemeClr val="bg1"/>
              </a:solidFill>
            </a:endParaRPr>
          </a:p>
        </p:txBody>
      </p:sp>
      <p:sp>
        <p:nvSpPr>
          <p:cNvPr id="3" name="Text Placeholder 2">
            <a:extLst>
              <a:ext uri="{FF2B5EF4-FFF2-40B4-BE49-F238E27FC236}">
                <a16:creationId xmlns:a16="http://schemas.microsoft.com/office/drawing/2014/main" id="{F15920F0-C780-A0C1-FDAF-F300DA48E55E}"/>
              </a:ext>
            </a:extLst>
          </p:cNvPr>
          <p:cNvSpPr>
            <a:spLocks noGrp="1"/>
          </p:cNvSpPr>
          <p:nvPr>
            <p:ph type="body" sz="quarter" idx="4294967295"/>
          </p:nvPr>
        </p:nvSpPr>
        <p:spPr>
          <a:xfrm>
            <a:off x="8477990" y="1082093"/>
            <a:ext cx="3365057" cy="749623"/>
          </a:xfrm>
          <a:prstGeom prst="rect">
            <a:avLst/>
          </a:prstGeom>
        </p:spPr>
        <p:txBody>
          <a:bodyPr lIns="91440" tIns="45720" rIns="91440" bIns="45720" anchor="t"/>
          <a:lstStyle/>
          <a:p>
            <a:pPr marL="0" indent="0" algn="r">
              <a:lnSpc>
                <a:spcPct val="100000"/>
              </a:lnSpc>
              <a:spcBef>
                <a:spcPts val="0"/>
              </a:spcBef>
              <a:buNone/>
            </a:pPr>
            <a:r>
              <a:rPr lang="en-GB" sz="4400" b="1" dirty="0" err="1">
                <a:solidFill>
                  <a:schemeClr val="bg1"/>
                </a:solidFill>
              </a:rPr>
              <a:t>Poglavje</a:t>
            </a:r>
            <a:r>
              <a:rPr lang="en-GB" sz="4400" b="1" dirty="0">
                <a:solidFill>
                  <a:schemeClr val="bg1"/>
                </a:solidFill>
              </a:rPr>
              <a:t> 2</a:t>
            </a:r>
          </a:p>
        </p:txBody>
      </p:sp>
      <p:sp>
        <p:nvSpPr>
          <p:cNvPr id="5" name="Text Placeholder 4">
            <a:extLst>
              <a:ext uri="{FF2B5EF4-FFF2-40B4-BE49-F238E27FC236}">
                <a16:creationId xmlns:a16="http://schemas.microsoft.com/office/drawing/2014/main" id="{DB065532-0839-949E-6DC3-E856B41F6D99}"/>
              </a:ext>
            </a:extLst>
          </p:cNvPr>
          <p:cNvSpPr>
            <a:spLocks noGrp="1"/>
          </p:cNvSpPr>
          <p:nvPr>
            <p:ph type="body" sz="quarter" idx="23"/>
          </p:nvPr>
        </p:nvSpPr>
        <p:spPr>
          <a:xfrm>
            <a:off x="620612" y="4563633"/>
            <a:ext cx="11088152" cy="1248936"/>
          </a:xfrm>
        </p:spPr>
        <p:txBody>
          <a:bodyPr/>
          <a:lstStyle/>
          <a:p>
            <a:pPr algn="ctr"/>
            <a:r>
              <a:rPr lang="en-US" sz="2800" i="1" dirty="0">
                <a:solidFill>
                  <a:srgbClr val="E96751"/>
                </a:solidFill>
              </a:rPr>
              <a:t>Kateri </a:t>
            </a:r>
            <a:r>
              <a:rPr lang="en-US" sz="2800" b="1" i="1" dirty="0">
                <a:solidFill>
                  <a:srgbClr val="E96751"/>
                </a:solidFill>
              </a:rPr>
              <a:t>tip posla </a:t>
            </a:r>
            <a:r>
              <a:rPr lang="en-US" sz="2800" i="1" dirty="0">
                <a:solidFill>
                  <a:srgbClr val="E96751"/>
                </a:solidFill>
              </a:rPr>
              <a:t>ali alternativni </a:t>
            </a:r>
            <a:r>
              <a:rPr lang="en-US" sz="2800" b="1" i="1" dirty="0">
                <a:solidFill>
                  <a:srgbClr val="E96751"/>
                </a:solidFill>
              </a:rPr>
              <a:t>model</a:t>
            </a:r>
            <a:r>
              <a:rPr lang="en-US" sz="2800" i="1" dirty="0">
                <a:solidFill>
                  <a:srgbClr val="E96751"/>
                </a:solidFill>
              </a:rPr>
              <a:t> nastanitve je pravi zame in kako naj ga finančno načrtujem?</a:t>
            </a:r>
          </a:p>
          <a:p>
            <a:r>
              <a:rPr lang="en-US" sz="2800" b="1" dirty="0">
                <a:solidFill>
                  <a:srgbClr val="EC7C69"/>
                </a:solidFill>
              </a:rPr>
              <a:t>Cilj: </a:t>
            </a:r>
            <a:r>
              <a:rPr lang="en-US" dirty="0"/>
              <a:t>Opredeliti in določiti poslovni model nastanitve, ki ustreza vašim vrednotam, lokaciji, proračunu in trgu.</a:t>
            </a:r>
          </a:p>
          <a:p>
            <a:endParaRPr lang="en-US" sz="2200" dirty="0">
              <a:solidFill>
                <a:srgbClr val="414141"/>
              </a:solidFill>
            </a:endParaRPr>
          </a:p>
        </p:txBody>
      </p:sp>
      <p:sp>
        <p:nvSpPr>
          <p:cNvPr id="11" name="Slide Number Placeholder 5">
            <a:extLst>
              <a:ext uri="{FF2B5EF4-FFF2-40B4-BE49-F238E27FC236}">
                <a16:creationId xmlns:a16="http://schemas.microsoft.com/office/drawing/2014/main" id="{9959E393-DADC-C4F7-438C-5B2AE51C92E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25</a:t>
            </a:fld>
            <a:endParaRPr lang="fr-CA" dirty="0"/>
          </a:p>
        </p:txBody>
      </p:sp>
      <p:pic>
        <p:nvPicPr>
          <p:cNvPr id="13" name="Picture Placeholder 12" descr="A person holding a small house&#10;&#10;AI-generated content may be incorrect.">
            <a:extLst>
              <a:ext uri="{FF2B5EF4-FFF2-40B4-BE49-F238E27FC236}">
                <a16:creationId xmlns:a16="http://schemas.microsoft.com/office/drawing/2014/main" id="{2B3C53EF-31F6-F42E-18B4-AD0023891DB7}"/>
              </a:ext>
            </a:extLst>
          </p:cNvPr>
          <p:cNvPicPr>
            <a:picLocks noGrp="1" noChangeAspect="1"/>
          </p:cNvPicPr>
          <p:nvPr>
            <p:ph type="pic" sz="quarter" idx="22"/>
          </p:nvPr>
        </p:nvPicPr>
        <p:blipFill>
          <a:blip r:embed="rId2"/>
          <a:srcRect t="8676" b="8676"/>
          <a:stretch>
            <a:fillRect/>
          </a:stretch>
        </p:blipFill>
        <p:spPr>
          <a:xfrm>
            <a:off x="3002" y="148452"/>
            <a:ext cx="7048500" cy="3888089"/>
          </a:xfrm>
        </p:spPr>
      </p:pic>
    </p:spTree>
    <p:extLst>
      <p:ext uri="{BB962C8B-B14F-4D97-AF65-F5344CB8AC3E}">
        <p14:creationId xmlns:p14="http://schemas.microsoft.com/office/powerpoint/2010/main" val="147786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C34D-63F6-DE7C-73A8-AC3B14C245E2}"/>
            </a:ext>
          </a:extLst>
        </p:cNvPr>
        <p:cNvGrpSpPr/>
        <p:nvPr/>
      </p:nvGrpSpPr>
      <p:grpSpPr>
        <a:xfrm>
          <a:off x="0" y="0"/>
          <a:ext cx="0" cy="0"/>
          <a:chOff x="0" y="0"/>
          <a:chExt cx="0" cy="0"/>
        </a:xfrm>
      </p:grpSpPr>
      <p:pic>
        <p:nvPicPr>
          <p:cNvPr id="9" name="Picture Placeholder 8" descr="A person working on a solar panel&#10;&#10;AI-generated content may be incorrect.">
            <a:extLst>
              <a:ext uri="{FF2B5EF4-FFF2-40B4-BE49-F238E27FC236}">
                <a16:creationId xmlns:a16="http://schemas.microsoft.com/office/drawing/2014/main" id="{4EFC0E23-CF1C-A49B-AADC-AFCD3DFC1FE0}"/>
              </a:ext>
            </a:extLst>
          </p:cNvPr>
          <p:cNvPicPr>
            <a:picLocks noGrp="1" noChangeAspect="1"/>
          </p:cNvPicPr>
          <p:nvPr>
            <p:ph type="pic" sz="quarter" idx="10"/>
          </p:nvPr>
        </p:nvPicPr>
        <p:blipFill>
          <a:blip r:embed="rId2"/>
          <a:srcRect t="12090" b="12090"/>
          <a:stretch/>
        </p:blipFill>
        <p:spPr/>
      </p:pic>
      <p:sp>
        <p:nvSpPr>
          <p:cNvPr id="6" name="Text Placeholder 5">
            <a:extLst>
              <a:ext uri="{FF2B5EF4-FFF2-40B4-BE49-F238E27FC236}">
                <a16:creationId xmlns:a16="http://schemas.microsoft.com/office/drawing/2014/main" id="{1E2C0C71-875D-DBDB-EEB9-AE6B6860609C}"/>
              </a:ext>
            </a:extLst>
          </p:cNvPr>
          <p:cNvSpPr>
            <a:spLocks noGrp="1"/>
          </p:cNvSpPr>
          <p:nvPr>
            <p:ph type="body" sz="quarter" idx="21"/>
          </p:nvPr>
        </p:nvSpPr>
        <p:spPr>
          <a:xfrm>
            <a:off x="4176613" y="274747"/>
            <a:ext cx="7270272" cy="6142464"/>
          </a:xfrm>
        </p:spPr>
        <p:txBody>
          <a:bodyPr lIns="91440" tIns="45720" rIns="91440" bIns="45720" anchor="t"/>
          <a:lstStyle/>
          <a:p>
            <a:pPr>
              <a:spcAft>
                <a:spcPts val="1200"/>
              </a:spcAft>
            </a:pPr>
            <a:r>
              <a:rPr lang="en-US" sz="2000" dirty="0"/>
              <a:t>Pri načrtovanju začetnih stroškov navedite vse, kar je potrebno, da iz praznega polja nastane delujoče glamping mesto. Modul 6, poglavje 1, to podrobneje obravnava. Naredite hipotetični </a:t>
            </a:r>
            <a:r>
              <a:rPr lang="en-US" sz="2000" b="1" dirty="0" err="1"/>
              <a:t>začetni</a:t>
            </a:r>
            <a:r>
              <a:rPr lang="en-US" sz="2000" b="1" dirty="0"/>
              <a:t> </a:t>
            </a:r>
            <a:r>
              <a:rPr lang="en-US" sz="2000" b="1" dirty="0" err="1"/>
              <a:t>proračun</a:t>
            </a:r>
            <a:r>
              <a:rPr lang="en-US" sz="2000" b="1" dirty="0"/>
              <a:t> </a:t>
            </a:r>
            <a:r>
              <a:rPr lang="en-US" sz="2000"/>
              <a:t>za </a:t>
            </a:r>
            <a:r>
              <a:rPr lang="en-US" sz="2000" err="1"/>
              <a:t>vaše</a:t>
            </a:r>
            <a:r>
              <a:rPr lang="en-US" sz="2000"/>
              <a:t> </a:t>
            </a:r>
            <a:r>
              <a:rPr lang="en-US" sz="2000" err="1"/>
              <a:t>alternativno</a:t>
            </a:r>
            <a:r>
              <a:rPr lang="en-US" sz="2000"/>
              <a:t> nastanitveno mesto (v </a:t>
            </a:r>
            <a:r>
              <a:rPr lang="en-US" sz="2000" err="1"/>
              <a:t>evrih</a:t>
            </a:r>
            <a:r>
              <a:rPr lang="en-US" sz="2000"/>
              <a:t>). </a:t>
            </a:r>
            <a:r>
              <a:rPr lang="en-US" sz="2000" b="1" dirty="0" err="1"/>
              <a:t>Stroški</a:t>
            </a:r>
            <a:r>
              <a:rPr lang="en-US" sz="2000" b="1" dirty="0"/>
              <a:t> se razlikujejo, zato se dobro pripravite! </a:t>
            </a:r>
            <a:r>
              <a:rPr lang="en-US" sz="2000" dirty="0"/>
              <a:t>V resnici se stroški razlikujejo glede na državo, lokacijo in obseg projekta. </a:t>
            </a:r>
            <a:endParaRPr lang="en-US" sz="2000" dirty="0">
              <a:ea typeface="Calibri"/>
              <a:cs typeface="Calibri"/>
            </a:endParaRPr>
          </a:p>
          <a:p>
            <a:pPr>
              <a:spcAft>
                <a:spcPts val="1200"/>
              </a:spcAft>
            </a:pPr>
            <a:r>
              <a:rPr lang="en-US" sz="2000" b="1" dirty="0">
                <a:solidFill>
                  <a:srgbClr val="E96751"/>
                </a:solidFill>
              </a:rPr>
              <a:t>Primer: </a:t>
            </a:r>
            <a:r>
              <a:rPr lang="en-US" sz="2000" dirty="0"/>
              <a:t>Za eno glamping lokacijo s 4 podi na Irskem so bili skupni začetni stroški</a:t>
            </a:r>
            <a:r>
              <a:rPr lang="en-US" sz="2000" b="1" dirty="0"/>
              <a:t> 180.000 evrov </a:t>
            </a:r>
            <a:r>
              <a:rPr lang="en-US" sz="2000" dirty="0"/>
              <a:t>(vključno s podi in vso opremo), medtem ko bi lahko majhna DIY oprema na osnovi šotorov stala manj kot 50.000 evrov. Vedno pridobite lokalne ponudbe za zemeljska dela in preverite, ali obstajajo subvencije ali podpore za podeželski turizem. (Glejte modul 7).</a:t>
            </a:r>
            <a:endParaRPr lang="en-US" sz="2000" dirty="0">
              <a:ea typeface="Calibri"/>
              <a:cs typeface="Calibri"/>
            </a:endParaRPr>
          </a:p>
          <a:p>
            <a:pPr>
              <a:spcAft>
                <a:spcPts val="1200"/>
              </a:spcAft>
            </a:pPr>
            <a:r>
              <a:rPr lang="en-US" sz="2000" b="1" dirty="0">
                <a:solidFill>
                  <a:schemeClr val="bg1"/>
                </a:solidFill>
                <a:highlight>
                  <a:srgbClr val="459597"/>
                </a:highlight>
              </a:rPr>
              <a:t>Načrtovanje in pravni stroški: </a:t>
            </a:r>
            <a:r>
              <a:rPr lang="en-US" sz="2000" dirty="0"/>
              <a:t>Ne pozabite na stroške za pridobitev dovoljenj (gradbeno dovoljenje, inšpekcije, licence). Ti lahko znašajo nekaj tisoč evrov in jih je treba vključiti v začetni proračun. </a:t>
            </a:r>
            <a:endParaRPr lang="en-US" sz="2000" dirty="0">
              <a:ea typeface="Calibri"/>
              <a:cs typeface="Calibri"/>
            </a:endParaRPr>
          </a:p>
          <a:p>
            <a:pPr>
              <a:spcAft>
                <a:spcPts val="1200"/>
              </a:spcAft>
            </a:pPr>
            <a:r>
              <a:rPr lang="en-US" sz="2000" b="1" dirty="0">
                <a:solidFill>
                  <a:srgbClr val="E96751"/>
                </a:solidFill>
              </a:rPr>
              <a:t>Primer: </a:t>
            </a:r>
            <a:r>
              <a:rPr lang="en-US" sz="2000" dirty="0"/>
              <a:t>Na Irskem in v večini EU je za uporabo zemljišča za kratkoročno nastanitev običajno potrebno </a:t>
            </a:r>
            <a:r>
              <a:rPr lang="en-US" sz="2000" dirty="0">
                <a:solidFill>
                  <a:srgbClr val="E96751"/>
                </a:solidFill>
                <a:hlinkClick r:id="rId3">
                  <a:extLst>
                    <a:ext uri="{A12FA001-AC4F-418D-AE19-62706E023703}">
                      <ahyp:hlinkClr xmlns:ahyp="http://schemas.microsoft.com/office/drawing/2018/hyperlinkcolor" val="tx"/>
                    </a:ext>
                  </a:extLst>
                </a:hlinkClick>
              </a:rPr>
              <a:t>dovoljenje za spremembo namembnosti </a:t>
            </a:r>
            <a:r>
              <a:rPr lang="en-US" sz="2000" dirty="0"/>
              <a:t>in morebiti licenca za turistično nastanitev.</a:t>
            </a:r>
            <a:endParaRPr lang="en-US" sz="2000" dirty="0">
              <a:ea typeface="Calibri"/>
              <a:cs typeface="Calibri"/>
            </a:endParaRPr>
          </a:p>
          <a:p>
            <a:pPr>
              <a:spcAft>
                <a:spcPts val="1200"/>
              </a:spcAft>
            </a:pPr>
            <a:endParaRPr lang="en-US" sz="2000" dirty="0">
              <a:ea typeface="Calibri"/>
              <a:cs typeface="Calibri"/>
            </a:endParaRPr>
          </a:p>
          <a:p>
            <a:pPr>
              <a:spcAft>
                <a:spcPts val="1200"/>
              </a:spcAft>
            </a:pPr>
            <a:endParaRPr lang="en-IE" sz="2000" dirty="0">
              <a:ea typeface="Calibri"/>
              <a:cs typeface="Calibri"/>
            </a:endParaRPr>
          </a:p>
        </p:txBody>
      </p:sp>
      <p:sp>
        <p:nvSpPr>
          <p:cNvPr id="3" name="Text Placeholder 2">
            <a:extLst>
              <a:ext uri="{FF2B5EF4-FFF2-40B4-BE49-F238E27FC236}">
                <a16:creationId xmlns:a16="http://schemas.microsoft.com/office/drawing/2014/main" id="{B195C999-CF69-DEA5-6095-57B050C62278}"/>
              </a:ext>
            </a:extLst>
          </p:cNvPr>
          <p:cNvSpPr>
            <a:spLocks noGrp="1"/>
          </p:cNvSpPr>
          <p:nvPr>
            <p:ph type="body" sz="quarter" idx="19"/>
          </p:nvPr>
        </p:nvSpPr>
        <p:spPr>
          <a:xfrm>
            <a:off x="697970" y="2159017"/>
            <a:ext cx="2810422" cy="385564"/>
          </a:xfrm>
        </p:spPr>
        <p:txBody>
          <a:bodyPr/>
          <a:lstStyle/>
          <a:p>
            <a:pPr algn="ctr"/>
            <a:r>
              <a:rPr lang="en-IE" sz="3000" dirty="0"/>
              <a:t>Začetni stroški in začetni proračun</a:t>
            </a:r>
          </a:p>
        </p:txBody>
      </p:sp>
      <p:sp>
        <p:nvSpPr>
          <p:cNvPr id="11" name="TextBox 10">
            <a:extLst>
              <a:ext uri="{FF2B5EF4-FFF2-40B4-BE49-F238E27FC236}">
                <a16:creationId xmlns:a16="http://schemas.microsoft.com/office/drawing/2014/main" id="{BE1E2D9A-FEC3-D5CC-D7A1-081DFD5D3481}"/>
              </a:ext>
            </a:extLst>
          </p:cNvPr>
          <p:cNvSpPr txBox="1"/>
          <p:nvPr/>
        </p:nvSpPr>
        <p:spPr>
          <a:xfrm>
            <a:off x="236281" y="3837233"/>
            <a:ext cx="3733800" cy="769441"/>
          </a:xfrm>
          <a:prstGeom prst="rect">
            <a:avLst/>
          </a:prstGeom>
          <a:noFill/>
        </p:spPr>
        <p:txBody>
          <a:bodyPr wrap="square">
            <a:spAutoFit/>
          </a:bodyPr>
          <a:lstStyle/>
          <a:p>
            <a:pPr algn="ctr">
              <a:lnSpc>
                <a:spcPct val="100000"/>
              </a:lnSpc>
            </a:pPr>
            <a:r>
              <a:rPr lang="en-US" sz="2200" dirty="0">
                <a:solidFill>
                  <a:schemeClr val="bg1"/>
                </a:solidFill>
              </a:rPr>
              <a:t>Lokacija in obseg močno vplivata na stroške</a:t>
            </a:r>
            <a:endParaRPr lang="en-IE" sz="2200" dirty="0">
              <a:solidFill>
                <a:schemeClr val="bg1"/>
              </a:solidFill>
            </a:endParaRPr>
          </a:p>
        </p:txBody>
      </p:sp>
      <p:grpSp>
        <p:nvGrpSpPr>
          <p:cNvPr id="2" name="Group 1">
            <a:extLst>
              <a:ext uri="{FF2B5EF4-FFF2-40B4-BE49-F238E27FC236}">
                <a16:creationId xmlns:a16="http://schemas.microsoft.com/office/drawing/2014/main" id="{BA4E3F59-14C2-67FB-FF38-291BDD44C5B7}"/>
              </a:ext>
            </a:extLst>
          </p:cNvPr>
          <p:cNvGrpSpPr/>
          <p:nvPr/>
        </p:nvGrpSpPr>
        <p:grpSpPr>
          <a:xfrm>
            <a:off x="11446478" y="1659"/>
            <a:ext cx="720769" cy="861774"/>
            <a:chOff x="1014915" y="1024973"/>
            <a:chExt cx="1017085" cy="1216059"/>
          </a:xfrm>
        </p:grpSpPr>
        <p:sp>
          <p:nvSpPr>
            <p:cNvPr id="4" name="Oval 3">
              <a:extLst>
                <a:ext uri="{FF2B5EF4-FFF2-40B4-BE49-F238E27FC236}">
                  <a16:creationId xmlns:a16="http://schemas.microsoft.com/office/drawing/2014/main" id="{AC304674-0801-41BF-D242-D97A56AF875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620739C-4C23-646E-4442-5649F67C7F25}"/>
                </a:ext>
              </a:extLst>
            </p:cNvPr>
            <p:cNvSpPr txBox="1"/>
            <p:nvPr/>
          </p:nvSpPr>
          <p:spPr>
            <a:xfrm>
              <a:off x="1014915"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1772764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48EC-C107-1D7F-124C-B201B367C6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B3A921-AB91-4E56-B891-BB19BDCC356D}"/>
              </a:ext>
            </a:extLst>
          </p:cNvPr>
          <p:cNvSpPr>
            <a:spLocks noGrp="1"/>
          </p:cNvSpPr>
          <p:nvPr>
            <p:ph type="body" sz="quarter" idx="4294967295"/>
          </p:nvPr>
        </p:nvSpPr>
        <p:spPr>
          <a:xfrm>
            <a:off x="7943850" y="1928962"/>
            <a:ext cx="3899197" cy="870198"/>
          </a:xfrm>
          <a:prstGeom prst="rect">
            <a:avLst/>
          </a:prstGeom>
        </p:spPr>
        <p:txBody>
          <a:bodyPr/>
          <a:lstStyle/>
          <a:p>
            <a:pPr marL="0" indent="0" algn="r">
              <a:lnSpc>
                <a:spcPct val="100000"/>
              </a:lnSpc>
              <a:buNone/>
            </a:pPr>
            <a:r>
              <a:rPr lang="en-US" sz="3200" dirty="0">
                <a:solidFill>
                  <a:schemeClr val="bg1"/>
                </a:solidFill>
              </a:rPr>
              <a:t>Izberite svoj poslovni model</a:t>
            </a:r>
            <a:endParaRPr lang="en-GB" sz="3200" dirty="0">
              <a:solidFill>
                <a:schemeClr val="bg1"/>
              </a:solidFill>
            </a:endParaRPr>
          </a:p>
        </p:txBody>
      </p:sp>
      <p:sp>
        <p:nvSpPr>
          <p:cNvPr id="3" name="Text Placeholder 2">
            <a:extLst>
              <a:ext uri="{FF2B5EF4-FFF2-40B4-BE49-F238E27FC236}">
                <a16:creationId xmlns:a16="http://schemas.microsoft.com/office/drawing/2014/main" id="{F15920F0-C780-A0C1-FDAF-F300DA48E55E}"/>
              </a:ext>
            </a:extLst>
          </p:cNvPr>
          <p:cNvSpPr>
            <a:spLocks noGrp="1"/>
          </p:cNvSpPr>
          <p:nvPr>
            <p:ph type="body" sz="quarter" idx="4294967295"/>
          </p:nvPr>
        </p:nvSpPr>
        <p:spPr>
          <a:xfrm>
            <a:off x="8790606" y="1082093"/>
            <a:ext cx="3052441" cy="642161"/>
          </a:xfrm>
          <a:prstGeom prst="rect">
            <a:avLst/>
          </a:prstGeom>
        </p:spPr>
        <p:txBody>
          <a:bodyPr lIns="91440" tIns="45720" rIns="91440" bIns="45720" anchor="t"/>
          <a:lstStyle/>
          <a:p>
            <a:pPr marL="0" indent="0" algn="r">
              <a:lnSpc>
                <a:spcPct val="100000"/>
              </a:lnSpc>
              <a:spcBef>
                <a:spcPts val="0"/>
              </a:spcBef>
              <a:buNone/>
            </a:pPr>
            <a:r>
              <a:rPr lang="en-GB" sz="4400" b="1" dirty="0" err="1">
                <a:solidFill>
                  <a:schemeClr val="bg1"/>
                </a:solidFill>
              </a:rPr>
              <a:t>Poglavje</a:t>
            </a:r>
            <a:r>
              <a:rPr lang="en-GB" sz="4400" b="1" dirty="0">
                <a:solidFill>
                  <a:schemeClr val="bg1"/>
                </a:solidFill>
              </a:rPr>
              <a:t> 2</a:t>
            </a:r>
          </a:p>
        </p:txBody>
      </p:sp>
      <p:sp>
        <p:nvSpPr>
          <p:cNvPr id="5" name="Text Placeholder 4">
            <a:extLst>
              <a:ext uri="{FF2B5EF4-FFF2-40B4-BE49-F238E27FC236}">
                <a16:creationId xmlns:a16="http://schemas.microsoft.com/office/drawing/2014/main" id="{DB065532-0839-949E-6DC3-E856B41F6D99}"/>
              </a:ext>
            </a:extLst>
          </p:cNvPr>
          <p:cNvSpPr>
            <a:spLocks noGrp="1"/>
          </p:cNvSpPr>
          <p:nvPr>
            <p:ph type="body" sz="quarter" idx="23"/>
          </p:nvPr>
        </p:nvSpPr>
        <p:spPr>
          <a:xfrm>
            <a:off x="620612" y="4329172"/>
            <a:ext cx="11088152" cy="2098858"/>
          </a:xfrm>
        </p:spPr>
        <p:txBody>
          <a:bodyPr lIns="91440" tIns="45720" rIns="91440" bIns="45720" anchor="t"/>
          <a:lstStyle/>
          <a:p>
            <a:pPr algn="ctr"/>
            <a:r>
              <a:rPr lang="en-US" sz="2800" i="1" dirty="0">
                <a:solidFill>
                  <a:srgbClr val="E96751"/>
                </a:solidFill>
              </a:rPr>
              <a:t>Kateri </a:t>
            </a:r>
            <a:r>
              <a:rPr lang="en-US" sz="2800" b="1" i="1" dirty="0">
                <a:solidFill>
                  <a:srgbClr val="E96751"/>
                </a:solidFill>
              </a:rPr>
              <a:t>tip posla </a:t>
            </a:r>
            <a:r>
              <a:rPr lang="en-US" sz="2800" i="1" dirty="0">
                <a:solidFill>
                  <a:srgbClr val="E96751"/>
                </a:solidFill>
              </a:rPr>
              <a:t>ali alternativni </a:t>
            </a:r>
            <a:r>
              <a:rPr lang="en-US" sz="2800" b="1" i="1" dirty="0">
                <a:solidFill>
                  <a:srgbClr val="E96751"/>
                </a:solidFill>
              </a:rPr>
              <a:t>model</a:t>
            </a:r>
            <a:r>
              <a:rPr lang="en-US" sz="2800" i="1" dirty="0">
                <a:solidFill>
                  <a:srgbClr val="E96751"/>
                </a:solidFill>
              </a:rPr>
              <a:t> nastanitve je pravi zame in kako naj ga finančno načrtujem?</a:t>
            </a:r>
          </a:p>
          <a:p>
            <a:endParaRPr lang="en-US" sz="2800" b="1" dirty="0">
              <a:solidFill>
                <a:srgbClr val="EC7C69"/>
              </a:solidFill>
            </a:endParaRPr>
          </a:p>
          <a:p>
            <a:r>
              <a:rPr lang="en-US" sz="2800" b="1">
                <a:solidFill>
                  <a:srgbClr val="EC7C69"/>
                </a:solidFill>
              </a:rPr>
              <a:t>Cilj: </a:t>
            </a:r>
            <a:r>
              <a:rPr lang="en-US" dirty="0"/>
              <a:t>Opredeliti in določiti poslovni model nastanitve, ki ustreza vašim vrednotam, lokaciji, proračunu in trgu.</a:t>
            </a:r>
            <a:endParaRPr lang="en-US"/>
          </a:p>
          <a:p>
            <a:endParaRPr lang="en-US" sz="2200" dirty="0">
              <a:solidFill>
                <a:srgbClr val="414141"/>
              </a:solidFill>
            </a:endParaRPr>
          </a:p>
        </p:txBody>
      </p:sp>
      <p:sp>
        <p:nvSpPr>
          <p:cNvPr id="11" name="Slide Number Placeholder 5">
            <a:extLst>
              <a:ext uri="{FF2B5EF4-FFF2-40B4-BE49-F238E27FC236}">
                <a16:creationId xmlns:a16="http://schemas.microsoft.com/office/drawing/2014/main" id="{9959E393-DADC-C4F7-438C-5B2AE51C92E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27</a:t>
            </a:fld>
            <a:endParaRPr lang="fr-CA" dirty="0"/>
          </a:p>
        </p:txBody>
      </p:sp>
      <p:pic>
        <p:nvPicPr>
          <p:cNvPr id="13" name="Picture Placeholder 12" descr="A person holding a small house&#10;&#10;AI-generated content may be incorrect.">
            <a:extLst>
              <a:ext uri="{FF2B5EF4-FFF2-40B4-BE49-F238E27FC236}">
                <a16:creationId xmlns:a16="http://schemas.microsoft.com/office/drawing/2014/main" id="{2B3C53EF-31F6-F42E-18B4-AD0023891DB7}"/>
              </a:ext>
            </a:extLst>
          </p:cNvPr>
          <p:cNvPicPr>
            <a:picLocks noGrp="1" noChangeAspect="1"/>
          </p:cNvPicPr>
          <p:nvPr>
            <p:ph type="pic" sz="quarter" idx="22"/>
          </p:nvPr>
        </p:nvPicPr>
        <p:blipFill>
          <a:blip r:embed="rId2"/>
          <a:srcRect t="8676" b="8676"/>
          <a:stretch>
            <a:fillRect/>
          </a:stretch>
        </p:blipFill>
        <p:spPr>
          <a:xfrm>
            <a:off x="3002" y="148452"/>
            <a:ext cx="7048500" cy="3888089"/>
          </a:xfrm>
        </p:spPr>
      </p:pic>
    </p:spTree>
    <p:extLst>
      <p:ext uri="{BB962C8B-B14F-4D97-AF65-F5344CB8AC3E}">
        <p14:creationId xmlns:p14="http://schemas.microsoft.com/office/powerpoint/2010/main" val="441809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C979-6CB3-D08A-F22A-06C153F6BBB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D2E6EE88-BA01-73F5-4F1D-852407E09904}"/>
              </a:ext>
            </a:extLst>
          </p:cNvPr>
          <p:cNvSpPr>
            <a:spLocks noGrp="1"/>
          </p:cNvSpPr>
          <p:nvPr>
            <p:ph type="body" sz="quarter" idx="28"/>
          </p:nvPr>
        </p:nvSpPr>
        <p:spPr>
          <a:xfrm>
            <a:off x="600550" y="1567699"/>
            <a:ext cx="5177408" cy="4671588"/>
          </a:xfrm>
        </p:spPr>
        <p:txBody>
          <a:bodyPr/>
          <a:lstStyle/>
          <a:p>
            <a:pPr marL="0" indent="0"/>
            <a:r>
              <a:rPr lang="en-US" b="1" i="1" dirty="0"/>
              <a:t>Uskladite svojo finančno strategijo z operativno in finančno realističnim poslovnim modelom.</a:t>
            </a:r>
          </a:p>
          <a:p>
            <a:pPr marL="0" indent="0"/>
            <a:r>
              <a:rPr lang="en-US" dirty="0"/>
              <a:t>Preden izračunate stroške ali določite cene, morate razumeti, kakšen vrsto nastanitvenega podjetja gradite. Različni modeli, kot so glamping, eko-koče, majhne hišice ali nastanitve v zgodovinskih objektih, imajo različne stroškovne strukture, predpise, tipe strank in možnosti zaslužka. Ta poglavje vam pomaga raziskati te modele in se odločiti, kateri ustreza vaši viziji, zemljišču in ciljem.</a:t>
            </a:r>
            <a:endParaRPr lang="en-IE" sz="2200" b="0" dirty="0"/>
          </a:p>
        </p:txBody>
      </p:sp>
      <p:sp>
        <p:nvSpPr>
          <p:cNvPr id="9" name="Text Placeholder 8">
            <a:extLst>
              <a:ext uri="{FF2B5EF4-FFF2-40B4-BE49-F238E27FC236}">
                <a16:creationId xmlns:a16="http://schemas.microsoft.com/office/drawing/2014/main" id="{66676072-4512-1A71-EA2C-0ADA02DF80FD}"/>
              </a:ext>
            </a:extLst>
          </p:cNvPr>
          <p:cNvSpPr>
            <a:spLocks noGrp="1"/>
          </p:cNvSpPr>
          <p:nvPr>
            <p:ph type="body" sz="quarter" idx="27"/>
          </p:nvPr>
        </p:nvSpPr>
        <p:spPr>
          <a:xfrm>
            <a:off x="600550" y="405222"/>
            <a:ext cx="5041923" cy="720752"/>
          </a:xfrm>
        </p:spPr>
        <p:txBody>
          <a:bodyPr/>
          <a:lstStyle/>
          <a:p>
            <a:r>
              <a:rPr lang="en-US" sz="3000" dirty="0"/>
              <a:t>Izberite svoj poslovni model</a:t>
            </a:r>
          </a:p>
        </p:txBody>
      </p:sp>
      <p:sp>
        <p:nvSpPr>
          <p:cNvPr id="30" name="Text Placeholder 1">
            <a:extLst>
              <a:ext uri="{FF2B5EF4-FFF2-40B4-BE49-F238E27FC236}">
                <a16:creationId xmlns:a16="http://schemas.microsoft.com/office/drawing/2014/main" id="{760F5703-9525-88DA-B324-8C93C4ED9675}"/>
              </a:ext>
            </a:extLst>
          </p:cNvPr>
          <p:cNvSpPr>
            <a:spLocks noGrp="1"/>
          </p:cNvSpPr>
          <p:nvPr>
            <p:ph type="body" sz="quarter" idx="4294967295"/>
          </p:nvPr>
        </p:nvSpPr>
        <p:spPr>
          <a:xfrm>
            <a:off x="5862882" y="1682748"/>
            <a:ext cx="700387" cy="689518"/>
          </a:xfrm>
          <a:prstGeom prst="rect">
            <a:avLst/>
          </a:prstGeom>
        </p:spPr>
        <p:txBody>
          <a:bodyPr anchor="ctr"/>
          <a:lstStyle/>
          <a:p>
            <a:pPr marL="0" indent="0" algn="ctr">
              <a:buNone/>
            </a:pPr>
            <a:r>
              <a:rPr lang="en-IE" sz="3200" dirty="0">
                <a:solidFill>
                  <a:schemeClr val="bg1"/>
                </a:solidFill>
              </a:rPr>
              <a:t>06</a:t>
            </a:r>
          </a:p>
        </p:txBody>
      </p:sp>
      <p:sp>
        <p:nvSpPr>
          <p:cNvPr id="31" name="Text Placeholder 2">
            <a:extLst>
              <a:ext uri="{FF2B5EF4-FFF2-40B4-BE49-F238E27FC236}">
                <a16:creationId xmlns:a16="http://schemas.microsoft.com/office/drawing/2014/main" id="{1CEE5A04-B2D2-04E4-7BAE-38AC481B4339}"/>
              </a:ext>
            </a:extLst>
          </p:cNvPr>
          <p:cNvSpPr>
            <a:spLocks noGrp="1"/>
          </p:cNvSpPr>
          <p:nvPr>
            <p:ph type="body" sz="quarter" idx="4294967295"/>
          </p:nvPr>
        </p:nvSpPr>
        <p:spPr>
          <a:xfrm>
            <a:off x="6698177" y="1812205"/>
            <a:ext cx="4931847" cy="689519"/>
          </a:xfrm>
          <a:prstGeom prst="rect">
            <a:avLst/>
          </a:prstGeom>
        </p:spPr>
        <p:txBody>
          <a:bodyPr anchor="ctr"/>
          <a:lstStyle/>
          <a:p>
            <a:pPr marL="0" indent="0">
              <a:spcBef>
                <a:spcPts val="0"/>
              </a:spcBef>
              <a:buNone/>
            </a:pPr>
            <a:r>
              <a:rPr lang="en-IE" sz="2200" b="1" dirty="0">
                <a:solidFill>
                  <a:srgbClr val="595959"/>
                </a:solidFill>
              </a:rPr>
              <a:t>Razumevanje alternativnih modelov nastanitve</a:t>
            </a:r>
          </a:p>
          <a:p>
            <a:pPr marL="0" indent="0">
              <a:spcBef>
                <a:spcPts val="0"/>
              </a:spcBef>
              <a:buNone/>
            </a:pPr>
            <a:r>
              <a:rPr lang="en-US" sz="1800" i="1" dirty="0">
                <a:solidFill>
                  <a:srgbClr val="595959"/>
                </a:solidFill>
              </a:rPr>
              <a:t>Uvod in podrobne informacije so na voljo v modulu 1, poglavju 3, in modulu 6, poglavju 3.</a:t>
            </a:r>
          </a:p>
          <a:p>
            <a:pPr marL="0" indent="0">
              <a:spcBef>
                <a:spcPts val="0"/>
              </a:spcBef>
              <a:buNone/>
            </a:pPr>
            <a:endParaRPr lang="en-IE" sz="2200" dirty="0">
              <a:solidFill>
                <a:srgbClr val="595959"/>
              </a:solidFill>
            </a:endParaRPr>
          </a:p>
        </p:txBody>
      </p:sp>
      <p:sp>
        <p:nvSpPr>
          <p:cNvPr id="32" name="Text Placeholder 4">
            <a:extLst>
              <a:ext uri="{FF2B5EF4-FFF2-40B4-BE49-F238E27FC236}">
                <a16:creationId xmlns:a16="http://schemas.microsoft.com/office/drawing/2014/main" id="{FEC4D371-12A0-CF94-B0D8-87925365E9EB}"/>
              </a:ext>
            </a:extLst>
          </p:cNvPr>
          <p:cNvSpPr>
            <a:spLocks noGrp="1"/>
          </p:cNvSpPr>
          <p:nvPr>
            <p:ph type="body" sz="quarter" idx="4294967295"/>
          </p:nvPr>
        </p:nvSpPr>
        <p:spPr>
          <a:xfrm>
            <a:off x="5884585" y="3221535"/>
            <a:ext cx="700387" cy="689518"/>
          </a:xfrm>
          <a:prstGeom prst="rect">
            <a:avLst/>
          </a:prstGeom>
        </p:spPr>
        <p:txBody>
          <a:bodyPr anchor="ctr"/>
          <a:lstStyle/>
          <a:p>
            <a:pPr marL="0" indent="0" algn="ctr">
              <a:buNone/>
            </a:pPr>
            <a:r>
              <a:rPr lang="en-IE" sz="3200" dirty="0">
                <a:solidFill>
                  <a:schemeClr val="bg1"/>
                </a:solidFill>
              </a:rPr>
              <a:t>07</a:t>
            </a:r>
          </a:p>
        </p:txBody>
      </p:sp>
      <p:sp>
        <p:nvSpPr>
          <p:cNvPr id="33" name="Text Placeholder 5">
            <a:extLst>
              <a:ext uri="{FF2B5EF4-FFF2-40B4-BE49-F238E27FC236}">
                <a16:creationId xmlns:a16="http://schemas.microsoft.com/office/drawing/2014/main" id="{C7F955D3-2949-DB20-C981-1AD577AB012F}"/>
              </a:ext>
            </a:extLst>
          </p:cNvPr>
          <p:cNvSpPr>
            <a:spLocks noGrp="1"/>
          </p:cNvSpPr>
          <p:nvPr>
            <p:ph type="body" sz="quarter" idx="4294967295"/>
          </p:nvPr>
        </p:nvSpPr>
        <p:spPr>
          <a:xfrm>
            <a:off x="6748162" y="3381285"/>
            <a:ext cx="5110169" cy="689519"/>
          </a:xfrm>
          <a:prstGeom prst="rect">
            <a:avLst/>
          </a:prstGeom>
        </p:spPr>
        <p:txBody>
          <a:bodyPr anchor="ctr"/>
          <a:lstStyle/>
          <a:p>
            <a:pPr marL="0" indent="0">
              <a:spcBef>
                <a:spcPts val="0"/>
              </a:spcBef>
              <a:buNone/>
            </a:pPr>
            <a:r>
              <a:rPr lang="en-IE" sz="2200" b="1" dirty="0">
                <a:solidFill>
                  <a:srgbClr val="595959"/>
                </a:solidFill>
              </a:rPr>
              <a:t>Uvod v začetne stroške in začetno načrtovanje proračuna </a:t>
            </a:r>
          </a:p>
          <a:p>
            <a:pPr marL="0" indent="0">
              <a:spcBef>
                <a:spcPts val="0"/>
              </a:spcBef>
              <a:buNone/>
            </a:pPr>
            <a:r>
              <a:rPr lang="en-US" sz="1800" i="1" dirty="0">
                <a:solidFill>
                  <a:srgbClr val="595959"/>
                </a:solidFill>
              </a:rPr>
              <a:t>Pregled ocenjenih začetnih stroškov na podlagi izbranega modela. Več podrobnosti o tem v modulu 6, poglavje 2).</a:t>
            </a:r>
          </a:p>
          <a:p>
            <a:pPr marL="0" indent="0">
              <a:spcBef>
                <a:spcPts val="0"/>
              </a:spcBef>
              <a:buNone/>
            </a:pPr>
            <a:endParaRPr lang="en-US" sz="1800" i="1" dirty="0">
              <a:solidFill>
                <a:srgbClr val="595959"/>
              </a:solidFill>
            </a:endParaRPr>
          </a:p>
          <a:p>
            <a:pPr marL="0" indent="0">
              <a:spcBef>
                <a:spcPts val="0"/>
              </a:spcBef>
              <a:buNone/>
            </a:pPr>
            <a:endParaRPr lang="en-IE" sz="2200" b="1" dirty="0">
              <a:solidFill>
                <a:srgbClr val="595959"/>
              </a:solidFill>
            </a:endParaRPr>
          </a:p>
        </p:txBody>
      </p:sp>
      <p:cxnSp>
        <p:nvCxnSpPr>
          <p:cNvPr id="2" name="Straight Connector 1">
            <a:extLst>
              <a:ext uri="{FF2B5EF4-FFF2-40B4-BE49-F238E27FC236}">
                <a16:creationId xmlns:a16="http://schemas.microsoft.com/office/drawing/2014/main" id="{1A84D06F-9F70-A6D5-7F63-8D93B76D78F6}"/>
              </a:ext>
            </a:extLst>
          </p:cNvPr>
          <p:cNvCxnSpPr>
            <a:cxnSpLocks/>
          </p:cNvCxnSpPr>
          <p:nvPr/>
        </p:nvCxnSpPr>
        <p:spPr>
          <a:xfrm flipH="1">
            <a:off x="5658046" y="263118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946314C-DF9B-3830-1CC2-5CD78F17A890}"/>
              </a:ext>
            </a:extLst>
          </p:cNvPr>
          <p:cNvCxnSpPr>
            <a:cxnSpLocks/>
          </p:cNvCxnSpPr>
          <p:nvPr/>
        </p:nvCxnSpPr>
        <p:spPr>
          <a:xfrm flipH="1">
            <a:off x="5777958" y="42390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278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C0BE1-CF95-AE2B-06D8-C4C78B99CD2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BA0F49-77AD-F6F2-9934-5CD2962830B2}"/>
              </a:ext>
            </a:extLst>
          </p:cNvPr>
          <p:cNvSpPr>
            <a:spLocks noGrp="1"/>
          </p:cNvSpPr>
          <p:nvPr>
            <p:ph type="body" sz="quarter" idx="16"/>
          </p:nvPr>
        </p:nvSpPr>
        <p:spPr>
          <a:xfrm>
            <a:off x="4295552" y="186544"/>
            <a:ext cx="7504847" cy="803654"/>
          </a:xfrm>
        </p:spPr>
        <p:txBody>
          <a:bodyPr lIns="91440" tIns="45720" rIns="91440" bIns="45720" anchor="t">
            <a:noAutofit/>
          </a:bodyPr>
          <a:lstStyle/>
          <a:p>
            <a:r>
              <a:rPr lang="en-IE" sz="2800" dirty="0"/>
              <a:t>Razumevanje alternativnih </a:t>
            </a:r>
            <a:endParaRPr lang="sl-SI"/>
          </a:p>
          <a:p>
            <a:r>
              <a:rPr lang="en-IE" sz="2800" dirty="0" err="1"/>
              <a:t>modelov</a:t>
            </a:r>
            <a:r>
              <a:rPr lang="en-IE" sz="2800" dirty="0"/>
              <a:t> </a:t>
            </a:r>
            <a:r>
              <a:rPr lang="en-IE" sz="2800" dirty="0" err="1"/>
              <a:t>nastanitve</a:t>
            </a:r>
            <a:endParaRPr lang="en-IE" dirty="0" err="1"/>
          </a:p>
        </p:txBody>
      </p:sp>
      <p:sp>
        <p:nvSpPr>
          <p:cNvPr id="6" name="Text Placeholder 5">
            <a:extLst>
              <a:ext uri="{FF2B5EF4-FFF2-40B4-BE49-F238E27FC236}">
                <a16:creationId xmlns:a16="http://schemas.microsoft.com/office/drawing/2014/main" id="{BEDBB62E-9A07-3F50-AC33-58B7399EB674}"/>
              </a:ext>
            </a:extLst>
          </p:cNvPr>
          <p:cNvSpPr>
            <a:spLocks noGrp="1"/>
          </p:cNvSpPr>
          <p:nvPr>
            <p:ph type="body" sz="quarter" idx="23"/>
          </p:nvPr>
        </p:nvSpPr>
        <p:spPr>
          <a:xfrm>
            <a:off x="4295553" y="1317940"/>
            <a:ext cx="7221426" cy="5268192"/>
          </a:xfrm>
        </p:spPr>
        <p:txBody>
          <a:bodyPr lIns="91440" tIns="45720" rIns="91440" bIns="45720" anchor="t">
            <a:noAutofit/>
          </a:bodyPr>
          <a:lstStyle/>
          <a:p>
            <a:pPr>
              <a:spcAft>
                <a:spcPts val="600"/>
              </a:spcAft>
            </a:pPr>
            <a:r>
              <a:rPr lang="en-IE" sz="2200" b="0" dirty="0">
                <a:solidFill>
                  <a:srgbClr val="595959"/>
                </a:solidFill>
              </a:rPr>
              <a:t>Najprej </a:t>
            </a:r>
            <a:r>
              <a:rPr lang="en-US" sz="2200" b="0" dirty="0">
                <a:solidFill>
                  <a:srgbClr val="595959"/>
                </a:solidFill>
              </a:rPr>
              <a:t>morate razumeti, kaj je alternativni model namestitve, in se odločiti, v katerega boste vlagali</a:t>
            </a:r>
            <a:r>
              <a:rPr lang="en-IE" sz="2200" b="0" dirty="0">
                <a:solidFill>
                  <a:srgbClr val="595959"/>
                </a:solidFill>
              </a:rPr>
              <a:t>. </a:t>
            </a:r>
            <a:r>
              <a:rPr lang="en-US" sz="2200" b="0" dirty="0">
                <a:solidFill>
                  <a:srgbClr val="595959"/>
                </a:solidFill>
              </a:rPr>
              <a:t>Različne </a:t>
            </a:r>
            <a:r>
              <a:rPr lang="en-US" sz="2200" b="0" dirty="0" err="1">
                <a:solidFill>
                  <a:srgbClr val="595959"/>
                </a:solidFill>
              </a:rPr>
              <a:t>alternativne</a:t>
            </a:r>
            <a:r>
              <a:rPr lang="en-US" sz="2200" b="0" dirty="0">
                <a:solidFill>
                  <a:srgbClr val="595959"/>
                </a:solidFill>
              </a:rPr>
              <a:t> </a:t>
            </a:r>
            <a:r>
              <a:rPr lang="en-US" sz="2200" b="0" dirty="0" err="1">
                <a:solidFill>
                  <a:srgbClr val="595959"/>
                </a:solidFill>
              </a:rPr>
              <a:t>turistične</a:t>
            </a:r>
            <a:r>
              <a:rPr lang="en-US" sz="2200" b="0" dirty="0">
                <a:solidFill>
                  <a:srgbClr val="595959"/>
                </a:solidFill>
              </a:rPr>
              <a:t> </a:t>
            </a:r>
            <a:r>
              <a:rPr lang="en-US" sz="2200" b="0" dirty="0" err="1">
                <a:solidFill>
                  <a:srgbClr val="595959"/>
                </a:solidFill>
              </a:rPr>
              <a:t>nastanitve</a:t>
            </a:r>
            <a:r>
              <a:rPr lang="en-US" sz="2200" b="0" dirty="0">
                <a:solidFill>
                  <a:srgbClr val="595959"/>
                </a:solidFill>
              </a:rPr>
              <a:t> </a:t>
            </a:r>
            <a:r>
              <a:rPr lang="en-US" sz="2200" b="0" dirty="0" err="1">
                <a:solidFill>
                  <a:srgbClr val="595959"/>
                </a:solidFill>
              </a:rPr>
              <a:t>imajo</a:t>
            </a:r>
            <a:r>
              <a:rPr lang="en-US" sz="2200" b="0" dirty="0">
                <a:solidFill>
                  <a:srgbClr val="595959"/>
                </a:solidFill>
              </a:rPr>
              <a:t> </a:t>
            </a:r>
            <a:r>
              <a:rPr lang="en-US" sz="2200" b="0" dirty="0" err="1">
                <a:solidFill>
                  <a:srgbClr val="595959"/>
                </a:solidFill>
              </a:rPr>
              <a:t>različne</a:t>
            </a:r>
            <a:r>
              <a:rPr lang="en-US" sz="2200" b="0" dirty="0">
                <a:solidFill>
                  <a:srgbClr val="595959"/>
                </a:solidFill>
              </a:rPr>
              <a:t> stroškovne strukture in operativne vidike. Razumevanje vašega specifičnega modela vam bo pomagalo prilagoditi finančni načrt. </a:t>
            </a:r>
            <a:r>
              <a:rPr lang="en-US" sz="2200" b="0" dirty="0" err="1">
                <a:solidFill>
                  <a:srgbClr val="595959"/>
                </a:solidFill>
              </a:rPr>
              <a:t>Pogoste</a:t>
            </a:r>
            <a:r>
              <a:rPr lang="en-US" sz="2200" b="0" dirty="0">
                <a:solidFill>
                  <a:srgbClr val="595959"/>
                </a:solidFill>
              </a:rPr>
              <a:t> </a:t>
            </a:r>
            <a:r>
              <a:rPr lang="en-US" sz="2200" b="0" dirty="0" err="1">
                <a:solidFill>
                  <a:srgbClr val="595959"/>
                </a:solidFill>
              </a:rPr>
              <a:t>vrste</a:t>
            </a:r>
            <a:r>
              <a:rPr lang="en-US" sz="2200" b="0" dirty="0">
                <a:solidFill>
                  <a:srgbClr val="595959"/>
                </a:solidFill>
              </a:rPr>
              <a:t> </a:t>
            </a:r>
            <a:r>
              <a:rPr lang="en-US" sz="2200" b="0" dirty="0" err="1">
                <a:solidFill>
                  <a:srgbClr val="595959"/>
                </a:solidFill>
              </a:rPr>
              <a:t>nastanitev</a:t>
            </a:r>
            <a:r>
              <a:rPr lang="en-US" sz="2200" b="0" dirty="0">
                <a:solidFill>
                  <a:srgbClr val="595959"/>
                </a:solidFill>
              </a:rPr>
              <a:t> za glamping na podeželju vključujejo: </a:t>
            </a:r>
          </a:p>
          <a:p>
            <a:pPr marL="342900" indent="-342900">
              <a:spcAft>
                <a:spcPts val="600"/>
              </a:spcAft>
              <a:buFont typeface="Wingdings" panose="05000000000000000000" pitchFamily="2" charset="2"/>
              <a:buChar char="v"/>
            </a:pPr>
            <a:endParaRPr lang="en-US" sz="1000" b="0" dirty="0">
              <a:solidFill>
                <a:srgbClr val="595959"/>
              </a:solidFill>
            </a:endParaRPr>
          </a:p>
          <a:p>
            <a:pPr marL="342900" indent="-342900">
              <a:spcAft>
                <a:spcPts val="600"/>
              </a:spcAft>
              <a:buFont typeface="Wingdings" panose="05000000000000000000" pitchFamily="2" charset="2"/>
              <a:buChar char="v"/>
            </a:pPr>
            <a:r>
              <a:rPr lang="en-US" sz="2200" b="0" dirty="0">
                <a:solidFill>
                  <a:srgbClr val="595959"/>
                </a:solidFill>
              </a:rPr>
              <a:t>Šotori Bell, jurte in šotori Safari</a:t>
            </a:r>
          </a:p>
          <a:p>
            <a:pPr marL="342900" indent="-342900">
              <a:spcAft>
                <a:spcPts val="600"/>
              </a:spcAft>
              <a:buFont typeface="Wingdings" panose="05000000000000000000" pitchFamily="2" charset="2"/>
              <a:buChar char="v"/>
            </a:pPr>
            <a:r>
              <a:rPr lang="en-US" sz="2200" b="0" dirty="0">
                <a:solidFill>
                  <a:srgbClr val="595959"/>
                </a:solidFill>
              </a:rPr>
              <a:t>Glamping podi in pastirske koče</a:t>
            </a:r>
          </a:p>
          <a:p>
            <a:pPr marL="342900" indent="-342900">
              <a:spcAft>
                <a:spcPts val="600"/>
              </a:spcAft>
              <a:buFont typeface="Wingdings" panose="05000000000000000000" pitchFamily="2" charset="2"/>
              <a:buChar char="v"/>
            </a:pPr>
            <a:r>
              <a:rPr lang="en-US" sz="2200" b="0" dirty="0">
                <a:solidFill>
                  <a:srgbClr val="595959"/>
                </a:solidFill>
              </a:rPr>
              <a:t>Prenovljene skednje ali kmetijske stavbe</a:t>
            </a:r>
          </a:p>
          <a:p>
            <a:pPr marL="342900" indent="-342900">
              <a:spcAft>
                <a:spcPts val="600"/>
              </a:spcAft>
              <a:buFont typeface="Wingdings" panose="05000000000000000000" pitchFamily="2" charset="2"/>
              <a:buChar char="v"/>
            </a:pPr>
            <a:r>
              <a:rPr lang="en-US" sz="2200" b="0" dirty="0">
                <a:solidFill>
                  <a:srgbClr val="595959"/>
                </a:solidFill>
              </a:rPr>
              <a:t>Pop-up enote (majhne hišice, kontejnerji)</a:t>
            </a:r>
          </a:p>
          <a:p>
            <a:pPr>
              <a:spcAft>
                <a:spcPts val="600"/>
              </a:spcAft>
            </a:pPr>
            <a:endParaRPr lang="en-US" sz="1000" b="0" dirty="0">
              <a:solidFill>
                <a:srgbClr val="595959"/>
              </a:solidFill>
            </a:endParaRPr>
          </a:p>
          <a:p>
            <a:pPr>
              <a:spcAft>
                <a:spcPts val="600"/>
              </a:spcAft>
            </a:pPr>
            <a:r>
              <a:rPr lang="en-US" sz="2200" b="0" dirty="0">
                <a:solidFill>
                  <a:srgbClr val="595959"/>
                </a:solidFill>
              </a:rPr>
              <a:t>Za več možnosti in informacij glejte modul 1, poglavje 3, in modul 7, del 1.</a:t>
            </a:r>
            <a:endParaRPr lang="en-IE" sz="2200" b="0" dirty="0">
              <a:solidFill>
                <a:srgbClr val="595959"/>
              </a:solidFill>
            </a:endParaRPr>
          </a:p>
        </p:txBody>
      </p:sp>
      <p:sp>
        <p:nvSpPr>
          <p:cNvPr id="2" name="Text Placeholder 1">
            <a:extLst>
              <a:ext uri="{FF2B5EF4-FFF2-40B4-BE49-F238E27FC236}">
                <a16:creationId xmlns:a16="http://schemas.microsoft.com/office/drawing/2014/main" id="{5F057632-ACF1-DA1F-7E53-FF32C95DA6FD}"/>
              </a:ext>
            </a:extLst>
          </p:cNvPr>
          <p:cNvSpPr>
            <a:spLocks noGrp="1"/>
          </p:cNvSpPr>
          <p:nvPr>
            <p:ph type="body" sz="quarter" idx="19"/>
          </p:nvPr>
        </p:nvSpPr>
        <p:spPr/>
        <p:txBody>
          <a:bodyPr/>
          <a:lstStyle/>
          <a:p>
            <a:pPr algn="ctr">
              <a:lnSpc>
                <a:spcPct val="100000"/>
              </a:lnSpc>
            </a:pPr>
            <a:r>
              <a:rPr lang="en-IE" sz="2600" dirty="0"/>
              <a:t>Odločite se za svoj poslovni model ATA </a:t>
            </a:r>
          </a:p>
        </p:txBody>
      </p:sp>
      <p:grpSp>
        <p:nvGrpSpPr>
          <p:cNvPr id="3" name="Group 2">
            <a:extLst>
              <a:ext uri="{FF2B5EF4-FFF2-40B4-BE49-F238E27FC236}">
                <a16:creationId xmlns:a16="http://schemas.microsoft.com/office/drawing/2014/main" id="{7D632CE2-81AC-D279-C1F4-E67BA211E064}"/>
              </a:ext>
            </a:extLst>
          </p:cNvPr>
          <p:cNvGrpSpPr/>
          <p:nvPr/>
        </p:nvGrpSpPr>
        <p:grpSpPr>
          <a:xfrm>
            <a:off x="11081474" y="76852"/>
            <a:ext cx="720000" cy="861774"/>
            <a:chOff x="1016000" y="1024973"/>
            <a:chExt cx="1016000" cy="1216059"/>
          </a:xfrm>
        </p:grpSpPr>
        <p:sp>
          <p:nvSpPr>
            <p:cNvPr id="7" name="Oval 6">
              <a:extLst>
                <a:ext uri="{FF2B5EF4-FFF2-40B4-BE49-F238E27FC236}">
                  <a16:creationId xmlns:a16="http://schemas.microsoft.com/office/drawing/2014/main" id="{75A682FA-CC35-C863-BD84-4F533208BCAE}"/>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ACEF46AF-4444-F392-2C1A-335D4AEB2BF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9" name="Picture 2" descr="pod-366">
            <a:extLst>
              <a:ext uri="{FF2B5EF4-FFF2-40B4-BE49-F238E27FC236}">
                <a16:creationId xmlns:a16="http://schemas.microsoft.com/office/drawing/2014/main" id="{F5BB4BF4-4F97-BAEF-3854-61448A144CA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323" b="7323"/>
          <a:stretch/>
        </p:blipFill>
        <p:spPr bwMode="auto">
          <a:xfrm>
            <a:off x="392113" y="0"/>
            <a:ext cx="3422650" cy="194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691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881484" y="756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Ustvarjanje uspešnega podjetja </a:t>
            </a:r>
            <a:r>
              <a:rPr lang="en-US" sz="2400" dirty="0">
                <a:solidFill>
                  <a:srgbClr val="E96751"/>
                </a:solidFill>
              </a:rPr>
              <a:t>– postavitev finančnih temeljev za uspešno podjetje na področju nastanitvenih storitev</a:t>
            </a: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590123" y="1355709"/>
            <a:ext cx="5259656" cy="5218664"/>
          </a:xfrm>
        </p:spPr>
        <p:txBody>
          <a:bodyPr lIns="91440" tIns="45720" rIns="91440" bIns="45720" anchor="t"/>
          <a:lstStyle/>
          <a:p>
            <a:pPr marL="0" indent="0"/>
            <a:r>
              <a:rPr lang="en-US" dirty="0"/>
              <a:t>Finančni uspeh v alternativnem turističnem nastanitvenem poslu ni </a:t>
            </a:r>
            <a:r>
              <a:rPr lang="en-US" dirty="0" err="1"/>
              <a:t>naključen</a:t>
            </a:r>
            <a:r>
              <a:rPr lang="en-US" dirty="0"/>
              <a:t> – </a:t>
            </a:r>
            <a:r>
              <a:rPr lang="en-US" dirty="0" err="1"/>
              <a:t>temelji</a:t>
            </a:r>
            <a:r>
              <a:rPr lang="en-US" dirty="0"/>
              <a:t> </a:t>
            </a:r>
            <a:r>
              <a:rPr lang="en-US" dirty="0" err="1"/>
              <a:t>na</a:t>
            </a:r>
            <a:r>
              <a:rPr lang="en-US" dirty="0"/>
              <a:t> </a:t>
            </a:r>
            <a:r>
              <a:rPr lang="en-US" dirty="0" err="1"/>
              <a:t>premišljenem</a:t>
            </a:r>
            <a:r>
              <a:rPr lang="en-US" dirty="0"/>
              <a:t> </a:t>
            </a:r>
            <a:r>
              <a:rPr lang="en-US" dirty="0" err="1"/>
              <a:t>načrtovanju</a:t>
            </a:r>
            <a:r>
              <a:rPr lang="en-US" dirty="0"/>
              <a:t>, </a:t>
            </a:r>
            <a:r>
              <a:rPr lang="en-US" dirty="0" err="1"/>
              <a:t>pametnem</a:t>
            </a:r>
            <a:r>
              <a:rPr lang="en-US" dirty="0"/>
              <a:t> </a:t>
            </a:r>
            <a:r>
              <a:rPr lang="en-US" dirty="0" err="1"/>
              <a:t>oblikovanju</a:t>
            </a:r>
            <a:r>
              <a:rPr lang="en-US" dirty="0"/>
              <a:t> </a:t>
            </a:r>
            <a:r>
              <a:rPr lang="en-US" dirty="0" err="1"/>
              <a:t>cen</a:t>
            </a:r>
            <a:r>
              <a:rPr lang="en-US" dirty="0"/>
              <a:t> in </a:t>
            </a:r>
            <a:r>
              <a:rPr lang="en-US" dirty="0" err="1"/>
              <a:t>trajnostnih</a:t>
            </a:r>
            <a:r>
              <a:rPr lang="en-US" dirty="0"/>
              <a:t> </a:t>
            </a:r>
            <a:r>
              <a:rPr lang="en-US" dirty="0" err="1"/>
              <a:t>praksah</a:t>
            </a:r>
            <a:r>
              <a:rPr lang="en-US" dirty="0"/>
              <a:t>. Ta </a:t>
            </a:r>
            <a:r>
              <a:rPr lang="en-US" dirty="0" err="1"/>
              <a:t>modul</a:t>
            </a:r>
            <a:r>
              <a:rPr lang="en-US" dirty="0"/>
              <a:t> </a:t>
            </a:r>
            <a:r>
              <a:rPr lang="en-US" dirty="0" err="1"/>
              <a:t>predstavlja</a:t>
            </a:r>
            <a:r>
              <a:rPr lang="en-US" dirty="0"/>
              <a:t> </a:t>
            </a:r>
            <a:r>
              <a:rPr lang="en-US" dirty="0" err="1"/>
              <a:t>temeljna</a:t>
            </a:r>
            <a:r>
              <a:rPr lang="en-US" dirty="0"/>
              <a:t> </a:t>
            </a:r>
            <a:r>
              <a:rPr lang="en-US" dirty="0" err="1"/>
              <a:t>načela</a:t>
            </a:r>
            <a:r>
              <a:rPr lang="en-US" dirty="0"/>
              <a:t> finančnega upravljanja, ki vam bodo pomagala zgraditi odporen in donosen posel, ne glede na to, ali šele začenjate ali krepite obstoječe podjetje. Od izbire pravega poslovnega modela in opredelitve virov prihodkov do razumevanja stroškov, cenovnih strategij in dolgoročnega upravljanja tveganj – ta modul ponuja načrt za ustvarjanje finančno uspešne in vrednotno usmerjene ponudbe nastanitve.</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 8 (1. del) Pregled</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Razumevanje vloge in pomena </a:t>
            </a:r>
            <a:r>
              <a:rPr lang="en-US" sz="1800" b="1" dirty="0">
                <a:solidFill>
                  <a:srgbClr val="494949"/>
                </a:solidFill>
              </a:rPr>
              <a:t>finančnega upravljanja </a:t>
            </a:r>
            <a:r>
              <a:rPr lang="en-US" sz="1800" dirty="0">
                <a:solidFill>
                  <a:srgbClr val="494949"/>
                </a:solidFill>
              </a:rPr>
              <a:t>v turističnih nastanitvenih podjetjih.</a:t>
            </a:r>
          </a:p>
          <a:p>
            <a:pPr marL="285750" indent="-285750">
              <a:buFont typeface="Arial" panose="020B0604020202020204" pitchFamily="34" charset="0"/>
              <a:buChar char="•"/>
            </a:pPr>
            <a:r>
              <a:rPr lang="en-US" sz="1800" dirty="0">
                <a:solidFill>
                  <a:srgbClr val="494949"/>
                </a:solidFill>
              </a:rPr>
              <a:t>Opredelite </a:t>
            </a:r>
            <a:r>
              <a:rPr lang="en-US" sz="1800" b="1" dirty="0">
                <a:solidFill>
                  <a:srgbClr val="494949"/>
                </a:solidFill>
              </a:rPr>
              <a:t>poslovni model </a:t>
            </a:r>
            <a:r>
              <a:rPr lang="en-US" sz="1800" dirty="0">
                <a:solidFill>
                  <a:srgbClr val="494949"/>
                </a:solidFill>
              </a:rPr>
              <a:t>svojega nastanitvenega </a:t>
            </a:r>
            <a:r>
              <a:rPr lang="en-US" sz="1800" b="1" dirty="0">
                <a:solidFill>
                  <a:srgbClr val="494949"/>
                </a:solidFill>
              </a:rPr>
              <a:t>podjetja v finančnem smislu</a:t>
            </a:r>
            <a:r>
              <a:rPr lang="en-US" sz="1800" dirty="0">
                <a:solidFill>
                  <a:srgbClr val="494949"/>
                </a:solidFill>
              </a:rPr>
              <a:t>, usklajen z vašimi vrednotami, lokacijo in trgom.</a:t>
            </a:r>
          </a:p>
          <a:p>
            <a:pPr marL="285750" indent="-285750">
              <a:buFont typeface="Arial" panose="020B0604020202020204" pitchFamily="34" charset="0"/>
              <a:buChar char="•"/>
            </a:pPr>
            <a:r>
              <a:rPr lang="en-US" sz="1800" dirty="0">
                <a:solidFill>
                  <a:srgbClr val="494949"/>
                </a:solidFill>
              </a:rPr>
              <a:t>Prepoznajte razlike med različnimi </a:t>
            </a:r>
            <a:r>
              <a:rPr lang="en-US" sz="1800" b="1" dirty="0">
                <a:solidFill>
                  <a:srgbClr val="494949"/>
                </a:solidFill>
              </a:rPr>
              <a:t>lastniškimi strukturami </a:t>
            </a:r>
            <a:r>
              <a:rPr lang="en-US" sz="1800" dirty="0">
                <a:solidFill>
                  <a:srgbClr val="494949"/>
                </a:solidFill>
              </a:rPr>
              <a:t>in njihov pomen za financiranje in poslovanje.</a:t>
            </a:r>
          </a:p>
          <a:p>
            <a:pPr marL="285750" indent="-285750">
              <a:buFont typeface="Arial" panose="020B0604020202020204" pitchFamily="34" charset="0"/>
              <a:buChar char="•"/>
            </a:pPr>
            <a:r>
              <a:rPr lang="en-US" sz="1800" dirty="0">
                <a:solidFill>
                  <a:srgbClr val="494949"/>
                </a:solidFill>
              </a:rPr>
              <a:t>Opredelite </a:t>
            </a:r>
            <a:r>
              <a:rPr lang="en-US" sz="1800" b="1" dirty="0">
                <a:solidFill>
                  <a:srgbClr val="494949"/>
                </a:solidFill>
              </a:rPr>
              <a:t>primarne in sekundarne vire prihodkov, </a:t>
            </a:r>
            <a:r>
              <a:rPr lang="en-US" sz="1800" dirty="0">
                <a:solidFill>
                  <a:srgbClr val="494949"/>
                </a:solidFill>
              </a:rPr>
              <a:t>da oblikujete bolj odporno strategijo prihodkov.</a:t>
            </a:r>
          </a:p>
          <a:p>
            <a:pPr marL="285750" indent="-285750">
              <a:buFont typeface="Arial" panose="020B0604020202020204" pitchFamily="34" charset="0"/>
              <a:buChar char="•"/>
            </a:pPr>
            <a:r>
              <a:rPr lang="en-US" sz="1800" dirty="0">
                <a:solidFill>
                  <a:srgbClr val="494949"/>
                </a:solidFill>
              </a:rPr>
              <a:t>Načrtujte svoj </a:t>
            </a:r>
            <a:r>
              <a:rPr lang="en-US" sz="1800" b="1" dirty="0">
                <a:solidFill>
                  <a:srgbClr val="494949"/>
                </a:solidFill>
              </a:rPr>
              <a:t>zaslužek </a:t>
            </a:r>
            <a:r>
              <a:rPr lang="en-US" sz="1800" dirty="0">
                <a:solidFill>
                  <a:srgbClr val="494949"/>
                </a:solidFill>
              </a:rPr>
              <a:t>na podlagi zmogljivosti, sezonskosti in ponujenih storitev.</a:t>
            </a:r>
          </a:p>
          <a:p>
            <a:pPr marL="285750" indent="-285750">
              <a:buFont typeface="Arial" panose="020B0604020202020204" pitchFamily="34" charset="0"/>
              <a:buChar char="•"/>
            </a:pPr>
            <a:r>
              <a:rPr lang="en-US" sz="1800" dirty="0">
                <a:solidFill>
                  <a:srgbClr val="494949"/>
                </a:solidFill>
              </a:rPr>
              <a:t>Začnite </a:t>
            </a:r>
            <a:r>
              <a:rPr lang="en-US" sz="1800" b="1" dirty="0">
                <a:solidFill>
                  <a:srgbClr val="494949"/>
                </a:solidFill>
              </a:rPr>
              <a:t>sprejemati premišljene, strateške odločitve, </a:t>
            </a:r>
            <a:r>
              <a:rPr lang="en-US" sz="1800" dirty="0">
                <a:solidFill>
                  <a:srgbClr val="494949"/>
                </a:solidFill>
              </a:rPr>
              <a:t>ki podpirajo dolgoročno poslovno uspešnost.</a:t>
            </a:r>
          </a:p>
        </p:txBody>
      </p:sp>
      <p:sp>
        <p:nvSpPr>
          <p:cNvPr id="2" name="TextBox 1">
            <a:extLst>
              <a:ext uri="{FF2B5EF4-FFF2-40B4-BE49-F238E27FC236}">
                <a16:creationId xmlns:a16="http://schemas.microsoft.com/office/drawing/2014/main" id="{E4130C0C-AF09-D52E-2E5B-48C73E8486CC}"/>
              </a:ext>
            </a:extLst>
          </p:cNvPr>
          <p:cNvSpPr txBox="1"/>
          <p:nvPr/>
        </p:nvSpPr>
        <p:spPr>
          <a:xfrm>
            <a:off x="6881484" y="110402"/>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4BEA-D21C-420C-09A2-56B3DC7E6EEE}"/>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C82CA12B-5CCC-D85C-A8FF-31B3AD83A374}"/>
              </a:ext>
            </a:extLst>
          </p:cNvPr>
          <p:cNvGrpSpPr/>
          <p:nvPr/>
        </p:nvGrpSpPr>
        <p:grpSpPr>
          <a:xfrm>
            <a:off x="798380" y="277906"/>
            <a:ext cx="10521156" cy="6208620"/>
            <a:chOff x="798381" y="1738841"/>
            <a:chExt cx="8128000" cy="5418666"/>
          </a:xfrm>
          <a:solidFill>
            <a:srgbClr val="414DA1"/>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5603B2-D433-E179-6153-C1CCC59F9BFB}"/>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200" b="1" dirty="0"/>
                <a:t>Šotori Bell, jurte in šotori Safari: </a:t>
              </a:r>
              <a:r>
                <a:rPr lang="en-US" sz="2200" dirty="0"/>
                <a:t>Običajno so to konstrukcije iz platna. So relativno poceni (osnovni šotor Bell stane </a:t>
              </a:r>
              <a:r>
                <a:rPr lang="en-US" sz="2200" dirty="0">
                  <a:solidFill>
                    <a:schemeClr val="bg1"/>
                  </a:solidFill>
                  <a:hlinkClick r:id="rId2">
                    <a:extLst>
                      <a:ext uri="{A12FA001-AC4F-418D-AE19-62706E023703}">
                        <ahyp:hlinkClr xmlns:ahyp="http://schemas.microsoft.com/office/drawing/2018/hyperlinkcolor" val="tx"/>
                      </a:ext>
                    </a:extLst>
                  </a:hlinkClick>
                </a:rPr>
                <a:t>okoli</a:t>
              </a:r>
              <a:r>
                <a:rPr lang="en-US" sz="2200" b="1" dirty="0"/>
                <a:t> 1000 evrov</a:t>
              </a:r>
              <a:r>
                <a:rPr lang="en-US" sz="2200" dirty="0"/>
                <a:t>), vendar so pogosto </a:t>
              </a:r>
              <a:r>
                <a:rPr lang="en-US" sz="2200" b="1" dirty="0"/>
                <a:t>sezonski </a:t>
              </a:r>
              <a:r>
                <a:rPr lang="en-US" sz="2200" dirty="0"/>
                <a:t>(neprimerni za hladno vreme). Opremljen safari šotor lahko stane od 15.000 do 20.000 evrov. Običajno zahtevajo ločene sanitarije na lokaciji. </a:t>
              </a:r>
              <a:r>
                <a:rPr lang="en-US" b="1" dirty="0"/>
                <a:t>Preberite </a:t>
              </a:r>
              <a:r>
                <a:rPr lang="en-US" b="1" dirty="0">
                  <a:solidFill>
                    <a:schemeClr val="bg1"/>
                  </a:solidFill>
                  <a:hlinkClick r:id="rId2">
                    <a:extLst>
                      <a:ext uri="{A12FA001-AC4F-418D-AE19-62706E023703}">
                        <ahyp:hlinkClr xmlns:ahyp="http://schemas.microsoft.com/office/drawing/2018/hyperlinkcolor" val="tx"/>
                      </a:ext>
                    </a:extLst>
                  </a:hlinkClick>
                </a:rPr>
                <a:t>Kako ustanoviti glamping podjetje </a:t>
              </a:r>
              <a:r>
                <a:rPr lang="en-US" b="1" dirty="0"/>
                <a:t>in </a:t>
              </a:r>
              <a:r>
                <a:rPr lang="en-US" b="1" dirty="0">
                  <a:solidFill>
                    <a:schemeClr val="bg1"/>
                  </a:solidFill>
                  <a:hlinkClick r:id="rId3">
                    <a:extLst>
                      <a:ext uri="{A12FA001-AC4F-418D-AE19-62706E023703}">
                        <ahyp:hlinkClr xmlns:ahyp="http://schemas.microsoft.com/office/drawing/2018/hyperlinkcolor" val="tx"/>
                      </a:ext>
                    </a:extLst>
                  </a:hlinkClick>
                </a:rPr>
                <a:t>Začetek glamping podjetja: Končni vodnik </a:t>
              </a:r>
              <a:endParaRPr lang="en-GB" b="1" kern="1200" dirty="0">
                <a:solidFill>
                  <a:schemeClr val="bg1"/>
                </a:solidFill>
              </a:endParaRPr>
            </a:p>
          </p:txBody>
        </p:sp>
        <p:sp>
          <p:nvSpPr>
            <p:cNvPr id="10" name="Freeform: Shape 9">
              <a:extLst>
                <a:ext uri="{FF2B5EF4-FFF2-40B4-BE49-F238E27FC236}">
                  <a16:creationId xmlns:a16="http://schemas.microsoft.com/office/drawing/2014/main" id="{FDCC01F9-2849-0E15-DEDF-A0B161418DA2}"/>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000" b="1" dirty="0"/>
                <a:t>Glamping podi in pastirske koče: </a:t>
              </a:r>
              <a:r>
                <a:rPr lang="en-US" sz="2000" dirty="0"/>
                <a:t>Konstrukcije s trdnimi stenami (leseni podi, majhne kabine, koče), ki nudijo večjo zaščito pred vremenskimi vplivi. Visokokakovostni podi/koče zagotavljajo udobje skozi vse leto (izolacija, ogrevanje), vendar so dražji (npr. vrhunska pastirska koča lahko stane od</a:t>
              </a:r>
              <a:r>
                <a:rPr lang="en-US" sz="2000" b="1" dirty="0"/>
                <a:t> 35.</a:t>
              </a:r>
              <a:r>
                <a:rPr lang="en-US" sz="2000" dirty="0"/>
                <a:t>000 do</a:t>
              </a:r>
              <a:r>
                <a:rPr lang="en-US" sz="2000" b="1" dirty="0"/>
                <a:t> 50.000 </a:t>
              </a:r>
              <a:r>
                <a:rPr lang="en-US" sz="2000" dirty="0"/>
                <a:t>evrov, mikro koča z eno posteljo pa</a:t>
              </a:r>
              <a:r>
                <a:rPr lang="en-US" sz="2000" b="1" dirty="0"/>
                <a:t> 80.000 evrov</a:t>
              </a:r>
              <a:r>
                <a:rPr lang="en-US" sz="2000" dirty="0"/>
                <a:t>). Zaradi njihove trajnosti in udobja lahko zaračunavate višje cene za nočitev in dosežete boljšo zasedenost izven sezone.</a:t>
              </a:r>
              <a:endParaRPr lang="en-GB" sz="2000" b="1" kern="1200">
                <a:ea typeface="Calibri"/>
                <a:cs typeface="Calibri"/>
              </a:endParaRPr>
            </a:p>
          </p:txBody>
        </p:sp>
        <p:sp>
          <p:nvSpPr>
            <p:cNvPr id="12" name="Freeform: Shape 11">
              <a:extLst>
                <a:ext uri="{FF2B5EF4-FFF2-40B4-BE49-F238E27FC236}">
                  <a16:creationId xmlns:a16="http://schemas.microsoft.com/office/drawing/2014/main" id="{45FA3DAB-F8D0-7EA0-274E-231E861FF11A}"/>
                </a:ext>
              </a:extLst>
            </p:cNvPr>
            <p:cNvSpPr/>
            <p:nvPr/>
          </p:nvSpPr>
          <p:spPr>
            <a:xfrm>
              <a:off x="798381" y="5464174"/>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200" b="1" dirty="0"/>
                <a:t>Prenovljene skednje ali kmetijske stavbe: </a:t>
              </a:r>
              <a:r>
                <a:rPr lang="en-US" sz="2200" dirty="0"/>
                <a:t>Preureditev obstoječih objektov lahko prihrani stroške gradnje novih enot, vendar boste morali vlagati v prenovo (izolacija, vodovod, notranja oprema). Stroški se zelo razlikujejo glede na stanje stavbe. Če so dobro izolirane, se pogosto uporabljajo kot namestitve </a:t>
              </a:r>
              <a:r>
                <a:rPr lang="en-US" sz="2200" b="1" dirty="0"/>
                <a:t>skozi vse leto </a:t>
              </a:r>
              <a:r>
                <a:rPr lang="en-US" sz="2200" dirty="0"/>
                <a:t>(podobno kot majhne koče ali sobe v penzionih).</a:t>
              </a:r>
              <a:endParaRPr lang="en-GB" sz="2200" b="0" kern="1200" dirty="0"/>
            </a:p>
          </p:txBody>
        </p:sp>
      </p:grpSp>
      <p:pic>
        <p:nvPicPr>
          <p:cNvPr id="24" name="Picture 23">
            <a:extLst>
              <a:ext uri="{FF2B5EF4-FFF2-40B4-BE49-F238E27FC236}">
                <a16:creationId xmlns:a16="http://schemas.microsoft.com/office/drawing/2014/main" id="{3BDBFFE0-A922-CBB4-0608-DD9691DAF46C}"/>
              </a:ext>
            </a:extLst>
          </p:cNvPr>
          <p:cNvPicPr>
            <a:picLocks noChangeAspect="1"/>
          </p:cNvPicPr>
          <p:nvPr/>
        </p:nvPicPr>
        <p:blipFill>
          <a:blip r:embed="rId4"/>
          <a:stretch>
            <a:fillRect/>
          </a:stretch>
        </p:blipFill>
        <p:spPr>
          <a:xfrm>
            <a:off x="899314" y="488926"/>
            <a:ext cx="1629782" cy="1440000"/>
          </a:xfrm>
          <a:prstGeom prst="rect">
            <a:avLst/>
          </a:prstGeom>
        </p:spPr>
      </p:pic>
      <p:pic>
        <p:nvPicPr>
          <p:cNvPr id="26" name="Picture 25" descr="A house with a glass door&#10;&#10;AI-generated content may be incorrect.">
            <a:extLst>
              <a:ext uri="{FF2B5EF4-FFF2-40B4-BE49-F238E27FC236}">
                <a16:creationId xmlns:a16="http://schemas.microsoft.com/office/drawing/2014/main" id="{3C0709E3-E801-598C-B1AC-702337A3DCDF}"/>
              </a:ext>
            </a:extLst>
          </p:cNvPr>
          <p:cNvPicPr>
            <a:picLocks noChangeAspect="1"/>
          </p:cNvPicPr>
          <p:nvPr/>
        </p:nvPicPr>
        <p:blipFill>
          <a:blip r:embed="rId5"/>
          <a:stretch>
            <a:fillRect/>
          </a:stretch>
        </p:blipFill>
        <p:spPr>
          <a:xfrm>
            <a:off x="1167055" y="2468197"/>
            <a:ext cx="1211530" cy="1817295"/>
          </a:xfrm>
          <a:prstGeom prst="rect">
            <a:avLst/>
          </a:prstGeom>
        </p:spPr>
      </p:pic>
      <p:pic>
        <p:nvPicPr>
          <p:cNvPr id="28" name="Picture 27" descr="A sign on a building&#10;&#10;AI-generated content may be incorrect.">
            <a:extLst>
              <a:ext uri="{FF2B5EF4-FFF2-40B4-BE49-F238E27FC236}">
                <a16:creationId xmlns:a16="http://schemas.microsoft.com/office/drawing/2014/main" id="{D30BCBE0-0635-D14D-0CFC-99096F3CCAF9}"/>
              </a:ext>
            </a:extLst>
          </p:cNvPr>
          <p:cNvPicPr>
            <a:picLocks noChangeAspect="1"/>
          </p:cNvPicPr>
          <p:nvPr/>
        </p:nvPicPr>
        <p:blipFill>
          <a:blip r:embed="rId6"/>
          <a:stretch>
            <a:fillRect/>
          </a:stretch>
        </p:blipFill>
        <p:spPr>
          <a:xfrm>
            <a:off x="1054273" y="4633405"/>
            <a:ext cx="1324312" cy="1766047"/>
          </a:xfrm>
          <a:prstGeom prst="rect">
            <a:avLst/>
          </a:prstGeom>
        </p:spPr>
      </p:pic>
    </p:spTree>
    <p:extLst>
      <p:ext uri="{BB962C8B-B14F-4D97-AF65-F5344CB8AC3E}">
        <p14:creationId xmlns:p14="http://schemas.microsoft.com/office/powerpoint/2010/main" val="2351493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0540-2544-642F-691D-DB0315348A9D}"/>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E4C65B7-B0D3-70F2-CC51-7E3DF4F21725}"/>
              </a:ext>
            </a:extLst>
          </p:cNvPr>
          <p:cNvGrpSpPr/>
          <p:nvPr/>
        </p:nvGrpSpPr>
        <p:grpSpPr>
          <a:xfrm>
            <a:off x="798380" y="277906"/>
            <a:ext cx="10521156" cy="4332734"/>
            <a:chOff x="798381" y="1738841"/>
            <a:chExt cx="8128000" cy="3555999"/>
          </a:xfrm>
          <a:solidFill>
            <a:srgbClr val="459597"/>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148CE55E-B0B5-6838-E73E-EEEA81D2DC0A}"/>
                </a:ext>
              </a:extLst>
            </p:cNvPr>
            <p:cNvSpPr/>
            <p:nvPr/>
          </p:nvSpPr>
          <p:spPr>
            <a:xfrm>
              <a:off x="798381" y="1738841"/>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1" defTabSz="1066800">
                <a:lnSpc>
                  <a:spcPct val="90000"/>
                </a:lnSpc>
                <a:spcBef>
                  <a:spcPct val="0"/>
                </a:spcBef>
                <a:spcAft>
                  <a:spcPct val="35000"/>
                </a:spcAft>
              </a:pPr>
              <a:r>
                <a:rPr lang="en-US" sz="2200" b="1" dirty="0"/>
                <a:t>Pop-up enote (majhne hiše, kontejnerji): </a:t>
              </a:r>
              <a:r>
                <a:rPr lang="en-US" sz="2200" dirty="0"/>
                <a:t>Prenosne ali pol-stalne majhne hiše ali predelani kontejnerji. Srednji stroški (osnovni leseni pod lahko stane</a:t>
              </a:r>
              <a:r>
                <a:rPr lang="en-US" sz="2200" b="1" dirty="0"/>
                <a:t> 16.000 €</a:t>
              </a:r>
              <a:r>
                <a:rPr lang="en-US" sz="2200" dirty="0"/>
                <a:t>) in zmerna odpornost na vremenske vplive. Ponujajo fleksibilnost (lahko jih prestavite ali odstranite) in jih je mogoče stilsko oblikovati, da se zanje zaračunajo višje cene.</a:t>
              </a:r>
              <a:endParaRPr lang="en-GB" sz="2200" b="1" kern="1200" dirty="0">
                <a:solidFill>
                  <a:schemeClr val="bg1"/>
                </a:solidFill>
              </a:endParaRPr>
            </a:p>
          </p:txBody>
        </p:sp>
        <p:sp>
          <p:nvSpPr>
            <p:cNvPr id="10" name="Freeform: Shape 9">
              <a:extLst>
                <a:ext uri="{FF2B5EF4-FFF2-40B4-BE49-F238E27FC236}">
                  <a16:creationId xmlns:a16="http://schemas.microsoft.com/office/drawing/2014/main" id="{5810F0A0-537E-5D58-EBF2-D0707F987489}"/>
                </a:ext>
              </a:extLst>
            </p:cNvPr>
            <p:cNvSpPr/>
            <p:nvPr/>
          </p:nvSpPr>
          <p:spPr>
            <a:xfrm>
              <a:off x="798381" y="360150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EC7C69"/>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200" i="1" dirty="0"/>
                <a:t>Največja kapitalna naložba je običajno potrebna za same namestitvene enote. Če že imate zemljišče, so </a:t>
              </a:r>
              <a:r>
                <a:rPr lang="en-US" sz="2200" b="1" i="1" dirty="0"/>
                <a:t>glamping enote </a:t>
              </a:r>
              <a:r>
                <a:rPr lang="en-US" sz="2200" i="1" dirty="0"/>
                <a:t>največji strošek, ki se giblje od manj kot</a:t>
              </a:r>
              <a:r>
                <a:rPr lang="en-US" sz="2200" b="1" i="1" dirty="0"/>
                <a:t> 10.000 evrov za preproste šotore do več kot 40.000 evrov </a:t>
              </a:r>
              <a:r>
                <a:rPr lang="en-US" sz="2200" i="1" dirty="0"/>
                <a:t>za luksuzne koče. </a:t>
              </a:r>
              <a:r>
                <a:rPr lang="en-US" sz="2200" dirty="0"/>
                <a:t>Načrtujte tudi infrastrukturo (vodo, elektriko, ceste) – na primer, namestitev komunalnih storitev za majhno lokacijo s 4 enotami lahko stane</a:t>
              </a:r>
              <a:r>
                <a:rPr lang="en-US" sz="2200" b="1" dirty="0"/>
                <a:t> 50.000–100.000 evrov</a:t>
              </a:r>
              <a:r>
                <a:rPr lang="en-US" sz="2200" dirty="0"/>
                <a:t>, odvisno od obstoječih storitev.</a:t>
              </a:r>
              <a:endParaRPr lang="en-GB" sz="2200" b="1" kern="1200" dirty="0"/>
            </a:p>
          </p:txBody>
        </p:sp>
      </p:grpSp>
      <p:sp>
        <p:nvSpPr>
          <p:cNvPr id="2" name="TextBox 1">
            <a:extLst>
              <a:ext uri="{FF2B5EF4-FFF2-40B4-BE49-F238E27FC236}">
                <a16:creationId xmlns:a16="http://schemas.microsoft.com/office/drawing/2014/main" id="{CD2B9ADD-7B1D-7D1A-0548-582FD710904D}"/>
              </a:ext>
            </a:extLst>
          </p:cNvPr>
          <p:cNvSpPr txBox="1"/>
          <p:nvPr/>
        </p:nvSpPr>
        <p:spPr>
          <a:xfrm>
            <a:off x="1471253" y="5249253"/>
            <a:ext cx="6096000" cy="369332"/>
          </a:xfrm>
          <a:prstGeom prst="rect">
            <a:avLst/>
          </a:prstGeom>
          <a:noFill/>
        </p:spPr>
        <p:txBody>
          <a:bodyPr wrap="square">
            <a:spAutoFit/>
          </a:bodyPr>
          <a:lstStyle/>
          <a:p>
            <a:pPr algn="l">
              <a:buNone/>
            </a:pPr>
            <a:r>
              <a:rPr lang="en-IE" i="0" dirty="0">
                <a:solidFill>
                  <a:srgbClr val="00B0F0"/>
                </a:solidFill>
                <a:effectLst/>
                <a:hlinkClick r:id="rId2">
                  <a:extLst>
                    <a:ext uri="{A12FA001-AC4F-418D-AE19-62706E023703}">
                      <ahyp:hlinkClr xmlns:ahyp="http://schemas.microsoft.com/office/drawing/2018/hyperlinkcolor" val="tx"/>
                    </a:ext>
                  </a:extLst>
                </a:hlinkClick>
              </a:rPr>
              <a:t>Izbira glamping enot</a:t>
            </a:r>
            <a:endParaRPr lang="en-IE" i="0" dirty="0">
              <a:solidFill>
                <a:srgbClr val="00B0F0"/>
              </a:solidFill>
              <a:effectLst/>
            </a:endParaRPr>
          </a:p>
        </p:txBody>
      </p:sp>
      <p:sp>
        <p:nvSpPr>
          <p:cNvPr id="3" name="TextBox 2">
            <a:extLst>
              <a:ext uri="{FF2B5EF4-FFF2-40B4-BE49-F238E27FC236}">
                <a16:creationId xmlns:a16="http://schemas.microsoft.com/office/drawing/2014/main" id="{0E40A5C7-D7FD-ABBF-DB00-FBAA9EDCBF58}"/>
              </a:ext>
            </a:extLst>
          </p:cNvPr>
          <p:cNvSpPr txBox="1"/>
          <p:nvPr/>
        </p:nvSpPr>
        <p:spPr>
          <a:xfrm>
            <a:off x="1471253" y="5610867"/>
            <a:ext cx="6096000" cy="646331"/>
          </a:xfrm>
          <a:prstGeom prst="rect">
            <a:avLst/>
          </a:prstGeom>
          <a:noFill/>
        </p:spPr>
        <p:txBody>
          <a:bodyPr wrap="square">
            <a:spAutoFit/>
          </a:bodyPr>
          <a:lstStyle/>
          <a:p>
            <a:r>
              <a:rPr lang="en-US" dirty="0">
                <a:solidFill>
                  <a:srgbClr val="00B0F0"/>
                </a:solidFill>
                <a:hlinkClick r:id="rId3">
                  <a:extLst>
                    <a:ext uri="{A12FA001-AC4F-418D-AE19-62706E023703}">
                      <ahyp:hlinkClr xmlns:ahyp="http://schemas.microsoft.com/office/drawing/2018/hyperlinkcolor" val="tx"/>
                    </a:ext>
                  </a:extLst>
                </a:hlinkClick>
              </a:rPr>
              <a:t>Kako ustanoviti glamping podjetje </a:t>
            </a:r>
            <a:endParaRPr lang="en-US" dirty="0">
              <a:solidFill>
                <a:srgbClr val="00B0F0"/>
              </a:solidFill>
            </a:endParaRPr>
          </a:p>
          <a:p>
            <a:r>
              <a:rPr lang="en-US" dirty="0">
                <a:solidFill>
                  <a:srgbClr val="00B0F0"/>
                </a:solidFill>
                <a:hlinkClick r:id="rId4">
                  <a:extLst>
                    <a:ext uri="{A12FA001-AC4F-418D-AE19-62706E023703}">
                      <ahyp:hlinkClr xmlns:ahyp="http://schemas.microsoft.com/office/drawing/2018/hyperlinkcolor" val="tx"/>
                    </a:ext>
                  </a:extLst>
                </a:hlinkClick>
              </a:rPr>
              <a:t>Začetek glamping posla: popoln vodnik </a:t>
            </a:r>
            <a:endParaRPr lang="en-IE" dirty="0">
              <a:solidFill>
                <a:srgbClr val="00B0F0"/>
              </a:solidFill>
            </a:endParaRPr>
          </a:p>
        </p:txBody>
      </p:sp>
      <p:sp>
        <p:nvSpPr>
          <p:cNvPr id="4" name="TextBox 3">
            <a:extLst>
              <a:ext uri="{FF2B5EF4-FFF2-40B4-BE49-F238E27FC236}">
                <a16:creationId xmlns:a16="http://schemas.microsoft.com/office/drawing/2014/main" id="{86A829B6-5BA2-3AF7-819C-05501DD96984}"/>
              </a:ext>
            </a:extLst>
          </p:cNvPr>
          <p:cNvSpPr txBox="1"/>
          <p:nvPr/>
        </p:nvSpPr>
        <p:spPr>
          <a:xfrm>
            <a:off x="1471253" y="4880163"/>
            <a:ext cx="6096000" cy="369332"/>
          </a:xfrm>
          <a:prstGeom prst="rect">
            <a:avLst/>
          </a:prstGeom>
          <a:noFill/>
        </p:spPr>
        <p:txBody>
          <a:bodyPr wrap="square">
            <a:spAutoFit/>
          </a:bodyPr>
          <a:lstStyle/>
          <a:p>
            <a:pPr algn="l">
              <a:buNone/>
            </a:pPr>
            <a:r>
              <a:rPr lang="en-US" i="0" dirty="0">
                <a:solidFill>
                  <a:srgbClr val="00B0F0"/>
                </a:solidFill>
                <a:effectLst/>
                <a:hlinkClick r:id="rId5">
                  <a:extLst>
                    <a:ext uri="{A12FA001-AC4F-418D-AE19-62706E023703}">
                      <ahyp:hlinkClr xmlns:ahyp="http://schemas.microsoft.com/office/drawing/2018/hyperlinkcolor" val="tx"/>
                    </a:ext>
                  </a:extLst>
                </a:hlinkClick>
              </a:rPr>
              <a:t>Začnite glamping posel v letu 2025 </a:t>
            </a:r>
            <a:endParaRPr lang="en-US" i="0" dirty="0">
              <a:solidFill>
                <a:srgbClr val="00B0F0"/>
              </a:solidFill>
              <a:effectLst/>
            </a:endParaRPr>
          </a:p>
        </p:txBody>
      </p:sp>
      <p:sp>
        <p:nvSpPr>
          <p:cNvPr id="6" name="TextBox 5">
            <a:extLst>
              <a:ext uri="{FF2B5EF4-FFF2-40B4-BE49-F238E27FC236}">
                <a16:creationId xmlns:a16="http://schemas.microsoft.com/office/drawing/2014/main" id="{DC89D664-85EA-FBB2-78F0-C150701A16D6}"/>
              </a:ext>
            </a:extLst>
          </p:cNvPr>
          <p:cNvSpPr txBox="1"/>
          <p:nvPr/>
        </p:nvSpPr>
        <p:spPr>
          <a:xfrm>
            <a:off x="798877" y="3618183"/>
            <a:ext cx="6096000" cy="707886"/>
          </a:xfrm>
          <a:prstGeom prst="rect">
            <a:avLst/>
          </a:prstGeom>
          <a:noFill/>
        </p:spPr>
        <p:txBody>
          <a:bodyPr wrap="square" lIns="91440" tIns="45720" rIns="91440" bIns="45720" anchor="t">
            <a:spAutoFit/>
          </a:bodyPr>
          <a:lstStyle/>
          <a:p>
            <a:r>
              <a:rPr lang="en-US" sz="4000" b="1" dirty="0">
                <a:solidFill>
                  <a:schemeClr val="bg1"/>
                </a:solidFill>
              </a:rPr>
              <a:t>Nasvet</a:t>
            </a:r>
            <a:r>
              <a:rPr lang="en-US" sz="4000" dirty="0">
                <a:solidFill>
                  <a:schemeClr val="bg1"/>
                </a:solidFill>
              </a:rPr>
              <a:t> </a:t>
            </a:r>
            <a:endParaRPr lang="en-IE" sz="4000" dirty="0">
              <a:solidFill>
                <a:schemeClr val="bg1"/>
              </a:solidFill>
            </a:endParaRPr>
          </a:p>
        </p:txBody>
      </p:sp>
      <p:pic>
        <p:nvPicPr>
          <p:cNvPr id="9" name="Graphic 8" descr="Lightbulb and gear with solid fill">
            <a:extLst>
              <a:ext uri="{FF2B5EF4-FFF2-40B4-BE49-F238E27FC236}">
                <a16:creationId xmlns:a16="http://schemas.microsoft.com/office/drawing/2014/main" id="{A5FFFF0C-F73C-574D-1891-B899BAA5C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7569" y="2713552"/>
            <a:ext cx="914400" cy="914400"/>
          </a:xfrm>
          <a:prstGeom prst="rect">
            <a:avLst/>
          </a:prstGeom>
        </p:spPr>
      </p:pic>
      <p:pic>
        <p:nvPicPr>
          <p:cNvPr id="13" name="Picture 12" descr="A wooden structure with a door&#10;&#10;AI-generated content may be incorrect.">
            <a:extLst>
              <a:ext uri="{FF2B5EF4-FFF2-40B4-BE49-F238E27FC236}">
                <a16:creationId xmlns:a16="http://schemas.microsoft.com/office/drawing/2014/main" id="{720F1508-588A-F880-F05A-B4601D9D85E1}"/>
              </a:ext>
            </a:extLst>
          </p:cNvPr>
          <p:cNvPicPr>
            <a:picLocks noChangeAspect="1"/>
          </p:cNvPicPr>
          <p:nvPr/>
        </p:nvPicPr>
        <p:blipFill>
          <a:blip r:embed="rId8"/>
          <a:stretch>
            <a:fillRect/>
          </a:stretch>
        </p:blipFill>
        <p:spPr>
          <a:xfrm>
            <a:off x="958755" y="561125"/>
            <a:ext cx="2084861" cy="1440000"/>
          </a:xfrm>
          <a:prstGeom prst="rect">
            <a:avLst/>
          </a:prstGeom>
        </p:spPr>
      </p:pic>
    </p:spTree>
    <p:extLst>
      <p:ext uri="{BB962C8B-B14F-4D97-AF65-F5344CB8AC3E}">
        <p14:creationId xmlns:p14="http://schemas.microsoft.com/office/powerpoint/2010/main" val="69991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C34D-63F6-DE7C-73A8-AC3B14C245E2}"/>
            </a:ext>
          </a:extLst>
        </p:cNvPr>
        <p:cNvGrpSpPr/>
        <p:nvPr/>
      </p:nvGrpSpPr>
      <p:grpSpPr>
        <a:xfrm>
          <a:off x="0" y="0"/>
          <a:ext cx="0" cy="0"/>
          <a:chOff x="0" y="0"/>
          <a:chExt cx="0" cy="0"/>
        </a:xfrm>
      </p:grpSpPr>
      <p:pic>
        <p:nvPicPr>
          <p:cNvPr id="9" name="Picture Placeholder 8" descr="A person working on a solar panel&#10;&#10;AI-generated content may be incorrect.">
            <a:extLst>
              <a:ext uri="{FF2B5EF4-FFF2-40B4-BE49-F238E27FC236}">
                <a16:creationId xmlns:a16="http://schemas.microsoft.com/office/drawing/2014/main" id="{4EFC0E23-CF1C-A49B-AADC-AFCD3DFC1FE0}"/>
              </a:ext>
            </a:extLst>
          </p:cNvPr>
          <p:cNvPicPr>
            <a:picLocks noGrp="1" noChangeAspect="1"/>
          </p:cNvPicPr>
          <p:nvPr>
            <p:ph type="pic" sz="quarter" idx="10"/>
          </p:nvPr>
        </p:nvPicPr>
        <p:blipFill>
          <a:blip r:embed="rId2"/>
          <a:srcRect t="12090" b="12090"/>
          <a:stretch/>
        </p:blipFill>
        <p:spPr/>
      </p:pic>
      <p:sp>
        <p:nvSpPr>
          <p:cNvPr id="6" name="Text Placeholder 5">
            <a:extLst>
              <a:ext uri="{FF2B5EF4-FFF2-40B4-BE49-F238E27FC236}">
                <a16:creationId xmlns:a16="http://schemas.microsoft.com/office/drawing/2014/main" id="{1E2C0C71-875D-DBDB-EEB9-AE6B6860609C}"/>
              </a:ext>
            </a:extLst>
          </p:cNvPr>
          <p:cNvSpPr>
            <a:spLocks noGrp="1"/>
          </p:cNvSpPr>
          <p:nvPr>
            <p:ph type="body" sz="quarter" idx="21"/>
          </p:nvPr>
        </p:nvSpPr>
        <p:spPr>
          <a:xfrm>
            <a:off x="4157074" y="382209"/>
            <a:ext cx="7221426" cy="4530541"/>
          </a:xfrm>
        </p:spPr>
        <p:txBody>
          <a:bodyPr lIns="91440" tIns="45720" rIns="91440" bIns="45720" anchor="t"/>
          <a:lstStyle/>
          <a:p>
            <a:pPr>
              <a:spcAft>
                <a:spcPts val="1200"/>
              </a:spcAft>
            </a:pPr>
            <a:r>
              <a:rPr lang="en-US" sz="2000" dirty="0"/>
              <a:t>Pri načrtovanju začetnih stroškov navedite vse, kar je potrebno, da iz praznega polja nastane delujoče glamping mesto. Modul 6, poglavje 1, to podrobneje obravnava. </a:t>
            </a:r>
            <a:r>
              <a:rPr lang="en-US" sz="2000" dirty="0" err="1"/>
              <a:t>Naredite</a:t>
            </a:r>
            <a:r>
              <a:rPr lang="en-US" sz="2000" dirty="0"/>
              <a:t> </a:t>
            </a:r>
            <a:r>
              <a:rPr lang="en-US" sz="2000" dirty="0" err="1"/>
              <a:t>hipotetični</a:t>
            </a:r>
            <a:r>
              <a:rPr lang="en-US" sz="2000" dirty="0"/>
              <a:t> </a:t>
            </a:r>
            <a:r>
              <a:rPr lang="en-US" sz="2000" b="1" dirty="0" err="1"/>
              <a:t>začetni</a:t>
            </a:r>
            <a:r>
              <a:rPr lang="en-US" sz="2000" b="1" dirty="0"/>
              <a:t> </a:t>
            </a:r>
            <a:r>
              <a:rPr lang="en-US" sz="2000" b="1" dirty="0" err="1"/>
              <a:t>proračun</a:t>
            </a:r>
            <a:r>
              <a:rPr lang="en-US" sz="2000" b="1" dirty="0"/>
              <a:t> </a:t>
            </a:r>
            <a:r>
              <a:rPr lang="en-US" sz="2000"/>
              <a:t>za </a:t>
            </a:r>
            <a:r>
              <a:rPr lang="en-US" sz="2000" err="1"/>
              <a:t>vaše</a:t>
            </a:r>
            <a:r>
              <a:rPr lang="en-US" sz="2000"/>
              <a:t> </a:t>
            </a:r>
            <a:r>
              <a:rPr lang="en-US" sz="2000" err="1"/>
              <a:t>alternativno</a:t>
            </a:r>
            <a:r>
              <a:rPr lang="en-US" sz="2000"/>
              <a:t> nastanitveno mesto (v </a:t>
            </a:r>
            <a:r>
              <a:rPr lang="en-US" sz="2000" err="1"/>
              <a:t>evrih</a:t>
            </a:r>
            <a:r>
              <a:rPr lang="en-US" sz="2000"/>
              <a:t>). </a:t>
            </a:r>
            <a:r>
              <a:rPr lang="en-US" sz="2000" b="1" dirty="0" err="1"/>
              <a:t>Stroški</a:t>
            </a:r>
            <a:r>
              <a:rPr lang="en-US" sz="2000" b="1" dirty="0"/>
              <a:t> se razlikujejo, zato se dobro pripravite! </a:t>
            </a:r>
            <a:r>
              <a:rPr lang="en-US" sz="2000" dirty="0"/>
              <a:t>V resnici se stroški razlikujejo glede na državo, lokacijo in obseg projekta. </a:t>
            </a:r>
            <a:endParaRPr lang="en-US" sz="2000" dirty="0">
              <a:ea typeface="Calibri"/>
              <a:cs typeface="Calibri"/>
            </a:endParaRPr>
          </a:p>
          <a:p>
            <a:pPr>
              <a:spcAft>
                <a:spcPts val="1200"/>
              </a:spcAft>
            </a:pPr>
            <a:r>
              <a:rPr lang="en-US" sz="2000" b="1" dirty="0">
                <a:solidFill>
                  <a:srgbClr val="E96751"/>
                </a:solidFill>
              </a:rPr>
              <a:t>Primer: </a:t>
            </a:r>
            <a:r>
              <a:rPr lang="en-US" sz="2000" dirty="0"/>
              <a:t>Za eno glamping lokacijo s 4 podi na Irskem so bili skupni začetni stroški</a:t>
            </a:r>
            <a:r>
              <a:rPr lang="en-US" sz="2000" b="1" dirty="0"/>
              <a:t> 180.000 evrov </a:t>
            </a:r>
            <a:r>
              <a:rPr lang="en-US" sz="2000" dirty="0"/>
              <a:t>(vključno s podi in vso opremo), medtem ko bi lahko majhna DIY oprema na osnovi šotorov stala manj kot 50.000 evrov. Vedno pridobite lokalne ponudbe za zemeljska dela in preverite, ali obstajajo subvencije ali podpore za podeželski turizem. (Glejte modul 7).</a:t>
            </a:r>
            <a:endParaRPr lang="en-US" sz="2000" dirty="0">
              <a:ea typeface="Calibri"/>
              <a:cs typeface="Calibri"/>
            </a:endParaRPr>
          </a:p>
          <a:p>
            <a:pPr>
              <a:spcAft>
                <a:spcPts val="1200"/>
              </a:spcAft>
            </a:pPr>
            <a:r>
              <a:rPr lang="en-US" sz="2000" b="1" dirty="0">
                <a:solidFill>
                  <a:schemeClr val="bg1"/>
                </a:solidFill>
                <a:highlight>
                  <a:srgbClr val="459597"/>
                </a:highlight>
              </a:rPr>
              <a:t>Načrtovanje in pravni stroški: </a:t>
            </a:r>
            <a:r>
              <a:rPr lang="en-US" sz="2000" dirty="0"/>
              <a:t>Ne pozabite na stroške pridobivanja dovoljenj (gradbeno dovoljenje, inšpekcije, licence). Ti lahko znašajo nekaj tisoč evrov in jih je treba vključiti v začetni proračun. </a:t>
            </a:r>
            <a:endParaRPr lang="en-US" sz="2000" dirty="0">
              <a:ea typeface="Calibri"/>
              <a:cs typeface="Calibri"/>
            </a:endParaRPr>
          </a:p>
          <a:p>
            <a:pPr>
              <a:spcAft>
                <a:spcPts val="1200"/>
              </a:spcAft>
            </a:pPr>
            <a:r>
              <a:rPr lang="en-US" sz="2000" b="1" dirty="0">
                <a:solidFill>
                  <a:srgbClr val="E96751"/>
                </a:solidFill>
              </a:rPr>
              <a:t>Primer: </a:t>
            </a:r>
            <a:r>
              <a:rPr lang="en-US" sz="2000" dirty="0"/>
              <a:t>Na Irskem in v večini EU je za uporabo zemljišča za kratkoročno nastanitev običajno potrebno </a:t>
            </a:r>
            <a:r>
              <a:rPr lang="en-US" sz="2000" dirty="0">
                <a:solidFill>
                  <a:srgbClr val="E96751"/>
                </a:solidFill>
                <a:hlinkClick r:id="rId3">
                  <a:extLst>
                    <a:ext uri="{A12FA001-AC4F-418D-AE19-62706E023703}">
                      <ahyp:hlinkClr xmlns:ahyp="http://schemas.microsoft.com/office/drawing/2018/hyperlinkcolor" val="tx"/>
                    </a:ext>
                  </a:extLst>
                </a:hlinkClick>
              </a:rPr>
              <a:t>dovoljenje za spremembo namembnosti </a:t>
            </a:r>
            <a:r>
              <a:rPr lang="en-US" sz="2000" dirty="0"/>
              <a:t>in morebiti licenca za turistično nastanitev.</a:t>
            </a:r>
            <a:endParaRPr lang="en-US" sz="2000" dirty="0">
              <a:ea typeface="Calibri"/>
              <a:cs typeface="Calibri"/>
            </a:endParaRPr>
          </a:p>
          <a:p>
            <a:pPr>
              <a:spcAft>
                <a:spcPts val="1200"/>
              </a:spcAft>
            </a:pPr>
            <a:endParaRPr lang="en-US" sz="2000" dirty="0">
              <a:ea typeface="Calibri"/>
              <a:cs typeface="Calibri"/>
            </a:endParaRPr>
          </a:p>
          <a:p>
            <a:pPr>
              <a:spcAft>
                <a:spcPts val="1200"/>
              </a:spcAft>
            </a:pPr>
            <a:endParaRPr lang="en-IE" sz="2000" dirty="0">
              <a:ea typeface="Calibri"/>
              <a:cs typeface="Calibri"/>
            </a:endParaRPr>
          </a:p>
        </p:txBody>
      </p:sp>
      <p:sp>
        <p:nvSpPr>
          <p:cNvPr id="3" name="Text Placeholder 2">
            <a:extLst>
              <a:ext uri="{FF2B5EF4-FFF2-40B4-BE49-F238E27FC236}">
                <a16:creationId xmlns:a16="http://schemas.microsoft.com/office/drawing/2014/main" id="{B195C999-CF69-DEA5-6095-57B050C62278}"/>
              </a:ext>
            </a:extLst>
          </p:cNvPr>
          <p:cNvSpPr>
            <a:spLocks noGrp="1"/>
          </p:cNvSpPr>
          <p:nvPr>
            <p:ph type="body" sz="quarter" idx="19"/>
          </p:nvPr>
        </p:nvSpPr>
        <p:spPr>
          <a:xfrm>
            <a:off x="697970" y="2266479"/>
            <a:ext cx="2810422" cy="385564"/>
          </a:xfrm>
        </p:spPr>
        <p:txBody>
          <a:bodyPr/>
          <a:lstStyle/>
          <a:p>
            <a:pPr algn="ctr"/>
            <a:r>
              <a:rPr lang="en-IE" sz="3000" dirty="0"/>
              <a:t>Začetni stroški in začetni proračun</a:t>
            </a:r>
          </a:p>
        </p:txBody>
      </p:sp>
      <p:sp>
        <p:nvSpPr>
          <p:cNvPr id="11" name="TextBox 10">
            <a:extLst>
              <a:ext uri="{FF2B5EF4-FFF2-40B4-BE49-F238E27FC236}">
                <a16:creationId xmlns:a16="http://schemas.microsoft.com/office/drawing/2014/main" id="{BE1E2D9A-FEC3-D5CC-D7A1-081DFD5D3481}"/>
              </a:ext>
            </a:extLst>
          </p:cNvPr>
          <p:cNvSpPr txBox="1"/>
          <p:nvPr/>
        </p:nvSpPr>
        <p:spPr>
          <a:xfrm>
            <a:off x="236281" y="4032618"/>
            <a:ext cx="3733800" cy="769441"/>
          </a:xfrm>
          <a:prstGeom prst="rect">
            <a:avLst/>
          </a:prstGeom>
          <a:noFill/>
        </p:spPr>
        <p:txBody>
          <a:bodyPr wrap="square">
            <a:spAutoFit/>
          </a:bodyPr>
          <a:lstStyle/>
          <a:p>
            <a:pPr algn="ctr">
              <a:lnSpc>
                <a:spcPct val="100000"/>
              </a:lnSpc>
            </a:pPr>
            <a:r>
              <a:rPr lang="en-US" sz="2200" dirty="0">
                <a:solidFill>
                  <a:schemeClr val="bg1"/>
                </a:solidFill>
              </a:rPr>
              <a:t>Lokacija in obseg močno vplivata na stroške</a:t>
            </a:r>
            <a:endParaRPr lang="en-IE" sz="2200" dirty="0">
              <a:solidFill>
                <a:schemeClr val="bg1"/>
              </a:solidFill>
            </a:endParaRPr>
          </a:p>
        </p:txBody>
      </p:sp>
      <p:grpSp>
        <p:nvGrpSpPr>
          <p:cNvPr id="2" name="Group 1">
            <a:extLst>
              <a:ext uri="{FF2B5EF4-FFF2-40B4-BE49-F238E27FC236}">
                <a16:creationId xmlns:a16="http://schemas.microsoft.com/office/drawing/2014/main" id="{BA4E3F59-14C2-67FB-FF38-291BDD44C5B7}"/>
              </a:ext>
            </a:extLst>
          </p:cNvPr>
          <p:cNvGrpSpPr/>
          <p:nvPr/>
        </p:nvGrpSpPr>
        <p:grpSpPr>
          <a:xfrm>
            <a:off x="11476555" y="21197"/>
            <a:ext cx="720000" cy="861774"/>
            <a:chOff x="1305495" y="1024973"/>
            <a:chExt cx="1016000" cy="1216059"/>
          </a:xfrm>
        </p:grpSpPr>
        <p:sp>
          <p:nvSpPr>
            <p:cNvPr id="4" name="Oval 3">
              <a:extLst>
                <a:ext uri="{FF2B5EF4-FFF2-40B4-BE49-F238E27FC236}">
                  <a16:creationId xmlns:a16="http://schemas.microsoft.com/office/drawing/2014/main" id="{AC304674-0801-41BF-D242-D97A56AF8756}"/>
                </a:ext>
              </a:extLst>
            </p:cNvPr>
            <p:cNvSpPr/>
            <p:nvPr/>
          </p:nvSpPr>
          <p:spPr>
            <a:xfrm>
              <a:off x="1305495" y="1124135"/>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620739C-4C23-646E-4442-5649F67C7F25}"/>
                </a:ext>
              </a:extLst>
            </p:cNvPr>
            <p:cNvSpPr txBox="1"/>
            <p:nvPr/>
          </p:nvSpPr>
          <p:spPr>
            <a:xfrm>
              <a:off x="1345765"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1683709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B6C2-9802-E6B5-748F-EDC0F624485D}"/>
            </a:ext>
          </a:extLst>
        </p:cNvPr>
        <p:cNvGrpSpPr/>
        <p:nvPr/>
      </p:nvGrpSpPr>
      <p:grpSpPr>
        <a:xfrm>
          <a:off x="0" y="0"/>
          <a:ext cx="0" cy="0"/>
          <a:chOff x="0" y="0"/>
          <a:chExt cx="0" cy="0"/>
        </a:xfrm>
      </p:grpSpPr>
      <p:pic>
        <p:nvPicPr>
          <p:cNvPr id="13" name="Picture Placeholder 12" descr="A person in a suit and helmet writing on a paper&#10;&#10;AI-generated content may be incorrect.">
            <a:extLst>
              <a:ext uri="{FF2B5EF4-FFF2-40B4-BE49-F238E27FC236}">
                <a16:creationId xmlns:a16="http://schemas.microsoft.com/office/drawing/2014/main" id="{5EE2FD1A-2171-BB5D-824E-6D3E0A0F9978}"/>
              </a:ext>
            </a:extLst>
          </p:cNvPr>
          <p:cNvPicPr>
            <a:picLocks noGrp="1" noChangeAspect="1"/>
          </p:cNvPicPr>
          <p:nvPr>
            <p:ph type="pic" sz="quarter" idx="10"/>
          </p:nvPr>
        </p:nvPicPr>
        <p:blipFill>
          <a:blip r:embed="rId2"/>
          <a:srcRect t="7352" b="7352"/>
          <a:stretch/>
        </p:blipFill>
        <p:spPr/>
      </p:pic>
      <p:sp>
        <p:nvSpPr>
          <p:cNvPr id="6" name="Text Placeholder 5">
            <a:extLst>
              <a:ext uri="{FF2B5EF4-FFF2-40B4-BE49-F238E27FC236}">
                <a16:creationId xmlns:a16="http://schemas.microsoft.com/office/drawing/2014/main" id="{216A7EC2-6D84-00CE-9F6D-631DDA1595DE}"/>
              </a:ext>
            </a:extLst>
          </p:cNvPr>
          <p:cNvSpPr>
            <a:spLocks noGrp="1"/>
          </p:cNvSpPr>
          <p:nvPr>
            <p:ph type="body" sz="quarter" idx="21"/>
          </p:nvPr>
        </p:nvSpPr>
        <p:spPr>
          <a:xfrm>
            <a:off x="4155024" y="192459"/>
            <a:ext cx="7631733" cy="4540310"/>
          </a:xfrm>
        </p:spPr>
        <p:txBody>
          <a:bodyPr/>
          <a:lstStyle/>
          <a:p>
            <a:pPr>
              <a:spcAft>
                <a:spcPts val="1200"/>
              </a:spcAft>
            </a:pPr>
            <a:r>
              <a:rPr lang="en-US" b="1" dirty="0">
                <a:solidFill>
                  <a:schemeClr val="bg1"/>
                </a:solidFill>
                <a:highlight>
                  <a:srgbClr val="459597"/>
                </a:highlight>
              </a:rPr>
              <a:t>Vzpostavitev infrastrukture: </a:t>
            </a:r>
            <a:r>
              <a:rPr lang="en-US" dirty="0"/>
              <a:t>Vzpostavitev komunalnih storitev je pogosto povezana z znatnimi stroški. Tekoča voda, elektrika, kanalizacija/septični sistemi in dostopne ceste ali parkirišča lahko </a:t>
            </a:r>
            <a:r>
              <a:rPr lang="en-US" dirty="0">
                <a:solidFill>
                  <a:srgbClr val="E96751"/>
                </a:solidFill>
                <a:hlinkClick r:id="rId3">
                  <a:extLst>
                    <a:ext uri="{A12FA001-AC4F-418D-AE19-62706E023703}">
                      <ahyp:hlinkClr xmlns:ahyp="http://schemas.microsoft.com/office/drawing/2018/hyperlinkcolor" val="tx"/>
                    </a:ext>
                  </a:extLst>
                </a:hlinkClick>
              </a:rPr>
              <a:t>skupaj stanejo več deset tisoč evrov</a:t>
            </a:r>
            <a:r>
              <a:rPr lang="en-US" dirty="0"/>
              <a:t>. Če je vaša lokacija oddaljena ali ni priključena na omrežje, v proračun vključite alternativne rešitve (kot so sončni kolektorji ali vrtine) in jih upoštevajte v začetnih stroških.</a:t>
            </a:r>
          </a:p>
          <a:p>
            <a:pPr>
              <a:spcAft>
                <a:spcPts val="1200"/>
              </a:spcAft>
            </a:pPr>
            <a:r>
              <a:rPr lang="en-US" b="1" dirty="0">
                <a:solidFill>
                  <a:schemeClr val="bg1"/>
                </a:solidFill>
                <a:highlight>
                  <a:srgbClr val="459597"/>
                </a:highlight>
              </a:rPr>
              <a:t>Začetni operativni denarni tok: </a:t>
            </a:r>
            <a:r>
              <a:rPr lang="en-US" dirty="0"/>
              <a:t>Priporočljivo je, da si za prvih nekaj mesecev delovanja pridržite nekaj startnega kapitala (za morebitne nepričakovane stroške ali preprosto za kritje stroškov, dokler se prihodki ne povečajo).</a:t>
            </a:r>
          </a:p>
          <a:p>
            <a:pPr>
              <a:spcAft>
                <a:spcPts val="1200"/>
              </a:spcAft>
            </a:pPr>
            <a:r>
              <a:rPr lang="en-US" b="1" dirty="0">
                <a:solidFill>
                  <a:srgbClr val="E96751"/>
                </a:solidFill>
              </a:rPr>
              <a:t>Nasvet za proračun: </a:t>
            </a:r>
            <a:r>
              <a:rPr lang="en-US" i="1" dirty="0"/>
              <a:t>Uporabite preprosto preglednico, da navedete vse pričakovane začetne stroške, in uporabite formulo za</a:t>
            </a:r>
            <a:r>
              <a:rPr lang="en-US" b="1" i="1" dirty="0"/>
              <a:t> nepredvidene </a:t>
            </a:r>
            <a:r>
              <a:rPr lang="en-US" i="1" dirty="0"/>
              <a:t>stroške (npr. 10 % skupnih stroškov), da upoštevate presežke. </a:t>
            </a:r>
            <a:r>
              <a:rPr lang="en-US" dirty="0"/>
              <a:t>Tako boste imeli realističen pregled nad denarjem, ki ga potrebujete pred odprtjem. </a:t>
            </a:r>
          </a:p>
          <a:p>
            <a:pPr>
              <a:spcAft>
                <a:spcPts val="1200"/>
              </a:spcAft>
            </a:pPr>
            <a:r>
              <a:rPr lang="en-US" dirty="0"/>
              <a:t>Primer proračuna za zagon 4-enotnega glampinga je prikazan na naslednji diapozitivi. Temelji na irskih cenovnih ocenah. </a:t>
            </a:r>
          </a:p>
          <a:p>
            <a:pPr>
              <a:spcAft>
                <a:spcPts val="1200"/>
              </a:spcAft>
            </a:pPr>
            <a:endParaRPr lang="en-US" dirty="0"/>
          </a:p>
          <a:p>
            <a:pPr>
              <a:spcAft>
                <a:spcPts val="1200"/>
              </a:spcAft>
            </a:pPr>
            <a:endParaRPr lang="en-US" dirty="0"/>
          </a:p>
          <a:p>
            <a:pPr>
              <a:spcAft>
                <a:spcPts val="1200"/>
              </a:spcAft>
            </a:pPr>
            <a:endParaRPr lang="en-IE" dirty="0"/>
          </a:p>
        </p:txBody>
      </p:sp>
      <p:sp>
        <p:nvSpPr>
          <p:cNvPr id="14" name="Text Placeholder 13">
            <a:extLst>
              <a:ext uri="{FF2B5EF4-FFF2-40B4-BE49-F238E27FC236}">
                <a16:creationId xmlns:a16="http://schemas.microsoft.com/office/drawing/2014/main" id="{352F3736-F78F-E524-967F-23157316962C}"/>
              </a:ext>
            </a:extLst>
          </p:cNvPr>
          <p:cNvSpPr>
            <a:spLocks noGrp="1"/>
          </p:cNvSpPr>
          <p:nvPr>
            <p:ph type="body" sz="quarter" idx="66"/>
          </p:nvPr>
        </p:nvSpPr>
        <p:spPr/>
        <p:txBody>
          <a:bodyPr/>
          <a:lstStyle/>
          <a:p>
            <a:endParaRPr lang="en-IE"/>
          </a:p>
        </p:txBody>
      </p:sp>
      <p:sp>
        <p:nvSpPr>
          <p:cNvPr id="3" name="Text Placeholder 2">
            <a:extLst>
              <a:ext uri="{FF2B5EF4-FFF2-40B4-BE49-F238E27FC236}">
                <a16:creationId xmlns:a16="http://schemas.microsoft.com/office/drawing/2014/main" id="{BBB4C29B-3AAC-71BC-56C2-00CB05479F91}"/>
              </a:ext>
            </a:extLst>
          </p:cNvPr>
          <p:cNvSpPr>
            <a:spLocks noGrp="1"/>
          </p:cNvSpPr>
          <p:nvPr>
            <p:ph type="body" sz="quarter" idx="19"/>
          </p:nvPr>
        </p:nvSpPr>
        <p:spPr>
          <a:xfrm>
            <a:off x="642974" y="2257781"/>
            <a:ext cx="2899913" cy="385564"/>
          </a:xfrm>
        </p:spPr>
        <p:txBody>
          <a:bodyPr/>
          <a:lstStyle/>
          <a:p>
            <a:pPr algn="ctr"/>
            <a:r>
              <a:rPr lang="en-IE" dirty="0"/>
              <a:t>Začetni stroški in proračun</a:t>
            </a:r>
          </a:p>
        </p:txBody>
      </p:sp>
      <p:sp>
        <p:nvSpPr>
          <p:cNvPr id="15" name="Text Placeholder 1">
            <a:extLst>
              <a:ext uri="{FF2B5EF4-FFF2-40B4-BE49-F238E27FC236}">
                <a16:creationId xmlns:a16="http://schemas.microsoft.com/office/drawing/2014/main" id="{E340E3FC-131D-A4BE-B752-B2834633B0B5}"/>
              </a:ext>
            </a:extLst>
          </p:cNvPr>
          <p:cNvSpPr txBox="1">
            <a:spLocks/>
          </p:cNvSpPr>
          <p:nvPr/>
        </p:nvSpPr>
        <p:spPr>
          <a:xfrm>
            <a:off x="388974" y="3697767"/>
            <a:ext cx="3416219" cy="1029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a:solidFill>
                  <a:schemeClr val="bg1"/>
                </a:solidFill>
              </a:rPr>
              <a:t>Ne spreglejte začetnih pristojbin, stroškov in zgodnjih izdatkov</a:t>
            </a:r>
            <a:endParaRPr lang="en-IE" sz="2600" dirty="0">
              <a:solidFill>
                <a:schemeClr val="bg1"/>
              </a:solidFill>
            </a:endParaRPr>
          </a:p>
        </p:txBody>
      </p:sp>
    </p:spTree>
    <p:extLst>
      <p:ext uri="{BB962C8B-B14F-4D97-AF65-F5344CB8AC3E}">
        <p14:creationId xmlns:p14="http://schemas.microsoft.com/office/powerpoint/2010/main" val="2646651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73E2-0BD5-C890-9650-DADEA51939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8BD910-3276-F7F4-9E3F-DBD520690B68}"/>
              </a:ext>
            </a:extLst>
          </p:cNvPr>
          <p:cNvSpPr>
            <a:spLocks noGrp="1"/>
          </p:cNvSpPr>
          <p:nvPr>
            <p:ph type="body" sz="quarter" idx="16"/>
          </p:nvPr>
        </p:nvSpPr>
        <p:spPr>
          <a:xfrm>
            <a:off x="591432" y="218309"/>
            <a:ext cx="10614687" cy="803654"/>
          </a:xfrm>
        </p:spPr>
        <p:txBody>
          <a:bodyPr/>
          <a:lstStyle/>
          <a:p>
            <a:pPr fontAlgn="base"/>
            <a:r>
              <a:rPr lang="en-IE" sz="3200" dirty="0"/>
              <a:t>Začetni stroški in začetno načrtovanje proračuna </a:t>
            </a:r>
          </a:p>
          <a:p>
            <a:pPr fontAlgn="base"/>
            <a:r>
              <a:rPr lang="en-US" sz="2800" b="0" dirty="0">
                <a:solidFill>
                  <a:srgbClr val="E96751"/>
                </a:solidFill>
              </a:rPr>
              <a:t>Glamping 4 Pods (Irska 2025)</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1BF4ED07-291A-FA49-8FA2-367BA95F68D2}"/>
              </a:ext>
            </a:extLst>
          </p:cNvPr>
          <p:cNvGraphicFramePr>
            <a:graphicFrameLocks noGrp="1"/>
          </p:cNvGraphicFramePr>
          <p:nvPr>
            <p:extLst>
              <p:ext uri="{D42A27DB-BD31-4B8C-83A1-F6EECF244321}">
                <p14:modId xmlns:p14="http://schemas.microsoft.com/office/powerpoint/2010/main" val="2429067453"/>
              </p:ext>
            </p:extLst>
          </p:nvPr>
        </p:nvGraphicFramePr>
        <p:xfrm>
          <a:off x="344794" y="1224316"/>
          <a:ext cx="11355288" cy="4612386"/>
        </p:xfrm>
        <a:graphic>
          <a:graphicData uri="http://schemas.openxmlformats.org/drawingml/2006/table">
            <a:tbl>
              <a:tblPr firstRow="1" bandRow="1">
                <a:tableStyleId>{5C22544A-7EE6-4342-B048-85BDC9FD1C3A}</a:tableStyleId>
              </a:tblPr>
              <a:tblGrid>
                <a:gridCol w="2704353">
                  <a:extLst>
                    <a:ext uri="{9D8B030D-6E8A-4147-A177-3AD203B41FA5}">
                      <a16:colId xmlns:a16="http://schemas.microsoft.com/office/drawing/2014/main" val="1315654808"/>
                    </a:ext>
                  </a:extLst>
                </a:gridCol>
                <a:gridCol w="5767916">
                  <a:extLst>
                    <a:ext uri="{9D8B030D-6E8A-4147-A177-3AD203B41FA5}">
                      <a16:colId xmlns:a16="http://schemas.microsoft.com/office/drawing/2014/main" val="2964838693"/>
                    </a:ext>
                  </a:extLst>
                </a:gridCol>
                <a:gridCol w="1344081">
                  <a:extLst>
                    <a:ext uri="{9D8B030D-6E8A-4147-A177-3AD203B41FA5}">
                      <a16:colId xmlns:a16="http://schemas.microsoft.com/office/drawing/2014/main" val="573140853"/>
                    </a:ext>
                  </a:extLst>
                </a:gridCol>
                <a:gridCol w="1538938">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a:cs typeface="Times New Roman"/>
                        </a:rPr>
                        <a:t>Kategorija</a:t>
                      </a:r>
                      <a:endParaRPr lang="en-IE" sz="1800">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effectLst/>
                          <a:latin typeface="+mn-lt"/>
                          <a:ea typeface="MS Mincho"/>
                          <a:cs typeface="Times New Roman"/>
                        </a:rPr>
                        <a:t>Opis</a:t>
                      </a:r>
                      <a:endParaRPr lang="en-IE" sz="1800">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effectLst/>
                          <a:latin typeface="+mn-lt"/>
                          <a:ea typeface="MS Mincho"/>
                          <a:cs typeface="Times New Roman"/>
                        </a:rPr>
                        <a:t>Minimalni stroški (€)</a:t>
                      </a:r>
                      <a:endParaRPr lang="en-IE" sz="1800">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effectLst/>
                          <a:latin typeface="+mn-lt"/>
                          <a:ea typeface="MS Mincho"/>
                          <a:cs typeface="Times New Roman"/>
                        </a:rPr>
                        <a:t>Najvišji stroški (€)</a:t>
                      </a:r>
                      <a:endParaRPr lang="en-IE" sz="1800">
                        <a:effectLst/>
                        <a:latin typeface="+mn-lt"/>
                        <a:ea typeface="MS Mincho"/>
                        <a:cs typeface="Times New Roman"/>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dirty="0">
                          <a:solidFill>
                            <a:srgbClr val="494949"/>
                          </a:solidFill>
                          <a:effectLst/>
                          <a:latin typeface="+mn-lt"/>
                          <a:ea typeface="MS Mincho"/>
                          <a:cs typeface="Times New Roman"/>
                        </a:rPr>
                        <a:t>Nakup zemljišča</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Nakup zemljišča, primernega za turistično rabo (ureditev prostora, dostop, odvodnjavanje).</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50.000</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120.000</a:t>
                      </a:r>
                      <a:endParaRPr lang="en-IE" sz="1800">
                        <a:solidFill>
                          <a:srgbClr val="49494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15000"/>
                        </a:lnSpc>
                        <a:spcAft>
                          <a:spcPts val="1000"/>
                        </a:spcAft>
                        <a:buNone/>
                      </a:pPr>
                      <a:r>
                        <a:rPr lang="en-US" sz="1800" dirty="0">
                          <a:solidFill>
                            <a:srgbClr val="494949"/>
                          </a:solidFill>
                          <a:effectLst/>
                          <a:latin typeface="+mn-lt"/>
                          <a:ea typeface="MS Mincho"/>
                          <a:cs typeface="Times New Roman"/>
                        </a:rPr>
                        <a:t>Zemeljska dela in infrastruktura</a:t>
                      </a:r>
                      <a:endParaRPr lang="en-IE" sz="1800">
                        <a:solidFill>
                          <a:srgbClr val="494949"/>
                        </a:solidFill>
                        <a:effectLst/>
                        <a:latin typeface="+mn-lt"/>
                        <a:ea typeface="MS Mincho"/>
                        <a:cs typeface="Times New Roman"/>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a:cs typeface="Times New Roman"/>
                        </a:rPr>
                        <a:t>Vključuje čiščenje, izravnavanje, odvodnjavanje, dostopno cesto, gramozne podlage za podi.</a:t>
                      </a:r>
                      <a:endParaRPr lang="en-IE" sz="1800" kern="1200" dirty="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20.000</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35.000</a:t>
                      </a:r>
                      <a:endParaRPr lang="en-IE" sz="1800">
                        <a:solidFill>
                          <a:srgbClr val="49494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3869759737"/>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a:cs typeface="Times New Roman"/>
                        </a:rPr>
                        <a:t>Temelji za 4 podi</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a:cs typeface="Times New Roman"/>
                        </a:rPr>
                        <a:t>Betonne podlage ali zemeljski vijaki, odvisno od teže podov.</a:t>
                      </a:r>
                      <a:endParaRPr lang="en-IE" sz="1800" kern="1200" dirty="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a:cs typeface="Times New Roman"/>
                        </a:rPr>
                        <a:t>6.000</a:t>
                      </a:r>
                      <a:endParaRPr lang="en-IE" sz="1800" kern="1200" dirty="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a:cs typeface="Times New Roman"/>
                        </a:rPr>
                        <a:t>10.000</a:t>
                      </a:r>
                      <a:endParaRPr lang="en-IE" sz="1800" kern="1200" dirty="0">
                        <a:solidFill>
                          <a:srgbClr val="49494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dirty="0">
                          <a:solidFill>
                            <a:srgbClr val="494949"/>
                          </a:solidFill>
                          <a:effectLst/>
                          <a:latin typeface="+mn-lt"/>
                          <a:ea typeface="MS Mincho"/>
                          <a:cs typeface="Times New Roman"/>
                        </a:rPr>
                        <a:t>Komunalne in internetne povezave</a:t>
                      </a:r>
                      <a:endParaRPr lang="en-IE" sz="1800">
                        <a:solidFill>
                          <a:srgbClr val="494949"/>
                        </a:solidFill>
                        <a:effectLst/>
                        <a:latin typeface="+mn-lt"/>
                        <a:ea typeface="MS Mincho"/>
                        <a:cs typeface="Times New Roman"/>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solidFill>
                            <a:srgbClr val="494949"/>
                          </a:solidFill>
                          <a:effectLst/>
                          <a:latin typeface="+mn-lt"/>
                          <a:ea typeface="MS Mincho"/>
                          <a:cs typeface="Times New Roman"/>
                        </a:rPr>
                        <a:t>Elektrika – </a:t>
                      </a:r>
                      <a:r>
                        <a:rPr lang="en-US" sz="1800" kern="1200" dirty="0">
                          <a:solidFill>
                            <a:srgbClr val="494949"/>
                          </a:solidFill>
                          <a:effectLst/>
                          <a:latin typeface="+mn-lt"/>
                          <a:ea typeface="MS Mincho"/>
                          <a:cs typeface="Times New Roman"/>
                        </a:rPr>
                        <a:t>razsvetljava, označbe in ožičenje lokacije (nizkonapetostno), </a:t>
                      </a:r>
                      <a:r>
                        <a:rPr lang="en-US" sz="1800" dirty="0">
                          <a:solidFill>
                            <a:srgbClr val="494949"/>
                          </a:solidFill>
                          <a:effectLst/>
                          <a:latin typeface="+mn-lt"/>
                          <a:ea typeface="MS Mincho"/>
                          <a:cs typeface="Times New Roman"/>
                        </a:rPr>
                        <a:t>namestitev širokopasovnega interneta (npr. Starlink ali </a:t>
                      </a:r>
                      <a:r>
                        <a:rPr lang="en-US" sz="1800" dirty="0" err="1">
                          <a:solidFill>
                            <a:srgbClr val="494949"/>
                          </a:solidFill>
                          <a:effectLst/>
                          <a:latin typeface="+mn-lt"/>
                          <a:ea typeface="MS Mincho"/>
                          <a:cs typeface="Times New Roman"/>
                        </a:rPr>
                        <a:t>optični</a:t>
                      </a:r>
                      <a:r>
                        <a:rPr lang="en-US" sz="1800" dirty="0">
                          <a:solidFill>
                            <a:srgbClr val="494949"/>
                          </a:solidFill>
                          <a:effectLst/>
                          <a:latin typeface="+mn-lt"/>
                          <a:ea typeface="MS Mincho"/>
                          <a:cs typeface="Times New Roman"/>
                        </a:rPr>
                        <a:t> </a:t>
                      </a:r>
                      <a:r>
                        <a:rPr lang="en-US" sz="1800" dirty="0" err="1">
                          <a:solidFill>
                            <a:srgbClr val="494949"/>
                          </a:solidFill>
                          <a:effectLst/>
                          <a:latin typeface="+mn-lt"/>
                          <a:ea typeface="MS Mincho"/>
                          <a:cs typeface="Times New Roman"/>
                        </a:rPr>
                        <a:t>kabel</a:t>
                      </a:r>
                      <a:r>
                        <a:rPr lang="en-US" sz="1800" dirty="0">
                          <a:solidFill>
                            <a:srgbClr val="494949"/>
                          </a:solidFill>
                          <a:effectLst/>
                          <a:latin typeface="+mn-lt"/>
                          <a:ea typeface="MS Mincho"/>
                          <a:cs typeface="Times New Roman"/>
                        </a:rPr>
                        <a:t>). </a:t>
                      </a:r>
                      <a:r>
                        <a:rPr lang="en-US" sz="1800" kern="1200" dirty="0">
                          <a:solidFill>
                            <a:srgbClr val="494949"/>
                          </a:solidFill>
                          <a:effectLst/>
                          <a:latin typeface="+mn-lt"/>
                          <a:ea typeface="MS Mincho"/>
                          <a:cs typeface="Times New Roman"/>
                        </a:rPr>
                        <a:t>Odvisno od oddaljenosti od omrežja; vključuje izkopavanje jarkov in varnostne sisteme</a:t>
                      </a:r>
                      <a:r>
                        <a:rPr lang="en-US" sz="1800" dirty="0"/>
                        <a:t>. </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5.000</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10.000</a:t>
                      </a:r>
                      <a:endParaRPr lang="en-IE" sz="1800">
                        <a:solidFill>
                          <a:srgbClr val="49494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2119150372"/>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a:cs typeface="Times New Roman"/>
                        </a:rPr>
                        <a:t>Vodovodna priključitev in vodovodna infrastruktura</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t>Vključuje priključek na vodovodno omrežje ali vodnjak, shranjevanje vode in cevovod.</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a:cs typeface="Times New Roman"/>
                        </a:rPr>
                        <a:t>4.000</a:t>
                      </a:r>
                      <a:endParaRPr lang="en-IE" sz="1800" kern="1200" dirty="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a:cs typeface="Times New Roman"/>
                        </a:rPr>
                        <a:t>8.000</a:t>
                      </a:r>
                      <a:endParaRPr lang="en-IE" sz="1800" kern="1200" dirty="0">
                        <a:solidFill>
                          <a:srgbClr val="49494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dirty="0" err="1">
                          <a:solidFill>
                            <a:srgbClr val="494949"/>
                          </a:solidFill>
                          <a:effectLst/>
                          <a:latin typeface="+mn-lt"/>
                          <a:ea typeface="MS Mincho"/>
                          <a:cs typeface="Times New Roman"/>
                        </a:rPr>
                        <a:t>Septični</a:t>
                      </a:r>
                      <a:r>
                        <a:rPr lang="en-US" sz="1800" dirty="0">
                          <a:solidFill>
                            <a:srgbClr val="494949"/>
                          </a:solidFill>
                          <a:effectLst/>
                          <a:latin typeface="+mn-lt"/>
                          <a:ea typeface="MS Mincho"/>
                          <a:cs typeface="Times New Roman"/>
                        </a:rPr>
                        <a:t> </a:t>
                      </a:r>
                      <a:r>
                        <a:rPr lang="en-US" sz="1800" dirty="0" err="1">
                          <a:solidFill>
                            <a:srgbClr val="494949"/>
                          </a:solidFill>
                          <a:effectLst/>
                          <a:latin typeface="+mn-lt"/>
                          <a:ea typeface="MS Mincho"/>
                          <a:cs typeface="Times New Roman"/>
                        </a:rPr>
                        <a:t>sistem</a:t>
                      </a:r>
                      <a:endParaRPr lang="en-IE" sz="1800">
                        <a:solidFill>
                          <a:srgbClr val="494949"/>
                        </a:solidFill>
                        <a:effectLst/>
                        <a:latin typeface="+mn-lt"/>
                        <a:ea typeface="MS Mincho"/>
                        <a:cs typeface="Times New Roman"/>
                      </a:endParaRPr>
                    </a:p>
                  </a:txBody>
                  <a:tcPr marL="68580" marR="68580" marT="0" marB="0" anchor="ctr"/>
                </a:tc>
                <a:tc>
                  <a:txBody>
                    <a:bodyPr/>
                    <a:lstStyle/>
                    <a:p>
                      <a:pPr>
                        <a:buNone/>
                      </a:pPr>
                      <a:r>
                        <a:rPr lang="en-US" sz="1800" kern="1200" dirty="0">
                          <a:solidFill>
                            <a:srgbClr val="494949"/>
                          </a:solidFill>
                          <a:effectLst/>
                          <a:latin typeface="+mn-lt"/>
                          <a:ea typeface="MS Mincho"/>
                          <a:cs typeface="Times New Roman"/>
                        </a:rPr>
                        <a:t>Septična jama ali majhna čistilna naprava; potrebna v skladu s predpisi.</a:t>
                      </a: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10.000</a:t>
                      </a:r>
                      <a:endParaRPr lang="en-IE" sz="1800">
                        <a:solidFill>
                          <a:srgbClr val="494949"/>
                        </a:solidFill>
                        <a:effectLst/>
                        <a:latin typeface="+mn-lt"/>
                        <a:ea typeface="MS Mincho"/>
                        <a:cs typeface="Times New Roman"/>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a:cs typeface="Times New Roman"/>
                        </a:rPr>
                        <a:t>18.000</a:t>
                      </a:r>
                      <a:endParaRPr lang="en-IE" sz="1800">
                        <a:solidFill>
                          <a:srgbClr val="494949"/>
                        </a:solidFill>
                        <a:effectLst/>
                        <a:latin typeface="+mn-lt"/>
                        <a:ea typeface="MS Mincho"/>
                        <a:cs typeface="Times New Roman"/>
                      </a:endParaRPr>
                    </a:p>
                  </a:txBody>
                  <a:tcPr marL="68580" marR="68580" marT="0" marB="0" anchor="ctr"/>
                </a:tc>
                <a:extLst>
                  <a:ext uri="{0D108BD9-81ED-4DB2-BD59-A6C34878D82A}">
                    <a16:rowId xmlns:a16="http://schemas.microsoft.com/office/drawing/2014/main" val="1324824433"/>
                  </a:ext>
                </a:extLst>
              </a:tr>
            </a:tbl>
          </a:graphicData>
        </a:graphic>
      </p:graphicFrame>
      <p:sp>
        <p:nvSpPr>
          <p:cNvPr id="2" name="TextBox 1">
            <a:extLst>
              <a:ext uri="{FF2B5EF4-FFF2-40B4-BE49-F238E27FC236}">
                <a16:creationId xmlns:a16="http://schemas.microsoft.com/office/drawing/2014/main" id="{3493561B-F7E1-F88C-6DBD-79DF319A9697}"/>
              </a:ext>
            </a:extLst>
          </p:cNvPr>
          <p:cNvSpPr txBox="1"/>
          <p:nvPr/>
        </p:nvSpPr>
        <p:spPr>
          <a:xfrm>
            <a:off x="598795" y="6355976"/>
            <a:ext cx="4910712" cy="369332"/>
          </a:xfrm>
          <a:prstGeom prst="rect">
            <a:avLst/>
          </a:prstGeom>
          <a:noFill/>
        </p:spPr>
        <p:txBody>
          <a:bodyPr wrap="square" lIns="91440" tIns="45720" rIns="91440" bIns="45720" rtlCol="0" anchor="t">
            <a:spAutoFit/>
          </a:bodyPr>
          <a:lstStyle/>
          <a:p>
            <a:r>
              <a:rPr lang="en-IE" dirty="0" err="1">
                <a:solidFill>
                  <a:srgbClr val="E6533A"/>
                </a:solidFill>
              </a:rPr>
              <a:t>Nadaljujemo</a:t>
            </a:r>
            <a:r>
              <a:rPr lang="en-IE" dirty="0">
                <a:solidFill>
                  <a:srgbClr val="E6533A"/>
                </a:solidFill>
              </a:rPr>
              <a:t> </a:t>
            </a:r>
            <a:r>
              <a:rPr lang="en-IE" dirty="0" err="1">
                <a:solidFill>
                  <a:srgbClr val="E6533A"/>
                </a:solidFill>
              </a:rPr>
              <a:t>na</a:t>
            </a:r>
            <a:r>
              <a:rPr lang="en-IE" dirty="0">
                <a:solidFill>
                  <a:srgbClr val="E6533A"/>
                </a:solidFill>
              </a:rPr>
              <a:t> </a:t>
            </a:r>
            <a:r>
              <a:rPr lang="en-IE" dirty="0" err="1">
                <a:solidFill>
                  <a:srgbClr val="E6533A"/>
                </a:solidFill>
              </a:rPr>
              <a:t>naslednji</a:t>
            </a:r>
            <a:r>
              <a:rPr lang="en-IE" dirty="0">
                <a:solidFill>
                  <a:srgbClr val="E6533A"/>
                </a:solidFill>
              </a:rPr>
              <a:t> </a:t>
            </a:r>
            <a:r>
              <a:rPr lang="en-IE" dirty="0" err="1">
                <a:solidFill>
                  <a:srgbClr val="E6533A"/>
                </a:solidFill>
              </a:rPr>
              <a:t>drsnici</a:t>
            </a:r>
            <a:r>
              <a:rPr lang="en-IE" dirty="0">
                <a:solidFill>
                  <a:srgbClr val="E6533A"/>
                </a:solidFill>
              </a:rPr>
              <a:t>:</a:t>
            </a:r>
          </a:p>
        </p:txBody>
      </p:sp>
    </p:spTree>
    <p:extLst>
      <p:ext uri="{BB962C8B-B14F-4D97-AF65-F5344CB8AC3E}">
        <p14:creationId xmlns:p14="http://schemas.microsoft.com/office/powerpoint/2010/main" val="2529206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3F5C9-DB7A-CF3A-C705-31E06C4ED74A}"/>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97B4F98-652A-EDF4-2454-CFE1C7DC3B38}"/>
              </a:ext>
            </a:extLst>
          </p:cNvPr>
          <p:cNvGraphicFramePr>
            <a:graphicFrameLocks noGrp="1"/>
          </p:cNvGraphicFramePr>
          <p:nvPr/>
        </p:nvGraphicFramePr>
        <p:xfrm>
          <a:off x="663150" y="109377"/>
          <a:ext cx="11355296" cy="5579618"/>
        </p:xfrm>
        <a:graphic>
          <a:graphicData uri="http://schemas.openxmlformats.org/drawingml/2006/table">
            <a:tbl>
              <a:tblPr firstRow="1" bandRow="1">
                <a:tableStyleId>{5C22544A-7EE6-4342-B048-85BDC9FD1C3A}</a:tableStyleId>
              </a:tblPr>
              <a:tblGrid>
                <a:gridCol w="2704355">
                  <a:extLst>
                    <a:ext uri="{9D8B030D-6E8A-4147-A177-3AD203B41FA5}">
                      <a16:colId xmlns:a16="http://schemas.microsoft.com/office/drawing/2014/main" val="1315654808"/>
                    </a:ext>
                  </a:extLst>
                </a:gridCol>
                <a:gridCol w="5253318">
                  <a:extLst>
                    <a:ext uri="{9D8B030D-6E8A-4147-A177-3AD203B41FA5}">
                      <a16:colId xmlns:a16="http://schemas.microsoft.com/office/drawing/2014/main" val="2964838693"/>
                    </a:ext>
                  </a:extLst>
                </a:gridCol>
                <a:gridCol w="1589140">
                  <a:extLst>
                    <a:ext uri="{9D8B030D-6E8A-4147-A177-3AD203B41FA5}">
                      <a16:colId xmlns:a16="http://schemas.microsoft.com/office/drawing/2014/main" val="573140853"/>
                    </a:ext>
                  </a:extLst>
                </a:gridCol>
                <a:gridCol w="180848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Kategorija</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Opis</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Minimalni stroški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Najvišji stroški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Sončna energija</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Izbirna namestitev brez omrežja s paneli, inverterjem in baterijskim sklopom.</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12.000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5823375"/>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Dovoljenja / svetovanje pri načrtovanju</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Pristojbine za vlogo za gradbeno dovoljenje, ekološke študije, svetovalna podpora.</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3.000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7323374"/>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Dostop do parkirišča</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Gramozna parkirišča, obračališča, asfaltiranje cest, razsvetljava za 4 podi.</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4.000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07473532"/>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Spletna stran / sistem rezervacij</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Domena, gostovanje, sinhronizacija koledarja, plačilni sistemi (Lodgify/Wix).</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1.200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87594481"/>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Zavarovanje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Odgovornost do tretjih oseb, požar, vsebina in kritje za prekinitev poslovanja.</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13131980"/>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Marketing in blagovna znamka</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Kampanja za lansiranje, logotip, znaki, fotografija, nastavitev družbenih medijev.</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09908443"/>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Rezervni sklad</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Priporočljivo je 10–15 % proračuna za zamude ali nepredvidene stroške.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10.000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906796694"/>
                  </a:ext>
                </a:extLst>
              </a:tr>
              <a:tr h="370840">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Skupaj</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0" dirty="0">
                          <a:solidFill>
                            <a:schemeClr val="bg1"/>
                          </a:solidFill>
                          <a:effectLst/>
                          <a:latin typeface="+mn-lt"/>
                          <a:ea typeface="MS Mincho" panose="02020609040205080304" pitchFamily="49" charset="-128"/>
                          <a:cs typeface="Times New Roman" panose="02020603050405020304" pitchFamily="18" charset="0"/>
                        </a:rPr>
                        <a:t>Ocenjeni skupni stroški za popolno opremo za glamping.</a:t>
                      </a:r>
                      <a:endParaRPr lang="en-IE" sz="2000" b="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128.700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273.500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extLst>
                  <a:ext uri="{0D108BD9-81ED-4DB2-BD59-A6C34878D82A}">
                    <a16:rowId xmlns:a16="http://schemas.microsoft.com/office/drawing/2014/main" val="3812721185"/>
                  </a:ext>
                </a:extLst>
              </a:tr>
            </a:tbl>
          </a:graphicData>
        </a:graphic>
      </p:graphicFrame>
      <p:sp>
        <p:nvSpPr>
          <p:cNvPr id="6" name="TextBox 5">
            <a:extLst>
              <a:ext uri="{FF2B5EF4-FFF2-40B4-BE49-F238E27FC236}">
                <a16:creationId xmlns:a16="http://schemas.microsoft.com/office/drawing/2014/main" id="{A3138EC9-88F7-FCEB-3DFA-2358B9A9E859}"/>
              </a:ext>
            </a:extLst>
          </p:cNvPr>
          <p:cNvSpPr txBox="1"/>
          <p:nvPr/>
        </p:nvSpPr>
        <p:spPr>
          <a:xfrm>
            <a:off x="591432" y="6379291"/>
            <a:ext cx="6311152" cy="369332"/>
          </a:xfrm>
          <a:prstGeom prst="rect">
            <a:avLst/>
          </a:prstGeom>
          <a:noFill/>
        </p:spPr>
        <p:txBody>
          <a:bodyPr wrap="square" rtlCol="0">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Kako začeti, vzpostaviti in zgraditi donosno glamping podjetje</a:t>
            </a:r>
            <a:endParaRPr lang="en-IE" dirty="0">
              <a:solidFill>
                <a:srgbClr val="00B0F0"/>
              </a:solidFill>
            </a:endParaRPr>
          </a:p>
        </p:txBody>
      </p:sp>
      <p:sp>
        <p:nvSpPr>
          <p:cNvPr id="4" name="TextBox 3">
            <a:extLst>
              <a:ext uri="{FF2B5EF4-FFF2-40B4-BE49-F238E27FC236}">
                <a16:creationId xmlns:a16="http://schemas.microsoft.com/office/drawing/2014/main" id="{EC4C9500-0EF6-8F63-E238-9A099F3DCAA9}"/>
              </a:ext>
            </a:extLst>
          </p:cNvPr>
          <p:cNvSpPr txBox="1"/>
          <p:nvPr/>
        </p:nvSpPr>
        <p:spPr>
          <a:xfrm>
            <a:off x="591432" y="6009959"/>
            <a:ext cx="9601200" cy="369332"/>
          </a:xfrm>
          <a:prstGeom prst="rect">
            <a:avLst/>
          </a:prstGeom>
          <a:noFill/>
        </p:spPr>
        <p:txBody>
          <a:bodyPr wrap="square">
            <a:spAutoFit/>
          </a:bodyPr>
          <a:lstStyle/>
          <a:p>
            <a:r>
              <a:rPr lang="en-US" b="0" i="0" dirty="0">
                <a:solidFill>
                  <a:srgbClr val="00B0F0"/>
                </a:solidFill>
                <a:effectLst/>
              </a:rPr>
              <a:t>Uporabite </a:t>
            </a:r>
            <a:r>
              <a:rPr lang="en-US" b="0" i="0" u="none" strike="noStrike" dirty="0">
                <a:solidFill>
                  <a:srgbClr val="00B0F0"/>
                </a:solidFill>
                <a:effectLst/>
                <a:hlinkClick r:id="rId3">
                  <a:extLst>
                    <a:ext uri="{A12FA001-AC4F-418D-AE19-62706E023703}">
                      <ahyp:hlinkClr xmlns:ahyp="http://schemas.microsoft.com/office/drawing/2018/hyperlinkcolor" val="tx"/>
                    </a:ext>
                  </a:extLst>
                </a:hlinkClick>
              </a:rPr>
              <a:t>kalkulator donosnosti naložbe Crossover Lodge, </a:t>
            </a:r>
            <a:r>
              <a:rPr lang="en-US" b="0" i="0" dirty="0">
                <a:solidFill>
                  <a:srgbClr val="00B0F0"/>
                </a:solidFill>
                <a:effectLst/>
              </a:rPr>
              <a:t>da izračunate donosnost svoje naložbe.</a:t>
            </a:r>
            <a:endParaRPr lang="en-IE" dirty="0">
              <a:solidFill>
                <a:srgbClr val="00B0F0"/>
              </a:solidFill>
            </a:endParaRPr>
          </a:p>
        </p:txBody>
      </p:sp>
    </p:spTree>
    <p:extLst>
      <p:ext uri="{BB962C8B-B14F-4D97-AF65-F5344CB8AC3E}">
        <p14:creationId xmlns:p14="http://schemas.microsoft.com/office/powerpoint/2010/main" val="2496452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86B064-639A-0F14-9FC8-D734F7C7C01C}"/>
              </a:ext>
            </a:extLst>
          </p:cNvPr>
          <p:cNvSpPr>
            <a:spLocks noGrp="1"/>
          </p:cNvSpPr>
          <p:nvPr>
            <p:ph type="body" sz="quarter" idx="14"/>
          </p:nvPr>
        </p:nvSpPr>
        <p:spPr>
          <a:xfrm>
            <a:off x="6735158" y="3893915"/>
            <a:ext cx="5188120" cy="689519"/>
          </a:xfrm>
        </p:spPr>
        <p:txBody>
          <a:bodyPr/>
          <a:lstStyle/>
          <a:p>
            <a:r>
              <a:rPr lang="en-US" b="0" dirty="0"/>
              <a:t>V petih ključnih učnih blokih boste razčlenili temeljne finančne stebre vašega podjetja: vire prihodkov, strukturo stroškov, stroške na nočitev, analizo pragu rentabilnosti in strategije za doseganje dobička. Ob koncu tega modula boste razumeli, kako:</a:t>
            </a:r>
          </a:p>
          <a:p>
            <a:endParaRPr lang="en-US" b="0" dirty="0"/>
          </a:p>
          <a:p>
            <a:pPr marL="342900" indent="-342900">
              <a:buFont typeface="Arial" panose="020B0604020202020204" pitchFamily="34" charset="0"/>
              <a:buChar char="•"/>
            </a:pPr>
            <a:r>
              <a:rPr lang="en-US" b="0" dirty="0"/>
              <a:t>Ugotovite, </a:t>
            </a:r>
            <a:r>
              <a:rPr lang="en-US" dirty="0"/>
              <a:t>od </a:t>
            </a:r>
            <a:r>
              <a:rPr lang="en-US" b="0" dirty="0"/>
              <a:t>kod </a:t>
            </a:r>
            <a:r>
              <a:rPr lang="en-US" dirty="0"/>
              <a:t>prihaja </a:t>
            </a:r>
            <a:r>
              <a:rPr lang="en-US" b="0" dirty="0"/>
              <a:t>vaš </a:t>
            </a:r>
            <a:r>
              <a:rPr lang="en-US" dirty="0"/>
              <a:t>denar.</a:t>
            </a:r>
          </a:p>
          <a:p>
            <a:pPr marL="342900" indent="-342900">
              <a:buFont typeface="Arial" panose="020B0604020202020204" pitchFamily="34" charset="0"/>
              <a:buChar char="•"/>
            </a:pPr>
            <a:r>
              <a:rPr lang="en-US" b="0" dirty="0"/>
              <a:t>Točno vedeli, koliko </a:t>
            </a:r>
            <a:r>
              <a:rPr lang="en-US" dirty="0"/>
              <a:t>stane gostovanje </a:t>
            </a:r>
            <a:r>
              <a:rPr lang="en-US" b="0" dirty="0"/>
              <a:t>gosta.</a:t>
            </a:r>
          </a:p>
          <a:p>
            <a:pPr marL="342900" indent="-342900">
              <a:buFont typeface="Arial" panose="020B0604020202020204" pitchFamily="34" charset="0"/>
              <a:buChar char="•"/>
            </a:pPr>
            <a:r>
              <a:rPr lang="en-US" b="0" dirty="0"/>
              <a:t>se izogniti prenizkim cenam z izračunom </a:t>
            </a:r>
            <a:r>
              <a:rPr lang="en-US" dirty="0"/>
              <a:t>dejanskih stroškov na nočitev</a:t>
            </a:r>
            <a:r>
              <a:rPr lang="en-US" b="0" dirty="0"/>
              <a:t>.</a:t>
            </a:r>
          </a:p>
          <a:p>
            <a:pPr marL="342900" indent="-342900">
              <a:buFont typeface="Arial" panose="020B0604020202020204" pitchFamily="34" charset="0"/>
              <a:buChar char="•"/>
            </a:pPr>
            <a:r>
              <a:rPr lang="en-US" b="0" dirty="0"/>
              <a:t>Določite smiselne cene na podlagi </a:t>
            </a:r>
            <a:r>
              <a:rPr lang="en-US" dirty="0"/>
              <a:t>analize pragu rentabilnosti </a:t>
            </a:r>
            <a:r>
              <a:rPr lang="en-US" b="0" dirty="0"/>
              <a:t>in </a:t>
            </a:r>
            <a:r>
              <a:rPr lang="en-US" dirty="0"/>
              <a:t>želenega dobička.</a:t>
            </a:r>
          </a:p>
          <a:p>
            <a:pPr marL="342900" indent="-342900">
              <a:buFont typeface="Arial" panose="020B0604020202020204" pitchFamily="34" charset="0"/>
              <a:buChar char="•"/>
            </a:pPr>
            <a:r>
              <a:rPr lang="en-US" b="0" dirty="0"/>
              <a:t>Izberete </a:t>
            </a:r>
            <a:r>
              <a:rPr lang="en-US" dirty="0"/>
              <a:t>model oblikovanja cen, </a:t>
            </a:r>
            <a:r>
              <a:rPr lang="en-US" b="0" dirty="0"/>
              <a:t>ki odraža vaše vrednote in fazo poslovanja.</a:t>
            </a:r>
          </a:p>
          <a:p>
            <a:endParaRPr lang="en-US" b="0" dirty="0"/>
          </a:p>
          <a:p>
            <a:endParaRPr lang="en-IE" b="0" dirty="0"/>
          </a:p>
        </p:txBody>
      </p:sp>
      <p:sp>
        <p:nvSpPr>
          <p:cNvPr id="8" name="Text Placeholder 7">
            <a:extLst>
              <a:ext uri="{FF2B5EF4-FFF2-40B4-BE49-F238E27FC236}">
                <a16:creationId xmlns:a16="http://schemas.microsoft.com/office/drawing/2014/main" id="{E2290D88-CB1E-3E74-C105-09498621A6D7}"/>
              </a:ext>
            </a:extLst>
          </p:cNvPr>
          <p:cNvSpPr>
            <a:spLocks noGrp="1"/>
          </p:cNvSpPr>
          <p:nvPr>
            <p:ph type="body" sz="quarter" idx="28"/>
          </p:nvPr>
        </p:nvSpPr>
        <p:spPr>
          <a:xfrm>
            <a:off x="676622" y="1245929"/>
            <a:ext cx="5559350" cy="4671588"/>
          </a:xfrm>
        </p:spPr>
        <p:txBody>
          <a:bodyPr/>
          <a:lstStyle/>
          <a:p>
            <a:pPr marL="0" indent="0">
              <a:spcAft>
                <a:spcPts val="600"/>
              </a:spcAft>
            </a:pPr>
            <a:r>
              <a:rPr lang="en-US" dirty="0"/>
              <a:t>Razumevanje finančnih mehanizmov, ki stojijo za vašim gostinskim podjetjem, je bistveno za sprejemanje premišljenih odločitev in gradnjo dolgoročne trajnosti. </a:t>
            </a:r>
          </a:p>
          <a:p>
            <a:pPr marL="0" indent="0">
              <a:spcAft>
                <a:spcPts val="600"/>
              </a:spcAft>
            </a:pPr>
            <a:r>
              <a:rPr lang="en-US" dirty="0"/>
              <a:t>Poglavja 3 do 7 pomagajo podjetnikom in gostiteljem odkriti »zakaj« za njihovimi številkami – ne le za preživetje, ampak za uspeh. </a:t>
            </a:r>
          </a:p>
          <a:p>
            <a:pPr marL="0" indent="0">
              <a:spcAft>
                <a:spcPts val="600"/>
              </a:spcAft>
            </a:pPr>
            <a:r>
              <a:rPr lang="en-US" dirty="0"/>
              <a:t>Ne glede na to, ali upravljate glamping, </a:t>
            </a:r>
            <a:r>
              <a:rPr lang="en-US" dirty="0" err="1"/>
              <a:t>kmetijo</a:t>
            </a:r>
            <a:r>
              <a:rPr lang="en-US" dirty="0"/>
              <a:t>, ekološko kočo ali kratkoročno najemno nastanitev, ta del modula vam ponuja orodja za samozavestno določanje cen, izračunavanje pragov rentabilnosti in oblikovanje cenovnih strategij, ki so v skladu z vašimi cilji in vrednostjo za goste.</a:t>
            </a:r>
          </a:p>
          <a:p>
            <a:pPr marL="0" indent="0">
              <a:spcAft>
                <a:spcPts val="600"/>
              </a:spcAft>
            </a:pPr>
            <a:endParaRPr lang="en-IE" dirty="0"/>
          </a:p>
        </p:txBody>
      </p:sp>
      <p:sp>
        <p:nvSpPr>
          <p:cNvPr id="7" name="Text Placeholder 6">
            <a:extLst>
              <a:ext uri="{FF2B5EF4-FFF2-40B4-BE49-F238E27FC236}">
                <a16:creationId xmlns:a16="http://schemas.microsoft.com/office/drawing/2014/main" id="{44FFDA22-89CC-2DE2-BE6D-D015D595BA71}"/>
              </a:ext>
            </a:extLst>
          </p:cNvPr>
          <p:cNvSpPr>
            <a:spLocks noGrp="1"/>
          </p:cNvSpPr>
          <p:nvPr>
            <p:ph type="body" sz="quarter" idx="27"/>
          </p:nvPr>
        </p:nvSpPr>
        <p:spPr/>
        <p:txBody>
          <a:bodyPr/>
          <a:lstStyle/>
          <a:p>
            <a:r>
              <a:rPr lang="en-IE" dirty="0"/>
              <a:t>Finančna mehanika</a:t>
            </a:r>
          </a:p>
        </p:txBody>
      </p:sp>
      <p:sp>
        <p:nvSpPr>
          <p:cNvPr id="12" name="TextBox 11">
            <a:extLst>
              <a:ext uri="{FF2B5EF4-FFF2-40B4-BE49-F238E27FC236}">
                <a16:creationId xmlns:a16="http://schemas.microsoft.com/office/drawing/2014/main" id="{6F8CE864-C2FA-B1F0-BC41-25066AFFEF69}"/>
              </a:ext>
            </a:extLst>
          </p:cNvPr>
          <p:cNvSpPr txBox="1"/>
          <p:nvPr/>
        </p:nvSpPr>
        <p:spPr>
          <a:xfrm>
            <a:off x="6735158" y="304640"/>
            <a:ext cx="6105524" cy="584775"/>
          </a:xfrm>
          <a:prstGeom prst="rect">
            <a:avLst/>
          </a:prstGeom>
          <a:noFill/>
        </p:spPr>
        <p:txBody>
          <a:bodyPr wrap="square" lIns="91440" tIns="45720" rIns="91440" bIns="45720" anchor="t">
            <a:spAutoFit/>
          </a:bodyPr>
          <a:lstStyle/>
          <a:p>
            <a:r>
              <a:rPr lang="en-US" sz="3200" b="1" dirty="0">
                <a:solidFill>
                  <a:srgbClr val="E96751"/>
                </a:solidFill>
              </a:rPr>
              <a:t>Pogl3 do 7 </a:t>
            </a:r>
            <a:endParaRPr lang="en-IE" sz="3200" b="1" dirty="0">
              <a:solidFill>
                <a:srgbClr val="E96751"/>
              </a:solidFill>
              <a:ea typeface="Calibri" panose="020F0502020204030204"/>
              <a:cs typeface="Calibri" panose="020F0502020204030204"/>
            </a:endParaRPr>
          </a:p>
        </p:txBody>
      </p:sp>
    </p:spTree>
    <p:extLst>
      <p:ext uri="{BB962C8B-B14F-4D97-AF65-F5344CB8AC3E}">
        <p14:creationId xmlns:p14="http://schemas.microsoft.com/office/powerpoint/2010/main" val="1594373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265B36-5BAE-3539-7184-237D3A9545A8}"/>
              </a:ext>
            </a:extLst>
          </p:cNvPr>
          <p:cNvSpPr>
            <a:spLocks noGrp="1"/>
          </p:cNvSpPr>
          <p:nvPr>
            <p:ph type="body" sz="quarter" idx="16"/>
          </p:nvPr>
        </p:nvSpPr>
        <p:spPr>
          <a:xfrm>
            <a:off x="238125" y="130779"/>
            <a:ext cx="11814628" cy="803654"/>
          </a:xfrm>
        </p:spPr>
        <p:txBody>
          <a:bodyPr/>
          <a:lstStyle/>
          <a:p>
            <a:r>
              <a:rPr lang="en-US" sz="2800" dirty="0"/>
              <a:t>Finančna logika in načrtovanje za podjetja v gostinskem sektorju Načrtovanje</a:t>
            </a:r>
            <a:endParaRPr lang="en-IE" sz="2800" dirty="0"/>
          </a:p>
        </p:txBody>
      </p:sp>
      <p:graphicFrame>
        <p:nvGraphicFramePr>
          <p:cNvPr id="9" name="Table 8">
            <a:extLst>
              <a:ext uri="{FF2B5EF4-FFF2-40B4-BE49-F238E27FC236}">
                <a16:creationId xmlns:a16="http://schemas.microsoft.com/office/drawing/2014/main" id="{56532DCB-EF80-37A1-22B7-B9E946C26904}"/>
              </a:ext>
            </a:extLst>
          </p:cNvPr>
          <p:cNvGraphicFramePr>
            <a:graphicFrameLocks noGrp="1"/>
          </p:cNvGraphicFramePr>
          <p:nvPr>
            <p:extLst>
              <p:ext uri="{D42A27DB-BD31-4B8C-83A1-F6EECF244321}">
                <p14:modId xmlns:p14="http://schemas.microsoft.com/office/powerpoint/2010/main" val="2421736879"/>
              </p:ext>
            </p:extLst>
          </p:nvPr>
        </p:nvGraphicFramePr>
        <p:xfrm>
          <a:off x="238125" y="869296"/>
          <a:ext cx="11620500" cy="5741940"/>
        </p:xfrm>
        <a:graphic>
          <a:graphicData uri="http://schemas.openxmlformats.org/drawingml/2006/table">
            <a:tbl>
              <a:tblPr/>
              <a:tblGrid>
                <a:gridCol w="1068916">
                  <a:extLst>
                    <a:ext uri="{9D8B030D-6E8A-4147-A177-3AD203B41FA5}">
                      <a16:colId xmlns:a16="http://schemas.microsoft.com/office/drawing/2014/main" val="2849927846"/>
                    </a:ext>
                  </a:extLst>
                </a:gridCol>
                <a:gridCol w="2293409">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err="1">
                          <a:solidFill>
                            <a:schemeClr val="bg1"/>
                          </a:solidFill>
                        </a:rPr>
                        <a:t>poglavje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Oddelek</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Zakaj je tukaj</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Osnova prihodkov in zmogljivosti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rgbClr val="E96751"/>
                          </a:solidFill>
                        </a:rPr>
                        <a:t>Najprej izračunajte, koliko zaslužite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Vedeti morate, koliko </a:t>
                      </a:r>
                      <a:r>
                        <a:rPr lang="en-US" sz="1900" b="1" dirty="0">
                          <a:solidFill>
                            <a:srgbClr val="595959"/>
                          </a:solidFill>
                        </a:rPr>
                        <a:t>zaslužite </a:t>
                      </a:r>
                      <a:r>
                        <a:rPr lang="en-US" sz="1900" dirty="0">
                          <a:solidFill>
                            <a:srgbClr val="595959"/>
                          </a:solidFill>
                        </a:rPr>
                        <a:t>(primarni in sekundarni viri dohodka) in koliko </a:t>
                      </a:r>
                      <a:r>
                        <a:rPr lang="en-US" sz="1900" b="1" dirty="0">
                          <a:solidFill>
                            <a:srgbClr val="595959"/>
                          </a:solidFill>
                        </a:rPr>
                        <a:t>nočitev lahko prodate.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Struktura stroškov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rgbClr val="E96751"/>
                          </a:solidFill>
                          <a:latin typeface="+mn-lt"/>
                          <a:ea typeface="+mn-ea"/>
                          <a:cs typeface="+mn-cs"/>
                        </a:rPr>
                        <a:t>Ugotovite, koliko porabite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Brez poznavanja </a:t>
                      </a:r>
                      <a:r>
                        <a:rPr lang="en-US" sz="1900" b="1" dirty="0">
                          <a:solidFill>
                            <a:srgbClr val="595959"/>
                          </a:solidFill>
                        </a:rPr>
                        <a:t>fiksnih in spremenljivih stroškov </a:t>
                      </a:r>
                      <a:r>
                        <a:rPr lang="en-US" sz="1900" dirty="0">
                          <a:solidFill>
                            <a:srgbClr val="595959"/>
                          </a:solidFill>
                        </a:rPr>
                        <a:t>ne morete določiti cen ali izračunati dobička.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chemeClr val="bg1"/>
                          </a:solidFill>
                        </a:rPr>
                        <a:t>Poznajte svoje stroške na noč</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Izračunajte, kaj mora pokriti vsaka nočitev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Pomaga določiti </a:t>
                      </a:r>
                      <a:r>
                        <a:rPr lang="en-US" sz="1900" b="1" dirty="0">
                          <a:solidFill>
                            <a:srgbClr val="595959"/>
                          </a:solidFill>
                        </a:rPr>
                        <a:t>minimalno ceno</a:t>
                      </a:r>
                      <a:r>
                        <a:rPr lang="en-US" sz="1900" dirty="0">
                          <a:solidFill>
                            <a:srgbClr val="595959"/>
                          </a:solidFill>
                        </a:rPr>
                        <a:t>, da dosežete prag rentabilnosti. </a:t>
                      </a:r>
                      <a:r>
                        <a:rPr lang="en-US" sz="1900" b="1" dirty="0">
                          <a:solidFill>
                            <a:srgbClr val="595959"/>
                          </a:solidFill>
                        </a:rPr>
                        <a:t>Strošek na noč </a:t>
                      </a:r>
                      <a:r>
                        <a:rPr lang="en-US" sz="1900" dirty="0">
                          <a:solidFill>
                            <a:srgbClr val="595959"/>
                          </a:solidFill>
                        </a:rPr>
                        <a:t>izračunate tako, da skupne stroške delite s predvidenim številom prodanih nočitev.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Analiza pragu rentabilnosti in načrtovanje zasedenosti in prihodkov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Določite svojo finančno preživetveno točko in napovedujte zasedenost in potencial prihodkov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Pove vam, kako </a:t>
                      </a:r>
                      <a:r>
                        <a:rPr lang="en-US" sz="1900" b="1" dirty="0">
                          <a:solidFill>
                            <a:srgbClr val="595959"/>
                          </a:solidFill>
                        </a:rPr>
                        <a:t>prenehati izgubljati denar</a:t>
                      </a:r>
                      <a:r>
                        <a:rPr lang="en-US" sz="1900" dirty="0">
                          <a:solidFill>
                            <a:srgbClr val="595959"/>
                          </a:solidFill>
                        </a:rPr>
                        <a:t>. Ko so stroški znani, izračunajte, koliko </a:t>
                      </a:r>
                      <a:r>
                        <a:rPr lang="en-US" sz="1900" b="1" dirty="0">
                          <a:solidFill>
                            <a:srgbClr val="595959"/>
                          </a:solidFill>
                        </a:rPr>
                        <a:t>rezervacij je potrebnih za doseganje pragu rentabilnosti</a:t>
                      </a:r>
                      <a:r>
                        <a:rPr lang="en-US" sz="1900" dirty="0">
                          <a:solidFill>
                            <a:srgbClr val="595959"/>
                          </a:solidFill>
                        </a:rPr>
                        <a:t>. Zagotovite dosegljive cene z </a:t>
                      </a:r>
                      <a:r>
                        <a:rPr lang="en-US" sz="1900" b="1" dirty="0">
                          <a:solidFill>
                            <a:srgbClr val="595959"/>
                          </a:solidFill>
                        </a:rPr>
                        <a:t>realističnimi cilji rezervacij </a:t>
                      </a:r>
                      <a:r>
                        <a:rPr lang="en-US" sz="1900" dirty="0">
                          <a:solidFill>
                            <a:srgbClr val="595959"/>
                          </a:solidFill>
                        </a:rPr>
                        <a:t>in </a:t>
                      </a:r>
                      <a:r>
                        <a:rPr lang="en-US" sz="1900" b="1" dirty="0">
                          <a:solidFill>
                            <a:srgbClr val="595959"/>
                          </a:solidFill>
                        </a:rPr>
                        <a:t>cilji zasedenosti v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Strategije dobička in cen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Nato izberite cenovno strategijo, ki je usklajena z vašimi cilji</a:t>
                      </a:r>
                    </a:p>
                    <a:p>
                      <a:pPr>
                        <a:buNone/>
                      </a:pPr>
                      <a:r>
                        <a:rPr lang="en-US" sz="1900" dirty="0">
                          <a:solidFill>
                            <a:srgbClr val="595959"/>
                          </a:solidFill>
                        </a:rPr>
                        <a:t>Ko je vse zgoraj navedeno urejeno, lahko samozavestno </a:t>
                      </a:r>
                      <a:r>
                        <a:rPr lang="en-US" sz="1900" b="1" dirty="0">
                          <a:solidFill>
                            <a:srgbClr val="595959"/>
                          </a:solidFill>
                        </a:rPr>
                        <a:t>določite cene </a:t>
                      </a:r>
                      <a:r>
                        <a:rPr lang="en-US" sz="1900" dirty="0">
                          <a:solidFill>
                            <a:srgbClr val="595959"/>
                          </a:solidFill>
                        </a:rPr>
                        <a:t>in </a:t>
                      </a:r>
                      <a:r>
                        <a:rPr lang="en-US" sz="1900" b="1" dirty="0">
                          <a:solidFill>
                            <a:srgbClr val="595959"/>
                          </a:solidFill>
                        </a:rPr>
                        <a:t>ciljne dobičke.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Tree>
    <p:extLst>
      <p:ext uri="{BB962C8B-B14F-4D97-AF65-F5344CB8AC3E}">
        <p14:creationId xmlns:p14="http://schemas.microsoft.com/office/powerpoint/2010/main" val="2231452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323A1-0D7F-FF45-876A-FDB51DFE863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F2B2AD3-1742-E311-9B81-3FAB43CCB7A7}"/>
              </a:ext>
            </a:extLst>
          </p:cNvPr>
          <p:cNvPicPr>
            <a:picLocks noGrp="1" noChangeAspect="1"/>
          </p:cNvPicPr>
          <p:nvPr>
            <p:ph type="pic" sz="quarter" idx="22"/>
          </p:nvPr>
        </p:nvPicPr>
        <p:blipFill>
          <a:blip r:embed="rId2"/>
          <a:srcRect t="8640" b="8640"/>
          <a:stretch>
            <a:fillRect/>
          </a:stretch>
        </p:blipFill>
        <p:spPr/>
      </p:pic>
      <p:sp>
        <p:nvSpPr>
          <p:cNvPr id="8" name="Text Placeholder 7">
            <a:extLst>
              <a:ext uri="{FF2B5EF4-FFF2-40B4-BE49-F238E27FC236}">
                <a16:creationId xmlns:a16="http://schemas.microsoft.com/office/drawing/2014/main" id="{B541DD4C-42F5-2959-2384-E0012BAB7D5C}"/>
              </a:ext>
            </a:extLst>
          </p:cNvPr>
          <p:cNvSpPr>
            <a:spLocks noGrp="1"/>
          </p:cNvSpPr>
          <p:nvPr>
            <p:ph type="body" sz="quarter" idx="23"/>
          </p:nvPr>
        </p:nvSpPr>
        <p:spPr>
          <a:xfrm>
            <a:off x="352425" y="4822301"/>
            <a:ext cx="11154222" cy="1248936"/>
          </a:xfrm>
        </p:spPr>
        <p:txBody>
          <a:bodyPr/>
          <a:lstStyle/>
          <a:p>
            <a:pPr algn="ctr"/>
            <a:r>
              <a:rPr lang="en-US" sz="2400" b="1" dirty="0"/>
              <a:t>Osnova prihodkov in zmogljivosti </a:t>
            </a:r>
            <a:r>
              <a:rPr lang="en-US" sz="2400" dirty="0"/>
              <a:t>(kaj zaslužite in kaj je mogoče)</a:t>
            </a:r>
          </a:p>
          <a:p>
            <a:pPr algn="ctr"/>
            <a:r>
              <a:rPr lang="en-US" sz="2400" dirty="0"/>
              <a:t>Načrtujte vse vire prihodkov (primarne in sekundarne), da dobite celovito sliko potencialnih zaslužkov in poslovnih priložnosti.</a:t>
            </a:r>
          </a:p>
          <a:p>
            <a:pPr algn="ctr"/>
            <a:r>
              <a:rPr lang="en-US" sz="2400" b="1" i="1" dirty="0">
                <a:solidFill>
                  <a:srgbClr val="E96751"/>
                </a:solidFill>
              </a:rPr>
              <a:t>Od </a:t>
            </a:r>
            <a:r>
              <a:rPr lang="en-US" sz="2400" i="1" dirty="0">
                <a:solidFill>
                  <a:srgbClr val="E96751"/>
                </a:solidFill>
              </a:rPr>
              <a:t>kod </a:t>
            </a:r>
            <a:r>
              <a:rPr lang="en-US" sz="2400" b="1" i="1" dirty="0">
                <a:solidFill>
                  <a:srgbClr val="E96751"/>
                </a:solidFill>
              </a:rPr>
              <a:t>prihajajo</a:t>
            </a:r>
            <a:r>
              <a:rPr lang="en-US" sz="2400" i="1" dirty="0">
                <a:solidFill>
                  <a:srgbClr val="E96751"/>
                </a:solidFill>
              </a:rPr>
              <a:t> vaši </a:t>
            </a:r>
            <a:r>
              <a:rPr lang="en-US" sz="2400" b="1" i="1" dirty="0">
                <a:solidFill>
                  <a:srgbClr val="E96751"/>
                </a:solidFill>
              </a:rPr>
              <a:t>prihodki </a:t>
            </a:r>
            <a:r>
              <a:rPr lang="en-US" sz="2400" i="1" dirty="0">
                <a:solidFill>
                  <a:srgbClr val="E96751"/>
                </a:solidFill>
              </a:rPr>
              <a:t>in ali ste v celoti seznanjeni z vsemi potencialnimi viri prihodkov – ne le z rezervacijami sob?</a:t>
            </a:r>
          </a:p>
          <a:p>
            <a:endParaRPr lang="en-US" sz="2400" i="1" dirty="0">
              <a:solidFill>
                <a:srgbClr val="E96751"/>
              </a:solidFill>
            </a:endParaRPr>
          </a:p>
          <a:p>
            <a:pPr algn="ctr"/>
            <a:endParaRPr lang="en-IE" sz="2400" dirty="0">
              <a:solidFill>
                <a:srgbClr val="E96751"/>
              </a:solidFill>
            </a:endParaRPr>
          </a:p>
        </p:txBody>
      </p:sp>
      <p:sp>
        <p:nvSpPr>
          <p:cNvPr id="5" name="Text Placeholder 4">
            <a:extLst>
              <a:ext uri="{FF2B5EF4-FFF2-40B4-BE49-F238E27FC236}">
                <a16:creationId xmlns:a16="http://schemas.microsoft.com/office/drawing/2014/main" id="{BFC259D1-2683-552B-5332-A71583529838}"/>
              </a:ext>
            </a:extLst>
          </p:cNvPr>
          <p:cNvSpPr>
            <a:spLocks noGrp="1"/>
          </p:cNvSpPr>
          <p:nvPr>
            <p:ph type="body" sz="quarter" idx="18"/>
          </p:nvPr>
        </p:nvSpPr>
        <p:spPr>
          <a:xfrm>
            <a:off x="8029576" y="2005442"/>
            <a:ext cx="3842924" cy="1049221"/>
          </a:xfrm>
        </p:spPr>
        <p:txBody>
          <a:bodyPr/>
          <a:lstStyle/>
          <a:p>
            <a:pPr algn="r"/>
            <a:r>
              <a:rPr lang="en-US" b="0" dirty="0"/>
              <a:t>Poznajte svoje vire prihodkov</a:t>
            </a:r>
            <a:endParaRPr lang="en-IE" b="0" dirty="0"/>
          </a:p>
        </p:txBody>
      </p:sp>
      <p:sp>
        <p:nvSpPr>
          <p:cNvPr id="6" name="Text Placeholder 5">
            <a:extLst>
              <a:ext uri="{FF2B5EF4-FFF2-40B4-BE49-F238E27FC236}">
                <a16:creationId xmlns:a16="http://schemas.microsoft.com/office/drawing/2014/main" id="{F1805844-62EE-A0E8-E559-A8C97424C386}"/>
              </a:ext>
            </a:extLst>
          </p:cNvPr>
          <p:cNvSpPr>
            <a:spLocks noGrp="1"/>
          </p:cNvSpPr>
          <p:nvPr>
            <p:ph type="body" sz="quarter" idx="19"/>
          </p:nvPr>
        </p:nvSpPr>
        <p:spPr>
          <a:xfrm>
            <a:off x="9275432" y="1123130"/>
            <a:ext cx="2597067" cy="385564"/>
          </a:xfrm>
        </p:spPr>
        <p:txBody>
          <a:bodyPr/>
          <a:lstStyle/>
          <a:p>
            <a:pPr algn="r"/>
            <a:r>
              <a:rPr lang="en-IE" sz="4000" dirty="0"/>
              <a:t>Poglavje 3</a:t>
            </a:r>
          </a:p>
        </p:txBody>
      </p:sp>
    </p:spTree>
    <p:extLst>
      <p:ext uri="{BB962C8B-B14F-4D97-AF65-F5344CB8AC3E}">
        <p14:creationId xmlns:p14="http://schemas.microsoft.com/office/powerpoint/2010/main" val="3215192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529A1-2230-6261-84F0-FE9352F1A52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193F17-DA88-E9AA-5183-743BF6DD65E6}"/>
              </a:ext>
            </a:extLst>
          </p:cNvPr>
          <p:cNvSpPr>
            <a:spLocks noGrp="1"/>
          </p:cNvSpPr>
          <p:nvPr>
            <p:ph type="body" sz="quarter" idx="16"/>
          </p:nvPr>
        </p:nvSpPr>
        <p:spPr>
          <a:xfrm>
            <a:off x="238125" y="130779"/>
            <a:ext cx="10984244" cy="803654"/>
          </a:xfrm>
        </p:spPr>
        <p:txBody>
          <a:bodyPr/>
          <a:lstStyle/>
          <a:p>
            <a:r>
              <a:rPr lang="en-US" sz="2800" dirty="0"/>
              <a:t>Finančna logika in načrtovanje za podjetja v gostinskem sektorju Načrtovanje</a:t>
            </a:r>
            <a:endParaRPr lang="en-IE" sz="2800" dirty="0"/>
          </a:p>
        </p:txBody>
      </p:sp>
      <p:graphicFrame>
        <p:nvGraphicFramePr>
          <p:cNvPr id="9" name="Table 8">
            <a:extLst>
              <a:ext uri="{FF2B5EF4-FFF2-40B4-BE49-F238E27FC236}">
                <a16:creationId xmlns:a16="http://schemas.microsoft.com/office/drawing/2014/main" id="{34981516-F482-06D8-A718-FE670512C41F}"/>
              </a:ext>
            </a:extLst>
          </p:cNvPr>
          <p:cNvGraphicFramePr>
            <a:graphicFrameLocks noGrp="1"/>
          </p:cNvGraphicFramePr>
          <p:nvPr>
            <p:extLst>
              <p:ext uri="{D42A27DB-BD31-4B8C-83A1-F6EECF244321}">
                <p14:modId xmlns:p14="http://schemas.microsoft.com/office/powerpoint/2010/main" val="81883859"/>
              </p:ext>
            </p:extLst>
          </p:nvPr>
        </p:nvGraphicFramePr>
        <p:xfrm>
          <a:off x="238125" y="698482"/>
          <a:ext cx="11620500" cy="575127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1800" b="1" dirty="0">
                          <a:solidFill>
                            <a:schemeClr val="bg1"/>
                          </a:solidFill>
                        </a:rPr>
                        <a:t>Oddelek</a:t>
                      </a:r>
                      <a:endParaRPr lang="en-IE" sz="180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Oddelek</a:t>
                      </a:r>
                      <a:endParaRPr lang="en-IE" sz="180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Zakaj je tukaj</a:t>
                      </a:r>
                      <a:endParaRPr lang="en-IE" sz="180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18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1" dirty="0">
                          <a:solidFill>
                            <a:schemeClr val="bg1"/>
                          </a:solidFill>
                        </a:rPr>
                        <a:t>Osnova prihodkov in zmogljivosti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1" i="1" dirty="0">
                          <a:solidFill>
                            <a:srgbClr val="E96751"/>
                          </a:solidFill>
                        </a:rPr>
                        <a:t>Najprej izračunajte, koliko zaslužite ali kakšen je vaš skupni dohodek.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95959"/>
                          </a:solidFill>
                        </a:rPr>
                        <a:t>Vedeti morate, koliko </a:t>
                      </a:r>
                      <a:r>
                        <a:rPr lang="en-US" sz="1800" b="1" dirty="0">
                          <a:solidFill>
                            <a:srgbClr val="595959"/>
                          </a:solidFill>
                        </a:rPr>
                        <a:t>zaslužite </a:t>
                      </a:r>
                      <a:r>
                        <a:rPr lang="en-US" sz="1800" dirty="0">
                          <a:solidFill>
                            <a:srgbClr val="595959"/>
                          </a:solidFill>
                        </a:rPr>
                        <a:t>(primarni in sekundarni viri dohodka) in koliko </a:t>
                      </a:r>
                      <a:r>
                        <a:rPr lang="en-US" sz="1800" b="1" dirty="0">
                          <a:solidFill>
                            <a:srgbClr val="595959"/>
                          </a:solidFill>
                        </a:rPr>
                        <a:t>nočitev lahko prodate.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1800" b="1" dirty="0">
                          <a:solidFill>
                            <a:schemeClr val="bg1">
                              <a:lumMod val="50000"/>
                            </a:schemeClr>
                          </a:solidFill>
                        </a:rPr>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chemeClr val="bg1">
                              <a:lumMod val="85000"/>
                            </a:schemeClr>
                          </a:solidFill>
                        </a:rPr>
                        <a:t>Struktura stroškov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0" i="1" kern="1200" dirty="0">
                          <a:solidFill>
                            <a:schemeClr val="bg1">
                              <a:lumMod val="50000"/>
                            </a:schemeClr>
                          </a:solidFill>
                          <a:latin typeface="+mn-lt"/>
                          <a:ea typeface="+mn-ea"/>
                          <a:cs typeface="+mn-cs"/>
                        </a:rPr>
                        <a:t>Ugotovite, koliko porabite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lumMod val="50000"/>
                            </a:schemeClr>
                          </a:solidFill>
                        </a:rPr>
                        <a:t>Brez poznavanja </a:t>
                      </a:r>
                      <a:r>
                        <a:rPr lang="en-US" sz="1800" b="1" dirty="0">
                          <a:solidFill>
                            <a:schemeClr val="bg1">
                              <a:lumMod val="50000"/>
                            </a:schemeClr>
                          </a:solidFill>
                        </a:rPr>
                        <a:t>fiksnih in spremenljivih stroškov </a:t>
                      </a:r>
                      <a:r>
                        <a:rPr lang="en-US" sz="1800" dirty="0">
                          <a:solidFill>
                            <a:schemeClr val="bg1">
                              <a:lumMod val="50000"/>
                            </a:schemeClr>
                          </a:solidFill>
                        </a:rPr>
                        <a:t>ne morete določiti cen ali izračunati dobička.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1800" b="1" dirty="0">
                          <a:solidFill>
                            <a:schemeClr val="bg1">
                              <a:lumMod val="50000"/>
                            </a:schemeClr>
                          </a:solidFill>
                        </a:rPr>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b="0" dirty="0">
                          <a:solidFill>
                            <a:schemeClr val="bg1">
                              <a:lumMod val="85000"/>
                            </a:schemeClr>
                          </a:solidFill>
                        </a:rPr>
                        <a:t>Poznajte svoje stroške na noč</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800" b="0" i="1" kern="1200" dirty="0">
                          <a:solidFill>
                            <a:schemeClr val="bg1">
                              <a:lumMod val="50000"/>
                            </a:schemeClr>
                          </a:solidFill>
                          <a:latin typeface="+mn-lt"/>
                          <a:ea typeface="+mn-ea"/>
                          <a:cs typeface="+mn-cs"/>
                        </a:rPr>
                        <a:t>Izračunajte, kaj mora pokriti vsaka nočitev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lumMod val="50000"/>
                            </a:schemeClr>
                          </a:solidFill>
                        </a:rPr>
                        <a:t>Pomaga določiti </a:t>
                      </a:r>
                      <a:r>
                        <a:rPr lang="en-US" sz="1800" b="1" dirty="0">
                          <a:solidFill>
                            <a:schemeClr val="bg1">
                              <a:lumMod val="50000"/>
                            </a:schemeClr>
                          </a:solidFill>
                        </a:rPr>
                        <a:t>minimalno ceno</a:t>
                      </a:r>
                      <a:r>
                        <a:rPr lang="en-US" sz="1800" dirty="0">
                          <a:solidFill>
                            <a:schemeClr val="bg1">
                              <a:lumMod val="50000"/>
                            </a:schemeClr>
                          </a:solidFill>
                        </a:rPr>
                        <a:t>, da dosežete prag rentabilnosti. </a:t>
                      </a:r>
                      <a:r>
                        <a:rPr lang="en-US" sz="1800" b="1" dirty="0">
                          <a:solidFill>
                            <a:schemeClr val="bg1">
                              <a:lumMod val="50000"/>
                            </a:schemeClr>
                          </a:solidFill>
                        </a:rPr>
                        <a:t>Strošek na noč </a:t>
                      </a:r>
                      <a:r>
                        <a:rPr lang="en-US" sz="1800" dirty="0">
                          <a:solidFill>
                            <a:schemeClr val="bg1">
                              <a:lumMod val="50000"/>
                            </a:schemeClr>
                          </a:solidFill>
                        </a:rPr>
                        <a:t>izračunate tako, da skupne stroške delite s predvidenim številom prodanih nočitev.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1800" b="1" dirty="0">
                          <a:solidFill>
                            <a:schemeClr val="bg1">
                              <a:lumMod val="50000"/>
                            </a:schemeClr>
                          </a:solidFill>
                        </a:rPr>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chemeClr val="bg1">
                              <a:lumMod val="85000"/>
                            </a:schemeClr>
                          </a:solidFill>
                        </a:rPr>
                        <a:t>Analiza pragu rentabilnosti</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800" b="0" i="1" kern="1200" dirty="0">
                          <a:solidFill>
                            <a:schemeClr val="bg1">
                              <a:lumMod val="50000"/>
                            </a:schemeClr>
                          </a:solidFill>
                          <a:latin typeface="+mn-lt"/>
                          <a:ea typeface="+mn-ea"/>
                          <a:cs typeface="+mn-cs"/>
                        </a:rPr>
                        <a:t>Določite svojo finančno točko preživetja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lumMod val="50000"/>
                            </a:schemeClr>
                          </a:solidFill>
                        </a:rPr>
                        <a:t>Pove vam, kako </a:t>
                      </a:r>
                      <a:r>
                        <a:rPr lang="en-US" sz="1800" b="1" dirty="0">
                          <a:solidFill>
                            <a:schemeClr val="bg1">
                              <a:lumMod val="50000"/>
                            </a:schemeClr>
                          </a:solidFill>
                        </a:rPr>
                        <a:t>prenehati izgubljati denar</a:t>
                      </a:r>
                      <a:r>
                        <a:rPr lang="en-US" sz="1800" dirty="0">
                          <a:solidFill>
                            <a:schemeClr val="bg1">
                              <a:lumMod val="50000"/>
                            </a:schemeClr>
                          </a:solidFill>
                        </a:rPr>
                        <a:t>. Ko so stroški znani, izračunajte, koliko </a:t>
                      </a:r>
                      <a:r>
                        <a:rPr lang="en-US" sz="1800" b="1" dirty="0">
                          <a:solidFill>
                            <a:schemeClr val="bg1">
                              <a:lumMod val="50000"/>
                            </a:schemeClr>
                          </a:solidFill>
                        </a:rPr>
                        <a:t>rezervacij je potrebnih za doseganje ravnovesja</a:t>
                      </a:r>
                      <a:r>
                        <a:rPr lang="en-US" sz="1800" dirty="0">
                          <a:solidFill>
                            <a:schemeClr val="bg1">
                              <a:lumMod val="50000"/>
                            </a:schemeClr>
                          </a:solidFill>
                        </a:rPr>
                        <a: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1800" b="1" dirty="0">
                          <a:solidFill>
                            <a:schemeClr val="bg1">
                              <a:lumMod val="50000"/>
                            </a:schemeClr>
                          </a:solidFill>
                        </a:rPr>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chemeClr val="bg1">
                              <a:lumMod val="85000"/>
                            </a:schemeClr>
                          </a:solidFill>
                        </a:rPr>
                        <a:t>Načrtovanje zasedenosti in prihodkov</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800" b="0" i="1" kern="1200" dirty="0">
                          <a:solidFill>
                            <a:schemeClr val="bg1">
                              <a:lumMod val="50000"/>
                            </a:schemeClr>
                          </a:solidFill>
                          <a:latin typeface="+mn-lt"/>
                          <a:ea typeface="+mn-ea"/>
                          <a:cs typeface="+mn-cs"/>
                        </a:rPr>
                        <a:t>Napoved zasedenosti in potencialnih prihodkov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lumMod val="50000"/>
                            </a:schemeClr>
                          </a:solidFill>
                        </a:rPr>
                        <a:t>To je bistveno za zagotovitev, </a:t>
                      </a:r>
                      <a:r>
                        <a:rPr lang="en-US" sz="1800" b="1" dirty="0">
                          <a:solidFill>
                            <a:schemeClr val="bg1">
                              <a:lumMod val="50000"/>
                            </a:schemeClr>
                          </a:solidFill>
                        </a:rPr>
                        <a:t>da so </a:t>
                      </a:r>
                      <a:r>
                        <a:rPr lang="en-US" sz="1800" dirty="0">
                          <a:solidFill>
                            <a:schemeClr val="bg1">
                              <a:lumMod val="50000"/>
                            </a:schemeClr>
                          </a:solidFill>
                        </a:rPr>
                        <a:t>vaše </a:t>
                      </a:r>
                      <a:r>
                        <a:rPr lang="en-US" sz="1800" b="1" dirty="0">
                          <a:solidFill>
                            <a:schemeClr val="bg1">
                              <a:lumMod val="50000"/>
                            </a:schemeClr>
                          </a:solidFill>
                        </a:rPr>
                        <a:t>cene dosegljive </a:t>
                      </a:r>
                      <a:r>
                        <a:rPr lang="en-US" sz="1800" dirty="0">
                          <a:solidFill>
                            <a:schemeClr val="bg1">
                              <a:lumMod val="50000"/>
                            </a:schemeClr>
                          </a:solidFill>
                        </a:rPr>
                        <a:t>z </a:t>
                      </a:r>
                      <a:r>
                        <a:rPr lang="en-US" sz="1800" b="1" dirty="0">
                          <a:solidFill>
                            <a:schemeClr val="bg1">
                              <a:lumMod val="50000"/>
                            </a:schemeClr>
                          </a:solidFill>
                        </a:rPr>
                        <a:t>realističnimi rezervacijami</a:t>
                      </a:r>
                      <a:r>
                        <a:rPr lang="en-US" sz="1800" dirty="0">
                          <a:solidFill>
                            <a:schemeClr val="bg1">
                              <a:lumMod val="50000"/>
                            </a:schemeClr>
                          </a:solidFill>
                        </a:rPr>
                        <a:t>. To storite z izračunom podatkov o pragu rentabilnosti, </a:t>
                      </a:r>
                      <a:r>
                        <a:rPr lang="en-US" sz="1800" b="1" dirty="0">
                          <a:solidFill>
                            <a:schemeClr val="bg1">
                              <a:lumMod val="50000"/>
                            </a:schemeClr>
                          </a:solidFill>
                        </a:rPr>
                        <a:t>realističnih ciljev rezervacij </a:t>
                      </a:r>
                      <a:r>
                        <a:rPr lang="en-US" sz="1800" dirty="0">
                          <a:solidFill>
                            <a:schemeClr val="bg1">
                              <a:lumMod val="50000"/>
                            </a:schemeClr>
                          </a:solidFill>
                        </a:rPr>
                        <a:t>in ciljev </a:t>
                      </a:r>
                      <a:r>
                        <a:rPr lang="en-US" sz="1800" b="1" dirty="0">
                          <a:solidFill>
                            <a:schemeClr val="bg1">
                              <a:lumMod val="50000"/>
                            </a:schemeClr>
                          </a:solidFill>
                        </a:rPr>
                        <a:t>zasedenosti v </a:t>
                      </a:r>
                      <a:r>
                        <a:rPr lang="en-US" sz="1800" dirty="0">
                          <a:solidFill>
                            <a:schemeClr val="bg1">
                              <a:lumMod val="50000"/>
                            </a:schemeClr>
                          </a:solidFill>
                        </a:rPr>
                        <a: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971875"/>
                  </a:ext>
                </a:extLst>
              </a:tr>
              <a:tr h="679897">
                <a:tc>
                  <a:txBody>
                    <a:bodyPr/>
                    <a:lstStyle/>
                    <a:p>
                      <a:pPr algn="ctr">
                        <a:buNone/>
                      </a:pPr>
                      <a:r>
                        <a:rPr lang="en-IE" sz="1800" b="1" dirty="0">
                          <a:solidFill>
                            <a:schemeClr val="bg1">
                              <a:lumMod val="50000"/>
                            </a:schemeClr>
                          </a:solidFill>
                        </a:rPr>
                        <a:t>8</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b="0" dirty="0">
                          <a:solidFill>
                            <a:schemeClr val="bg1">
                              <a:lumMod val="85000"/>
                            </a:schemeClr>
                          </a:solidFill>
                        </a:rPr>
                        <a:t>Strategije dobička in cen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800" b="0" i="1" kern="1200" dirty="0">
                          <a:solidFill>
                            <a:schemeClr val="bg1">
                              <a:lumMod val="50000"/>
                            </a:schemeClr>
                          </a:solidFill>
                          <a:latin typeface="+mn-lt"/>
                          <a:ea typeface="+mn-ea"/>
                          <a:cs typeface="+mn-cs"/>
                        </a:rPr>
                        <a:t>Nato izberite strategijo oblikovanja cen, ki je usklajena z vašimi cilji</a:t>
                      </a:r>
                    </a:p>
                    <a:p>
                      <a:pPr>
                        <a:buNone/>
                      </a:pPr>
                      <a:r>
                        <a:rPr lang="en-US" sz="1800" dirty="0">
                          <a:solidFill>
                            <a:schemeClr val="bg1">
                              <a:lumMod val="50000"/>
                            </a:schemeClr>
                          </a:solidFill>
                        </a:rPr>
                        <a:t>Ko imate vse zgoraj navedeno, lahko samozavestno </a:t>
                      </a:r>
                      <a:r>
                        <a:rPr lang="en-US" sz="1800" b="1" dirty="0">
                          <a:solidFill>
                            <a:schemeClr val="bg1">
                              <a:lumMod val="50000"/>
                            </a:schemeClr>
                          </a:solidFill>
                        </a:rPr>
                        <a:t>določite cene </a:t>
                      </a:r>
                      <a:r>
                        <a:rPr lang="en-US" sz="1800" dirty="0">
                          <a:solidFill>
                            <a:schemeClr val="bg1">
                              <a:lumMod val="50000"/>
                            </a:schemeClr>
                          </a:solidFill>
                        </a:rPr>
                        <a:t>in </a:t>
                      </a:r>
                      <a:r>
                        <a:rPr lang="en-US" sz="1800" b="1" dirty="0">
                          <a:solidFill>
                            <a:schemeClr val="bg1">
                              <a:lumMod val="50000"/>
                            </a:schemeClr>
                          </a:solidFill>
                        </a:rPr>
                        <a:t>ciljne dobičke.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
        <p:nvSpPr>
          <p:cNvPr id="2" name="Arrow: Right 1">
            <a:extLst>
              <a:ext uri="{FF2B5EF4-FFF2-40B4-BE49-F238E27FC236}">
                <a16:creationId xmlns:a16="http://schemas.microsoft.com/office/drawing/2014/main" id="{470F8B2E-9218-27A3-ABB1-5D7B8F1453BE}"/>
              </a:ext>
            </a:extLst>
          </p:cNvPr>
          <p:cNvSpPr/>
          <p:nvPr/>
        </p:nvSpPr>
        <p:spPr>
          <a:xfrm>
            <a:off x="0" y="1343025"/>
            <a:ext cx="609600" cy="390525"/>
          </a:xfrm>
          <a:prstGeom prst="rightArrow">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6450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33CF-4EC4-084E-D274-A8D062199CF2}"/>
            </a:ext>
          </a:extLst>
        </p:cNvPr>
        <p:cNvGrpSpPr/>
        <p:nvPr/>
      </p:nvGrpSpPr>
      <p:grpSpPr>
        <a:xfrm>
          <a:off x="0" y="0"/>
          <a:ext cx="0" cy="0"/>
          <a:chOff x="0" y="0"/>
          <a:chExt cx="0" cy="0"/>
        </a:xfrm>
      </p:grpSpPr>
      <p:pic>
        <p:nvPicPr>
          <p:cNvPr id="9" name="Picture 8" descr="A triangular building with lights at night&#10;&#10;AI-generated content may be incorrect.">
            <a:extLst>
              <a:ext uri="{FF2B5EF4-FFF2-40B4-BE49-F238E27FC236}">
                <a16:creationId xmlns:a16="http://schemas.microsoft.com/office/drawing/2014/main" id="{ECC0DAA5-7C19-1D08-B545-339C4341978D}"/>
              </a:ext>
            </a:extLst>
          </p:cNvPr>
          <p:cNvPicPr>
            <a:picLocks noChangeAspect="1"/>
          </p:cNvPicPr>
          <p:nvPr/>
        </p:nvPicPr>
        <p:blipFill>
          <a:blip r:embed="rId2"/>
          <a:srcRect t="17815"/>
          <a:stretch>
            <a:fillRect/>
          </a:stretch>
        </p:blipFill>
        <p:spPr>
          <a:xfrm>
            <a:off x="6921222" y="-32614"/>
            <a:ext cx="2556747" cy="3151915"/>
          </a:xfrm>
          <a:prstGeom prst="rect">
            <a:avLst/>
          </a:prstGeom>
        </p:spPr>
      </p:pic>
      <p:sp>
        <p:nvSpPr>
          <p:cNvPr id="4" name="Text Placeholder 16">
            <a:extLst>
              <a:ext uri="{FF2B5EF4-FFF2-40B4-BE49-F238E27FC236}">
                <a16:creationId xmlns:a16="http://schemas.microsoft.com/office/drawing/2014/main" id="{67AB9898-3E03-23C1-FBE1-8CBB21F09932}"/>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 8</a:t>
            </a:r>
          </a:p>
          <a:p>
            <a:pPr marL="0" indent="0">
              <a:lnSpc>
                <a:spcPct val="100000"/>
              </a:lnSpc>
              <a:spcBef>
                <a:spcPts val="0"/>
              </a:spcBef>
              <a:buFont typeface="Arial" panose="020B0604020202020204" pitchFamily="34" charset="0"/>
              <a:buNone/>
            </a:pPr>
            <a:r>
              <a:rPr lang="en-GB" sz="6600" dirty="0">
                <a:solidFill>
                  <a:srgbClr val="E96751"/>
                </a:solidFill>
              </a:rPr>
              <a:t>VSEBINA</a:t>
            </a:r>
          </a:p>
        </p:txBody>
      </p:sp>
      <p:pic>
        <p:nvPicPr>
          <p:cNvPr id="7" name="Picture Placeholder 6" descr="A triangular building with lights at night&#10;&#10;AI-generated content may be incorrect.">
            <a:extLst>
              <a:ext uri="{FF2B5EF4-FFF2-40B4-BE49-F238E27FC236}">
                <a16:creationId xmlns:a16="http://schemas.microsoft.com/office/drawing/2014/main" id="{EFD8D6F3-6E9D-F648-1569-CBDA0D90685C}"/>
              </a:ext>
            </a:extLst>
          </p:cNvPr>
          <p:cNvPicPr>
            <a:picLocks noGrp="1" noChangeAspect="1"/>
          </p:cNvPicPr>
          <p:nvPr>
            <p:ph type="pic" sz="quarter" idx="69"/>
          </p:nvPr>
        </p:nvPicPr>
        <p:blipFill>
          <a:blip r:embed="rId2"/>
          <a:srcRect t="7940" b="7940"/>
          <a:stretch>
            <a:fillRect/>
          </a:stretch>
        </p:blipFill>
        <p:spPr/>
      </p:pic>
      <p:sp>
        <p:nvSpPr>
          <p:cNvPr id="42" name="object 3">
            <a:extLst>
              <a:ext uri="{FF2B5EF4-FFF2-40B4-BE49-F238E27FC236}">
                <a16:creationId xmlns:a16="http://schemas.microsoft.com/office/drawing/2014/main" id="{05BD9179-40E2-1122-8F1F-D8CA53016786}"/>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3" name="Text Placeholder 32">
            <a:extLst>
              <a:ext uri="{FF2B5EF4-FFF2-40B4-BE49-F238E27FC236}">
                <a16:creationId xmlns:a16="http://schemas.microsoft.com/office/drawing/2014/main" id="{4AFB20DF-1819-B2F5-9637-1C3189868158}"/>
              </a:ext>
            </a:extLst>
          </p:cNvPr>
          <p:cNvSpPr txBox="1">
            <a:spLocks/>
          </p:cNvSpPr>
          <p:nvPr/>
        </p:nvSpPr>
        <p:spPr>
          <a:xfrm>
            <a:off x="6945485" y="4256503"/>
            <a:ext cx="2636194" cy="1399756"/>
          </a:xfrm>
          <a:prstGeom prst="rect">
            <a:avLst/>
          </a:prstGeom>
        </p:spPr>
        <p:txBody>
          <a:bodyPr lIns="91440" tIns="45720" rIns="91440" bIns="45720"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dirty="0"/>
              <a:t>Poznajte svoje vire prihodkov</a:t>
            </a:r>
          </a:p>
          <a:p>
            <a:pPr algn="ctr">
              <a:lnSpc>
                <a:spcPct val="100000"/>
              </a:lnSpc>
              <a:spcAft>
                <a:spcPts val="600"/>
              </a:spcAft>
            </a:pPr>
            <a:r>
              <a:rPr lang="en-IE" b="0" i="1">
                <a:solidFill>
                  <a:schemeClr val="bg1"/>
                </a:solidFill>
              </a:rPr>
              <a:t>(24 drsnic)</a:t>
            </a:r>
            <a:endParaRPr lang="en-IE" b="0" i="1">
              <a:solidFill>
                <a:schemeClr val="bg1"/>
              </a:solidFill>
              <a:ea typeface="Calibri"/>
              <a:cs typeface="Calibri"/>
            </a:endParaRPr>
          </a:p>
          <a:p>
            <a:pPr algn="ctr">
              <a:lnSpc>
                <a:spcPct val="100000"/>
              </a:lnSpc>
              <a:spcAft>
                <a:spcPts val="600"/>
              </a:spcAft>
            </a:pPr>
            <a:r>
              <a:rPr lang="en-US" b="0" dirty="0"/>
              <a:t> </a:t>
            </a:r>
            <a:endParaRPr lang="en-IE" b="0" dirty="0"/>
          </a:p>
        </p:txBody>
      </p:sp>
      <p:cxnSp>
        <p:nvCxnSpPr>
          <p:cNvPr id="44" name="Straight Connector 43">
            <a:extLst>
              <a:ext uri="{FF2B5EF4-FFF2-40B4-BE49-F238E27FC236}">
                <a16:creationId xmlns:a16="http://schemas.microsoft.com/office/drawing/2014/main" id="{9405F2C7-4AB5-54B5-510D-C4FB4B700CD2}"/>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 Placeholder 32">
            <a:extLst>
              <a:ext uri="{FF2B5EF4-FFF2-40B4-BE49-F238E27FC236}">
                <a16:creationId xmlns:a16="http://schemas.microsoft.com/office/drawing/2014/main" id="{4CE958E9-B4DA-9FF8-7A1B-D6D39C35EFC1}"/>
              </a:ext>
            </a:extLst>
          </p:cNvPr>
          <p:cNvSpPr txBox="1">
            <a:spLocks/>
          </p:cNvSpPr>
          <p:nvPr/>
        </p:nvSpPr>
        <p:spPr>
          <a:xfrm>
            <a:off x="7388484" y="3550815"/>
            <a:ext cx="2349502" cy="781035"/>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Calibri"/>
                <a:ea typeface="Open Sans"/>
                <a:cs typeface="Calibri"/>
              </a:rPr>
              <a:t>Poglavje</a:t>
            </a:r>
            <a:r>
              <a:rPr lang="en-US" dirty="0">
                <a:latin typeface="Calibri"/>
                <a:ea typeface="Open Sans"/>
                <a:cs typeface="Calibri"/>
              </a:rPr>
              <a:t> 3 </a:t>
            </a:r>
            <a:r>
              <a:rPr lang="en-US" sz="1200" b="0" dirty="0" err="1">
                <a:latin typeface="Calibri"/>
                <a:ea typeface="Open Sans"/>
                <a:cs typeface="Calibri"/>
              </a:rPr>
              <a:t>stran</a:t>
            </a:r>
            <a:r>
              <a:rPr lang="en-US" sz="1200" b="0" dirty="0">
                <a:latin typeface="Calibri"/>
                <a:ea typeface="Open Sans"/>
                <a:cs typeface="Calibri"/>
              </a:rPr>
              <a:t> 36</a:t>
            </a:r>
            <a:endParaRPr lang="en-US" sz="1200" b="0" dirty="0"/>
          </a:p>
        </p:txBody>
      </p:sp>
      <p:sp>
        <p:nvSpPr>
          <p:cNvPr id="46" name="Text Placeholder 6">
            <a:extLst>
              <a:ext uri="{FF2B5EF4-FFF2-40B4-BE49-F238E27FC236}">
                <a16:creationId xmlns:a16="http://schemas.microsoft.com/office/drawing/2014/main" id="{659ED92B-C840-D52C-8DEF-8FB2185090E4}"/>
              </a:ext>
            </a:extLst>
          </p:cNvPr>
          <p:cNvSpPr>
            <a:spLocks noGrp="1"/>
          </p:cNvSpPr>
          <p:nvPr>
            <p:ph type="body" sz="quarter" idx="18"/>
          </p:nvPr>
        </p:nvSpPr>
        <p:spPr>
          <a:xfrm>
            <a:off x="558534" y="4243251"/>
            <a:ext cx="2636194" cy="1399756"/>
          </a:xfrm>
        </p:spPr>
        <p:txBody>
          <a:bodyPr lIns="91440" tIns="45720" rIns="91440" bIns="45720" anchor="t">
            <a:noAutofit/>
          </a:bodyPr>
          <a:lstStyle/>
          <a:p>
            <a:pPr algn="ctr">
              <a:lnSpc>
                <a:spcPct val="100000"/>
              </a:lnSpc>
              <a:spcAft>
                <a:spcPts val="600"/>
              </a:spcAft>
            </a:pPr>
            <a:r>
              <a:rPr lang="en-US" sz="2400" dirty="0">
                <a:solidFill>
                  <a:schemeClr val="bg1"/>
                </a:solidFill>
              </a:rPr>
              <a:t>Uvod v finančno upravljanje in sposobnost preživetja</a:t>
            </a:r>
          </a:p>
          <a:p>
            <a:pPr algn="ctr">
              <a:lnSpc>
                <a:spcPct val="100000"/>
              </a:lnSpc>
              <a:spcAft>
                <a:spcPts val="600"/>
              </a:spcAft>
            </a:pPr>
            <a:r>
              <a:rPr lang="en-US" b="0" i="1">
                <a:solidFill>
                  <a:schemeClr val="bg1"/>
                </a:solidFill>
              </a:rPr>
              <a:t>(16 drsnic)</a:t>
            </a:r>
            <a:endParaRPr lang="en-IE" b="0" i="1">
              <a:solidFill>
                <a:schemeClr val="bg1"/>
              </a:solidFill>
            </a:endParaRPr>
          </a:p>
        </p:txBody>
      </p:sp>
      <p:pic>
        <p:nvPicPr>
          <p:cNvPr id="47" name="Picture Placeholder 20">
            <a:extLst>
              <a:ext uri="{FF2B5EF4-FFF2-40B4-BE49-F238E27FC236}">
                <a16:creationId xmlns:a16="http://schemas.microsoft.com/office/drawing/2014/main" id="{1554C0CC-7421-6C12-5BC2-646840B035F3}"/>
              </a:ext>
            </a:extLst>
          </p:cNvPr>
          <p:cNvPicPr>
            <a:picLocks noChangeAspect="1"/>
          </p:cNvPicPr>
          <p:nvPr/>
        </p:nvPicPr>
        <p:blipFill>
          <a:blip r:embed="rId3"/>
          <a:srcRect t="2665" b="2665"/>
          <a:stretch/>
        </p:blipFill>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48" name="Text Placeholder 7">
            <a:extLst>
              <a:ext uri="{FF2B5EF4-FFF2-40B4-BE49-F238E27FC236}">
                <a16:creationId xmlns:a16="http://schemas.microsoft.com/office/drawing/2014/main" id="{E490DAAD-777C-955F-1C5A-2DE7C96F2CE3}"/>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Avtor fotografije: Teapot Lane, Leitrim, Irska</a:t>
            </a:r>
          </a:p>
          <a:p>
            <a:endParaRPr lang="en-GB"/>
          </a:p>
        </p:txBody>
      </p:sp>
      <p:sp>
        <p:nvSpPr>
          <p:cNvPr id="49" name="Text Placeholder 32">
            <a:extLst>
              <a:ext uri="{FF2B5EF4-FFF2-40B4-BE49-F238E27FC236}">
                <a16:creationId xmlns:a16="http://schemas.microsoft.com/office/drawing/2014/main" id="{0A829F92-EAF2-D313-CC06-C07C66B18C64}"/>
              </a:ext>
            </a:extLst>
          </p:cNvPr>
          <p:cNvSpPr txBox="1">
            <a:spLocks/>
          </p:cNvSpPr>
          <p:nvPr/>
        </p:nvSpPr>
        <p:spPr>
          <a:xfrm>
            <a:off x="571972"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endParaRPr lang="en-US" dirty="0"/>
          </a:p>
        </p:txBody>
      </p:sp>
      <p:cxnSp>
        <p:nvCxnSpPr>
          <p:cNvPr id="50" name="Straight Connector 49">
            <a:extLst>
              <a:ext uri="{FF2B5EF4-FFF2-40B4-BE49-F238E27FC236}">
                <a16:creationId xmlns:a16="http://schemas.microsoft.com/office/drawing/2014/main" id="{E863FDA4-74DF-EBFF-7C15-EAB6E18F8842}"/>
              </a:ext>
            </a:extLst>
          </p:cNvPr>
          <p:cNvCxnSpPr>
            <a:cxnSpLocks/>
          </p:cNvCxnSpPr>
          <p:nvPr/>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object 3">
            <a:extLst>
              <a:ext uri="{FF2B5EF4-FFF2-40B4-BE49-F238E27FC236}">
                <a16:creationId xmlns:a16="http://schemas.microsoft.com/office/drawing/2014/main" id="{011EE5EF-6968-63EE-A5C2-FFDD9D35E02C}"/>
              </a:ext>
            </a:extLst>
          </p:cNvPr>
          <p:cNvSpPr/>
          <p:nvPr/>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52" name="Text Placeholder 23">
            <a:extLst>
              <a:ext uri="{FF2B5EF4-FFF2-40B4-BE49-F238E27FC236}">
                <a16:creationId xmlns:a16="http://schemas.microsoft.com/office/drawing/2014/main" id="{2C9245C6-0DA9-1D4B-47D8-8C8351F4D59B}"/>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Avtor fotografije: </a:t>
            </a:r>
            <a:endParaRPr lang="en-US" dirty="0"/>
          </a:p>
        </p:txBody>
      </p:sp>
      <p:sp>
        <p:nvSpPr>
          <p:cNvPr id="53" name="Text Placeholder 32">
            <a:extLst>
              <a:ext uri="{FF2B5EF4-FFF2-40B4-BE49-F238E27FC236}">
                <a16:creationId xmlns:a16="http://schemas.microsoft.com/office/drawing/2014/main" id="{45970F5E-C7D5-1044-7163-408566C69295}"/>
              </a:ext>
            </a:extLst>
          </p:cNvPr>
          <p:cNvSpPr txBox="1">
            <a:spLocks/>
          </p:cNvSpPr>
          <p:nvPr/>
        </p:nvSpPr>
        <p:spPr>
          <a:xfrm>
            <a:off x="3739878" y="1867633"/>
            <a:ext cx="2636194" cy="1399756"/>
          </a:xfrm>
          <a:prstGeom prst="rect">
            <a:avLst/>
          </a:prstGeom>
        </p:spPr>
        <p:txBody>
          <a:bodyPr lIns="91440" tIns="45720" rIns="91440" bIns="45720"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dirty="0">
                <a:solidFill>
                  <a:schemeClr val="bg1"/>
                </a:solidFill>
              </a:rPr>
              <a:t>Izberite svoj poslovni model</a:t>
            </a:r>
          </a:p>
          <a:p>
            <a:pPr algn="ctr">
              <a:lnSpc>
                <a:spcPct val="100000"/>
              </a:lnSpc>
              <a:spcAft>
                <a:spcPts val="600"/>
              </a:spcAft>
            </a:pPr>
            <a:r>
              <a:rPr lang="en-IE" b="0" i="1">
                <a:solidFill>
                  <a:schemeClr val="bg1"/>
                </a:solidFill>
              </a:rPr>
              <a:t>(10 drsnic)</a:t>
            </a:r>
            <a:endParaRPr lang="en-IE" b="0" i="1">
              <a:solidFill>
                <a:schemeClr val="bg1"/>
              </a:solidFill>
              <a:ea typeface="Calibri"/>
              <a:cs typeface="Calibri"/>
            </a:endParaRPr>
          </a:p>
          <a:p>
            <a:pPr>
              <a:lnSpc>
                <a:spcPct val="100000"/>
              </a:lnSpc>
              <a:spcAft>
                <a:spcPts val="600"/>
              </a:spcAft>
            </a:pPr>
            <a:endParaRPr lang="en-IE" sz="2400" b="0" dirty="0">
              <a:solidFill>
                <a:schemeClr val="bg1"/>
              </a:solidFill>
            </a:endParaRPr>
          </a:p>
        </p:txBody>
      </p:sp>
      <p:sp>
        <p:nvSpPr>
          <p:cNvPr id="54" name="Text Placeholder 32">
            <a:extLst>
              <a:ext uri="{FF2B5EF4-FFF2-40B4-BE49-F238E27FC236}">
                <a16:creationId xmlns:a16="http://schemas.microsoft.com/office/drawing/2014/main" id="{3F51CBEA-FDBB-DD31-8BAA-82BCBCE3123B}"/>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endParaRPr lang="en-US" dirty="0"/>
          </a:p>
        </p:txBody>
      </p:sp>
      <p:cxnSp>
        <p:nvCxnSpPr>
          <p:cNvPr id="55" name="Straight Connector 54">
            <a:extLst>
              <a:ext uri="{FF2B5EF4-FFF2-40B4-BE49-F238E27FC236}">
                <a16:creationId xmlns:a16="http://schemas.microsoft.com/office/drawing/2014/main" id="{4C4B2502-960E-F866-0579-5CD2866FCB7E}"/>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6" name="Picture Placeholder 18">
            <a:extLst>
              <a:ext uri="{FF2B5EF4-FFF2-40B4-BE49-F238E27FC236}">
                <a16:creationId xmlns:a16="http://schemas.microsoft.com/office/drawing/2014/main" id="{7F2406B3-CC05-0F62-A852-AD0C52F5D171}"/>
              </a:ext>
            </a:extLst>
          </p:cNvPr>
          <p:cNvPicPr>
            <a:picLocks noChangeAspect="1"/>
          </p:cNvPicPr>
          <p:nvPr/>
        </p:nvPicPr>
        <p:blipFill>
          <a:blip r:embed="rId4"/>
          <a:srcRect t="7917" b="7917"/>
          <a:stretch/>
        </p:blipFill>
        <p:spPr>
          <a:xfrm>
            <a:off x="537649" y="-32614"/>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57" name="Freeform 28">
            <a:extLst>
              <a:ext uri="{FF2B5EF4-FFF2-40B4-BE49-F238E27FC236}">
                <a16:creationId xmlns:a16="http://schemas.microsoft.com/office/drawing/2014/main" id="{1C3415D3-AD27-991E-CF2B-012A03686D84}"/>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8" name="Text Placeholder 16">
            <a:extLst>
              <a:ext uri="{FF2B5EF4-FFF2-40B4-BE49-F238E27FC236}">
                <a16:creationId xmlns:a16="http://schemas.microsoft.com/office/drawing/2014/main" id="{2F03CB5E-310B-1AE7-3623-43B53B0A57C8}"/>
              </a:ext>
            </a:extLst>
          </p:cNvPr>
          <p:cNvSpPr txBox="1">
            <a:spLocks/>
          </p:cNvSpPr>
          <p:nvPr/>
        </p:nvSpPr>
        <p:spPr>
          <a:xfrm>
            <a:off x="448808" y="177860"/>
            <a:ext cx="10973347" cy="1108804"/>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1. del: </a:t>
            </a:r>
            <a:r>
              <a:rPr lang="en-US" b="1" dirty="0">
                <a:solidFill>
                  <a:schemeClr val="bg1"/>
                </a:solidFill>
              </a:rPr>
              <a:t>Poglavja 1–3 </a:t>
            </a:r>
            <a:r>
              <a:rPr lang="en-US" dirty="0">
                <a:solidFill>
                  <a:schemeClr val="bg1"/>
                </a:solidFill>
              </a:rPr>
              <a:t>Postavljanje finančnih temeljev za uspešno poslovanje v </a:t>
            </a:r>
            <a:r>
              <a:rPr lang="en-US" dirty="0" err="1">
                <a:solidFill>
                  <a:schemeClr val="bg1"/>
                </a:solidFill>
              </a:rPr>
              <a:t>gostinstvu</a:t>
            </a:r>
            <a:r>
              <a:rPr lang="en-US" dirty="0">
                <a:solidFill>
                  <a:schemeClr val="bg1"/>
                </a:solidFill>
              </a:rPr>
              <a:t> </a:t>
            </a:r>
            <a:r>
              <a:rPr lang="en-US" sz="2400" i="1" dirty="0">
                <a:solidFill>
                  <a:schemeClr val="bg1"/>
                </a:solidFill>
              </a:rPr>
              <a:t>(50 </a:t>
            </a:r>
            <a:r>
              <a:rPr lang="en-US" sz="2400" i="1" dirty="0" err="1">
                <a:solidFill>
                  <a:schemeClr val="bg1"/>
                </a:solidFill>
              </a:rPr>
              <a:t>drsnic</a:t>
            </a:r>
            <a:r>
              <a:rPr lang="en-US" sz="2400" i="1" dirty="0">
                <a:solidFill>
                  <a:schemeClr val="bg1"/>
                </a:solidFill>
              </a:rPr>
              <a:t>)</a:t>
            </a:r>
          </a:p>
          <a:p>
            <a:pPr marL="0" indent="0">
              <a:lnSpc>
                <a:spcPct val="100000"/>
              </a:lnSpc>
              <a:spcBef>
                <a:spcPts val="0"/>
              </a:spcBef>
              <a:buNone/>
            </a:pPr>
            <a:endParaRPr lang="en-GB" dirty="0">
              <a:solidFill>
                <a:schemeClr val="bg1"/>
              </a:solidFill>
            </a:endParaRPr>
          </a:p>
        </p:txBody>
      </p:sp>
      <p:sp>
        <p:nvSpPr>
          <p:cNvPr id="59" name="Text Placeholder 32">
            <a:extLst>
              <a:ext uri="{FF2B5EF4-FFF2-40B4-BE49-F238E27FC236}">
                <a16:creationId xmlns:a16="http://schemas.microsoft.com/office/drawing/2014/main" id="{185B7AE0-668C-7838-8B27-74001FA0B780}"/>
              </a:ext>
            </a:extLst>
          </p:cNvPr>
          <p:cNvSpPr txBox="1">
            <a:spLocks/>
          </p:cNvSpPr>
          <p:nvPr/>
        </p:nvSpPr>
        <p:spPr>
          <a:xfrm>
            <a:off x="1070602" y="3668046"/>
            <a:ext cx="2256982" cy="546574"/>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latin typeface="Calibri"/>
                <a:ea typeface="Open Sans"/>
                <a:cs typeface="Calibri"/>
              </a:rPr>
              <a:t>Poglavje</a:t>
            </a:r>
            <a:r>
              <a:rPr lang="en-US" dirty="0">
                <a:latin typeface="Calibri"/>
                <a:ea typeface="Open Sans"/>
                <a:cs typeface="Calibri"/>
              </a:rPr>
              <a:t> 1 </a:t>
            </a:r>
            <a:r>
              <a:rPr lang="en-US" sz="1200" b="0" err="1">
                <a:latin typeface="Calibri"/>
                <a:ea typeface="Open Sans"/>
                <a:cs typeface="Calibri"/>
              </a:rPr>
              <a:t>stran</a:t>
            </a:r>
            <a:r>
              <a:rPr lang="en-US" sz="1200" b="0" dirty="0">
                <a:latin typeface="Calibri"/>
                <a:ea typeface="Open Sans"/>
                <a:cs typeface="Calibri"/>
              </a:rPr>
              <a:t> 8 </a:t>
            </a:r>
            <a:endParaRPr lang="en-US" sz="1200" dirty="0">
              <a:latin typeface="Calibri"/>
              <a:ea typeface="Open Sans"/>
              <a:cs typeface="Calibri"/>
            </a:endParaRPr>
          </a:p>
        </p:txBody>
      </p:sp>
      <p:sp>
        <p:nvSpPr>
          <p:cNvPr id="60" name="Text Placeholder 32">
            <a:extLst>
              <a:ext uri="{FF2B5EF4-FFF2-40B4-BE49-F238E27FC236}">
                <a16:creationId xmlns:a16="http://schemas.microsoft.com/office/drawing/2014/main" id="{23F7E91A-4153-75F6-68F9-75509B02FAE2}"/>
              </a:ext>
            </a:extLst>
          </p:cNvPr>
          <p:cNvSpPr txBox="1">
            <a:spLocks/>
          </p:cNvSpPr>
          <p:nvPr/>
        </p:nvSpPr>
        <p:spPr>
          <a:xfrm>
            <a:off x="4201706" y="1213158"/>
            <a:ext cx="2327782" cy="654035"/>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Calibri"/>
                <a:ea typeface="Open Sans"/>
                <a:cs typeface="Calibri"/>
              </a:rPr>
              <a:t>Poglavje</a:t>
            </a:r>
            <a:r>
              <a:rPr lang="en-US" dirty="0">
                <a:latin typeface="Calibri"/>
                <a:ea typeface="Open Sans"/>
                <a:cs typeface="Calibri"/>
              </a:rPr>
              <a:t> 2 </a:t>
            </a:r>
            <a:r>
              <a:rPr lang="en-US" sz="1200" b="0" dirty="0" err="1">
                <a:latin typeface="Calibri"/>
                <a:ea typeface="Open Sans"/>
                <a:cs typeface="Calibri"/>
              </a:rPr>
              <a:t>stran</a:t>
            </a:r>
            <a:r>
              <a:rPr lang="en-US" sz="1200" b="0" dirty="0">
                <a:latin typeface="Calibri"/>
                <a:ea typeface="Open Sans"/>
                <a:cs typeface="Calibri"/>
              </a:rPr>
              <a:t> 25 </a:t>
            </a:r>
          </a:p>
        </p:txBody>
      </p:sp>
      <p:sp>
        <p:nvSpPr>
          <p:cNvPr id="61" name="Text Placeholder 32">
            <a:extLst>
              <a:ext uri="{FF2B5EF4-FFF2-40B4-BE49-F238E27FC236}">
                <a16:creationId xmlns:a16="http://schemas.microsoft.com/office/drawing/2014/main" id="{FDBC4210-6D43-96CE-8E4F-9469594F5F19}"/>
              </a:ext>
            </a:extLst>
          </p:cNvPr>
          <p:cNvSpPr txBox="1">
            <a:spLocks/>
          </p:cNvSpPr>
          <p:nvPr/>
        </p:nvSpPr>
        <p:spPr>
          <a:xfrm>
            <a:off x="6958923" y="3687815"/>
            <a:ext cx="647999" cy="38556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Calibri"/>
                <a:ea typeface="Open Sans"/>
                <a:cs typeface="Calibri"/>
              </a:rPr>
              <a:t>03</a:t>
            </a:r>
            <a:endParaRPr lang="en-US" dirty="0"/>
          </a:p>
        </p:txBody>
      </p:sp>
    </p:spTree>
    <p:extLst>
      <p:ext uri="{BB962C8B-B14F-4D97-AF65-F5344CB8AC3E}">
        <p14:creationId xmlns:p14="http://schemas.microsoft.com/office/powerpoint/2010/main" val="3518696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75AF-F50E-6674-96FB-5DA50ACAD384}"/>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78344FC0-67B7-8284-1746-5D00B778BF52}"/>
              </a:ext>
            </a:extLst>
          </p:cNvPr>
          <p:cNvSpPr>
            <a:spLocks noGrp="1"/>
          </p:cNvSpPr>
          <p:nvPr>
            <p:ph type="body" sz="quarter" idx="28"/>
          </p:nvPr>
        </p:nvSpPr>
        <p:spPr>
          <a:xfrm>
            <a:off x="592118" y="1228660"/>
            <a:ext cx="5503882" cy="4671588"/>
          </a:xfrm>
        </p:spPr>
        <p:txBody>
          <a:bodyPr/>
          <a:lstStyle/>
          <a:p>
            <a:pPr marL="0" indent="0">
              <a:spcAft>
                <a:spcPts val="600"/>
              </a:spcAft>
            </a:pPr>
            <a:r>
              <a:rPr lang="en-US" b="1" i="1" dirty="0"/>
              <a:t>Identificirajte in navedite vse trenutne in potencialne vire prihodkov, ki jih lahko ustvari vaše podjetje. To je osnova za realistično napovedovanje, oblikovanje cen, dobičkonosnost in odločitve o rasti. </a:t>
            </a:r>
          </a:p>
          <a:p>
            <a:pPr marL="0" indent="0">
              <a:spcAft>
                <a:spcPts val="600"/>
              </a:spcAft>
            </a:pPr>
            <a:r>
              <a:rPr lang="en-US" dirty="0"/>
              <a:t>Prihodki so življenjska sila vašega podjetja. Čeprav večina prihodkov prihaja iz rezervacij namestitev, uspešna podjetja raziskujejo in izkoriščajo sekundarne vire prihodkov, kot so storitve prehrane, delavnice, najem opreme, vodene ture ali dodatne storitve v wellnessu. Opredelitev glavnih in dodatnih virov prihodkov vam pomaga diverzificirati poslovni model in povečati finančno odpornost, zlasti v sezoni zunaj vrhunca.</a:t>
            </a:r>
            <a:endParaRPr lang="en-IE" dirty="0"/>
          </a:p>
        </p:txBody>
      </p:sp>
      <p:sp>
        <p:nvSpPr>
          <p:cNvPr id="9" name="Text Placeholder 8">
            <a:extLst>
              <a:ext uri="{FF2B5EF4-FFF2-40B4-BE49-F238E27FC236}">
                <a16:creationId xmlns:a16="http://schemas.microsoft.com/office/drawing/2014/main" id="{A3F38384-3173-A6C0-E04D-C30DFD4BFA03}"/>
              </a:ext>
            </a:extLst>
          </p:cNvPr>
          <p:cNvSpPr>
            <a:spLocks noGrp="1"/>
          </p:cNvSpPr>
          <p:nvPr>
            <p:ph type="body" sz="quarter" idx="27"/>
          </p:nvPr>
        </p:nvSpPr>
        <p:spPr>
          <a:xfrm>
            <a:off x="600550" y="405222"/>
            <a:ext cx="5041923" cy="720752"/>
          </a:xfrm>
        </p:spPr>
        <p:txBody>
          <a:bodyPr/>
          <a:lstStyle/>
          <a:p>
            <a:r>
              <a:rPr lang="en-US" sz="3000" dirty="0"/>
              <a:t>Poznajte svoje vire prihodkov</a:t>
            </a:r>
          </a:p>
        </p:txBody>
      </p:sp>
      <p:sp>
        <p:nvSpPr>
          <p:cNvPr id="30" name="Text Placeholder 1">
            <a:extLst>
              <a:ext uri="{FF2B5EF4-FFF2-40B4-BE49-F238E27FC236}">
                <a16:creationId xmlns:a16="http://schemas.microsoft.com/office/drawing/2014/main" id="{4D2A11ED-E463-3281-E70D-C9AAA04EB9E2}"/>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08</a:t>
            </a:r>
          </a:p>
        </p:txBody>
      </p:sp>
      <p:sp>
        <p:nvSpPr>
          <p:cNvPr id="31" name="Text Placeholder 2">
            <a:extLst>
              <a:ext uri="{FF2B5EF4-FFF2-40B4-BE49-F238E27FC236}">
                <a16:creationId xmlns:a16="http://schemas.microsoft.com/office/drawing/2014/main" id="{F2FE7F62-BE9D-F677-2580-CB66D0D285AE}"/>
              </a:ext>
            </a:extLst>
          </p:cNvPr>
          <p:cNvSpPr>
            <a:spLocks noGrp="1"/>
          </p:cNvSpPr>
          <p:nvPr>
            <p:ph type="body" sz="quarter" idx="4294967295"/>
          </p:nvPr>
        </p:nvSpPr>
        <p:spPr>
          <a:xfrm>
            <a:off x="6750111" y="1432521"/>
            <a:ext cx="4931847" cy="689519"/>
          </a:xfrm>
          <a:prstGeom prst="rect">
            <a:avLst/>
          </a:prstGeom>
        </p:spPr>
        <p:txBody>
          <a:bodyPr anchor="ctr"/>
          <a:lstStyle/>
          <a:p>
            <a:pPr marL="0" indent="0">
              <a:spcBef>
                <a:spcPts val="0"/>
              </a:spcBef>
              <a:buNone/>
            </a:pPr>
            <a:r>
              <a:rPr lang="en-IE" sz="2200" b="1" dirty="0">
                <a:solidFill>
                  <a:srgbClr val="595959"/>
                </a:solidFill>
              </a:rPr>
              <a:t>Poznajte svoje vire prihodkov</a:t>
            </a:r>
            <a:endParaRPr lang="en-IE" sz="2200" dirty="0">
              <a:solidFill>
                <a:srgbClr val="595959"/>
              </a:solidFill>
            </a:endParaRPr>
          </a:p>
          <a:p>
            <a:pPr marL="0" indent="0">
              <a:spcBef>
                <a:spcPts val="0"/>
              </a:spcBef>
              <a:buNone/>
            </a:pPr>
            <a:r>
              <a:rPr lang="en-US" sz="1800" i="1" dirty="0">
                <a:solidFill>
                  <a:srgbClr val="595959"/>
                </a:solidFill>
              </a:rPr>
              <a:t>Prepoznajte in izračunajte svoje primarne (npr. rezervacije) in sekundarne prihodke (npr. ogledi, paketi)</a:t>
            </a:r>
          </a:p>
          <a:p>
            <a:pPr marL="0" indent="0">
              <a:spcBef>
                <a:spcPts val="0"/>
              </a:spcBef>
              <a:buNone/>
            </a:pPr>
            <a:endParaRPr lang="en-IE" sz="2200" dirty="0">
              <a:solidFill>
                <a:srgbClr val="595959"/>
              </a:solidFill>
            </a:endParaRPr>
          </a:p>
        </p:txBody>
      </p:sp>
      <p:sp>
        <p:nvSpPr>
          <p:cNvPr id="32" name="Text Placeholder 4">
            <a:extLst>
              <a:ext uri="{FF2B5EF4-FFF2-40B4-BE49-F238E27FC236}">
                <a16:creationId xmlns:a16="http://schemas.microsoft.com/office/drawing/2014/main" id="{46CCBE0B-2F62-1716-7FCA-E9FA0FF5DB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09</a:t>
            </a:r>
          </a:p>
        </p:txBody>
      </p:sp>
      <p:cxnSp>
        <p:nvCxnSpPr>
          <p:cNvPr id="2" name="Straight Connector 1">
            <a:extLst>
              <a:ext uri="{FF2B5EF4-FFF2-40B4-BE49-F238E27FC236}">
                <a16:creationId xmlns:a16="http://schemas.microsoft.com/office/drawing/2014/main" id="{FC2D5301-8B2E-3A5B-47DF-E2B9C47D9AE3}"/>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A483300-90B0-DE68-6C04-136640134A9F}"/>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216CD0F-6026-3993-A20D-4531ADBD3244}"/>
              </a:ext>
            </a:extLst>
          </p:cNvPr>
          <p:cNvSpPr txBox="1">
            <a:spLocks/>
          </p:cNvSpPr>
          <p:nvPr/>
        </p:nvSpPr>
        <p:spPr>
          <a:xfrm>
            <a:off x="6782600" y="2391686"/>
            <a:ext cx="4931847"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Določite razpoložljive nočitve</a:t>
            </a:r>
          </a:p>
          <a:p>
            <a:r>
              <a:rPr lang="en-US" sz="1800" b="0" i="1" dirty="0"/>
              <a:t>Vedite, koliko noči na leto lahko oddajate svoj prostor.</a:t>
            </a:r>
          </a:p>
          <a:p>
            <a:endParaRPr lang="en-IE" dirty="0"/>
          </a:p>
        </p:txBody>
      </p:sp>
    </p:spTree>
    <p:extLst>
      <p:ext uri="{BB962C8B-B14F-4D97-AF65-F5344CB8AC3E}">
        <p14:creationId xmlns:p14="http://schemas.microsoft.com/office/powerpoint/2010/main" val="1672458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house with a large body of water&#10;&#10;AI-generated content may be incorrect.">
            <a:extLst>
              <a:ext uri="{FF2B5EF4-FFF2-40B4-BE49-F238E27FC236}">
                <a16:creationId xmlns:a16="http://schemas.microsoft.com/office/drawing/2014/main" id="{05F296A1-20E9-F2CA-49A4-9A9C7D9488FB}"/>
              </a:ext>
            </a:extLst>
          </p:cNvPr>
          <p:cNvPicPr>
            <a:picLocks noGrp="1" noChangeAspect="1"/>
          </p:cNvPicPr>
          <p:nvPr>
            <p:ph type="pic" sz="quarter" idx="10"/>
          </p:nvPr>
        </p:nvPicPr>
        <p:blipFill>
          <a:blip r:embed="rId2"/>
          <a:srcRect t="7285" b="7285"/>
          <a:stretch>
            <a:fillRect/>
          </a:stretch>
        </p:blipFill>
        <p:spPr/>
      </p:pic>
      <p:sp>
        <p:nvSpPr>
          <p:cNvPr id="5" name="Text Placeholder 4">
            <a:extLst>
              <a:ext uri="{FF2B5EF4-FFF2-40B4-BE49-F238E27FC236}">
                <a16:creationId xmlns:a16="http://schemas.microsoft.com/office/drawing/2014/main" id="{E4AC2EAA-5B13-71C4-1A4F-2329D37F2340}"/>
              </a:ext>
            </a:extLst>
          </p:cNvPr>
          <p:cNvSpPr>
            <a:spLocks noGrp="1"/>
          </p:cNvSpPr>
          <p:nvPr>
            <p:ph type="body" sz="quarter" idx="16"/>
          </p:nvPr>
        </p:nvSpPr>
        <p:spPr>
          <a:xfrm>
            <a:off x="4295553" y="146744"/>
            <a:ext cx="7221426" cy="803654"/>
          </a:xfrm>
        </p:spPr>
        <p:txBody>
          <a:bodyPr lIns="91440" tIns="45720" rIns="91440" bIns="45720" anchor="t">
            <a:noAutofit/>
          </a:bodyPr>
          <a:lstStyle/>
          <a:p>
            <a:r>
              <a:rPr lang="en-IE" sz="2800" dirty="0"/>
              <a:t>Razumevanje vaših prihodkov in stroškov</a:t>
            </a:r>
            <a:endParaRPr lang="en-IE" sz="2800" dirty="0">
              <a:ea typeface="Calibri"/>
              <a:cs typeface="Calibri"/>
            </a:endParaRPr>
          </a:p>
        </p:txBody>
      </p:sp>
      <p:sp>
        <p:nvSpPr>
          <p:cNvPr id="8" name="Text Placeholder 7">
            <a:extLst>
              <a:ext uri="{FF2B5EF4-FFF2-40B4-BE49-F238E27FC236}">
                <a16:creationId xmlns:a16="http://schemas.microsoft.com/office/drawing/2014/main" id="{3843FE9E-5F13-C063-99DA-844AE899BD30}"/>
              </a:ext>
            </a:extLst>
          </p:cNvPr>
          <p:cNvSpPr>
            <a:spLocks noGrp="1"/>
          </p:cNvSpPr>
          <p:nvPr>
            <p:ph type="body" sz="quarter" idx="21"/>
          </p:nvPr>
        </p:nvSpPr>
        <p:spPr>
          <a:xfrm>
            <a:off x="4295552" y="1946803"/>
            <a:ext cx="7493035" cy="4735694"/>
          </a:xfrm>
        </p:spPr>
        <p:txBody>
          <a:bodyPr lIns="91440" tIns="45720" rIns="91440" bIns="45720" anchor="t"/>
          <a:lstStyle/>
          <a:p>
            <a:pPr marL="342900" indent="-342900">
              <a:buFont typeface="Wingdings" panose="05000000000000000000" pitchFamily="2" charset="2"/>
              <a:buChar char="Ø"/>
            </a:pPr>
            <a:r>
              <a:rPr lang="en-IE" sz="2000" dirty="0"/>
              <a:t>Namen tega poglavja je zbrati vse vaše pričakovane </a:t>
            </a:r>
            <a:r>
              <a:rPr lang="en-IE" sz="2000" b="1" dirty="0"/>
              <a:t>prihodke in stroške </a:t>
            </a:r>
            <a:r>
              <a:rPr lang="en-IE" sz="2000" dirty="0"/>
              <a:t>na enem mestu, da boste lahko ugotovili, ali bo vaše nastanitveno podjetje prinašalo dobiček ali izgubo. </a:t>
            </a:r>
            <a:endParaRPr lang="en-IE" sz="2000" dirty="0">
              <a:ea typeface="Calibri"/>
              <a:cs typeface="Calibri"/>
            </a:endParaRPr>
          </a:p>
          <a:p>
            <a:pPr marL="342900" indent="-342900">
              <a:buFont typeface="Wingdings" panose="05000000000000000000" pitchFamily="2" charset="2"/>
              <a:buChar char="Ø"/>
            </a:pPr>
            <a:r>
              <a:rPr lang="en-IE" sz="2000" dirty="0"/>
              <a:t>V realnem svetu je to podobno kot pregled </a:t>
            </a:r>
            <a:r>
              <a:rPr lang="en-IE" sz="2000" b="1" dirty="0"/>
              <a:t>bančnega stanja ob koncu leta</a:t>
            </a:r>
            <a:r>
              <a:rPr lang="en-IE" sz="2000" dirty="0"/>
              <a:t>: </a:t>
            </a:r>
            <a:r>
              <a:rPr lang="en-IE" sz="2000" i="1" dirty="0">
                <a:solidFill>
                  <a:srgbClr val="E96751"/>
                </a:solidFill>
              </a:rPr>
              <a:t>ali ste zaslužili več, kot ste porabili? </a:t>
            </a:r>
            <a:endParaRPr lang="en-IE" sz="2000" i="1" dirty="0">
              <a:solidFill>
                <a:srgbClr val="E96751"/>
              </a:solidFill>
              <a:ea typeface="Calibri"/>
              <a:cs typeface="Calibri"/>
            </a:endParaRPr>
          </a:p>
          <a:p>
            <a:pPr marL="342900" indent="-342900">
              <a:buFont typeface="Wingdings" panose="05000000000000000000" pitchFamily="2" charset="2"/>
              <a:buChar char="Ø"/>
            </a:pPr>
            <a:r>
              <a:rPr lang="en-IE" sz="2000" dirty="0"/>
              <a:t>Cilj je zagotoviti, da niste spregledali nobenih stroškov ali izdatkov, in ugotoviti, ali morate prilagoditi svoj načrt (povečati prihodke ali zmanjšati stroške), </a:t>
            </a:r>
            <a:r>
              <a:rPr lang="en-IE" sz="2000" b="1" dirty="0"/>
              <a:t>da bi dosegli dobiček</a:t>
            </a:r>
            <a:r>
              <a:rPr lang="en-IE" sz="2000" dirty="0"/>
              <a:t>. </a:t>
            </a:r>
            <a:endParaRPr lang="en-IE" sz="2000" dirty="0">
              <a:ea typeface="Calibri"/>
              <a:cs typeface="Calibri"/>
            </a:endParaRPr>
          </a:p>
          <a:p>
            <a:pPr marL="342900" indent="-342900">
              <a:buFont typeface="Wingdings" panose="05000000000000000000" pitchFamily="2" charset="2"/>
              <a:buChar char="Ø"/>
            </a:pPr>
            <a:r>
              <a:rPr lang="en-IE" sz="2000" dirty="0"/>
              <a:t>Na koncu tega poglavja boste imeli jasno sliko o vašem predvidenem </a:t>
            </a:r>
            <a:r>
              <a:rPr lang="en-IE" sz="2000" b="1" dirty="0"/>
              <a:t>čistem dobičku, </a:t>
            </a:r>
            <a:r>
              <a:rPr lang="en-IE" sz="2000" dirty="0"/>
              <a:t>ki je ključnega pomena za oceno uspešnosti vašega podjetja in je nekaj, kar bo želel videti vsak potencialni vlagatelj ali posojilodajalec.</a:t>
            </a:r>
            <a:endParaRPr lang="en-IE" sz="2000" dirty="0">
              <a:ea typeface="Calibri"/>
              <a:cs typeface="Calibri"/>
            </a:endParaRPr>
          </a:p>
          <a:p>
            <a:pPr marL="342900" indent="-342900">
              <a:buFont typeface="Wingdings" panose="05000000000000000000" pitchFamily="2" charset="2"/>
              <a:buChar char="Ø"/>
            </a:pPr>
            <a:endParaRPr lang="en-IE" sz="1000" dirty="0"/>
          </a:p>
          <a:p>
            <a:r>
              <a:rPr lang="en-IE" i="1" dirty="0"/>
              <a:t>Kasneje, po zaključku izračunov, boste izpolnili izkaz poslovnega izida</a:t>
            </a:r>
            <a:r>
              <a:rPr lang="en-IE" dirty="0"/>
              <a:t>.</a:t>
            </a:r>
          </a:p>
        </p:txBody>
      </p:sp>
      <p:sp>
        <p:nvSpPr>
          <p:cNvPr id="9" name="Text Placeholder 8">
            <a:extLst>
              <a:ext uri="{FF2B5EF4-FFF2-40B4-BE49-F238E27FC236}">
                <a16:creationId xmlns:a16="http://schemas.microsoft.com/office/drawing/2014/main" id="{1AFE1699-A92C-48BE-0394-E397F0356353}"/>
              </a:ext>
            </a:extLst>
          </p:cNvPr>
          <p:cNvSpPr>
            <a:spLocks noGrp="1"/>
          </p:cNvSpPr>
          <p:nvPr>
            <p:ph type="body" sz="quarter" idx="23"/>
          </p:nvPr>
        </p:nvSpPr>
        <p:spPr>
          <a:xfrm>
            <a:off x="4295553" y="694404"/>
            <a:ext cx="7221426" cy="803654"/>
          </a:xfrm>
        </p:spPr>
        <p:txBody>
          <a:bodyPr/>
          <a:lstStyle/>
          <a:p>
            <a:r>
              <a:rPr lang="en-IE" sz="2200" dirty="0">
                <a:solidFill>
                  <a:srgbClr val="595959"/>
                </a:solidFill>
              </a:rPr>
              <a:t>Vodilo: </a:t>
            </a:r>
            <a:r>
              <a:rPr lang="en-IE" sz="2200" i="1" dirty="0"/>
              <a:t>»Ali bo moje podjetje za nastanitve donosno in kakšni so moji pričakovani odhodki v primerjavi s prihodki v tem letu?«</a:t>
            </a:r>
            <a:endParaRPr lang="en-IE" sz="2200" dirty="0"/>
          </a:p>
          <a:p>
            <a:endParaRPr lang="en-IE" sz="2400" dirty="0"/>
          </a:p>
        </p:txBody>
      </p:sp>
      <p:sp>
        <p:nvSpPr>
          <p:cNvPr id="6" name="Text Placeholder 5">
            <a:extLst>
              <a:ext uri="{FF2B5EF4-FFF2-40B4-BE49-F238E27FC236}">
                <a16:creationId xmlns:a16="http://schemas.microsoft.com/office/drawing/2014/main" id="{EC8D07D1-83D5-F6CA-1A88-274C0128B650}"/>
              </a:ext>
            </a:extLst>
          </p:cNvPr>
          <p:cNvSpPr>
            <a:spLocks noGrp="1"/>
          </p:cNvSpPr>
          <p:nvPr>
            <p:ph type="body" sz="quarter" idx="18"/>
          </p:nvPr>
        </p:nvSpPr>
        <p:spPr>
          <a:xfrm>
            <a:off x="675021" y="3509257"/>
            <a:ext cx="2680738" cy="1049221"/>
          </a:xfrm>
        </p:spPr>
        <p:txBody>
          <a:bodyPr/>
          <a:lstStyle/>
          <a:p>
            <a:r>
              <a:rPr lang="en-IE" b="0" dirty="0"/>
              <a:t>Uvod v prihodke in stroške</a:t>
            </a:r>
          </a:p>
        </p:txBody>
      </p:sp>
      <p:sp>
        <p:nvSpPr>
          <p:cNvPr id="7" name="Text Placeholder 6">
            <a:extLst>
              <a:ext uri="{FF2B5EF4-FFF2-40B4-BE49-F238E27FC236}">
                <a16:creationId xmlns:a16="http://schemas.microsoft.com/office/drawing/2014/main" id="{7EA5D521-E957-E51E-FAEC-4B66454259C3}"/>
              </a:ext>
            </a:extLst>
          </p:cNvPr>
          <p:cNvSpPr>
            <a:spLocks noGrp="1"/>
          </p:cNvSpPr>
          <p:nvPr>
            <p:ph type="body" sz="quarter" idx="19"/>
          </p:nvPr>
        </p:nvSpPr>
        <p:spPr>
          <a:xfrm>
            <a:off x="603833" y="2084538"/>
            <a:ext cx="2838162" cy="385564"/>
          </a:xfrm>
        </p:spPr>
        <p:txBody>
          <a:bodyPr/>
          <a:lstStyle/>
          <a:p>
            <a:r>
              <a:rPr lang="en-IE" sz="3000" dirty="0"/>
              <a:t>Poznajte svoje vire prihodkov</a:t>
            </a:r>
          </a:p>
          <a:p>
            <a:endParaRPr lang="en-IE" sz="3000" dirty="0"/>
          </a:p>
        </p:txBody>
      </p:sp>
      <p:grpSp>
        <p:nvGrpSpPr>
          <p:cNvPr id="2" name="Group 1">
            <a:extLst>
              <a:ext uri="{FF2B5EF4-FFF2-40B4-BE49-F238E27FC236}">
                <a16:creationId xmlns:a16="http://schemas.microsoft.com/office/drawing/2014/main" id="{7016B81D-BA86-EE58-53DB-05CD96DBD703}"/>
              </a:ext>
            </a:extLst>
          </p:cNvPr>
          <p:cNvGrpSpPr/>
          <p:nvPr/>
        </p:nvGrpSpPr>
        <p:grpSpPr>
          <a:xfrm>
            <a:off x="10976006" y="84508"/>
            <a:ext cx="1081945" cy="1011723"/>
            <a:chOff x="1016000" y="1137920"/>
            <a:chExt cx="1016000" cy="1016000"/>
          </a:xfrm>
        </p:grpSpPr>
        <p:sp>
          <p:nvSpPr>
            <p:cNvPr id="4" name="Oval 3">
              <a:extLst>
                <a:ext uri="{FF2B5EF4-FFF2-40B4-BE49-F238E27FC236}">
                  <a16:creationId xmlns:a16="http://schemas.microsoft.com/office/drawing/2014/main" id="{D9F1728A-DFED-1CEF-6460-969D418E1D41}"/>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834B5222-C2F7-A29C-3A1D-FA41D192BF2D}"/>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Tree>
    <p:extLst>
      <p:ext uri="{BB962C8B-B14F-4D97-AF65-F5344CB8AC3E}">
        <p14:creationId xmlns:p14="http://schemas.microsoft.com/office/powerpoint/2010/main" val="2230137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85DF57E-E0EE-6BE9-E759-715906FCED4B}"/>
              </a:ext>
            </a:extLst>
          </p:cNvPr>
          <p:cNvSpPr/>
          <p:nvPr/>
        </p:nvSpPr>
        <p:spPr>
          <a:xfrm>
            <a:off x="4178712" y="3589563"/>
            <a:ext cx="7601173" cy="1352550"/>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1F6D842B-7956-D705-F688-CD7F535BB880}"/>
              </a:ext>
            </a:extLst>
          </p:cNvPr>
          <p:cNvSpPr>
            <a:spLocks noGrp="1"/>
          </p:cNvSpPr>
          <p:nvPr>
            <p:ph type="body" sz="quarter" idx="21"/>
          </p:nvPr>
        </p:nvSpPr>
        <p:spPr>
          <a:xfrm>
            <a:off x="4295552" y="709648"/>
            <a:ext cx="7367529" cy="4530541"/>
          </a:xfrm>
        </p:spPr>
        <p:txBody>
          <a:bodyPr lIns="91440" tIns="45720" rIns="91440" bIns="45720" anchor="t"/>
          <a:lstStyle/>
          <a:p>
            <a:pPr marL="342900" indent="-342900">
              <a:spcAft>
                <a:spcPts val="600"/>
              </a:spcAft>
              <a:buFont typeface="Wingdings" panose="05000000000000000000" pitchFamily="2" charset="2"/>
              <a:buChar char="Ø"/>
            </a:pPr>
            <a:r>
              <a:rPr lang="en-IE" sz="2100" dirty="0"/>
              <a:t>Začnite z navedbo vseh </a:t>
            </a:r>
            <a:r>
              <a:rPr lang="en-IE" sz="2100" b="1" dirty="0"/>
              <a:t>virov prihodkov </a:t>
            </a:r>
            <a:r>
              <a:rPr lang="en-IE" sz="2100" dirty="0"/>
              <a:t>za vaše podjetje. </a:t>
            </a:r>
            <a:endParaRPr lang="en-IE" sz="2100" dirty="0">
              <a:ea typeface="Calibri"/>
              <a:cs typeface="Calibri"/>
            </a:endParaRPr>
          </a:p>
          <a:p>
            <a:pPr marL="342900" indent="-342900">
              <a:spcAft>
                <a:spcPts val="600"/>
              </a:spcAft>
              <a:buFont typeface="Wingdings" panose="05000000000000000000" pitchFamily="2" charset="2"/>
              <a:buChar char="Ø"/>
            </a:pPr>
            <a:r>
              <a:rPr lang="en-IE" sz="2100" dirty="0"/>
              <a:t>Za večino podjetij, ki se ukvarjajo z nastanitvijo, bodo</a:t>
            </a:r>
            <a:r>
              <a:rPr lang="en-IE" sz="2100" b="1" dirty="0">
                <a:solidFill>
                  <a:srgbClr val="E96751"/>
                </a:solidFill>
              </a:rPr>
              <a:t> glavni vir prihodkov </a:t>
            </a:r>
            <a:r>
              <a:rPr lang="en-IE" sz="2100" b="1" dirty="0"/>
              <a:t>stroški za sobo/nočitev </a:t>
            </a:r>
            <a:r>
              <a:rPr lang="en-IE" sz="2100" dirty="0"/>
              <a:t>(stroški nastanitve). </a:t>
            </a:r>
            <a:endParaRPr lang="en-IE" sz="2100" dirty="0">
              <a:ea typeface="Calibri"/>
              <a:cs typeface="Calibri"/>
            </a:endParaRPr>
          </a:p>
          <a:p>
            <a:pPr marL="342900" indent="-342900">
              <a:spcAft>
                <a:spcPts val="600"/>
              </a:spcAft>
              <a:buFont typeface="Wingdings" panose="05000000000000000000" pitchFamily="2" charset="2"/>
              <a:buChar char="Ø"/>
            </a:pPr>
            <a:r>
              <a:rPr lang="en-IE" sz="2100" dirty="0"/>
              <a:t>Vključite tudi vse </a:t>
            </a:r>
            <a:r>
              <a:rPr lang="en-IE" sz="2100" b="1" dirty="0"/>
              <a:t>druge vire prihodkov</a:t>
            </a:r>
            <a:r>
              <a:rPr lang="en-IE" sz="2100" dirty="0"/>
              <a:t>,</a:t>
            </a:r>
            <a:r>
              <a:rPr lang="en-IE" sz="2100" b="1" dirty="0"/>
              <a:t> </a:t>
            </a:r>
            <a:r>
              <a:rPr lang="en-IE" sz="2100" dirty="0"/>
              <a:t>ki jih nameravate imeti: </a:t>
            </a:r>
            <a:r>
              <a:rPr lang="en-IE" sz="2100" b="1" dirty="0">
                <a:solidFill>
                  <a:srgbClr val="E96751"/>
                </a:solidFill>
              </a:rPr>
              <a:t>na primer </a:t>
            </a:r>
            <a:r>
              <a:rPr lang="en-IE" sz="2100" dirty="0"/>
              <a:t>hrano in pijačo (če strežete zajtrk ali imate restavracijo), dodatne storitve (prevoz z letališča, izleti itd.) ali dodatne stroške (stroški čiščenja, najem opreme itd.).</a:t>
            </a:r>
            <a:endParaRPr lang="en-IE" sz="2100" dirty="0">
              <a:ea typeface="Calibri"/>
              <a:cs typeface="Calibri"/>
            </a:endParaRPr>
          </a:p>
          <a:p>
            <a:pPr marL="342900" indent="-342900">
              <a:spcAft>
                <a:spcPts val="600"/>
              </a:spcAft>
              <a:buFont typeface="Wingdings" panose="05000000000000000000" pitchFamily="2" charset="2"/>
              <a:buChar char="Ø"/>
            </a:pPr>
            <a:endParaRPr lang="en-IE" sz="2100" dirty="0">
              <a:ea typeface="Calibri"/>
              <a:cs typeface="Calibri"/>
            </a:endParaRPr>
          </a:p>
          <a:p>
            <a:pPr>
              <a:spcAft>
                <a:spcPts val="600"/>
              </a:spcAft>
            </a:pPr>
            <a:r>
              <a:rPr lang="en-IE" sz="2100" b="1" i="1" dirty="0">
                <a:solidFill>
                  <a:schemeClr val="bg1"/>
                </a:solidFill>
              </a:rPr>
              <a:t>Primer: </a:t>
            </a:r>
            <a:r>
              <a:rPr lang="en-IE" sz="2100" i="1" dirty="0">
                <a:solidFill>
                  <a:schemeClr val="bg1"/>
                </a:solidFill>
              </a:rPr>
              <a:t>Prihodki lahko vključujejo 50.000 EUR iz rezervacij sob (glede na vašo sezonsko napoved) plus 5.000 EUR iz dodatkov, kot so prodaja zajtrkov in lokalni izleti, kar </a:t>
            </a:r>
            <a:r>
              <a:rPr lang="en-IE" sz="2100" b="1" i="1" dirty="0">
                <a:solidFill>
                  <a:schemeClr val="bg1"/>
                </a:solidFill>
              </a:rPr>
              <a:t>znaša skupaj 55.000 EUR prihodkov</a:t>
            </a:r>
            <a:r>
              <a:rPr lang="en-IE" sz="2100" i="1" dirty="0">
                <a:solidFill>
                  <a:schemeClr val="bg1"/>
                </a:solidFill>
              </a:rPr>
              <a:t>.</a:t>
            </a:r>
            <a:r>
              <a:rPr lang="en-IE" sz="2100" dirty="0">
                <a:solidFill>
                  <a:schemeClr val="bg1"/>
                </a:solidFill>
              </a:rPr>
              <a:t> </a:t>
            </a:r>
            <a:endParaRPr lang="en-IE" sz="2100" dirty="0">
              <a:solidFill>
                <a:schemeClr val="bg1"/>
              </a:solidFill>
              <a:ea typeface="Calibri"/>
              <a:cs typeface="Calibri"/>
            </a:endParaRPr>
          </a:p>
          <a:p>
            <a:pPr>
              <a:spcAft>
                <a:spcPts val="600"/>
              </a:spcAft>
            </a:pPr>
            <a:endParaRPr lang="en-IE" sz="2100" dirty="0">
              <a:ea typeface="Calibri"/>
              <a:cs typeface="Calibri"/>
            </a:endParaRPr>
          </a:p>
          <a:p>
            <a:pPr>
              <a:spcAft>
                <a:spcPts val="600"/>
              </a:spcAft>
            </a:pPr>
            <a:r>
              <a:rPr lang="en-IE" sz="2100" dirty="0"/>
              <a:t>Z zapisom teh podatkov določite prihodkovno stran enačbe. </a:t>
            </a:r>
            <a:r>
              <a:rPr lang="en-IE" sz="2100" b="1" dirty="0">
                <a:solidFill>
                  <a:srgbClr val="E96751"/>
                </a:solidFill>
              </a:rPr>
              <a:t>Nasvet: </a:t>
            </a:r>
            <a:r>
              <a:rPr lang="en-IE" sz="2100" dirty="0"/>
              <a:t>Običajno je bolje biti pri ocenah nekoliko konzervativen – bolje je biti prijetno presenečen z večjim prihodkom, kot ste pričakovali, kot obratno.</a:t>
            </a:r>
            <a:endParaRPr lang="en-IE" sz="2100" dirty="0">
              <a:ea typeface="Calibri"/>
              <a:cs typeface="Calibri"/>
            </a:endParaRPr>
          </a:p>
          <a:p>
            <a:pPr>
              <a:spcAft>
                <a:spcPts val="600"/>
              </a:spcAft>
            </a:pPr>
            <a:endParaRPr lang="en-IE" sz="2100" dirty="0">
              <a:ea typeface="Calibri"/>
              <a:cs typeface="Calibri"/>
            </a:endParaRPr>
          </a:p>
        </p:txBody>
      </p:sp>
      <p:sp>
        <p:nvSpPr>
          <p:cNvPr id="5" name="Text Placeholder 4">
            <a:extLst>
              <a:ext uri="{FF2B5EF4-FFF2-40B4-BE49-F238E27FC236}">
                <a16:creationId xmlns:a16="http://schemas.microsoft.com/office/drawing/2014/main" id="{30DC9BDC-EF0A-6C70-8883-286976C09E6A}"/>
              </a:ext>
            </a:extLst>
          </p:cNvPr>
          <p:cNvSpPr>
            <a:spLocks noGrp="1"/>
          </p:cNvSpPr>
          <p:nvPr>
            <p:ph type="body" sz="quarter" idx="23"/>
          </p:nvPr>
        </p:nvSpPr>
        <p:spPr>
          <a:xfrm>
            <a:off x="4363938" y="159928"/>
            <a:ext cx="7221426" cy="803654"/>
          </a:xfrm>
        </p:spPr>
        <p:txBody>
          <a:bodyPr/>
          <a:lstStyle/>
          <a:p>
            <a:r>
              <a:rPr lang="en-IE" sz="3200" dirty="0"/>
              <a:t>Podrobno navedite vse vire prihodkov</a:t>
            </a:r>
          </a:p>
        </p:txBody>
      </p:sp>
      <p:sp>
        <p:nvSpPr>
          <p:cNvPr id="7" name="Text Placeholder 6">
            <a:extLst>
              <a:ext uri="{FF2B5EF4-FFF2-40B4-BE49-F238E27FC236}">
                <a16:creationId xmlns:a16="http://schemas.microsoft.com/office/drawing/2014/main" id="{0E60E351-5C78-4A92-7577-C07A10C3B571}"/>
              </a:ext>
            </a:extLst>
          </p:cNvPr>
          <p:cNvSpPr>
            <a:spLocks noGrp="1"/>
          </p:cNvSpPr>
          <p:nvPr>
            <p:ph type="body" sz="quarter" idx="18"/>
          </p:nvPr>
        </p:nvSpPr>
        <p:spPr>
          <a:xfrm>
            <a:off x="675021" y="3392026"/>
            <a:ext cx="2893974" cy="1049221"/>
          </a:xfrm>
        </p:spPr>
        <p:txBody>
          <a:bodyPr/>
          <a:lstStyle/>
          <a:p>
            <a:r>
              <a:rPr lang="en-IE" dirty="0"/>
              <a:t>Navedite svoje vire prihodkov</a:t>
            </a:r>
          </a:p>
        </p:txBody>
      </p:sp>
      <p:sp>
        <p:nvSpPr>
          <p:cNvPr id="11" name="TextBox 10">
            <a:extLst>
              <a:ext uri="{FF2B5EF4-FFF2-40B4-BE49-F238E27FC236}">
                <a16:creationId xmlns:a16="http://schemas.microsoft.com/office/drawing/2014/main" id="{8D87F8C7-82F3-613D-8874-C3D17D9B9BFD}"/>
              </a:ext>
            </a:extLst>
          </p:cNvPr>
          <p:cNvSpPr txBox="1"/>
          <p:nvPr/>
        </p:nvSpPr>
        <p:spPr>
          <a:xfrm>
            <a:off x="205985" y="6318971"/>
            <a:ext cx="6096000" cy="338554"/>
          </a:xfrm>
          <a:prstGeom prst="rect">
            <a:avLst/>
          </a:prstGeom>
          <a:noFill/>
        </p:spPr>
        <p:txBody>
          <a:bodyPr wrap="square" lIns="91440" tIns="45720" rIns="91440" bIns="45720" anchor="t">
            <a:spAutoFit/>
          </a:bodyPr>
          <a:lstStyle/>
          <a:p>
            <a:r>
              <a:rPr lang="en-US" sz="1600" dirty="0">
                <a:solidFill>
                  <a:srgbClr val="00B0F0"/>
                </a:solidFill>
                <a:latin typeface="var(--font-family-b)"/>
                <a:hlinkClick r:id="rId2">
                  <a:extLst>
                    <a:ext uri="{A12FA001-AC4F-418D-AE19-62706E023703}">
                      <ahyp:hlinkClr xmlns:ahyp="http://schemas.microsoft.com/office/drawing/2018/hyperlinkcolor" val="tx"/>
                    </a:ext>
                  </a:extLst>
                </a:hlinkClick>
              </a:rPr>
              <a:t>Analiza pragu rentabilnosti: formula in izračun</a:t>
            </a:r>
            <a:endParaRPr lang="en-US" sz="1600">
              <a:solidFill>
                <a:srgbClr val="00B0F0"/>
              </a:solidFill>
              <a:latin typeface="var(--font-family-b)"/>
            </a:endParaRPr>
          </a:p>
        </p:txBody>
      </p:sp>
      <p:pic>
        <p:nvPicPr>
          <p:cNvPr id="17" name="Picture Placeholder 16" descr="A couple sitting in a pool overlooking the ocean&#10;&#10;AI-generated content may be incorrect.">
            <a:extLst>
              <a:ext uri="{FF2B5EF4-FFF2-40B4-BE49-F238E27FC236}">
                <a16:creationId xmlns:a16="http://schemas.microsoft.com/office/drawing/2014/main" id="{CDD73605-59EE-B728-B8BB-75D135B0699D}"/>
              </a:ext>
            </a:extLst>
          </p:cNvPr>
          <p:cNvPicPr>
            <a:picLocks noGrp="1" noChangeAspect="1"/>
          </p:cNvPicPr>
          <p:nvPr>
            <p:ph type="pic" sz="quarter" idx="10"/>
          </p:nvPr>
        </p:nvPicPr>
        <p:blipFill>
          <a:blip r:embed="rId3"/>
          <a:srcRect t="27254" b="27254"/>
          <a:stretch>
            <a:fillRect/>
          </a:stretch>
        </p:blipFill>
        <p:spPr/>
      </p:pic>
      <p:sp>
        <p:nvSpPr>
          <p:cNvPr id="9" name="Text Placeholder 6">
            <a:extLst>
              <a:ext uri="{FF2B5EF4-FFF2-40B4-BE49-F238E27FC236}">
                <a16:creationId xmlns:a16="http://schemas.microsoft.com/office/drawing/2014/main" id="{1F5976BF-7C01-4FC6-875B-C4E235554665}"/>
              </a:ext>
            </a:extLst>
          </p:cNvPr>
          <p:cNvSpPr txBox="1">
            <a:spLocks/>
          </p:cNvSpPr>
          <p:nvPr/>
        </p:nvSpPr>
        <p:spPr>
          <a:xfrm>
            <a:off x="369372" y="2074769"/>
            <a:ext cx="319962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a:t>Poznajte svoje vire prihodkov</a:t>
            </a:r>
          </a:p>
          <a:p>
            <a:endParaRPr lang="en-IE" sz="3000" dirty="0"/>
          </a:p>
        </p:txBody>
      </p:sp>
    </p:spTree>
    <p:extLst>
      <p:ext uri="{BB962C8B-B14F-4D97-AF65-F5344CB8AC3E}">
        <p14:creationId xmlns:p14="http://schemas.microsoft.com/office/powerpoint/2010/main" val="2082607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E3B2-1206-78E9-E09A-EE2070E2659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D36313A-C3AD-6FCC-ACA1-6CBFBBCEECFC}"/>
              </a:ext>
            </a:extLst>
          </p:cNvPr>
          <p:cNvSpPr>
            <a:spLocks noGrp="1"/>
          </p:cNvSpPr>
          <p:nvPr>
            <p:ph type="body" sz="quarter" idx="21"/>
          </p:nvPr>
        </p:nvSpPr>
        <p:spPr>
          <a:xfrm>
            <a:off x="4285784" y="742553"/>
            <a:ext cx="7527075" cy="4530541"/>
          </a:xfrm>
        </p:spPr>
        <p:txBody>
          <a:bodyPr lIns="91440" tIns="45720" rIns="91440" bIns="45720" anchor="t"/>
          <a:lstStyle/>
          <a:p>
            <a:r>
              <a:rPr lang="en-US" sz="2100" b="1" dirty="0">
                <a:solidFill>
                  <a:srgbClr val="E96751"/>
                </a:solidFill>
              </a:rPr>
              <a:t>Primarni prihodek (osnovni prihodek od nastanitve)</a:t>
            </a:r>
            <a:endParaRPr lang="en-US" sz="2100" b="1" dirty="0">
              <a:solidFill>
                <a:srgbClr val="E96751"/>
              </a:solidFill>
              <a:ea typeface="Calibri"/>
              <a:cs typeface="Calibri"/>
            </a:endParaRPr>
          </a:p>
          <a:p>
            <a:endParaRPr lang="en-US" sz="2100" b="1" dirty="0">
              <a:solidFill>
                <a:srgbClr val="E96751"/>
              </a:solidFill>
              <a:ea typeface="Calibri"/>
              <a:cs typeface="Calibri"/>
            </a:endParaRPr>
          </a:p>
          <a:p>
            <a:r>
              <a:rPr lang="en-US" sz="2100" b="1" dirty="0">
                <a:solidFill>
                  <a:srgbClr val="E96751"/>
                </a:solidFill>
              </a:rPr>
              <a:t>Kaj je to: </a:t>
            </a:r>
            <a:r>
              <a:rPr lang="en-US" sz="2100" dirty="0">
                <a:solidFill>
                  <a:srgbClr val="595959"/>
                </a:solidFill>
              </a:rPr>
              <a:t>Vaš osnovni prihodek iz nočitev, tedenskih ali dolgoročnih rezervacij gostov.</a:t>
            </a:r>
            <a:endParaRPr lang="en-US" sz="2100" dirty="0">
              <a:solidFill>
                <a:srgbClr val="595959"/>
              </a:solidFill>
              <a:ea typeface="Calibri"/>
              <a:cs typeface="Calibri"/>
            </a:endParaRPr>
          </a:p>
          <a:p>
            <a:pPr marL="342900" indent="-342900">
              <a:buFont typeface="Wingdings" panose="05000000000000000000" pitchFamily="2" charset="2"/>
              <a:buChar char="Ø"/>
            </a:pPr>
            <a:r>
              <a:rPr lang="en-US" sz="2100"/>
              <a:t>Nočitve/tedenska bivanja</a:t>
            </a:r>
            <a:endParaRPr lang="en-US" sz="2100">
              <a:ea typeface="Calibri"/>
              <a:cs typeface="Calibri"/>
            </a:endParaRPr>
          </a:p>
          <a:p>
            <a:pPr marL="342900" indent="-342900">
              <a:buFont typeface="Wingdings" panose="05000000000000000000" pitchFamily="2" charset="2"/>
              <a:buChar char="Ø"/>
            </a:pPr>
            <a:r>
              <a:rPr lang="en-US" sz="2100" dirty="0"/>
              <a:t>Dolgoročne rezervacije (npr. enomesečni oddihi)</a:t>
            </a:r>
            <a:endParaRPr lang="en-US" sz="2100" dirty="0">
              <a:ea typeface="Calibri"/>
              <a:cs typeface="Calibri"/>
            </a:endParaRPr>
          </a:p>
          <a:p>
            <a:pPr marL="342900" indent="-342900">
              <a:buFont typeface="Wingdings" panose="05000000000000000000" pitchFamily="2" charset="2"/>
              <a:buChar char="Ø"/>
            </a:pPr>
            <a:r>
              <a:rPr lang="en-US" sz="2100" dirty="0"/>
              <a:t>Skupinske rezervacije (družinska srečanja, svatbeni gostje)</a:t>
            </a:r>
            <a:endParaRPr lang="en-US" sz="2100" dirty="0">
              <a:ea typeface="Calibri"/>
              <a:cs typeface="Calibri"/>
            </a:endParaRPr>
          </a:p>
          <a:p>
            <a:pPr marL="342900" indent="-342900">
              <a:buFont typeface="Wingdings" panose="05000000000000000000" pitchFamily="2" charset="2"/>
              <a:buChar char="Ø"/>
            </a:pPr>
            <a:r>
              <a:rPr lang="en-US" sz="2100" dirty="0"/>
              <a:t>Gostovanje dogodkov (retreati, delavnice, manjše poroke)</a:t>
            </a:r>
            <a:endParaRPr lang="en-US" sz="2100" dirty="0">
              <a:solidFill>
                <a:srgbClr val="595959"/>
              </a:solidFill>
              <a:ea typeface="Calibri"/>
              <a:cs typeface="Calibri"/>
            </a:endParaRPr>
          </a:p>
          <a:p>
            <a:pPr>
              <a:spcAft>
                <a:spcPts val="600"/>
              </a:spcAft>
            </a:pPr>
            <a:r>
              <a:rPr lang="en-US" sz="2100" b="1" dirty="0">
                <a:solidFill>
                  <a:srgbClr val="E96751"/>
                </a:solidFill>
              </a:rPr>
              <a:t>Primeri:</a:t>
            </a:r>
            <a:r>
              <a:rPr lang="en-US" sz="2100">
                <a:solidFill>
                  <a:srgbClr val="595959"/>
                </a:solidFill>
              </a:rPr>
              <a:t> 120 EUR/noč za glamping pod, 300 EUR za 4-dnevno bivanje v ekološkem retreatu.</a:t>
            </a:r>
            <a:endParaRPr lang="en-US" sz="2100">
              <a:solidFill>
                <a:srgbClr val="595959"/>
              </a:solidFill>
              <a:ea typeface="Calibri"/>
              <a:cs typeface="Calibri"/>
            </a:endParaRPr>
          </a:p>
          <a:p>
            <a:pPr>
              <a:spcAft>
                <a:spcPts val="600"/>
              </a:spcAft>
            </a:pPr>
            <a:r>
              <a:rPr lang="en-US" sz="2100" b="1" dirty="0">
                <a:solidFill>
                  <a:srgbClr val="E96751"/>
                </a:solidFill>
              </a:rPr>
              <a:t>Integracija: </a:t>
            </a:r>
            <a:endParaRPr lang="en-US" sz="2100" b="1" dirty="0">
              <a:solidFill>
                <a:srgbClr val="E96751"/>
              </a:solidFill>
              <a:ea typeface="Calibri"/>
              <a:cs typeface="Calibri"/>
            </a:endParaRPr>
          </a:p>
          <a:p>
            <a:pPr marL="342900" indent="-342900">
              <a:spcAft>
                <a:spcPts val="600"/>
              </a:spcAft>
              <a:buFont typeface="Arial" panose="020B0604020202020204" pitchFamily="34" charset="0"/>
              <a:buChar char="•"/>
            </a:pPr>
            <a:r>
              <a:rPr lang="en-US" sz="2100" dirty="0">
                <a:solidFill>
                  <a:srgbClr val="595959"/>
                </a:solidFill>
              </a:rPr>
              <a:t>Ponudite </a:t>
            </a:r>
            <a:r>
              <a:rPr lang="en-US" sz="2100" b="1" dirty="0">
                <a:solidFill>
                  <a:srgbClr val="595959"/>
                </a:solidFill>
              </a:rPr>
              <a:t>sezonske pakete </a:t>
            </a:r>
            <a:r>
              <a:rPr lang="en-US" sz="2100" dirty="0">
                <a:solidFill>
                  <a:srgbClr val="595959"/>
                </a:solidFill>
              </a:rPr>
              <a:t>(npr. poletni vikend za opazovanje </a:t>
            </a:r>
            <a:r>
              <a:rPr lang="en-US" sz="2100">
                <a:solidFill>
                  <a:srgbClr val="595959"/>
                </a:solidFill>
              </a:rPr>
              <a:t>zvezd, jesenski velneški oddih).</a:t>
            </a:r>
            <a:endParaRPr lang="en-US" sz="2100">
              <a:solidFill>
                <a:srgbClr val="595959"/>
              </a:solidFill>
              <a:ea typeface="Calibri"/>
              <a:cs typeface="Calibri"/>
            </a:endParaRPr>
          </a:p>
          <a:p>
            <a:pPr marL="342900" indent="-342900">
              <a:spcAft>
                <a:spcPts val="600"/>
              </a:spcAft>
              <a:buFont typeface="Arial" panose="020B0604020202020204" pitchFamily="34" charset="0"/>
              <a:buChar char="•"/>
            </a:pPr>
            <a:r>
              <a:rPr lang="en-US" sz="2100" dirty="0">
                <a:solidFill>
                  <a:srgbClr val="595959"/>
                </a:solidFill>
              </a:rPr>
              <a:t>Uporabite cenovno </a:t>
            </a:r>
            <a:r>
              <a:rPr lang="en-US" sz="2100" b="1" dirty="0">
                <a:solidFill>
                  <a:srgbClr val="595959"/>
                </a:solidFill>
              </a:rPr>
              <a:t>lestvico</a:t>
            </a:r>
            <a:r>
              <a:rPr lang="en-US" sz="2100" dirty="0">
                <a:solidFill>
                  <a:srgbClr val="595959"/>
                </a:solidFill>
              </a:rPr>
              <a:t>,</a:t>
            </a:r>
            <a:r>
              <a:rPr lang="en-US" sz="2100" b="1" dirty="0">
                <a:solidFill>
                  <a:srgbClr val="595959"/>
                </a:solidFill>
              </a:rPr>
              <a:t> ki temelji</a:t>
            </a:r>
            <a:r>
              <a:rPr lang="en-US" sz="2100" dirty="0">
                <a:solidFill>
                  <a:srgbClr val="595959"/>
                </a:solidFill>
              </a:rPr>
              <a:t> na vrednosti: osnovna cena + nadgradnje (npr. dostop do masažne kadi). </a:t>
            </a:r>
            <a:r>
              <a:rPr lang="en-US" sz="2100" i="1" dirty="0">
                <a:solidFill>
                  <a:srgbClr val="595959"/>
                </a:solidFill>
              </a:rPr>
              <a:t>(obravnavano kasneje) </a:t>
            </a:r>
            <a:endParaRPr lang="en-US" sz="2100" i="1" dirty="0">
              <a:solidFill>
                <a:srgbClr val="595959"/>
              </a:solidFill>
              <a:ea typeface="Calibri"/>
              <a:cs typeface="Calibri"/>
            </a:endParaRPr>
          </a:p>
          <a:p>
            <a:pPr>
              <a:spcAft>
                <a:spcPts val="600"/>
              </a:spcAft>
            </a:pPr>
            <a:r>
              <a:rPr lang="en-US" sz="2100" b="1" dirty="0">
                <a:solidFill>
                  <a:srgbClr val="E96751"/>
                </a:solidFill>
              </a:rPr>
              <a:t>Vrednost: </a:t>
            </a:r>
            <a:r>
              <a:rPr lang="en-US" sz="2100" dirty="0">
                <a:solidFill>
                  <a:srgbClr val="595959"/>
                </a:solidFill>
              </a:rPr>
              <a:t>Predvidljiv vir dohodka in temelj vašega poslovanja.</a:t>
            </a:r>
            <a:endParaRPr lang="en-IE" sz="2100" dirty="0">
              <a:ea typeface="Calibri"/>
              <a:cs typeface="Calibri"/>
            </a:endParaRPr>
          </a:p>
          <a:p>
            <a:pPr>
              <a:spcAft>
                <a:spcPts val="600"/>
              </a:spcAft>
            </a:pPr>
            <a:endParaRPr lang="en-IE" sz="2100" dirty="0">
              <a:ea typeface="Calibri"/>
              <a:cs typeface="Calibri"/>
            </a:endParaRPr>
          </a:p>
        </p:txBody>
      </p:sp>
      <p:sp>
        <p:nvSpPr>
          <p:cNvPr id="5" name="Text Placeholder 4">
            <a:extLst>
              <a:ext uri="{FF2B5EF4-FFF2-40B4-BE49-F238E27FC236}">
                <a16:creationId xmlns:a16="http://schemas.microsoft.com/office/drawing/2014/main" id="{22305326-8918-5EF5-B5A8-1346BFFED9B8}"/>
              </a:ext>
            </a:extLst>
          </p:cNvPr>
          <p:cNvSpPr>
            <a:spLocks noGrp="1"/>
          </p:cNvSpPr>
          <p:nvPr>
            <p:ph type="body" sz="quarter" idx="23"/>
          </p:nvPr>
        </p:nvSpPr>
        <p:spPr>
          <a:xfrm>
            <a:off x="4295553" y="159928"/>
            <a:ext cx="7221426" cy="803654"/>
          </a:xfrm>
        </p:spPr>
        <p:txBody>
          <a:bodyPr lIns="91440" tIns="45720" rIns="91440" bIns="45720" anchor="t">
            <a:noAutofit/>
          </a:bodyPr>
          <a:lstStyle/>
          <a:p>
            <a:r>
              <a:rPr lang="en-IE" dirty="0"/>
              <a:t>Začnite s svojim primarnim prihodkom</a:t>
            </a:r>
            <a:endParaRPr lang="en-IE" dirty="0">
              <a:ea typeface="Calibri"/>
              <a:cs typeface="Calibri"/>
            </a:endParaRPr>
          </a:p>
        </p:txBody>
      </p:sp>
      <p:sp>
        <p:nvSpPr>
          <p:cNvPr id="7" name="Text Placeholder 6">
            <a:extLst>
              <a:ext uri="{FF2B5EF4-FFF2-40B4-BE49-F238E27FC236}">
                <a16:creationId xmlns:a16="http://schemas.microsoft.com/office/drawing/2014/main" id="{09DD34FC-BC4D-EE7F-77C8-59D23FA48145}"/>
              </a:ext>
            </a:extLst>
          </p:cNvPr>
          <p:cNvSpPr>
            <a:spLocks noGrp="1"/>
          </p:cNvSpPr>
          <p:nvPr>
            <p:ph type="body" sz="quarter" idx="18"/>
          </p:nvPr>
        </p:nvSpPr>
        <p:spPr>
          <a:xfrm>
            <a:off x="675021" y="3392026"/>
            <a:ext cx="2893974" cy="1049221"/>
          </a:xfrm>
        </p:spPr>
        <p:txBody>
          <a:bodyPr/>
          <a:lstStyle/>
          <a:p>
            <a:r>
              <a:rPr lang="en-IE" b="0" dirty="0"/>
              <a:t>Primarni prihodki </a:t>
            </a:r>
          </a:p>
        </p:txBody>
      </p:sp>
      <p:sp>
        <p:nvSpPr>
          <p:cNvPr id="9" name="Text Placeholder 6">
            <a:extLst>
              <a:ext uri="{FF2B5EF4-FFF2-40B4-BE49-F238E27FC236}">
                <a16:creationId xmlns:a16="http://schemas.microsoft.com/office/drawing/2014/main" id="{1510D1F0-7442-4F13-4671-7D888019BB0F}"/>
              </a:ext>
            </a:extLst>
          </p:cNvPr>
          <p:cNvSpPr txBox="1">
            <a:spLocks/>
          </p:cNvSpPr>
          <p:nvPr/>
        </p:nvSpPr>
        <p:spPr>
          <a:xfrm>
            <a:off x="672218" y="2104077"/>
            <a:ext cx="277954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a:t>Poznajte svoje vire prihodkov</a:t>
            </a:r>
          </a:p>
          <a:p>
            <a:endParaRPr lang="en-IE" sz="3000" dirty="0"/>
          </a:p>
        </p:txBody>
      </p:sp>
      <p:pic>
        <p:nvPicPr>
          <p:cNvPr id="16" name="Picture Placeholder 15" descr="A group of people looking at a map&#10;&#10;AI-generated content may be incorrect.">
            <a:extLst>
              <a:ext uri="{FF2B5EF4-FFF2-40B4-BE49-F238E27FC236}">
                <a16:creationId xmlns:a16="http://schemas.microsoft.com/office/drawing/2014/main" id="{E319A780-CCC9-0C74-DD09-7C71E974FA30}"/>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3949448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30AD0-83C8-A898-37D2-1D1E632D209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DEC6FEB-33E7-F287-1CCA-307DCF6ED089}"/>
              </a:ext>
            </a:extLst>
          </p:cNvPr>
          <p:cNvSpPr>
            <a:spLocks noGrp="1"/>
          </p:cNvSpPr>
          <p:nvPr>
            <p:ph type="body" sz="quarter" idx="21"/>
          </p:nvPr>
        </p:nvSpPr>
        <p:spPr>
          <a:xfrm>
            <a:off x="4408231" y="857321"/>
            <a:ext cx="7309962" cy="5839617"/>
          </a:xfrm>
        </p:spPr>
        <p:txBody>
          <a:bodyPr/>
          <a:lstStyle/>
          <a:p>
            <a:pPr>
              <a:spcAft>
                <a:spcPts val="600"/>
              </a:spcAft>
            </a:pPr>
            <a:r>
              <a:rPr lang="en-US" dirty="0"/>
              <a:t>Čeprav so nočitve glavni vir prihodkov večine nastanitvenih podjetij, vaš </a:t>
            </a:r>
            <a:r>
              <a:rPr lang="en-US" b="1" dirty="0"/>
              <a:t>pravi potencial za rast </a:t>
            </a:r>
            <a:r>
              <a:rPr lang="en-US" dirty="0"/>
              <a:t>in </a:t>
            </a:r>
            <a:r>
              <a:rPr lang="en-US" b="1" dirty="0"/>
              <a:t>finančno stabilnost </a:t>
            </a:r>
            <a:r>
              <a:rPr lang="en-US" dirty="0"/>
              <a:t>leži v sekundarnih virih prihodkov. </a:t>
            </a:r>
          </a:p>
          <a:p>
            <a:pPr>
              <a:spcAft>
                <a:spcPts val="600"/>
              </a:spcAft>
            </a:pPr>
            <a:r>
              <a:rPr lang="en-US" dirty="0"/>
              <a:t>To so </a:t>
            </a:r>
            <a:r>
              <a:rPr lang="en-US" b="1" dirty="0"/>
              <a:t>dodatne storitve, doživetja in dodatki</a:t>
            </a:r>
            <a:r>
              <a:rPr lang="en-US" dirty="0"/>
              <a:t>, za katere so gostje pogosto pripravljeni – in navdušeni – plačati, na primer košarice za zajtrk, vodene pohode, obrtne delavnice ali dostop do masažne kadi. </a:t>
            </a:r>
          </a:p>
          <a:p>
            <a:pPr>
              <a:spcAft>
                <a:spcPts val="600"/>
              </a:spcAft>
            </a:pPr>
            <a:r>
              <a:rPr lang="en-US" dirty="0">
                <a:solidFill>
                  <a:srgbClr val="E96751"/>
                </a:solidFill>
              </a:rPr>
              <a:t>Sekundarni prihodki ne pomenijo le večjega zaslužka, ampak tudi </a:t>
            </a:r>
            <a:r>
              <a:rPr lang="en-US" b="1" dirty="0">
                <a:solidFill>
                  <a:srgbClr val="E96751"/>
                </a:solidFill>
              </a:rPr>
              <a:t>ustvarjanje vrednosti in poglobitev vezi z gosti</a:t>
            </a:r>
            <a:r>
              <a:rPr lang="en-US" dirty="0">
                <a:solidFill>
                  <a:srgbClr val="E96751"/>
                </a:solidFill>
              </a:rPr>
              <a:t>.</a:t>
            </a:r>
          </a:p>
          <a:p>
            <a:pPr>
              <a:spcAft>
                <a:spcPts val="600"/>
              </a:spcAft>
            </a:pPr>
            <a:r>
              <a:rPr lang="en-US" dirty="0"/>
              <a:t>Te ponudbe </a:t>
            </a:r>
            <a:r>
              <a:rPr lang="en-US" b="1" dirty="0"/>
              <a:t>izboljšujejo splošno izkušnjo gostov, povečujejo povprečno porabo na rezervacijo in vam pomagajo, da se razlikujete </a:t>
            </a:r>
            <a:r>
              <a:rPr lang="en-US" dirty="0"/>
              <a:t>na konkurenčnem trgu. Naj gre za udobje pripravljene hrane, užitek opazovanja zvezd ali spomin na lokalno obrtno delavnico, te dodatne storitve spremenijo standardno bivanje v edinstveno, deljivo in nepozabno izkušnjo. </a:t>
            </a:r>
          </a:p>
          <a:p>
            <a:pPr>
              <a:spcAft>
                <a:spcPts val="600"/>
              </a:spcAft>
            </a:pPr>
            <a:endParaRPr lang="en-IE" dirty="0"/>
          </a:p>
        </p:txBody>
      </p:sp>
      <p:sp>
        <p:nvSpPr>
          <p:cNvPr id="5" name="Text Placeholder 4">
            <a:extLst>
              <a:ext uri="{FF2B5EF4-FFF2-40B4-BE49-F238E27FC236}">
                <a16:creationId xmlns:a16="http://schemas.microsoft.com/office/drawing/2014/main" id="{811F09A0-C27F-0A40-197F-81CEE6815EB8}"/>
              </a:ext>
            </a:extLst>
          </p:cNvPr>
          <p:cNvSpPr>
            <a:spLocks noGrp="1"/>
          </p:cNvSpPr>
          <p:nvPr>
            <p:ph type="body" sz="quarter" idx="23"/>
          </p:nvPr>
        </p:nvSpPr>
        <p:spPr>
          <a:xfrm>
            <a:off x="4408230" y="167467"/>
            <a:ext cx="7221426" cy="803654"/>
          </a:xfrm>
        </p:spPr>
        <p:txBody>
          <a:bodyPr lIns="91440" tIns="45720" rIns="91440" bIns="45720" anchor="t">
            <a:noAutofit/>
          </a:bodyPr>
          <a:lstStyle/>
          <a:p>
            <a:r>
              <a:rPr lang="en-IE" dirty="0"/>
              <a:t>Naprej Izračunajte svoj sekundarni prihodek</a:t>
            </a:r>
            <a:endParaRPr lang="en-IE" dirty="0">
              <a:ea typeface="Calibri"/>
              <a:cs typeface="Calibri"/>
            </a:endParaRPr>
          </a:p>
        </p:txBody>
      </p:sp>
      <p:sp>
        <p:nvSpPr>
          <p:cNvPr id="7" name="Text Placeholder 6">
            <a:extLst>
              <a:ext uri="{FF2B5EF4-FFF2-40B4-BE49-F238E27FC236}">
                <a16:creationId xmlns:a16="http://schemas.microsoft.com/office/drawing/2014/main" id="{B741AE9D-344F-0C1B-BCDB-72B74D4FF06A}"/>
              </a:ext>
            </a:extLst>
          </p:cNvPr>
          <p:cNvSpPr>
            <a:spLocks noGrp="1"/>
          </p:cNvSpPr>
          <p:nvPr>
            <p:ph type="body" sz="quarter" idx="18"/>
          </p:nvPr>
        </p:nvSpPr>
        <p:spPr>
          <a:xfrm>
            <a:off x="675021" y="3220576"/>
            <a:ext cx="2893974" cy="1049221"/>
          </a:xfrm>
        </p:spPr>
        <p:txBody>
          <a:bodyPr/>
          <a:lstStyle/>
          <a:p>
            <a:r>
              <a:rPr lang="en-IE" b="0" dirty="0"/>
              <a:t>Sekundarni prihodki </a:t>
            </a:r>
          </a:p>
          <a:p>
            <a:r>
              <a:rPr lang="en-IE" sz="2600" b="0" i="1" dirty="0"/>
              <a:t>(Dodatne storitve in izkušnje)</a:t>
            </a:r>
          </a:p>
        </p:txBody>
      </p:sp>
      <p:sp>
        <p:nvSpPr>
          <p:cNvPr id="9" name="Text Placeholder 6">
            <a:extLst>
              <a:ext uri="{FF2B5EF4-FFF2-40B4-BE49-F238E27FC236}">
                <a16:creationId xmlns:a16="http://schemas.microsoft.com/office/drawing/2014/main" id="{0C9A1FB3-92E0-B82D-67D5-036107E9D204}"/>
              </a:ext>
            </a:extLst>
          </p:cNvPr>
          <p:cNvSpPr txBox="1">
            <a:spLocks/>
          </p:cNvSpPr>
          <p:nvPr/>
        </p:nvSpPr>
        <p:spPr>
          <a:xfrm>
            <a:off x="369372" y="2074769"/>
            <a:ext cx="319962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a:t>Poznajte svoje vire prihodkov</a:t>
            </a:r>
          </a:p>
          <a:p>
            <a:endParaRPr lang="en-IE" sz="3000" dirty="0"/>
          </a:p>
        </p:txBody>
      </p:sp>
      <p:pic>
        <p:nvPicPr>
          <p:cNvPr id="3" name="Picture Placeholder 2" descr="A bedroom with a bed and a window&#10;&#10;AI-generated content may be incorrect.">
            <a:extLst>
              <a:ext uri="{FF2B5EF4-FFF2-40B4-BE49-F238E27FC236}">
                <a16:creationId xmlns:a16="http://schemas.microsoft.com/office/drawing/2014/main" id="{740FABEF-0F39-440B-2B38-E58EA2C61B9E}"/>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936325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F50B-3D45-E1B7-54D3-8132B862F255}"/>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9DE8BD6F-5679-204D-1D84-992C97FB41D4}"/>
              </a:ext>
            </a:extLst>
          </p:cNvPr>
          <p:cNvGraphicFramePr>
            <a:graphicFrameLocks noGrp="1"/>
          </p:cNvGraphicFramePr>
          <p:nvPr>
            <p:extLst>
              <p:ext uri="{D42A27DB-BD31-4B8C-83A1-F6EECF244321}">
                <p14:modId xmlns:p14="http://schemas.microsoft.com/office/powerpoint/2010/main" val="2656291247"/>
              </p:ext>
            </p:extLst>
          </p:nvPr>
        </p:nvGraphicFramePr>
        <p:xfrm>
          <a:off x="655307" y="3507805"/>
          <a:ext cx="10681362" cy="3108960"/>
        </p:xfrm>
        <a:graphic>
          <a:graphicData uri="http://schemas.openxmlformats.org/drawingml/2006/table">
            <a:tbl>
              <a:tblPr firstRow="1" bandRow="1">
                <a:tableStyleId>{5C22544A-7EE6-4342-B048-85BDC9FD1C3A}</a:tableStyleId>
              </a:tblPr>
              <a:tblGrid>
                <a:gridCol w="5340681">
                  <a:extLst>
                    <a:ext uri="{9D8B030D-6E8A-4147-A177-3AD203B41FA5}">
                      <a16:colId xmlns:a16="http://schemas.microsoft.com/office/drawing/2014/main" val="3672560847"/>
                    </a:ext>
                  </a:extLst>
                </a:gridCol>
                <a:gridCol w="5340681">
                  <a:extLst>
                    <a:ext uri="{9D8B030D-6E8A-4147-A177-3AD203B41FA5}">
                      <a16:colId xmlns:a16="http://schemas.microsoft.com/office/drawing/2014/main" val="2281810728"/>
                    </a:ext>
                  </a:extLst>
                </a:gridCol>
              </a:tblGrid>
              <a:tr h="370840">
                <a:tc>
                  <a:txBody>
                    <a:bodyPr/>
                    <a:lstStyle/>
                    <a:p>
                      <a:pPr algn="ctr"/>
                      <a:r>
                        <a:rPr lang="en-IE" sz="2400" dirty="0"/>
                        <a:t>Digitalni in pasivni viri dohodka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Storitve za udobje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9626245"/>
                  </a:ext>
                </a:extLst>
              </a:tr>
              <a:tr h="370840">
                <a:tc>
                  <a:txBody>
                    <a:bodyPr/>
                    <a:lstStyle/>
                    <a:p>
                      <a:pPr marL="342900" indent="-342900">
                        <a:buFont typeface="Arial" panose="020B0604020202020204" pitchFamily="34" charset="0"/>
                        <a:buChar char="•"/>
                      </a:pPr>
                      <a:r>
                        <a:rPr lang="en-US" sz="2100" kern="1200" dirty="0">
                          <a:solidFill>
                            <a:srgbClr val="595959"/>
                          </a:solidFill>
                          <a:latin typeface="+mn-lt"/>
                          <a:ea typeface="+mn-ea"/>
                          <a:cs typeface="+mn-cs"/>
                        </a:rPr>
                        <a:t>Rezervacije prek partnerjev (lokalne ture, terme, restavracije)</a:t>
                      </a:r>
                    </a:p>
                    <a:p>
                      <a:pPr marL="342900" indent="-342900">
                        <a:buFont typeface="Arial" panose="020B0604020202020204" pitchFamily="34" charset="0"/>
                        <a:buChar char="•"/>
                      </a:pPr>
                      <a:r>
                        <a:rPr lang="en-US" sz="2100" kern="1200" dirty="0">
                          <a:solidFill>
                            <a:srgbClr val="595959"/>
                          </a:solidFill>
                          <a:latin typeface="+mn-lt"/>
                          <a:ea typeface="+mn-ea"/>
                          <a:cs typeface="+mn-cs"/>
                        </a:rPr>
                        <a:t>Podpora Patreon za izobraževalne ali ekološke vsebine</a:t>
                      </a:r>
                    </a:p>
                    <a:p>
                      <a:pPr marL="342900" indent="-342900">
                        <a:buFont typeface="Arial" panose="020B0604020202020204" pitchFamily="34" charset="0"/>
                        <a:buChar char="•"/>
                      </a:pPr>
                      <a:r>
                        <a:rPr lang="en-US" sz="2100" kern="1200" dirty="0">
                          <a:solidFill>
                            <a:srgbClr val="595959"/>
                          </a:solidFill>
                          <a:latin typeface="+mn-lt"/>
                          <a:ea typeface="+mn-ea"/>
                          <a:cs typeface="+mn-cs"/>
                        </a:rPr>
                        <a:t>Dostop do virtualnih izletov ali neposrednih prenosov iz umikov</a:t>
                      </a:r>
                    </a:p>
                    <a:p>
                      <a:pPr marL="342900" indent="-342900">
                        <a:buFont typeface="Arial" panose="020B0604020202020204" pitchFamily="34" charset="0"/>
                        <a:buChar char="•"/>
                      </a:pPr>
                      <a:r>
                        <a:rPr lang="en-US" sz="2100" kern="1200" dirty="0">
                          <a:solidFill>
                            <a:srgbClr val="595959"/>
                          </a:solidFill>
                          <a:latin typeface="+mn-lt"/>
                          <a:ea typeface="+mn-ea"/>
                          <a:cs typeface="+mn-cs"/>
                        </a:rPr>
                        <a:t>Spletni tečaji, povezani s trajnostjo ali gostoljubnostjo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lgn="l" defTabSz="914400" rtl="0" eaLnBrk="1" latinLnBrk="0" hangingPunct="1">
                        <a:buFont typeface="Arial" panose="020B0604020202020204" pitchFamily="34" charset="0"/>
                        <a:buChar char="•"/>
                      </a:pPr>
                      <a:r>
                        <a:rPr lang="en-US" sz="2100" kern="1200" dirty="0">
                          <a:solidFill>
                            <a:srgbClr val="595959"/>
                          </a:solidFill>
                          <a:latin typeface="+mn-lt"/>
                          <a:ea typeface="+mn-ea"/>
                          <a:cs typeface="+mn-cs"/>
                        </a:rPr>
                        <a:t>Pristojbine za zgodnji prihod/pozen odhod</a:t>
                      </a:r>
                    </a:p>
                    <a:p>
                      <a:pPr marL="342900" indent="-342900" algn="l" defTabSz="914400" rtl="0" eaLnBrk="1" latinLnBrk="0" hangingPunct="1">
                        <a:buFont typeface="Arial" panose="020B0604020202020204" pitchFamily="34" charset="0"/>
                        <a:buChar char="•"/>
                      </a:pPr>
                      <a:r>
                        <a:rPr lang="en-US" sz="2100" kern="1200" dirty="0">
                          <a:solidFill>
                            <a:srgbClr val="595959"/>
                          </a:solidFill>
                          <a:latin typeface="+mn-lt"/>
                          <a:ea typeface="+mn-ea"/>
                          <a:cs typeface="+mn-cs"/>
                        </a:rPr>
                        <a:t>Skladiščenje prtljage ali storitve prevoza</a:t>
                      </a:r>
                    </a:p>
                    <a:p>
                      <a:pPr marL="342900" indent="-342900" algn="l" defTabSz="914400" rtl="0" eaLnBrk="1" latinLnBrk="0" hangingPunct="1">
                        <a:buFont typeface="Arial" panose="020B0604020202020204" pitchFamily="34" charset="0"/>
                        <a:buChar char="•"/>
                      </a:pPr>
                      <a:r>
                        <a:rPr lang="en-US" sz="2100" kern="1200" dirty="0">
                          <a:solidFill>
                            <a:srgbClr val="595959"/>
                          </a:solidFill>
                          <a:latin typeface="+mn-lt"/>
                          <a:ea typeface="+mn-ea"/>
                          <a:cs typeface="+mn-cs"/>
                        </a:rPr>
                        <a:t>Plačljivo parkiranje (če je prostora omejeno)</a:t>
                      </a:r>
                    </a:p>
                    <a:p>
                      <a:pPr marL="342900" indent="-342900" algn="l" defTabSz="914400" rtl="0" eaLnBrk="1" latinLnBrk="0" hangingPunct="1">
                        <a:buFont typeface="Arial" panose="020B0604020202020204" pitchFamily="34" charset="0"/>
                        <a:buChar char="•"/>
                      </a:pPr>
                      <a:r>
                        <a:rPr lang="en-US" sz="2100" kern="1200" dirty="0">
                          <a:solidFill>
                            <a:srgbClr val="595959"/>
                          </a:solidFill>
                          <a:latin typeface="+mn-lt"/>
                          <a:ea typeface="+mn-ea"/>
                          <a:cs typeface="+mn-cs"/>
                        </a:rPr>
                        <a:t>Doplačila za hišne živali ali varstvo psov</a:t>
                      </a:r>
                    </a:p>
                    <a:p>
                      <a:pPr marL="342900" indent="-342900" algn="l" defTabSz="914400" rtl="0" eaLnBrk="1" latinLnBrk="0" hangingPunct="1">
                        <a:buFont typeface="Arial" panose="020B0604020202020204" pitchFamily="34" charset="0"/>
                        <a:buChar char="•"/>
                      </a:pPr>
                      <a:r>
                        <a:rPr lang="en-US" sz="2100" kern="1200" dirty="0">
                          <a:solidFill>
                            <a:srgbClr val="595959"/>
                          </a:solidFill>
                          <a:latin typeface="+mn-lt"/>
                          <a:ea typeface="+mn-ea"/>
                          <a:cs typeface="+mn-cs"/>
                        </a:rPr>
                        <a:t>Prevoz z letališča/železniške postaje</a:t>
                      </a:r>
                    </a:p>
                    <a:p>
                      <a:endParaRPr lang="en-IE"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245251"/>
                  </a:ext>
                </a:extLst>
              </a:tr>
            </a:tbl>
          </a:graphicData>
        </a:graphic>
      </p:graphicFrame>
      <p:sp>
        <p:nvSpPr>
          <p:cNvPr id="2" name="Text Placeholder 8">
            <a:extLst>
              <a:ext uri="{FF2B5EF4-FFF2-40B4-BE49-F238E27FC236}">
                <a16:creationId xmlns:a16="http://schemas.microsoft.com/office/drawing/2014/main" id="{0EEA7581-66EE-6E76-51EE-57B4C7BB27B7}"/>
              </a:ext>
            </a:extLst>
          </p:cNvPr>
          <p:cNvSpPr txBox="1">
            <a:spLocks/>
          </p:cNvSpPr>
          <p:nvPr/>
        </p:nvSpPr>
        <p:spPr>
          <a:xfrm>
            <a:off x="561644" y="2625346"/>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600" dirty="0"/>
              <a:t>Dodatni prihodki </a:t>
            </a:r>
            <a:r>
              <a:rPr lang="en-IE" sz="2600" i="1" dirty="0"/>
              <a:t>(dodatne storitve in izkušnje)</a:t>
            </a:r>
          </a:p>
          <a:p>
            <a:r>
              <a:rPr lang="en-IE" sz="2600" b="0" i="1" dirty="0">
                <a:solidFill>
                  <a:srgbClr val="E96751"/>
                </a:solidFill>
              </a:rPr>
              <a:t>Primeri, integracija in kako dodajajo resnično vrednost</a:t>
            </a:r>
          </a:p>
          <a:p>
            <a:endParaRPr lang="en-IE" sz="2600" dirty="0"/>
          </a:p>
        </p:txBody>
      </p:sp>
      <p:sp>
        <p:nvSpPr>
          <p:cNvPr id="4" name="TextBox 3">
            <a:extLst>
              <a:ext uri="{FF2B5EF4-FFF2-40B4-BE49-F238E27FC236}">
                <a16:creationId xmlns:a16="http://schemas.microsoft.com/office/drawing/2014/main" id="{120DEF34-17C4-8C3A-F1FC-E3BAA0F16A80}"/>
              </a:ext>
            </a:extLst>
          </p:cNvPr>
          <p:cNvSpPr txBox="1"/>
          <p:nvPr/>
        </p:nvSpPr>
        <p:spPr>
          <a:xfrm>
            <a:off x="565674" y="75088"/>
            <a:ext cx="12079618" cy="523220"/>
          </a:xfrm>
          <a:prstGeom prst="rect">
            <a:avLst/>
          </a:prstGeom>
          <a:noFill/>
        </p:spPr>
        <p:txBody>
          <a:bodyPr wrap="square" lIns="91440" tIns="45720" rIns="91440" bIns="45720" anchor="t">
            <a:spAutoFit/>
          </a:bodyPr>
          <a:lstStyle/>
          <a:p>
            <a:r>
              <a:rPr lang="en-IE" sz="2800" b="1" dirty="0">
                <a:solidFill>
                  <a:srgbClr val="EC7C69"/>
                </a:solidFill>
              </a:rPr>
              <a:t>Naslednje Izračunajte svoje sekundarne prihodke</a:t>
            </a:r>
            <a:endParaRPr lang="en-IE" sz="2800" b="1" dirty="0">
              <a:solidFill>
                <a:srgbClr val="EC7C69"/>
              </a:solidFill>
              <a:ea typeface="Calibri"/>
              <a:cs typeface="Calibri"/>
            </a:endParaRPr>
          </a:p>
        </p:txBody>
      </p:sp>
      <p:sp>
        <p:nvSpPr>
          <p:cNvPr id="6" name="TextBox 5">
            <a:extLst>
              <a:ext uri="{FF2B5EF4-FFF2-40B4-BE49-F238E27FC236}">
                <a16:creationId xmlns:a16="http://schemas.microsoft.com/office/drawing/2014/main" id="{6143FE81-D28E-810A-CE3F-F750CEDBF3F1}"/>
              </a:ext>
            </a:extLst>
          </p:cNvPr>
          <p:cNvSpPr txBox="1"/>
          <p:nvPr/>
        </p:nvSpPr>
        <p:spPr>
          <a:xfrm>
            <a:off x="565674" y="748437"/>
            <a:ext cx="10859929" cy="1785104"/>
          </a:xfrm>
          <a:prstGeom prst="rect">
            <a:avLst/>
          </a:prstGeom>
          <a:noFill/>
        </p:spPr>
        <p:txBody>
          <a:bodyPr wrap="square">
            <a:spAutoFit/>
          </a:bodyPr>
          <a:lstStyle/>
          <a:p>
            <a:pPr>
              <a:spcAft>
                <a:spcPts val="600"/>
              </a:spcAft>
            </a:pPr>
            <a:r>
              <a:rPr lang="en-US" sz="2200" dirty="0">
                <a:solidFill>
                  <a:srgbClr val="595959"/>
                </a:solidFill>
              </a:rPr>
              <a:t>Naslednji so večstranski sekundarni prihodki </a:t>
            </a:r>
            <a:r>
              <a:rPr lang="en-US" sz="2200" i="1" dirty="0">
                <a:solidFill>
                  <a:srgbClr val="595959"/>
                </a:solidFill>
              </a:rPr>
              <a:t>(dodatne storitve in izkušnje), </a:t>
            </a:r>
            <a:r>
              <a:rPr lang="en-US" sz="2200" dirty="0">
                <a:solidFill>
                  <a:srgbClr val="595959"/>
                </a:solidFill>
              </a:rPr>
              <a:t>ki jih lahko uporabite za uskladitev s svojo edinstveno ponudbo, lokacijo in profilom gostov. Ti vam bodo pomagali </a:t>
            </a:r>
            <a:r>
              <a:rPr lang="en-US" sz="2200" b="1" dirty="0" err="1">
                <a:solidFill>
                  <a:srgbClr val="595959"/>
                </a:solidFill>
              </a:rPr>
              <a:t>povečati </a:t>
            </a:r>
            <a:r>
              <a:rPr lang="en-US" sz="2200" b="1" dirty="0">
                <a:solidFill>
                  <a:srgbClr val="595959"/>
                </a:solidFill>
              </a:rPr>
              <a:t>zaslužek </a:t>
            </a:r>
            <a:r>
              <a:rPr lang="en-US" sz="2200" dirty="0">
                <a:solidFill>
                  <a:srgbClr val="595959"/>
                </a:solidFill>
              </a:rPr>
              <a:t>in hkrati izboljšati izkušnjo gostov. Pomagajo tudi </a:t>
            </a:r>
            <a:r>
              <a:rPr lang="en-US" sz="2200" b="1" dirty="0">
                <a:solidFill>
                  <a:srgbClr val="595959"/>
                </a:solidFill>
              </a:rPr>
              <a:t>podpirati lokalne partnerje</a:t>
            </a:r>
            <a:r>
              <a:rPr lang="en-US" sz="2200" dirty="0">
                <a:solidFill>
                  <a:srgbClr val="595959"/>
                </a:solidFill>
              </a:rPr>
              <a:t>, razširiti </a:t>
            </a:r>
            <a:r>
              <a:rPr lang="en-US" sz="2200" b="1" dirty="0">
                <a:solidFill>
                  <a:srgbClr val="595959"/>
                </a:solidFill>
              </a:rPr>
              <a:t>identiteto </a:t>
            </a:r>
            <a:r>
              <a:rPr lang="en-US" sz="2200" dirty="0">
                <a:solidFill>
                  <a:srgbClr val="595959"/>
                </a:solidFill>
              </a:rPr>
              <a:t>vaše </a:t>
            </a:r>
            <a:r>
              <a:rPr lang="en-US" sz="2200" b="1" dirty="0">
                <a:solidFill>
                  <a:srgbClr val="595959"/>
                </a:solidFill>
              </a:rPr>
              <a:t>blagovne znamke </a:t>
            </a:r>
            <a:r>
              <a:rPr lang="en-US" sz="2200" dirty="0">
                <a:solidFill>
                  <a:srgbClr val="595959"/>
                </a:solidFill>
              </a:rPr>
              <a:t>in zaščititi vaše podjetje pred sezonskimi upadi v rezervacijah.</a:t>
            </a:r>
            <a:endParaRPr lang="en-IE" sz="2200" dirty="0">
              <a:solidFill>
                <a:srgbClr val="595959"/>
              </a:solidFill>
            </a:endParaRPr>
          </a:p>
        </p:txBody>
      </p:sp>
    </p:spTree>
    <p:extLst>
      <p:ext uri="{BB962C8B-B14F-4D97-AF65-F5344CB8AC3E}">
        <p14:creationId xmlns:p14="http://schemas.microsoft.com/office/powerpoint/2010/main" val="353979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D9FB9-9B19-0BB8-EC65-50F5E10EE17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8CE7448-AF79-84FE-C339-D9525B172859}"/>
              </a:ext>
            </a:extLst>
          </p:cNvPr>
          <p:cNvSpPr>
            <a:spLocks noGrp="1"/>
          </p:cNvSpPr>
          <p:nvPr>
            <p:ph type="body" sz="quarter" idx="16"/>
          </p:nvPr>
        </p:nvSpPr>
        <p:spPr>
          <a:xfrm>
            <a:off x="788612" y="497834"/>
            <a:ext cx="10614687" cy="803654"/>
          </a:xfrm>
        </p:spPr>
        <p:txBody>
          <a:bodyPr/>
          <a:lstStyle/>
          <a:p>
            <a:r>
              <a:rPr lang="en-GB" b="1" dirty="0">
                <a:solidFill>
                  <a:srgbClr val="E96751"/>
                </a:solidFill>
              </a:rPr>
              <a:t>Digitalni in pasivni dohodek </a:t>
            </a:r>
            <a:r>
              <a:rPr lang="en-GB" sz="2800" b="0" dirty="0">
                <a:solidFill>
                  <a:srgbClr val="E96751"/>
                </a:solidFill>
              </a:rPr>
              <a:t>(integracija realne vrednosti)</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AB91D3A5-B36D-51DB-6670-35C6FF47730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29C11B5-A1A0-6552-3BA6-EEB3F17A477F}"/>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BB5702D9-3418-3C37-D932-929077F447DB}"/>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6DA4C4E6-CC4B-8BE8-AAB8-4FBA3C99DCF2}"/>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80F37AA6-C1CF-2966-A107-85CBC0B13316}"/>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140F6069-58F0-95F3-D71C-1EFCBC242183}"/>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9148182F-F5AE-64FD-988E-8EEB2CD40548}"/>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6FDEBFD1-3317-2342-2083-4AE83EE636C2}"/>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BEFB1E8D-E418-770F-9E29-9A51A3663609}"/>
              </a:ext>
            </a:extLst>
          </p:cNvPr>
          <p:cNvSpPr>
            <a:spLocks noGrp="1"/>
          </p:cNvSpPr>
          <p:nvPr>
            <p:ph type="body" sz="quarter" idx="18"/>
          </p:nvPr>
        </p:nvSpPr>
        <p:spPr>
          <a:xfrm>
            <a:off x="2339609" y="2110656"/>
            <a:ext cx="8942225" cy="901809"/>
          </a:xfrm>
        </p:spPr>
        <p:txBody>
          <a:bodyPr lIns="91440" tIns="45720" rIns="91440" bIns="45720" anchor="ctr"/>
          <a:lstStyle/>
          <a:p>
            <a:pPr marL="0" indent="0"/>
            <a:r>
              <a:rPr lang="en-US" sz="2100" dirty="0">
                <a:solidFill>
                  <a:schemeClr val="bg1"/>
                </a:solidFill>
              </a:rPr>
              <a:t>Rezervacije ali provizije za partnerje: 10 % provizija za vsakega gosta, ki rezervira lokalno kajakaško turo. Povezava do izkušenj tretjih oseb ali vzpostavitev navzkrižnega oglaševanja. </a:t>
            </a:r>
            <a:r>
              <a:rPr lang="en-US" sz="2100" b="1" dirty="0">
                <a:solidFill>
                  <a:schemeClr val="bg1"/>
                </a:solidFill>
              </a:rPr>
              <a:t>Vrednost: </a:t>
            </a:r>
            <a:r>
              <a:rPr lang="en-US" sz="2100" dirty="0">
                <a:solidFill>
                  <a:schemeClr val="bg1"/>
                </a:solidFill>
              </a:rPr>
              <a:t>Zaslužite z že danimi priporočili.</a:t>
            </a:r>
            <a:endParaRPr lang="en-US" sz="2100" dirty="0">
              <a:solidFill>
                <a:schemeClr val="bg1"/>
              </a:solidFill>
              <a:ea typeface="Calibri"/>
              <a:cs typeface="Calibri"/>
            </a:endParaRPr>
          </a:p>
        </p:txBody>
      </p:sp>
      <p:sp>
        <p:nvSpPr>
          <p:cNvPr id="17" name="Text Placeholder 4">
            <a:extLst>
              <a:ext uri="{FF2B5EF4-FFF2-40B4-BE49-F238E27FC236}">
                <a16:creationId xmlns:a16="http://schemas.microsoft.com/office/drawing/2014/main" id="{485E0FBA-87A2-CD35-5B21-10CE7A9C6C1D}"/>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dirty="0">
                <a:solidFill>
                  <a:schemeClr val="bg1"/>
                </a:solidFill>
              </a:rPr>
              <a:t>Dostop do virtualnega umika: 15 € za livestream jogo ali spletni krožek za pisanje dnevnika. Uporabite Zoom ali Teachable za ponujanje plačljivih spletnih izkušenj.</a:t>
            </a:r>
            <a:r>
              <a:rPr lang="en-US" sz="2100" b="1" dirty="0">
                <a:solidFill>
                  <a:schemeClr val="bg1"/>
                </a:solidFill>
              </a:rPr>
              <a:t> </a:t>
            </a:r>
            <a:endParaRPr lang="en-US" sz="2100" b="1" dirty="0">
              <a:solidFill>
                <a:schemeClr val="bg1"/>
              </a:solidFill>
              <a:ea typeface="Calibri"/>
              <a:cs typeface="Calibri"/>
            </a:endParaRPr>
          </a:p>
          <a:p>
            <a:pPr marL="0" indent="0"/>
            <a:r>
              <a:rPr lang="en-US" sz="2100" b="1" dirty="0">
                <a:solidFill>
                  <a:schemeClr val="bg1"/>
                </a:solidFill>
              </a:rPr>
              <a:t>Vrednost: </a:t>
            </a:r>
            <a:r>
              <a:rPr lang="en-US" sz="2100" dirty="0">
                <a:solidFill>
                  <a:schemeClr val="bg1"/>
                </a:solidFill>
              </a:rPr>
              <a:t>Odpre dostop do globalnega občinstva in zaslužek izven sezone.</a:t>
            </a:r>
            <a:endParaRPr lang="en-US" sz="21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44F0AD7E-8637-FFC0-4CA7-DF886F840A77}"/>
              </a:ext>
            </a:extLst>
          </p:cNvPr>
          <p:cNvSpPr txBox="1">
            <a:spLocks/>
          </p:cNvSpPr>
          <p:nvPr/>
        </p:nvSpPr>
        <p:spPr>
          <a:xfrm>
            <a:off x="2710832" y="3703009"/>
            <a:ext cx="8571001"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100" dirty="0">
                <a:solidFill>
                  <a:schemeClr val="bg1"/>
                </a:solidFill>
              </a:rPr>
              <a:t>Spletni tečaji ali vodniki: 10 € za prenosljivo gradivo „Eco-Hosting 101“ ali „Hidden Hikes of Leitrim“. Ponudite kot dodatno prodajo ob rezervaciji ali v e-poštnem spremljanju po bivanju.</a:t>
            </a:r>
            <a:r>
              <a:rPr lang="en-US" sz="2100" b="1" dirty="0">
                <a:solidFill>
                  <a:schemeClr val="bg1"/>
                </a:solidFill>
              </a:rPr>
              <a:t> </a:t>
            </a:r>
            <a:endParaRPr lang="en-US" sz="2100" b="1" dirty="0">
              <a:solidFill>
                <a:schemeClr val="bg1"/>
              </a:solidFill>
              <a:ea typeface="Calibri"/>
              <a:cs typeface="Calibri"/>
            </a:endParaRPr>
          </a:p>
          <a:p>
            <a:pPr marL="0" indent="0">
              <a:spcBef>
                <a:spcPts val="0"/>
              </a:spcBef>
            </a:pPr>
            <a:r>
              <a:rPr lang="en-US" sz="2100" b="1" dirty="0">
                <a:solidFill>
                  <a:schemeClr val="bg1"/>
                </a:solidFill>
              </a:rPr>
              <a:t>Vrednost: </a:t>
            </a:r>
            <a:r>
              <a:rPr lang="en-US" sz="2100" dirty="0">
                <a:solidFill>
                  <a:schemeClr val="bg1"/>
                </a:solidFill>
              </a:rPr>
              <a:t>ustvarja pasivni dohodek in digitalno širi vašo blagovno znamko.</a:t>
            </a:r>
            <a:endParaRPr lang="en-US" sz="2100" dirty="0">
              <a:solidFill>
                <a:schemeClr val="bg1"/>
              </a:solidFill>
              <a:ea typeface="Calibri"/>
              <a:cs typeface="Calibri"/>
            </a:endParaRPr>
          </a:p>
        </p:txBody>
      </p:sp>
      <p:pic>
        <p:nvPicPr>
          <p:cNvPr id="37" name="Graphic 36" descr="Fork and knife outline">
            <a:extLst>
              <a:ext uri="{FF2B5EF4-FFF2-40B4-BE49-F238E27FC236}">
                <a16:creationId xmlns:a16="http://schemas.microsoft.com/office/drawing/2014/main" id="{BF25B4CF-64C5-6A23-0CDF-8A734CA38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44" y="2021451"/>
            <a:ext cx="914400" cy="914400"/>
          </a:xfrm>
          <a:prstGeom prst="rect">
            <a:avLst/>
          </a:prstGeom>
        </p:spPr>
      </p:pic>
      <p:pic>
        <p:nvPicPr>
          <p:cNvPr id="40" name="Graphic 39" descr="Fruit bowl with solid fill">
            <a:extLst>
              <a:ext uri="{FF2B5EF4-FFF2-40B4-BE49-F238E27FC236}">
                <a16:creationId xmlns:a16="http://schemas.microsoft.com/office/drawing/2014/main" id="{03072F24-5FB7-933A-4695-8DD2D2C07B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0044" y="3691466"/>
            <a:ext cx="914400" cy="914400"/>
          </a:xfrm>
          <a:prstGeom prst="rect">
            <a:avLst/>
          </a:prstGeom>
        </p:spPr>
      </p:pic>
      <p:pic>
        <p:nvPicPr>
          <p:cNvPr id="41" name="Graphic 40" descr="Restaurant with solid fill">
            <a:extLst>
              <a:ext uri="{FF2B5EF4-FFF2-40B4-BE49-F238E27FC236}">
                <a16:creationId xmlns:a16="http://schemas.microsoft.com/office/drawing/2014/main" id="{218C6E7E-C073-DAEC-C89A-5C742EA7CF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1" y="5285369"/>
            <a:ext cx="914400" cy="914400"/>
          </a:xfrm>
          <a:prstGeom prst="rect">
            <a:avLst/>
          </a:prstGeom>
        </p:spPr>
      </p:pic>
    </p:spTree>
    <p:extLst>
      <p:ext uri="{BB962C8B-B14F-4D97-AF65-F5344CB8AC3E}">
        <p14:creationId xmlns:p14="http://schemas.microsoft.com/office/powerpoint/2010/main" val="2269070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40FF4-B087-273F-F905-C78EF6F810B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368C7A-7564-DB2D-FE41-760CE89AAA48}"/>
              </a:ext>
            </a:extLst>
          </p:cNvPr>
          <p:cNvSpPr>
            <a:spLocks noGrp="1"/>
          </p:cNvSpPr>
          <p:nvPr>
            <p:ph type="body" sz="quarter" idx="16"/>
          </p:nvPr>
        </p:nvSpPr>
        <p:spPr>
          <a:xfrm>
            <a:off x="788612" y="390372"/>
            <a:ext cx="10614687" cy="803654"/>
          </a:xfrm>
        </p:spPr>
        <p:txBody>
          <a:bodyPr/>
          <a:lstStyle/>
          <a:p>
            <a:r>
              <a:rPr lang="en-GB" b="1" dirty="0">
                <a:solidFill>
                  <a:srgbClr val="E96751"/>
                </a:solidFill>
              </a:rPr>
              <a:t>Storitve za goste in praktični dodatki </a:t>
            </a:r>
            <a:r>
              <a:rPr lang="en-GB" sz="2800" b="0" dirty="0">
                <a:solidFill>
                  <a:srgbClr val="E96751"/>
                </a:solidFill>
              </a:rPr>
              <a:t>(integracija realne vrednosti)</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81D8E90B-030B-0BDE-EDBF-251C8EE09253}"/>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B3E959B9-38D1-CD7A-1D90-4A11D2E91970}"/>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90A7176E-06C4-3CA3-2BE8-5B0540084589}"/>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AC9B6B7A-1C50-D410-8776-1CCB55F963F1}"/>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365D7659-3F08-0B83-7A94-60595782BFE7}"/>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2FC541CF-4E66-8772-6D83-E20EF9863CD5}"/>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6EED62CB-D91A-9897-26F8-C6A2E63F5F1A}"/>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BA743F5A-DB4A-4138-95D7-4DE4BEDFE968}"/>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4363B83E-CE5C-94DA-8A1D-99852A8042B0}"/>
              </a:ext>
            </a:extLst>
          </p:cNvPr>
          <p:cNvSpPr>
            <a:spLocks noGrp="1"/>
          </p:cNvSpPr>
          <p:nvPr>
            <p:ph type="body" sz="quarter" idx="18"/>
          </p:nvPr>
        </p:nvSpPr>
        <p:spPr>
          <a:xfrm>
            <a:off x="2339609" y="2074546"/>
            <a:ext cx="8942225" cy="901809"/>
          </a:xfrm>
        </p:spPr>
        <p:txBody>
          <a:bodyPr lIns="91440" tIns="45720" rIns="91440" bIns="45720" anchor="ctr"/>
          <a:lstStyle/>
          <a:p>
            <a:pPr marL="0" indent="0"/>
            <a:r>
              <a:rPr lang="en-US" sz="2100" b="1" dirty="0">
                <a:solidFill>
                  <a:schemeClr val="bg1"/>
                </a:solidFill>
              </a:rPr>
              <a:t>Zgodnji prihod/pozen odhod:</a:t>
            </a:r>
            <a:r>
              <a:rPr lang="en-US" sz="2100" dirty="0">
                <a:solidFill>
                  <a:schemeClr val="bg1"/>
                </a:solidFill>
              </a:rPr>
              <a:t> 15 € za zgodnji prihod od 13.00; 20 € za </a:t>
            </a:r>
            <a:r>
              <a:rPr lang="en-US" sz="2100" dirty="0" err="1">
                <a:solidFill>
                  <a:schemeClr val="bg1"/>
                </a:solidFill>
              </a:rPr>
              <a:t>pozni</a:t>
            </a:r>
            <a:r>
              <a:rPr lang="en-US" sz="2100" dirty="0">
                <a:solidFill>
                  <a:schemeClr val="bg1"/>
                </a:solidFill>
              </a:rPr>
              <a:t> </a:t>
            </a:r>
            <a:r>
              <a:rPr lang="en-US" sz="2100" dirty="0" err="1">
                <a:solidFill>
                  <a:schemeClr val="bg1"/>
                </a:solidFill>
              </a:rPr>
              <a:t>odhod</a:t>
            </a:r>
            <a:r>
              <a:rPr lang="en-US" sz="2100" dirty="0">
                <a:solidFill>
                  <a:schemeClr val="bg1"/>
                </a:solidFill>
              </a:rPr>
              <a:t> do 13.00. </a:t>
            </a:r>
            <a:r>
              <a:rPr lang="en-US" sz="2100" dirty="0" err="1">
                <a:solidFill>
                  <a:schemeClr val="bg1"/>
                </a:solidFill>
              </a:rPr>
              <a:t>Ponudba</a:t>
            </a:r>
            <a:r>
              <a:rPr lang="en-US" sz="2100" dirty="0">
                <a:solidFill>
                  <a:schemeClr val="bg1"/>
                </a:solidFill>
              </a:rPr>
              <a:t> </a:t>
            </a:r>
            <a:r>
              <a:rPr lang="en-US" sz="2100" dirty="0" err="1">
                <a:solidFill>
                  <a:schemeClr val="bg1"/>
                </a:solidFill>
              </a:rPr>
              <a:t>velja</a:t>
            </a:r>
            <a:r>
              <a:rPr lang="en-US" sz="2100" dirty="0">
                <a:solidFill>
                  <a:schemeClr val="bg1"/>
                </a:solidFill>
              </a:rPr>
              <a:t> v </a:t>
            </a:r>
            <a:r>
              <a:rPr lang="en-US" sz="2100" dirty="0" err="1">
                <a:solidFill>
                  <a:schemeClr val="bg1"/>
                </a:solidFill>
              </a:rPr>
              <a:t>dneh</a:t>
            </a:r>
            <a:r>
              <a:rPr lang="en-US" sz="2100" dirty="0">
                <a:solidFill>
                  <a:schemeClr val="bg1"/>
                </a:solidFill>
              </a:rPr>
              <a:t> z </a:t>
            </a:r>
            <a:r>
              <a:rPr lang="en-US" sz="2100" dirty="0" err="1">
                <a:solidFill>
                  <a:schemeClr val="bg1"/>
                </a:solidFill>
              </a:rPr>
              <a:t>manjšo</a:t>
            </a:r>
            <a:r>
              <a:rPr lang="en-US" sz="2100" dirty="0">
                <a:solidFill>
                  <a:schemeClr val="bg1"/>
                </a:solidFill>
              </a:rPr>
              <a:t> </a:t>
            </a:r>
            <a:r>
              <a:rPr lang="en-US" sz="2100" dirty="0" err="1">
                <a:solidFill>
                  <a:schemeClr val="bg1"/>
                </a:solidFill>
              </a:rPr>
              <a:t>zasedenostjo</a:t>
            </a:r>
            <a:r>
              <a:rPr lang="en-US" sz="2100" dirty="0">
                <a:solidFill>
                  <a:schemeClr val="bg1"/>
                </a:solidFill>
              </a:rPr>
              <a:t>; </a:t>
            </a:r>
            <a:r>
              <a:rPr lang="en-US" sz="2100" dirty="0" err="1">
                <a:solidFill>
                  <a:schemeClr val="bg1"/>
                </a:solidFill>
              </a:rPr>
              <a:t>avtomatizirano</a:t>
            </a:r>
            <a:r>
              <a:rPr lang="en-US" sz="2100" dirty="0">
                <a:solidFill>
                  <a:schemeClr val="bg1"/>
                </a:solidFill>
              </a:rPr>
              <a:t> </a:t>
            </a:r>
            <a:r>
              <a:rPr lang="en-US" sz="2100" dirty="0" err="1">
                <a:solidFill>
                  <a:schemeClr val="bg1"/>
                </a:solidFill>
              </a:rPr>
              <a:t>prek</a:t>
            </a:r>
            <a:r>
              <a:rPr lang="en-US" sz="2100" dirty="0">
                <a:solidFill>
                  <a:schemeClr val="bg1"/>
                </a:solidFill>
              </a:rPr>
              <a:t> platform za rezervacije. </a:t>
            </a:r>
            <a:r>
              <a:rPr lang="en-US" sz="2100" b="1" dirty="0">
                <a:solidFill>
                  <a:schemeClr val="bg1"/>
                </a:solidFill>
              </a:rPr>
              <a:t>Vrednost: </a:t>
            </a:r>
            <a:r>
              <a:rPr lang="en-US" sz="2100" dirty="0">
                <a:solidFill>
                  <a:schemeClr val="bg1"/>
                </a:solidFill>
              </a:rPr>
              <a:t>enostaven pasivni dohodek in udobje za goste.</a:t>
            </a:r>
            <a:endParaRPr lang="en-US" sz="2100" dirty="0">
              <a:solidFill>
                <a:schemeClr val="bg1"/>
              </a:solidFill>
              <a:ea typeface="Calibri"/>
              <a:cs typeface="Calibri"/>
            </a:endParaRPr>
          </a:p>
        </p:txBody>
      </p:sp>
      <p:sp>
        <p:nvSpPr>
          <p:cNvPr id="17" name="Text Placeholder 4">
            <a:extLst>
              <a:ext uri="{FF2B5EF4-FFF2-40B4-BE49-F238E27FC236}">
                <a16:creationId xmlns:a16="http://schemas.microsoft.com/office/drawing/2014/main" id="{8068167A-9E97-0764-70CD-912EE9D74E6A}"/>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b="1" dirty="0">
                <a:solidFill>
                  <a:schemeClr val="bg1"/>
                </a:solidFill>
              </a:rPr>
              <a:t>Prevozne storitve:</a:t>
            </a:r>
            <a:r>
              <a:rPr lang="en-US" sz="2100" dirty="0">
                <a:solidFill>
                  <a:schemeClr val="bg1"/>
                </a:solidFill>
              </a:rPr>
              <a:t> 40 € za povratni prevoz z lokalne postaje; 15 € za prevoz prtljage do </a:t>
            </a:r>
            <a:r>
              <a:rPr lang="en-US" sz="2100" dirty="0" err="1">
                <a:solidFill>
                  <a:schemeClr val="bg1"/>
                </a:solidFill>
              </a:rPr>
              <a:t>naslednjega</a:t>
            </a:r>
            <a:r>
              <a:rPr lang="en-US" sz="2100" dirty="0">
                <a:solidFill>
                  <a:schemeClr val="bg1"/>
                </a:solidFill>
              </a:rPr>
              <a:t> </a:t>
            </a:r>
            <a:r>
              <a:rPr lang="en-US" sz="2100" dirty="0" err="1">
                <a:solidFill>
                  <a:schemeClr val="bg1"/>
                </a:solidFill>
              </a:rPr>
              <a:t>nastanitvenega</a:t>
            </a:r>
            <a:r>
              <a:rPr lang="en-US" sz="2100" dirty="0">
                <a:solidFill>
                  <a:schemeClr val="bg1"/>
                </a:solidFill>
              </a:rPr>
              <a:t> </a:t>
            </a:r>
            <a:r>
              <a:rPr lang="en-US" sz="2100" dirty="0" err="1">
                <a:solidFill>
                  <a:schemeClr val="bg1"/>
                </a:solidFill>
              </a:rPr>
              <a:t>objekta</a:t>
            </a:r>
            <a:r>
              <a:rPr lang="en-US" sz="2100" dirty="0">
                <a:solidFill>
                  <a:schemeClr val="bg1"/>
                </a:solidFill>
              </a:rPr>
              <a:t>. </a:t>
            </a:r>
            <a:r>
              <a:rPr lang="en-US" sz="2100" dirty="0" err="1">
                <a:solidFill>
                  <a:schemeClr val="bg1"/>
                </a:solidFill>
              </a:rPr>
              <a:t>Ponudba</a:t>
            </a:r>
            <a:r>
              <a:rPr lang="en-US" sz="2100" dirty="0">
                <a:solidFill>
                  <a:schemeClr val="bg1"/>
                </a:solidFill>
              </a:rPr>
              <a:t> z lokalnimi vozniki ali z lastnim vozilom.</a:t>
            </a:r>
            <a:r>
              <a:rPr lang="en-US" sz="2100" b="1" dirty="0">
                <a:solidFill>
                  <a:schemeClr val="bg1"/>
                </a:solidFill>
              </a:rPr>
              <a:t> </a:t>
            </a:r>
            <a:endParaRPr lang="en-US" sz="2100" b="1" dirty="0">
              <a:solidFill>
                <a:schemeClr val="bg1"/>
              </a:solidFill>
              <a:ea typeface="Calibri"/>
              <a:cs typeface="Calibri"/>
            </a:endParaRPr>
          </a:p>
          <a:p>
            <a:pPr marL="0" indent="0"/>
            <a:r>
              <a:rPr lang="en-US" sz="2100" b="1" dirty="0">
                <a:solidFill>
                  <a:schemeClr val="bg1"/>
                </a:solidFill>
              </a:rPr>
              <a:t>Vrednost: </a:t>
            </a:r>
            <a:r>
              <a:rPr lang="en-US" sz="2100" dirty="0">
                <a:solidFill>
                  <a:schemeClr val="bg1"/>
                </a:solidFill>
              </a:rPr>
              <a:t>Dodatna vrednost v podeželskih ali težko dostopnih destinacijah.</a:t>
            </a:r>
            <a:endParaRPr lang="en-US" sz="21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206A83F4-0EDD-692C-EA49-F172D487AAAC}"/>
              </a:ext>
            </a:extLst>
          </p:cNvPr>
          <p:cNvSpPr txBox="1">
            <a:spLocks/>
          </p:cNvSpPr>
          <p:nvPr/>
        </p:nvSpPr>
        <p:spPr>
          <a:xfrm>
            <a:off x="2710832" y="3703009"/>
            <a:ext cx="8795692"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100" b="1" dirty="0">
                <a:solidFill>
                  <a:schemeClr val="bg1"/>
                </a:solidFill>
              </a:rPr>
              <a:t>Doplačila za hišne živali ali varstvo psov:</a:t>
            </a:r>
            <a:r>
              <a:rPr lang="en-US" sz="2100" dirty="0">
                <a:solidFill>
                  <a:schemeClr val="bg1"/>
                </a:solidFill>
              </a:rPr>
              <a:t> 25 € doplačilo za bivanje hišne živali ali 10 € na uro za varstvo psov. Zagotovite postelje, posode in jasna hišna pravila.</a:t>
            </a:r>
            <a:r>
              <a:rPr lang="en-US" sz="2100" b="1" dirty="0">
                <a:solidFill>
                  <a:schemeClr val="bg1"/>
                </a:solidFill>
              </a:rPr>
              <a:t> </a:t>
            </a:r>
            <a:endParaRPr lang="en-US" sz="2100" b="1" dirty="0">
              <a:solidFill>
                <a:schemeClr val="bg1"/>
              </a:solidFill>
              <a:ea typeface="Calibri"/>
              <a:cs typeface="Calibri"/>
            </a:endParaRPr>
          </a:p>
          <a:p>
            <a:pPr marL="0" indent="0">
              <a:spcBef>
                <a:spcPts val="0"/>
              </a:spcBef>
            </a:pPr>
            <a:r>
              <a:rPr lang="en-US" sz="2100" b="1" dirty="0">
                <a:solidFill>
                  <a:schemeClr val="bg1"/>
                </a:solidFill>
              </a:rPr>
              <a:t>Vrednost: </a:t>
            </a:r>
            <a:r>
              <a:rPr lang="en-US" sz="2100" dirty="0">
                <a:solidFill>
                  <a:schemeClr val="bg1"/>
                </a:solidFill>
              </a:rPr>
              <a:t>odpre vašo nepremičnino širšemu krogu lastnikov hišnih ljubljenčkov.</a:t>
            </a:r>
            <a:endParaRPr lang="en-US" sz="2100" dirty="0">
              <a:solidFill>
                <a:schemeClr val="bg1"/>
              </a:solidFill>
              <a:ea typeface="Calibri"/>
              <a:cs typeface="Calibri"/>
            </a:endParaRPr>
          </a:p>
        </p:txBody>
      </p:sp>
      <p:pic>
        <p:nvPicPr>
          <p:cNvPr id="5" name="Graphic 4" descr="Sleep with solid fill">
            <a:extLst>
              <a:ext uri="{FF2B5EF4-FFF2-40B4-BE49-F238E27FC236}">
                <a16:creationId xmlns:a16="http://schemas.microsoft.com/office/drawing/2014/main" id="{2B2DF99E-B29A-73A9-01D0-CCBF221F0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885" y="2056324"/>
            <a:ext cx="914400" cy="914400"/>
          </a:xfrm>
          <a:prstGeom prst="rect">
            <a:avLst/>
          </a:prstGeom>
        </p:spPr>
      </p:pic>
      <p:pic>
        <p:nvPicPr>
          <p:cNvPr id="7" name="Graphic 6" descr="Puppy 2 with solid fill">
            <a:extLst>
              <a:ext uri="{FF2B5EF4-FFF2-40B4-BE49-F238E27FC236}">
                <a16:creationId xmlns:a16="http://schemas.microsoft.com/office/drawing/2014/main" id="{9172A4A6-803E-EB15-0B37-AA5499DA55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5662" y="3593059"/>
            <a:ext cx="914400" cy="914400"/>
          </a:xfrm>
          <a:prstGeom prst="rect">
            <a:avLst/>
          </a:prstGeom>
        </p:spPr>
      </p:pic>
      <p:pic>
        <p:nvPicPr>
          <p:cNvPr id="18" name="Graphic 17" descr="Taxi with solid fill">
            <a:extLst>
              <a:ext uri="{FF2B5EF4-FFF2-40B4-BE49-F238E27FC236}">
                <a16:creationId xmlns:a16="http://schemas.microsoft.com/office/drawing/2014/main" id="{9099D1CC-69F2-7C17-095F-92EC928CF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2" y="5268401"/>
            <a:ext cx="914400" cy="914400"/>
          </a:xfrm>
          <a:prstGeom prst="rect">
            <a:avLst/>
          </a:prstGeom>
        </p:spPr>
      </p:pic>
    </p:spTree>
    <p:extLst>
      <p:ext uri="{BB962C8B-B14F-4D97-AF65-F5344CB8AC3E}">
        <p14:creationId xmlns:p14="http://schemas.microsoft.com/office/powerpoint/2010/main" val="1883325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BCBA54F-74C0-3937-1EBA-623704D35BA9}"/>
              </a:ext>
            </a:extLst>
          </p:cNvPr>
          <p:cNvSpPr>
            <a:spLocks noGrp="1"/>
          </p:cNvSpPr>
          <p:nvPr>
            <p:ph type="body" sz="quarter" idx="16"/>
          </p:nvPr>
        </p:nvSpPr>
        <p:spPr>
          <a:xfrm>
            <a:off x="720272" y="250184"/>
            <a:ext cx="10614687" cy="803654"/>
          </a:xfrm>
        </p:spPr>
        <p:txBody>
          <a:bodyPr/>
          <a:lstStyle/>
          <a:p>
            <a:r>
              <a:rPr lang="en-IE" dirty="0"/>
              <a:t>Sekundarni prihodki </a:t>
            </a:r>
            <a:r>
              <a:rPr lang="en-IE" i="1" dirty="0"/>
              <a:t>(dodatne storitve in izkušnje)</a:t>
            </a:r>
          </a:p>
          <a:p>
            <a:r>
              <a:rPr lang="en-IE" sz="2800" b="0" i="1" dirty="0">
                <a:solidFill>
                  <a:srgbClr val="E96751"/>
                </a:solidFill>
              </a:rPr>
              <a:t>Primeri, integracija in kako dodajajo resnično vrednost</a:t>
            </a:r>
          </a:p>
          <a:p>
            <a:endParaRPr lang="en-IE" dirty="0"/>
          </a:p>
        </p:txBody>
      </p:sp>
      <p:graphicFrame>
        <p:nvGraphicFramePr>
          <p:cNvPr id="12" name="Table 11">
            <a:extLst>
              <a:ext uri="{FF2B5EF4-FFF2-40B4-BE49-F238E27FC236}">
                <a16:creationId xmlns:a16="http://schemas.microsoft.com/office/drawing/2014/main" id="{05AA941A-B20F-C9A7-017A-64AAD32BE586}"/>
              </a:ext>
            </a:extLst>
          </p:cNvPr>
          <p:cNvGraphicFramePr>
            <a:graphicFrameLocks noGrp="1"/>
          </p:cNvGraphicFramePr>
          <p:nvPr>
            <p:extLst>
              <p:ext uri="{D42A27DB-BD31-4B8C-83A1-F6EECF244321}">
                <p14:modId xmlns:p14="http://schemas.microsoft.com/office/powerpoint/2010/main" val="2607322949"/>
              </p:ext>
            </p:extLst>
          </p:nvPr>
        </p:nvGraphicFramePr>
        <p:xfrm>
          <a:off x="731751" y="1317787"/>
          <a:ext cx="10600833" cy="5181600"/>
        </p:xfrm>
        <a:graphic>
          <a:graphicData uri="http://schemas.openxmlformats.org/drawingml/2006/table">
            <a:tbl>
              <a:tblPr firstRow="1" bandRow="1">
                <a:tableStyleId>{5C22544A-7EE6-4342-B048-85BDC9FD1C3A}</a:tableStyleId>
              </a:tblPr>
              <a:tblGrid>
                <a:gridCol w="3533611">
                  <a:extLst>
                    <a:ext uri="{9D8B030D-6E8A-4147-A177-3AD203B41FA5}">
                      <a16:colId xmlns:a16="http://schemas.microsoft.com/office/drawing/2014/main" val="3672560847"/>
                    </a:ext>
                  </a:extLst>
                </a:gridCol>
                <a:gridCol w="3533611">
                  <a:extLst>
                    <a:ext uri="{9D8B030D-6E8A-4147-A177-3AD203B41FA5}">
                      <a16:colId xmlns:a16="http://schemas.microsoft.com/office/drawing/2014/main" val="2281810728"/>
                    </a:ext>
                  </a:extLst>
                </a:gridCol>
                <a:gridCol w="3533611">
                  <a:extLst>
                    <a:ext uri="{9D8B030D-6E8A-4147-A177-3AD203B41FA5}">
                      <a16:colId xmlns:a16="http://schemas.microsoft.com/office/drawing/2014/main" val="1963352348"/>
                    </a:ext>
                  </a:extLst>
                </a:gridCol>
              </a:tblGrid>
              <a:tr h="370840">
                <a:tc>
                  <a:txBody>
                    <a:bodyPr/>
                    <a:lstStyle/>
                    <a:p>
                      <a:pPr algn="ctr"/>
                      <a:r>
                        <a:rPr lang="en-IE" sz="2400" dirty="0"/>
                        <a:t>Hrana in pijača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Dobro </a:t>
                      </a:r>
                      <a:r>
                        <a:rPr lang="en-IE" sz="2400" dirty="0" err="1"/>
                        <a:t>počutje</a:t>
                      </a:r>
                      <a:r>
                        <a:rPr lang="en-IE" sz="2400" dirty="0"/>
                        <a:t> in </a:t>
                      </a:r>
                      <a:r>
                        <a:rPr lang="en-IE" sz="2400" dirty="0" err="1"/>
                        <a:t>velnes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Doživetja na prostem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9626245"/>
                  </a:ext>
                </a:extLst>
              </a:tr>
              <a:tr h="370840">
                <a:tc>
                  <a:txBody>
                    <a:bodyPr/>
                    <a:lstStyle/>
                    <a:p>
                      <a:pPr marL="342900" indent="-342900">
                        <a:buFont typeface="Arial" panose="020B0604020202020204" pitchFamily="34" charset="0"/>
                        <a:buChar char="•"/>
                      </a:pPr>
                      <a:r>
                        <a:rPr lang="en-US" sz="2200" b="1" dirty="0">
                          <a:solidFill>
                            <a:srgbClr val="595959"/>
                          </a:solidFill>
                        </a:rPr>
                        <a:t>Zajtrk </a:t>
                      </a:r>
                      <a:r>
                        <a:rPr lang="en-US" sz="2200" dirty="0">
                          <a:solidFill>
                            <a:srgbClr val="595959"/>
                          </a:solidFill>
                        </a:rPr>
                        <a:t>(kontinentalni, irski, rastlinski)</a:t>
                      </a:r>
                    </a:p>
                    <a:p>
                      <a:pPr marL="342900" indent="-342900">
                        <a:buFont typeface="Arial" panose="020B0604020202020204" pitchFamily="34" charset="0"/>
                        <a:buChar char="•"/>
                      </a:pPr>
                      <a:r>
                        <a:rPr lang="en-US" sz="2200" b="1" dirty="0">
                          <a:solidFill>
                            <a:srgbClr val="595959"/>
                          </a:solidFill>
                        </a:rPr>
                        <a:t>Dobrodošlica </a:t>
                      </a:r>
                      <a:r>
                        <a:rPr lang="en-US" sz="2200" dirty="0">
                          <a:solidFill>
                            <a:srgbClr val="595959"/>
                          </a:solidFill>
                        </a:rPr>
                        <a:t>(lokalni izdelki, vino, prigrizki)</a:t>
                      </a:r>
                    </a:p>
                    <a:p>
                      <a:pPr marL="342900" indent="-342900">
                        <a:buFont typeface="Arial" panose="020B0604020202020204" pitchFamily="34" charset="0"/>
                        <a:buChar char="•"/>
                      </a:pPr>
                      <a:r>
                        <a:rPr lang="en-US" sz="2200" b="1" dirty="0">
                          <a:solidFill>
                            <a:srgbClr val="595959"/>
                          </a:solidFill>
                        </a:rPr>
                        <a:t>Paketi za žar ali piknik kosila</a:t>
                      </a:r>
                    </a:p>
                    <a:p>
                      <a:pPr marL="342900" indent="-342900">
                        <a:buFont typeface="Arial" panose="020B0604020202020204" pitchFamily="34" charset="0"/>
                        <a:buChar char="•"/>
                      </a:pPr>
                      <a:r>
                        <a:rPr lang="en-US" sz="2200" b="1" dirty="0">
                          <a:solidFill>
                            <a:srgbClr val="595959"/>
                          </a:solidFill>
                        </a:rPr>
                        <a:t>Večerje </a:t>
                      </a:r>
                      <a:r>
                        <a:rPr lang="en-US" sz="2200" dirty="0">
                          <a:solidFill>
                            <a:srgbClr val="595959"/>
                          </a:solidFill>
                        </a:rPr>
                        <a:t>ali doma pripravljene večerje (na zahtevo)</a:t>
                      </a:r>
                    </a:p>
                    <a:p>
                      <a:pPr marL="342900" indent="-342900">
                        <a:buFont typeface="Arial" panose="020B0604020202020204" pitchFamily="34" charset="0"/>
                        <a:buChar char="•"/>
                      </a:pPr>
                      <a:r>
                        <a:rPr lang="en-US" sz="2200" b="1" dirty="0">
                          <a:solidFill>
                            <a:srgbClr val="595959"/>
                          </a:solidFill>
                        </a:rPr>
                        <a:t>Kavarna ali smoothie bar</a:t>
                      </a:r>
                    </a:p>
                    <a:p>
                      <a:pPr marL="342900" indent="-342900">
                        <a:buFont typeface="Arial" panose="020B0604020202020204" pitchFamily="34" charset="0"/>
                        <a:buChar char="•"/>
                      </a:pPr>
                      <a:r>
                        <a:rPr lang="en-US" sz="2200" dirty="0">
                          <a:solidFill>
                            <a:srgbClr val="595959"/>
                          </a:solidFill>
                        </a:rPr>
                        <a:t>Degustacije</a:t>
                      </a:r>
                      <a:r>
                        <a:rPr lang="en-US" sz="2200" b="1" dirty="0">
                          <a:solidFill>
                            <a:srgbClr val="595959"/>
                          </a:solidFill>
                        </a:rPr>
                        <a:t> vina, gina ali kraft piva </a:t>
                      </a:r>
                      <a:r>
                        <a:rPr lang="en-US" sz="2200" dirty="0">
                          <a:solidFill>
                            <a:srgbClr val="595959"/>
                          </a:solidFill>
                        </a:rPr>
                        <a:t>(predvsem lokalnih)</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200" kern="1200" dirty="0">
                          <a:solidFill>
                            <a:srgbClr val="595959"/>
                          </a:solidFill>
                          <a:latin typeface="+mn-lt"/>
                          <a:ea typeface="+mn-ea"/>
                          <a:cs typeface="+mn-cs"/>
                        </a:rPr>
                        <a:t>Uporaba zasebne </a:t>
                      </a:r>
                      <a:r>
                        <a:rPr lang="en-US" sz="2200" b="1" kern="1200" dirty="0">
                          <a:solidFill>
                            <a:srgbClr val="595959"/>
                          </a:solidFill>
                          <a:latin typeface="+mn-lt"/>
                          <a:ea typeface="+mn-ea"/>
                          <a:cs typeface="+mn-cs"/>
                        </a:rPr>
                        <a:t>masažne kadi ali savne </a:t>
                      </a:r>
                      <a:r>
                        <a:rPr lang="en-US" sz="2200" kern="1200" dirty="0">
                          <a:solidFill>
                            <a:srgbClr val="595959"/>
                          </a:solidFill>
                          <a:latin typeface="+mn-lt"/>
                          <a:ea typeface="+mn-ea"/>
                          <a:cs typeface="+mn-cs"/>
                        </a:rPr>
                        <a:t>(plačljiv dostop na bivanje)</a:t>
                      </a:r>
                    </a:p>
                    <a:p>
                      <a:pPr marL="342900" indent="-342900">
                        <a:buFont typeface="Arial" panose="020B0604020202020204" pitchFamily="34" charset="0"/>
                        <a:buChar char="•"/>
                      </a:pPr>
                      <a:r>
                        <a:rPr lang="en-US" sz="2200" kern="1200" dirty="0">
                          <a:solidFill>
                            <a:srgbClr val="595959"/>
                          </a:solidFill>
                          <a:latin typeface="+mn-lt"/>
                          <a:ea typeface="+mn-ea"/>
                          <a:cs typeface="+mn-cs"/>
                        </a:rPr>
                        <a:t>Tečaji</a:t>
                      </a:r>
                      <a:r>
                        <a:rPr lang="en-US" sz="2200" b="1" kern="1200" dirty="0">
                          <a:solidFill>
                            <a:srgbClr val="595959"/>
                          </a:solidFill>
                          <a:latin typeface="+mn-lt"/>
                          <a:ea typeface="+mn-ea"/>
                          <a:cs typeface="+mn-cs"/>
                        </a:rPr>
                        <a:t> joge ali meditacije </a:t>
                      </a:r>
                      <a:r>
                        <a:rPr lang="en-US" sz="2200" kern="1200" dirty="0">
                          <a:solidFill>
                            <a:srgbClr val="595959"/>
                          </a:solidFill>
                          <a:latin typeface="+mn-lt"/>
                          <a:ea typeface="+mn-ea"/>
                          <a:cs typeface="+mn-cs"/>
                        </a:rPr>
                        <a:t>(na kraju samem ali virtualno)</a:t>
                      </a:r>
                    </a:p>
                    <a:p>
                      <a:pPr marL="342900" indent="-342900">
                        <a:buFont typeface="Arial" panose="020B0604020202020204" pitchFamily="34" charset="0"/>
                        <a:buChar char="•"/>
                      </a:pPr>
                      <a:r>
                        <a:rPr lang="en-US" sz="2200" b="1" kern="1200" dirty="0" err="1">
                          <a:solidFill>
                            <a:srgbClr val="595959"/>
                          </a:solidFill>
                          <a:latin typeface="+mn-lt"/>
                          <a:ea typeface="+mn-ea"/>
                          <a:cs typeface="+mn-cs"/>
                        </a:rPr>
                        <a:t>Kopanje</a:t>
                      </a:r>
                      <a:r>
                        <a:rPr lang="en-US" sz="2200" b="1" kern="1200" dirty="0">
                          <a:solidFill>
                            <a:srgbClr val="595959"/>
                          </a:solidFill>
                          <a:latin typeface="+mn-lt"/>
                          <a:ea typeface="+mn-ea"/>
                          <a:cs typeface="+mn-cs"/>
                        </a:rPr>
                        <a:t> v </a:t>
                      </a:r>
                      <a:r>
                        <a:rPr lang="en-US" sz="2200" b="1" kern="1200" dirty="0" err="1">
                          <a:solidFill>
                            <a:srgbClr val="595959"/>
                          </a:solidFill>
                          <a:latin typeface="+mn-lt"/>
                          <a:ea typeface="+mn-ea"/>
                          <a:cs typeface="+mn-cs"/>
                        </a:rPr>
                        <a:t>gozdu</a:t>
                      </a:r>
                      <a:r>
                        <a:rPr lang="en-US" sz="2200" b="1" kern="1200" dirty="0">
                          <a:solidFill>
                            <a:srgbClr val="595959"/>
                          </a:solidFill>
                          <a:latin typeface="+mn-lt"/>
                          <a:ea typeface="+mn-ea"/>
                          <a:cs typeface="+mn-cs"/>
                        </a:rPr>
                        <a:t> </a:t>
                      </a:r>
                      <a:r>
                        <a:rPr lang="en-US" sz="2200" kern="1200" dirty="0" err="1">
                          <a:solidFill>
                            <a:srgbClr val="595959"/>
                          </a:solidFill>
                          <a:latin typeface="+mn-lt"/>
                          <a:ea typeface="+mn-ea"/>
                          <a:cs typeface="+mn-cs"/>
                        </a:rPr>
                        <a:t>ali</a:t>
                      </a:r>
                      <a:r>
                        <a:rPr lang="en-US" sz="2200" kern="1200" dirty="0">
                          <a:solidFill>
                            <a:srgbClr val="595959"/>
                          </a:solidFill>
                          <a:latin typeface="+mn-lt"/>
                          <a:ea typeface="+mn-ea"/>
                          <a:cs typeface="+mn-cs"/>
                        </a:rPr>
                        <a:t> </a:t>
                      </a:r>
                      <a:r>
                        <a:rPr lang="en-US" sz="2200" kern="1200" dirty="0" err="1">
                          <a:solidFill>
                            <a:srgbClr val="595959"/>
                          </a:solidFill>
                          <a:latin typeface="+mn-lt"/>
                          <a:ea typeface="+mn-ea"/>
                          <a:cs typeface="+mn-cs"/>
                        </a:rPr>
                        <a:t>vodeni</a:t>
                      </a:r>
                      <a:r>
                        <a:rPr lang="en-US" sz="2200" kern="1200" dirty="0">
                          <a:solidFill>
                            <a:srgbClr val="595959"/>
                          </a:solidFill>
                          <a:latin typeface="+mn-lt"/>
                          <a:ea typeface="+mn-ea"/>
                          <a:cs typeface="+mn-cs"/>
                        </a:rPr>
                        <a:t> </a:t>
                      </a:r>
                      <a:r>
                        <a:rPr lang="en-US" sz="2200" kern="1200" dirty="0" err="1">
                          <a:solidFill>
                            <a:srgbClr val="595959"/>
                          </a:solidFill>
                          <a:latin typeface="+mn-lt"/>
                          <a:ea typeface="+mn-ea"/>
                          <a:cs typeface="+mn-cs"/>
                        </a:rPr>
                        <a:t>sprehodi</a:t>
                      </a:r>
                      <a:r>
                        <a:rPr lang="en-US" sz="2200" kern="1200" dirty="0">
                          <a:solidFill>
                            <a:srgbClr val="595959"/>
                          </a:solidFill>
                          <a:latin typeface="+mn-lt"/>
                          <a:ea typeface="+mn-ea"/>
                          <a:cs typeface="+mn-cs"/>
                        </a:rPr>
                        <a:t> z </a:t>
                      </a:r>
                      <a:r>
                        <a:rPr lang="en-US" sz="2200" kern="1200" dirty="0" err="1">
                          <a:solidFill>
                            <a:srgbClr val="595959"/>
                          </a:solidFill>
                          <a:latin typeface="+mn-lt"/>
                          <a:ea typeface="+mn-ea"/>
                          <a:cs typeface="+mn-cs"/>
                        </a:rPr>
                        <a:t>zavestno</a:t>
                      </a:r>
                      <a:r>
                        <a:rPr lang="en-US" sz="2200" kern="1200" dirty="0">
                          <a:solidFill>
                            <a:srgbClr val="595959"/>
                          </a:solidFill>
                          <a:latin typeface="+mn-lt"/>
                          <a:ea typeface="+mn-ea"/>
                          <a:cs typeface="+mn-cs"/>
                        </a:rPr>
                        <a:t> </a:t>
                      </a:r>
                      <a:r>
                        <a:rPr lang="en-US" sz="2200" kern="1200" dirty="0" err="1">
                          <a:solidFill>
                            <a:srgbClr val="595959"/>
                          </a:solidFill>
                          <a:latin typeface="+mn-lt"/>
                          <a:ea typeface="+mn-ea"/>
                          <a:cs typeface="+mn-cs"/>
                        </a:rPr>
                        <a:t>pozornostjo</a:t>
                      </a:r>
                      <a:endParaRPr lang="en-US" sz="2200" kern="1200" dirty="0">
                        <a:solidFill>
                          <a:srgbClr val="595959"/>
                        </a:solidFill>
                        <a:latin typeface="+mn-lt"/>
                        <a:ea typeface="+mn-ea"/>
                        <a:cs typeface="+mn-cs"/>
                      </a:endParaRPr>
                    </a:p>
                    <a:p>
                      <a:pPr marL="342900" indent="-342900">
                        <a:buFont typeface="Arial" panose="020B0604020202020204" pitchFamily="34" charset="0"/>
                        <a:buChar char="•"/>
                      </a:pPr>
                      <a:r>
                        <a:rPr lang="en-US" sz="2200" kern="1200" dirty="0">
                          <a:solidFill>
                            <a:srgbClr val="595959"/>
                          </a:solidFill>
                          <a:latin typeface="+mn-lt"/>
                          <a:ea typeface="+mn-ea"/>
                          <a:cs typeface="+mn-cs"/>
                        </a:rPr>
                        <a:t>Sodelovanje z </a:t>
                      </a:r>
                      <a:r>
                        <a:rPr lang="en-US" sz="2200" b="1" kern="1200" dirty="0">
                          <a:solidFill>
                            <a:srgbClr val="595959"/>
                          </a:solidFill>
                          <a:latin typeface="+mn-lt"/>
                          <a:ea typeface="+mn-ea"/>
                          <a:cs typeface="+mn-cs"/>
                        </a:rPr>
                        <a:t>maserji ali spa </a:t>
                      </a:r>
                      <a:r>
                        <a:rPr lang="en-US" sz="2200" kern="1200" dirty="0">
                          <a:solidFill>
                            <a:srgbClr val="595959"/>
                          </a:solidFill>
                          <a:latin typeface="+mn-lt"/>
                          <a:ea typeface="+mn-ea"/>
                          <a:cs typeface="+mn-cs"/>
                        </a:rPr>
                        <a:t>terapevti</a:t>
                      </a:r>
                    </a:p>
                    <a:p>
                      <a:pPr marL="342900" indent="-342900">
                        <a:buFont typeface="Arial" panose="020B0604020202020204" pitchFamily="34" charset="0"/>
                        <a:buChar char="•"/>
                      </a:pPr>
                      <a:r>
                        <a:rPr lang="en-US" sz="2200" kern="1200" dirty="0" err="1">
                          <a:solidFill>
                            <a:srgbClr val="595959"/>
                          </a:solidFill>
                          <a:latin typeface="+mn-lt"/>
                          <a:ea typeface="+mn-ea"/>
                          <a:cs typeface="+mn-cs"/>
                        </a:rPr>
                        <a:t>Paketi</a:t>
                      </a:r>
                      <a:r>
                        <a:rPr lang="en-US" sz="2200" b="1" kern="1200" dirty="0">
                          <a:solidFill>
                            <a:srgbClr val="595959"/>
                          </a:solidFill>
                          <a:latin typeface="+mn-lt"/>
                          <a:ea typeface="+mn-ea"/>
                          <a:cs typeface="+mn-cs"/>
                        </a:rPr>
                        <a:t> </a:t>
                      </a:r>
                      <a:r>
                        <a:rPr lang="en-US" sz="2200" b="1" kern="1200" dirty="0" err="1">
                          <a:solidFill>
                            <a:srgbClr val="595959"/>
                          </a:solidFill>
                          <a:latin typeface="+mn-lt"/>
                          <a:ea typeface="+mn-ea"/>
                          <a:cs typeface="+mn-cs"/>
                        </a:rPr>
                        <a:t>velneškega</a:t>
                      </a:r>
                      <a:r>
                        <a:rPr lang="en-US" sz="2200" b="1" kern="1200" dirty="0">
                          <a:solidFill>
                            <a:srgbClr val="595959"/>
                          </a:solidFill>
                          <a:latin typeface="+mn-lt"/>
                          <a:ea typeface="+mn-ea"/>
                          <a:cs typeface="+mn-cs"/>
                        </a:rPr>
                        <a:t> </a:t>
                      </a:r>
                      <a:r>
                        <a:rPr lang="en-US" sz="2200" b="1" kern="1200" dirty="0" err="1">
                          <a:solidFill>
                            <a:srgbClr val="595959"/>
                          </a:solidFill>
                          <a:latin typeface="+mn-lt"/>
                          <a:ea typeface="+mn-ea"/>
                          <a:cs typeface="+mn-cs"/>
                        </a:rPr>
                        <a:t>oddiha</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IE" sz="2200" b="1" kern="1200" dirty="0">
                          <a:solidFill>
                            <a:srgbClr val="595959"/>
                          </a:solidFill>
                          <a:latin typeface="+mn-lt"/>
                          <a:ea typeface="+mn-ea"/>
                          <a:cs typeface="+mn-cs"/>
                        </a:rPr>
                        <a:t>Vodeni pohodi </a:t>
                      </a:r>
                      <a:r>
                        <a:rPr lang="en-IE" sz="2200" kern="1200" dirty="0">
                          <a:solidFill>
                            <a:srgbClr val="595959"/>
                          </a:solidFill>
                          <a:latin typeface="+mn-lt"/>
                          <a:ea typeface="+mn-ea"/>
                          <a:cs typeface="+mn-cs"/>
                        </a:rPr>
                        <a:t>ali izleti v naravo</a:t>
                      </a:r>
                    </a:p>
                    <a:p>
                      <a:pPr marL="342900" indent="-342900">
                        <a:buFont typeface="Arial" panose="020B0604020202020204" pitchFamily="34" charset="0"/>
                        <a:buChar char="•"/>
                      </a:pPr>
                      <a:r>
                        <a:rPr lang="en-IE" sz="2200" kern="1200" dirty="0">
                          <a:solidFill>
                            <a:srgbClr val="595959"/>
                          </a:solidFill>
                          <a:latin typeface="+mn-lt"/>
                          <a:ea typeface="+mn-ea"/>
                          <a:cs typeface="+mn-cs"/>
                        </a:rPr>
                        <a:t>Izposoja</a:t>
                      </a:r>
                      <a:r>
                        <a:rPr lang="en-IE" sz="2200" b="1" kern="1200" dirty="0">
                          <a:solidFill>
                            <a:srgbClr val="595959"/>
                          </a:solidFill>
                          <a:latin typeface="+mn-lt"/>
                          <a:ea typeface="+mn-ea"/>
                          <a:cs typeface="+mn-cs"/>
                        </a:rPr>
                        <a:t> koles, kajakov ali deske za surfanje</a:t>
                      </a:r>
                    </a:p>
                    <a:p>
                      <a:pPr marL="342900" indent="-342900">
                        <a:buFont typeface="Arial" panose="020B0604020202020204" pitchFamily="34" charset="0"/>
                        <a:buChar char="•"/>
                      </a:pPr>
                      <a:r>
                        <a:rPr lang="en-IE" sz="2200" b="1" kern="1200" dirty="0">
                          <a:solidFill>
                            <a:srgbClr val="595959"/>
                          </a:solidFill>
                          <a:latin typeface="+mn-lt"/>
                          <a:ea typeface="+mn-ea"/>
                          <a:cs typeface="+mn-cs"/>
                        </a:rPr>
                        <a:t>Sprehodi za nabiranje </a:t>
                      </a:r>
                      <a:r>
                        <a:rPr lang="en-IE" sz="2200" kern="1200" dirty="0">
                          <a:solidFill>
                            <a:srgbClr val="595959"/>
                          </a:solidFill>
                          <a:latin typeface="+mn-lt"/>
                          <a:ea typeface="+mn-ea"/>
                          <a:cs typeface="+mn-cs"/>
                        </a:rPr>
                        <a:t>divjih rastlin ali </a:t>
                      </a:r>
                      <a:r>
                        <a:rPr lang="en-IE" sz="2200" b="1" kern="1200" dirty="0">
                          <a:solidFill>
                            <a:srgbClr val="595959"/>
                          </a:solidFill>
                          <a:latin typeface="+mn-lt"/>
                          <a:ea typeface="+mn-ea"/>
                          <a:cs typeface="+mn-cs"/>
                        </a:rPr>
                        <a:t>kopanje </a:t>
                      </a:r>
                      <a:r>
                        <a:rPr lang="en-IE" sz="2200" kern="1200" dirty="0">
                          <a:solidFill>
                            <a:srgbClr val="595959"/>
                          </a:solidFill>
                          <a:latin typeface="+mn-lt"/>
                          <a:ea typeface="+mn-ea"/>
                          <a:cs typeface="+mn-cs"/>
                        </a:rPr>
                        <a:t>v naravi</a:t>
                      </a:r>
                    </a:p>
                    <a:p>
                      <a:pPr marL="342900" indent="-342900">
                        <a:buFont typeface="Arial" panose="020B0604020202020204" pitchFamily="34" charset="0"/>
                        <a:buChar char="•"/>
                      </a:pPr>
                      <a:r>
                        <a:rPr lang="en-IE" sz="2200" kern="1200" dirty="0">
                          <a:solidFill>
                            <a:srgbClr val="595959"/>
                          </a:solidFill>
                          <a:latin typeface="+mn-lt"/>
                          <a:ea typeface="+mn-ea"/>
                          <a:cs typeface="+mn-cs"/>
                        </a:rPr>
                        <a:t>Kompleti </a:t>
                      </a:r>
                      <a:r>
                        <a:rPr lang="en-IE" sz="2200" b="1" kern="1200" dirty="0">
                          <a:solidFill>
                            <a:srgbClr val="595959"/>
                          </a:solidFill>
                          <a:latin typeface="+mn-lt"/>
                          <a:ea typeface="+mn-ea"/>
                          <a:cs typeface="+mn-cs"/>
                        </a:rPr>
                        <a:t>za opazovanje zvezd </a:t>
                      </a:r>
                      <a:r>
                        <a:rPr lang="en-IE" sz="2200" kern="1200" dirty="0">
                          <a:solidFill>
                            <a:srgbClr val="595959"/>
                          </a:solidFill>
                          <a:latin typeface="+mn-lt"/>
                          <a:ea typeface="+mn-ea"/>
                          <a:cs typeface="+mn-cs"/>
                        </a:rPr>
                        <a:t>ali izposoja teleskopov</a:t>
                      </a:r>
                    </a:p>
                    <a:p>
                      <a:pPr marL="342900" indent="-342900">
                        <a:buFont typeface="Arial" panose="020B0604020202020204" pitchFamily="34" charset="0"/>
                        <a:buChar char="•"/>
                      </a:pPr>
                      <a:r>
                        <a:rPr lang="en-IE" sz="2200" kern="1200" dirty="0">
                          <a:solidFill>
                            <a:srgbClr val="595959"/>
                          </a:solidFill>
                          <a:latin typeface="+mn-lt"/>
                          <a:ea typeface="+mn-ea"/>
                          <a:cs typeface="+mn-cs"/>
                        </a:rPr>
                        <a:t>Kompleti za</a:t>
                      </a:r>
                      <a:r>
                        <a:rPr lang="en-IE" sz="2200" b="1" kern="1200" dirty="0">
                          <a:solidFill>
                            <a:srgbClr val="595959"/>
                          </a:solidFill>
                          <a:latin typeface="+mn-lt"/>
                          <a:ea typeface="+mn-ea"/>
                          <a:cs typeface="+mn-cs"/>
                        </a:rPr>
                        <a:t> kampiranje </a:t>
                      </a:r>
                      <a:r>
                        <a:rPr lang="en-IE" sz="2200" kern="1200" dirty="0">
                          <a:solidFill>
                            <a:srgbClr val="595959"/>
                          </a:solidFill>
                          <a:latin typeface="+mn-lt"/>
                          <a:ea typeface="+mn-ea"/>
                          <a:cs typeface="+mn-cs"/>
                        </a:rPr>
                        <a:t>(les, marshmallows, odeje)</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245251"/>
                  </a:ext>
                </a:extLst>
              </a:tr>
            </a:tbl>
          </a:graphicData>
        </a:graphic>
      </p:graphicFrame>
    </p:spTree>
    <p:extLst>
      <p:ext uri="{BB962C8B-B14F-4D97-AF65-F5344CB8AC3E}">
        <p14:creationId xmlns:p14="http://schemas.microsoft.com/office/powerpoint/2010/main" val="2422503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78F98-E663-477C-BFD1-76184CA4690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247C45B-FEE1-934A-3D19-79739C073DA8}"/>
              </a:ext>
            </a:extLst>
          </p:cNvPr>
          <p:cNvSpPr>
            <a:spLocks noGrp="1"/>
          </p:cNvSpPr>
          <p:nvPr>
            <p:ph type="body" sz="quarter" idx="16"/>
          </p:nvPr>
        </p:nvSpPr>
        <p:spPr/>
        <p:txBody>
          <a:bodyPr/>
          <a:lstStyle/>
          <a:p>
            <a:r>
              <a:rPr lang="en-GB" b="1" dirty="0">
                <a:solidFill>
                  <a:srgbClr val="E96751"/>
                </a:solidFill>
              </a:rPr>
              <a:t>Dodatki za hrano in pijačo </a:t>
            </a:r>
            <a:r>
              <a:rPr lang="en-GB" sz="2800" b="0" dirty="0">
                <a:solidFill>
                  <a:srgbClr val="E96751"/>
                </a:solidFill>
              </a:rPr>
              <a:t>(integracija realne vrednosti)</a:t>
            </a:r>
          </a:p>
        </p:txBody>
      </p:sp>
      <p:cxnSp>
        <p:nvCxnSpPr>
          <p:cNvPr id="2" name="Straight Connector 1">
            <a:extLst>
              <a:ext uri="{FF2B5EF4-FFF2-40B4-BE49-F238E27FC236}">
                <a16:creationId xmlns:a16="http://schemas.microsoft.com/office/drawing/2014/main" id="{FE6FC430-2D3D-49C2-85D2-B883F79594F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151F4965-99B3-65DC-48FD-327E2848F067}"/>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A9608CC-187E-4F5D-3339-8BB876BFBE0D}"/>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54CA82EB-848E-C4BB-486C-B0FE4B75CF2A}"/>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F55446E9-B12C-F806-4898-CF34B375C23F}"/>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769AE272-A93B-C55E-6B01-8A2CC89EB34B}"/>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D3D4E790-CDD3-8962-DEFE-5F83ED59A420}"/>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3EA59750-4939-2656-0BCC-CC5B7D72F6C4}"/>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0779D57E-408A-1498-DC85-B91BC7712F7C}"/>
              </a:ext>
            </a:extLst>
          </p:cNvPr>
          <p:cNvSpPr>
            <a:spLocks noGrp="1"/>
          </p:cNvSpPr>
          <p:nvPr>
            <p:ph type="body" sz="quarter" idx="18"/>
          </p:nvPr>
        </p:nvSpPr>
        <p:spPr>
          <a:xfrm>
            <a:off x="2339609" y="2284758"/>
            <a:ext cx="8942225" cy="901809"/>
          </a:xfrm>
        </p:spPr>
        <p:txBody>
          <a:bodyPr lIns="91440" tIns="45720" rIns="91440" bIns="45720" anchor="ctr"/>
          <a:lstStyle/>
          <a:p>
            <a:pPr marL="0" indent="0"/>
            <a:r>
              <a:rPr lang="en-US" sz="2100" b="1" dirty="0">
                <a:solidFill>
                  <a:schemeClr val="bg1"/>
                </a:solidFill>
              </a:rPr>
              <a:t>Možnosti zajtrka:</a:t>
            </a:r>
            <a:r>
              <a:rPr lang="en-US" sz="2100" dirty="0">
                <a:solidFill>
                  <a:schemeClr val="bg1"/>
                </a:solidFill>
              </a:rPr>
              <a:t> 10 € za košarico s kontinentalnim zajtrkom s pecivom, sadjem in sokom; 15 € za kuhan zajtrk. Ponudite »košarico za zajtrk«, ki jo gostje lahko prednaročijo ob rezervaciji ali zahtevajo na kraju samem. </a:t>
            </a:r>
            <a:r>
              <a:rPr lang="en-US" sz="2100" b="1" dirty="0">
                <a:solidFill>
                  <a:schemeClr val="bg1"/>
                </a:solidFill>
              </a:rPr>
              <a:t>Vrednost: </a:t>
            </a:r>
            <a:r>
              <a:rPr lang="en-US" sz="2100" dirty="0">
                <a:solidFill>
                  <a:schemeClr val="bg1"/>
                </a:solidFill>
              </a:rPr>
              <a:t>enostavna dodatna prodaja, ki poveča udobje gostov in podpira lokalne proizvajalce hrane.</a:t>
            </a:r>
            <a:endParaRPr lang="en-US" sz="2100" dirty="0">
              <a:solidFill>
                <a:schemeClr val="bg1"/>
              </a:solidFill>
              <a:ea typeface="Calibri"/>
              <a:cs typeface="Calibri"/>
            </a:endParaRPr>
          </a:p>
          <a:p>
            <a:pPr marL="0" indent="0"/>
            <a:endParaRPr lang="en-US" sz="2200" dirty="0">
              <a:solidFill>
                <a:schemeClr val="bg1"/>
              </a:solidFill>
            </a:endParaRPr>
          </a:p>
        </p:txBody>
      </p:sp>
      <p:sp>
        <p:nvSpPr>
          <p:cNvPr id="17" name="Text Placeholder 4">
            <a:extLst>
              <a:ext uri="{FF2B5EF4-FFF2-40B4-BE49-F238E27FC236}">
                <a16:creationId xmlns:a16="http://schemas.microsoft.com/office/drawing/2014/main" id="{F7696294-10C8-7EE7-53ED-7B05093804B2}"/>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b="1" dirty="0">
                <a:solidFill>
                  <a:schemeClr val="bg1"/>
                </a:solidFill>
              </a:rPr>
              <a:t>Večerje na zahtevo:</a:t>
            </a:r>
            <a:r>
              <a:rPr lang="en-US" sz="2100" dirty="0">
                <a:solidFill>
                  <a:schemeClr val="bg1"/>
                </a:solidFill>
              </a:rPr>
              <a:t> 20 € za domačo vegetarijansko enolončnico s soda kruhom. Sodelujte z lokalnim kuharjem ali vnaprej pripravite preproste obroke. </a:t>
            </a:r>
            <a:r>
              <a:rPr lang="en-US" sz="2100" b="1" dirty="0">
                <a:solidFill>
                  <a:schemeClr val="bg1"/>
                </a:solidFill>
              </a:rPr>
              <a:t>Vrednost: </a:t>
            </a:r>
            <a:r>
              <a:rPr lang="en-US" sz="2100" dirty="0">
                <a:solidFill>
                  <a:schemeClr val="bg1"/>
                </a:solidFill>
              </a:rPr>
              <a:t>idealno za oddaljene namestitve brez bližnjih restavracij.</a:t>
            </a:r>
            <a:endParaRPr lang="en-US" sz="21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C4AC2400-DFE3-5D8A-5BA2-C523871B66C1}"/>
              </a:ext>
            </a:extLst>
          </p:cNvPr>
          <p:cNvSpPr txBox="1">
            <a:spLocks/>
          </p:cNvSpPr>
          <p:nvPr/>
        </p:nvSpPr>
        <p:spPr>
          <a:xfrm>
            <a:off x="2710832" y="3703009"/>
            <a:ext cx="8571001"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100" b="1" dirty="0">
                <a:solidFill>
                  <a:schemeClr val="bg1"/>
                </a:solidFill>
              </a:rPr>
              <a:t>Dobrodošli košarice:</a:t>
            </a:r>
            <a:r>
              <a:rPr lang="en-US" sz="2100" dirty="0">
                <a:solidFill>
                  <a:schemeClr val="bg1"/>
                </a:solidFill>
              </a:rPr>
              <a:t> 25 € za košarico z lokalnim sirom in vinom. Dodajte potrditveno polje v obrazec za rezervacijo ali ponudite to kot dodatno prodajo po e-pošti pred prihodom. </a:t>
            </a:r>
            <a:r>
              <a:rPr lang="en-US" sz="2100" b="1" dirty="0">
                <a:solidFill>
                  <a:schemeClr val="bg1"/>
                </a:solidFill>
              </a:rPr>
              <a:t>Vrednost: </a:t>
            </a:r>
            <a:r>
              <a:rPr lang="en-US" sz="2100" dirty="0">
                <a:solidFill>
                  <a:schemeClr val="bg1"/>
                </a:solidFill>
              </a:rPr>
              <a:t>poveča vrednost rezervacije in podpira lokalne proizvajalce hrane.</a:t>
            </a:r>
            <a:endParaRPr lang="en-US" sz="2100" dirty="0">
              <a:solidFill>
                <a:schemeClr val="bg1"/>
              </a:solidFill>
              <a:ea typeface="Calibri"/>
              <a:cs typeface="Calibri"/>
            </a:endParaRPr>
          </a:p>
        </p:txBody>
      </p:sp>
      <p:pic>
        <p:nvPicPr>
          <p:cNvPr id="37" name="Graphic 36" descr="Fork and knife outline">
            <a:extLst>
              <a:ext uri="{FF2B5EF4-FFF2-40B4-BE49-F238E27FC236}">
                <a16:creationId xmlns:a16="http://schemas.microsoft.com/office/drawing/2014/main" id="{02EB64B5-10E2-71F2-4F7C-67EB94394D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44" y="2021451"/>
            <a:ext cx="914400" cy="914400"/>
          </a:xfrm>
          <a:prstGeom prst="rect">
            <a:avLst/>
          </a:prstGeom>
        </p:spPr>
      </p:pic>
      <p:pic>
        <p:nvPicPr>
          <p:cNvPr id="40" name="Graphic 39" descr="Fruit bowl with solid fill">
            <a:extLst>
              <a:ext uri="{FF2B5EF4-FFF2-40B4-BE49-F238E27FC236}">
                <a16:creationId xmlns:a16="http://schemas.microsoft.com/office/drawing/2014/main" id="{FE53F9CA-365B-7C78-9B38-40A692C280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0044" y="3691466"/>
            <a:ext cx="914400" cy="914400"/>
          </a:xfrm>
          <a:prstGeom prst="rect">
            <a:avLst/>
          </a:prstGeom>
        </p:spPr>
      </p:pic>
      <p:pic>
        <p:nvPicPr>
          <p:cNvPr id="41" name="Graphic 40" descr="Restaurant with solid fill">
            <a:extLst>
              <a:ext uri="{FF2B5EF4-FFF2-40B4-BE49-F238E27FC236}">
                <a16:creationId xmlns:a16="http://schemas.microsoft.com/office/drawing/2014/main" id="{5E65952C-0E62-D7CB-5A49-A1F9237EEF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1" y="5285369"/>
            <a:ext cx="914400" cy="914400"/>
          </a:xfrm>
          <a:prstGeom prst="rect">
            <a:avLst/>
          </a:prstGeom>
        </p:spPr>
      </p:pic>
    </p:spTree>
    <p:extLst>
      <p:ext uri="{BB962C8B-B14F-4D97-AF65-F5344CB8AC3E}">
        <p14:creationId xmlns:p14="http://schemas.microsoft.com/office/powerpoint/2010/main" val="70528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7888941" y="1843806"/>
            <a:ext cx="3954106" cy="870198"/>
          </a:xfrm>
        </p:spPr>
        <p:txBody>
          <a:bodyPr/>
          <a:lstStyle/>
          <a:p>
            <a:pPr algn="r">
              <a:spcAft>
                <a:spcPts val="600"/>
              </a:spcAft>
            </a:pPr>
            <a:r>
              <a:rPr lang="en-US" dirty="0">
                <a:solidFill>
                  <a:schemeClr val="bg1">
                    <a:lumMod val="95000"/>
                  </a:schemeClr>
                </a:solidFill>
              </a:rPr>
              <a:t>Ustvarjanje izvedljivosti – </a:t>
            </a:r>
            <a:r>
              <a:rPr lang="en-US" b="0" dirty="0">
                <a:solidFill>
                  <a:schemeClr val="bg1">
                    <a:lumMod val="95000"/>
                  </a:schemeClr>
                </a:solidFill>
              </a:rPr>
              <a:t>oblikovanje cen, načrtovanje in dolgoročna finančna stabilnost</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376759" y="1131491"/>
            <a:ext cx="2466288" cy="319777"/>
          </a:xfr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dirty="0"/>
              <a:t>Modul 8</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lIns="91440" tIns="45720" rIns="91440" bIns="45720" anchor="t"/>
          <a:lstStyle/>
          <a:p>
            <a:r>
              <a:rPr lang="en-US" sz="2800" b="1" dirty="0">
                <a:solidFill>
                  <a:srgbClr val="E96751"/>
                </a:solidFill>
              </a:rPr>
              <a:t>Pregled: </a:t>
            </a:r>
            <a:r>
              <a:rPr lang="en-US" dirty="0"/>
              <a:t>Finančni uspeh v alternativnih turističnih nastanitvah ni naključen – temelji na premišljenem načrtovanju, pametnem oblikovanju cen in dolgoročni trajnosti. Ta modul vas popelje skozi ključne stebre finančnega upravljanja, od izbire pravega poslovnega modela in razumevanja vaših stroškov do strateškega oblikovanja cen, spremljanja uspešnosti in načrtovanja sezonskih sprememb in prihodnjih tveganj. Ne glede na to, ali šele začenjate ali izpopolnjujete obstoječe podjetje, vam bo teh 11 poglavij pomagalo zgraditi finančno izvedljivo, odporno in </a:t>
            </a:r>
            <a:r>
              <a:rPr lang="en-US"/>
              <a:t>vrednotam </a:t>
            </a:r>
            <a:r>
              <a:rPr lang="en-US" err="1"/>
              <a:t>prilagojeno</a:t>
            </a:r>
            <a:r>
              <a:rPr lang="en-US"/>
              <a:t> </a:t>
            </a:r>
            <a:r>
              <a:rPr lang="en-US" err="1"/>
              <a:t>ponudbo</a:t>
            </a:r>
            <a:r>
              <a:rPr lang="en-US"/>
              <a:t> </a:t>
            </a:r>
            <a:r>
              <a:rPr lang="en-US" err="1"/>
              <a:t>nastanitev</a:t>
            </a:r>
            <a:r>
              <a:rPr lang="en-US"/>
              <a:t>.</a:t>
            </a:r>
            <a:endParaRPr lang="en-US">
              <a:solidFill>
                <a:srgbClr val="414141"/>
              </a:solidFill>
            </a:endParaRPr>
          </a:p>
        </p:txBody>
      </p:sp>
      <p:sp>
        <p:nvSpPr>
          <p:cNvPr id="8" name="Text Placeholder 7">
            <a:extLst>
              <a:ext uri="{FF2B5EF4-FFF2-40B4-BE49-F238E27FC236}">
                <a16:creationId xmlns:a16="http://schemas.microsoft.com/office/drawing/2014/main" id="{6C82F794-9C55-46A9-7014-D14C78B36667}"/>
              </a:ext>
            </a:extLst>
          </p:cNvPr>
          <p:cNvSpPr>
            <a:spLocks noGrp="1"/>
          </p:cNvSpPr>
          <p:nvPr>
            <p:ph type="body" sz="quarter" idx="66"/>
          </p:nvPr>
        </p:nvSpPr>
        <p:spPr/>
        <p:txBody>
          <a:bodyPr/>
          <a:lstStyle/>
          <a:p>
            <a:r>
              <a:rPr lang="en-GB" dirty="0"/>
              <a:t>Foto:</a:t>
            </a: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5</a:t>
            </a:fld>
            <a:endParaRPr lang="fr-CA" dirty="0"/>
          </a:p>
        </p:txBody>
      </p:sp>
      <p:pic>
        <p:nvPicPr>
          <p:cNvPr id="10" name="Picture Placeholder 9" descr="A hand putting money into a box&#10;&#10;AI-generated content may be incorrect.">
            <a:extLst>
              <a:ext uri="{FF2B5EF4-FFF2-40B4-BE49-F238E27FC236}">
                <a16:creationId xmlns:a16="http://schemas.microsoft.com/office/drawing/2014/main" id="{B5A7023A-A006-D53D-BA8C-558F292E2CE9}"/>
              </a:ext>
            </a:extLst>
          </p:cNvPr>
          <p:cNvPicPr>
            <a:picLocks noGrp="1" noChangeAspect="1"/>
          </p:cNvPicPr>
          <p:nvPr>
            <p:ph type="pic" sz="quarter" idx="22"/>
          </p:nvPr>
        </p:nvPicPr>
        <p:blipFill>
          <a:blip r:embed="rId2"/>
          <a:srcRect t="8661" b="8661"/>
          <a:stretch>
            <a:fillRect/>
          </a:stretch>
        </p:blipFill>
        <p:spPr>
          <a:xfrm>
            <a:off x="1" y="148453"/>
            <a:ext cx="6777318" cy="3738500"/>
          </a:xfrm>
        </p:spPr>
      </p:pic>
    </p:spTree>
    <p:extLst>
      <p:ext uri="{BB962C8B-B14F-4D97-AF65-F5344CB8AC3E}">
        <p14:creationId xmlns:p14="http://schemas.microsoft.com/office/powerpoint/2010/main" val="3270870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E4CB-226C-BB81-032F-48D26B398A5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1B43BF-97EC-B58C-C17F-7FA8C4513283}"/>
              </a:ext>
            </a:extLst>
          </p:cNvPr>
          <p:cNvSpPr>
            <a:spLocks noGrp="1"/>
          </p:cNvSpPr>
          <p:nvPr>
            <p:ph type="body" sz="quarter" idx="16"/>
          </p:nvPr>
        </p:nvSpPr>
        <p:spPr>
          <a:xfrm>
            <a:off x="798381" y="400141"/>
            <a:ext cx="10614687" cy="803654"/>
          </a:xfrm>
        </p:spPr>
        <p:txBody>
          <a:bodyPr/>
          <a:lstStyle/>
          <a:p>
            <a:r>
              <a:rPr lang="en-GB" b="1" dirty="0">
                <a:solidFill>
                  <a:srgbClr val="E96751"/>
                </a:solidFill>
              </a:rPr>
              <a:t>Doživetja za dobro počutje in zdravje </a:t>
            </a:r>
            <a:r>
              <a:rPr lang="en-GB" sz="2800" b="0" dirty="0">
                <a:solidFill>
                  <a:srgbClr val="E96751"/>
                </a:solidFill>
              </a:rPr>
              <a:t>(integracija resnične vrednosti)</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84D7937D-3D08-0691-3BC9-8A7E033A690D}"/>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49F61185-A6BC-7828-D239-FB0E8BC6B025}"/>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11475CA1-DDA1-EC8A-23AB-EC8E7778E5ED}"/>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buNone/>
            </a:pPr>
            <a:endParaRPr lang="en-GB" sz="5600" kern="1200"/>
          </a:p>
        </p:txBody>
      </p:sp>
      <p:sp>
        <p:nvSpPr>
          <p:cNvPr id="11" name="Oval 10">
            <a:extLst>
              <a:ext uri="{FF2B5EF4-FFF2-40B4-BE49-F238E27FC236}">
                <a16:creationId xmlns:a16="http://schemas.microsoft.com/office/drawing/2014/main" id="{86B6023B-840A-0501-EA9D-4E2DF11B54AB}"/>
              </a:ext>
            </a:extLst>
          </p:cNvPr>
          <p:cNvSpPr/>
          <p:nvPr/>
        </p:nvSpPr>
        <p:spPr>
          <a:xfrm>
            <a:off x="904785"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D3E16E82-1332-8A89-3592-DB1D3D5B7661}"/>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buNone/>
            </a:pPr>
            <a:endParaRPr lang="en-GB" sz="5600" kern="1200"/>
          </a:p>
        </p:txBody>
      </p:sp>
      <p:sp>
        <p:nvSpPr>
          <p:cNvPr id="13" name="Oval 12">
            <a:extLst>
              <a:ext uri="{FF2B5EF4-FFF2-40B4-BE49-F238E27FC236}">
                <a16:creationId xmlns:a16="http://schemas.microsoft.com/office/drawing/2014/main" id="{C081C4F1-29F7-94F7-6BED-E32DD63C7A87}"/>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71D5F65E-F6CA-054F-9E2D-42E3A60887A2}"/>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buNone/>
            </a:pPr>
            <a:endParaRPr lang="en-GB" sz="5600" kern="1200"/>
          </a:p>
        </p:txBody>
      </p:sp>
      <p:sp>
        <p:nvSpPr>
          <p:cNvPr id="15" name="Oval 14">
            <a:extLst>
              <a:ext uri="{FF2B5EF4-FFF2-40B4-BE49-F238E27FC236}">
                <a16:creationId xmlns:a16="http://schemas.microsoft.com/office/drawing/2014/main" id="{87886707-D085-A603-1E77-DE3061431A6C}"/>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DC412FC6-72AE-6871-491B-8464E00D9C4A}"/>
              </a:ext>
            </a:extLst>
          </p:cNvPr>
          <p:cNvSpPr>
            <a:spLocks noGrp="1"/>
          </p:cNvSpPr>
          <p:nvPr>
            <p:ph type="body" sz="quarter" idx="18"/>
          </p:nvPr>
        </p:nvSpPr>
        <p:spPr>
          <a:xfrm>
            <a:off x="2339609" y="2110656"/>
            <a:ext cx="8942225" cy="901809"/>
          </a:xfrm>
        </p:spPr>
        <p:txBody>
          <a:bodyPr lIns="91440" tIns="45720" rIns="91440" bIns="45720" anchor="ctr"/>
          <a:lstStyle/>
          <a:p>
            <a:pPr marL="0" indent="0">
              <a:lnSpc>
                <a:spcPct val="100000"/>
              </a:lnSpc>
              <a:spcBef>
                <a:spcPts val="0"/>
              </a:spcBef>
            </a:pPr>
            <a:r>
              <a:rPr lang="en-US" sz="2100" b="1" dirty="0">
                <a:solidFill>
                  <a:schemeClr val="bg1"/>
                </a:solidFill>
              </a:rPr>
              <a:t>Uporaba zasebnega jacuzzija/savne:</a:t>
            </a:r>
            <a:r>
              <a:rPr lang="en-US" sz="2100" dirty="0">
                <a:solidFill>
                  <a:schemeClr val="bg1"/>
                </a:solidFill>
              </a:rPr>
              <a:t> 25 € za 1 uro zasebne uporabe jacuzzija. Rezervirajte časovni termin, pametno ključavnico ali zunanjo zaslonko za zasebnost.</a:t>
            </a:r>
            <a:endParaRPr lang="en-US" sz="2100" dirty="0">
              <a:solidFill>
                <a:schemeClr val="bg1"/>
              </a:solidFill>
              <a:ea typeface="Calibri"/>
              <a:cs typeface="Calibri"/>
            </a:endParaRPr>
          </a:p>
          <a:p>
            <a:pPr marL="0" indent="0">
              <a:lnSpc>
                <a:spcPct val="100000"/>
              </a:lnSpc>
              <a:spcBef>
                <a:spcPts val="0"/>
              </a:spcBef>
            </a:pPr>
            <a:r>
              <a:rPr lang="en-US" sz="2100" b="1" dirty="0">
                <a:solidFill>
                  <a:schemeClr val="bg1"/>
                </a:solidFill>
              </a:rPr>
              <a:t>Vrednost: </a:t>
            </a:r>
            <a:r>
              <a:rPr lang="en-US" sz="2100" dirty="0">
                <a:solidFill>
                  <a:schemeClr val="bg1"/>
                </a:solidFill>
              </a:rPr>
              <a:t>Poveča razkošje in privlači pare </a:t>
            </a:r>
            <a:r>
              <a:rPr lang="en-US" sz="2100" dirty="0" err="1">
                <a:solidFill>
                  <a:schemeClr val="bg1"/>
                </a:solidFill>
              </a:rPr>
              <a:t>ali</a:t>
            </a:r>
            <a:r>
              <a:rPr lang="en-US" sz="2100" dirty="0">
                <a:solidFill>
                  <a:schemeClr val="bg1"/>
                </a:solidFill>
              </a:rPr>
              <a:t> </a:t>
            </a:r>
            <a:r>
              <a:rPr lang="en-US" sz="2100" dirty="0" err="1">
                <a:solidFill>
                  <a:schemeClr val="bg1"/>
                </a:solidFill>
              </a:rPr>
              <a:t>popotnike</a:t>
            </a:r>
            <a:r>
              <a:rPr lang="en-US" sz="2100" dirty="0">
                <a:solidFill>
                  <a:schemeClr val="bg1"/>
                </a:solidFill>
              </a:rPr>
              <a:t>, ki </a:t>
            </a:r>
            <a:r>
              <a:rPr lang="en-US" sz="2100" dirty="0" err="1">
                <a:solidFill>
                  <a:schemeClr val="bg1"/>
                </a:solidFill>
              </a:rPr>
              <a:t>iščejo</a:t>
            </a:r>
            <a:r>
              <a:rPr lang="en-US" sz="2100" dirty="0">
                <a:solidFill>
                  <a:schemeClr val="bg1"/>
                </a:solidFill>
              </a:rPr>
              <a:t> </a:t>
            </a:r>
            <a:r>
              <a:rPr lang="en-US" sz="2100" dirty="0" err="1">
                <a:solidFill>
                  <a:schemeClr val="bg1"/>
                </a:solidFill>
              </a:rPr>
              <a:t>velnes</a:t>
            </a:r>
            <a:r>
              <a:rPr lang="en-US" sz="2100" dirty="0">
                <a:solidFill>
                  <a:schemeClr val="bg1"/>
                </a:solidFill>
              </a:rPr>
              <a:t>.</a:t>
            </a:r>
            <a:endParaRPr lang="en-US" sz="2100" dirty="0">
              <a:solidFill>
                <a:schemeClr val="bg1"/>
              </a:solidFill>
              <a:ea typeface="Calibri"/>
              <a:cs typeface="Calibri"/>
            </a:endParaRPr>
          </a:p>
        </p:txBody>
      </p:sp>
      <p:sp>
        <p:nvSpPr>
          <p:cNvPr id="17" name="Text Placeholder 4">
            <a:extLst>
              <a:ext uri="{FF2B5EF4-FFF2-40B4-BE49-F238E27FC236}">
                <a16:creationId xmlns:a16="http://schemas.microsoft.com/office/drawing/2014/main" id="{46EF66BE-D2B4-1EB8-1A2C-1767B269B065}"/>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sz="2100" b="1" dirty="0">
                <a:solidFill>
                  <a:schemeClr val="bg1"/>
                </a:solidFill>
              </a:rPr>
              <a:t>Kopanje v gozdu ali zavestne sprehode:</a:t>
            </a:r>
            <a:r>
              <a:rPr lang="en-US" sz="2100" dirty="0">
                <a:solidFill>
                  <a:schemeClr val="bg1"/>
                </a:solidFill>
              </a:rPr>
              <a:t> 10 € za vodeni tiho sprehod po lokalnem gozdu. Dodajte v Airbnb izkušnje ali ustvarite lastno spletno stran za rezervacije. </a:t>
            </a:r>
            <a:r>
              <a:rPr lang="en-US" sz="2100" b="1" dirty="0">
                <a:solidFill>
                  <a:schemeClr val="bg1"/>
                </a:solidFill>
              </a:rPr>
              <a:t>Vrednost: </a:t>
            </a:r>
            <a:r>
              <a:rPr lang="en-US" sz="2100" dirty="0">
                <a:solidFill>
                  <a:schemeClr val="bg1"/>
                </a:solidFill>
              </a:rPr>
              <a:t>Poveča potopitev v naravo in vrednost bivanja za duševno zdravje.</a:t>
            </a:r>
            <a:endParaRPr lang="en-US" sz="21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2172F062-9F79-6734-7399-5DC8DB5D8526}"/>
              </a:ext>
            </a:extLst>
          </p:cNvPr>
          <p:cNvSpPr txBox="1">
            <a:spLocks/>
          </p:cNvSpPr>
          <p:nvPr/>
        </p:nvSpPr>
        <p:spPr>
          <a:xfrm>
            <a:off x="2653683" y="3681743"/>
            <a:ext cx="8571001"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sz="2100" b="1" dirty="0">
                <a:solidFill>
                  <a:schemeClr val="bg1"/>
                </a:solidFill>
              </a:rPr>
              <a:t>Tečaji joge ali meditacije:</a:t>
            </a:r>
            <a:r>
              <a:rPr lang="en-US" sz="2100" dirty="0">
                <a:solidFill>
                  <a:schemeClr val="bg1"/>
                </a:solidFill>
              </a:rPr>
              <a:t> 15 € na osebo za jutranjo jogo pod vodstvom lokalnega inštruktorja. Organizirajte tečaje na travniku, terasi ali v notranjih prostorih; vključite jih v pakete umika. </a:t>
            </a:r>
            <a:r>
              <a:rPr lang="en-US" sz="2100" b="1" dirty="0">
                <a:solidFill>
                  <a:schemeClr val="bg1"/>
                </a:solidFill>
              </a:rPr>
              <a:t>Vrednost: </a:t>
            </a:r>
            <a:r>
              <a:rPr lang="en-US" sz="2100" dirty="0">
                <a:solidFill>
                  <a:schemeClr val="bg1"/>
                </a:solidFill>
              </a:rPr>
              <a:t>Podpira goste, ki se osredotočajo na zdravje, in privablja ljudi, ki iščejo dobro počutje.</a:t>
            </a:r>
            <a:endParaRPr lang="en-US" sz="2100" dirty="0">
              <a:solidFill>
                <a:schemeClr val="bg1"/>
              </a:solidFill>
              <a:ea typeface="Calibri"/>
              <a:cs typeface="Calibri"/>
            </a:endParaRPr>
          </a:p>
        </p:txBody>
      </p:sp>
      <p:pic>
        <p:nvPicPr>
          <p:cNvPr id="5" name="Graphic 4" descr="Yoga with solid fill">
            <a:extLst>
              <a:ext uri="{FF2B5EF4-FFF2-40B4-BE49-F238E27FC236}">
                <a16:creationId xmlns:a16="http://schemas.microsoft.com/office/drawing/2014/main" id="{B37915F8-C76A-687B-20F3-E1B77369B0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7780" y="3636012"/>
            <a:ext cx="914400" cy="914400"/>
          </a:xfrm>
          <a:prstGeom prst="rect">
            <a:avLst/>
          </a:prstGeom>
        </p:spPr>
      </p:pic>
      <p:pic>
        <p:nvPicPr>
          <p:cNvPr id="7" name="Graphic 6" descr="Lotus Flower with solid fill">
            <a:extLst>
              <a:ext uri="{FF2B5EF4-FFF2-40B4-BE49-F238E27FC236}">
                <a16:creationId xmlns:a16="http://schemas.microsoft.com/office/drawing/2014/main" id="{95D660AB-13F7-3B3D-E9F6-500EFE579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4918" y="2017394"/>
            <a:ext cx="914400" cy="914400"/>
          </a:xfrm>
          <a:prstGeom prst="rect">
            <a:avLst/>
          </a:prstGeom>
        </p:spPr>
      </p:pic>
      <p:pic>
        <p:nvPicPr>
          <p:cNvPr id="18" name="Graphic 17" descr="Road with solid fill">
            <a:extLst>
              <a:ext uri="{FF2B5EF4-FFF2-40B4-BE49-F238E27FC236}">
                <a16:creationId xmlns:a16="http://schemas.microsoft.com/office/drawing/2014/main" id="{98398AB7-765E-86C0-A44E-5C9435E774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442" y="5292743"/>
            <a:ext cx="914400" cy="914400"/>
          </a:xfrm>
          <a:prstGeom prst="rect">
            <a:avLst/>
          </a:prstGeom>
        </p:spPr>
      </p:pic>
    </p:spTree>
    <p:extLst>
      <p:ext uri="{BB962C8B-B14F-4D97-AF65-F5344CB8AC3E}">
        <p14:creationId xmlns:p14="http://schemas.microsoft.com/office/powerpoint/2010/main" val="950752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4DA83-994F-C1E0-EE07-0DCFF426293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91740C8-53DD-49B5-4D80-5FDBAFE062A5}"/>
              </a:ext>
            </a:extLst>
          </p:cNvPr>
          <p:cNvSpPr>
            <a:spLocks noGrp="1"/>
          </p:cNvSpPr>
          <p:nvPr>
            <p:ph type="body" sz="quarter" idx="16"/>
          </p:nvPr>
        </p:nvSpPr>
        <p:spPr>
          <a:xfrm>
            <a:off x="798381" y="419680"/>
            <a:ext cx="10614687" cy="803654"/>
          </a:xfrm>
        </p:spPr>
        <p:txBody>
          <a:bodyPr/>
          <a:lstStyle/>
          <a:p>
            <a:r>
              <a:rPr lang="en-GB" b="1" dirty="0">
                <a:solidFill>
                  <a:srgbClr val="E96751"/>
                </a:solidFill>
              </a:rPr>
              <a:t>Aktivnosti na prostem in pustolovske aktivnosti </a:t>
            </a:r>
            <a:r>
              <a:rPr lang="en-GB" sz="2800" b="0" dirty="0">
                <a:solidFill>
                  <a:srgbClr val="E96751"/>
                </a:solidFill>
              </a:rPr>
              <a:t>(integracija resnične vrednosti)</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9F9F6F43-7392-A58D-8E9D-4AC75441062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0DCBD132-B488-1BD2-ED3C-889296545E12}"/>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BE825747-9A20-C6AB-8058-02AD3E6024A3}"/>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EB90FF18-645F-DD0C-A1AD-647750269740}"/>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2792C14A-6169-1182-C7C3-DF946D7DBEB4}"/>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C4957197-FD62-15C4-76D7-DDE1FA25BF65}"/>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F7B07107-2813-95C3-745F-F9475DE0183D}"/>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6DB9D59D-98CC-9915-A473-80C9CEB4A7FF}"/>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EF915284-8D74-4A76-793E-593C50EB1542}"/>
              </a:ext>
            </a:extLst>
          </p:cNvPr>
          <p:cNvSpPr>
            <a:spLocks noGrp="1"/>
          </p:cNvSpPr>
          <p:nvPr>
            <p:ph type="body" sz="quarter" idx="18"/>
          </p:nvPr>
        </p:nvSpPr>
        <p:spPr>
          <a:xfrm>
            <a:off x="2339609" y="2110656"/>
            <a:ext cx="8942225" cy="901809"/>
          </a:xfrm>
        </p:spPr>
        <p:txBody>
          <a:bodyPr lIns="91440" tIns="45720" rIns="91440" bIns="45720" anchor="ctr"/>
          <a:lstStyle/>
          <a:p>
            <a:pPr marL="0" indent="0"/>
            <a:r>
              <a:rPr lang="en-US" sz="2100" b="1" dirty="0">
                <a:solidFill>
                  <a:schemeClr val="bg1"/>
                </a:solidFill>
              </a:rPr>
              <a:t>Vodene pohode, sprehodi po naravi ali mitologiji:</a:t>
            </a:r>
            <a:r>
              <a:rPr lang="en-US" sz="2100" dirty="0">
                <a:solidFill>
                  <a:schemeClr val="bg1"/>
                </a:solidFill>
              </a:rPr>
              <a:t> 20 € za vodeni lokalni pohod; 25 € za sprehod z zgodbami »Legende pokrajine«. Ponudba na določene dneve ali v sodelovanju z lokalnimi ekološkimi vodniki. </a:t>
            </a:r>
            <a:r>
              <a:rPr lang="en-US" sz="2100" b="1" dirty="0">
                <a:solidFill>
                  <a:schemeClr val="bg1"/>
                </a:solidFill>
              </a:rPr>
              <a:t>Vrednost: </a:t>
            </a:r>
            <a:r>
              <a:rPr lang="en-US" sz="2100" dirty="0">
                <a:solidFill>
                  <a:schemeClr val="bg1"/>
                </a:solidFill>
              </a:rPr>
              <a:t>Dodaja vrednost podeželski ali naravni lokaciji.</a:t>
            </a:r>
            <a:endParaRPr lang="en-US" sz="2100" dirty="0">
              <a:solidFill>
                <a:schemeClr val="bg1"/>
              </a:solidFill>
              <a:ea typeface="Calibri"/>
              <a:cs typeface="Calibri"/>
            </a:endParaRPr>
          </a:p>
        </p:txBody>
      </p:sp>
      <p:sp>
        <p:nvSpPr>
          <p:cNvPr id="17" name="Text Placeholder 4">
            <a:extLst>
              <a:ext uri="{FF2B5EF4-FFF2-40B4-BE49-F238E27FC236}">
                <a16:creationId xmlns:a16="http://schemas.microsoft.com/office/drawing/2014/main" id="{72F9AF80-466E-8A1C-C061-B763F1F67350}"/>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b="1" dirty="0">
                <a:solidFill>
                  <a:schemeClr val="bg1"/>
                </a:solidFill>
              </a:rPr>
              <a:t>Kompleti za taborni ogenj ali opazovanje zvezd:</a:t>
            </a:r>
            <a:r>
              <a:rPr lang="en-US" sz="2100" dirty="0">
                <a:solidFill>
                  <a:schemeClr val="bg1"/>
                </a:solidFill>
              </a:rPr>
              <a:t> 15 € za komplet za opazovanje zvezd z daljnogledom, odejo, termosom in zemljevidom zvezd. Tržite kot romantično ali družinsko doživetje; komplete pripravite vnaprej. </a:t>
            </a:r>
            <a:r>
              <a:rPr lang="en-US" sz="2100" b="1" dirty="0">
                <a:solidFill>
                  <a:schemeClr val="bg1"/>
                </a:solidFill>
              </a:rPr>
              <a:t>Vrednost: </a:t>
            </a:r>
            <a:r>
              <a:rPr lang="en-US" sz="2100" dirty="0">
                <a:solidFill>
                  <a:schemeClr val="bg1"/>
                </a:solidFill>
              </a:rPr>
              <a:t>Noč pod zvezdami spremeni v skrbno pripravljen, nepozaben trenutek.</a:t>
            </a:r>
            <a:endParaRPr lang="en-US" sz="21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9DE8DD61-FCFD-2CDE-DB39-1885DA573DFA}"/>
              </a:ext>
            </a:extLst>
          </p:cNvPr>
          <p:cNvSpPr txBox="1">
            <a:spLocks/>
          </p:cNvSpPr>
          <p:nvPr/>
        </p:nvSpPr>
        <p:spPr>
          <a:xfrm>
            <a:off x="2710832" y="3703009"/>
            <a:ext cx="8571001"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100" b="1" dirty="0" err="1">
                <a:solidFill>
                  <a:schemeClr val="bg1"/>
                </a:solidFill>
              </a:rPr>
              <a:t>Izposoja</a:t>
            </a:r>
            <a:r>
              <a:rPr lang="en-US" sz="2100" b="1" dirty="0">
                <a:solidFill>
                  <a:schemeClr val="bg1"/>
                </a:solidFill>
              </a:rPr>
              <a:t> </a:t>
            </a:r>
            <a:r>
              <a:rPr lang="en-US" sz="2100" b="1" dirty="0" err="1">
                <a:solidFill>
                  <a:schemeClr val="bg1"/>
                </a:solidFill>
              </a:rPr>
              <a:t>koles</a:t>
            </a:r>
            <a:r>
              <a:rPr lang="en-US" sz="2100" b="1" dirty="0">
                <a:solidFill>
                  <a:schemeClr val="bg1"/>
                </a:solidFill>
              </a:rPr>
              <a:t>, </a:t>
            </a:r>
            <a:r>
              <a:rPr lang="en-US" sz="2100" b="1" dirty="0" err="1">
                <a:solidFill>
                  <a:schemeClr val="bg1"/>
                </a:solidFill>
              </a:rPr>
              <a:t>kajakov</a:t>
            </a:r>
            <a:r>
              <a:rPr lang="en-US" sz="2100" b="1" dirty="0">
                <a:solidFill>
                  <a:schemeClr val="bg1"/>
                </a:solidFill>
              </a:rPr>
              <a:t>, </a:t>
            </a:r>
            <a:r>
              <a:rPr lang="en-US" sz="2100" b="1" dirty="0" err="1">
                <a:solidFill>
                  <a:schemeClr val="bg1"/>
                </a:solidFill>
              </a:rPr>
              <a:t>supov</a:t>
            </a:r>
            <a:r>
              <a:rPr lang="en-US" sz="2100" b="1" dirty="0">
                <a:solidFill>
                  <a:schemeClr val="bg1"/>
                </a:solidFill>
              </a:rPr>
              <a:t>:</a:t>
            </a:r>
            <a:r>
              <a:rPr lang="en-US" sz="2100" dirty="0">
                <a:solidFill>
                  <a:schemeClr val="bg1"/>
                </a:solidFill>
              </a:rPr>
              <a:t> 15 €/dan za izposojo kolesa; 30 €/dan za </a:t>
            </a:r>
            <a:r>
              <a:rPr lang="en-US" sz="2100" dirty="0" err="1">
                <a:solidFill>
                  <a:schemeClr val="bg1"/>
                </a:solidFill>
              </a:rPr>
              <a:t>izposojo</a:t>
            </a:r>
            <a:r>
              <a:rPr lang="en-US" sz="2100" dirty="0">
                <a:solidFill>
                  <a:schemeClr val="bg1"/>
                </a:solidFill>
              </a:rPr>
              <a:t> </a:t>
            </a:r>
            <a:r>
              <a:rPr lang="en-US" sz="2100" dirty="0" err="1">
                <a:solidFill>
                  <a:schemeClr val="bg1"/>
                </a:solidFill>
              </a:rPr>
              <a:t>kajaka</a:t>
            </a:r>
            <a:r>
              <a:rPr lang="en-US" sz="2100" dirty="0">
                <a:solidFill>
                  <a:schemeClr val="bg1"/>
                </a:solidFill>
              </a:rPr>
              <a:t>. </a:t>
            </a:r>
            <a:r>
              <a:rPr lang="en-US" sz="2100" dirty="0" err="1">
                <a:solidFill>
                  <a:schemeClr val="bg1"/>
                </a:solidFill>
              </a:rPr>
              <a:t>Oprema</a:t>
            </a:r>
            <a:r>
              <a:rPr lang="en-US" sz="2100" dirty="0">
                <a:solidFill>
                  <a:schemeClr val="bg1"/>
                </a:solidFill>
              </a:rPr>
              <a:t> se </a:t>
            </a:r>
            <a:r>
              <a:rPr lang="en-US" sz="2100" dirty="0" err="1">
                <a:solidFill>
                  <a:schemeClr val="bg1"/>
                </a:solidFill>
              </a:rPr>
              <a:t>hrani</a:t>
            </a:r>
            <a:r>
              <a:rPr lang="en-US" sz="2100" dirty="0">
                <a:solidFill>
                  <a:schemeClr val="bg1"/>
                </a:solidFill>
              </a:rPr>
              <a:t> </a:t>
            </a:r>
            <a:r>
              <a:rPr lang="en-US" sz="2100" dirty="0" err="1">
                <a:solidFill>
                  <a:schemeClr val="bg1"/>
                </a:solidFill>
              </a:rPr>
              <a:t>na</a:t>
            </a:r>
            <a:r>
              <a:rPr lang="en-US" sz="2100" dirty="0">
                <a:solidFill>
                  <a:schemeClr val="bg1"/>
                </a:solidFill>
              </a:rPr>
              <a:t> </a:t>
            </a:r>
            <a:r>
              <a:rPr lang="en-US" sz="2100" dirty="0" err="1">
                <a:solidFill>
                  <a:schemeClr val="bg1"/>
                </a:solidFill>
              </a:rPr>
              <a:t>kraju</a:t>
            </a:r>
            <a:r>
              <a:rPr lang="en-US" sz="2100" dirty="0">
                <a:solidFill>
                  <a:schemeClr val="bg1"/>
                </a:solidFill>
              </a:rPr>
              <a:t> </a:t>
            </a:r>
            <a:r>
              <a:rPr lang="en-US" sz="2100" dirty="0" err="1">
                <a:solidFill>
                  <a:schemeClr val="bg1"/>
                </a:solidFill>
              </a:rPr>
              <a:t>samem</a:t>
            </a:r>
            <a:r>
              <a:rPr lang="en-US" sz="2100" dirty="0">
                <a:solidFill>
                  <a:schemeClr val="bg1"/>
                </a:solidFill>
              </a:rPr>
              <a:t> </a:t>
            </a:r>
            <a:r>
              <a:rPr lang="en-US" sz="2100" dirty="0" err="1">
                <a:solidFill>
                  <a:schemeClr val="bg1"/>
                </a:solidFill>
              </a:rPr>
              <a:t>ali</a:t>
            </a:r>
            <a:r>
              <a:rPr lang="en-US" sz="2100" dirty="0">
                <a:solidFill>
                  <a:schemeClr val="bg1"/>
                </a:solidFill>
              </a:rPr>
              <a:t> se za </a:t>
            </a:r>
            <a:r>
              <a:rPr lang="en-US" sz="2100" dirty="0" err="1">
                <a:solidFill>
                  <a:schemeClr val="bg1"/>
                </a:solidFill>
              </a:rPr>
              <a:t>provizijo</a:t>
            </a:r>
            <a:r>
              <a:rPr lang="en-US" sz="2100" dirty="0">
                <a:solidFill>
                  <a:schemeClr val="bg1"/>
                </a:solidFill>
              </a:rPr>
              <a:t> </a:t>
            </a:r>
            <a:r>
              <a:rPr lang="en-US" sz="2100" dirty="0" err="1">
                <a:solidFill>
                  <a:schemeClr val="bg1"/>
                </a:solidFill>
              </a:rPr>
              <a:t>napoti</a:t>
            </a:r>
            <a:r>
              <a:rPr lang="en-US" sz="2100" dirty="0">
                <a:solidFill>
                  <a:schemeClr val="bg1"/>
                </a:solidFill>
              </a:rPr>
              <a:t> </a:t>
            </a:r>
            <a:r>
              <a:rPr lang="en-US" sz="2100" dirty="0" err="1">
                <a:solidFill>
                  <a:schemeClr val="bg1"/>
                </a:solidFill>
              </a:rPr>
              <a:t>na</a:t>
            </a:r>
            <a:r>
              <a:rPr lang="en-US" sz="2100" dirty="0">
                <a:solidFill>
                  <a:schemeClr val="bg1"/>
                </a:solidFill>
              </a:rPr>
              <a:t> lokalno trgovino z opremo za </a:t>
            </a:r>
            <a:r>
              <a:rPr lang="en-US" sz="2100" dirty="0" err="1">
                <a:solidFill>
                  <a:schemeClr val="bg1"/>
                </a:solidFill>
              </a:rPr>
              <a:t>prosti</a:t>
            </a:r>
            <a:r>
              <a:rPr lang="en-US" sz="2100" dirty="0">
                <a:solidFill>
                  <a:schemeClr val="bg1"/>
                </a:solidFill>
              </a:rPr>
              <a:t> </a:t>
            </a:r>
            <a:r>
              <a:rPr lang="en-US" sz="2100" dirty="0" err="1">
                <a:solidFill>
                  <a:schemeClr val="bg1"/>
                </a:solidFill>
              </a:rPr>
              <a:t>čas</a:t>
            </a:r>
            <a:r>
              <a:rPr lang="en-US" sz="2100" dirty="0">
                <a:solidFill>
                  <a:schemeClr val="bg1"/>
                </a:solidFill>
              </a:rPr>
              <a:t>. </a:t>
            </a:r>
            <a:r>
              <a:rPr lang="en-US" sz="2100" b="1" dirty="0" err="1">
                <a:solidFill>
                  <a:schemeClr val="bg1"/>
                </a:solidFill>
              </a:rPr>
              <a:t>Vrednost</a:t>
            </a:r>
            <a:r>
              <a:rPr lang="en-US" sz="2100" b="1" dirty="0">
                <a:solidFill>
                  <a:schemeClr val="bg1"/>
                </a:solidFill>
              </a:rPr>
              <a:t>: </a:t>
            </a:r>
            <a:r>
              <a:rPr lang="en-US" sz="2100" dirty="0" err="1">
                <a:solidFill>
                  <a:schemeClr val="bg1"/>
                </a:solidFill>
              </a:rPr>
              <a:t>privablja</a:t>
            </a:r>
            <a:r>
              <a:rPr lang="en-US" sz="2100" dirty="0">
                <a:solidFill>
                  <a:schemeClr val="bg1"/>
                </a:solidFill>
              </a:rPr>
              <a:t> </a:t>
            </a:r>
            <a:r>
              <a:rPr lang="en-US" sz="2100" dirty="0" err="1">
                <a:solidFill>
                  <a:schemeClr val="bg1"/>
                </a:solidFill>
              </a:rPr>
              <a:t>aktivne</a:t>
            </a:r>
            <a:r>
              <a:rPr lang="en-US" sz="2100" dirty="0">
                <a:solidFill>
                  <a:schemeClr val="bg1"/>
                </a:solidFill>
              </a:rPr>
              <a:t> </a:t>
            </a:r>
            <a:r>
              <a:rPr lang="en-US" sz="2100" dirty="0" err="1">
                <a:solidFill>
                  <a:schemeClr val="bg1"/>
                </a:solidFill>
              </a:rPr>
              <a:t>popotnike</a:t>
            </a:r>
            <a:r>
              <a:rPr lang="en-US" sz="2100" dirty="0">
                <a:solidFill>
                  <a:schemeClr val="bg1"/>
                </a:solidFill>
              </a:rPr>
              <a:t> in </a:t>
            </a:r>
            <a:r>
              <a:rPr lang="en-US" sz="2100" dirty="0" err="1">
                <a:solidFill>
                  <a:schemeClr val="bg1"/>
                </a:solidFill>
              </a:rPr>
              <a:t>družine</a:t>
            </a:r>
            <a:r>
              <a:rPr lang="en-US" sz="2100" dirty="0">
                <a:solidFill>
                  <a:schemeClr val="bg1"/>
                </a:solidFill>
              </a:rPr>
              <a:t>, </a:t>
            </a:r>
            <a:r>
              <a:rPr lang="en-US" sz="2100" dirty="0" err="1">
                <a:solidFill>
                  <a:schemeClr val="bg1"/>
                </a:solidFill>
              </a:rPr>
              <a:t>spodbuja</a:t>
            </a:r>
            <a:r>
              <a:rPr lang="en-US" sz="2100" dirty="0">
                <a:solidFill>
                  <a:schemeClr val="bg1"/>
                </a:solidFill>
              </a:rPr>
              <a:t> </a:t>
            </a:r>
            <a:r>
              <a:rPr lang="en-US" sz="2100" dirty="0" err="1">
                <a:solidFill>
                  <a:schemeClr val="bg1"/>
                </a:solidFill>
              </a:rPr>
              <a:t>daljše</a:t>
            </a:r>
            <a:r>
              <a:rPr lang="en-US" sz="2100" dirty="0">
                <a:solidFill>
                  <a:schemeClr val="bg1"/>
                </a:solidFill>
              </a:rPr>
              <a:t> </a:t>
            </a:r>
            <a:r>
              <a:rPr lang="en-US" sz="2100" dirty="0" err="1">
                <a:solidFill>
                  <a:schemeClr val="bg1"/>
                </a:solidFill>
              </a:rPr>
              <a:t>bivanje</a:t>
            </a:r>
            <a:r>
              <a:rPr lang="en-US" sz="2100" dirty="0">
                <a:solidFill>
                  <a:schemeClr val="bg1"/>
                </a:solidFill>
              </a:rPr>
              <a:t>.</a:t>
            </a:r>
            <a:endParaRPr lang="en-US" sz="2100" dirty="0">
              <a:solidFill>
                <a:schemeClr val="bg1"/>
              </a:solidFill>
              <a:ea typeface="Calibri"/>
              <a:cs typeface="Calibri"/>
            </a:endParaRPr>
          </a:p>
        </p:txBody>
      </p:sp>
      <p:pic>
        <p:nvPicPr>
          <p:cNvPr id="5" name="Graphic 4" descr="Hike with solid fill">
            <a:extLst>
              <a:ext uri="{FF2B5EF4-FFF2-40B4-BE49-F238E27FC236}">
                <a16:creationId xmlns:a16="http://schemas.microsoft.com/office/drawing/2014/main" id="{7563CA33-F867-15D6-946A-673804382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8461" y="2056324"/>
            <a:ext cx="914400" cy="914400"/>
          </a:xfrm>
          <a:prstGeom prst="rect">
            <a:avLst/>
          </a:prstGeom>
        </p:spPr>
      </p:pic>
      <p:pic>
        <p:nvPicPr>
          <p:cNvPr id="7" name="Graphic 6" descr="Cycling with solid fill">
            <a:extLst>
              <a:ext uri="{FF2B5EF4-FFF2-40B4-BE49-F238E27FC236}">
                <a16:creationId xmlns:a16="http://schemas.microsoft.com/office/drawing/2014/main" id="{9462A31E-7618-A63E-B771-F5C070113F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7765" y="3636012"/>
            <a:ext cx="914400" cy="914400"/>
          </a:xfrm>
          <a:prstGeom prst="rect">
            <a:avLst/>
          </a:prstGeom>
        </p:spPr>
      </p:pic>
      <p:pic>
        <p:nvPicPr>
          <p:cNvPr id="18" name="Graphic 17" descr="Roasting Marshmallows with solid fill">
            <a:extLst>
              <a:ext uri="{FF2B5EF4-FFF2-40B4-BE49-F238E27FC236}">
                <a16:creationId xmlns:a16="http://schemas.microsoft.com/office/drawing/2014/main" id="{007C3A6D-BA31-AC58-97BE-84329CF6A9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842" y="5292743"/>
            <a:ext cx="914400" cy="914400"/>
          </a:xfrm>
          <a:prstGeom prst="rect">
            <a:avLst/>
          </a:prstGeom>
        </p:spPr>
      </p:pic>
    </p:spTree>
    <p:extLst>
      <p:ext uri="{BB962C8B-B14F-4D97-AF65-F5344CB8AC3E}">
        <p14:creationId xmlns:p14="http://schemas.microsoft.com/office/powerpoint/2010/main" val="2401331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23CF-09E9-49CE-5609-4D7CD9CAC98F}"/>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138CB12D-92F2-5F64-95C6-D91744AA1E4C}"/>
              </a:ext>
            </a:extLst>
          </p:cNvPr>
          <p:cNvGraphicFramePr>
            <a:graphicFrameLocks noGrp="1"/>
          </p:cNvGraphicFramePr>
          <p:nvPr>
            <p:extLst>
              <p:ext uri="{D42A27DB-BD31-4B8C-83A1-F6EECF244321}">
                <p14:modId xmlns:p14="http://schemas.microsoft.com/office/powerpoint/2010/main" val="1943225342"/>
              </p:ext>
            </p:extLst>
          </p:nvPr>
        </p:nvGraphicFramePr>
        <p:xfrm>
          <a:off x="721982" y="1776941"/>
          <a:ext cx="10600833" cy="4175760"/>
        </p:xfrm>
        <a:graphic>
          <a:graphicData uri="http://schemas.openxmlformats.org/drawingml/2006/table">
            <a:tbl>
              <a:tblPr firstRow="1" bandRow="1">
                <a:tableStyleId>{5C22544A-7EE6-4342-B048-85BDC9FD1C3A}</a:tableStyleId>
              </a:tblPr>
              <a:tblGrid>
                <a:gridCol w="3533611">
                  <a:extLst>
                    <a:ext uri="{9D8B030D-6E8A-4147-A177-3AD203B41FA5}">
                      <a16:colId xmlns:a16="http://schemas.microsoft.com/office/drawing/2014/main" val="3672560847"/>
                    </a:ext>
                  </a:extLst>
                </a:gridCol>
                <a:gridCol w="3533611">
                  <a:extLst>
                    <a:ext uri="{9D8B030D-6E8A-4147-A177-3AD203B41FA5}">
                      <a16:colId xmlns:a16="http://schemas.microsoft.com/office/drawing/2014/main" val="2281810728"/>
                    </a:ext>
                  </a:extLst>
                </a:gridCol>
                <a:gridCol w="3533611">
                  <a:extLst>
                    <a:ext uri="{9D8B030D-6E8A-4147-A177-3AD203B41FA5}">
                      <a16:colId xmlns:a16="http://schemas.microsoft.com/office/drawing/2014/main" val="1963352348"/>
                    </a:ext>
                  </a:extLst>
                </a:gridCol>
              </a:tblGrid>
              <a:tr h="370840">
                <a:tc>
                  <a:txBody>
                    <a:bodyPr/>
                    <a:lstStyle/>
                    <a:p>
                      <a:pPr algn="ctr"/>
                      <a:r>
                        <a:rPr lang="en-IE" sz="2400" dirty="0"/>
                        <a:t>Ustvarjalne izkušnje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Eko in kmetijski turizem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ctr"/>
                      <a:r>
                        <a:rPr lang="en-IE" sz="2400" dirty="0"/>
                        <a:t>Trgovina in izdelki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9626245"/>
                  </a:ext>
                </a:extLst>
              </a:tr>
              <a:tr h="370840">
                <a:tc>
                  <a:txBody>
                    <a:bodyPr/>
                    <a:lstStyle/>
                    <a:p>
                      <a:pPr marL="342900" indent="-342900">
                        <a:buFont typeface="Arial" panose="020B0604020202020204" pitchFamily="34" charset="0"/>
                        <a:buChar char="•"/>
                      </a:pPr>
                      <a:r>
                        <a:rPr lang="en-US" sz="2200" b="1" dirty="0" err="1">
                          <a:solidFill>
                            <a:srgbClr val="595959"/>
                          </a:solidFill>
                        </a:rPr>
                        <a:t>Obrtne</a:t>
                      </a:r>
                      <a:r>
                        <a:rPr lang="en-US" sz="2200" b="1" dirty="0">
                          <a:solidFill>
                            <a:srgbClr val="595959"/>
                          </a:solidFill>
                        </a:rPr>
                        <a:t> </a:t>
                      </a:r>
                      <a:r>
                        <a:rPr lang="en-US" sz="2200" b="1" dirty="0" err="1">
                          <a:solidFill>
                            <a:srgbClr val="595959"/>
                          </a:solidFill>
                        </a:rPr>
                        <a:t>delavnice</a:t>
                      </a:r>
                      <a:r>
                        <a:rPr lang="en-US" sz="2200" b="1" dirty="0">
                          <a:solidFill>
                            <a:srgbClr val="595959"/>
                          </a:solidFill>
                        </a:rPr>
                        <a:t> </a:t>
                      </a:r>
                      <a:r>
                        <a:rPr lang="en-US" sz="2200" dirty="0">
                          <a:solidFill>
                            <a:srgbClr val="595959"/>
                          </a:solidFill>
                        </a:rPr>
                        <a:t>(</a:t>
                      </a:r>
                      <a:r>
                        <a:rPr lang="en-US" sz="2200" dirty="0" err="1">
                          <a:solidFill>
                            <a:srgbClr val="595959"/>
                          </a:solidFill>
                        </a:rPr>
                        <a:t>npr</a:t>
                      </a:r>
                      <a:r>
                        <a:rPr lang="en-US" sz="2200" dirty="0">
                          <a:solidFill>
                            <a:srgbClr val="595959"/>
                          </a:solidFill>
                        </a:rPr>
                        <a:t>. </a:t>
                      </a:r>
                      <a:r>
                        <a:rPr lang="en-US" sz="2200" dirty="0" err="1">
                          <a:solidFill>
                            <a:srgbClr val="595959"/>
                          </a:solidFill>
                        </a:rPr>
                        <a:t>lončarstvo</a:t>
                      </a:r>
                      <a:r>
                        <a:rPr lang="en-US" sz="2200" dirty="0">
                          <a:solidFill>
                            <a:srgbClr val="595959"/>
                          </a:solidFill>
                        </a:rPr>
                        <a:t>, pletenje košar)</a:t>
                      </a:r>
                    </a:p>
                    <a:p>
                      <a:pPr marL="342900" indent="-342900">
                        <a:buFont typeface="Arial" panose="020B0604020202020204" pitchFamily="34" charset="0"/>
                        <a:buChar char="•"/>
                      </a:pPr>
                      <a:r>
                        <a:rPr lang="en-US" sz="2200" b="1" dirty="0">
                          <a:solidFill>
                            <a:srgbClr val="595959"/>
                          </a:solidFill>
                        </a:rPr>
                        <a:t>Kuharske ali pekarske </a:t>
                      </a:r>
                      <a:r>
                        <a:rPr lang="en-US" sz="2200" dirty="0">
                          <a:solidFill>
                            <a:srgbClr val="595959"/>
                          </a:solidFill>
                        </a:rPr>
                        <a:t>delavnice (npr. kvas, boxty)</a:t>
                      </a:r>
                    </a:p>
                    <a:p>
                      <a:pPr marL="342900" indent="-342900">
                        <a:buFont typeface="Arial" panose="020B0604020202020204" pitchFamily="34" charset="0"/>
                        <a:buChar char="•"/>
                      </a:pPr>
                      <a:r>
                        <a:rPr lang="en-US" sz="2200" b="1" dirty="0">
                          <a:solidFill>
                            <a:srgbClr val="595959"/>
                          </a:solidFill>
                        </a:rPr>
                        <a:t>Umetniške ali fotografske </a:t>
                      </a:r>
                      <a:r>
                        <a:rPr lang="en-US" sz="2200" dirty="0">
                          <a:solidFill>
                            <a:srgbClr val="595959"/>
                          </a:solidFill>
                        </a:rPr>
                        <a:t>delavnice z uporabo lokalne pokrajine</a:t>
                      </a:r>
                    </a:p>
                    <a:p>
                      <a:pPr marL="342900" indent="-342900">
                        <a:buFont typeface="Arial" panose="020B0604020202020204" pitchFamily="34" charset="0"/>
                        <a:buChar char="•"/>
                      </a:pPr>
                      <a:r>
                        <a:rPr lang="en-US" sz="2200" dirty="0">
                          <a:solidFill>
                            <a:srgbClr val="595959"/>
                          </a:solidFill>
                        </a:rPr>
                        <a:t>Storitve </a:t>
                      </a:r>
                      <a:r>
                        <a:rPr lang="en-US" sz="2200" b="1" dirty="0">
                          <a:solidFill>
                            <a:srgbClr val="595959"/>
                          </a:solidFill>
                        </a:rPr>
                        <a:t>za pisanje ali vodenje dnevnika</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200" kern="1200" dirty="0">
                          <a:solidFill>
                            <a:srgbClr val="595959"/>
                          </a:solidFill>
                          <a:latin typeface="+mn-lt"/>
                          <a:ea typeface="+mn-ea"/>
                          <a:cs typeface="+mn-cs"/>
                        </a:rPr>
                        <a:t>Krmljenje </a:t>
                      </a:r>
                      <a:r>
                        <a:rPr lang="en-US" sz="2200" b="1" kern="1200" dirty="0">
                          <a:solidFill>
                            <a:srgbClr val="595959"/>
                          </a:solidFill>
                          <a:latin typeface="+mn-lt"/>
                          <a:ea typeface="+mn-ea"/>
                          <a:cs typeface="+mn-cs"/>
                        </a:rPr>
                        <a:t>živali </a:t>
                      </a:r>
                      <a:r>
                        <a:rPr lang="en-US" sz="2200" kern="1200" dirty="0">
                          <a:solidFill>
                            <a:srgbClr val="595959"/>
                          </a:solidFill>
                          <a:latin typeface="+mn-lt"/>
                          <a:ea typeface="+mn-ea"/>
                          <a:cs typeface="+mn-cs"/>
                        </a:rPr>
                        <a:t>ali ogledi kmetije (primerno za družine)</a:t>
                      </a:r>
                    </a:p>
                    <a:p>
                      <a:pPr marL="342900" indent="-342900">
                        <a:buFont typeface="Arial" panose="020B0604020202020204" pitchFamily="34" charset="0"/>
                        <a:buChar char="•"/>
                      </a:pPr>
                      <a:r>
                        <a:rPr lang="en-US" sz="2200" b="1" kern="1200" dirty="0">
                          <a:solidFill>
                            <a:srgbClr val="595959"/>
                          </a:solidFill>
                          <a:latin typeface="+mn-lt"/>
                          <a:ea typeface="+mn-ea"/>
                          <a:cs typeface="+mn-cs"/>
                        </a:rPr>
                        <a:t>Vrtnarjenje </a:t>
                      </a:r>
                      <a:r>
                        <a:rPr lang="en-US" sz="2200" kern="1200" dirty="0">
                          <a:solidFill>
                            <a:srgbClr val="595959"/>
                          </a:solidFill>
                          <a:latin typeface="+mn-lt"/>
                          <a:ea typeface="+mn-ea"/>
                          <a:cs typeface="+mn-cs"/>
                        </a:rPr>
                        <a:t>ali permakultura</a:t>
                      </a:r>
                    </a:p>
                    <a:p>
                      <a:pPr marL="342900" indent="-342900">
                        <a:buFont typeface="Arial" panose="020B0604020202020204" pitchFamily="34" charset="0"/>
                        <a:buChar char="•"/>
                      </a:pPr>
                      <a:r>
                        <a:rPr lang="en-US" sz="2200" b="1" kern="1200" dirty="0">
                          <a:solidFill>
                            <a:srgbClr val="595959"/>
                          </a:solidFill>
                          <a:latin typeface="+mn-lt"/>
                          <a:ea typeface="+mn-ea"/>
                          <a:cs typeface="+mn-cs"/>
                        </a:rPr>
                        <a:t>Čebelarjenje </a:t>
                      </a:r>
                      <a:r>
                        <a:rPr lang="en-US" sz="2200" kern="1200" dirty="0">
                          <a:solidFill>
                            <a:srgbClr val="595959"/>
                          </a:solidFill>
                          <a:latin typeface="+mn-lt"/>
                          <a:ea typeface="+mn-ea"/>
                          <a:cs typeface="+mn-cs"/>
                        </a:rPr>
                        <a:t>ali degustacija medu</a:t>
                      </a:r>
                    </a:p>
                    <a:p>
                      <a:pPr marL="342900" indent="-342900">
                        <a:buFont typeface="Arial" panose="020B0604020202020204" pitchFamily="34" charset="0"/>
                        <a:buChar char="•"/>
                      </a:pPr>
                      <a:r>
                        <a:rPr lang="en-US" sz="2200" kern="1200" dirty="0">
                          <a:solidFill>
                            <a:srgbClr val="595959"/>
                          </a:solidFill>
                          <a:latin typeface="+mn-lt"/>
                          <a:ea typeface="+mn-ea"/>
                          <a:cs typeface="+mn-cs"/>
                        </a:rPr>
                        <a:t>Prodaja </a:t>
                      </a:r>
                      <a:r>
                        <a:rPr lang="en-US" sz="2200" b="1" kern="1200" dirty="0">
                          <a:solidFill>
                            <a:srgbClr val="595959"/>
                          </a:solidFill>
                          <a:latin typeface="+mn-lt"/>
                          <a:ea typeface="+mn-ea"/>
                          <a:cs typeface="+mn-cs"/>
                        </a:rPr>
                        <a:t>ekološko </a:t>
                      </a:r>
                      <a:r>
                        <a:rPr lang="en-US" sz="2200" kern="1200" dirty="0">
                          <a:solidFill>
                            <a:srgbClr val="595959"/>
                          </a:solidFill>
                          <a:latin typeface="+mn-lt"/>
                          <a:ea typeface="+mn-ea"/>
                          <a:cs typeface="+mn-cs"/>
                        </a:rPr>
                        <a:t>pridelanih zelenjave in jajc</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200" kern="1200" dirty="0">
                          <a:solidFill>
                            <a:srgbClr val="595959"/>
                          </a:solidFill>
                          <a:latin typeface="+mn-lt"/>
                          <a:ea typeface="+mn-ea"/>
                          <a:cs typeface="+mn-cs"/>
                        </a:rPr>
                        <a:t>Prodaja </a:t>
                      </a:r>
                      <a:r>
                        <a:rPr lang="en-US" sz="2200" b="1" kern="1200" dirty="0">
                          <a:solidFill>
                            <a:srgbClr val="595959"/>
                          </a:solidFill>
                          <a:latin typeface="+mn-lt"/>
                          <a:ea typeface="+mn-ea"/>
                          <a:cs typeface="+mn-cs"/>
                        </a:rPr>
                        <a:t>lokalnih izdelkov, </a:t>
                      </a:r>
                      <a:r>
                        <a:rPr lang="en-US" sz="2200" kern="1200" dirty="0">
                          <a:solidFill>
                            <a:srgbClr val="595959"/>
                          </a:solidFill>
                          <a:latin typeface="+mn-lt"/>
                          <a:ea typeface="+mn-ea"/>
                          <a:cs typeface="+mn-cs"/>
                        </a:rPr>
                        <a:t>umetnin ali spominkov</a:t>
                      </a:r>
                    </a:p>
                    <a:p>
                      <a:pPr marL="342900" indent="-342900">
                        <a:buFont typeface="Arial" panose="020B0604020202020204" pitchFamily="34" charset="0"/>
                        <a:buChar char="•"/>
                      </a:pPr>
                      <a:r>
                        <a:rPr lang="en-US" sz="2200" b="1" kern="1200" dirty="0">
                          <a:solidFill>
                            <a:srgbClr val="595959"/>
                          </a:solidFill>
                          <a:latin typeface="+mn-lt"/>
                          <a:ea typeface="+mn-ea"/>
                          <a:cs typeface="+mn-cs"/>
                        </a:rPr>
                        <a:t>Ekološka kozmetika </a:t>
                      </a:r>
                      <a:r>
                        <a:rPr lang="en-US" sz="2200" kern="1200" dirty="0">
                          <a:solidFill>
                            <a:srgbClr val="595959"/>
                          </a:solidFill>
                          <a:latin typeface="+mn-lt"/>
                          <a:ea typeface="+mn-ea"/>
                          <a:cs typeface="+mn-cs"/>
                        </a:rPr>
                        <a:t>ali izdelki za ponovno polnjenje</a:t>
                      </a:r>
                    </a:p>
                    <a:p>
                      <a:pPr marL="342900" indent="-342900">
                        <a:buFont typeface="Arial" panose="020B0604020202020204" pitchFamily="34" charset="0"/>
                        <a:buChar char="•"/>
                      </a:pPr>
                      <a:r>
                        <a:rPr lang="en-US" sz="2200" kern="1200" dirty="0">
                          <a:solidFill>
                            <a:srgbClr val="595959"/>
                          </a:solidFill>
                          <a:latin typeface="+mn-lt"/>
                          <a:ea typeface="+mn-ea"/>
                          <a:cs typeface="+mn-cs"/>
                        </a:rPr>
                        <a:t>Izdelki </a:t>
                      </a:r>
                      <a:r>
                        <a:rPr lang="en-US" sz="2200" b="1" kern="1200" dirty="0">
                          <a:solidFill>
                            <a:srgbClr val="595959"/>
                          </a:solidFill>
                          <a:latin typeface="+mn-lt"/>
                          <a:ea typeface="+mn-ea"/>
                          <a:cs typeface="+mn-cs"/>
                        </a:rPr>
                        <a:t>lastne blagovne znamke </a:t>
                      </a:r>
                      <a:r>
                        <a:rPr lang="en-US" sz="2200" kern="1200" dirty="0">
                          <a:solidFill>
                            <a:srgbClr val="595959"/>
                          </a:solidFill>
                          <a:latin typeface="+mn-lt"/>
                          <a:ea typeface="+mn-ea"/>
                          <a:cs typeface="+mn-cs"/>
                        </a:rPr>
                        <a:t>(npr. skodelice, vrečke, kopalni plašči)</a:t>
                      </a:r>
                    </a:p>
                    <a:p>
                      <a:pPr marL="342900" indent="-342900">
                        <a:buFont typeface="Arial" panose="020B0604020202020204" pitchFamily="34" charset="0"/>
                        <a:buChar char="•"/>
                      </a:pPr>
                      <a:r>
                        <a:rPr lang="en-US" sz="2200" b="1" kern="1200" dirty="0">
                          <a:solidFill>
                            <a:srgbClr val="595959"/>
                          </a:solidFill>
                          <a:latin typeface="+mn-lt"/>
                          <a:ea typeface="+mn-ea"/>
                          <a:cs typeface="+mn-cs"/>
                        </a:rPr>
                        <a:t>Digitalni vodniki </a:t>
                      </a:r>
                      <a:r>
                        <a:rPr lang="en-US" sz="2200" kern="1200" dirty="0">
                          <a:solidFill>
                            <a:srgbClr val="595959"/>
                          </a:solidFill>
                          <a:latin typeface="+mn-lt"/>
                          <a:ea typeface="+mn-ea"/>
                          <a:cs typeface="+mn-cs"/>
                        </a:rPr>
                        <a:t>ali potovalne e-knjige</a:t>
                      </a:r>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245251"/>
                  </a:ext>
                </a:extLst>
              </a:tr>
            </a:tbl>
          </a:graphicData>
        </a:graphic>
      </p:graphicFrame>
      <p:sp>
        <p:nvSpPr>
          <p:cNvPr id="2" name="Text Placeholder 8">
            <a:extLst>
              <a:ext uri="{FF2B5EF4-FFF2-40B4-BE49-F238E27FC236}">
                <a16:creationId xmlns:a16="http://schemas.microsoft.com/office/drawing/2014/main" id="{01C00A8B-B75D-F1A6-08A4-61E856CE2F13}"/>
              </a:ext>
            </a:extLst>
          </p:cNvPr>
          <p:cNvSpPr txBox="1">
            <a:spLocks/>
          </p:cNvSpPr>
          <p:nvPr/>
        </p:nvSpPr>
        <p:spPr>
          <a:xfrm>
            <a:off x="788657" y="513953"/>
            <a:ext cx="106146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Dodatni prihodki </a:t>
            </a:r>
            <a:r>
              <a:rPr lang="en-IE" i="1"/>
              <a:t>(dodatne storitve in izkušnje)</a:t>
            </a:r>
          </a:p>
          <a:p>
            <a:r>
              <a:rPr lang="en-IE" sz="2800" b="0" i="1">
                <a:solidFill>
                  <a:srgbClr val="E96751"/>
                </a:solidFill>
              </a:rPr>
              <a:t>Primeri, integracija in kako dodajajo resnično vrednost</a:t>
            </a:r>
          </a:p>
          <a:p>
            <a:endParaRPr lang="en-IE" dirty="0"/>
          </a:p>
        </p:txBody>
      </p:sp>
    </p:spTree>
    <p:extLst>
      <p:ext uri="{BB962C8B-B14F-4D97-AF65-F5344CB8AC3E}">
        <p14:creationId xmlns:p14="http://schemas.microsoft.com/office/powerpoint/2010/main" val="320901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BC1E8-B7EE-3735-E0B3-E2ACC02711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0C338EA-1704-84FA-CD83-26CB2AA73FAD}"/>
              </a:ext>
            </a:extLst>
          </p:cNvPr>
          <p:cNvSpPr>
            <a:spLocks noGrp="1"/>
          </p:cNvSpPr>
          <p:nvPr>
            <p:ph type="body" sz="quarter" idx="16"/>
          </p:nvPr>
        </p:nvSpPr>
        <p:spPr>
          <a:xfrm>
            <a:off x="788612" y="380603"/>
            <a:ext cx="10614687" cy="803654"/>
          </a:xfrm>
        </p:spPr>
        <p:txBody>
          <a:bodyPr/>
          <a:lstStyle/>
          <a:p>
            <a:r>
              <a:rPr lang="en-GB" b="1" dirty="0">
                <a:solidFill>
                  <a:srgbClr val="E96751"/>
                </a:solidFill>
              </a:rPr>
              <a:t>Ustvarjalne in kulturne delavnice </a:t>
            </a:r>
            <a:r>
              <a:rPr lang="en-GB" sz="2800" b="0" dirty="0">
                <a:solidFill>
                  <a:srgbClr val="E96751"/>
                </a:solidFill>
              </a:rPr>
              <a:t>(integracija resnične vrednosti)</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AD66B93B-D0AA-7B9C-FF5B-5DCEF89E038F}"/>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5DDA3EFA-2C25-AAC7-C30A-AB84D00793F6}"/>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FFF6CC2F-9085-3EB9-EA22-7CA88AD54861}"/>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5982D0D5-3477-8258-D5BB-68EE7BEE299E}"/>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3ACCADEB-A820-69EC-DCF0-1CA351A74628}"/>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16C95616-B1F3-6063-E064-C7C268F10F12}"/>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3E6F58AA-F2A0-ABD1-AB89-04272FA400E8}"/>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FDCB26EF-E0E8-DB13-8E93-0AB3C5256EDE}"/>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B05FA4F8-8FDA-A827-B3EC-6E52DA6873D1}"/>
              </a:ext>
            </a:extLst>
          </p:cNvPr>
          <p:cNvSpPr>
            <a:spLocks noGrp="1"/>
          </p:cNvSpPr>
          <p:nvPr>
            <p:ph type="body" sz="quarter" idx="18"/>
          </p:nvPr>
        </p:nvSpPr>
        <p:spPr>
          <a:xfrm>
            <a:off x="2339609" y="2110656"/>
            <a:ext cx="8942225" cy="901809"/>
          </a:xfrm>
        </p:spPr>
        <p:txBody>
          <a:bodyPr lIns="91440" tIns="45720" rIns="91440" bIns="45720" anchor="ctr"/>
          <a:lstStyle/>
          <a:p>
            <a:pPr marL="0" indent="0"/>
            <a:r>
              <a:rPr lang="en-US" sz="2100" b="1" dirty="0">
                <a:solidFill>
                  <a:schemeClr val="bg1"/>
                </a:solidFill>
              </a:rPr>
              <a:t>Ustvarjalne delavnice </a:t>
            </a:r>
            <a:r>
              <a:rPr lang="en-US" sz="2100" dirty="0">
                <a:solidFill>
                  <a:schemeClr val="bg1"/>
                </a:solidFill>
              </a:rPr>
              <a:t>(lončarstvo, izdelava sveč, umetnost): 35 € za 2-urno delavnico lončarstva z lokalnim umetnikom. Tedenske delavnice potekajo v skupni skednju ali preurejenem prostoru. </a:t>
            </a:r>
            <a:r>
              <a:rPr lang="en-US" sz="2100" b="1" dirty="0">
                <a:solidFill>
                  <a:schemeClr val="bg1"/>
                </a:solidFill>
              </a:rPr>
              <a:t>Vrednost: </a:t>
            </a:r>
            <a:r>
              <a:rPr lang="en-US" sz="2100" dirty="0">
                <a:solidFill>
                  <a:schemeClr val="bg1"/>
                </a:solidFill>
              </a:rPr>
              <a:t>Predstavlja lokalne talente in privablja goste, ki jih zanimajo ustvarjalnost in počasno potovanje.</a:t>
            </a:r>
            <a:endParaRPr lang="en-US" sz="2100" dirty="0">
              <a:solidFill>
                <a:schemeClr val="bg1"/>
              </a:solidFill>
              <a:ea typeface="Calibri"/>
              <a:cs typeface="Calibri"/>
            </a:endParaRPr>
          </a:p>
        </p:txBody>
      </p:sp>
      <p:sp>
        <p:nvSpPr>
          <p:cNvPr id="17" name="Text Placeholder 4">
            <a:extLst>
              <a:ext uri="{FF2B5EF4-FFF2-40B4-BE49-F238E27FC236}">
                <a16:creationId xmlns:a16="http://schemas.microsoft.com/office/drawing/2014/main" id="{C1D181D4-D229-DFC8-69B2-DA74DD503922}"/>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b="1" dirty="0">
                <a:solidFill>
                  <a:schemeClr val="bg1"/>
                </a:solidFill>
              </a:rPr>
              <a:t>Fotografski sprehodi ali pisateljske delavnice:</a:t>
            </a:r>
            <a:r>
              <a:rPr lang="en-US" sz="2100" dirty="0">
                <a:solidFill>
                  <a:schemeClr val="bg1"/>
                </a:solidFill>
              </a:rPr>
              <a:t> 20 € za vodeni fotografski ogled lokalne pokrajine. Navedite kot izkušnjo, idealno za samostojne </a:t>
            </a:r>
            <a:r>
              <a:rPr lang="en-US" sz="2100" dirty="0" err="1">
                <a:solidFill>
                  <a:schemeClr val="bg1"/>
                </a:solidFill>
              </a:rPr>
              <a:t>popotnike</a:t>
            </a:r>
            <a:r>
              <a:rPr lang="en-US" sz="2100" dirty="0">
                <a:solidFill>
                  <a:schemeClr val="bg1"/>
                </a:solidFill>
              </a:rPr>
              <a:t> ali goste, ki pridejo sredi tedna. </a:t>
            </a:r>
            <a:r>
              <a:rPr lang="en-US" sz="2100" b="1" dirty="0">
                <a:solidFill>
                  <a:schemeClr val="bg1"/>
                </a:solidFill>
              </a:rPr>
              <a:t>Vrednost: </a:t>
            </a:r>
            <a:r>
              <a:rPr lang="en-US" sz="2100" dirty="0">
                <a:solidFill>
                  <a:schemeClr val="bg1"/>
                </a:solidFill>
              </a:rPr>
              <a:t>spodbuja razmišljanje, zavestnost in povezavo z mestom.</a:t>
            </a:r>
            <a:endParaRPr lang="en-US" sz="21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4B7EE3AC-BC4F-055F-96C9-83B895A61168}"/>
              </a:ext>
            </a:extLst>
          </p:cNvPr>
          <p:cNvSpPr txBox="1">
            <a:spLocks/>
          </p:cNvSpPr>
          <p:nvPr/>
        </p:nvSpPr>
        <p:spPr>
          <a:xfrm>
            <a:off x="2710832" y="3703009"/>
            <a:ext cx="8571001"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100" b="1" dirty="0">
                <a:solidFill>
                  <a:schemeClr val="bg1"/>
                </a:solidFill>
              </a:rPr>
              <a:t>Kuharski tečaji </a:t>
            </a:r>
            <a:r>
              <a:rPr lang="en-US" sz="2100" dirty="0">
                <a:solidFill>
                  <a:schemeClr val="bg1"/>
                </a:solidFill>
              </a:rPr>
              <a:t>(lokalne jedi, nabiranje hrane, peko): 40 € za mojstrski tečaj peke kruha iz kislega testa; 30 € za tečaj priprave irskega boxtyja. Delavnice se izvajajo v mirnejših dneh ali v sodelovanju z lokalnim kuharjem. </a:t>
            </a:r>
            <a:r>
              <a:rPr lang="en-US" sz="2100" b="1" dirty="0">
                <a:solidFill>
                  <a:schemeClr val="bg1"/>
                </a:solidFill>
              </a:rPr>
              <a:t>Vrednost: </a:t>
            </a:r>
            <a:r>
              <a:rPr lang="en-US" sz="2100" dirty="0">
                <a:solidFill>
                  <a:schemeClr val="bg1"/>
                </a:solidFill>
              </a:rPr>
              <a:t>proslavlja lokalno kulinarično dediščino in bivanju doda avtentičen </a:t>
            </a:r>
            <a:r>
              <a:rPr lang="en-US" sz="2100" err="1">
                <a:solidFill>
                  <a:schemeClr val="bg1"/>
                </a:solidFill>
              </a:rPr>
              <a:t>okus</a:t>
            </a:r>
            <a:r>
              <a:rPr lang="en-US" sz="2100" dirty="0">
                <a:solidFill>
                  <a:schemeClr val="bg1"/>
                </a:solidFill>
              </a:rPr>
              <a:t>.</a:t>
            </a:r>
            <a:endParaRPr lang="en-US" sz="2100" dirty="0">
              <a:solidFill>
                <a:schemeClr val="bg1"/>
              </a:solidFill>
              <a:ea typeface="Calibri"/>
              <a:cs typeface="Calibri"/>
            </a:endParaRPr>
          </a:p>
        </p:txBody>
      </p:sp>
      <p:pic>
        <p:nvPicPr>
          <p:cNvPr id="32" name="Graphic 31" descr="Chef Hat outline">
            <a:extLst>
              <a:ext uri="{FF2B5EF4-FFF2-40B4-BE49-F238E27FC236}">
                <a16:creationId xmlns:a16="http://schemas.microsoft.com/office/drawing/2014/main" id="{FD642334-089D-06E6-E222-066C3488FA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5208" y="3700569"/>
            <a:ext cx="914400" cy="914400"/>
          </a:xfrm>
          <a:prstGeom prst="rect">
            <a:avLst/>
          </a:prstGeom>
        </p:spPr>
      </p:pic>
      <p:pic>
        <p:nvPicPr>
          <p:cNvPr id="5" name="Graphic 4" descr="Palette with solid fill">
            <a:extLst>
              <a:ext uri="{FF2B5EF4-FFF2-40B4-BE49-F238E27FC236}">
                <a16:creationId xmlns:a16="http://schemas.microsoft.com/office/drawing/2014/main" id="{64B41887-3AA3-BF25-D37C-1705590A8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842" y="1985115"/>
            <a:ext cx="914400" cy="914400"/>
          </a:xfrm>
          <a:prstGeom prst="rect">
            <a:avLst/>
          </a:prstGeom>
        </p:spPr>
      </p:pic>
      <p:pic>
        <p:nvPicPr>
          <p:cNvPr id="7" name="Graphic 6" descr="Camera with solid fill">
            <a:extLst>
              <a:ext uri="{FF2B5EF4-FFF2-40B4-BE49-F238E27FC236}">
                <a16:creationId xmlns:a16="http://schemas.microsoft.com/office/drawing/2014/main" id="{A4B65F1D-F8F3-0B10-86ED-C734BBD3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8461" y="5292743"/>
            <a:ext cx="914400" cy="914400"/>
          </a:xfrm>
          <a:prstGeom prst="rect">
            <a:avLst/>
          </a:prstGeom>
        </p:spPr>
      </p:pic>
    </p:spTree>
    <p:extLst>
      <p:ext uri="{BB962C8B-B14F-4D97-AF65-F5344CB8AC3E}">
        <p14:creationId xmlns:p14="http://schemas.microsoft.com/office/powerpoint/2010/main" val="2971185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44F6E-667D-B3C9-2D32-1D5DA2EE48B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78302A7-FA58-FCB0-407F-6A1316697B5D}"/>
              </a:ext>
            </a:extLst>
          </p:cNvPr>
          <p:cNvSpPr>
            <a:spLocks noGrp="1"/>
          </p:cNvSpPr>
          <p:nvPr>
            <p:ph type="body" sz="quarter" idx="16"/>
          </p:nvPr>
        </p:nvSpPr>
        <p:spPr/>
        <p:txBody>
          <a:bodyPr/>
          <a:lstStyle/>
          <a:p>
            <a:r>
              <a:rPr lang="en-GB" b="1" dirty="0">
                <a:solidFill>
                  <a:srgbClr val="E96751"/>
                </a:solidFill>
              </a:rPr>
              <a:t>Kmetijske in naravne izkušnje </a:t>
            </a:r>
            <a:r>
              <a:rPr lang="en-GB" sz="2800" b="0" dirty="0">
                <a:solidFill>
                  <a:srgbClr val="E96751"/>
                </a:solidFill>
              </a:rPr>
              <a:t>(integracija resnične vrednosti)</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5381E2CE-0B87-68FD-13D1-B243A7C8CCE8}"/>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A8365940-7071-140C-76BF-89EFB43FF365}"/>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9A0420A5-63CB-1E94-64F7-D54CC43ECF34}"/>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C0556E33-FC63-C634-33AB-D2F5E9F20C2A}"/>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2DC2476C-41DD-FB2F-B850-D00943B3F02F}"/>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D5798F54-12C6-1D6B-C4FF-D997A0862416}"/>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5708413B-D5F8-FAC6-BD03-0EA38FFE804F}"/>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F2DAAD13-3520-7B26-EBE5-80FAC5228060}"/>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103B3B2C-0ED4-33EA-2980-0667C8D3E996}"/>
              </a:ext>
            </a:extLst>
          </p:cNvPr>
          <p:cNvSpPr>
            <a:spLocks noGrp="1"/>
          </p:cNvSpPr>
          <p:nvPr>
            <p:ph type="body" sz="quarter" idx="18"/>
          </p:nvPr>
        </p:nvSpPr>
        <p:spPr>
          <a:xfrm>
            <a:off x="2339609" y="2110656"/>
            <a:ext cx="8942225" cy="901809"/>
          </a:xfrm>
        </p:spPr>
        <p:txBody>
          <a:bodyPr lIns="91440" tIns="45720" rIns="91440" bIns="45720" anchor="ctr"/>
          <a:lstStyle/>
          <a:p>
            <a:pPr marL="0" indent="0"/>
            <a:r>
              <a:rPr lang="en-US" sz="2200" b="1" dirty="0">
                <a:solidFill>
                  <a:schemeClr val="bg1"/>
                </a:solidFill>
              </a:rPr>
              <a:t>Srečanja z živalmi ali hranjenje živali:</a:t>
            </a:r>
            <a:r>
              <a:rPr lang="en-US" sz="2200" dirty="0">
                <a:solidFill>
                  <a:schemeClr val="bg1"/>
                </a:solidFill>
              </a:rPr>
              <a:t> 5 € za otrokom prijazno </a:t>
            </a:r>
            <a:r>
              <a:rPr lang="en-US" sz="2200" dirty="0" err="1">
                <a:solidFill>
                  <a:schemeClr val="bg1"/>
                </a:solidFill>
              </a:rPr>
              <a:t>hranjenje</a:t>
            </a:r>
            <a:r>
              <a:rPr lang="en-US" sz="2200" dirty="0">
                <a:solidFill>
                  <a:schemeClr val="bg1"/>
                </a:solidFill>
              </a:rPr>
              <a:t> </a:t>
            </a:r>
            <a:r>
              <a:rPr lang="en-US" sz="2200" dirty="0" err="1">
                <a:solidFill>
                  <a:schemeClr val="bg1"/>
                </a:solidFill>
              </a:rPr>
              <a:t>koz</a:t>
            </a:r>
            <a:r>
              <a:rPr lang="en-US" sz="2200" dirty="0">
                <a:solidFill>
                  <a:schemeClr val="bg1"/>
                </a:solidFill>
              </a:rPr>
              <a:t> </a:t>
            </a:r>
            <a:r>
              <a:rPr lang="en-US" sz="2200" dirty="0" err="1">
                <a:solidFill>
                  <a:schemeClr val="bg1"/>
                </a:solidFill>
              </a:rPr>
              <a:t>ali</a:t>
            </a:r>
            <a:r>
              <a:rPr lang="en-US" sz="2200" dirty="0">
                <a:solidFill>
                  <a:schemeClr val="bg1"/>
                </a:solidFill>
              </a:rPr>
              <a:t> ogled mini </a:t>
            </a:r>
            <a:r>
              <a:rPr lang="en-US" sz="2200" dirty="0" err="1">
                <a:solidFill>
                  <a:schemeClr val="bg1"/>
                </a:solidFill>
              </a:rPr>
              <a:t>kmetije</a:t>
            </a:r>
            <a:r>
              <a:rPr lang="en-US" sz="2200" dirty="0">
                <a:solidFill>
                  <a:schemeClr val="bg1"/>
                </a:solidFill>
              </a:rPr>
              <a:t>.  Varna </a:t>
            </a:r>
            <a:r>
              <a:rPr lang="en-US" sz="2200" dirty="0" err="1">
                <a:solidFill>
                  <a:schemeClr val="bg1"/>
                </a:solidFill>
              </a:rPr>
              <a:t>ograda</a:t>
            </a:r>
            <a:r>
              <a:rPr lang="en-US" sz="2200" dirty="0">
                <a:solidFill>
                  <a:schemeClr val="bg1"/>
                </a:solidFill>
              </a:rPr>
              <a:t>, </a:t>
            </a:r>
            <a:r>
              <a:rPr lang="en-US" sz="2200" dirty="0" err="1">
                <a:solidFill>
                  <a:schemeClr val="bg1"/>
                </a:solidFill>
              </a:rPr>
              <a:t>jasen</a:t>
            </a:r>
            <a:r>
              <a:rPr lang="en-US" sz="2200" dirty="0">
                <a:solidFill>
                  <a:schemeClr val="bg1"/>
                </a:solidFill>
              </a:rPr>
              <a:t> </a:t>
            </a:r>
            <a:r>
              <a:rPr lang="en-US" sz="2200" dirty="0" err="1">
                <a:solidFill>
                  <a:schemeClr val="bg1"/>
                </a:solidFill>
              </a:rPr>
              <a:t>urnik</a:t>
            </a:r>
            <a:r>
              <a:rPr lang="en-US" sz="2200" dirty="0">
                <a:solidFill>
                  <a:schemeClr val="bg1"/>
                </a:solidFill>
              </a:rPr>
              <a:t> in </a:t>
            </a:r>
            <a:r>
              <a:rPr lang="en-US" sz="2200" dirty="0" err="1">
                <a:solidFill>
                  <a:schemeClr val="bg1"/>
                </a:solidFill>
              </a:rPr>
              <a:t>možnost</a:t>
            </a:r>
            <a:r>
              <a:rPr lang="en-US" sz="2200" dirty="0">
                <a:solidFill>
                  <a:schemeClr val="bg1"/>
                </a:solidFill>
              </a:rPr>
              <a:t> </a:t>
            </a:r>
            <a:r>
              <a:rPr lang="en-US" sz="2200" dirty="0" err="1">
                <a:solidFill>
                  <a:schemeClr val="bg1"/>
                </a:solidFill>
              </a:rPr>
              <a:t>rezervacije</a:t>
            </a:r>
            <a:r>
              <a:rPr lang="en-US" sz="2200" dirty="0">
                <a:solidFill>
                  <a:schemeClr val="bg1"/>
                </a:solidFill>
              </a:rPr>
              <a:t> </a:t>
            </a:r>
            <a:r>
              <a:rPr lang="en-US" sz="2200" dirty="0" err="1">
                <a:solidFill>
                  <a:schemeClr val="bg1"/>
                </a:solidFill>
              </a:rPr>
              <a:t>prek</a:t>
            </a:r>
            <a:r>
              <a:rPr lang="en-US" sz="2200" dirty="0">
                <a:solidFill>
                  <a:schemeClr val="bg1"/>
                </a:solidFill>
              </a:rPr>
              <a:t> </a:t>
            </a:r>
            <a:r>
              <a:rPr lang="en-US" sz="2200" dirty="0" err="1">
                <a:solidFill>
                  <a:schemeClr val="bg1"/>
                </a:solidFill>
              </a:rPr>
              <a:t>vaše</a:t>
            </a:r>
            <a:r>
              <a:rPr lang="en-US" sz="2200" dirty="0">
                <a:solidFill>
                  <a:schemeClr val="bg1"/>
                </a:solidFill>
              </a:rPr>
              <a:t> spletne strani. </a:t>
            </a:r>
            <a:r>
              <a:rPr lang="en-US" sz="2200" b="1" dirty="0">
                <a:solidFill>
                  <a:schemeClr val="bg1"/>
                </a:solidFill>
              </a:rPr>
              <a:t>Vrednost: </a:t>
            </a:r>
            <a:r>
              <a:rPr lang="en-US" sz="2200" dirty="0">
                <a:solidFill>
                  <a:schemeClr val="bg1"/>
                </a:solidFill>
              </a:rPr>
              <a:t>poveča družinsko prijaznost in pristnost.</a:t>
            </a:r>
          </a:p>
        </p:txBody>
      </p:sp>
      <p:sp>
        <p:nvSpPr>
          <p:cNvPr id="17" name="Text Placeholder 4">
            <a:extLst>
              <a:ext uri="{FF2B5EF4-FFF2-40B4-BE49-F238E27FC236}">
                <a16:creationId xmlns:a16="http://schemas.microsoft.com/office/drawing/2014/main" id="{93A18825-EF01-41B3-3732-3D12B89D9E37}"/>
              </a:ext>
            </a:extLst>
          </p:cNvPr>
          <p:cNvSpPr txBox="1">
            <a:spLocks/>
          </p:cNvSpPr>
          <p:nvPr/>
        </p:nvSpPr>
        <p:spPr>
          <a:xfrm>
            <a:off x="2339608" y="5323360"/>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Čebelarjenje ali degustacija medu:</a:t>
            </a:r>
            <a:r>
              <a:rPr lang="en-US" sz="2200" dirty="0">
                <a:solidFill>
                  <a:schemeClr val="bg1"/>
                </a:solidFill>
              </a:rPr>
              <a:t> 15 € ogled čebelarstva + degustacija medu. Ustvarite varnostne protokole, zagotovite obleke ali opazovalna okna.</a:t>
            </a:r>
            <a:r>
              <a:rPr lang="en-US" sz="2200" b="1" dirty="0">
                <a:solidFill>
                  <a:schemeClr val="bg1"/>
                </a:solidFill>
              </a:rPr>
              <a:t> </a:t>
            </a:r>
          </a:p>
          <a:p>
            <a:pPr marL="0" indent="0"/>
            <a:r>
              <a:rPr lang="en-US" sz="2200" b="1" dirty="0">
                <a:solidFill>
                  <a:schemeClr val="bg1"/>
                </a:solidFill>
              </a:rPr>
              <a:t>Vrednost: </a:t>
            </a:r>
            <a:r>
              <a:rPr lang="en-US" sz="2200" dirty="0">
                <a:solidFill>
                  <a:schemeClr val="bg1"/>
                </a:solidFill>
              </a:rPr>
              <a:t>ponuja redko, izobraževalno ekološko turistično izkušnjo.</a:t>
            </a:r>
          </a:p>
        </p:txBody>
      </p:sp>
      <p:sp>
        <p:nvSpPr>
          <p:cNvPr id="19" name="Text Placeholder 4">
            <a:extLst>
              <a:ext uri="{FF2B5EF4-FFF2-40B4-BE49-F238E27FC236}">
                <a16:creationId xmlns:a16="http://schemas.microsoft.com/office/drawing/2014/main" id="{BA0C0855-BE87-F2F2-C1E5-B6FE1BA1BA98}"/>
              </a:ext>
            </a:extLst>
          </p:cNvPr>
          <p:cNvSpPr txBox="1">
            <a:spLocks/>
          </p:cNvSpPr>
          <p:nvPr/>
        </p:nvSpPr>
        <p:spPr>
          <a:xfrm>
            <a:off x="2710832" y="3703009"/>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200" b="1" dirty="0">
                <a:solidFill>
                  <a:schemeClr val="bg1"/>
                </a:solidFill>
              </a:rPr>
              <a:t>Ogledi ekoloških vrtov ali izkušnje z žetvijo:</a:t>
            </a:r>
            <a:r>
              <a:rPr lang="en-US" sz="2200" dirty="0">
                <a:solidFill>
                  <a:schemeClr val="bg1"/>
                </a:solidFill>
              </a:rPr>
              <a:t> 10 € za voden ogled vrta ali seanso »izberi svojo zelenjavo«. Uporabite dvignjene grede ali polietilenske tunele; povabite goste, da požanjejo hrano za svoj obrok.</a:t>
            </a:r>
            <a:r>
              <a:rPr lang="en-US" sz="2200" b="1" dirty="0">
                <a:solidFill>
                  <a:schemeClr val="bg1"/>
                </a:solidFill>
              </a:rPr>
              <a:t> </a:t>
            </a:r>
          </a:p>
          <a:p>
            <a:pPr marL="0" indent="0">
              <a:spcBef>
                <a:spcPts val="0"/>
              </a:spcBef>
            </a:pPr>
            <a:r>
              <a:rPr lang="en-US" sz="2200" b="1" dirty="0">
                <a:solidFill>
                  <a:schemeClr val="bg1"/>
                </a:solidFill>
              </a:rPr>
              <a:t>Vrednost: </a:t>
            </a:r>
            <a:r>
              <a:rPr lang="en-US" sz="2200" dirty="0">
                <a:solidFill>
                  <a:schemeClr val="bg1"/>
                </a:solidFill>
              </a:rPr>
              <a:t>Goste poveže s trajnostjo in zemljo.</a:t>
            </a:r>
          </a:p>
        </p:txBody>
      </p:sp>
      <p:pic>
        <p:nvPicPr>
          <p:cNvPr id="5" name="Graphic 4" descr="Bee with solid fill">
            <a:extLst>
              <a:ext uri="{FF2B5EF4-FFF2-40B4-BE49-F238E27FC236}">
                <a16:creationId xmlns:a16="http://schemas.microsoft.com/office/drawing/2014/main" id="{0387E6D2-5B58-A553-18BB-03E03F961E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844" y="5332885"/>
            <a:ext cx="914400" cy="914400"/>
          </a:xfrm>
          <a:prstGeom prst="rect">
            <a:avLst/>
          </a:prstGeom>
        </p:spPr>
      </p:pic>
      <p:pic>
        <p:nvPicPr>
          <p:cNvPr id="7" name="Graphic 6" descr="Watering pot with solid fill">
            <a:extLst>
              <a:ext uri="{FF2B5EF4-FFF2-40B4-BE49-F238E27FC236}">
                <a16:creationId xmlns:a16="http://schemas.microsoft.com/office/drawing/2014/main" id="{402AFD1A-C079-8D18-39F5-29444A0D6B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1042" y="3693483"/>
            <a:ext cx="914400" cy="914400"/>
          </a:xfrm>
          <a:prstGeom prst="rect">
            <a:avLst/>
          </a:prstGeom>
        </p:spPr>
      </p:pic>
      <p:pic>
        <p:nvPicPr>
          <p:cNvPr id="18" name="Graphic 17" descr="Paw prints with solid fill">
            <a:extLst>
              <a:ext uri="{FF2B5EF4-FFF2-40B4-BE49-F238E27FC236}">
                <a16:creationId xmlns:a16="http://schemas.microsoft.com/office/drawing/2014/main" id="{39891E47-3F7E-AD5E-C97E-EA4D3E3FA4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3885" y="2056323"/>
            <a:ext cx="914400" cy="914400"/>
          </a:xfrm>
          <a:prstGeom prst="rect">
            <a:avLst/>
          </a:prstGeom>
        </p:spPr>
      </p:pic>
    </p:spTree>
    <p:extLst>
      <p:ext uri="{BB962C8B-B14F-4D97-AF65-F5344CB8AC3E}">
        <p14:creationId xmlns:p14="http://schemas.microsoft.com/office/powerpoint/2010/main" val="1296165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E8F79-7086-424C-F943-F13BC318535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CED1483-60C1-3915-9238-D56574472167}"/>
              </a:ext>
            </a:extLst>
          </p:cNvPr>
          <p:cNvSpPr>
            <a:spLocks noGrp="1"/>
          </p:cNvSpPr>
          <p:nvPr>
            <p:ph type="body" sz="quarter" idx="16"/>
          </p:nvPr>
        </p:nvSpPr>
        <p:spPr>
          <a:xfrm>
            <a:off x="798381" y="497834"/>
            <a:ext cx="10614687" cy="803654"/>
          </a:xfrm>
        </p:spPr>
        <p:txBody>
          <a:bodyPr/>
          <a:lstStyle/>
          <a:p>
            <a:r>
              <a:rPr lang="en-GB" b="1" dirty="0">
                <a:solidFill>
                  <a:srgbClr val="E96751"/>
                </a:solidFill>
              </a:rPr>
              <a:t>Prodaja na kraju samem in trgovina </a:t>
            </a:r>
            <a:r>
              <a:rPr lang="en-GB" sz="2800" b="0" dirty="0">
                <a:solidFill>
                  <a:srgbClr val="E96751"/>
                </a:solidFill>
              </a:rPr>
              <a:t>(integracija realne vrednosti)</a:t>
            </a:r>
            <a:endParaRPr lang="en-GB" sz="2800" dirty="0">
              <a:solidFill>
                <a:srgbClr val="E96751"/>
              </a:solidFill>
            </a:endParaRPr>
          </a:p>
        </p:txBody>
      </p:sp>
      <p:cxnSp>
        <p:nvCxnSpPr>
          <p:cNvPr id="2" name="Straight Connector 1">
            <a:extLst>
              <a:ext uri="{FF2B5EF4-FFF2-40B4-BE49-F238E27FC236}">
                <a16:creationId xmlns:a16="http://schemas.microsoft.com/office/drawing/2014/main" id="{448DF97A-2D90-4F0B-FBD7-BA72AE6472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C7498581-FA80-2674-934B-BB207C220DD4}"/>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0065F60B-F5DC-F9A8-6D86-2F42732F43D0}"/>
              </a:ext>
            </a:extLst>
          </p:cNvPr>
          <p:cNvSpPr/>
          <p:nvPr/>
        </p:nvSpPr>
        <p:spPr>
          <a:xfrm>
            <a:off x="1531042" y="1836191"/>
            <a:ext cx="9882026" cy="1354666"/>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D3AC55CE-D8A9-63D0-C919-310B3C5D822A}"/>
              </a:ext>
            </a:extLst>
          </p:cNvPr>
          <p:cNvSpPr/>
          <p:nvPr/>
        </p:nvSpPr>
        <p:spPr>
          <a:xfrm>
            <a:off x="853709" y="18457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solidFill>
                <a:srgbClr val="E96751"/>
              </a:solidFill>
            </a:endParaRPr>
          </a:p>
        </p:txBody>
      </p:sp>
      <p:sp>
        <p:nvSpPr>
          <p:cNvPr id="12" name="Freeform: Shape 11">
            <a:extLst>
              <a:ext uri="{FF2B5EF4-FFF2-40B4-BE49-F238E27FC236}">
                <a16:creationId xmlns:a16="http://schemas.microsoft.com/office/drawing/2014/main" id="{F8536B0F-1EEE-2DDE-81B1-BF835456F6AF}"/>
              </a:ext>
            </a:extLst>
          </p:cNvPr>
          <p:cNvSpPr/>
          <p:nvPr/>
        </p:nvSpPr>
        <p:spPr>
          <a:xfrm>
            <a:off x="1924980" y="3471333"/>
            <a:ext cx="9488088" cy="136105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A43987BA-7DAF-B486-DD0F-FA86D2C998CA}"/>
              </a:ext>
            </a:extLst>
          </p:cNvPr>
          <p:cNvSpPr/>
          <p:nvPr/>
        </p:nvSpPr>
        <p:spPr>
          <a:xfrm>
            <a:off x="1247646" y="34713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2766D5F-B1D3-B2C4-523D-8A6D0B300C06}"/>
              </a:ext>
            </a:extLst>
          </p:cNvPr>
          <p:cNvSpPr/>
          <p:nvPr/>
        </p:nvSpPr>
        <p:spPr>
          <a:xfrm>
            <a:off x="1531042" y="5112861"/>
            <a:ext cx="9882026" cy="133873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5" name="Oval 14">
            <a:extLst>
              <a:ext uri="{FF2B5EF4-FFF2-40B4-BE49-F238E27FC236}">
                <a16:creationId xmlns:a16="http://schemas.microsoft.com/office/drawing/2014/main" id="{CD8C5385-68CA-49D0-2BED-8A26C2AFA034}"/>
              </a:ext>
            </a:extLst>
          </p:cNvPr>
          <p:cNvSpPr/>
          <p:nvPr/>
        </p:nvSpPr>
        <p:spPr>
          <a:xfrm>
            <a:off x="853709" y="509693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DBAC62BB-7C67-EC19-B95E-56F7F517E84F}"/>
              </a:ext>
            </a:extLst>
          </p:cNvPr>
          <p:cNvSpPr>
            <a:spLocks noGrp="1"/>
          </p:cNvSpPr>
          <p:nvPr>
            <p:ph type="body" sz="quarter" idx="18"/>
          </p:nvPr>
        </p:nvSpPr>
        <p:spPr>
          <a:xfrm>
            <a:off x="2339609" y="2110656"/>
            <a:ext cx="8942225" cy="901809"/>
          </a:xfrm>
        </p:spPr>
        <p:txBody>
          <a:bodyPr lIns="91440" tIns="45720" rIns="91440" bIns="45720" anchor="ctr"/>
          <a:lstStyle/>
          <a:p>
            <a:pPr marL="0" indent="0"/>
            <a:r>
              <a:rPr lang="en-US" sz="2100" b="1" dirty="0">
                <a:solidFill>
                  <a:schemeClr val="bg1"/>
                </a:solidFill>
              </a:rPr>
              <a:t>Lokalni izdelki lokalnih obrtnikov: </a:t>
            </a:r>
            <a:r>
              <a:rPr lang="en-US" sz="2100" dirty="0">
                <a:solidFill>
                  <a:schemeClr val="bg1"/>
                </a:solidFill>
              </a:rPr>
              <a:t>ročno izdelana mila (6 €), pletene košare (20 €) ali keramika (35 €). V skupnem prostoru postavite majhno prodajno stojnico ali povezavo do spletne trgovine. </a:t>
            </a:r>
            <a:r>
              <a:rPr lang="en-US" sz="2100" b="1" dirty="0">
                <a:solidFill>
                  <a:schemeClr val="bg1"/>
                </a:solidFill>
              </a:rPr>
              <a:t>Vrednost: </a:t>
            </a:r>
            <a:r>
              <a:rPr lang="en-US" sz="2100" dirty="0">
                <a:solidFill>
                  <a:schemeClr val="bg1"/>
                </a:solidFill>
              </a:rPr>
              <a:t>podpira lokalne proizvajalce in gostom ponuja oprijemljiv spomin.</a:t>
            </a:r>
            <a:endParaRPr lang="en-US" sz="2100" dirty="0">
              <a:solidFill>
                <a:schemeClr val="bg1"/>
              </a:solidFill>
              <a:ea typeface="Calibri"/>
              <a:cs typeface="Calibri"/>
            </a:endParaRPr>
          </a:p>
        </p:txBody>
      </p:sp>
      <p:sp>
        <p:nvSpPr>
          <p:cNvPr id="17" name="Text Placeholder 4">
            <a:extLst>
              <a:ext uri="{FF2B5EF4-FFF2-40B4-BE49-F238E27FC236}">
                <a16:creationId xmlns:a16="http://schemas.microsoft.com/office/drawing/2014/main" id="{F228C2B0-B6DE-5F83-3A8A-3C6B6EF8245D}"/>
              </a:ext>
            </a:extLst>
          </p:cNvPr>
          <p:cNvSpPr txBox="1">
            <a:spLocks/>
          </p:cNvSpPr>
          <p:nvPr/>
        </p:nvSpPr>
        <p:spPr>
          <a:xfrm>
            <a:off x="2339608" y="5323360"/>
            <a:ext cx="8942225"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b="1" dirty="0">
                <a:solidFill>
                  <a:schemeClr val="bg1"/>
                </a:solidFill>
              </a:rPr>
              <a:t>Eko-toaletni izdelki za ponovno polnjenje:</a:t>
            </a:r>
            <a:r>
              <a:rPr lang="en-US" sz="2100" dirty="0">
                <a:solidFill>
                  <a:schemeClr val="bg1"/>
                </a:solidFill>
              </a:rPr>
              <a:t> 8 € za ponovno polnjenje eko šampona, balzama ali sončnega krema. Uporabite postajo za ponovno polnjenje v skupnem prostoru ali kopalnici koče.</a:t>
            </a:r>
            <a:r>
              <a:rPr lang="en-US" sz="2100" b="1" dirty="0">
                <a:solidFill>
                  <a:schemeClr val="bg1"/>
                </a:solidFill>
              </a:rPr>
              <a:t> </a:t>
            </a:r>
            <a:endParaRPr lang="en-US" sz="2100" b="1" dirty="0">
              <a:solidFill>
                <a:schemeClr val="bg1"/>
              </a:solidFill>
              <a:ea typeface="Calibri"/>
              <a:cs typeface="Calibri"/>
            </a:endParaRPr>
          </a:p>
          <a:p>
            <a:pPr marL="0" indent="0"/>
            <a:r>
              <a:rPr lang="en-US" sz="2100" b="1" dirty="0">
                <a:solidFill>
                  <a:schemeClr val="bg1"/>
                </a:solidFill>
              </a:rPr>
              <a:t>Vrednost: </a:t>
            </a:r>
            <a:r>
              <a:rPr lang="en-US" sz="2100" dirty="0">
                <a:solidFill>
                  <a:schemeClr val="bg1"/>
                </a:solidFill>
              </a:rPr>
              <a:t>spodbuja trajnost in privlači ozaveščene </a:t>
            </a:r>
            <a:r>
              <a:rPr lang="en-US" sz="2100" err="1">
                <a:solidFill>
                  <a:schemeClr val="bg1"/>
                </a:solidFill>
              </a:rPr>
              <a:t>popotnike</a:t>
            </a:r>
            <a:r>
              <a:rPr lang="en-US" sz="2100" dirty="0">
                <a:solidFill>
                  <a:schemeClr val="bg1"/>
                </a:solidFill>
              </a:rPr>
              <a:t>.</a:t>
            </a:r>
            <a:endParaRPr lang="en-US" sz="2100" dirty="0">
              <a:solidFill>
                <a:schemeClr val="bg1"/>
              </a:solidFill>
              <a:ea typeface="Calibri"/>
              <a:cs typeface="Calibri"/>
            </a:endParaRPr>
          </a:p>
        </p:txBody>
      </p:sp>
      <p:sp>
        <p:nvSpPr>
          <p:cNvPr id="19" name="Text Placeholder 4">
            <a:extLst>
              <a:ext uri="{FF2B5EF4-FFF2-40B4-BE49-F238E27FC236}">
                <a16:creationId xmlns:a16="http://schemas.microsoft.com/office/drawing/2014/main" id="{7152E03A-68A6-AEB3-8091-44942507A1E4}"/>
              </a:ext>
            </a:extLst>
          </p:cNvPr>
          <p:cNvSpPr txBox="1">
            <a:spLocks/>
          </p:cNvSpPr>
          <p:nvPr/>
        </p:nvSpPr>
        <p:spPr>
          <a:xfrm>
            <a:off x="2710832" y="3703009"/>
            <a:ext cx="8571001" cy="90180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sz="2100" b="1" dirty="0">
                <a:solidFill>
                  <a:schemeClr val="bg1"/>
                </a:solidFill>
              </a:rPr>
              <a:t>Spominki z blagovno znamko: </a:t>
            </a:r>
            <a:r>
              <a:rPr lang="en-US" sz="2100" dirty="0">
                <a:solidFill>
                  <a:schemeClr val="bg1"/>
                </a:solidFill>
              </a:rPr>
              <a:t>skodelice „Wild Atlantic Hideaway“ (12 €) ali platnene vrečke (10 €). Prodajajte prek samopostrežnega blagajniškega sistema ali sistema plačevanja s QR-kodo.</a:t>
            </a:r>
            <a:r>
              <a:rPr lang="en-US" sz="2100" b="1" dirty="0">
                <a:solidFill>
                  <a:schemeClr val="bg1"/>
                </a:solidFill>
              </a:rPr>
              <a:t> </a:t>
            </a:r>
            <a:endParaRPr lang="en-US" sz="2100" b="1" dirty="0">
              <a:solidFill>
                <a:schemeClr val="bg1"/>
              </a:solidFill>
              <a:ea typeface="Calibri"/>
              <a:cs typeface="Calibri"/>
            </a:endParaRPr>
          </a:p>
          <a:p>
            <a:pPr marL="0" indent="0">
              <a:spcBef>
                <a:spcPts val="0"/>
              </a:spcBef>
            </a:pPr>
            <a:r>
              <a:rPr lang="en-US" sz="2100" b="1" dirty="0">
                <a:solidFill>
                  <a:schemeClr val="bg1"/>
                </a:solidFill>
              </a:rPr>
              <a:t>Vrednost: </a:t>
            </a:r>
            <a:r>
              <a:rPr lang="en-US" sz="2100" dirty="0">
                <a:solidFill>
                  <a:schemeClr val="bg1"/>
                </a:solidFill>
              </a:rPr>
              <a:t>gradi prepoznavnost blagovne znamke in ponovne rezervacije.</a:t>
            </a:r>
            <a:endParaRPr lang="en-US" sz="2100" dirty="0">
              <a:solidFill>
                <a:schemeClr val="bg1"/>
              </a:solidFill>
              <a:ea typeface="Calibri"/>
              <a:cs typeface="Calibri"/>
            </a:endParaRPr>
          </a:p>
        </p:txBody>
      </p:sp>
      <p:pic>
        <p:nvPicPr>
          <p:cNvPr id="5" name="Graphic 4" descr="Bubbles with solid fill">
            <a:extLst>
              <a:ext uri="{FF2B5EF4-FFF2-40B4-BE49-F238E27FC236}">
                <a16:creationId xmlns:a16="http://schemas.microsoft.com/office/drawing/2014/main" id="{7A56039D-F414-08A6-A5E5-EB254BB3CF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8461" y="2046799"/>
            <a:ext cx="914400" cy="914400"/>
          </a:xfrm>
          <a:prstGeom prst="rect">
            <a:avLst/>
          </a:prstGeom>
        </p:spPr>
      </p:pic>
      <p:pic>
        <p:nvPicPr>
          <p:cNvPr id="7" name="Graphic 6" descr="Home1 with solid fill">
            <a:extLst>
              <a:ext uri="{FF2B5EF4-FFF2-40B4-BE49-F238E27FC236}">
                <a16:creationId xmlns:a16="http://schemas.microsoft.com/office/drawing/2014/main" id="{C5563730-699A-183B-93B8-95B16E63DB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3616" y="3553397"/>
            <a:ext cx="914400" cy="914400"/>
          </a:xfrm>
          <a:prstGeom prst="rect">
            <a:avLst/>
          </a:prstGeom>
        </p:spPr>
      </p:pic>
      <p:pic>
        <p:nvPicPr>
          <p:cNvPr id="18" name="Graphic 17" descr="Sustainability with solid fill">
            <a:extLst>
              <a:ext uri="{FF2B5EF4-FFF2-40B4-BE49-F238E27FC236}">
                <a16:creationId xmlns:a16="http://schemas.microsoft.com/office/drawing/2014/main" id="{A63D6202-7E39-79E9-09F4-DE0C679B9C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5653" y="5304309"/>
            <a:ext cx="914400" cy="914400"/>
          </a:xfrm>
          <a:prstGeom prst="rect">
            <a:avLst/>
          </a:prstGeom>
        </p:spPr>
      </p:pic>
    </p:spTree>
    <p:extLst>
      <p:ext uri="{BB962C8B-B14F-4D97-AF65-F5344CB8AC3E}">
        <p14:creationId xmlns:p14="http://schemas.microsoft.com/office/powerpoint/2010/main" val="509130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079A-DA56-79D9-4A33-D5205EAD88B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47E2938-171D-1AFF-4E75-F7A01A1EEAD8}"/>
              </a:ext>
            </a:extLst>
          </p:cNvPr>
          <p:cNvSpPr>
            <a:spLocks noGrp="1"/>
          </p:cNvSpPr>
          <p:nvPr>
            <p:ph type="body" sz="quarter" idx="16"/>
          </p:nvPr>
        </p:nvSpPr>
        <p:spPr>
          <a:xfrm>
            <a:off x="4443301" y="492281"/>
            <a:ext cx="7073678" cy="803654"/>
          </a:xfrm>
        </p:spPr>
        <p:txBody>
          <a:bodyPr/>
          <a:lstStyle/>
          <a:p>
            <a:r>
              <a:rPr lang="en-IE" dirty="0"/>
              <a:t>Določite razpoložljive nočitve </a:t>
            </a:r>
          </a:p>
          <a:p>
            <a:r>
              <a:rPr lang="en-IE" sz="2400" b="0" i="1" dirty="0">
                <a:solidFill>
                  <a:srgbClr val="E96751"/>
                </a:solidFill>
              </a:rPr>
              <a:t>(zmogljivost za rezervacije)</a:t>
            </a:r>
          </a:p>
        </p:txBody>
      </p:sp>
      <p:sp>
        <p:nvSpPr>
          <p:cNvPr id="7" name="Text Placeholder 6">
            <a:extLst>
              <a:ext uri="{FF2B5EF4-FFF2-40B4-BE49-F238E27FC236}">
                <a16:creationId xmlns:a16="http://schemas.microsoft.com/office/drawing/2014/main" id="{EC461E26-DB06-B920-5DBD-C28F18E6769F}"/>
              </a:ext>
            </a:extLst>
          </p:cNvPr>
          <p:cNvSpPr>
            <a:spLocks noGrp="1"/>
          </p:cNvSpPr>
          <p:nvPr>
            <p:ph type="body" sz="quarter" idx="21"/>
          </p:nvPr>
        </p:nvSpPr>
        <p:spPr>
          <a:xfrm>
            <a:off x="4443301" y="1601240"/>
            <a:ext cx="6925929" cy="4530541"/>
          </a:xfrm>
        </p:spPr>
        <p:txBody>
          <a:bodyPr/>
          <a:lstStyle/>
          <a:p>
            <a:pPr>
              <a:spcAft>
                <a:spcPts val="600"/>
              </a:spcAft>
            </a:pPr>
            <a:r>
              <a:rPr lang="en-IE" dirty="0"/>
              <a:t>Sedaj premislite, </a:t>
            </a:r>
            <a:r>
              <a:rPr lang="en-IE" b="1" dirty="0"/>
              <a:t>koliko nočitev lahko prodate v enem letu</a:t>
            </a:r>
            <a:r>
              <a:rPr lang="en-IE" dirty="0"/>
              <a:t>. Leto ima 365 dni, vendar ali bodo vaše sobe na voljo vse 365 dni? </a:t>
            </a:r>
          </a:p>
          <a:p>
            <a:pPr>
              <a:spcAft>
                <a:spcPts val="600"/>
              </a:spcAft>
            </a:pPr>
            <a:r>
              <a:rPr lang="en-IE" dirty="0"/>
              <a:t>Morda zaprete zaradi </a:t>
            </a:r>
            <a:r>
              <a:rPr lang="en-IE" b="1" dirty="0"/>
              <a:t>vzdrževanja </a:t>
            </a:r>
            <a:r>
              <a:rPr lang="en-IE" dirty="0"/>
              <a:t>ali rezervirate nekaj dni za </a:t>
            </a:r>
            <a:r>
              <a:rPr lang="en-IE" b="1" dirty="0"/>
              <a:t>osebno uporabo</a:t>
            </a:r>
            <a:r>
              <a:rPr lang="en-IE" dirty="0"/>
              <a:t>, če gre za družinsko počitniško hišo, ali pa preprosto veste, da povpraševanje ne bo celoletno. </a:t>
            </a:r>
          </a:p>
          <a:p>
            <a:pPr>
              <a:spcAft>
                <a:spcPts val="600"/>
              </a:spcAft>
            </a:pPr>
            <a:r>
              <a:rPr lang="en-IE" dirty="0"/>
              <a:t>Izračun te „zmogljivosti“ določi zgornjo mejo števila nočitev, ki jih je mogoče rezervirati. </a:t>
            </a:r>
          </a:p>
          <a:p>
            <a:pPr>
              <a:spcAft>
                <a:spcPts val="600"/>
              </a:spcAft>
            </a:pPr>
            <a:endParaRPr lang="en-IE" dirty="0"/>
          </a:p>
        </p:txBody>
      </p:sp>
      <p:sp>
        <p:nvSpPr>
          <p:cNvPr id="5" name="Text Placeholder 4">
            <a:extLst>
              <a:ext uri="{FF2B5EF4-FFF2-40B4-BE49-F238E27FC236}">
                <a16:creationId xmlns:a16="http://schemas.microsoft.com/office/drawing/2014/main" id="{5CA9F16B-69BD-04F9-2DA5-61F2B3469476}"/>
              </a:ext>
            </a:extLst>
          </p:cNvPr>
          <p:cNvSpPr>
            <a:spLocks noGrp="1"/>
          </p:cNvSpPr>
          <p:nvPr>
            <p:ph type="body" sz="quarter" idx="18"/>
          </p:nvPr>
        </p:nvSpPr>
        <p:spPr/>
        <p:txBody>
          <a:bodyPr/>
          <a:lstStyle/>
          <a:p>
            <a:r>
              <a:rPr lang="en-IE" b="0" dirty="0"/>
              <a:t>Kapaciteta za rezervacije</a:t>
            </a:r>
          </a:p>
        </p:txBody>
      </p:sp>
      <p:sp>
        <p:nvSpPr>
          <p:cNvPr id="2" name="Text Placeholder 5">
            <a:extLst>
              <a:ext uri="{FF2B5EF4-FFF2-40B4-BE49-F238E27FC236}">
                <a16:creationId xmlns:a16="http://schemas.microsoft.com/office/drawing/2014/main" id="{EAE7ED3C-781A-F7C0-91B6-A105C548565A}"/>
              </a:ext>
            </a:extLst>
          </p:cNvPr>
          <p:cNvSpPr txBox="1">
            <a:spLocks/>
          </p:cNvSpPr>
          <p:nvPr/>
        </p:nvSpPr>
        <p:spPr>
          <a:xfrm>
            <a:off x="108506" y="691557"/>
            <a:ext cx="3727299" cy="414871"/>
          </a:xfrm>
          <a:prstGeom prst="rect">
            <a:avLst/>
          </a:prstGeom>
        </p:spPr>
        <p:txBody>
          <a:bodyPr lIns="91440" tIns="45720" rIns="91440" bIns="45720"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err="1">
                <a:latin typeface="Calibri"/>
                <a:ea typeface="Open Sans"/>
                <a:cs typeface="Calibri"/>
              </a:rPr>
              <a:t>Določite</a:t>
            </a:r>
            <a:r>
              <a:rPr lang="en-IE" sz="3000" dirty="0">
                <a:latin typeface="Calibri"/>
                <a:ea typeface="Open Sans"/>
                <a:cs typeface="Calibri"/>
              </a:rPr>
              <a:t> </a:t>
            </a:r>
            <a:r>
              <a:rPr lang="en-IE" sz="3000" dirty="0" err="1">
                <a:latin typeface="Calibri"/>
                <a:ea typeface="Open Sans"/>
                <a:cs typeface="Calibri"/>
              </a:rPr>
              <a:t>razpoložljive</a:t>
            </a:r>
            <a:r>
              <a:rPr lang="en-IE" sz="3000" dirty="0">
                <a:latin typeface="Calibri"/>
                <a:ea typeface="Open Sans"/>
                <a:cs typeface="Calibri"/>
              </a:rPr>
              <a:t> </a:t>
            </a:r>
            <a:r>
              <a:rPr lang="en-IE" sz="3000" dirty="0" err="1">
                <a:latin typeface="Calibri"/>
                <a:ea typeface="Open Sans"/>
                <a:cs typeface="Calibri"/>
              </a:rPr>
              <a:t>nočitve</a:t>
            </a:r>
          </a:p>
          <a:p>
            <a:endParaRPr lang="en-IE" dirty="0"/>
          </a:p>
        </p:txBody>
      </p:sp>
      <p:grpSp>
        <p:nvGrpSpPr>
          <p:cNvPr id="3" name="Group 2">
            <a:extLst>
              <a:ext uri="{FF2B5EF4-FFF2-40B4-BE49-F238E27FC236}">
                <a16:creationId xmlns:a16="http://schemas.microsoft.com/office/drawing/2014/main" id="{96221A65-E855-D82B-805F-D382C85E8DCF}"/>
              </a:ext>
            </a:extLst>
          </p:cNvPr>
          <p:cNvGrpSpPr/>
          <p:nvPr/>
        </p:nvGrpSpPr>
        <p:grpSpPr>
          <a:xfrm>
            <a:off x="10976005" y="186976"/>
            <a:ext cx="1081945" cy="1011723"/>
            <a:chOff x="1016000" y="1137920"/>
            <a:chExt cx="1016000" cy="1016000"/>
          </a:xfrm>
        </p:grpSpPr>
        <p:sp>
          <p:nvSpPr>
            <p:cNvPr id="6" name="Oval 5">
              <a:extLst>
                <a:ext uri="{FF2B5EF4-FFF2-40B4-BE49-F238E27FC236}">
                  <a16:creationId xmlns:a16="http://schemas.microsoft.com/office/drawing/2014/main" id="{63BFC63F-A7A6-07BB-0AF8-B875765C776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08A4BEC0-4458-C826-94CD-8233479B4DE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9</a:t>
              </a:r>
            </a:p>
          </p:txBody>
        </p:sp>
      </p:grpSp>
    </p:spTree>
    <p:extLst>
      <p:ext uri="{BB962C8B-B14F-4D97-AF65-F5344CB8AC3E}">
        <p14:creationId xmlns:p14="http://schemas.microsoft.com/office/powerpoint/2010/main" val="2642928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0A90C-5735-A562-2547-E75AA81B541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02E9511-DA3C-9853-F9AD-456FB7B92145}"/>
              </a:ext>
            </a:extLst>
          </p:cNvPr>
          <p:cNvSpPr/>
          <p:nvPr/>
        </p:nvSpPr>
        <p:spPr>
          <a:xfrm>
            <a:off x="4295553" y="981075"/>
            <a:ext cx="7486872" cy="5739046"/>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A27C09C4-631E-57BA-7F88-52D059FD442E}"/>
              </a:ext>
            </a:extLst>
          </p:cNvPr>
          <p:cNvSpPr>
            <a:spLocks noGrp="1"/>
          </p:cNvSpPr>
          <p:nvPr>
            <p:ph type="body" sz="quarter" idx="16"/>
          </p:nvPr>
        </p:nvSpPr>
        <p:spPr>
          <a:xfrm>
            <a:off x="4295553" y="34144"/>
            <a:ext cx="7221426" cy="803654"/>
          </a:xfrm>
        </p:spPr>
        <p:txBody>
          <a:bodyPr/>
          <a:lstStyle/>
          <a:p>
            <a:pPr algn="ctr"/>
            <a:r>
              <a:rPr lang="en-IE" dirty="0"/>
              <a:t>Določite razpoložljive nočitve </a:t>
            </a:r>
          </a:p>
          <a:p>
            <a:pPr algn="ctr"/>
            <a:r>
              <a:rPr lang="en-IE" sz="2400" b="0" i="1" dirty="0">
                <a:solidFill>
                  <a:srgbClr val="E96751"/>
                </a:solidFill>
              </a:rPr>
              <a:t>(zmogljivost za rezervacije)</a:t>
            </a:r>
          </a:p>
        </p:txBody>
      </p:sp>
      <p:sp>
        <p:nvSpPr>
          <p:cNvPr id="7" name="Text Placeholder 6">
            <a:extLst>
              <a:ext uri="{FF2B5EF4-FFF2-40B4-BE49-F238E27FC236}">
                <a16:creationId xmlns:a16="http://schemas.microsoft.com/office/drawing/2014/main" id="{525FB19B-D3FE-C717-3362-2FD00118E750}"/>
              </a:ext>
            </a:extLst>
          </p:cNvPr>
          <p:cNvSpPr>
            <a:spLocks noGrp="1"/>
          </p:cNvSpPr>
          <p:nvPr>
            <p:ph type="body" sz="quarter" idx="21"/>
          </p:nvPr>
        </p:nvSpPr>
        <p:spPr>
          <a:xfrm>
            <a:off x="4657725" y="1163729"/>
            <a:ext cx="6995297" cy="4530541"/>
          </a:xfrm>
        </p:spPr>
        <p:txBody>
          <a:bodyPr/>
          <a:lstStyle/>
          <a:p>
            <a:pPr>
              <a:spcAft>
                <a:spcPts val="600"/>
              </a:spcAft>
            </a:pPr>
            <a:r>
              <a:rPr lang="en-IE" sz="2600" b="1" i="1" dirty="0">
                <a:solidFill>
                  <a:schemeClr val="bg1"/>
                </a:solidFill>
              </a:rPr>
              <a:t>Primer: </a:t>
            </a:r>
            <a:r>
              <a:rPr lang="en-IE" i="1" dirty="0">
                <a:solidFill>
                  <a:schemeClr val="bg1"/>
                </a:solidFill>
              </a:rPr>
              <a:t>Če nameravate delovati vse leto brez zaprtja, je na voljo 365 noči. </a:t>
            </a:r>
          </a:p>
          <a:p>
            <a:pPr>
              <a:spcAft>
                <a:spcPts val="600"/>
              </a:spcAft>
            </a:pPr>
            <a:r>
              <a:rPr lang="en-IE" i="1" dirty="0">
                <a:solidFill>
                  <a:schemeClr val="bg1"/>
                </a:solidFill>
              </a:rPr>
              <a:t>Če </a:t>
            </a:r>
            <a:r>
              <a:rPr lang="en-US" i="1" dirty="0">
                <a:solidFill>
                  <a:schemeClr val="bg1"/>
                </a:solidFill>
              </a:rPr>
              <a:t>se namesto tega odločite, da boste zaprli za en mesec izven sezone (recimo 30 dni) in predvidite tudi približno 15 dni različnih vzdrževalnih del ali osebnih blokad, potem je na voljo</a:t>
            </a:r>
            <a:r>
              <a:rPr lang="en-IE" i="1" dirty="0">
                <a:solidFill>
                  <a:schemeClr val="bg1"/>
                </a:solidFill>
              </a:rPr>
              <a:t> 365 – 45 =</a:t>
            </a:r>
            <a:r>
              <a:rPr lang="en-IE" b="1" i="1" dirty="0">
                <a:solidFill>
                  <a:schemeClr val="bg1"/>
                </a:solidFill>
              </a:rPr>
              <a:t> 320 noči </a:t>
            </a:r>
            <a:r>
              <a:rPr lang="en-IE" i="1" dirty="0">
                <a:solidFill>
                  <a:schemeClr val="bg1"/>
                </a:solidFill>
              </a:rPr>
              <a:t>v letu.</a:t>
            </a:r>
            <a:r>
              <a:rPr lang="en-IE" dirty="0">
                <a:solidFill>
                  <a:schemeClr val="bg1"/>
                </a:solidFill>
              </a:rPr>
              <a:t> </a:t>
            </a:r>
          </a:p>
          <a:p>
            <a:pPr>
              <a:spcAft>
                <a:spcPts val="600"/>
              </a:spcAft>
            </a:pPr>
            <a:r>
              <a:rPr lang="en-IE" dirty="0">
                <a:solidFill>
                  <a:schemeClr val="bg1"/>
                </a:solidFill>
              </a:rPr>
              <a:t>V primeru hotela, če imate več sob, pomnožite s številom sob (npr. ena soba × 320 noči = 320 sobnočitev; če imate 5 sob, potem 5 × 320 = 1600 sobnočitev). </a:t>
            </a:r>
          </a:p>
          <a:p>
            <a:pPr>
              <a:spcAft>
                <a:spcPts val="600"/>
              </a:spcAft>
            </a:pPr>
            <a:r>
              <a:rPr lang="en-US" b="1" dirty="0">
                <a:solidFill>
                  <a:schemeClr val="bg1"/>
                </a:solidFill>
              </a:rPr>
              <a:t>Število razpoložljivih nočitev je koristno za </a:t>
            </a:r>
            <a:r>
              <a:rPr lang="en-IE" dirty="0">
                <a:solidFill>
                  <a:schemeClr val="bg1"/>
                </a:solidFill>
              </a:rPr>
              <a:t>oceno vašega cilja za pokrivanje stroškov: ali je sploh mogoče rezervirati toliko nočitev? Uporabi se tudi za izračun zasedenosti. V bistvu je to vaš inventar nočitev, ki jih </a:t>
            </a:r>
            <a:r>
              <a:rPr lang="en-IE" i="1" dirty="0">
                <a:solidFill>
                  <a:schemeClr val="bg1"/>
                </a:solidFill>
              </a:rPr>
              <a:t>lahko </a:t>
            </a:r>
            <a:r>
              <a:rPr lang="en-IE" dirty="0">
                <a:solidFill>
                  <a:schemeClr val="bg1"/>
                </a:solidFill>
              </a:rPr>
              <a:t>prodate v idealnih pogojih.</a:t>
            </a:r>
          </a:p>
        </p:txBody>
      </p:sp>
      <p:sp>
        <p:nvSpPr>
          <p:cNvPr id="5" name="Text Placeholder 4">
            <a:extLst>
              <a:ext uri="{FF2B5EF4-FFF2-40B4-BE49-F238E27FC236}">
                <a16:creationId xmlns:a16="http://schemas.microsoft.com/office/drawing/2014/main" id="{575AD0F7-DB2C-B040-C52B-BE335042DF95}"/>
              </a:ext>
            </a:extLst>
          </p:cNvPr>
          <p:cNvSpPr>
            <a:spLocks noGrp="1"/>
          </p:cNvSpPr>
          <p:nvPr>
            <p:ph type="body" sz="quarter" idx="18"/>
          </p:nvPr>
        </p:nvSpPr>
        <p:spPr/>
        <p:txBody>
          <a:bodyPr/>
          <a:lstStyle/>
          <a:p>
            <a:r>
              <a:rPr lang="en-IE" b="0" dirty="0"/>
              <a:t>Zmogljivost za rezervacije</a:t>
            </a:r>
          </a:p>
        </p:txBody>
      </p:sp>
      <p:sp>
        <p:nvSpPr>
          <p:cNvPr id="2" name="Text Placeholder 5">
            <a:extLst>
              <a:ext uri="{FF2B5EF4-FFF2-40B4-BE49-F238E27FC236}">
                <a16:creationId xmlns:a16="http://schemas.microsoft.com/office/drawing/2014/main" id="{572DB7A3-CCEF-83E5-C553-DA85842A2A99}"/>
              </a:ext>
            </a:extLst>
          </p:cNvPr>
          <p:cNvSpPr txBox="1">
            <a:spLocks/>
          </p:cNvSpPr>
          <p:nvPr/>
        </p:nvSpPr>
        <p:spPr>
          <a:xfrm>
            <a:off x="225736" y="652480"/>
            <a:ext cx="3453759" cy="385564"/>
          </a:xfrm>
          <a:prstGeom prst="rect">
            <a:avLst/>
          </a:prstGeom>
        </p:spPr>
        <p:txBody>
          <a:bodyPr lIns="91440" tIns="45720" rIns="91440" bIns="45720"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a:latin typeface="Calibri"/>
                <a:ea typeface="Open Sans"/>
                <a:cs typeface="Calibri"/>
              </a:rPr>
              <a:t>Določite razpoložljive nočitve</a:t>
            </a:r>
          </a:p>
          <a:p>
            <a:endParaRPr lang="en-IE" dirty="0"/>
          </a:p>
        </p:txBody>
      </p:sp>
    </p:spTree>
    <p:extLst>
      <p:ext uri="{BB962C8B-B14F-4D97-AF65-F5344CB8AC3E}">
        <p14:creationId xmlns:p14="http://schemas.microsoft.com/office/powerpoint/2010/main" val="1438653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901D-DCED-735E-75BD-0622954FA9EE}"/>
            </a:ext>
          </a:extLst>
        </p:cNvPr>
        <p:cNvGrpSpPr/>
        <p:nvPr/>
      </p:nvGrpSpPr>
      <p:grpSpPr>
        <a:xfrm>
          <a:off x="0" y="0"/>
          <a:ext cx="0" cy="0"/>
          <a:chOff x="0" y="0"/>
          <a:chExt cx="0" cy="0"/>
        </a:xfrm>
      </p:grpSpPr>
      <p:sp>
        <p:nvSpPr>
          <p:cNvPr id="25" name="Flowchart: Alternate Process 24">
            <a:extLst>
              <a:ext uri="{FF2B5EF4-FFF2-40B4-BE49-F238E27FC236}">
                <a16:creationId xmlns:a16="http://schemas.microsoft.com/office/drawing/2014/main" id="{8C4A7B16-67C6-AEE1-31CC-6EA5B2D95662}"/>
              </a:ext>
            </a:extLst>
          </p:cNvPr>
          <p:cNvSpPr/>
          <p:nvPr/>
        </p:nvSpPr>
        <p:spPr>
          <a:xfrm>
            <a:off x="1318680" y="2204626"/>
            <a:ext cx="10146542" cy="883552"/>
          </a:xfrm>
          <a:prstGeom prst="flowChartAlternateProcess">
            <a:avLst/>
          </a:prstGeom>
          <a:solidFill>
            <a:srgbClr val="418D8F"/>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Alternate Process 23">
            <a:extLst>
              <a:ext uri="{FF2B5EF4-FFF2-40B4-BE49-F238E27FC236}">
                <a16:creationId xmlns:a16="http://schemas.microsoft.com/office/drawing/2014/main" id="{9518E112-EC3C-7CC3-9335-CE1428493DC4}"/>
              </a:ext>
            </a:extLst>
          </p:cNvPr>
          <p:cNvSpPr/>
          <p:nvPr/>
        </p:nvSpPr>
        <p:spPr>
          <a:xfrm>
            <a:off x="817828" y="937375"/>
            <a:ext cx="10595240" cy="113684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ext Placeholder 3">
            <a:extLst>
              <a:ext uri="{FF2B5EF4-FFF2-40B4-BE49-F238E27FC236}">
                <a16:creationId xmlns:a16="http://schemas.microsoft.com/office/drawing/2014/main" id="{D65142F0-5904-535C-5968-52EAFC563473}"/>
              </a:ext>
            </a:extLst>
          </p:cNvPr>
          <p:cNvSpPr>
            <a:spLocks noGrp="1"/>
          </p:cNvSpPr>
          <p:nvPr>
            <p:ph type="body" sz="quarter" idx="16"/>
          </p:nvPr>
        </p:nvSpPr>
        <p:spPr>
          <a:xfrm>
            <a:off x="992588" y="230550"/>
            <a:ext cx="10614687" cy="803654"/>
          </a:xfrm>
        </p:spPr>
        <p:txBody>
          <a:bodyPr/>
          <a:lstStyle/>
          <a:p>
            <a:r>
              <a:rPr lang="en-US" sz="3200" dirty="0">
                <a:solidFill>
                  <a:srgbClr val="459597"/>
                </a:solidFill>
              </a:rPr>
              <a:t>Število razpoložljivih noči </a:t>
            </a:r>
          </a:p>
        </p:txBody>
      </p:sp>
      <p:cxnSp>
        <p:nvCxnSpPr>
          <p:cNvPr id="2" name="Straight Connector 1">
            <a:extLst>
              <a:ext uri="{FF2B5EF4-FFF2-40B4-BE49-F238E27FC236}">
                <a16:creationId xmlns:a16="http://schemas.microsoft.com/office/drawing/2014/main" id="{7BBD7333-6303-2D2D-6289-E022D94897AB}"/>
              </a:ext>
            </a:extLst>
          </p:cNvPr>
          <p:cNvCxnSpPr>
            <a:cxnSpLocks/>
          </p:cNvCxnSpPr>
          <p:nvPr/>
        </p:nvCxnSpPr>
        <p:spPr>
          <a:xfrm>
            <a:off x="50480" y="81439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E79E9E2-0D52-D860-C1B6-3D506AC79286}"/>
              </a:ext>
            </a:extLst>
          </p:cNvPr>
          <p:cNvSpPr>
            <a:spLocks noGrp="1"/>
          </p:cNvSpPr>
          <p:nvPr>
            <p:ph type="body" sz="quarter" idx="18"/>
          </p:nvPr>
        </p:nvSpPr>
        <p:spPr>
          <a:xfrm>
            <a:off x="1358576" y="1034204"/>
            <a:ext cx="9954728" cy="803653"/>
          </a:xfrm>
        </p:spPr>
        <p:txBody>
          <a:bodyPr/>
          <a:lstStyle/>
          <a:p>
            <a:pPr marL="0" indent="0">
              <a:spcAft>
                <a:spcPts val="600"/>
              </a:spcAft>
            </a:pPr>
            <a:r>
              <a:rPr lang="en-US" b="1" dirty="0">
                <a:solidFill>
                  <a:srgbClr val="E96751"/>
                </a:solidFill>
              </a:rPr>
              <a:t>Primer. </a:t>
            </a:r>
            <a:r>
              <a:rPr lang="en-US" sz="2200" dirty="0">
                <a:solidFill>
                  <a:srgbClr val="595959"/>
                </a:solidFill>
              </a:rPr>
              <a:t>Določite število </a:t>
            </a:r>
            <a:r>
              <a:rPr lang="en-IE" sz="2200" dirty="0">
                <a:solidFill>
                  <a:srgbClr val="595959"/>
                </a:solidFill>
              </a:rPr>
              <a:t>razpoložljivih noči na leto. Predpostavljajmo, da poslujete vse leto, 365 noči. </a:t>
            </a:r>
            <a:r>
              <a:rPr lang="en-US" sz="2200" dirty="0">
                <a:solidFill>
                  <a:srgbClr val="595959"/>
                </a:solidFill>
              </a:rPr>
              <a:t>(To lahko prilagodite, če poslujete sezonsko, npr. 300 noči, 250 itd.)</a:t>
            </a:r>
            <a:endParaRPr lang="en-US" sz="2200" i="1" dirty="0">
              <a:solidFill>
                <a:srgbClr val="595959"/>
              </a:solidFill>
            </a:endParaRPr>
          </a:p>
        </p:txBody>
      </p:sp>
      <p:sp>
        <p:nvSpPr>
          <p:cNvPr id="21" name="Text Placeholder 5">
            <a:extLst>
              <a:ext uri="{FF2B5EF4-FFF2-40B4-BE49-F238E27FC236}">
                <a16:creationId xmlns:a16="http://schemas.microsoft.com/office/drawing/2014/main" id="{D3B287A6-9B3B-19C2-C6B1-C809F20B4149}"/>
              </a:ext>
            </a:extLst>
          </p:cNvPr>
          <p:cNvSpPr txBox="1">
            <a:spLocks/>
          </p:cNvSpPr>
          <p:nvPr/>
        </p:nvSpPr>
        <p:spPr>
          <a:xfrm>
            <a:off x="1469032" y="2284525"/>
            <a:ext cx="9996190" cy="80365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chemeClr val="bg1"/>
                </a:solidFill>
              </a:rPr>
              <a:t>Razpoložljive nočitve </a:t>
            </a:r>
            <a:r>
              <a:rPr lang="en-US" dirty="0">
                <a:solidFill>
                  <a:schemeClr val="bg1"/>
                </a:solidFill>
              </a:rPr>
              <a:t>= skupno število nočitev v letu – nočitve, ki jih je lastnik blokiral – dnevi vzdrževanja – sezonska zaprtja</a:t>
            </a:r>
          </a:p>
        </p:txBody>
      </p:sp>
      <p:sp>
        <p:nvSpPr>
          <p:cNvPr id="26" name="Flowchart: Alternate Process 25">
            <a:extLst>
              <a:ext uri="{FF2B5EF4-FFF2-40B4-BE49-F238E27FC236}">
                <a16:creationId xmlns:a16="http://schemas.microsoft.com/office/drawing/2014/main" id="{0CD0B302-3C50-8B18-3798-D09675EEC1BB}"/>
              </a:ext>
            </a:extLst>
          </p:cNvPr>
          <p:cNvSpPr/>
          <p:nvPr/>
        </p:nvSpPr>
        <p:spPr>
          <a:xfrm>
            <a:off x="1358576" y="3260796"/>
            <a:ext cx="9964593" cy="351147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cxnSp>
        <p:nvCxnSpPr>
          <p:cNvPr id="33" name="Connector: Elbow 32">
            <a:extLst>
              <a:ext uri="{FF2B5EF4-FFF2-40B4-BE49-F238E27FC236}">
                <a16:creationId xmlns:a16="http://schemas.microsoft.com/office/drawing/2014/main" id="{40C56929-BA02-0114-971E-FFCE6AEB31A4}"/>
              </a:ext>
            </a:extLst>
          </p:cNvPr>
          <p:cNvCxnSpPr>
            <a:cxnSpLocks/>
            <a:stCxn id="24" idx="1"/>
            <a:endCxn id="25" idx="1"/>
          </p:cNvCxnSpPr>
          <p:nvPr/>
        </p:nvCxnSpPr>
        <p:spPr>
          <a:xfrm rot="10800000" flipH="1" flipV="1">
            <a:off x="817828" y="1505798"/>
            <a:ext cx="500852" cy="1140603"/>
          </a:xfrm>
          <a:prstGeom prst="bentConnector3">
            <a:avLst>
              <a:gd name="adj1" fmla="val -4564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01AF503B-2D57-4689-6C52-274ADA79682E}"/>
              </a:ext>
            </a:extLst>
          </p:cNvPr>
          <p:cNvCxnSpPr>
            <a:cxnSpLocks/>
          </p:cNvCxnSpPr>
          <p:nvPr/>
        </p:nvCxnSpPr>
        <p:spPr>
          <a:xfrm rot="16200000" flipH="1">
            <a:off x="-356708" y="3592452"/>
            <a:ext cx="2613798" cy="721698"/>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90E8030A-47B2-7872-4598-60F4593FF889}"/>
              </a:ext>
            </a:extLst>
          </p:cNvPr>
          <p:cNvSpPr txBox="1">
            <a:spLocks/>
          </p:cNvSpPr>
          <p:nvPr/>
        </p:nvSpPr>
        <p:spPr>
          <a:xfrm>
            <a:off x="1658803" y="3342235"/>
            <a:ext cx="10002981" cy="803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2200" dirty="0">
                <a:solidFill>
                  <a:srgbClr val="595959"/>
                </a:solidFill>
              </a:rPr>
              <a:t>Ta številka je bistvena za izračun realističnih stopenj zasedenosti. Pomaga vam napovedati najvišji prihodek in razumeti omejitve poslovanja. To številko boste uporabili v analizi pragu rentabilnosti in načrtovanju prihodkov.</a:t>
            </a:r>
          </a:p>
          <a:p>
            <a:pPr marL="0" indent="0">
              <a:lnSpc>
                <a:spcPct val="100000"/>
              </a:lnSpc>
              <a:spcBef>
                <a:spcPts val="0"/>
              </a:spcBef>
              <a:spcAft>
                <a:spcPts val="600"/>
              </a:spcAft>
            </a:pPr>
            <a:r>
              <a:rPr lang="en-US" sz="2200" b="1" dirty="0">
                <a:solidFill>
                  <a:srgbClr val="494949"/>
                </a:solidFill>
              </a:rPr>
              <a:t> </a:t>
            </a:r>
            <a:endParaRPr lang="en-US" sz="2200" dirty="0">
              <a:solidFill>
                <a:srgbClr val="494949"/>
              </a:solidFill>
            </a:endParaRPr>
          </a:p>
        </p:txBody>
      </p:sp>
      <p:graphicFrame>
        <p:nvGraphicFramePr>
          <p:cNvPr id="8" name="Table 7">
            <a:extLst>
              <a:ext uri="{FF2B5EF4-FFF2-40B4-BE49-F238E27FC236}">
                <a16:creationId xmlns:a16="http://schemas.microsoft.com/office/drawing/2014/main" id="{7658B31A-F217-5534-3CB6-A52FFDC90BF8}"/>
              </a:ext>
            </a:extLst>
          </p:cNvPr>
          <p:cNvGraphicFramePr>
            <a:graphicFrameLocks noGrp="1"/>
          </p:cNvGraphicFramePr>
          <p:nvPr>
            <p:extLst>
              <p:ext uri="{D42A27DB-BD31-4B8C-83A1-F6EECF244321}">
                <p14:modId xmlns:p14="http://schemas.microsoft.com/office/powerpoint/2010/main" val="4102669837"/>
              </p:ext>
            </p:extLst>
          </p:nvPr>
        </p:nvGraphicFramePr>
        <p:xfrm>
          <a:off x="1808757" y="4477199"/>
          <a:ext cx="8608416" cy="2103120"/>
        </p:xfrm>
        <a:graphic>
          <a:graphicData uri="http://schemas.openxmlformats.org/drawingml/2006/table">
            <a:tbl>
              <a:tblPr/>
              <a:tblGrid>
                <a:gridCol w="5492750">
                  <a:extLst>
                    <a:ext uri="{9D8B030D-6E8A-4147-A177-3AD203B41FA5}">
                      <a16:colId xmlns:a16="http://schemas.microsoft.com/office/drawing/2014/main" val="3346008039"/>
                    </a:ext>
                  </a:extLst>
                </a:gridCol>
                <a:gridCol w="3115666">
                  <a:extLst>
                    <a:ext uri="{9D8B030D-6E8A-4147-A177-3AD203B41FA5}">
                      <a16:colId xmlns:a16="http://schemas.microsoft.com/office/drawing/2014/main" val="3983309515"/>
                    </a:ext>
                  </a:extLst>
                </a:gridCol>
              </a:tblGrid>
              <a:tr h="0">
                <a:tc>
                  <a:txBody>
                    <a:bodyPr/>
                    <a:lstStyle/>
                    <a:p>
                      <a:pPr>
                        <a:buNone/>
                      </a:pPr>
                      <a:r>
                        <a:rPr lang="en-US" sz="1800" b="1" dirty="0">
                          <a:solidFill>
                            <a:schemeClr val="bg1"/>
                          </a:solidFill>
                        </a:rPr>
                        <a:t>Skupno število noči v letu</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365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78331555"/>
                  </a:ext>
                </a:extLst>
              </a:tr>
              <a:tr h="0">
                <a:tc>
                  <a:txBody>
                    <a:bodyPr/>
                    <a:lstStyle/>
                    <a:p>
                      <a:pPr>
                        <a:buNone/>
                      </a:pPr>
                      <a:r>
                        <a:rPr lang="en-US" sz="1800" dirty="0">
                          <a:solidFill>
                            <a:srgbClr val="595959"/>
                          </a:solidFill>
                        </a:rPr>
                        <a:t>Uporaba lastnika (npr. počitnice, osebni obiski)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140182"/>
                  </a:ext>
                </a:extLst>
              </a:tr>
              <a:tr h="0">
                <a:tc>
                  <a:txBody>
                    <a:bodyPr/>
                    <a:lstStyle/>
                    <a:p>
                      <a:pPr>
                        <a:buNone/>
                      </a:pPr>
                      <a:r>
                        <a:rPr lang="en-US" sz="1800" dirty="0">
                          <a:solidFill>
                            <a:srgbClr val="595959"/>
                          </a:solidFill>
                        </a:rPr>
                        <a:t>Načrtovani dnevi vzdrževanja (npr. temeljito čiščenje, popravila)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069515"/>
                  </a:ext>
                </a:extLst>
              </a:tr>
              <a:tr h="0">
                <a:tc>
                  <a:txBody>
                    <a:bodyPr/>
                    <a:lstStyle/>
                    <a:p>
                      <a:pPr>
                        <a:buNone/>
                      </a:pPr>
                      <a:r>
                        <a:rPr lang="en-US" sz="1800" dirty="0" err="1">
                          <a:solidFill>
                            <a:srgbClr val="595959"/>
                          </a:solidFill>
                        </a:rPr>
                        <a:t>Zaprtje</a:t>
                      </a:r>
                      <a:r>
                        <a:rPr lang="en-US" sz="1800" dirty="0">
                          <a:solidFill>
                            <a:srgbClr val="595959"/>
                          </a:solidFill>
                        </a:rPr>
                        <a:t> </a:t>
                      </a:r>
                      <a:r>
                        <a:rPr lang="en-US" sz="1800" dirty="0" err="1">
                          <a:solidFill>
                            <a:srgbClr val="595959"/>
                          </a:solidFill>
                        </a:rPr>
                        <a:t>izven</a:t>
                      </a:r>
                      <a:r>
                        <a:rPr lang="en-US" sz="1800" dirty="0">
                          <a:solidFill>
                            <a:srgbClr val="595959"/>
                          </a:solidFill>
                        </a:rPr>
                        <a:t> </a:t>
                      </a:r>
                      <a:r>
                        <a:rPr lang="en-US" sz="1800" dirty="0" err="1">
                          <a:solidFill>
                            <a:srgbClr val="595959"/>
                          </a:solidFill>
                        </a:rPr>
                        <a:t>sezone</a:t>
                      </a:r>
                      <a:r>
                        <a:rPr lang="en-US" sz="1800" dirty="0">
                          <a:solidFill>
                            <a:srgbClr val="595959"/>
                          </a:solidFill>
                        </a:rPr>
                        <a:t> (</a:t>
                      </a:r>
                      <a:r>
                        <a:rPr lang="en-US" sz="1800" dirty="0" err="1">
                          <a:solidFill>
                            <a:srgbClr val="595959"/>
                          </a:solidFill>
                        </a:rPr>
                        <a:t>npr</a:t>
                      </a:r>
                      <a:r>
                        <a:rPr lang="en-US" sz="1800" dirty="0">
                          <a:solidFill>
                            <a:srgbClr val="595959"/>
                          </a:solidFill>
                        </a:rPr>
                        <a:t>. </a:t>
                      </a:r>
                      <a:r>
                        <a:rPr lang="en-US" sz="1800" dirty="0" err="1">
                          <a:solidFill>
                            <a:srgbClr val="595959"/>
                          </a:solidFill>
                        </a:rPr>
                        <a:t>zaprto</a:t>
                      </a:r>
                      <a:r>
                        <a:rPr lang="en-US" sz="1800" dirty="0">
                          <a:solidFill>
                            <a:srgbClr val="595959"/>
                          </a:solidFill>
                        </a:rPr>
                        <a:t> </a:t>
                      </a:r>
                      <a:r>
                        <a:rPr lang="en-US" sz="1800" dirty="0" err="1">
                          <a:solidFill>
                            <a:srgbClr val="595959"/>
                          </a:solidFill>
                        </a:rPr>
                        <a:t>januar</a:t>
                      </a:r>
                      <a:r>
                        <a:rPr lang="en-US" sz="1800" dirty="0">
                          <a:solidFill>
                            <a:srgbClr val="595959"/>
                          </a:solidFill>
                        </a:rPr>
                        <a:t>–</a:t>
                      </a:r>
                      <a:r>
                        <a:rPr lang="en-US" sz="1800" dirty="0" err="1">
                          <a:solidFill>
                            <a:srgbClr val="595959"/>
                          </a:solidFill>
                        </a:rPr>
                        <a:t>februar</a:t>
                      </a:r>
                      <a:r>
                        <a:rPr lang="en-US" sz="1800" dirty="0">
                          <a:solidFill>
                            <a:srgbClr val="59595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5051693"/>
                  </a:ext>
                </a:extLst>
              </a:tr>
              <a:tr h="0">
                <a:tc>
                  <a:txBody>
                    <a:bodyPr/>
                    <a:lstStyle/>
                    <a:p>
                      <a:pPr>
                        <a:buNone/>
                      </a:pPr>
                      <a:r>
                        <a:rPr lang="en-IE" sz="1800" b="1" dirty="0">
                          <a:solidFill>
                            <a:schemeClr val="bg1"/>
                          </a:solidFill>
                        </a:rPr>
                        <a:t>Razpoložljive nočitve</a:t>
                      </a:r>
                      <a:endParaRPr lang="en-IE"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a:txBody>
                    <a:bodyPr/>
                    <a:lstStyle/>
                    <a:p>
                      <a:pPr>
                        <a:buNone/>
                      </a:pPr>
                      <a:r>
                        <a:rPr lang="en-US" sz="1800" dirty="0">
                          <a:solidFill>
                            <a:schemeClr val="bg1"/>
                          </a:solidFill>
                        </a:rPr>
                        <a:t>365 – 30 – 10 – 45 =</a:t>
                      </a:r>
                      <a:r>
                        <a:rPr lang="en-US" sz="1800" b="1" dirty="0">
                          <a:solidFill>
                            <a:schemeClr val="bg1"/>
                          </a:solidFill>
                        </a:rPr>
                        <a:t> 280 noči</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extLst>
                  <a:ext uri="{0D108BD9-81ED-4DB2-BD59-A6C34878D82A}">
                    <a16:rowId xmlns:a16="http://schemas.microsoft.com/office/drawing/2014/main" val="2240283204"/>
                  </a:ext>
                </a:extLst>
              </a:tr>
            </a:tbl>
          </a:graphicData>
        </a:graphic>
      </p:graphicFrame>
    </p:spTree>
    <p:extLst>
      <p:ext uri="{BB962C8B-B14F-4D97-AF65-F5344CB8AC3E}">
        <p14:creationId xmlns:p14="http://schemas.microsoft.com/office/powerpoint/2010/main" val="3383503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741945-7631-6FCC-91D8-E7A959CBFD31}"/>
              </a:ext>
            </a:extLst>
          </p:cNvPr>
          <p:cNvSpPr>
            <a:spLocks noGrp="1"/>
          </p:cNvSpPr>
          <p:nvPr>
            <p:ph type="body" sz="quarter" idx="16"/>
          </p:nvPr>
        </p:nvSpPr>
        <p:spPr>
          <a:xfrm>
            <a:off x="672370" y="188326"/>
            <a:ext cx="10614687" cy="803654"/>
          </a:xfrm>
        </p:spPr>
        <p:txBody>
          <a:bodyPr/>
          <a:lstStyle/>
          <a:p>
            <a:r>
              <a:rPr lang="en-IE" sz="2800" dirty="0">
                <a:solidFill>
                  <a:srgbClr val="E96751"/>
                </a:solidFill>
              </a:rPr>
              <a:t>Vzorec tabele prihodkov </a:t>
            </a:r>
            <a:r>
              <a:rPr lang="en-IE" sz="2400" b="0" dirty="0">
                <a:solidFill>
                  <a:srgbClr val="418D8F"/>
                </a:solidFill>
              </a:rPr>
              <a:t>(izračun primarnega in sekundarnega)</a:t>
            </a:r>
          </a:p>
        </p:txBody>
      </p:sp>
      <p:graphicFrame>
        <p:nvGraphicFramePr>
          <p:cNvPr id="4" name="Table 3">
            <a:extLst>
              <a:ext uri="{FF2B5EF4-FFF2-40B4-BE49-F238E27FC236}">
                <a16:creationId xmlns:a16="http://schemas.microsoft.com/office/drawing/2014/main" id="{8FF327AB-6510-CF8C-FB59-D3FFC9F84FB7}"/>
              </a:ext>
            </a:extLst>
          </p:cNvPr>
          <p:cNvGraphicFramePr>
            <a:graphicFrameLocks noGrp="1"/>
          </p:cNvGraphicFramePr>
          <p:nvPr>
            <p:extLst>
              <p:ext uri="{D42A27DB-BD31-4B8C-83A1-F6EECF244321}">
                <p14:modId xmlns:p14="http://schemas.microsoft.com/office/powerpoint/2010/main" val="3233188885"/>
              </p:ext>
            </p:extLst>
          </p:nvPr>
        </p:nvGraphicFramePr>
        <p:xfrm>
          <a:off x="746652" y="643162"/>
          <a:ext cx="10698695" cy="5996032"/>
        </p:xfrm>
        <a:graphic>
          <a:graphicData uri="http://schemas.openxmlformats.org/drawingml/2006/table">
            <a:tbl>
              <a:tblPr/>
              <a:tblGrid>
                <a:gridCol w="1528385">
                  <a:extLst>
                    <a:ext uri="{9D8B030D-6E8A-4147-A177-3AD203B41FA5}">
                      <a16:colId xmlns:a16="http://schemas.microsoft.com/office/drawing/2014/main" val="2829827051"/>
                    </a:ext>
                  </a:extLst>
                </a:gridCol>
                <a:gridCol w="1528385">
                  <a:extLst>
                    <a:ext uri="{9D8B030D-6E8A-4147-A177-3AD203B41FA5}">
                      <a16:colId xmlns:a16="http://schemas.microsoft.com/office/drawing/2014/main" val="2904220173"/>
                    </a:ext>
                  </a:extLst>
                </a:gridCol>
                <a:gridCol w="1528385">
                  <a:extLst>
                    <a:ext uri="{9D8B030D-6E8A-4147-A177-3AD203B41FA5}">
                      <a16:colId xmlns:a16="http://schemas.microsoft.com/office/drawing/2014/main" val="1524955550"/>
                    </a:ext>
                  </a:extLst>
                </a:gridCol>
                <a:gridCol w="1528385">
                  <a:extLst>
                    <a:ext uri="{9D8B030D-6E8A-4147-A177-3AD203B41FA5}">
                      <a16:colId xmlns:a16="http://schemas.microsoft.com/office/drawing/2014/main" val="1594532226"/>
                    </a:ext>
                  </a:extLst>
                </a:gridCol>
                <a:gridCol w="1528385">
                  <a:extLst>
                    <a:ext uri="{9D8B030D-6E8A-4147-A177-3AD203B41FA5}">
                      <a16:colId xmlns:a16="http://schemas.microsoft.com/office/drawing/2014/main" val="3417630123"/>
                    </a:ext>
                  </a:extLst>
                </a:gridCol>
                <a:gridCol w="1528385">
                  <a:extLst>
                    <a:ext uri="{9D8B030D-6E8A-4147-A177-3AD203B41FA5}">
                      <a16:colId xmlns:a16="http://schemas.microsoft.com/office/drawing/2014/main" val="401659906"/>
                    </a:ext>
                  </a:extLst>
                </a:gridCol>
                <a:gridCol w="1528385">
                  <a:extLst>
                    <a:ext uri="{9D8B030D-6E8A-4147-A177-3AD203B41FA5}">
                      <a16:colId xmlns:a16="http://schemas.microsoft.com/office/drawing/2014/main" val="2845726333"/>
                    </a:ext>
                  </a:extLst>
                </a:gridCol>
              </a:tblGrid>
              <a:tr h="524258">
                <a:tc>
                  <a:txBody>
                    <a:bodyPr/>
                    <a:lstStyle/>
                    <a:p>
                      <a:pPr>
                        <a:buNone/>
                      </a:pPr>
                      <a:r>
                        <a:rPr lang="en-IE" sz="1600" b="0" dirty="0">
                          <a:solidFill>
                            <a:schemeClr val="bg1"/>
                          </a:solidFill>
                        </a:rPr>
                        <a:t>Vrsta prihodkov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Opis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Stopnja/enota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Razpoložljive nočitve ali enote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Pričakovana zasedenost / prodaja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Predvideni mesečni prihodki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Predvideni letni prihodki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46919352"/>
                  </a:ext>
                </a:extLst>
              </a:tr>
              <a:tr h="524258">
                <a:tc gridSpan="3">
                  <a:txBody>
                    <a:bodyPr/>
                    <a:lstStyle/>
                    <a:p>
                      <a:pPr algn="ctr">
                        <a:buNone/>
                      </a:pPr>
                      <a:r>
                        <a:rPr lang="en-IE" sz="1600" b="1" dirty="0">
                          <a:solidFill>
                            <a:schemeClr val="bg1"/>
                          </a:solidFill>
                        </a:rPr>
                        <a:t>Glavni viri prihodkov</a:t>
                      </a:r>
                      <a:endParaRPr lang="en-IE" sz="160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719751"/>
                  </a:ext>
                </a:extLst>
              </a:tr>
              <a:tr h="524258">
                <a:tc>
                  <a:txBody>
                    <a:bodyPr/>
                    <a:lstStyle/>
                    <a:p>
                      <a:pPr>
                        <a:buNone/>
                      </a:pPr>
                      <a:r>
                        <a:rPr lang="en-IE" sz="1600" b="1" dirty="0">
                          <a:solidFill>
                            <a:srgbClr val="595959"/>
                          </a:solidFill>
                        </a:rPr>
                        <a:t>Cena najema na noč</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Glavni</a:t>
                      </a:r>
                      <a:r>
                        <a:rPr lang="en-IE" sz="1600" dirty="0">
                          <a:solidFill>
                            <a:srgbClr val="595959"/>
                          </a:solidFill>
                        </a:rPr>
                        <a:t> </a:t>
                      </a:r>
                      <a:r>
                        <a:rPr lang="en-IE" sz="1600" dirty="0" err="1">
                          <a:solidFill>
                            <a:srgbClr val="595959"/>
                          </a:solidFill>
                        </a:rPr>
                        <a:t>prihodki</a:t>
                      </a:r>
                      <a:r>
                        <a:rPr lang="en-IE" sz="1600" dirty="0">
                          <a:solidFill>
                            <a:srgbClr val="595959"/>
                          </a:solidFill>
                        </a:rPr>
                        <a:t> od </a:t>
                      </a:r>
                      <a:r>
                        <a:rPr lang="en-IE" sz="1600" dirty="0" err="1">
                          <a:solidFill>
                            <a:srgbClr val="595959"/>
                          </a:solidFill>
                        </a:rPr>
                        <a:t>rezervacij</a:t>
                      </a:r>
                      <a:r>
                        <a:rPr lang="en-IE" sz="1600" dirty="0">
                          <a:solidFill>
                            <a:srgbClr val="595959"/>
                          </a:solidFill>
                        </a:rPr>
                        <a:t> </a:t>
                      </a:r>
                      <a:r>
                        <a:rPr lang="en-IE" sz="1600" dirty="0" err="1">
                          <a:solidFill>
                            <a:srgbClr val="595959"/>
                          </a:solidFill>
                        </a:rPr>
                        <a:t>gostov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140 EUR/</a:t>
                      </a:r>
                      <a:r>
                        <a:rPr lang="en-IE" sz="1600" dirty="0" err="1">
                          <a:solidFill>
                            <a:srgbClr val="595959"/>
                          </a:solidFill>
                        </a:rPr>
                        <a:t>noč</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365 </a:t>
                      </a:r>
                      <a:r>
                        <a:rPr lang="en-IE" sz="1600" dirty="0" err="1">
                          <a:solidFill>
                            <a:srgbClr val="595959"/>
                          </a:solidFill>
                        </a:rPr>
                        <a:t>noči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50 % (183 </a:t>
                      </a:r>
                      <a:r>
                        <a:rPr lang="en-IE" sz="1600" dirty="0" err="1">
                          <a:solidFill>
                            <a:srgbClr val="595959"/>
                          </a:solidFill>
                        </a:rPr>
                        <a:t>noči</a:t>
                      </a:r>
                      <a:r>
                        <a:rPr lang="en-IE" sz="1600" dirty="0">
                          <a:solidFill>
                            <a:srgbClr val="595959"/>
                          </a:solidFill>
                        </a:rPr>
                        <a: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2.562</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25.620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0595110"/>
                  </a:ext>
                </a:extLst>
              </a:tr>
              <a:tr h="681535">
                <a:tc>
                  <a:txBody>
                    <a:bodyPr/>
                    <a:lstStyle/>
                    <a:p>
                      <a:pPr>
                        <a:buNone/>
                      </a:pPr>
                      <a:r>
                        <a:rPr lang="en-IE" sz="1600" b="1" dirty="0">
                          <a:solidFill>
                            <a:srgbClr val="595959"/>
                          </a:solidFill>
                        </a:rPr>
                        <a:t>Stroški čiščenja (na rezervacijo)</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err="1">
                          <a:solidFill>
                            <a:srgbClr val="595959"/>
                          </a:solidFill>
                        </a:rPr>
                        <a:t>Pavšalna</a:t>
                      </a:r>
                      <a:r>
                        <a:rPr lang="en-US" sz="1600" dirty="0">
                          <a:solidFill>
                            <a:srgbClr val="595959"/>
                          </a:solidFill>
                        </a:rPr>
                        <a:t> </a:t>
                      </a:r>
                      <a:r>
                        <a:rPr lang="en-US" sz="1600" dirty="0" err="1">
                          <a:solidFill>
                            <a:srgbClr val="595959"/>
                          </a:solidFill>
                        </a:rPr>
                        <a:t>pristojbina</a:t>
                      </a:r>
                      <a:r>
                        <a:rPr lang="en-US" sz="1600" dirty="0">
                          <a:solidFill>
                            <a:srgbClr val="595959"/>
                          </a:solidFill>
                        </a:rPr>
                        <a:t>, ki se </a:t>
                      </a:r>
                      <a:r>
                        <a:rPr lang="en-US" sz="1600" dirty="0" err="1">
                          <a:solidFill>
                            <a:srgbClr val="595959"/>
                          </a:solidFill>
                        </a:rPr>
                        <a:t>doda</a:t>
                      </a:r>
                      <a:r>
                        <a:rPr lang="en-US" sz="1600" dirty="0">
                          <a:solidFill>
                            <a:srgbClr val="595959"/>
                          </a:solidFill>
                        </a:rPr>
                        <a:t> </a:t>
                      </a:r>
                      <a:r>
                        <a:rPr lang="en-US" sz="1600" dirty="0" err="1">
                          <a:solidFill>
                            <a:srgbClr val="595959"/>
                          </a:solidFill>
                        </a:rPr>
                        <a:t>vsaki</a:t>
                      </a:r>
                      <a:r>
                        <a:rPr lang="en-US" sz="1600" dirty="0">
                          <a:solidFill>
                            <a:srgbClr val="595959"/>
                          </a:solidFill>
                        </a:rPr>
                        <a:t> </a:t>
                      </a:r>
                      <a:r>
                        <a:rPr lang="en-US" sz="1600" dirty="0" err="1">
                          <a:solidFill>
                            <a:srgbClr val="595959"/>
                          </a:solidFill>
                        </a:rPr>
                        <a:t>rezervaciji</a:t>
                      </a:r>
                      <a:r>
                        <a:rPr lang="en-US" sz="1600" dirty="0">
                          <a:solidFill>
                            <a:srgbClr val="595959"/>
                          </a:solidFill>
                        </a:rPr>
                        <a:t> </a:t>
                      </a:r>
                      <a:r>
                        <a:rPr lang="en-US" sz="1600" dirty="0" err="1">
                          <a:solidFill>
                            <a:srgbClr val="595959"/>
                          </a:solidFill>
                        </a:rPr>
                        <a:t>gosta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30 EUR/</a:t>
                      </a:r>
                      <a:r>
                        <a:rPr lang="en-IE" sz="1600" dirty="0" err="1">
                          <a:solidFill>
                            <a:srgbClr val="595959"/>
                          </a:solidFill>
                        </a:rPr>
                        <a:t>rezervacija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183 </a:t>
                      </a:r>
                      <a:r>
                        <a:rPr lang="en-IE" sz="1600" dirty="0" err="1">
                          <a:solidFill>
                            <a:srgbClr val="595959"/>
                          </a:solidFill>
                        </a:rPr>
                        <a:t>rezervacij</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457</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5.490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7280892"/>
                  </a:ext>
                </a:extLst>
              </a:tr>
              <a:tr h="524258">
                <a:tc gridSpan="3">
                  <a:txBody>
                    <a:bodyPr/>
                    <a:lstStyle/>
                    <a:p>
                      <a:pPr algn="ctr">
                        <a:buNone/>
                      </a:pPr>
                      <a:r>
                        <a:rPr lang="en-IE" sz="1600" b="1" dirty="0">
                          <a:solidFill>
                            <a:schemeClr val="bg1"/>
                          </a:solidFill>
                        </a:rPr>
                        <a:t>Sekundarni viri prihodkov</a:t>
                      </a:r>
                      <a:endParaRPr lang="en-IE" sz="160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2422970"/>
                  </a:ext>
                </a:extLst>
              </a:tr>
              <a:tr h="524258">
                <a:tc>
                  <a:txBody>
                    <a:bodyPr/>
                    <a:lstStyle/>
                    <a:p>
                      <a:pPr>
                        <a:buNone/>
                      </a:pPr>
                      <a:r>
                        <a:rPr lang="en-IE" sz="1600" b="1" dirty="0">
                          <a:solidFill>
                            <a:srgbClr val="595959"/>
                          </a:solidFill>
                        </a:rPr>
                        <a:t>Dodatek za zajtrk</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Izbirna</a:t>
                      </a:r>
                      <a:r>
                        <a:rPr lang="en-IE" sz="1600" dirty="0">
                          <a:solidFill>
                            <a:srgbClr val="595959"/>
                          </a:solidFill>
                        </a:rPr>
                        <a:t> </a:t>
                      </a:r>
                      <a:r>
                        <a:rPr lang="en-IE" sz="1600" dirty="0" err="1">
                          <a:solidFill>
                            <a:srgbClr val="595959"/>
                          </a:solidFill>
                        </a:rPr>
                        <a:t>nadgradnja</a:t>
                      </a:r>
                      <a:r>
                        <a:rPr lang="en-IE" sz="1600" dirty="0">
                          <a:solidFill>
                            <a:srgbClr val="595959"/>
                          </a:solidFill>
                        </a:rPr>
                        <a:t> za </a:t>
                      </a:r>
                      <a:r>
                        <a:rPr lang="en-IE" sz="1600" dirty="0" err="1">
                          <a:solidFill>
                            <a:srgbClr val="595959"/>
                          </a:solidFill>
                        </a:rPr>
                        <a:t>goste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12 EUR/</a:t>
                      </a:r>
                      <a:r>
                        <a:rPr lang="en-IE" sz="1600" dirty="0" err="1">
                          <a:solidFill>
                            <a:srgbClr val="595959"/>
                          </a:solidFill>
                        </a:rPr>
                        <a:t>osebo</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183 </a:t>
                      </a:r>
                      <a:r>
                        <a:rPr lang="en-US" sz="1600" dirty="0" err="1">
                          <a:solidFill>
                            <a:srgbClr val="595959"/>
                          </a:solidFill>
                        </a:rPr>
                        <a:t>rezervacij</a:t>
                      </a:r>
                      <a:r>
                        <a:rPr lang="en-US" sz="1600" dirty="0">
                          <a:solidFill>
                            <a:srgbClr val="595959"/>
                          </a:solidFill>
                        </a:rPr>
                        <a:t> x 2 </a:t>
                      </a:r>
                      <a:r>
                        <a:rPr lang="en-US" sz="1600" dirty="0" err="1">
                          <a:solidFill>
                            <a:srgbClr val="595959"/>
                          </a:solidFill>
                        </a:rPr>
                        <a:t>gosta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30 % </a:t>
                      </a:r>
                      <a:r>
                        <a:rPr lang="en-IE" sz="1600" dirty="0" err="1">
                          <a:solidFill>
                            <a:srgbClr val="595959"/>
                          </a:solidFill>
                        </a:rPr>
                        <a:t>izkoriščenost</a:t>
                      </a:r>
                      <a:r>
                        <a:rPr lang="en-IE" sz="1600" dirty="0">
                          <a:solidFill>
                            <a:srgbClr val="595959"/>
                          </a:solidFill>
                        </a:rPr>
                        <a:t> (110 </a:t>
                      </a:r>
                      <a:r>
                        <a:rPr lang="en-IE" sz="1600" dirty="0" err="1">
                          <a:solidFill>
                            <a:srgbClr val="595959"/>
                          </a:solidFill>
                        </a:rPr>
                        <a:t>prodaj</a:t>
                      </a:r>
                      <a:r>
                        <a:rPr lang="en-IE" sz="1600" dirty="0">
                          <a:solidFill>
                            <a:srgbClr val="595959"/>
                          </a:solidFill>
                        </a:rPr>
                        <a: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132</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1.320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7887997"/>
                  </a:ext>
                </a:extLst>
              </a:tr>
              <a:tr h="524258">
                <a:tc>
                  <a:txBody>
                    <a:bodyPr/>
                    <a:lstStyle/>
                    <a:p>
                      <a:pPr>
                        <a:buNone/>
                      </a:pPr>
                      <a:r>
                        <a:rPr lang="en-US" sz="1600" b="1" dirty="0">
                          <a:solidFill>
                            <a:srgbClr val="595959"/>
                          </a:solidFill>
                        </a:rPr>
                        <a:t>Najem opreme (npr. koles)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Dnevni najem za goste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15 EUR/dan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 </a:t>
                      </a:r>
                      <a:r>
                        <a:rPr lang="en-IE" sz="1600" dirty="0" err="1">
                          <a:solidFill>
                            <a:srgbClr val="595959"/>
                          </a:solidFill>
                        </a:rPr>
                        <a:t>dni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20 % </a:t>
                      </a:r>
                      <a:r>
                        <a:rPr lang="en-IE" sz="1600" dirty="0" err="1">
                          <a:solidFill>
                            <a:srgbClr val="595959"/>
                          </a:solidFill>
                        </a:rPr>
                        <a:t>izkoriščenost</a:t>
                      </a:r>
                      <a:r>
                        <a:rPr lang="en-IE" sz="1600" dirty="0">
                          <a:solidFill>
                            <a:srgbClr val="595959"/>
                          </a:solidFill>
                        </a:rPr>
                        <a:t> (20 </a:t>
                      </a:r>
                      <a:r>
                        <a:rPr lang="en-IE" sz="1600" dirty="0" err="1">
                          <a:solidFill>
                            <a:srgbClr val="595959"/>
                          </a:solidFill>
                        </a:rPr>
                        <a:t>najemov</a:t>
                      </a:r>
                      <a:r>
                        <a:rPr lang="en-IE" sz="1600" dirty="0">
                          <a:solidFill>
                            <a:srgbClr val="595959"/>
                          </a:solidFill>
                        </a:rPr>
                        <a: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25</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300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7735846"/>
                  </a:ext>
                </a:extLst>
              </a:tr>
              <a:tr h="524258">
                <a:tc>
                  <a:txBody>
                    <a:bodyPr/>
                    <a:lstStyle/>
                    <a:p>
                      <a:pPr>
                        <a:buNone/>
                      </a:pPr>
                      <a:r>
                        <a:rPr lang="en-IE" sz="1600" b="1" dirty="0">
                          <a:solidFill>
                            <a:srgbClr val="595959"/>
                          </a:solidFill>
                        </a:rPr>
                        <a:t>Provizija za rezervacijo lokalnih izletov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Provizija</a:t>
                      </a:r>
                      <a:r>
                        <a:rPr lang="en-IE" sz="1600" dirty="0">
                          <a:solidFill>
                            <a:srgbClr val="595959"/>
                          </a:solidFill>
                        </a:rPr>
                        <a:t> za </a:t>
                      </a:r>
                      <a:r>
                        <a:rPr lang="en-IE" sz="1600" dirty="0" err="1">
                          <a:solidFill>
                            <a:srgbClr val="595959"/>
                          </a:solidFill>
                        </a:rPr>
                        <a:t>priporočila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20 EUR/</a:t>
                      </a:r>
                      <a:r>
                        <a:rPr lang="en-IE" sz="1600" dirty="0" err="1">
                          <a:solidFill>
                            <a:srgbClr val="595959"/>
                          </a:solidFill>
                        </a:rPr>
                        <a:t>izlet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 </a:t>
                      </a:r>
                      <a:r>
                        <a:rPr lang="en-IE" sz="1600" dirty="0" err="1">
                          <a:solidFill>
                            <a:srgbClr val="595959"/>
                          </a:solidFill>
                        </a:rPr>
                        <a:t>rezervacij</a:t>
                      </a:r>
                      <a:r>
                        <a:rPr lang="en-IE" sz="1600" dirty="0">
                          <a:solidFill>
                            <a:srgbClr val="595959"/>
                          </a:solidFill>
                        </a:rPr>
                        <a:t>/</a:t>
                      </a:r>
                      <a:r>
                        <a:rPr lang="en-IE" sz="1600" dirty="0" err="1">
                          <a:solidFill>
                            <a:srgbClr val="595959"/>
                          </a:solidFill>
                        </a:rPr>
                        <a:t>mesec</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10 % </a:t>
                      </a:r>
                      <a:r>
                        <a:rPr lang="en-US" sz="1600" dirty="0" err="1">
                          <a:solidFill>
                            <a:srgbClr val="595959"/>
                          </a:solidFill>
                        </a:rPr>
                        <a:t>izkoriščenost</a:t>
                      </a:r>
                      <a:r>
                        <a:rPr lang="en-US" sz="1600" dirty="0">
                          <a:solidFill>
                            <a:srgbClr val="595959"/>
                          </a:solidFill>
                        </a:rPr>
                        <a:t> (12 </a:t>
                      </a:r>
                      <a:r>
                        <a:rPr lang="en-US" sz="1600" dirty="0" err="1">
                          <a:solidFill>
                            <a:srgbClr val="595959"/>
                          </a:solidFill>
                        </a:rPr>
                        <a:t>izletov</a:t>
                      </a:r>
                      <a:r>
                        <a:rPr lang="en-US" sz="1600" dirty="0">
                          <a:solidFill>
                            <a:srgbClr val="595959"/>
                          </a:solidFill>
                        </a:rPr>
                        <a:t>/</a:t>
                      </a:r>
                      <a:r>
                        <a:rPr lang="en-US" sz="1600" dirty="0" err="1">
                          <a:solidFill>
                            <a:srgbClr val="595959"/>
                          </a:solidFill>
                        </a:rPr>
                        <a:t>mesec</a:t>
                      </a:r>
                      <a:r>
                        <a:rPr lang="en-US" sz="1600" dirty="0">
                          <a:solidFill>
                            <a:srgbClr val="595959"/>
                          </a:solidFill>
                        </a:rPr>
                        <a: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240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2880</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824257"/>
                  </a:ext>
                </a:extLst>
              </a:tr>
            </a:tbl>
          </a:graphicData>
        </a:graphic>
      </p:graphicFrame>
    </p:spTree>
    <p:extLst>
      <p:ext uri="{BB962C8B-B14F-4D97-AF65-F5344CB8AC3E}">
        <p14:creationId xmlns:p14="http://schemas.microsoft.com/office/powerpoint/2010/main" val="150671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27D57-50DD-128B-B944-E53B03E0E3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E513C5-E264-3D08-E214-8A50FA84DEA6}"/>
              </a:ext>
            </a:extLst>
          </p:cNvPr>
          <p:cNvSpPr>
            <a:spLocks noGrp="1"/>
          </p:cNvSpPr>
          <p:nvPr>
            <p:ph type="body" sz="quarter" idx="16"/>
          </p:nvPr>
        </p:nvSpPr>
        <p:spPr>
          <a:xfrm>
            <a:off x="573015" y="1144469"/>
            <a:ext cx="10685535" cy="3066422"/>
          </a:xfrm>
        </p:spPr>
        <p:txBody>
          <a:bodyPr lIns="91440" tIns="45720" rIns="91440" bIns="45720" anchor="t">
            <a:noAutofit/>
          </a:bodyPr>
          <a:lstStyle/>
          <a:p>
            <a:pPr>
              <a:spcAft>
                <a:spcPts val="1200"/>
              </a:spcAft>
            </a:pPr>
            <a:r>
              <a:rPr lang="en-US" sz="2200" dirty="0">
                <a:solidFill>
                  <a:srgbClr val="595959"/>
                </a:solidFill>
              </a:rPr>
              <a:t>Vsak uspešen alternativni nastanitveni posel – naj gre za glamping pod ali ekološki oddih – zahteva več kot le dobro lokacijo ali ustvarjalno zasnovo. Potrebuje trdno </a:t>
            </a:r>
            <a:r>
              <a:rPr lang="en-US" sz="2200" dirty="0" err="1">
                <a:solidFill>
                  <a:srgbClr val="595959"/>
                </a:solidFill>
              </a:rPr>
              <a:t>finančno</a:t>
            </a:r>
            <a:r>
              <a:rPr lang="en-US" sz="2200" dirty="0">
                <a:solidFill>
                  <a:srgbClr val="595959"/>
                </a:solidFill>
              </a:rPr>
              <a:t> </a:t>
            </a:r>
            <a:r>
              <a:rPr lang="en-US" sz="2200" dirty="0" err="1">
                <a:solidFill>
                  <a:srgbClr val="595959"/>
                </a:solidFill>
              </a:rPr>
              <a:t>podlago</a:t>
            </a:r>
            <a:r>
              <a:rPr lang="en-US" sz="2200" dirty="0">
                <a:solidFill>
                  <a:srgbClr val="595959"/>
                </a:solidFill>
              </a:rPr>
              <a:t>. Prva tri </a:t>
            </a:r>
            <a:r>
              <a:rPr lang="en-US" sz="2200" dirty="0" err="1">
                <a:solidFill>
                  <a:srgbClr val="595959"/>
                </a:solidFill>
              </a:rPr>
              <a:t>poglavja</a:t>
            </a:r>
            <a:r>
              <a:rPr lang="en-US" sz="2200" dirty="0">
                <a:solidFill>
                  <a:srgbClr val="595959"/>
                </a:solidFill>
              </a:rPr>
              <a:t> vas vodijo skozi bistvene elemente finančnega razmišljanja: razumevanje vloge finančnega upravljanja, izbira modela, ki je v skladu z vašimi cilji in sredstvi, ter opredelitev vseh potencialnih virov prihodkov. Z jasno opredelitvijo strukture vašega podjetja in virov prihodkov boste bolje pripravljeni na strateško načrtovanje, samozavestno oblikovanje cen in prilagajanje prihodnjim izzivom. To je vaš načrt za razumevanje, kaj je od samega začetka izvedljivo, trajnostno in donosno.</a:t>
            </a:r>
          </a:p>
          <a:p>
            <a:pPr>
              <a:spcAft>
                <a:spcPts val="1200"/>
              </a:spcAft>
            </a:pPr>
            <a:r>
              <a:rPr lang="en-US" sz="2400" b="1" dirty="0">
                <a:solidFill>
                  <a:srgbClr val="E96751"/>
                </a:solidFill>
              </a:rPr>
              <a:t>Poglavje 1: </a:t>
            </a:r>
            <a:r>
              <a:rPr lang="en-US" sz="2400" b="1" dirty="0">
                <a:solidFill>
                  <a:srgbClr val="459597"/>
                </a:solidFill>
              </a:rPr>
              <a:t>Uvod v finančno upravljanje in izvedljivost</a:t>
            </a:r>
          </a:p>
          <a:p>
            <a:pPr marL="342900" indent="-342900">
              <a:spcAft>
                <a:spcPts val="1200"/>
              </a:spcAft>
              <a:buFont typeface="Arial" panose="020B0604020202020204" pitchFamily="34" charset="0"/>
              <a:buChar char="•"/>
            </a:pPr>
            <a:r>
              <a:rPr lang="en-US" sz="2000" i="1" dirty="0">
                <a:solidFill>
                  <a:srgbClr val="E96751"/>
                </a:solidFill>
              </a:rPr>
              <a:t>Kaj </a:t>
            </a:r>
            <a:r>
              <a:rPr lang="en-US" sz="2000" b="1" i="1" dirty="0">
                <a:solidFill>
                  <a:srgbClr val="E96751"/>
                </a:solidFill>
              </a:rPr>
              <a:t>finančno upravljanje </a:t>
            </a:r>
            <a:r>
              <a:rPr lang="en-US" sz="2000" i="1" dirty="0">
                <a:solidFill>
                  <a:srgbClr val="E96751"/>
                </a:solidFill>
              </a:rPr>
              <a:t>pomeni za moje podjetje, ki se ukvarja z alternativnimi turističnimi nastanitvami? Zakaj je tako pomembno?</a:t>
            </a:r>
          </a:p>
          <a:p>
            <a:r>
              <a:rPr lang="en-US" sz="2200" b="1" dirty="0">
                <a:solidFill>
                  <a:srgbClr val="595959"/>
                </a:solidFill>
              </a:rPr>
              <a:t>Cilj: </a:t>
            </a:r>
            <a:r>
              <a:rPr lang="en-US" sz="2200" dirty="0">
                <a:solidFill>
                  <a:srgbClr val="595959"/>
                </a:solidFill>
              </a:rPr>
              <a:t>Razviti temeljno razumevanje, kako finančno upravljanje podpira trajnostne, premišljene poslovne odločitve. </a:t>
            </a:r>
          </a:p>
          <a:p>
            <a:r>
              <a:rPr lang="en-US" sz="2200" dirty="0">
                <a:solidFill>
                  <a:srgbClr val="595959"/>
                </a:solidFill>
              </a:rPr>
              <a:t>Zadnji del bo obravnaval, kako zagotoviti izvedljivost in finančno trajnost.</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E2EBE5E5-9AFC-30F2-3E1D-FC45A5C2F1A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dirty="0"/>
          </a:p>
        </p:txBody>
      </p:sp>
      <p:sp>
        <p:nvSpPr>
          <p:cNvPr id="4" name="Freeform 28">
            <a:extLst>
              <a:ext uri="{FF2B5EF4-FFF2-40B4-BE49-F238E27FC236}">
                <a16:creationId xmlns:a16="http://schemas.microsoft.com/office/drawing/2014/main" id="{B0BF22FB-666C-39E1-1154-BBEF98EE2074}"/>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96CA9954-B539-7D05-088E-282F3D156DC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Poglavje 1–3 </a:t>
            </a:r>
            <a:r>
              <a:rPr lang="en-US" sz="3000" dirty="0"/>
              <a:t>Postavljanje finančnih temeljev za uspešno podjetje na področju nastanitvenih storitev</a:t>
            </a:r>
          </a:p>
        </p:txBody>
      </p:sp>
    </p:spTree>
    <p:extLst>
      <p:ext uri="{BB962C8B-B14F-4D97-AF65-F5344CB8AC3E}">
        <p14:creationId xmlns:p14="http://schemas.microsoft.com/office/powerpoint/2010/main" val="1212989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12A12-C698-2D59-5E4B-62F9350DAA9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11FEBB0-54F8-7B44-F3FF-8BD4F0EDC1A3}"/>
              </a:ext>
            </a:extLst>
          </p:cNvPr>
          <p:cNvSpPr>
            <a:spLocks noGrp="1"/>
          </p:cNvSpPr>
          <p:nvPr>
            <p:ph type="body" sz="quarter" idx="16"/>
          </p:nvPr>
        </p:nvSpPr>
        <p:spPr>
          <a:xfrm>
            <a:off x="1066071" y="127366"/>
            <a:ext cx="11611147" cy="803654"/>
          </a:xfrm>
        </p:spPr>
        <p:txBody>
          <a:bodyPr lIns="91440" tIns="45720" rIns="91440" bIns="45720" anchor="t">
            <a:noAutofit/>
          </a:bodyPr>
          <a:lstStyle/>
          <a:p>
            <a:r>
              <a:rPr lang="en-IE" sz="2800" dirty="0">
                <a:solidFill>
                  <a:srgbClr val="E96751"/>
                </a:solidFill>
              </a:rPr>
              <a:t>Tabela prihodkov</a:t>
            </a:r>
            <a:r>
              <a:rPr lang="en-IE" sz="2800" dirty="0">
                <a:solidFill>
                  <a:srgbClr val="459597"/>
                </a:solidFill>
              </a:rPr>
              <a:t> iz naslova dejavnosti </a:t>
            </a:r>
            <a:r>
              <a:rPr lang="en-IE" sz="2200" b="0" dirty="0">
                <a:solidFill>
                  <a:srgbClr val="418D8F"/>
                </a:solidFill>
              </a:rPr>
              <a:t>(izračun primarnih in sekundarnih prihodkov)</a:t>
            </a:r>
            <a:endParaRPr lang="en-IE" sz="2200" b="0" dirty="0">
              <a:solidFill>
                <a:srgbClr val="418D8F"/>
              </a:solidFill>
              <a:ea typeface="Calibri"/>
              <a:cs typeface="Calibri"/>
            </a:endParaRPr>
          </a:p>
        </p:txBody>
      </p:sp>
      <p:graphicFrame>
        <p:nvGraphicFramePr>
          <p:cNvPr id="4" name="Table 3">
            <a:extLst>
              <a:ext uri="{FF2B5EF4-FFF2-40B4-BE49-F238E27FC236}">
                <a16:creationId xmlns:a16="http://schemas.microsoft.com/office/drawing/2014/main" id="{7AEF2A5F-1F83-98B5-7251-D83F241A4BFC}"/>
              </a:ext>
            </a:extLst>
          </p:cNvPr>
          <p:cNvGraphicFramePr>
            <a:graphicFrameLocks noGrp="1"/>
          </p:cNvGraphicFramePr>
          <p:nvPr>
            <p:extLst>
              <p:ext uri="{D42A27DB-BD31-4B8C-83A1-F6EECF244321}">
                <p14:modId xmlns:p14="http://schemas.microsoft.com/office/powerpoint/2010/main" val="1678468421"/>
              </p:ext>
            </p:extLst>
          </p:nvPr>
        </p:nvGraphicFramePr>
        <p:xfrm>
          <a:off x="295276" y="643162"/>
          <a:ext cx="11150069" cy="5630272"/>
        </p:xfrm>
        <a:graphic>
          <a:graphicData uri="http://schemas.openxmlformats.org/drawingml/2006/table">
            <a:tbl>
              <a:tblPr/>
              <a:tblGrid>
                <a:gridCol w="1592867">
                  <a:extLst>
                    <a:ext uri="{9D8B030D-6E8A-4147-A177-3AD203B41FA5}">
                      <a16:colId xmlns:a16="http://schemas.microsoft.com/office/drawing/2014/main" val="2829827051"/>
                    </a:ext>
                  </a:extLst>
                </a:gridCol>
                <a:gridCol w="1592867">
                  <a:extLst>
                    <a:ext uri="{9D8B030D-6E8A-4147-A177-3AD203B41FA5}">
                      <a16:colId xmlns:a16="http://schemas.microsoft.com/office/drawing/2014/main" val="2904220173"/>
                    </a:ext>
                  </a:extLst>
                </a:gridCol>
                <a:gridCol w="1592867">
                  <a:extLst>
                    <a:ext uri="{9D8B030D-6E8A-4147-A177-3AD203B41FA5}">
                      <a16:colId xmlns:a16="http://schemas.microsoft.com/office/drawing/2014/main" val="1524955550"/>
                    </a:ext>
                  </a:extLst>
                </a:gridCol>
                <a:gridCol w="1592867">
                  <a:extLst>
                    <a:ext uri="{9D8B030D-6E8A-4147-A177-3AD203B41FA5}">
                      <a16:colId xmlns:a16="http://schemas.microsoft.com/office/drawing/2014/main" val="1594532226"/>
                    </a:ext>
                  </a:extLst>
                </a:gridCol>
                <a:gridCol w="1592867">
                  <a:extLst>
                    <a:ext uri="{9D8B030D-6E8A-4147-A177-3AD203B41FA5}">
                      <a16:colId xmlns:a16="http://schemas.microsoft.com/office/drawing/2014/main" val="3417630123"/>
                    </a:ext>
                  </a:extLst>
                </a:gridCol>
                <a:gridCol w="1592867">
                  <a:extLst>
                    <a:ext uri="{9D8B030D-6E8A-4147-A177-3AD203B41FA5}">
                      <a16:colId xmlns:a16="http://schemas.microsoft.com/office/drawing/2014/main" val="401659906"/>
                    </a:ext>
                  </a:extLst>
                </a:gridCol>
                <a:gridCol w="1592867">
                  <a:extLst>
                    <a:ext uri="{9D8B030D-6E8A-4147-A177-3AD203B41FA5}">
                      <a16:colId xmlns:a16="http://schemas.microsoft.com/office/drawing/2014/main" val="2845726333"/>
                    </a:ext>
                  </a:extLst>
                </a:gridCol>
              </a:tblGrid>
              <a:tr h="524258">
                <a:tc>
                  <a:txBody>
                    <a:bodyPr/>
                    <a:lstStyle/>
                    <a:p>
                      <a:pPr>
                        <a:buNone/>
                      </a:pPr>
                      <a:r>
                        <a:rPr lang="en-IE" sz="1400" b="0" dirty="0">
                          <a:solidFill>
                            <a:schemeClr val="bg1"/>
                          </a:solidFill>
                        </a:rPr>
                        <a:t>Vrsta prihodkov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400" b="0" dirty="0">
                          <a:solidFill>
                            <a:schemeClr val="bg1"/>
                          </a:solidFill>
                        </a:rPr>
                        <a:t>Opis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400" b="0" dirty="0">
                          <a:solidFill>
                            <a:schemeClr val="bg1"/>
                          </a:solidFill>
                        </a:rPr>
                        <a:t>Stopnja/enota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400" b="0" dirty="0">
                          <a:solidFill>
                            <a:schemeClr val="bg1"/>
                          </a:solidFill>
                        </a:rPr>
                        <a:t>Razpoložljive nočitve ali enote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400" b="0" dirty="0">
                          <a:solidFill>
                            <a:schemeClr val="bg1"/>
                          </a:solidFill>
                        </a:rPr>
                        <a:t>Pričakovana zasedenost / prodaja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400" b="0" dirty="0">
                          <a:solidFill>
                            <a:schemeClr val="bg1"/>
                          </a:solidFill>
                        </a:rPr>
                        <a:t>Predvideni mesečni prihodki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400" b="0" dirty="0">
                          <a:solidFill>
                            <a:schemeClr val="bg1"/>
                          </a:solidFill>
                        </a:rPr>
                        <a:t>Predvideni letni prihodki (€)</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46919352"/>
                  </a:ext>
                </a:extLst>
              </a:tr>
              <a:tr h="524258">
                <a:tc gridSpan="3">
                  <a:txBody>
                    <a:bodyPr/>
                    <a:lstStyle/>
                    <a:p>
                      <a:pPr algn="ctr">
                        <a:buNone/>
                      </a:pPr>
                      <a:r>
                        <a:rPr lang="en-IE" sz="1400" b="1" dirty="0">
                          <a:solidFill>
                            <a:schemeClr val="bg1"/>
                          </a:solidFill>
                        </a:rPr>
                        <a:t>Glavni viri prihodkov</a:t>
                      </a:r>
                      <a:endParaRPr lang="en-IE" sz="140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719751"/>
                  </a:ext>
                </a:extLst>
              </a:tr>
              <a:tr h="524258">
                <a:tc>
                  <a:txBody>
                    <a:bodyPr/>
                    <a:lstStyle/>
                    <a:p>
                      <a:pPr>
                        <a:buNone/>
                      </a:pPr>
                      <a:r>
                        <a:rPr lang="en-IE" sz="1400" b="1" dirty="0">
                          <a:solidFill>
                            <a:srgbClr val="595959"/>
                          </a:solidFill>
                        </a:rPr>
                        <a:t>Cena najema na noč</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Glavni prihodki od rezervacij gostov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IE" sz="1400" dirty="0">
                          <a:solidFill>
                            <a:srgbClr val="595959"/>
                          </a:solidFill>
                        </a:rPr>
                        <a:t>EUR/noč</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IE" sz="1400" dirty="0">
                          <a:solidFill>
                            <a:srgbClr val="595959"/>
                          </a:solidFill>
                        </a:rPr>
                        <a:t> noči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IE" sz="1400" dirty="0">
                          <a:solidFill>
                            <a:srgbClr val="595959"/>
                          </a:solidFill>
                        </a:rPr>
                        <a:t>% (</a:t>
                      </a:r>
                      <a:r>
                        <a:rPr lang="en-IE" sz="1400" dirty="0">
                          <a:solidFill>
                            <a:srgbClr val="595959"/>
                          </a:solidFill>
                          <a:highlight>
                            <a:srgbClr val="FFFF00"/>
                          </a:highlight>
                        </a:rPr>
                        <a:t>[vstavite številko] </a:t>
                      </a:r>
                      <a:r>
                        <a:rPr lang="en-IE" sz="1400" dirty="0">
                          <a:solidFill>
                            <a:srgbClr val="595959"/>
                          </a:solidFill>
                        </a:rPr>
                        <a:t> noči)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0595110"/>
                  </a:ext>
                </a:extLst>
              </a:tr>
              <a:tr h="681535">
                <a:tc>
                  <a:txBody>
                    <a:bodyPr/>
                    <a:lstStyle/>
                    <a:p>
                      <a:pPr>
                        <a:buNone/>
                      </a:pPr>
                      <a:r>
                        <a:rPr lang="en-IE" sz="1400" b="1" dirty="0">
                          <a:solidFill>
                            <a:srgbClr val="595959"/>
                          </a:solidFill>
                        </a:rPr>
                        <a:t>Stroški čiščenja (na rezervacijo)</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err="1">
                          <a:solidFill>
                            <a:srgbClr val="595959"/>
                          </a:solidFill>
                        </a:rPr>
                        <a:t>Pavšalna</a:t>
                      </a:r>
                      <a:r>
                        <a:rPr lang="en-US" sz="1400" dirty="0">
                          <a:solidFill>
                            <a:srgbClr val="595959"/>
                          </a:solidFill>
                        </a:rPr>
                        <a:t> </a:t>
                      </a:r>
                      <a:r>
                        <a:rPr lang="en-US" sz="1400" err="1">
                          <a:solidFill>
                            <a:srgbClr val="595959"/>
                          </a:solidFill>
                        </a:rPr>
                        <a:t>pristojbina</a:t>
                      </a:r>
                      <a:r>
                        <a:rPr lang="en-US" sz="1400" dirty="0">
                          <a:solidFill>
                            <a:srgbClr val="595959"/>
                          </a:solidFill>
                        </a:rPr>
                        <a:t>, ki se </a:t>
                      </a:r>
                      <a:r>
                        <a:rPr lang="en-US" sz="1400" err="1">
                          <a:solidFill>
                            <a:srgbClr val="595959"/>
                          </a:solidFill>
                        </a:rPr>
                        <a:t>doda</a:t>
                      </a:r>
                      <a:r>
                        <a:rPr lang="en-US" sz="1400" dirty="0">
                          <a:solidFill>
                            <a:srgbClr val="595959"/>
                          </a:solidFill>
                        </a:rPr>
                        <a:t> </a:t>
                      </a:r>
                      <a:r>
                        <a:rPr lang="en-US" sz="1400" err="1">
                          <a:solidFill>
                            <a:srgbClr val="595959"/>
                          </a:solidFill>
                        </a:rPr>
                        <a:t>vsaki</a:t>
                      </a:r>
                      <a:r>
                        <a:rPr lang="en-US" sz="1400" dirty="0">
                          <a:solidFill>
                            <a:srgbClr val="595959"/>
                          </a:solidFill>
                        </a:rPr>
                        <a:t> </a:t>
                      </a:r>
                      <a:r>
                        <a:rPr lang="en-US" sz="1400" err="1">
                          <a:solidFill>
                            <a:srgbClr val="595959"/>
                          </a:solidFill>
                        </a:rPr>
                        <a:t>rezervaciji</a:t>
                      </a:r>
                      <a:r>
                        <a:rPr lang="en-US" sz="1400" dirty="0">
                          <a:solidFill>
                            <a:srgbClr val="595959"/>
                          </a:solidFill>
                        </a:rPr>
                        <a:t> </a:t>
                      </a:r>
                      <a:r>
                        <a:rPr lang="en-US" sz="1400" err="1">
                          <a:solidFill>
                            <a:srgbClr val="595959"/>
                          </a:solidFill>
                        </a:rPr>
                        <a:t>gosta</a:t>
                      </a:r>
                      <a:endParaRPr lang="en-US" sz="1400" dirty="0" err="1">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številko] </a:t>
                      </a:r>
                      <a:r>
                        <a:rPr lang="en-IE" sz="1400" dirty="0">
                          <a:solidFill>
                            <a:srgbClr val="595959"/>
                          </a:solidFill>
                        </a:rPr>
                        <a:t>/rezervacija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znesek] </a:t>
                      </a:r>
                      <a:r>
                        <a:rPr lang="en-IE" sz="1400" dirty="0">
                          <a:solidFill>
                            <a:srgbClr val="595959"/>
                          </a:solidFill>
                        </a:rPr>
                        <a:t> rezervacij</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IE" sz="1400" dirty="0">
                          <a:solidFill>
                            <a:srgbClr val="595959"/>
                          </a:solidFill>
                        </a:rPr>
                        <a: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7280892"/>
                  </a:ext>
                </a:extLst>
              </a:tr>
              <a:tr h="524258">
                <a:tc gridSpan="3">
                  <a:txBody>
                    <a:bodyPr/>
                    <a:lstStyle/>
                    <a:p>
                      <a:pPr algn="ctr">
                        <a:buNone/>
                      </a:pPr>
                      <a:r>
                        <a:rPr lang="en-IE" sz="1400" b="1" dirty="0">
                          <a:solidFill>
                            <a:schemeClr val="bg1"/>
                          </a:solidFill>
                        </a:rPr>
                        <a:t>Sekundarni viri prihodkov</a:t>
                      </a:r>
                      <a:endParaRPr lang="en-IE" sz="140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8D8F"/>
                    </a:solid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None/>
                      </a:pPr>
                      <a:endParaRPr lang="en-IE" sz="18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2422970"/>
                  </a:ext>
                </a:extLst>
              </a:tr>
              <a:tr h="524258">
                <a:tc>
                  <a:txBody>
                    <a:bodyPr/>
                    <a:lstStyle/>
                    <a:p>
                      <a:pPr>
                        <a:buNone/>
                      </a:pPr>
                      <a:r>
                        <a:rPr lang="en-IE" sz="1400" b="1" dirty="0">
                          <a:solidFill>
                            <a:srgbClr val="595959"/>
                          </a:solidFill>
                        </a:rPr>
                        <a:t>Dodatek za zajtrk</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Izbirna nadgradnja za goste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r>
                        <a:rPr lang="en-IE" sz="1400" dirty="0">
                          <a:solidFill>
                            <a:srgbClr val="595959"/>
                          </a:solidFill>
                        </a:rPr>
                        <a:t>/osebo</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US" sz="1400" dirty="0">
                          <a:solidFill>
                            <a:srgbClr val="595959"/>
                          </a:solidFill>
                        </a:rPr>
                        <a:t> rezervacij x </a:t>
                      </a:r>
                      <a:r>
                        <a:rPr lang="en-IE" sz="1400" dirty="0">
                          <a:solidFill>
                            <a:srgbClr val="595959"/>
                          </a:solidFill>
                          <a:highlight>
                            <a:srgbClr val="FFFF00"/>
                          </a:highlight>
                        </a:rPr>
                        <a:t>[vstavite številko] </a:t>
                      </a:r>
                      <a:r>
                        <a:rPr lang="en-US" sz="1400" dirty="0">
                          <a:solidFill>
                            <a:srgbClr val="595959"/>
                          </a:solidFill>
                        </a:rPr>
                        <a:t> gostov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 številko] </a:t>
                      </a:r>
                      <a:r>
                        <a:rPr lang="en-IE" sz="1400" dirty="0">
                          <a:solidFill>
                            <a:srgbClr val="595959"/>
                          </a:solidFill>
                        </a:rPr>
                        <a:t>% izkoriščenost (110 prodaj)</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7887997"/>
                  </a:ext>
                </a:extLst>
              </a:tr>
              <a:tr h="524258">
                <a:tc>
                  <a:txBody>
                    <a:bodyPr/>
                    <a:lstStyle/>
                    <a:p>
                      <a:pPr>
                        <a:buNone/>
                      </a:pPr>
                      <a:r>
                        <a:rPr lang="en-US" sz="1400" b="1" dirty="0">
                          <a:solidFill>
                            <a:srgbClr val="595959"/>
                          </a:solidFill>
                        </a:rPr>
                        <a:t>Najem opreme (npr. koles)</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Dnevni najem za goste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številko] </a:t>
                      </a:r>
                      <a:r>
                        <a:rPr lang="en-IE" sz="1400" dirty="0">
                          <a:solidFill>
                            <a:srgbClr val="595959"/>
                          </a:solidFill>
                        </a:rPr>
                        <a:t>/dan</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IE" sz="1400" dirty="0">
                          <a:solidFill>
                            <a:srgbClr val="595959"/>
                          </a:solidFill>
                        </a:rPr>
                        <a:t> dni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IE" sz="1400" dirty="0">
                          <a:solidFill>
                            <a:srgbClr val="595959"/>
                          </a:solidFill>
                        </a:rPr>
                        <a:t>% izkoriščenost (</a:t>
                      </a:r>
                      <a:r>
                        <a:rPr lang="en-IE" sz="1400" dirty="0">
                          <a:solidFill>
                            <a:srgbClr val="595959"/>
                          </a:solidFill>
                          <a:highlight>
                            <a:srgbClr val="FFFF00"/>
                          </a:highlight>
                        </a:rPr>
                        <a:t>[vstavite številko] </a:t>
                      </a:r>
                      <a:r>
                        <a:rPr lang="en-IE" sz="1400" dirty="0">
                          <a:solidFill>
                            <a:srgbClr val="595959"/>
                          </a:solidFill>
                        </a:rPr>
                        <a:t> najemi)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7735846"/>
                  </a:ext>
                </a:extLst>
              </a:tr>
              <a:tr h="524258">
                <a:tc>
                  <a:txBody>
                    <a:bodyPr/>
                    <a:lstStyle/>
                    <a:p>
                      <a:pPr>
                        <a:buNone/>
                      </a:pPr>
                      <a:r>
                        <a:rPr lang="en-IE" sz="1400" b="1" dirty="0">
                          <a:solidFill>
                            <a:srgbClr val="595959"/>
                          </a:solidFill>
                        </a:rPr>
                        <a:t>Provizija za rezervacijo lokalnega izleta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err="1">
                          <a:solidFill>
                            <a:srgbClr val="595959"/>
                          </a:solidFill>
                        </a:rPr>
                        <a:t>Provizija</a:t>
                      </a:r>
                      <a:r>
                        <a:rPr lang="en-IE" sz="1400" dirty="0">
                          <a:solidFill>
                            <a:srgbClr val="595959"/>
                          </a:solidFill>
                        </a:rPr>
                        <a:t> za </a:t>
                      </a:r>
                      <a:r>
                        <a:rPr lang="en-IE" sz="1400" err="1">
                          <a:solidFill>
                            <a:srgbClr val="595959"/>
                          </a:solidFill>
                        </a:rPr>
                        <a:t>priporočila</a:t>
                      </a:r>
                      <a:endParaRPr lang="en-IE" sz="1400" dirty="0" err="1">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r>
                        <a:rPr lang="en-IE" sz="1400" dirty="0">
                          <a:solidFill>
                            <a:srgbClr val="595959"/>
                          </a:solidFill>
                        </a:rPr>
                        <a:t>/izlet</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IE" sz="1400" dirty="0">
                          <a:solidFill>
                            <a:srgbClr val="595959"/>
                          </a:solidFill>
                        </a:rPr>
                        <a:t> rezervacij/mesec</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highlight>
                            <a:srgbClr val="FFFF00"/>
                          </a:highlight>
                        </a:rPr>
                        <a:t>[vstavite številko] </a:t>
                      </a:r>
                      <a:r>
                        <a:rPr lang="en-US" sz="1400" dirty="0">
                          <a:solidFill>
                            <a:srgbClr val="595959"/>
                          </a:solidFill>
                        </a:rPr>
                        <a:t>% izkoriščenost (</a:t>
                      </a:r>
                      <a:r>
                        <a:rPr lang="en-IE" sz="1400" dirty="0">
                          <a:solidFill>
                            <a:srgbClr val="595959"/>
                          </a:solidFill>
                          <a:highlight>
                            <a:srgbClr val="FFFF00"/>
                          </a:highlight>
                        </a:rPr>
                        <a:t>[vstavite številko] </a:t>
                      </a:r>
                      <a:r>
                        <a:rPr lang="en-US" sz="1400" dirty="0">
                          <a:solidFill>
                            <a:srgbClr val="595959"/>
                          </a:solidFill>
                        </a:rPr>
                        <a:t> izleti/mesec)</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400" dirty="0">
                          <a:solidFill>
                            <a:srgbClr val="595959"/>
                          </a:solidFill>
                        </a:rPr>
                        <a:t>€</a:t>
                      </a:r>
                      <a:r>
                        <a:rPr lang="en-IE" sz="1400" dirty="0">
                          <a:solidFill>
                            <a:srgbClr val="595959"/>
                          </a:solidFill>
                          <a:highlight>
                            <a:srgbClr val="FFFF00"/>
                          </a:highlight>
                        </a:rPr>
                        <a:t>[vstavite znesek] </a:t>
                      </a:r>
                      <a:endParaRPr lang="en-IE" sz="1400" dirty="0">
                        <a:solidFill>
                          <a:srgbClr val="595959"/>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824257"/>
                  </a:ext>
                </a:extLst>
              </a:tr>
            </a:tbl>
          </a:graphicData>
        </a:graphic>
      </p:graphicFrame>
      <p:pic>
        <p:nvPicPr>
          <p:cNvPr id="2" name="Picture 1">
            <a:extLst>
              <a:ext uri="{FF2B5EF4-FFF2-40B4-BE49-F238E27FC236}">
                <a16:creationId xmlns:a16="http://schemas.microsoft.com/office/drawing/2014/main" id="{2B739C8F-2D64-813B-1D6B-872E3DBFA489}"/>
              </a:ext>
            </a:extLst>
          </p:cNvPr>
          <p:cNvPicPr>
            <a:picLocks noChangeAspect="1"/>
          </p:cNvPicPr>
          <p:nvPr/>
        </p:nvPicPr>
        <p:blipFill>
          <a:blip r:embed="rId2"/>
          <a:stretch>
            <a:fillRect/>
          </a:stretch>
        </p:blipFill>
        <p:spPr>
          <a:xfrm>
            <a:off x="293350" y="0"/>
            <a:ext cx="770082" cy="591730"/>
          </a:xfrm>
          <a:prstGeom prst="rect">
            <a:avLst/>
          </a:prstGeom>
        </p:spPr>
      </p:pic>
    </p:spTree>
    <p:extLst>
      <p:ext uri="{BB962C8B-B14F-4D97-AF65-F5344CB8AC3E}">
        <p14:creationId xmlns:p14="http://schemas.microsoft.com/office/powerpoint/2010/main" val="943222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53B599-BF6E-C252-B485-27BD8FF13525}"/>
              </a:ext>
            </a:extLst>
          </p:cNvPr>
          <p:cNvSpPr>
            <a:spLocks noGrp="1"/>
          </p:cNvSpPr>
          <p:nvPr>
            <p:ph type="body" sz="quarter" idx="16"/>
          </p:nvPr>
        </p:nvSpPr>
        <p:spPr>
          <a:xfrm>
            <a:off x="304597" y="198376"/>
            <a:ext cx="10614687" cy="803654"/>
          </a:xfrm>
        </p:spPr>
        <p:txBody>
          <a:bodyPr/>
          <a:lstStyle/>
          <a:p>
            <a:r>
              <a:rPr lang="en-IE" sz="2800" dirty="0">
                <a:solidFill>
                  <a:srgbClr val="E96751"/>
                </a:solidFill>
              </a:rPr>
              <a:t>Vzorec tabele prihodkov </a:t>
            </a:r>
            <a:r>
              <a:rPr lang="en-IE" sz="2800" b="0" dirty="0">
                <a:solidFill>
                  <a:srgbClr val="418D8F"/>
                </a:solidFill>
              </a:rPr>
              <a:t>(skupni primarni in sekundarni prihodki)</a:t>
            </a:r>
          </a:p>
          <a:p>
            <a:endParaRPr lang="en-IE" dirty="0"/>
          </a:p>
        </p:txBody>
      </p:sp>
      <p:graphicFrame>
        <p:nvGraphicFramePr>
          <p:cNvPr id="4" name="Table 3">
            <a:extLst>
              <a:ext uri="{FF2B5EF4-FFF2-40B4-BE49-F238E27FC236}">
                <a16:creationId xmlns:a16="http://schemas.microsoft.com/office/drawing/2014/main" id="{519F72B0-7935-1D2C-490F-3A0D61F41668}"/>
              </a:ext>
            </a:extLst>
          </p:cNvPr>
          <p:cNvGraphicFramePr>
            <a:graphicFrameLocks noGrp="1"/>
          </p:cNvGraphicFramePr>
          <p:nvPr>
            <p:extLst>
              <p:ext uri="{D42A27DB-BD31-4B8C-83A1-F6EECF244321}">
                <p14:modId xmlns:p14="http://schemas.microsoft.com/office/powerpoint/2010/main" val="3479448159"/>
              </p:ext>
            </p:extLst>
          </p:nvPr>
        </p:nvGraphicFramePr>
        <p:xfrm>
          <a:off x="304597" y="796290"/>
          <a:ext cx="11098746" cy="4815840"/>
        </p:xfrm>
        <a:graphic>
          <a:graphicData uri="http://schemas.openxmlformats.org/drawingml/2006/table">
            <a:tbl>
              <a:tblPr/>
              <a:tblGrid>
                <a:gridCol w="1849791">
                  <a:extLst>
                    <a:ext uri="{9D8B030D-6E8A-4147-A177-3AD203B41FA5}">
                      <a16:colId xmlns:a16="http://schemas.microsoft.com/office/drawing/2014/main" val="493454040"/>
                    </a:ext>
                  </a:extLst>
                </a:gridCol>
                <a:gridCol w="1849791">
                  <a:extLst>
                    <a:ext uri="{9D8B030D-6E8A-4147-A177-3AD203B41FA5}">
                      <a16:colId xmlns:a16="http://schemas.microsoft.com/office/drawing/2014/main" val="1600943014"/>
                    </a:ext>
                  </a:extLst>
                </a:gridCol>
                <a:gridCol w="1849791">
                  <a:extLst>
                    <a:ext uri="{9D8B030D-6E8A-4147-A177-3AD203B41FA5}">
                      <a16:colId xmlns:a16="http://schemas.microsoft.com/office/drawing/2014/main" val="1611729632"/>
                    </a:ext>
                  </a:extLst>
                </a:gridCol>
                <a:gridCol w="1849791">
                  <a:extLst>
                    <a:ext uri="{9D8B030D-6E8A-4147-A177-3AD203B41FA5}">
                      <a16:colId xmlns:a16="http://schemas.microsoft.com/office/drawing/2014/main" val="1996091829"/>
                    </a:ext>
                  </a:extLst>
                </a:gridCol>
                <a:gridCol w="1421189">
                  <a:extLst>
                    <a:ext uri="{9D8B030D-6E8A-4147-A177-3AD203B41FA5}">
                      <a16:colId xmlns:a16="http://schemas.microsoft.com/office/drawing/2014/main" val="3331001590"/>
                    </a:ext>
                  </a:extLst>
                </a:gridCol>
                <a:gridCol w="2278393">
                  <a:extLst>
                    <a:ext uri="{9D8B030D-6E8A-4147-A177-3AD203B41FA5}">
                      <a16:colId xmlns:a16="http://schemas.microsoft.com/office/drawing/2014/main" val="1263638516"/>
                    </a:ext>
                  </a:extLst>
                </a:gridCol>
              </a:tblGrid>
              <a:tr h="0">
                <a:tc>
                  <a:txBody>
                    <a:bodyPr/>
                    <a:lstStyle/>
                    <a:p>
                      <a:pPr>
                        <a:buNone/>
                      </a:pPr>
                      <a:r>
                        <a:rPr lang="en-IE" sz="1600" b="0" dirty="0">
                          <a:solidFill>
                            <a:schemeClr val="bg1"/>
                          </a:solidFill>
                        </a:rPr>
                        <a:t>Vir prihodkov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Vrsta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Cena na enoto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Prodane enote/nočitve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Skupaj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Skupni prihodki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086552791"/>
                  </a:ext>
                </a:extLst>
              </a:tr>
              <a:tr h="0">
                <a:tc>
                  <a:txBody>
                    <a:bodyPr/>
                    <a:lstStyle/>
                    <a:p>
                      <a:pPr>
                        <a:buNone/>
                      </a:pPr>
                      <a:r>
                        <a:rPr lang="en-IE" sz="1600" b="1" dirty="0">
                          <a:solidFill>
                            <a:srgbClr val="595959"/>
                          </a:solidFill>
                        </a:rPr>
                        <a:t>Nočitev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Primarni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180 noči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058427"/>
                  </a:ext>
                </a:extLst>
              </a:tr>
              <a:tr h="0">
                <a:tc>
                  <a:txBody>
                    <a:bodyPr/>
                    <a:lstStyle/>
                    <a:p>
                      <a:pPr>
                        <a:buNone/>
                      </a:pPr>
                      <a:r>
                        <a:rPr lang="en-IE" sz="1600" b="1" dirty="0">
                          <a:solidFill>
                            <a:srgbClr val="595959"/>
                          </a:solidFill>
                        </a:rPr>
                        <a:t>Dodatna pristojbina za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Primarni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40 </a:t>
                      </a:r>
                      <a:r>
                        <a:rPr lang="en-IE" sz="1600" dirty="0" err="1">
                          <a:solidFill>
                            <a:srgbClr val="595959"/>
                          </a:solidFill>
                        </a:rPr>
                        <a:t>dodatnih</a:t>
                      </a:r>
                      <a:r>
                        <a:rPr lang="en-IE" sz="1600" dirty="0">
                          <a:solidFill>
                            <a:srgbClr val="595959"/>
                          </a:solidFill>
                        </a:rPr>
                        <a:t> </a:t>
                      </a:r>
                      <a:r>
                        <a:rPr lang="en-IE" sz="1600" dirty="0" err="1">
                          <a:solidFill>
                            <a:srgbClr val="595959"/>
                          </a:solidFill>
                        </a:rPr>
                        <a:t>gostov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chemeClr val="bg1"/>
                          </a:solidFill>
                        </a:rPr>
                        <a:t>Osnovni 28.000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258344835"/>
                  </a:ext>
                </a:extLst>
              </a:tr>
              <a:tr h="0">
                <a:tc>
                  <a:txBody>
                    <a:bodyPr/>
                    <a:lstStyle/>
                    <a:p>
                      <a:pPr>
                        <a:buNone/>
                      </a:pPr>
                      <a:r>
                        <a:rPr lang="en-IE" sz="1600" b="1" dirty="0" err="1">
                          <a:solidFill>
                            <a:srgbClr val="595959"/>
                          </a:solidFill>
                        </a:rPr>
                        <a:t>Pristojbina</a:t>
                      </a:r>
                      <a:r>
                        <a:rPr lang="en-IE" sz="1600" b="1" dirty="0">
                          <a:solidFill>
                            <a:srgbClr val="595959"/>
                          </a:solidFill>
                        </a:rPr>
                        <a:t> za </a:t>
                      </a:r>
                      <a:r>
                        <a:rPr lang="en-IE" sz="1600" b="1" dirty="0" err="1">
                          <a:solidFill>
                            <a:srgbClr val="595959"/>
                          </a:solidFill>
                        </a:rPr>
                        <a:t>hišne</a:t>
                      </a:r>
                      <a:r>
                        <a:rPr lang="en-IE" sz="1600" b="1" dirty="0">
                          <a:solidFill>
                            <a:srgbClr val="595959"/>
                          </a:solidFill>
                        </a:rPr>
                        <a:t> </a:t>
                      </a:r>
                      <a:r>
                        <a:rPr lang="en-IE" sz="1600" b="1" dirty="0" err="1">
                          <a:solidFill>
                            <a:srgbClr val="595959"/>
                          </a:solidFill>
                        </a:rPr>
                        <a:t>živali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15 </a:t>
                      </a:r>
                      <a:r>
                        <a:rPr lang="en-IE" sz="1600" dirty="0" err="1">
                          <a:solidFill>
                            <a:srgbClr val="595959"/>
                          </a:solidFill>
                        </a:rPr>
                        <a:t>rezervacij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3705889"/>
                  </a:ext>
                </a:extLst>
              </a:tr>
              <a:tr h="0">
                <a:tc>
                  <a:txBody>
                    <a:bodyPr/>
                    <a:lstStyle/>
                    <a:p>
                      <a:pPr>
                        <a:buNone/>
                      </a:pPr>
                      <a:r>
                        <a:rPr lang="en-IE" sz="1600" b="1" dirty="0">
                          <a:solidFill>
                            <a:srgbClr val="595959"/>
                          </a:solidFill>
                        </a:rPr>
                        <a:t>Paket drv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50 paketov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532811"/>
                  </a:ext>
                </a:extLst>
              </a:tr>
              <a:tr h="0">
                <a:tc>
                  <a:txBody>
                    <a:bodyPr/>
                    <a:lstStyle/>
                    <a:p>
                      <a:pPr>
                        <a:buNone/>
                      </a:pPr>
                      <a:r>
                        <a:rPr lang="en-IE" sz="1600" b="1" dirty="0">
                          <a:solidFill>
                            <a:srgbClr val="595959"/>
                          </a:solidFill>
                        </a:rPr>
                        <a:t>Pristojbina za uporabo vroče kadi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80 rezervacij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8771749"/>
                  </a:ext>
                </a:extLst>
              </a:tr>
              <a:tr h="0">
                <a:tc>
                  <a:txBody>
                    <a:bodyPr/>
                    <a:lstStyle/>
                    <a:p>
                      <a:pPr>
                        <a:buNone/>
                      </a:pPr>
                      <a:r>
                        <a:rPr lang="en-IE" sz="1600" b="1" dirty="0">
                          <a:solidFill>
                            <a:srgbClr val="595959"/>
                          </a:solidFill>
                        </a:rPr>
                        <a:t>Dodatek za zajtrk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Sekundarno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60 gostov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847044"/>
                  </a:ext>
                </a:extLst>
              </a:tr>
              <a:tr h="0">
                <a:tc>
                  <a:txBody>
                    <a:bodyPr/>
                    <a:lstStyle/>
                    <a:p>
                      <a:pPr>
                        <a:buNone/>
                      </a:pPr>
                      <a:r>
                        <a:rPr lang="en-IE" sz="1600" b="1" dirty="0">
                          <a:solidFill>
                            <a:srgbClr val="595959"/>
                          </a:solidFill>
                        </a:rPr>
                        <a:t>Provizije za lokalne oglede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Srednješolska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 priporočil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9996587"/>
                  </a:ext>
                </a:extLst>
              </a:tr>
              <a:tr h="0">
                <a:tc>
                  <a:txBody>
                    <a:bodyPr/>
                    <a:lstStyle/>
                    <a:p>
                      <a:pPr>
                        <a:buNone/>
                      </a:pPr>
                      <a:r>
                        <a:rPr lang="en-IE" sz="1600" b="1" dirty="0">
                          <a:solidFill>
                            <a:srgbClr val="595959"/>
                          </a:solidFill>
                        </a:rPr>
                        <a:t>Prodaja v trgovini z darili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25 </a:t>
                      </a:r>
                      <a:r>
                        <a:rPr lang="en-IE" sz="1600" dirty="0" err="1">
                          <a:solidFill>
                            <a:srgbClr val="595959"/>
                          </a:solidFill>
                        </a:rPr>
                        <a:t>nakupov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chemeClr val="bg1"/>
                          </a:solidFill>
                        </a:rPr>
                        <a:t>Sekundarni 31.520</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18142148"/>
                  </a:ext>
                </a:extLst>
              </a:tr>
              <a:tr h="0">
                <a:tc>
                  <a:txBody>
                    <a:bodyPr/>
                    <a:lstStyle/>
                    <a:p>
                      <a:pPr>
                        <a:buNone/>
                      </a:pPr>
                      <a:r>
                        <a:rPr lang="en-IE" sz="1600" b="1" dirty="0">
                          <a:solidFill>
                            <a:schemeClr val="bg1"/>
                          </a:solidFill>
                        </a:rPr>
                        <a:t>Skupni prihodki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b="1" dirty="0">
                          <a:solidFill>
                            <a:schemeClr val="bg1"/>
                          </a:solidFill>
                        </a:rPr>
                        <a:t>31.520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4196972569"/>
                  </a:ext>
                </a:extLst>
              </a:tr>
            </a:tbl>
          </a:graphicData>
        </a:graphic>
      </p:graphicFrame>
    </p:spTree>
    <p:extLst>
      <p:ext uri="{BB962C8B-B14F-4D97-AF65-F5344CB8AC3E}">
        <p14:creationId xmlns:p14="http://schemas.microsoft.com/office/powerpoint/2010/main" val="3863592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53B599-BF6E-C252-B485-27BD8FF13525}"/>
              </a:ext>
            </a:extLst>
          </p:cNvPr>
          <p:cNvSpPr>
            <a:spLocks noGrp="1"/>
          </p:cNvSpPr>
          <p:nvPr>
            <p:ph type="body" sz="quarter" idx="16"/>
          </p:nvPr>
        </p:nvSpPr>
        <p:spPr>
          <a:xfrm>
            <a:off x="1038022" y="303151"/>
            <a:ext cx="10614687" cy="803654"/>
          </a:xfrm>
        </p:spPr>
        <p:txBody>
          <a:bodyPr/>
          <a:lstStyle/>
          <a:p>
            <a:r>
              <a:rPr lang="en-IE" sz="2800" dirty="0">
                <a:solidFill>
                  <a:srgbClr val="459597"/>
                </a:solidFill>
              </a:rPr>
              <a:t>Vaja: </a:t>
            </a:r>
            <a:r>
              <a:rPr lang="en-IE" sz="2800" dirty="0">
                <a:solidFill>
                  <a:srgbClr val="E96751"/>
                </a:solidFill>
              </a:rPr>
              <a:t>Tabela prihodkov </a:t>
            </a:r>
            <a:r>
              <a:rPr lang="en-IE" sz="2400" b="0" dirty="0">
                <a:solidFill>
                  <a:srgbClr val="418D8F"/>
                </a:solidFill>
              </a:rPr>
              <a:t>(skupni primarni in sekundarni prihodki)</a:t>
            </a:r>
          </a:p>
          <a:p>
            <a:endParaRPr lang="en-IE" dirty="0"/>
          </a:p>
        </p:txBody>
      </p:sp>
      <p:graphicFrame>
        <p:nvGraphicFramePr>
          <p:cNvPr id="4" name="Table 3">
            <a:extLst>
              <a:ext uri="{FF2B5EF4-FFF2-40B4-BE49-F238E27FC236}">
                <a16:creationId xmlns:a16="http://schemas.microsoft.com/office/drawing/2014/main" id="{519F72B0-7935-1D2C-490F-3A0D61F41668}"/>
              </a:ext>
            </a:extLst>
          </p:cNvPr>
          <p:cNvGraphicFramePr>
            <a:graphicFrameLocks noGrp="1"/>
          </p:cNvGraphicFramePr>
          <p:nvPr>
            <p:extLst>
              <p:ext uri="{D42A27DB-BD31-4B8C-83A1-F6EECF244321}">
                <p14:modId xmlns:p14="http://schemas.microsoft.com/office/powerpoint/2010/main" val="2217566550"/>
              </p:ext>
            </p:extLst>
          </p:nvPr>
        </p:nvGraphicFramePr>
        <p:xfrm>
          <a:off x="304596" y="887730"/>
          <a:ext cx="11487354" cy="5547360"/>
        </p:xfrm>
        <a:graphic>
          <a:graphicData uri="http://schemas.openxmlformats.org/drawingml/2006/table">
            <a:tbl>
              <a:tblPr/>
              <a:tblGrid>
                <a:gridCol w="1914559">
                  <a:extLst>
                    <a:ext uri="{9D8B030D-6E8A-4147-A177-3AD203B41FA5}">
                      <a16:colId xmlns:a16="http://schemas.microsoft.com/office/drawing/2014/main" val="493454040"/>
                    </a:ext>
                  </a:extLst>
                </a:gridCol>
                <a:gridCol w="1914559">
                  <a:extLst>
                    <a:ext uri="{9D8B030D-6E8A-4147-A177-3AD203B41FA5}">
                      <a16:colId xmlns:a16="http://schemas.microsoft.com/office/drawing/2014/main" val="1600943014"/>
                    </a:ext>
                  </a:extLst>
                </a:gridCol>
                <a:gridCol w="1914559">
                  <a:extLst>
                    <a:ext uri="{9D8B030D-6E8A-4147-A177-3AD203B41FA5}">
                      <a16:colId xmlns:a16="http://schemas.microsoft.com/office/drawing/2014/main" val="1611729632"/>
                    </a:ext>
                  </a:extLst>
                </a:gridCol>
                <a:gridCol w="1914559">
                  <a:extLst>
                    <a:ext uri="{9D8B030D-6E8A-4147-A177-3AD203B41FA5}">
                      <a16:colId xmlns:a16="http://schemas.microsoft.com/office/drawing/2014/main" val="1996091829"/>
                    </a:ext>
                  </a:extLst>
                </a:gridCol>
                <a:gridCol w="1809818">
                  <a:extLst>
                    <a:ext uri="{9D8B030D-6E8A-4147-A177-3AD203B41FA5}">
                      <a16:colId xmlns:a16="http://schemas.microsoft.com/office/drawing/2014/main" val="3331001590"/>
                    </a:ext>
                  </a:extLst>
                </a:gridCol>
                <a:gridCol w="2019300">
                  <a:extLst>
                    <a:ext uri="{9D8B030D-6E8A-4147-A177-3AD203B41FA5}">
                      <a16:colId xmlns:a16="http://schemas.microsoft.com/office/drawing/2014/main" val="1263638516"/>
                    </a:ext>
                  </a:extLst>
                </a:gridCol>
              </a:tblGrid>
              <a:tr h="0">
                <a:tc>
                  <a:txBody>
                    <a:bodyPr/>
                    <a:lstStyle/>
                    <a:p>
                      <a:pPr>
                        <a:buNone/>
                      </a:pPr>
                      <a:r>
                        <a:rPr lang="en-IE" sz="1600" b="0" dirty="0">
                          <a:solidFill>
                            <a:schemeClr val="bg1"/>
                          </a:solidFill>
                        </a:rPr>
                        <a:t>Vir prihodkov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Vrsta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Cena na enoto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Prodane enote/nočitve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Skupaj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0" dirty="0">
                          <a:solidFill>
                            <a:schemeClr val="bg1"/>
                          </a:solidFill>
                        </a:rPr>
                        <a:t>Skupni prihodki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086552791"/>
                  </a:ext>
                </a:extLst>
              </a:tr>
              <a:tr h="0">
                <a:tc>
                  <a:txBody>
                    <a:bodyPr/>
                    <a:lstStyle/>
                    <a:p>
                      <a:pPr>
                        <a:buNone/>
                      </a:pPr>
                      <a:r>
                        <a:rPr lang="en-IE" sz="1600" b="1" dirty="0">
                          <a:solidFill>
                            <a:srgbClr val="595959"/>
                          </a:solidFill>
                        </a:rPr>
                        <a:t>Nočitev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Primarni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številko]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številko] </a:t>
                      </a:r>
                      <a:r>
                        <a:rPr lang="en-IE" sz="1600" dirty="0">
                          <a:solidFill>
                            <a:srgbClr val="595959"/>
                          </a:solidFill>
                        </a:rPr>
                        <a:t> noči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058427"/>
                  </a:ext>
                </a:extLst>
              </a:tr>
              <a:tr h="0">
                <a:tc>
                  <a:txBody>
                    <a:bodyPr/>
                    <a:lstStyle/>
                    <a:p>
                      <a:pPr>
                        <a:buNone/>
                      </a:pPr>
                      <a:r>
                        <a:rPr lang="en-IE" sz="1600" b="1" dirty="0">
                          <a:solidFill>
                            <a:srgbClr val="595959"/>
                          </a:solidFill>
                        </a:rPr>
                        <a:t>Doplačilo za dodatnega gosta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Primarni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številko] </a:t>
                      </a:r>
                      <a:r>
                        <a:rPr lang="en-IE" sz="1600" dirty="0">
                          <a:solidFill>
                            <a:srgbClr val="595959"/>
                          </a:solidFill>
                        </a:rPr>
                        <a:t> dodatni gostje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chemeClr val="bg1"/>
                          </a:solidFill>
                        </a:rPr>
                        <a:t>Primarni €</a:t>
                      </a:r>
                      <a:r>
                        <a:rPr lang="en-IE" sz="1600" dirty="0">
                          <a:solidFill>
                            <a:srgbClr val="595959"/>
                          </a:solidFill>
                          <a:highlight>
                            <a:srgbClr val="FFFF00"/>
                          </a:highlight>
                        </a:rPr>
                        <a:t>[vstavite znesek] </a:t>
                      </a: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258344835"/>
                  </a:ext>
                </a:extLst>
              </a:tr>
              <a:tr h="0">
                <a:tc>
                  <a:txBody>
                    <a:bodyPr/>
                    <a:lstStyle/>
                    <a:p>
                      <a:pPr>
                        <a:buNone/>
                      </a:pPr>
                      <a:r>
                        <a:rPr lang="en-IE" sz="1600" b="1" dirty="0" err="1">
                          <a:solidFill>
                            <a:srgbClr val="595959"/>
                          </a:solidFill>
                        </a:rPr>
                        <a:t>Doplačilo</a:t>
                      </a:r>
                      <a:r>
                        <a:rPr lang="en-IE" sz="1600" b="1" dirty="0">
                          <a:solidFill>
                            <a:srgbClr val="595959"/>
                          </a:solidFill>
                        </a:rPr>
                        <a:t> za </a:t>
                      </a:r>
                      <a:r>
                        <a:rPr lang="en-IE" sz="1600" b="1" dirty="0" err="1">
                          <a:solidFill>
                            <a:srgbClr val="595959"/>
                          </a:solidFill>
                        </a:rPr>
                        <a:t>hišne</a:t>
                      </a:r>
                      <a:r>
                        <a:rPr lang="en-IE" sz="1600" b="1" dirty="0">
                          <a:solidFill>
                            <a:srgbClr val="595959"/>
                          </a:solidFill>
                        </a:rPr>
                        <a:t> </a:t>
                      </a:r>
                      <a:r>
                        <a:rPr lang="en-IE" sz="1600" b="1" dirty="0" err="1">
                          <a:solidFill>
                            <a:srgbClr val="595959"/>
                          </a:solidFill>
                        </a:rPr>
                        <a:t>živali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znesek] </a:t>
                      </a:r>
                      <a:r>
                        <a:rPr lang="en-IE" sz="1600" dirty="0">
                          <a:solidFill>
                            <a:srgbClr val="595959"/>
                          </a:solidFill>
                        </a:rPr>
                        <a:t> rezervacije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3705889"/>
                  </a:ext>
                </a:extLst>
              </a:tr>
              <a:tr h="0">
                <a:tc>
                  <a:txBody>
                    <a:bodyPr/>
                    <a:lstStyle/>
                    <a:p>
                      <a:pPr>
                        <a:buNone/>
                      </a:pPr>
                      <a:r>
                        <a:rPr lang="en-IE" sz="1600" b="1" dirty="0">
                          <a:solidFill>
                            <a:srgbClr val="595959"/>
                          </a:solidFill>
                        </a:rPr>
                        <a:t>Paket drv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številko] </a:t>
                      </a:r>
                      <a:r>
                        <a:rPr lang="en-IE" sz="1600" dirty="0">
                          <a:solidFill>
                            <a:srgbClr val="595959"/>
                          </a:solidFill>
                        </a:rPr>
                        <a:t> paketi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6532811"/>
                  </a:ext>
                </a:extLst>
              </a:tr>
              <a:tr h="0">
                <a:tc>
                  <a:txBody>
                    <a:bodyPr/>
                    <a:lstStyle/>
                    <a:p>
                      <a:pPr>
                        <a:buNone/>
                      </a:pPr>
                      <a:r>
                        <a:rPr lang="en-IE" sz="1600" b="1" dirty="0">
                          <a:solidFill>
                            <a:srgbClr val="595959"/>
                          </a:solidFill>
                        </a:rPr>
                        <a:t>Pristojbina za uporabo vroče kadi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številko] </a:t>
                      </a:r>
                      <a:r>
                        <a:rPr lang="en-IE" sz="1600" dirty="0">
                          <a:solidFill>
                            <a:srgbClr val="595959"/>
                          </a:solidFill>
                        </a:rPr>
                        <a:t> rezervacije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8771749"/>
                  </a:ext>
                </a:extLst>
              </a:tr>
              <a:tr h="0">
                <a:tc>
                  <a:txBody>
                    <a:bodyPr/>
                    <a:lstStyle/>
                    <a:p>
                      <a:pPr>
                        <a:buNone/>
                      </a:pPr>
                      <a:r>
                        <a:rPr lang="en-IE" sz="1600" b="1" dirty="0">
                          <a:solidFill>
                            <a:srgbClr val="595959"/>
                          </a:solidFill>
                        </a:rPr>
                        <a:t>Dodatek za zajtrk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številko] </a:t>
                      </a:r>
                      <a:r>
                        <a:rPr lang="en-IE" sz="1600" dirty="0">
                          <a:solidFill>
                            <a:srgbClr val="595959"/>
                          </a:solidFill>
                        </a:rPr>
                        <a:t> gostov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847044"/>
                  </a:ext>
                </a:extLst>
              </a:tr>
              <a:tr h="0">
                <a:tc>
                  <a:txBody>
                    <a:bodyPr/>
                    <a:lstStyle/>
                    <a:p>
                      <a:pPr>
                        <a:buNone/>
                      </a:pPr>
                      <a:r>
                        <a:rPr lang="en-IE" sz="1600" b="1" dirty="0">
                          <a:solidFill>
                            <a:srgbClr val="595959"/>
                          </a:solidFill>
                        </a:rPr>
                        <a:t>Provizije za lokalne izlete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številko] </a:t>
                      </a:r>
                      <a:r>
                        <a:rPr lang="en-IE" sz="1600" dirty="0">
                          <a:solidFill>
                            <a:srgbClr val="595959"/>
                          </a:solidFill>
                        </a:rPr>
                        <a:t> napotitve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9996587"/>
                  </a:ext>
                </a:extLst>
              </a:tr>
              <a:tr h="0">
                <a:tc>
                  <a:txBody>
                    <a:bodyPr/>
                    <a:lstStyle/>
                    <a:p>
                      <a:pPr>
                        <a:buNone/>
                      </a:pPr>
                      <a:r>
                        <a:rPr lang="en-IE" sz="1600" b="1" dirty="0">
                          <a:solidFill>
                            <a:srgbClr val="595959"/>
                          </a:solidFill>
                        </a:rPr>
                        <a:t>Prodaja v trgovini z darili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err="1">
                          <a:solidFill>
                            <a:srgbClr val="595959"/>
                          </a:solidFill>
                        </a:rPr>
                        <a:t>Sekundarni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highlight>
                            <a:srgbClr val="FFFF00"/>
                          </a:highlight>
                        </a:rPr>
                        <a:t>[vstavite številko] </a:t>
                      </a:r>
                      <a:r>
                        <a:rPr lang="en-IE" sz="1600" dirty="0">
                          <a:solidFill>
                            <a:srgbClr val="595959"/>
                          </a:solidFill>
                        </a:rPr>
                        <a:t> nakupi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chemeClr val="bg1"/>
                          </a:solidFill>
                        </a:rPr>
                        <a:t>Sekundarni €</a:t>
                      </a:r>
                      <a:r>
                        <a:rPr lang="en-IE" sz="1600" dirty="0">
                          <a:solidFill>
                            <a:srgbClr val="595959"/>
                          </a:solidFill>
                          <a:highlight>
                            <a:srgbClr val="FFFF00"/>
                          </a:highlight>
                        </a:rPr>
                        <a:t>[vstavite znesek] </a:t>
                      </a:r>
                      <a:endParaRPr lang="en-IE" sz="16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18142148"/>
                  </a:ext>
                </a:extLst>
              </a:tr>
              <a:tr h="0">
                <a:tc>
                  <a:txBody>
                    <a:bodyPr/>
                    <a:lstStyle/>
                    <a:p>
                      <a:pPr>
                        <a:buNone/>
                      </a:pPr>
                      <a:r>
                        <a:rPr lang="en-IE" sz="1600" b="1" dirty="0">
                          <a:solidFill>
                            <a:schemeClr val="bg1"/>
                          </a:solidFill>
                        </a:rPr>
                        <a:t>Skupni prihodki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endParaRPr lang="en-IE"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600" b="1" dirty="0">
                          <a:solidFill>
                            <a:schemeClr val="bg1"/>
                          </a:solidFill>
                        </a:rPr>
                        <a:t>€</a:t>
                      </a:r>
                      <a:r>
                        <a:rPr lang="en-IE" sz="1600" dirty="0">
                          <a:solidFill>
                            <a:srgbClr val="595959"/>
                          </a:solidFill>
                          <a:highlight>
                            <a:srgbClr val="FFFF00"/>
                          </a:highlight>
                        </a:rPr>
                        <a:t>[vstavite znesek] </a:t>
                      </a:r>
                      <a:endParaRPr lang="en-IE"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extLst>
                  <a:ext uri="{0D108BD9-81ED-4DB2-BD59-A6C34878D82A}">
                    <a16:rowId xmlns:a16="http://schemas.microsoft.com/office/drawing/2014/main" val="4196972569"/>
                  </a:ext>
                </a:extLst>
              </a:tr>
            </a:tbl>
          </a:graphicData>
        </a:graphic>
      </p:graphicFrame>
      <p:pic>
        <p:nvPicPr>
          <p:cNvPr id="5" name="Picture 4">
            <a:extLst>
              <a:ext uri="{FF2B5EF4-FFF2-40B4-BE49-F238E27FC236}">
                <a16:creationId xmlns:a16="http://schemas.microsoft.com/office/drawing/2014/main" id="{D16914AA-51D5-D10B-5F72-174A03B47FFB}"/>
              </a:ext>
            </a:extLst>
          </p:cNvPr>
          <p:cNvPicPr>
            <a:picLocks noChangeAspect="1"/>
          </p:cNvPicPr>
          <p:nvPr/>
        </p:nvPicPr>
        <p:blipFill>
          <a:blip r:embed="rId2"/>
          <a:stretch>
            <a:fillRect/>
          </a:stretch>
        </p:blipFill>
        <p:spPr>
          <a:xfrm>
            <a:off x="304596" y="237201"/>
            <a:ext cx="770082" cy="591730"/>
          </a:xfrm>
          <a:prstGeom prst="rect">
            <a:avLst/>
          </a:prstGeom>
        </p:spPr>
      </p:pic>
    </p:spTree>
    <p:extLst>
      <p:ext uri="{BB962C8B-B14F-4D97-AF65-F5344CB8AC3E}">
        <p14:creationId xmlns:p14="http://schemas.microsoft.com/office/powerpoint/2010/main" val="900884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8 (1.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696426"/>
          </a:xfrm>
          <a:prstGeom prst="rect">
            <a:avLst/>
          </a:prstGeom>
          <a:noFill/>
        </p:spPr>
        <p:txBody>
          <a:bodyPr wrap="square" rtlCol="0">
            <a:spAutoFit/>
          </a:bodyPr>
          <a:lstStyle/>
          <a:p>
            <a:pPr algn="ctr">
              <a:lnSpc>
                <a:spcPts val="2520"/>
              </a:lnSpc>
            </a:pPr>
            <a:r>
              <a:rPr lang="en-US" sz="2400" b="1" dirty="0">
                <a:solidFill>
                  <a:srgbClr val="414141"/>
                </a:solidFill>
              </a:rPr>
              <a:t>Poglavja 1–3: </a:t>
            </a:r>
            <a:r>
              <a:rPr lang="en-US" sz="2400" dirty="0">
                <a:solidFill>
                  <a:srgbClr val="414141"/>
                </a:solidFill>
              </a:rPr>
              <a:t>Postavljanje finančnih temeljev za uspešno poslovanje v gostinstvu</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8 (2.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r>
              <a:rPr lang="en-US" sz="2400" b="1" dirty="0">
                <a:solidFill>
                  <a:srgbClr val="494949"/>
                </a:solidFill>
              </a:rPr>
              <a:t>Poglavja 4–6: </a:t>
            </a:r>
            <a:r>
              <a:rPr lang="en-US" sz="2400" dirty="0">
                <a:solidFill>
                  <a:srgbClr val="494949"/>
                </a:solidFill>
              </a:rPr>
              <a:t>Razumevanje stroškov, oblikovanje cen in prag rentabilnosti</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2" y="5112701"/>
            <a:ext cx="1927879"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7850-7C58-3401-64A3-8CE463BC19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DC6900-CB7F-FB29-17D0-DC6378C0BB28}"/>
              </a:ext>
            </a:extLst>
          </p:cNvPr>
          <p:cNvSpPr>
            <a:spLocks noGrp="1"/>
          </p:cNvSpPr>
          <p:nvPr>
            <p:ph type="body" sz="quarter" idx="16"/>
          </p:nvPr>
        </p:nvSpPr>
        <p:spPr>
          <a:xfrm>
            <a:off x="573015" y="1356327"/>
            <a:ext cx="9961635" cy="3066422"/>
          </a:xfrm>
        </p:spPr>
        <p:txBody>
          <a:bodyPr>
            <a:noAutofit/>
          </a:bodyPr>
          <a:lstStyle/>
          <a:p>
            <a:pPr>
              <a:spcAft>
                <a:spcPts val="1200"/>
              </a:spcAft>
            </a:pPr>
            <a:r>
              <a:rPr lang="en-US" sz="2400" b="1" dirty="0">
                <a:solidFill>
                  <a:srgbClr val="E96751"/>
                </a:solidFill>
              </a:rPr>
              <a:t>2. del: </a:t>
            </a:r>
            <a:r>
              <a:rPr lang="en-US" sz="2400" b="1" dirty="0">
                <a:solidFill>
                  <a:srgbClr val="459597"/>
                </a:solidFill>
              </a:rPr>
              <a:t>Izberite svoj poslovni model</a:t>
            </a:r>
          </a:p>
          <a:p>
            <a:pPr marL="342900" indent="-342900">
              <a:spcAft>
                <a:spcPts val="1200"/>
              </a:spcAft>
              <a:buFont typeface="Arial" panose="020B0604020202020204" pitchFamily="34" charset="0"/>
              <a:buChar char="•"/>
            </a:pPr>
            <a:r>
              <a:rPr lang="en-US" sz="2200" i="1" dirty="0">
                <a:solidFill>
                  <a:srgbClr val="E96751"/>
                </a:solidFill>
              </a:rPr>
              <a:t>Kateri </a:t>
            </a:r>
            <a:r>
              <a:rPr lang="en-US" sz="2200" b="1" i="1" dirty="0">
                <a:solidFill>
                  <a:srgbClr val="E96751"/>
                </a:solidFill>
              </a:rPr>
              <a:t>tip posla </a:t>
            </a:r>
            <a:r>
              <a:rPr lang="en-US" sz="2200" i="1" dirty="0">
                <a:solidFill>
                  <a:srgbClr val="E96751"/>
                </a:solidFill>
              </a:rPr>
              <a:t>ali alternativni </a:t>
            </a:r>
            <a:r>
              <a:rPr lang="en-US" sz="2200" b="1" i="1" dirty="0">
                <a:solidFill>
                  <a:srgbClr val="E96751"/>
                </a:solidFill>
              </a:rPr>
              <a:t>model</a:t>
            </a:r>
            <a:r>
              <a:rPr lang="en-US" sz="2200" i="1" dirty="0">
                <a:solidFill>
                  <a:srgbClr val="E96751"/>
                </a:solidFill>
              </a:rPr>
              <a:t> nastanitve je pravi zame </a:t>
            </a:r>
            <a:r>
              <a:rPr lang="en-US" sz="2000" i="1" dirty="0">
                <a:solidFill>
                  <a:srgbClr val="E96751"/>
                </a:solidFill>
              </a:rPr>
              <a:t>in kako ga finančno načrtujem?</a:t>
            </a:r>
          </a:p>
          <a:p>
            <a:pPr>
              <a:spcAft>
                <a:spcPts val="1200"/>
              </a:spcAft>
            </a:pPr>
            <a:r>
              <a:rPr lang="en-US" sz="2200" b="1" dirty="0">
                <a:solidFill>
                  <a:srgbClr val="595959"/>
                </a:solidFill>
              </a:rPr>
              <a:t>Cilj: </a:t>
            </a:r>
            <a:r>
              <a:rPr lang="en-US" sz="2200" dirty="0">
                <a:solidFill>
                  <a:srgbClr val="595959"/>
                </a:solidFill>
              </a:rPr>
              <a:t>Opredeliti in določiti poslovni model nastanitve, ki ustreza vašim vrednotam, lokaciji, proračunu in trgu.</a:t>
            </a:r>
          </a:p>
          <a:p>
            <a:pPr>
              <a:spcAft>
                <a:spcPts val="1200"/>
              </a:spcAft>
            </a:pPr>
            <a:endParaRPr lang="en-US" sz="1000" dirty="0">
              <a:solidFill>
                <a:srgbClr val="595959"/>
              </a:solidFill>
            </a:endParaRPr>
          </a:p>
          <a:p>
            <a:r>
              <a:rPr lang="en-US" sz="2400" b="1" dirty="0">
                <a:solidFill>
                  <a:srgbClr val="E96751"/>
                </a:solidFill>
              </a:rPr>
              <a:t>Poglavje 3: </a:t>
            </a:r>
            <a:r>
              <a:rPr lang="en-US" sz="2400" b="1" dirty="0">
                <a:solidFill>
                  <a:srgbClr val="459597"/>
                </a:solidFill>
              </a:rPr>
              <a:t>Poznajte svoje vire prihodkov</a:t>
            </a:r>
          </a:p>
          <a:p>
            <a:pPr marL="342900" indent="-342900">
              <a:buFont typeface="Arial" panose="020B0604020202020204" pitchFamily="34" charset="0"/>
              <a:buChar char="•"/>
            </a:pPr>
            <a:r>
              <a:rPr lang="en-US" sz="2000" b="1" i="1" dirty="0">
                <a:solidFill>
                  <a:srgbClr val="E96751"/>
                </a:solidFill>
              </a:rPr>
              <a:t>Od </a:t>
            </a:r>
            <a:r>
              <a:rPr lang="en-US" sz="2000" i="1" dirty="0">
                <a:solidFill>
                  <a:srgbClr val="E96751"/>
                </a:solidFill>
              </a:rPr>
              <a:t>kod </a:t>
            </a:r>
            <a:r>
              <a:rPr lang="en-US" sz="2000" b="1" i="1" dirty="0">
                <a:solidFill>
                  <a:srgbClr val="E96751"/>
                </a:solidFill>
              </a:rPr>
              <a:t>prihajajo</a:t>
            </a:r>
            <a:r>
              <a:rPr lang="en-US" sz="2000" i="1" dirty="0">
                <a:solidFill>
                  <a:srgbClr val="E96751"/>
                </a:solidFill>
              </a:rPr>
              <a:t> vaši </a:t>
            </a:r>
            <a:r>
              <a:rPr lang="en-US" sz="2000" b="1" i="1" dirty="0">
                <a:solidFill>
                  <a:srgbClr val="E96751"/>
                </a:solidFill>
              </a:rPr>
              <a:t>prihodki </a:t>
            </a:r>
            <a:r>
              <a:rPr lang="en-US" sz="2000" i="1" dirty="0">
                <a:solidFill>
                  <a:srgbClr val="E96751"/>
                </a:solidFill>
              </a:rPr>
              <a:t>in ali ste seznanjeni z vsemi potencialnimi viri prihodkov, ne le z rezervacijami sob?</a:t>
            </a:r>
          </a:p>
          <a:p>
            <a:r>
              <a:rPr lang="en-US" sz="2200" b="1" dirty="0">
                <a:solidFill>
                  <a:srgbClr val="595959"/>
                </a:solidFill>
              </a:rPr>
              <a:t>Cilj: </a:t>
            </a:r>
            <a:r>
              <a:rPr lang="en-US" sz="2200" dirty="0">
                <a:solidFill>
                  <a:srgbClr val="595959"/>
                </a:solidFill>
              </a:rPr>
              <a:t>Osnova prihodkov in zmogljivosti (kaj zaslužite in kaj je mogoče). Načrtovanje vseh virov prihodkov (primarnih in sekundarnih), da dobite celovito sliko potencialnih zaslužkov in poslovnih priložnosti. </a:t>
            </a:r>
          </a:p>
          <a:p>
            <a:pPr>
              <a:spcAft>
                <a:spcPts val="1200"/>
              </a:spcAft>
            </a:pPr>
            <a:endParaRPr lang="en-US" sz="22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6D24A92-0FAF-2CDD-FEFC-C7E3925F8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7</a:t>
            </a:fld>
            <a:endParaRPr lang="fr-CA" dirty="0"/>
          </a:p>
        </p:txBody>
      </p:sp>
      <p:sp>
        <p:nvSpPr>
          <p:cNvPr id="4" name="Freeform 28">
            <a:extLst>
              <a:ext uri="{FF2B5EF4-FFF2-40B4-BE49-F238E27FC236}">
                <a16:creationId xmlns:a16="http://schemas.microsoft.com/office/drawing/2014/main" id="{3146569F-B9E2-35ED-B25E-94780351BA6C}"/>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1690AF2D-A93F-3D1E-63F8-EAE2AC6A98D9}"/>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Poglavje 1–3 </a:t>
            </a:r>
            <a:r>
              <a:rPr lang="en-US" sz="3000" dirty="0"/>
              <a:t>Postavitev finančnih temeljev za uspešno poslovanje v gostinstvu</a:t>
            </a:r>
          </a:p>
        </p:txBody>
      </p:sp>
    </p:spTree>
    <p:extLst>
      <p:ext uri="{BB962C8B-B14F-4D97-AF65-F5344CB8AC3E}">
        <p14:creationId xmlns:p14="http://schemas.microsoft.com/office/powerpoint/2010/main" val="407752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8A2CB22-C91F-0CE2-193D-CB7DDFD59649}"/>
              </a:ext>
            </a:extLst>
          </p:cNvPr>
          <p:cNvSpPr txBox="1">
            <a:spLocks/>
          </p:cNvSpPr>
          <p:nvPr/>
        </p:nvSpPr>
        <p:spPr>
          <a:xfrm>
            <a:off x="7943850" y="1928962"/>
            <a:ext cx="3899197" cy="870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sz="3000" dirty="0">
                <a:solidFill>
                  <a:schemeClr val="bg1"/>
                </a:solidFill>
              </a:rPr>
              <a:t>Uvod v finančno upravljanje in sposobnost preživetja</a:t>
            </a:r>
            <a:endParaRPr lang="en-GB" sz="3000" dirty="0">
              <a:solidFill>
                <a:schemeClr val="bg1"/>
              </a:solidFill>
            </a:endParaRPr>
          </a:p>
        </p:txBody>
      </p:sp>
      <p:sp>
        <p:nvSpPr>
          <p:cNvPr id="13" name="Text Placeholder 2">
            <a:extLst>
              <a:ext uri="{FF2B5EF4-FFF2-40B4-BE49-F238E27FC236}">
                <a16:creationId xmlns:a16="http://schemas.microsoft.com/office/drawing/2014/main" id="{12A414B4-AE80-34ED-D489-918213801D45}"/>
              </a:ext>
            </a:extLst>
          </p:cNvPr>
          <p:cNvSpPr txBox="1">
            <a:spLocks/>
          </p:cNvSpPr>
          <p:nvPr/>
        </p:nvSpPr>
        <p:spPr>
          <a:xfrm>
            <a:off x="8839452" y="1082093"/>
            <a:ext cx="3003595" cy="730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GB" sz="4400" b="1">
                <a:solidFill>
                  <a:schemeClr val="bg1"/>
                </a:solidFill>
              </a:rPr>
              <a:t>Poglavje 1</a:t>
            </a:r>
            <a:endParaRPr lang="en-GB" sz="4400" b="1" dirty="0">
              <a:solidFill>
                <a:schemeClr val="bg1"/>
              </a:solidFill>
            </a:endParaRPr>
          </a:p>
        </p:txBody>
      </p:sp>
      <p:sp>
        <p:nvSpPr>
          <p:cNvPr id="16" name="Slide Number Placeholder 5">
            <a:extLst>
              <a:ext uri="{FF2B5EF4-FFF2-40B4-BE49-F238E27FC236}">
                <a16:creationId xmlns:a16="http://schemas.microsoft.com/office/drawing/2014/main" id="{B3394CAC-30E8-762F-826A-728388DD03E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8</a:t>
            </a:fld>
            <a:endParaRPr lang="fr-CA" dirty="0"/>
          </a:p>
        </p:txBody>
      </p:sp>
      <p:pic>
        <p:nvPicPr>
          <p:cNvPr id="17" name="Picture Placeholder 6" descr="A key chain with keys on it&#10;&#10;AI-generated content may be incorrect.">
            <a:extLst>
              <a:ext uri="{FF2B5EF4-FFF2-40B4-BE49-F238E27FC236}">
                <a16:creationId xmlns:a16="http://schemas.microsoft.com/office/drawing/2014/main" id="{B9E257D5-8463-79C4-C4CE-A53B338EC128}"/>
              </a:ext>
            </a:extLst>
          </p:cNvPr>
          <p:cNvPicPr>
            <a:picLocks noGrp="1" noChangeAspect="1"/>
          </p:cNvPicPr>
          <p:nvPr>
            <p:ph type="pic" sz="quarter" idx="22"/>
          </p:nvPr>
        </p:nvPicPr>
        <p:blipFill>
          <a:blip r:embed="rId2"/>
          <a:srcRect t="15702" b="15702"/>
          <a:stretch>
            <a:fillRect/>
          </a:stretch>
        </p:blipFill>
        <p:spPr>
          <a:xfrm>
            <a:off x="3175" y="149225"/>
            <a:ext cx="8094663" cy="3703638"/>
          </a:xfrm>
        </p:spPr>
      </p:pic>
      <p:sp>
        <p:nvSpPr>
          <p:cNvPr id="20" name="Text Placeholder 7">
            <a:extLst>
              <a:ext uri="{FF2B5EF4-FFF2-40B4-BE49-F238E27FC236}">
                <a16:creationId xmlns:a16="http://schemas.microsoft.com/office/drawing/2014/main" id="{3A87A83D-3792-7BDA-D258-E32F9C291C01}"/>
              </a:ext>
            </a:extLst>
          </p:cNvPr>
          <p:cNvSpPr>
            <a:spLocks noGrp="1"/>
          </p:cNvSpPr>
          <p:nvPr>
            <p:ph type="body" sz="quarter" idx="23"/>
          </p:nvPr>
        </p:nvSpPr>
        <p:spPr>
          <a:xfrm>
            <a:off x="440348" y="4018494"/>
            <a:ext cx="11154222" cy="2343089"/>
          </a:xfrm>
        </p:spPr>
        <p:txBody>
          <a:bodyPr lIns="91440" tIns="45720" rIns="91440" bIns="45720" anchor="t"/>
          <a:lstStyle/>
          <a:p>
            <a:pPr algn="ctr">
              <a:spcAft>
                <a:spcPts val="600"/>
              </a:spcAft>
            </a:pPr>
            <a:r>
              <a:rPr lang="en-US" sz="2800" i="1" dirty="0">
                <a:solidFill>
                  <a:srgbClr val="E96751"/>
                </a:solidFill>
              </a:rPr>
              <a:t>Kaj </a:t>
            </a:r>
            <a:r>
              <a:rPr lang="en-US" sz="2800" b="1" i="1" dirty="0">
                <a:solidFill>
                  <a:srgbClr val="E96751"/>
                </a:solidFill>
              </a:rPr>
              <a:t>finančno upravljanje </a:t>
            </a:r>
            <a:r>
              <a:rPr lang="en-US" sz="2800" i="1" dirty="0">
                <a:solidFill>
                  <a:srgbClr val="E96751"/>
                </a:solidFill>
              </a:rPr>
              <a:t>pomeni za moje podjetje, ki se ukvarja z alternativnim turističnim nastanitvami? Zakaj je tako pomembno?</a:t>
            </a:r>
            <a:endParaRPr lang="en-US" sz="1000" i="1" dirty="0">
              <a:solidFill>
                <a:srgbClr val="E96751"/>
              </a:solidFill>
            </a:endParaRPr>
          </a:p>
          <a:p>
            <a:pPr>
              <a:spcAft>
                <a:spcPts val="600"/>
              </a:spcAft>
            </a:pPr>
            <a:endParaRPr lang="en-US" sz="2400" b="1" dirty="0">
              <a:solidFill>
                <a:srgbClr val="E96751"/>
              </a:solidFill>
            </a:endParaRPr>
          </a:p>
          <a:p>
            <a:pPr>
              <a:spcAft>
                <a:spcPts val="600"/>
              </a:spcAft>
            </a:pPr>
            <a:r>
              <a:rPr lang="en-US" sz="2400" b="1">
                <a:solidFill>
                  <a:srgbClr val="E96751"/>
                </a:solidFill>
              </a:rPr>
              <a:t>Cilj: </a:t>
            </a:r>
            <a:r>
              <a:rPr lang="en-US" sz="2400" dirty="0"/>
              <a:t>Razviti temeljno razumevanje, kako finančno upravljanje podpira trajnostne, premišljene poslovne odločitve. Zadnji del bo obravnaval, kako zagotoviti rentabilnost in finančno trajnost.</a:t>
            </a:r>
            <a:endParaRPr lang="en-US" sz="2800" i="1">
              <a:solidFill>
                <a:srgbClr val="E96751"/>
              </a:solidFill>
              <a:ea typeface="Calibri"/>
              <a:cs typeface="Calibri"/>
            </a:endParaRPr>
          </a:p>
          <a:p>
            <a:pPr algn="ctr">
              <a:spcAft>
                <a:spcPts val="600"/>
              </a:spcAft>
            </a:pPr>
            <a:endParaRPr lang="en-IE" sz="2800" dirty="0">
              <a:solidFill>
                <a:srgbClr val="E96751"/>
              </a:solidFill>
            </a:endParaRPr>
          </a:p>
        </p:txBody>
      </p:sp>
    </p:spTree>
    <p:extLst>
      <p:ext uri="{BB962C8B-B14F-4D97-AF65-F5344CB8AC3E}">
        <p14:creationId xmlns:p14="http://schemas.microsoft.com/office/powerpoint/2010/main" val="1867678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88DB3-55FF-E97E-4DB3-BDF347025C3E}"/>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0E2FDC62-0AA0-03D4-9046-85A5874FCBCC}"/>
              </a:ext>
            </a:extLst>
          </p:cNvPr>
          <p:cNvSpPr>
            <a:spLocks noGrp="1"/>
          </p:cNvSpPr>
          <p:nvPr>
            <p:ph type="body" sz="quarter" idx="28"/>
          </p:nvPr>
        </p:nvSpPr>
        <p:spPr>
          <a:xfrm>
            <a:off x="561976" y="1337990"/>
            <a:ext cx="5444289" cy="4671588"/>
          </a:xfrm>
        </p:spPr>
        <p:txBody>
          <a:bodyPr lIns="91440" tIns="45720" rIns="91440" bIns="45720" anchor="t"/>
          <a:lstStyle/>
          <a:p>
            <a:pPr marL="0" indent="0"/>
            <a:r>
              <a:rPr lang="en-US" b="1" i="1" dirty="0"/>
              <a:t>Začetnim podjetnikom predstaviti osnove poslovnih financ v </a:t>
            </a:r>
            <a:r>
              <a:rPr lang="en-US" b="1" i="1" dirty="0" err="1"/>
              <a:t>kontekstu</a:t>
            </a:r>
            <a:r>
              <a:rPr lang="en-US" b="1" i="1" dirty="0"/>
              <a:t> </a:t>
            </a:r>
            <a:r>
              <a:rPr lang="en-US" b="1" i="1" dirty="0" err="1"/>
              <a:t>alternativnih</a:t>
            </a:r>
            <a:r>
              <a:rPr lang="en-US" b="1" i="1" dirty="0"/>
              <a:t> </a:t>
            </a:r>
            <a:r>
              <a:rPr lang="en-US" b="1" i="1" dirty="0" err="1"/>
              <a:t>nastanitev</a:t>
            </a:r>
            <a:r>
              <a:rPr lang="en-US" b="1" i="1" dirty="0"/>
              <a:t>.</a:t>
            </a:r>
          </a:p>
          <a:p>
            <a:pPr marL="0" indent="0"/>
            <a:r>
              <a:rPr lang="en-US" dirty="0"/>
              <a:t>Preden se lotite določanja cen, napovedovanja ali priprave proračuna, morate razumeti osnovne koncepte finančnega upravljanja. Ta poglavje ponuja pregled finančne sposobnosti v kontekstu vodenja turističnega nastanitvenega podjetja. Raziskujemo bistveno vlogo, ki jo ima finančno upravljanje v poslovnem uspehu, in predstavljamo ključne koncepte in orodja, ki jih boste uporabljali v nadaljevanju tega vodnika.</a:t>
            </a:r>
            <a:endParaRPr lang="en-IE" sz="2200" b="0" dirty="0"/>
          </a:p>
        </p:txBody>
      </p:sp>
      <p:sp>
        <p:nvSpPr>
          <p:cNvPr id="9" name="Text Placeholder 8">
            <a:extLst>
              <a:ext uri="{FF2B5EF4-FFF2-40B4-BE49-F238E27FC236}">
                <a16:creationId xmlns:a16="http://schemas.microsoft.com/office/drawing/2014/main" id="{72540220-BA28-27F6-A3E0-9F261B8E171C}"/>
              </a:ext>
            </a:extLst>
          </p:cNvPr>
          <p:cNvSpPr>
            <a:spLocks noGrp="1"/>
          </p:cNvSpPr>
          <p:nvPr>
            <p:ph type="body" sz="quarter" idx="27"/>
          </p:nvPr>
        </p:nvSpPr>
        <p:spPr>
          <a:xfrm>
            <a:off x="467109" y="343204"/>
            <a:ext cx="5177408" cy="720752"/>
          </a:xfrm>
        </p:spPr>
        <p:txBody>
          <a:bodyPr/>
          <a:lstStyle/>
          <a:p>
            <a:r>
              <a:rPr lang="en-US" sz="2800" dirty="0"/>
              <a:t>Uvod v finančno upravljanje in sposobnost preživetja</a:t>
            </a:r>
          </a:p>
        </p:txBody>
      </p:sp>
      <p:sp>
        <p:nvSpPr>
          <p:cNvPr id="30" name="Text Placeholder 1">
            <a:extLst>
              <a:ext uri="{FF2B5EF4-FFF2-40B4-BE49-F238E27FC236}">
                <a16:creationId xmlns:a16="http://schemas.microsoft.com/office/drawing/2014/main" id="{80191920-91D9-D8AD-1B57-4F1D2572CAA0}"/>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31" name="Text Placeholder 2">
            <a:extLst>
              <a:ext uri="{FF2B5EF4-FFF2-40B4-BE49-F238E27FC236}">
                <a16:creationId xmlns:a16="http://schemas.microsoft.com/office/drawing/2014/main" id="{F78AC888-D332-359A-C5E0-D2F29FACFC77}"/>
              </a:ext>
            </a:extLst>
          </p:cNvPr>
          <p:cNvSpPr>
            <a:spLocks noGrp="1"/>
          </p:cNvSpPr>
          <p:nvPr>
            <p:ph type="body" sz="quarter" idx="4294967295"/>
          </p:nvPr>
        </p:nvSpPr>
        <p:spPr>
          <a:xfrm>
            <a:off x="6698177" y="1337990"/>
            <a:ext cx="4931847" cy="689519"/>
          </a:xfrm>
          <a:prstGeom prst="rect">
            <a:avLst/>
          </a:prstGeom>
        </p:spPr>
        <p:txBody>
          <a:bodyPr anchor="ctr"/>
          <a:lstStyle/>
          <a:p>
            <a:pPr marL="0" indent="0">
              <a:spcBef>
                <a:spcPts val="0"/>
              </a:spcBef>
              <a:buNone/>
            </a:pPr>
            <a:r>
              <a:rPr lang="en-IE" sz="2200" b="1" dirty="0">
                <a:solidFill>
                  <a:srgbClr val="595959"/>
                </a:solidFill>
              </a:rPr>
              <a:t>Uvod v finančno upravljanje in sposobnost preživetja</a:t>
            </a:r>
            <a:endParaRPr lang="en-IE" sz="2200" dirty="0">
              <a:solidFill>
                <a:srgbClr val="595959"/>
              </a:solidFill>
            </a:endParaRPr>
          </a:p>
        </p:txBody>
      </p:sp>
      <p:sp>
        <p:nvSpPr>
          <p:cNvPr id="32" name="Text Placeholder 4">
            <a:extLst>
              <a:ext uri="{FF2B5EF4-FFF2-40B4-BE49-F238E27FC236}">
                <a16:creationId xmlns:a16="http://schemas.microsoft.com/office/drawing/2014/main" id="{B33DCC70-C69A-82F3-8872-18A62DD8D4A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33" name="Text Placeholder 5">
            <a:extLst>
              <a:ext uri="{FF2B5EF4-FFF2-40B4-BE49-F238E27FC236}">
                <a16:creationId xmlns:a16="http://schemas.microsoft.com/office/drawing/2014/main" id="{DE5F2AF0-82D2-1342-B060-AE8501D1CA37}"/>
              </a:ext>
            </a:extLst>
          </p:cNvPr>
          <p:cNvSpPr>
            <a:spLocks noGrp="1"/>
          </p:cNvSpPr>
          <p:nvPr>
            <p:ph type="body" sz="quarter" idx="4294967295"/>
          </p:nvPr>
        </p:nvSpPr>
        <p:spPr>
          <a:xfrm>
            <a:off x="6748162" y="2297908"/>
            <a:ext cx="5300963" cy="804340"/>
          </a:xfrm>
          <a:prstGeom prst="rect">
            <a:avLst/>
          </a:prstGeom>
        </p:spPr>
        <p:txBody>
          <a:bodyPr anchor="ctr"/>
          <a:lstStyle/>
          <a:p>
            <a:pPr marL="0" indent="0">
              <a:spcBef>
                <a:spcPts val="0"/>
              </a:spcBef>
              <a:buNone/>
            </a:pPr>
            <a:r>
              <a:rPr lang="en-US" sz="2200" b="1" dirty="0">
                <a:solidFill>
                  <a:srgbClr val="595959"/>
                </a:solidFill>
              </a:rPr>
              <a:t>Vloga finančnega upravljanja</a:t>
            </a:r>
          </a:p>
          <a:p>
            <a:pPr marL="0" indent="0">
              <a:spcBef>
                <a:spcPts val="0"/>
              </a:spcBef>
              <a:buNone/>
            </a:pPr>
            <a:r>
              <a:rPr lang="en-US" sz="1800" i="1" dirty="0">
                <a:solidFill>
                  <a:srgbClr val="595959"/>
                </a:solidFill>
              </a:rPr>
              <a:t>Zakaj je finančno upravljanje ključnega pomena za vodenje uspešnega podjetja, npr. stroški, prihodki in  izidi tveganj.</a:t>
            </a:r>
          </a:p>
          <a:p>
            <a:pPr marL="0" indent="0">
              <a:spcBef>
                <a:spcPts val="0"/>
              </a:spcBef>
              <a:buNone/>
            </a:pPr>
            <a:endParaRPr lang="en-IE" sz="2200" b="1" dirty="0">
              <a:solidFill>
                <a:srgbClr val="595959"/>
              </a:solidFill>
            </a:endParaRPr>
          </a:p>
        </p:txBody>
      </p:sp>
      <p:sp>
        <p:nvSpPr>
          <p:cNvPr id="34" name="Text Placeholder 6">
            <a:extLst>
              <a:ext uri="{FF2B5EF4-FFF2-40B4-BE49-F238E27FC236}">
                <a16:creationId xmlns:a16="http://schemas.microsoft.com/office/drawing/2014/main" id="{BBBE5A4A-EA2F-BEF6-2140-C67CFC1CB882}"/>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35" name="Text Placeholder 7">
            <a:extLst>
              <a:ext uri="{FF2B5EF4-FFF2-40B4-BE49-F238E27FC236}">
                <a16:creationId xmlns:a16="http://schemas.microsoft.com/office/drawing/2014/main" id="{444C4F5A-99B4-420B-AD1A-B4B4D028E147}"/>
              </a:ext>
            </a:extLst>
          </p:cNvPr>
          <p:cNvSpPr>
            <a:spLocks noGrp="1"/>
          </p:cNvSpPr>
          <p:nvPr>
            <p:ph type="body" sz="quarter" idx="4294967295"/>
          </p:nvPr>
        </p:nvSpPr>
        <p:spPr>
          <a:xfrm>
            <a:off x="6748162" y="3178847"/>
            <a:ext cx="4966284" cy="689519"/>
          </a:xfrm>
          <a:prstGeom prst="rect">
            <a:avLst/>
          </a:prstGeom>
        </p:spPr>
        <p:txBody>
          <a:bodyPr anchor="ctr"/>
          <a:lstStyle/>
          <a:p>
            <a:pPr marL="0" indent="0">
              <a:spcBef>
                <a:spcPts val="0"/>
              </a:spcBef>
              <a:buNone/>
            </a:pPr>
            <a:r>
              <a:rPr lang="en-IE" sz="2100" b="1" dirty="0">
                <a:solidFill>
                  <a:srgbClr val="595959"/>
                </a:solidFill>
              </a:rPr>
              <a:t>Ključni finančni pojmi</a:t>
            </a:r>
          </a:p>
          <a:p>
            <a:pPr marL="0" indent="0">
              <a:spcBef>
                <a:spcPts val="0"/>
              </a:spcBef>
              <a:buNone/>
            </a:pPr>
            <a:r>
              <a:rPr lang="en-IE" sz="1800" i="1" dirty="0">
                <a:solidFill>
                  <a:srgbClr val="595959"/>
                </a:solidFill>
              </a:rPr>
              <a:t>Uvod v bistvene izraze in kazalnike, kot so finančna strategija, proračun in denarni tok.</a:t>
            </a:r>
            <a:endParaRPr lang="en-IE" sz="2200" b="1" dirty="0">
              <a:solidFill>
                <a:srgbClr val="595959"/>
              </a:solidFill>
            </a:endParaRPr>
          </a:p>
        </p:txBody>
      </p:sp>
      <p:sp>
        <p:nvSpPr>
          <p:cNvPr id="36" name="Text Placeholder 8">
            <a:extLst>
              <a:ext uri="{FF2B5EF4-FFF2-40B4-BE49-F238E27FC236}">
                <a16:creationId xmlns:a16="http://schemas.microsoft.com/office/drawing/2014/main" id="{57B01F77-D105-F95D-30C1-E75A0725AE21}"/>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37" name="Text Placeholder 9">
            <a:extLst>
              <a:ext uri="{FF2B5EF4-FFF2-40B4-BE49-F238E27FC236}">
                <a16:creationId xmlns:a16="http://schemas.microsoft.com/office/drawing/2014/main" id="{858E13D6-A90A-0B55-2A5D-BB29A000133A}"/>
              </a:ext>
            </a:extLst>
          </p:cNvPr>
          <p:cNvSpPr>
            <a:spLocks noGrp="1"/>
          </p:cNvSpPr>
          <p:nvPr>
            <p:ph type="body" sz="quarter" idx="4294967295"/>
          </p:nvPr>
        </p:nvSpPr>
        <p:spPr>
          <a:xfrm>
            <a:off x="6748163" y="4259339"/>
            <a:ext cx="5443837" cy="689519"/>
          </a:xfrm>
          <a:prstGeom prst="rect">
            <a:avLst/>
          </a:prstGeom>
        </p:spPr>
        <p:txBody>
          <a:bodyPr anchor="ctr"/>
          <a:lstStyle/>
          <a:p>
            <a:pPr marL="0" indent="0">
              <a:spcBef>
                <a:spcPts val="0"/>
              </a:spcBef>
              <a:buNone/>
            </a:pPr>
            <a:r>
              <a:rPr lang="en-US" sz="2200" b="1" dirty="0">
                <a:solidFill>
                  <a:srgbClr val="595959"/>
                </a:solidFill>
              </a:rPr>
              <a:t>Štirje ključni elementi finančnega upravljanja</a:t>
            </a:r>
          </a:p>
          <a:p>
            <a:pPr marL="0" indent="0">
              <a:spcBef>
                <a:spcPts val="0"/>
              </a:spcBef>
              <a:buNone/>
            </a:pPr>
            <a:r>
              <a:rPr lang="en-US" sz="1800" i="1" dirty="0">
                <a:solidFill>
                  <a:srgbClr val="595959"/>
                </a:solidFill>
              </a:rPr>
              <a:t>Raziskovanje načrtovanja, proračuna, upravljanja denarnega toka in finančne analize.</a:t>
            </a:r>
          </a:p>
          <a:p>
            <a:pPr marL="0" indent="0">
              <a:spcBef>
                <a:spcPts val="0"/>
              </a:spcBef>
              <a:buNone/>
            </a:pPr>
            <a:endParaRPr lang="en-IE" sz="2200" b="1" dirty="0">
              <a:solidFill>
                <a:srgbClr val="595959"/>
              </a:solidFill>
            </a:endParaRPr>
          </a:p>
        </p:txBody>
      </p:sp>
      <p:sp>
        <p:nvSpPr>
          <p:cNvPr id="38" name="Text Placeholder 10">
            <a:extLst>
              <a:ext uri="{FF2B5EF4-FFF2-40B4-BE49-F238E27FC236}">
                <a16:creationId xmlns:a16="http://schemas.microsoft.com/office/drawing/2014/main" id="{0CA1B0F8-F834-C4BF-A6B1-B24C2B080CD3}"/>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39" name="Text Placeholder 11">
            <a:extLst>
              <a:ext uri="{FF2B5EF4-FFF2-40B4-BE49-F238E27FC236}">
                <a16:creationId xmlns:a16="http://schemas.microsoft.com/office/drawing/2014/main" id="{FEB78A93-3E8F-346E-6A79-A6504C947D11}"/>
              </a:ext>
            </a:extLst>
          </p:cNvPr>
          <p:cNvSpPr>
            <a:spLocks noGrp="1"/>
          </p:cNvSpPr>
          <p:nvPr>
            <p:ph type="body" sz="quarter" idx="4294967295"/>
          </p:nvPr>
        </p:nvSpPr>
        <p:spPr>
          <a:xfrm>
            <a:off x="6726460" y="5173827"/>
            <a:ext cx="4608000" cy="689519"/>
          </a:xfrm>
          <a:prstGeom prst="rect">
            <a:avLst/>
          </a:prstGeom>
        </p:spPr>
        <p:txBody>
          <a:bodyPr anchor="ctr"/>
          <a:lstStyle/>
          <a:p>
            <a:pPr marL="0" indent="0">
              <a:spcBef>
                <a:spcPts val="0"/>
              </a:spcBef>
              <a:buNone/>
            </a:pPr>
            <a:r>
              <a:rPr lang="en-IE" sz="2200" b="1" dirty="0">
                <a:solidFill>
                  <a:srgbClr val="595959"/>
                </a:solidFill>
              </a:rPr>
              <a:t>Finančno načrtovanje v primerjavi z napovedovanjem</a:t>
            </a:r>
          </a:p>
          <a:p>
            <a:pPr marL="0" indent="0">
              <a:spcBef>
                <a:spcPts val="0"/>
              </a:spcBef>
              <a:buNone/>
            </a:pPr>
            <a:r>
              <a:rPr lang="en-US" sz="1800" i="1" dirty="0">
                <a:solidFill>
                  <a:srgbClr val="595959"/>
                </a:solidFill>
              </a:rPr>
              <a:t>Razumite razliko med načrtovanjem in napovedovanjem ter kako delujeta skupaj. </a:t>
            </a:r>
          </a:p>
          <a:p>
            <a:pPr marL="0" indent="0">
              <a:spcBef>
                <a:spcPts val="0"/>
              </a:spcBef>
              <a:buNone/>
            </a:pPr>
            <a:endParaRPr lang="en-IE" sz="2200" b="1" dirty="0">
              <a:solidFill>
                <a:srgbClr val="595959"/>
              </a:solidFill>
            </a:endParaRPr>
          </a:p>
        </p:txBody>
      </p:sp>
      <p:cxnSp>
        <p:nvCxnSpPr>
          <p:cNvPr id="41" name="Straight Connector 40">
            <a:extLst>
              <a:ext uri="{FF2B5EF4-FFF2-40B4-BE49-F238E27FC236}">
                <a16:creationId xmlns:a16="http://schemas.microsoft.com/office/drawing/2014/main" id="{1C91A8AC-65DB-EDC6-3350-E1F0E1E42BAB}"/>
              </a:ext>
            </a:extLst>
          </p:cNvPr>
          <p:cNvCxnSpPr>
            <a:cxnSpLocks/>
          </p:cNvCxnSpPr>
          <p:nvPr/>
        </p:nvCxnSpPr>
        <p:spPr>
          <a:xfrm flipH="1">
            <a:off x="572602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F4C03C7-3A93-27F8-F726-BBD1A08DE909}"/>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992D0B8-83A7-77A5-615D-C516A4BC1250}"/>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705525-BE0D-77D3-0C97-702E77F58BD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8F1CE3-62FD-DD55-7249-A78752AAE26C}"/>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2654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CD7947-5DC4-4EF0-9D18-A53D6DD0CDE6}"/>
</file>

<file path=customXml/itemProps2.xml><?xml version="1.0" encoding="utf-8"?>
<ds:datastoreItem xmlns:ds="http://schemas.openxmlformats.org/officeDocument/2006/customXml" ds:itemID="{0EDEB2FE-EA93-448B-B7E5-B64330F65FB6}"/>
</file>

<file path=customXml/itemProps3.xml><?xml version="1.0" encoding="utf-8"?>
<ds:datastoreItem xmlns:ds="http://schemas.openxmlformats.org/officeDocument/2006/customXml" ds:itemID="{574033CC-34F8-4C85-9DF1-291008B364D9}"/>
</file>

<file path=docProps/app.xml><?xml version="1.0" encoding="utf-8"?>
<Properties xmlns="http://schemas.openxmlformats.org/officeDocument/2006/extended-properties" xmlns:vt="http://schemas.openxmlformats.org/officeDocument/2006/docPropsVTypes">
  <TotalTime>12873</TotalTime>
  <Words>8965</Words>
  <Application>Microsoft Office PowerPoint</Application>
  <PresentationFormat>Širokozaslonsko</PresentationFormat>
  <Paragraphs>790</Paragraphs>
  <Slides>63</Slides>
  <Notes>10</Notes>
  <HiddenSlides>0</HiddenSlides>
  <MMClips>0</MMClips>
  <ScaleCrop>false</ScaleCrop>
  <HeadingPairs>
    <vt:vector size="4" baseType="variant">
      <vt:variant>
        <vt:lpstr>Tema</vt:lpstr>
      </vt:variant>
      <vt:variant>
        <vt:i4>1</vt:i4>
      </vt:variant>
      <vt:variant>
        <vt:lpstr>Naslovi diapozitivov</vt:lpstr>
      </vt:variant>
      <vt:variant>
        <vt:i4>63</vt:i4>
      </vt:variant>
    </vt:vector>
  </HeadingPairs>
  <TitlesOfParts>
    <vt:vector size="64"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docId:E56BF63C1FAD4B400FFB0E4BE8DF26BD</cp:keywords>
  <cp:lastModifiedBy>Tatjana Klakočar</cp:lastModifiedBy>
  <cp:revision>722</cp:revision>
  <dcterms:created xsi:type="dcterms:W3CDTF">2020-10-14T13:32:04Z</dcterms:created>
  <dcterms:modified xsi:type="dcterms:W3CDTF">2026-01-13T06:54:50Z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