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7"/>
  </p:notesMasterIdLst>
  <p:handoutMasterIdLst>
    <p:handoutMasterId r:id="rId58"/>
  </p:handoutMasterIdLst>
  <p:sldIdLst>
    <p:sldId id="7764" r:id="rId2"/>
    <p:sldId id="7690" r:id="rId3"/>
    <p:sldId id="7709" r:id="rId4"/>
    <p:sldId id="7700" r:id="rId5"/>
    <p:sldId id="7701" r:id="rId6"/>
    <p:sldId id="7692" r:id="rId7"/>
    <p:sldId id="6850" r:id="rId8"/>
    <p:sldId id="6855" r:id="rId9"/>
    <p:sldId id="6853" r:id="rId10"/>
    <p:sldId id="7047" r:id="rId11"/>
    <p:sldId id="7044" r:id="rId12"/>
    <p:sldId id="7042" r:id="rId13"/>
    <p:sldId id="7041" r:id="rId14"/>
    <p:sldId id="7037" r:id="rId15"/>
    <p:sldId id="7046" r:id="rId16"/>
    <p:sldId id="6852" r:id="rId17"/>
    <p:sldId id="7045" r:id="rId18"/>
    <p:sldId id="6854" r:id="rId19"/>
    <p:sldId id="7049" r:id="rId20"/>
    <p:sldId id="7050" r:id="rId21"/>
    <p:sldId id="6857" r:id="rId22"/>
    <p:sldId id="6858" r:id="rId23"/>
    <p:sldId id="7056" r:id="rId24"/>
    <p:sldId id="6958" r:id="rId25"/>
    <p:sldId id="6640" r:id="rId26"/>
    <p:sldId id="7054" r:id="rId27"/>
    <p:sldId id="6980" r:id="rId28"/>
    <p:sldId id="6967" r:id="rId29"/>
    <p:sldId id="6449" r:id="rId30"/>
    <p:sldId id="6450" r:id="rId31"/>
    <p:sldId id="6451" r:id="rId32"/>
    <p:sldId id="6626" r:id="rId33"/>
    <p:sldId id="7036" r:id="rId34"/>
    <p:sldId id="6992" r:id="rId35"/>
    <p:sldId id="6448" r:id="rId36"/>
    <p:sldId id="6979" r:id="rId37"/>
    <p:sldId id="6944" r:id="rId38"/>
    <p:sldId id="6762" r:id="rId39"/>
    <p:sldId id="6764" r:id="rId40"/>
    <p:sldId id="7057" r:id="rId41"/>
    <p:sldId id="6769" r:id="rId42"/>
    <p:sldId id="6770" r:id="rId43"/>
    <p:sldId id="6768" r:id="rId44"/>
    <p:sldId id="6771" r:id="rId45"/>
    <p:sldId id="7058" r:id="rId46"/>
    <p:sldId id="6766" r:id="rId47"/>
    <p:sldId id="6763" r:id="rId48"/>
    <p:sldId id="6767" r:id="rId49"/>
    <p:sldId id="7059" r:id="rId50"/>
    <p:sldId id="7763" r:id="rId51"/>
    <p:sldId id="6772" r:id="rId52"/>
    <p:sldId id="6773" r:id="rId53"/>
    <p:sldId id="6774" r:id="rId54"/>
    <p:sldId id="6999" r:id="rId55"/>
    <p:sldId id="770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7C69"/>
    <a:srgbClr val="E96751"/>
    <a:srgbClr val="459597"/>
    <a:srgbClr val="494949"/>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A37A6-FE05-4D3E-B50B-C092728EE10E}" v="157" dt="2026-01-09T08:26:44.127"/>
    <p1510:client id="{B9C8895A-7A1C-3559-2BA3-CECA22FBA347}" v="744" dt="2026-01-08T13:45:25.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5082"/>
  </p:normalViewPr>
  <p:slideViewPr>
    <p:cSldViewPr snapToGrid="0" snapToObjects="1">
      <p:cViewPr varScale="1">
        <p:scale>
          <a:sx n="82" d="100"/>
          <a:sy n="82" d="100"/>
        </p:scale>
        <p:origin x="67"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Krošl" userId="S::irenak@vsgt.si::6f871211-9d6e-4801-9f7a-49ad5e71b0eb" providerId="AD" clId="Web-{03CA37A6-FE05-4D3E-B50B-C092728EE10E}"/>
    <pc:docChg chg="modSld">
      <pc:chgData name="Irena Krošl" userId="S::irenak@vsgt.si::6f871211-9d6e-4801-9f7a-49ad5e71b0eb" providerId="AD" clId="Web-{03CA37A6-FE05-4D3E-B50B-C092728EE10E}" dt="2026-01-09T08:26:44.127" v="150" actId="20577"/>
      <pc:docMkLst>
        <pc:docMk/>
      </pc:docMkLst>
      <pc:sldChg chg="modSp">
        <pc:chgData name="Irena Krošl" userId="S::irenak@vsgt.si::6f871211-9d6e-4801-9f7a-49ad5e71b0eb" providerId="AD" clId="Web-{03CA37A6-FE05-4D3E-B50B-C092728EE10E}" dt="2026-01-09T08:18:06.652" v="89" actId="20577"/>
        <pc:sldMkLst>
          <pc:docMk/>
          <pc:sldMk cId="3891304935" sldId="6763"/>
        </pc:sldMkLst>
        <pc:spChg chg="mod">
          <ac:chgData name="Irena Krošl" userId="S::irenak@vsgt.si::6f871211-9d6e-4801-9f7a-49ad5e71b0eb" providerId="AD" clId="Web-{03CA37A6-FE05-4D3E-B50B-C092728EE10E}" dt="2026-01-09T08:17:19.229" v="80" actId="20577"/>
          <ac:spMkLst>
            <pc:docMk/>
            <pc:sldMk cId="3891304935" sldId="6763"/>
            <ac:spMk id="7" creationId="{C5866E45-E16D-6211-10D6-CC354960682E}"/>
          </ac:spMkLst>
        </pc:spChg>
        <pc:spChg chg="mod">
          <ac:chgData name="Irena Krošl" userId="S::irenak@vsgt.si::6f871211-9d6e-4801-9f7a-49ad5e71b0eb" providerId="AD" clId="Web-{03CA37A6-FE05-4D3E-B50B-C092728EE10E}" dt="2026-01-09T08:17:29.011" v="82" actId="20577"/>
          <ac:spMkLst>
            <pc:docMk/>
            <pc:sldMk cId="3891304935" sldId="6763"/>
            <ac:spMk id="10" creationId="{9FE0C9D3-4AB4-E03B-1978-2239BD52175B}"/>
          </ac:spMkLst>
        </pc:spChg>
        <pc:spChg chg="mod">
          <ac:chgData name="Irena Krošl" userId="S::irenak@vsgt.si::6f871211-9d6e-4801-9f7a-49ad5e71b0eb" providerId="AD" clId="Web-{03CA37A6-FE05-4D3E-B50B-C092728EE10E}" dt="2026-01-09T08:18:06.652" v="89" actId="20577"/>
          <ac:spMkLst>
            <pc:docMk/>
            <pc:sldMk cId="3891304935" sldId="6763"/>
            <ac:spMk id="13" creationId="{A79B7021-6785-3934-2C2B-F2FFC5388DE4}"/>
          </ac:spMkLst>
        </pc:spChg>
      </pc:sldChg>
      <pc:sldChg chg="modSp">
        <pc:chgData name="Irena Krošl" userId="S::irenak@vsgt.si::6f871211-9d6e-4801-9f7a-49ad5e71b0eb" providerId="AD" clId="Web-{03CA37A6-FE05-4D3E-B50B-C092728EE10E}" dt="2026-01-09T08:15:55.086" v="78" actId="1076"/>
        <pc:sldMkLst>
          <pc:docMk/>
          <pc:sldMk cId="75082399" sldId="6766"/>
        </pc:sldMkLst>
        <pc:spChg chg="mod">
          <ac:chgData name="Irena Krošl" userId="S::irenak@vsgt.si::6f871211-9d6e-4801-9f7a-49ad5e71b0eb" providerId="AD" clId="Web-{03CA37A6-FE05-4D3E-B50B-C092728EE10E}" dt="2026-01-09T08:15:41.758" v="76" actId="20577"/>
          <ac:spMkLst>
            <pc:docMk/>
            <pc:sldMk cId="75082399" sldId="6766"/>
            <ac:spMk id="7" creationId="{1E549F3B-09CF-5103-A4E8-8B2582CC746B}"/>
          </ac:spMkLst>
        </pc:spChg>
        <pc:spChg chg="mod">
          <ac:chgData name="Irena Krošl" userId="S::irenak@vsgt.si::6f871211-9d6e-4801-9f7a-49ad5e71b0eb" providerId="AD" clId="Web-{03CA37A6-FE05-4D3E-B50B-C092728EE10E}" dt="2026-01-09T08:15:37.930" v="75" actId="1076"/>
          <ac:spMkLst>
            <pc:docMk/>
            <pc:sldMk cId="75082399" sldId="6766"/>
            <ac:spMk id="11" creationId="{D6371355-A6F2-CF81-5360-5B84331E9146}"/>
          </ac:spMkLst>
        </pc:spChg>
        <pc:spChg chg="mod">
          <ac:chgData name="Irena Krošl" userId="S::irenak@vsgt.si::6f871211-9d6e-4801-9f7a-49ad5e71b0eb" providerId="AD" clId="Web-{03CA37A6-FE05-4D3E-B50B-C092728EE10E}" dt="2026-01-09T08:15:55.086" v="78" actId="1076"/>
          <ac:spMkLst>
            <pc:docMk/>
            <pc:sldMk cId="75082399" sldId="6766"/>
            <ac:spMk id="13" creationId="{49C6CEFC-20AC-E64A-8539-632B60E8DA36}"/>
          </ac:spMkLst>
        </pc:spChg>
      </pc:sldChg>
      <pc:sldChg chg="modSp">
        <pc:chgData name="Irena Krošl" userId="S::irenak@vsgt.si::6f871211-9d6e-4801-9f7a-49ad5e71b0eb" providerId="AD" clId="Web-{03CA37A6-FE05-4D3E-B50B-C092728EE10E}" dt="2026-01-09T08:18:37.262" v="95" actId="1076"/>
        <pc:sldMkLst>
          <pc:docMk/>
          <pc:sldMk cId="1454571621" sldId="6767"/>
        </pc:sldMkLst>
        <pc:spChg chg="mod">
          <ac:chgData name="Irena Krošl" userId="S::irenak@vsgt.si::6f871211-9d6e-4801-9f7a-49ad5e71b0eb" providerId="AD" clId="Web-{03CA37A6-FE05-4D3E-B50B-C092728EE10E}" dt="2026-01-09T08:18:32.902" v="93" actId="14100"/>
          <ac:spMkLst>
            <pc:docMk/>
            <pc:sldMk cId="1454571621" sldId="6767"/>
            <ac:spMk id="13" creationId="{35A7617E-0ED8-D163-2E54-E451B3D77335}"/>
          </ac:spMkLst>
        </pc:spChg>
        <pc:spChg chg="mod">
          <ac:chgData name="Irena Krošl" userId="S::irenak@vsgt.si::6f871211-9d6e-4801-9f7a-49ad5e71b0eb" providerId="AD" clId="Web-{03CA37A6-FE05-4D3E-B50B-C092728EE10E}" dt="2026-01-09T08:18:26.824" v="92" actId="20577"/>
          <ac:spMkLst>
            <pc:docMk/>
            <pc:sldMk cId="1454571621" sldId="6767"/>
            <ac:spMk id="29" creationId="{543414E0-0209-806F-CCF3-E0F66718D5C0}"/>
          </ac:spMkLst>
        </pc:spChg>
        <pc:spChg chg="mod">
          <ac:chgData name="Irena Krošl" userId="S::irenak@vsgt.si::6f871211-9d6e-4801-9f7a-49ad5e71b0eb" providerId="AD" clId="Web-{03CA37A6-FE05-4D3E-B50B-C092728EE10E}" dt="2026-01-09T08:18:21.184" v="91" actId="1076"/>
          <ac:spMkLst>
            <pc:docMk/>
            <pc:sldMk cId="1454571621" sldId="6767"/>
            <ac:spMk id="52" creationId="{D00E4324-DF7D-E550-9AC8-A0D8ACC419A8}"/>
          </ac:spMkLst>
        </pc:spChg>
        <pc:grpChg chg="mod">
          <ac:chgData name="Irena Krošl" userId="S::irenak@vsgt.si::6f871211-9d6e-4801-9f7a-49ad5e71b0eb" providerId="AD" clId="Web-{03CA37A6-FE05-4D3E-B50B-C092728EE10E}" dt="2026-01-09T08:18:34.934" v="94" actId="1076"/>
          <ac:grpSpMkLst>
            <pc:docMk/>
            <pc:sldMk cId="1454571621" sldId="6767"/>
            <ac:grpSpMk id="2" creationId="{98375035-43A1-BA7D-AF0B-E4241EBD62AB}"/>
          </ac:grpSpMkLst>
        </pc:grpChg>
        <pc:grpChg chg="mod">
          <ac:chgData name="Irena Krošl" userId="S::irenak@vsgt.si::6f871211-9d6e-4801-9f7a-49ad5e71b0eb" providerId="AD" clId="Web-{03CA37A6-FE05-4D3E-B50B-C092728EE10E}" dt="2026-01-09T08:18:37.262" v="95" actId="1076"/>
          <ac:grpSpMkLst>
            <pc:docMk/>
            <pc:sldMk cId="1454571621" sldId="6767"/>
            <ac:grpSpMk id="30" creationId="{3BECBC05-90CF-5BBF-0490-5EBD1BE63245}"/>
          </ac:grpSpMkLst>
        </pc:grpChg>
      </pc:sldChg>
      <pc:sldChg chg="modSp">
        <pc:chgData name="Irena Krošl" userId="S::irenak@vsgt.si::6f871211-9d6e-4801-9f7a-49ad5e71b0eb" providerId="AD" clId="Web-{03CA37A6-FE05-4D3E-B50B-C092728EE10E}" dt="2026-01-09T08:13:54.523" v="56" actId="1076"/>
        <pc:sldMkLst>
          <pc:docMk/>
          <pc:sldMk cId="3831401165" sldId="6768"/>
        </pc:sldMkLst>
        <pc:spChg chg="mod">
          <ac:chgData name="Irena Krošl" userId="S::irenak@vsgt.si::6f871211-9d6e-4801-9f7a-49ad5e71b0eb" providerId="AD" clId="Web-{03CA37A6-FE05-4D3E-B50B-C092728EE10E}" dt="2026-01-09T08:13:08.648" v="46" actId="1076"/>
          <ac:spMkLst>
            <pc:docMk/>
            <pc:sldMk cId="3831401165" sldId="6768"/>
            <ac:spMk id="12" creationId="{16523AF8-A0C3-2B50-9A44-F07EDF4DB5FB}"/>
          </ac:spMkLst>
        </pc:spChg>
        <pc:spChg chg="mod">
          <ac:chgData name="Irena Krošl" userId="S::irenak@vsgt.si::6f871211-9d6e-4801-9f7a-49ad5e71b0eb" providerId="AD" clId="Web-{03CA37A6-FE05-4D3E-B50B-C092728EE10E}" dt="2026-01-09T08:13:46.883" v="53" actId="1076"/>
          <ac:spMkLst>
            <pc:docMk/>
            <pc:sldMk cId="3831401165" sldId="6768"/>
            <ac:spMk id="13" creationId="{F9F8D1F1-1A21-DC25-4395-250EB17CC648}"/>
          </ac:spMkLst>
        </pc:spChg>
        <pc:spChg chg="mod">
          <ac:chgData name="Irena Krošl" userId="S::irenak@vsgt.si::6f871211-9d6e-4801-9f7a-49ad5e71b0eb" providerId="AD" clId="Web-{03CA37A6-FE05-4D3E-B50B-C092728EE10E}" dt="2026-01-09T08:12:57.914" v="43" actId="1076"/>
          <ac:spMkLst>
            <pc:docMk/>
            <pc:sldMk cId="3831401165" sldId="6768"/>
            <ac:spMk id="14" creationId="{DF9F3278-6144-A8FE-7E00-D9901F31A8A0}"/>
          </ac:spMkLst>
        </pc:spChg>
        <pc:grpChg chg="mod">
          <ac:chgData name="Irena Krošl" userId="S::irenak@vsgt.si::6f871211-9d6e-4801-9f7a-49ad5e71b0eb" providerId="AD" clId="Web-{03CA37A6-FE05-4D3E-B50B-C092728EE10E}" dt="2026-01-09T08:13:49.289" v="54" actId="1076"/>
          <ac:grpSpMkLst>
            <pc:docMk/>
            <pc:sldMk cId="3831401165" sldId="6768"/>
            <ac:grpSpMk id="3" creationId="{C7285E9F-E029-0759-927C-9185E0C7F7F4}"/>
          </ac:grpSpMkLst>
        </pc:grpChg>
        <pc:grpChg chg="mod">
          <ac:chgData name="Irena Krošl" userId="S::irenak@vsgt.si::6f871211-9d6e-4801-9f7a-49ad5e71b0eb" providerId="AD" clId="Web-{03CA37A6-FE05-4D3E-B50B-C092728EE10E}" dt="2026-01-09T08:13:54.523" v="56" actId="1076"/>
          <ac:grpSpMkLst>
            <pc:docMk/>
            <pc:sldMk cId="3831401165" sldId="6768"/>
            <ac:grpSpMk id="48" creationId="{13DAFED0-0B38-3DFB-E7AF-AD1877163E3F}"/>
          </ac:grpSpMkLst>
        </pc:grpChg>
      </pc:sldChg>
      <pc:sldChg chg="modSp">
        <pc:chgData name="Irena Krošl" userId="S::irenak@vsgt.si::6f871211-9d6e-4801-9f7a-49ad5e71b0eb" providerId="AD" clId="Web-{03CA37A6-FE05-4D3E-B50B-C092728EE10E}" dt="2026-01-09T08:11:09.866" v="20" actId="1076"/>
        <pc:sldMkLst>
          <pc:docMk/>
          <pc:sldMk cId="3587891902" sldId="6769"/>
        </pc:sldMkLst>
        <pc:spChg chg="mod">
          <ac:chgData name="Irena Krošl" userId="S::irenak@vsgt.si::6f871211-9d6e-4801-9f7a-49ad5e71b0eb" providerId="AD" clId="Web-{03CA37A6-FE05-4D3E-B50B-C092728EE10E}" dt="2026-01-09T08:11:09.866" v="20" actId="1076"/>
          <ac:spMkLst>
            <pc:docMk/>
            <pc:sldMk cId="3587891902" sldId="6769"/>
            <ac:spMk id="2" creationId="{C1926762-058A-80E5-BA4F-9347116F0C9A}"/>
          </ac:spMkLst>
        </pc:spChg>
        <pc:spChg chg="mod">
          <ac:chgData name="Irena Krošl" userId="S::irenak@vsgt.si::6f871211-9d6e-4801-9f7a-49ad5e71b0eb" providerId="AD" clId="Web-{03CA37A6-FE05-4D3E-B50B-C092728EE10E}" dt="2026-01-09T08:10:12.866" v="9" actId="20577"/>
          <ac:spMkLst>
            <pc:docMk/>
            <pc:sldMk cId="3587891902" sldId="6769"/>
            <ac:spMk id="6" creationId="{2BF3FBAC-2F26-25CE-F8E3-43799A1A1138}"/>
          </ac:spMkLst>
        </pc:spChg>
        <pc:spChg chg="mod">
          <ac:chgData name="Irena Krošl" userId="S::irenak@vsgt.si::6f871211-9d6e-4801-9f7a-49ad5e71b0eb" providerId="AD" clId="Web-{03CA37A6-FE05-4D3E-B50B-C092728EE10E}" dt="2026-01-09T08:10:42.522" v="16" actId="1076"/>
          <ac:spMkLst>
            <pc:docMk/>
            <pc:sldMk cId="3587891902" sldId="6769"/>
            <ac:spMk id="13" creationId="{5BE560D4-BDB3-DA74-886E-451ACE3F12D9}"/>
          </ac:spMkLst>
        </pc:spChg>
        <pc:spChg chg="mod">
          <ac:chgData name="Irena Krošl" userId="S::irenak@vsgt.si::6f871211-9d6e-4801-9f7a-49ad5e71b0eb" providerId="AD" clId="Web-{03CA37A6-FE05-4D3E-B50B-C092728EE10E}" dt="2026-01-09T08:10:08.428" v="8" actId="1076"/>
          <ac:spMkLst>
            <pc:docMk/>
            <pc:sldMk cId="3587891902" sldId="6769"/>
            <ac:spMk id="16" creationId="{11BFF2CE-4EC7-DC9F-5BDE-833499F61CD5}"/>
          </ac:spMkLst>
        </pc:spChg>
      </pc:sldChg>
      <pc:sldChg chg="modSp">
        <pc:chgData name="Irena Krošl" userId="S::irenak@vsgt.si::6f871211-9d6e-4801-9f7a-49ad5e71b0eb" providerId="AD" clId="Web-{03CA37A6-FE05-4D3E-B50B-C092728EE10E}" dt="2026-01-09T08:12:49.508" v="41" actId="20577"/>
        <pc:sldMkLst>
          <pc:docMk/>
          <pc:sldMk cId="2287283400" sldId="6770"/>
        </pc:sldMkLst>
        <pc:spChg chg="mod">
          <ac:chgData name="Irena Krošl" userId="S::irenak@vsgt.si::6f871211-9d6e-4801-9f7a-49ad5e71b0eb" providerId="AD" clId="Web-{03CA37A6-FE05-4D3E-B50B-C092728EE10E}" dt="2026-01-09T08:12:02.148" v="31" actId="14100"/>
          <ac:spMkLst>
            <pc:docMk/>
            <pc:sldMk cId="2287283400" sldId="6770"/>
            <ac:spMk id="5" creationId="{61E467A9-DD90-CB84-6B5B-52382568256E}"/>
          </ac:spMkLst>
        </pc:spChg>
        <pc:spChg chg="mod">
          <ac:chgData name="Irena Krošl" userId="S::irenak@vsgt.si::6f871211-9d6e-4801-9f7a-49ad5e71b0eb" providerId="AD" clId="Web-{03CA37A6-FE05-4D3E-B50B-C092728EE10E}" dt="2026-01-09T08:11:33.398" v="25" actId="20577"/>
          <ac:spMkLst>
            <pc:docMk/>
            <pc:sldMk cId="2287283400" sldId="6770"/>
            <ac:spMk id="6" creationId="{F24BD709-2E9B-0B70-30DA-BEC85F5C1CC9}"/>
          </ac:spMkLst>
        </pc:spChg>
        <pc:spChg chg="mod">
          <ac:chgData name="Irena Krošl" userId="S::irenak@vsgt.si::6f871211-9d6e-4801-9f7a-49ad5e71b0eb" providerId="AD" clId="Web-{03CA37A6-FE05-4D3E-B50B-C092728EE10E}" dt="2026-01-09T08:11:25.054" v="24" actId="1076"/>
          <ac:spMkLst>
            <pc:docMk/>
            <pc:sldMk cId="2287283400" sldId="6770"/>
            <ac:spMk id="7" creationId="{893092A5-EA00-2F5D-3B0E-86B8C512E9A0}"/>
          </ac:spMkLst>
        </pc:spChg>
        <pc:spChg chg="mod">
          <ac:chgData name="Irena Krošl" userId="S::irenak@vsgt.si::6f871211-9d6e-4801-9f7a-49ad5e71b0eb" providerId="AD" clId="Web-{03CA37A6-FE05-4D3E-B50B-C092728EE10E}" dt="2026-01-09T08:12:49.508" v="41" actId="20577"/>
          <ac:spMkLst>
            <pc:docMk/>
            <pc:sldMk cId="2287283400" sldId="6770"/>
            <ac:spMk id="13" creationId="{9F67F26C-89E3-7A21-E2B2-8B7CA96218B1}"/>
          </ac:spMkLst>
        </pc:spChg>
      </pc:sldChg>
      <pc:sldChg chg="modSp">
        <pc:chgData name="Irena Krošl" userId="S::irenak@vsgt.si::6f871211-9d6e-4801-9f7a-49ad5e71b0eb" providerId="AD" clId="Web-{03CA37A6-FE05-4D3E-B50B-C092728EE10E}" dt="2026-01-09T08:15:04.258" v="72" actId="20577"/>
        <pc:sldMkLst>
          <pc:docMk/>
          <pc:sldMk cId="575842463" sldId="6771"/>
        </pc:sldMkLst>
        <pc:spChg chg="mod">
          <ac:chgData name="Irena Krošl" userId="S::irenak@vsgt.si::6f871211-9d6e-4801-9f7a-49ad5e71b0eb" providerId="AD" clId="Web-{03CA37A6-FE05-4D3E-B50B-C092728EE10E}" dt="2026-01-09T08:15:04.258" v="72" actId="20577"/>
          <ac:spMkLst>
            <pc:docMk/>
            <pc:sldMk cId="575842463" sldId="6771"/>
            <ac:spMk id="13" creationId="{6F6BAC19-B519-BEAA-D393-CD59106789E5}"/>
          </ac:spMkLst>
        </pc:spChg>
        <pc:spChg chg="mod">
          <ac:chgData name="Irena Krošl" userId="S::irenak@vsgt.si::6f871211-9d6e-4801-9f7a-49ad5e71b0eb" providerId="AD" clId="Web-{03CA37A6-FE05-4D3E-B50B-C092728EE10E}" dt="2026-01-09T08:14:23.383" v="58" actId="1076"/>
          <ac:spMkLst>
            <pc:docMk/>
            <pc:sldMk cId="575842463" sldId="6771"/>
            <ac:spMk id="72" creationId="{9B68A48B-DAB4-25F2-C67C-A6606EE017C1}"/>
          </ac:spMkLst>
        </pc:spChg>
        <pc:grpChg chg="mod">
          <ac:chgData name="Irena Krošl" userId="S::irenak@vsgt.si::6f871211-9d6e-4801-9f7a-49ad5e71b0eb" providerId="AD" clId="Web-{03CA37A6-FE05-4D3E-B50B-C092728EE10E}" dt="2026-01-09T08:14:27.539" v="59" actId="1076"/>
          <ac:grpSpMkLst>
            <pc:docMk/>
            <pc:sldMk cId="575842463" sldId="6771"/>
            <ac:grpSpMk id="2" creationId="{506FF5A9-1EB0-3295-55FD-BE912C7F7618}"/>
          </ac:grpSpMkLst>
        </pc:grpChg>
        <pc:grpChg chg="mod">
          <ac:chgData name="Irena Krošl" userId="S::irenak@vsgt.si::6f871211-9d6e-4801-9f7a-49ad5e71b0eb" providerId="AD" clId="Web-{03CA37A6-FE05-4D3E-B50B-C092728EE10E}" dt="2026-01-09T08:14:45.367" v="66" actId="1076"/>
          <ac:grpSpMkLst>
            <pc:docMk/>
            <pc:sldMk cId="575842463" sldId="6771"/>
            <ac:grpSpMk id="29" creationId="{72967BBA-48C3-8DE0-AB29-15E053506997}"/>
          </ac:grpSpMkLst>
        </pc:grpChg>
        <pc:grpChg chg="mod">
          <ac:chgData name="Irena Krošl" userId="S::irenak@vsgt.si::6f871211-9d6e-4801-9f7a-49ad5e71b0eb" providerId="AD" clId="Web-{03CA37A6-FE05-4D3E-B50B-C092728EE10E}" dt="2026-01-09T08:14:43.445" v="65" actId="1076"/>
          <ac:grpSpMkLst>
            <pc:docMk/>
            <pc:sldMk cId="575842463" sldId="6771"/>
            <ac:grpSpMk id="49" creationId="{9F7991F9-B74E-9FD1-7971-3748BC6A0FB9}"/>
          </ac:grpSpMkLst>
        </pc:grpChg>
      </pc:sldChg>
      <pc:sldChg chg="modSp">
        <pc:chgData name="Irena Krošl" userId="S::irenak@vsgt.si::6f871211-9d6e-4801-9f7a-49ad5e71b0eb" providerId="AD" clId="Web-{03CA37A6-FE05-4D3E-B50B-C092728EE10E}" dt="2026-01-09T08:23:59.705" v="116" actId="14100"/>
        <pc:sldMkLst>
          <pc:docMk/>
          <pc:sldMk cId="3932430627" sldId="6772"/>
        </pc:sldMkLst>
        <pc:spChg chg="mod">
          <ac:chgData name="Irena Krošl" userId="S::irenak@vsgt.si::6f871211-9d6e-4801-9f7a-49ad5e71b0eb" providerId="AD" clId="Web-{03CA37A6-FE05-4D3E-B50B-C092728EE10E}" dt="2026-01-09T08:23:45.455" v="114" actId="20577"/>
          <ac:spMkLst>
            <pc:docMk/>
            <pc:sldMk cId="3932430627" sldId="6772"/>
            <ac:spMk id="6" creationId="{77AC0984-461F-E2E2-9BED-6189E6DA60FD}"/>
          </ac:spMkLst>
        </pc:spChg>
        <pc:spChg chg="mod">
          <ac:chgData name="Irena Krošl" userId="S::irenak@vsgt.si::6f871211-9d6e-4801-9f7a-49ad5e71b0eb" providerId="AD" clId="Web-{03CA37A6-FE05-4D3E-B50B-C092728EE10E}" dt="2026-01-09T08:23:40.189" v="113" actId="20577"/>
          <ac:spMkLst>
            <pc:docMk/>
            <pc:sldMk cId="3932430627" sldId="6772"/>
            <ac:spMk id="7" creationId="{18B8137B-4C87-4CCA-6963-7DE067043EF1}"/>
          </ac:spMkLst>
        </pc:spChg>
        <pc:spChg chg="mod">
          <ac:chgData name="Irena Krošl" userId="S::irenak@vsgt.si::6f871211-9d6e-4801-9f7a-49ad5e71b0eb" providerId="AD" clId="Web-{03CA37A6-FE05-4D3E-B50B-C092728EE10E}" dt="2026-01-09T08:23:35.736" v="112" actId="1076"/>
          <ac:spMkLst>
            <pc:docMk/>
            <pc:sldMk cId="3932430627" sldId="6772"/>
            <ac:spMk id="10" creationId="{D33FBA2F-6EEA-9143-63B8-85FE4F9E6DA9}"/>
          </ac:spMkLst>
        </pc:spChg>
        <pc:spChg chg="mod">
          <ac:chgData name="Irena Krošl" userId="S::irenak@vsgt.si::6f871211-9d6e-4801-9f7a-49ad5e71b0eb" providerId="AD" clId="Web-{03CA37A6-FE05-4D3E-B50B-C092728EE10E}" dt="2026-01-09T08:23:59.705" v="116" actId="14100"/>
          <ac:spMkLst>
            <pc:docMk/>
            <pc:sldMk cId="3932430627" sldId="6772"/>
            <ac:spMk id="13" creationId="{6A246CAE-2C02-77AA-B1A5-54C52BDA9754}"/>
          </ac:spMkLst>
        </pc:spChg>
      </pc:sldChg>
      <pc:sldChg chg="modSp">
        <pc:chgData name="Irena Krošl" userId="S::irenak@vsgt.si::6f871211-9d6e-4801-9f7a-49ad5e71b0eb" providerId="AD" clId="Web-{03CA37A6-FE05-4D3E-B50B-C092728EE10E}" dt="2026-01-09T08:24:53.081" v="130" actId="1076"/>
        <pc:sldMkLst>
          <pc:docMk/>
          <pc:sldMk cId="472173363" sldId="6773"/>
        </pc:sldMkLst>
        <pc:spChg chg="mod">
          <ac:chgData name="Irena Krošl" userId="S::irenak@vsgt.si::6f871211-9d6e-4801-9f7a-49ad5e71b0eb" providerId="AD" clId="Web-{03CA37A6-FE05-4D3E-B50B-C092728EE10E}" dt="2026-01-09T08:24:19.799" v="121" actId="20577"/>
          <ac:spMkLst>
            <pc:docMk/>
            <pc:sldMk cId="472173363" sldId="6773"/>
            <ac:spMk id="6" creationId="{B2A6A76E-8F80-1D3D-149D-3FD1DEBC3FC1}"/>
          </ac:spMkLst>
        </pc:spChg>
        <pc:spChg chg="mod">
          <ac:chgData name="Irena Krošl" userId="S::irenak@vsgt.si::6f871211-9d6e-4801-9f7a-49ad5e71b0eb" providerId="AD" clId="Web-{03CA37A6-FE05-4D3E-B50B-C092728EE10E}" dt="2026-01-09T08:24:41.596" v="127" actId="1076"/>
          <ac:spMkLst>
            <pc:docMk/>
            <pc:sldMk cId="472173363" sldId="6773"/>
            <ac:spMk id="7" creationId="{4BA92843-09E2-E467-A194-FFD82BA7F0C2}"/>
          </ac:spMkLst>
        </pc:spChg>
        <pc:spChg chg="mod">
          <ac:chgData name="Irena Krošl" userId="S::irenak@vsgt.si::6f871211-9d6e-4801-9f7a-49ad5e71b0eb" providerId="AD" clId="Web-{03CA37A6-FE05-4D3E-B50B-C092728EE10E}" dt="2026-01-09T08:24:13.877" v="120" actId="1076"/>
          <ac:spMkLst>
            <pc:docMk/>
            <pc:sldMk cId="472173363" sldId="6773"/>
            <ac:spMk id="11" creationId="{67644633-A93B-9185-DB33-8CCE203F5C11}"/>
          </ac:spMkLst>
        </pc:spChg>
        <pc:spChg chg="mod">
          <ac:chgData name="Irena Krošl" userId="S::irenak@vsgt.si::6f871211-9d6e-4801-9f7a-49ad5e71b0eb" providerId="AD" clId="Web-{03CA37A6-FE05-4D3E-B50B-C092728EE10E}" dt="2026-01-09T08:24:53.081" v="130" actId="1076"/>
          <ac:spMkLst>
            <pc:docMk/>
            <pc:sldMk cId="472173363" sldId="6773"/>
            <ac:spMk id="13" creationId="{32A4267A-2690-ACDA-A1AE-A835E9162C5E}"/>
          </ac:spMkLst>
        </pc:spChg>
        <pc:picChg chg="mod">
          <ac:chgData name="Irena Krošl" userId="S::irenak@vsgt.si::6f871211-9d6e-4801-9f7a-49ad5e71b0eb" providerId="AD" clId="Web-{03CA37A6-FE05-4D3E-B50B-C092728EE10E}" dt="2026-01-09T08:24:24.674" v="122" actId="1076"/>
          <ac:picMkLst>
            <pc:docMk/>
            <pc:sldMk cId="472173363" sldId="6773"/>
            <ac:picMk id="8" creationId="{3FB5EEDB-3D96-901C-644C-EDF615E0D7E5}"/>
          </ac:picMkLst>
        </pc:picChg>
      </pc:sldChg>
      <pc:sldChg chg="modSp">
        <pc:chgData name="Irena Krošl" userId="S::irenak@vsgt.si::6f871211-9d6e-4801-9f7a-49ad5e71b0eb" providerId="AD" clId="Web-{03CA37A6-FE05-4D3E-B50B-C092728EE10E}" dt="2026-01-09T08:26:29.908" v="145" actId="20577"/>
        <pc:sldMkLst>
          <pc:docMk/>
          <pc:sldMk cId="1272152471" sldId="6774"/>
        </pc:sldMkLst>
        <pc:spChg chg="mod">
          <ac:chgData name="Irena Krošl" userId="S::irenak@vsgt.si::6f871211-9d6e-4801-9f7a-49ad5e71b0eb" providerId="AD" clId="Web-{03CA37A6-FE05-4D3E-B50B-C092728EE10E}" dt="2026-01-09T08:25:18.612" v="134" actId="20577"/>
          <ac:spMkLst>
            <pc:docMk/>
            <pc:sldMk cId="1272152471" sldId="6774"/>
            <ac:spMk id="6" creationId="{D0732B19-D961-A81B-BA82-78BFD49B1608}"/>
          </ac:spMkLst>
        </pc:spChg>
        <pc:spChg chg="mod">
          <ac:chgData name="Irena Krošl" userId="S::irenak@vsgt.si::6f871211-9d6e-4801-9f7a-49ad5e71b0eb" providerId="AD" clId="Web-{03CA37A6-FE05-4D3E-B50B-C092728EE10E}" dt="2026-01-09T08:26:29.908" v="145" actId="20577"/>
          <ac:spMkLst>
            <pc:docMk/>
            <pc:sldMk cId="1272152471" sldId="6774"/>
            <ac:spMk id="13" creationId="{AE5E9966-5668-3F06-A2C2-938A62B76D11}"/>
          </ac:spMkLst>
        </pc:spChg>
        <pc:spChg chg="mod">
          <ac:chgData name="Irena Krošl" userId="S::irenak@vsgt.si::6f871211-9d6e-4801-9f7a-49ad5e71b0eb" providerId="AD" clId="Web-{03CA37A6-FE05-4D3E-B50B-C092728EE10E}" dt="2026-01-09T08:25:14.799" v="133" actId="1076"/>
          <ac:spMkLst>
            <pc:docMk/>
            <pc:sldMk cId="1272152471" sldId="6774"/>
            <ac:spMk id="49" creationId="{A39FE124-462E-0BEF-E7B8-2D190189EB70}"/>
          </ac:spMkLst>
        </pc:spChg>
        <pc:grpChg chg="mod">
          <ac:chgData name="Irena Krošl" userId="S::irenak@vsgt.si::6f871211-9d6e-4801-9f7a-49ad5e71b0eb" providerId="AD" clId="Web-{03CA37A6-FE05-4D3E-B50B-C092728EE10E}" dt="2026-01-09T08:25:25.690" v="136" actId="1076"/>
          <ac:grpSpMkLst>
            <pc:docMk/>
            <pc:sldMk cId="1272152471" sldId="6774"/>
            <ac:grpSpMk id="2" creationId="{191E20B6-0984-63CB-375A-BD2B03515D52}"/>
          </ac:grpSpMkLst>
        </pc:grpChg>
      </pc:sldChg>
      <pc:sldChg chg="modSp">
        <pc:chgData name="Irena Krošl" userId="S::irenak@vsgt.si::6f871211-9d6e-4801-9f7a-49ad5e71b0eb" providerId="AD" clId="Web-{03CA37A6-FE05-4D3E-B50B-C092728EE10E}" dt="2026-01-09T08:08:14.316" v="0" actId="1076"/>
        <pc:sldMkLst>
          <pc:docMk/>
          <pc:sldMk cId="1748313321" sldId="6857"/>
        </pc:sldMkLst>
        <pc:spChg chg="mod">
          <ac:chgData name="Irena Krošl" userId="S::irenak@vsgt.si::6f871211-9d6e-4801-9f7a-49ad5e71b0eb" providerId="AD" clId="Web-{03CA37A6-FE05-4D3E-B50B-C092728EE10E}" dt="2026-01-09T08:08:14.316" v="0" actId="1076"/>
          <ac:spMkLst>
            <pc:docMk/>
            <pc:sldMk cId="1748313321" sldId="6857"/>
            <ac:spMk id="11" creationId="{7A681C07-D5F3-5F7E-80AC-1728969E1DFA}"/>
          </ac:spMkLst>
        </pc:spChg>
      </pc:sldChg>
      <pc:sldChg chg="modSp">
        <pc:chgData name="Irena Krošl" userId="S::irenak@vsgt.si::6f871211-9d6e-4801-9f7a-49ad5e71b0eb" providerId="AD" clId="Web-{03CA37A6-FE05-4D3E-B50B-C092728EE10E}" dt="2026-01-09T08:08:56.005" v="1" actId="1076"/>
        <pc:sldMkLst>
          <pc:docMk/>
          <pc:sldMk cId="3441640036" sldId="7056"/>
        </pc:sldMkLst>
        <pc:spChg chg="mod">
          <ac:chgData name="Irena Krošl" userId="S::irenak@vsgt.si::6f871211-9d6e-4801-9f7a-49ad5e71b0eb" providerId="AD" clId="Web-{03CA37A6-FE05-4D3E-B50B-C092728EE10E}" dt="2026-01-09T08:08:56.005" v="1" actId="1076"/>
          <ac:spMkLst>
            <pc:docMk/>
            <pc:sldMk cId="3441640036" sldId="7056"/>
            <ac:spMk id="9" creationId="{69EEA9C2-39AD-5E3E-0C68-B62538C3BBF5}"/>
          </ac:spMkLst>
        </pc:spChg>
      </pc:sldChg>
      <pc:sldChg chg="modSp">
        <pc:chgData name="Irena Krošl" userId="S::irenak@vsgt.si::6f871211-9d6e-4801-9f7a-49ad5e71b0eb" providerId="AD" clId="Web-{03CA37A6-FE05-4D3E-B50B-C092728EE10E}" dt="2026-01-09T08:09:39.756" v="6" actId="1076"/>
        <pc:sldMkLst>
          <pc:docMk/>
          <pc:sldMk cId="3599549564" sldId="7057"/>
        </pc:sldMkLst>
        <pc:spChg chg="mod">
          <ac:chgData name="Irena Krošl" userId="S::irenak@vsgt.si::6f871211-9d6e-4801-9f7a-49ad5e71b0eb" providerId="AD" clId="Web-{03CA37A6-FE05-4D3E-B50B-C092728EE10E}" dt="2026-01-09T08:09:39.756" v="6" actId="1076"/>
          <ac:spMkLst>
            <pc:docMk/>
            <pc:sldMk cId="3599549564" sldId="7057"/>
            <ac:spMk id="9" creationId="{1C508B43-BD29-6EA3-27EA-798A4AECA881}"/>
          </ac:spMkLst>
        </pc:spChg>
      </pc:sldChg>
      <pc:sldChg chg="modSp">
        <pc:chgData name="Irena Krošl" userId="S::irenak@vsgt.si::6f871211-9d6e-4801-9f7a-49ad5e71b0eb" providerId="AD" clId="Web-{03CA37A6-FE05-4D3E-B50B-C092728EE10E}" dt="2026-01-09T08:15:17.258" v="73" actId="14100"/>
        <pc:sldMkLst>
          <pc:docMk/>
          <pc:sldMk cId="1205974983" sldId="7058"/>
        </pc:sldMkLst>
        <pc:spChg chg="mod">
          <ac:chgData name="Irena Krošl" userId="S::irenak@vsgt.si::6f871211-9d6e-4801-9f7a-49ad5e71b0eb" providerId="AD" clId="Web-{03CA37A6-FE05-4D3E-B50B-C092728EE10E}" dt="2026-01-09T08:15:17.258" v="73" actId="14100"/>
          <ac:spMkLst>
            <pc:docMk/>
            <pc:sldMk cId="1205974983" sldId="7058"/>
            <ac:spMk id="9" creationId="{9E4ECD19-08C5-4A38-6A97-D113F8AFB28E}"/>
          </ac:spMkLst>
        </pc:spChg>
      </pc:sldChg>
      <pc:sldChg chg="modSp">
        <pc:chgData name="Irena Krošl" userId="S::irenak@vsgt.si::6f871211-9d6e-4801-9f7a-49ad5e71b0eb" providerId="AD" clId="Web-{03CA37A6-FE05-4D3E-B50B-C092728EE10E}" dt="2026-01-09T08:19:06.981" v="97" actId="20577"/>
        <pc:sldMkLst>
          <pc:docMk/>
          <pc:sldMk cId="2270326189" sldId="7059"/>
        </pc:sldMkLst>
        <pc:spChg chg="mod">
          <ac:chgData name="Irena Krošl" userId="S::irenak@vsgt.si::6f871211-9d6e-4801-9f7a-49ad5e71b0eb" providerId="AD" clId="Web-{03CA37A6-FE05-4D3E-B50B-C092728EE10E}" dt="2026-01-09T08:19:06.981" v="97" actId="20577"/>
          <ac:spMkLst>
            <pc:docMk/>
            <pc:sldMk cId="2270326189" sldId="7059"/>
            <ac:spMk id="9" creationId="{107DFAF8-87F2-811E-7BC3-4939DA246A22}"/>
          </ac:spMkLst>
        </pc:spChg>
      </pc:sldChg>
      <pc:sldChg chg="modSp">
        <pc:chgData name="Irena Krošl" userId="S::irenak@vsgt.si::6f871211-9d6e-4801-9f7a-49ad5e71b0eb" providerId="AD" clId="Web-{03CA37A6-FE05-4D3E-B50B-C092728EE10E}" dt="2026-01-09T08:26:44.127" v="150" actId="20577"/>
        <pc:sldMkLst>
          <pc:docMk/>
          <pc:sldMk cId="2961207069" sldId="7702"/>
        </pc:sldMkLst>
        <pc:spChg chg="mod">
          <ac:chgData name="Irena Krošl" userId="S::irenak@vsgt.si::6f871211-9d6e-4801-9f7a-49ad5e71b0eb" providerId="AD" clId="Web-{03CA37A6-FE05-4D3E-B50B-C092728EE10E}" dt="2026-01-09T08:26:38.924" v="147" actId="20577"/>
          <ac:spMkLst>
            <pc:docMk/>
            <pc:sldMk cId="2961207069" sldId="7702"/>
            <ac:spMk id="14" creationId="{D038243F-8340-B1BF-D76B-D388040AA801}"/>
          </ac:spMkLst>
        </pc:spChg>
        <pc:spChg chg="mod">
          <ac:chgData name="Irena Krošl" userId="S::irenak@vsgt.si::6f871211-9d6e-4801-9f7a-49ad5e71b0eb" providerId="AD" clId="Web-{03CA37A6-FE05-4D3E-B50B-C092728EE10E}" dt="2026-01-09T08:26:44.127" v="150" actId="20577"/>
          <ac:spMkLst>
            <pc:docMk/>
            <pc:sldMk cId="2961207069" sldId="7702"/>
            <ac:spMk id="54" creationId="{4065BC51-B524-FC95-B65C-14FE7E10D2B1}"/>
          </ac:spMkLst>
        </pc:spChg>
      </pc:sldChg>
      <pc:sldChg chg="modSp">
        <pc:chgData name="Irena Krošl" userId="S::irenak@vsgt.si::6f871211-9d6e-4801-9f7a-49ad5e71b0eb" providerId="AD" clId="Web-{03CA37A6-FE05-4D3E-B50B-C092728EE10E}" dt="2026-01-09T08:23:25.767" v="108" actId="20577"/>
        <pc:sldMkLst>
          <pc:docMk/>
          <pc:sldMk cId="3952121747" sldId="7763"/>
        </pc:sldMkLst>
        <pc:spChg chg="mod">
          <ac:chgData name="Irena Krošl" userId="S::irenak@vsgt.si::6f871211-9d6e-4801-9f7a-49ad5e71b0eb" providerId="AD" clId="Web-{03CA37A6-FE05-4D3E-B50B-C092728EE10E}" dt="2026-01-09T08:22:56.032" v="105" actId="20577"/>
          <ac:spMkLst>
            <pc:docMk/>
            <pc:sldMk cId="3952121747" sldId="7763"/>
            <ac:spMk id="6" creationId="{31CEABB5-924D-6297-BC3D-7D60B658F0EB}"/>
          </ac:spMkLst>
        </pc:spChg>
        <pc:spChg chg="mod">
          <ac:chgData name="Irena Krošl" userId="S::irenak@vsgt.si::6f871211-9d6e-4801-9f7a-49ad5e71b0eb" providerId="AD" clId="Web-{03CA37A6-FE05-4D3E-B50B-C092728EE10E}" dt="2026-01-09T08:22:49.547" v="104" actId="20577"/>
          <ac:spMkLst>
            <pc:docMk/>
            <pc:sldMk cId="3952121747" sldId="7763"/>
            <ac:spMk id="7" creationId="{10D30E16-5601-846C-29B7-461DB1970F7B}"/>
          </ac:spMkLst>
        </pc:spChg>
        <pc:spChg chg="mod">
          <ac:chgData name="Irena Krošl" userId="S::irenak@vsgt.si::6f871211-9d6e-4801-9f7a-49ad5e71b0eb" providerId="AD" clId="Web-{03CA37A6-FE05-4D3E-B50B-C092728EE10E}" dt="2026-01-09T08:22:37.266" v="103" actId="1076"/>
          <ac:spMkLst>
            <pc:docMk/>
            <pc:sldMk cId="3952121747" sldId="7763"/>
            <ac:spMk id="10" creationId="{D8A2F9DE-93FA-C0AE-0B9B-84D8BE284F7A}"/>
          </ac:spMkLst>
        </pc:spChg>
        <pc:spChg chg="mod">
          <ac:chgData name="Irena Krošl" userId="S::irenak@vsgt.si::6f871211-9d6e-4801-9f7a-49ad5e71b0eb" providerId="AD" clId="Web-{03CA37A6-FE05-4D3E-B50B-C092728EE10E}" dt="2026-01-09T08:23:25.767" v="108" actId="20577"/>
          <ac:spMkLst>
            <pc:docMk/>
            <pc:sldMk cId="3952121747" sldId="7763"/>
            <ac:spMk id="13" creationId="{45C419BC-D131-FD4F-F8B7-E0DAA16EEF8F}"/>
          </ac:spMkLst>
        </pc:spChg>
      </pc:sldChg>
    </pc:docChg>
  </pc:docChgLst>
  <pc:docChgLst>
    <pc:chgData name="Irena Krošl" userId="S::irenak@vsgt.si::6f871211-9d6e-4801-9f7a-49ad5e71b0eb" providerId="AD" clId="Web-{B9C8895A-7A1C-3559-2BA3-CECA22FBA347}"/>
    <pc:docChg chg="modSld">
      <pc:chgData name="Irena Krošl" userId="S::irenak@vsgt.si::6f871211-9d6e-4801-9f7a-49ad5e71b0eb" providerId="AD" clId="Web-{B9C8895A-7A1C-3559-2BA3-CECA22FBA347}" dt="2026-01-08T13:45:25.332" v="705" actId="1076"/>
      <pc:docMkLst>
        <pc:docMk/>
      </pc:docMkLst>
      <pc:sldChg chg="modSp">
        <pc:chgData name="Irena Krošl" userId="S::irenak@vsgt.si::6f871211-9d6e-4801-9f7a-49ad5e71b0eb" providerId="AD" clId="Web-{B9C8895A-7A1C-3559-2BA3-CECA22FBA347}" dt="2026-01-08T13:42:31.998" v="673" actId="20577"/>
        <pc:sldMkLst>
          <pc:docMk/>
          <pc:sldMk cId="814057710" sldId="6448"/>
        </pc:sldMkLst>
        <pc:spChg chg="mod">
          <ac:chgData name="Irena Krošl" userId="S::irenak@vsgt.si::6f871211-9d6e-4801-9f7a-49ad5e71b0eb" providerId="AD" clId="Web-{B9C8895A-7A1C-3559-2BA3-CECA22FBA347}" dt="2026-01-08T13:41:47.231" v="664" actId="1076"/>
          <ac:spMkLst>
            <pc:docMk/>
            <pc:sldMk cId="814057710" sldId="6448"/>
            <ac:spMk id="4" creationId="{8EBB8788-54AA-1CAE-6CBC-09EC53D345F4}"/>
          </ac:spMkLst>
        </pc:spChg>
        <pc:spChg chg="mod">
          <ac:chgData name="Irena Krošl" userId="S::irenak@vsgt.si::6f871211-9d6e-4801-9f7a-49ad5e71b0eb" providerId="AD" clId="Web-{B9C8895A-7A1C-3559-2BA3-CECA22FBA347}" dt="2026-01-08T13:42:31.998" v="673" actId="20577"/>
          <ac:spMkLst>
            <pc:docMk/>
            <pc:sldMk cId="814057710" sldId="6448"/>
            <ac:spMk id="5" creationId="{CB56197C-828C-90B8-3015-E1C7C8D94430}"/>
          </ac:spMkLst>
        </pc:spChg>
      </pc:sldChg>
      <pc:sldChg chg="modSp">
        <pc:chgData name="Irena Krošl" userId="S::irenak@vsgt.si::6f871211-9d6e-4801-9f7a-49ad5e71b0eb" providerId="AD" clId="Web-{B9C8895A-7A1C-3559-2BA3-CECA22FBA347}" dt="2026-01-08T09:43:18.748" v="574" actId="14100"/>
        <pc:sldMkLst>
          <pc:docMk/>
          <pc:sldMk cId="1959943135" sldId="6449"/>
        </pc:sldMkLst>
        <pc:spChg chg="mod">
          <ac:chgData name="Irena Krošl" userId="S::irenak@vsgt.si::6f871211-9d6e-4801-9f7a-49ad5e71b0eb" providerId="AD" clId="Web-{B9C8895A-7A1C-3559-2BA3-CECA22FBA347}" dt="2026-01-08T09:43:03.185" v="572" actId="1076"/>
          <ac:spMkLst>
            <pc:docMk/>
            <pc:sldMk cId="1959943135" sldId="6449"/>
            <ac:spMk id="4" creationId="{8D529F19-8E75-9269-8712-02C65707B247}"/>
          </ac:spMkLst>
        </pc:spChg>
        <pc:spChg chg="mod">
          <ac:chgData name="Irena Krošl" userId="S::irenak@vsgt.si::6f871211-9d6e-4801-9f7a-49ad5e71b0eb" providerId="AD" clId="Web-{B9C8895A-7A1C-3559-2BA3-CECA22FBA347}" dt="2026-01-08T09:43:18.748" v="574" actId="14100"/>
          <ac:spMkLst>
            <pc:docMk/>
            <pc:sldMk cId="1959943135" sldId="6449"/>
            <ac:spMk id="5" creationId="{36D61C9A-13D5-DE14-3A98-88E84657A32A}"/>
          </ac:spMkLst>
        </pc:spChg>
        <pc:spChg chg="mod">
          <ac:chgData name="Irena Krošl" userId="S::irenak@vsgt.si::6f871211-9d6e-4801-9f7a-49ad5e71b0eb" providerId="AD" clId="Web-{B9C8895A-7A1C-3559-2BA3-CECA22FBA347}" dt="2026-01-08T09:43:05.466" v="573" actId="1076"/>
          <ac:spMkLst>
            <pc:docMk/>
            <pc:sldMk cId="1959943135" sldId="6449"/>
            <ac:spMk id="6" creationId="{A2F907F7-5B54-879D-F2B3-3375A3EBC284}"/>
          </ac:spMkLst>
        </pc:spChg>
        <pc:cxnChg chg="mod">
          <ac:chgData name="Irena Krošl" userId="S::irenak@vsgt.si::6f871211-9d6e-4801-9f7a-49ad5e71b0eb" providerId="AD" clId="Web-{B9C8895A-7A1C-3559-2BA3-CECA22FBA347}" dt="2026-01-08T09:42:51.934" v="570" actId="1076"/>
          <ac:cxnSpMkLst>
            <pc:docMk/>
            <pc:sldMk cId="1959943135" sldId="6449"/>
            <ac:cxnSpMk id="9" creationId="{26E31154-ACF8-99B6-A185-2D1F554C47E5}"/>
          </ac:cxnSpMkLst>
        </pc:cxnChg>
      </pc:sldChg>
      <pc:sldChg chg="modSp">
        <pc:chgData name="Irena Krošl" userId="S::irenak@vsgt.si::6f871211-9d6e-4801-9f7a-49ad5e71b0eb" providerId="AD" clId="Web-{B9C8895A-7A1C-3559-2BA3-CECA22FBA347}" dt="2026-01-08T09:43:26.701" v="575" actId="14100"/>
        <pc:sldMkLst>
          <pc:docMk/>
          <pc:sldMk cId="495209887" sldId="6450"/>
        </pc:sldMkLst>
        <pc:spChg chg="mod">
          <ac:chgData name="Irena Krošl" userId="S::irenak@vsgt.si::6f871211-9d6e-4801-9f7a-49ad5e71b0eb" providerId="AD" clId="Web-{B9C8895A-7A1C-3559-2BA3-CECA22FBA347}" dt="2026-01-08T09:43:26.701" v="575" actId="14100"/>
          <ac:spMkLst>
            <pc:docMk/>
            <pc:sldMk cId="495209887" sldId="6450"/>
            <ac:spMk id="5" creationId="{8CB9B4C1-7868-F614-9FAE-9FF8502228F5}"/>
          </ac:spMkLst>
        </pc:spChg>
      </pc:sldChg>
      <pc:sldChg chg="modSp">
        <pc:chgData name="Irena Krošl" userId="S::irenak@vsgt.si::6f871211-9d6e-4801-9f7a-49ad5e71b0eb" providerId="AD" clId="Web-{B9C8895A-7A1C-3559-2BA3-CECA22FBA347}" dt="2026-01-08T13:38:45.783" v="585" actId="20577"/>
        <pc:sldMkLst>
          <pc:docMk/>
          <pc:sldMk cId="1412915279" sldId="6451"/>
        </pc:sldMkLst>
        <pc:spChg chg="mod">
          <ac:chgData name="Irena Krošl" userId="S::irenak@vsgt.si::6f871211-9d6e-4801-9f7a-49ad5e71b0eb" providerId="AD" clId="Web-{B9C8895A-7A1C-3559-2BA3-CECA22FBA347}" dt="2026-01-08T13:38:45.783" v="585" actId="20577"/>
          <ac:spMkLst>
            <pc:docMk/>
            <pc:sldMk cId="1412915279" sldId="6451"/>
            <ac:spMk id="5" creationId="{4CDA26A8-25F3-EF3B-C9FE-38C145B7C229}"/>
          </ac:spMkLst>
        </pc:spChg>
      </pc:sldChg>
      <pc:sldChg chg="modSp">
        <pc:chgData name="Irena Krošl" userId="S::irenak@vsgt.si::6f871211-9d6e-4801-9f7a-49ad5e71b0eb" providerId="AD" clId="Web-{B9C8895A-7A1C-3559-2BA3-CECA22FBA347}" dt="2026-01-08T13:39:35.099" v="602" actId="1076"/>
        <pc:sldMkLst>
          <pc:docMk/>
          <pc:sldMk cId="984087384" sldId="6626"/>
        </pc:sldMkLst>
        <pc:spChg chg="mod">
          <ac:chgData name="Irena Krošl" userId="S::irenak@vsgt.si::6f871211-9d6e-4801-9f7a-49ad5e71b0eb" providerId="AD" clId="Web-{B9C8895A-7A1C-3559-2BA3-CECA22FBA347}" dt="2026-01-08T13:39:33.130" v="601" actId="20577"/>
          <ac:spMkLst>
            <pc:docMk/>
            <pc:sldMk cId="984087384" sldId="6626"/>
            <ac:spMk id="13" creationId="{F7A6E9F4-84FC-3737-821B-CD81654E4E3F}"/>
          </ac:spMkLst>
        </pc:spChg>
        <pc:graphicFrameChg chg="mod modGraphic">
          <ac:chgData name="Irena Krošl" userId="S::irenak@vsgt.si::6f871211-9d6e-4801-9f7a-49ad5e71b0eb" providerId="AD" clId="Web-{B9C8895A-7A1C-3559-2BA3-CECA22FBA347}" dt="2026-01-08T13:39:35.099" v="602" actId="1076"/>
          <ac:graphicFrameMkLst>
            <pc:docMk/>
            <pc:sldMk cId="984087384" sldId="6626"/>
            <ac:graphicFrameMk id="3" creationId="{5D8437C9-536D-CBDD-75E4-B4F43FDDF070}"/>
          </ac:graphicFrameMkLst>
        </pc:graphicFrameChg>
      </pc:sldChg>
      <pc:sldChg chg="modSp">
        <pc:chgData name="Irena Krošl" userId="S::irenak@vsgt.si::6f871211-9d6e-4801-9f7a-49ad5e71b0eb" providerId="AD" clId="Web-{B9C8895A-7A1C-3559-2BA3-CECA22FBA347}" dt="2026-01-08T09:39:08.967" v="538"/>
        <pc:sldMkLst>
          <pc:docMk/>
          <pc:sldMk cId="4133474809" sldId="6640"/>
        </pc:sldMkLst>
        <pc:graphicFrameChg chg="mod modGraphic">
          <ac:chgData name="Irena Krošl" userId="S::irenak@vsgt.si::6f871211-9d6e-4801-9f7a-49ad5e71b0eb" providerId="AD" clId="Web-{B9C8895A-7A1C-3559-2BA3-CECA22FBA347}" dt="2026-01-08T09:39:08.967" v="538"/>
          <ac:graphicFrameMkLst>
            <pc:docMk/>
            <pc:sldMk cId="4133474809" sldId="6640"/>
            <ac:graphicFrameMk id="5" creationId="{0400E73E-4927-E6E4-CE4D-6E4816826F95}"/>
          </ac:graphicFrameMkLst>
        </pc:graphicFrameChg>
      </pc:sldChg>
      <pc:sldChg chg="modSp">
        <pc:chgData name="Irena Krošl" userId="S::irenak@vsgt.si::6f871211-9d6e-4801-9f7a-49ad5e71b0eb" providerId="AD" clId="Web-{B9C8895A-7A1C-3559-2BA3-CECA22FBA347}" dt="2026-01-08T13:44:57.237" v="697" actId="1076"/>
        <pc:sldMkLst>
          <pc:docMk/>
          <pc:sldMk cId="2972014516" sldId="6762"/>
        </pc:sldMkLst>
        <pc:spChg chg="mod">
          <ac:chgData name="Irena Krošl" userId="S::irenak@vsgt.si::6f871211-9d6e-4801-9f7a-49ad5e71b0eb" providerId="AD" clId="Web-{B9C8895A-7A1C-3559-2BA3-CECA22FBA347}" dt="2026-01-08T13:44:55.019" v="696" actId="14100"/>
          <ac:spMkLst>
            <pc:docMk/>
            <pc:sldMk cId="2972014516" sldId="6762"/>
            <ac:spMk id="13" creationId="{77C89AEF-ABE8-7C13-FD7D-3B89BBD4CB37}"/>
          </ac:spMkLst>
        </pc:spChg>
        <pc:grpChg chg="mod">
          <ac:chgData name="Irena Krošl" userId="S::irenak@vsgt.si::6f871211-9d6e-4801-9f7a-49ad5e71b0eb" providerId="AD" clId="Web-{B9C8895A-7A1C-3559-2BA3-CECA22FBA347}" dt="2026-01-08T13:44:57.237" v="697" actId="1076"/>
          <ac:grpSpMkLst>
            <pc:docMk/>
            <pc:sldMk cId="2972014516" sldId="6762"/>
            <ac:grpSpMk id="3" creationId="{AF40B35C-6EB5-36D3-6FDE-5EFD16724759}"/>
          </ac:grpSpMkLst>
        </pc:grpChg>
      </pc:sldChg>
      <pc:sldChg chg="modSp">
        <pc:chgData name="Irena Krošl" userId="S::irenak@vsgt.si::6f871211-9d6e-4801-9f7a-49ad5e71b0eb" providerId="AD" clId="Web-{B9C8895A-7A1C-3559-2BA3-CECA22FBA347}" dt="2026-01-08T13:45:25.332" v="705" actId="1076"/>
        <pc:sldMkLst>
          <pc:docMk/>
          <pc:sldMk cId="4004012560" sldId="6764"/>
        </pc:sldMkLst>
        <pc:spChg chg="mod">
          <ac:chgData name="Irena Krošl" userId="S::irenak@vsgt.si::6f871211-9d6e-4801-9f7a-49ad5e71b0eb" providerId="AD" clId="Web-{B9C8895A-7A1C-3559-2BA3-CECA22FBA347}" dt="2026-01-08T13:45:06.644" v="698" actId="1076"/>
          <ac:spMkLst>
            <pc:docMk/>
            <pc:sldMk cId="4004012560" sldId="6764"/>
            <ac:spMk id="6" creationId="{9C995D98-C99A-11B7-7A9D-E1D47D2865B1}"/>
          </ac:spMkLst>
        </pc:spChg>
        <pc:spChg chg="mod">
          <ac:chgData name="Irena Krošl" userId="S::irenak@vsgt.si::6f871211-9d6e-4801-9f7a-49ad5e71b0eb" providerId="AD" clId="Web-{B9C8895A-7A1C-3559-2BA3-CECA22FBA347}" dt="2026-01-08T13:45:09.285" v="699" actId="1076"/>
          <ac:spMkLst>
            <pc:docMk/>
            <pc:sldMk cId="4004012560" sldId="6764"/>
            <ac:spMk id="7" creationId="{80204F7C-966F-6380-5267-F6A51D774576}"/>
          </ac:spMkLst>
        </pc:spChg>
        <pc:spChg chg="mod">
          <ac:chgData name="Irena Krošl" userId="S::irenak@vsgt.si::6f871211-9d6e-4801-9f7a-49ad5e71b0eb" providerId="AD" clId="Web-{B9C8895A-7A1C-3559-2BA3-CECA22FBA347}" dt="2026-01-08T13:45:21.894" v="704" actId="1076"/>
          <ac:spMkLst>
            <pc:docMk/>
            <pc:sldMk cId="4004012560" sldId="6764"/>
            <ac:spMk id="13" creationId="{ABA41EA7-EA3F-2B1F-3BBF-83BBA7B9EF9A}"/>
          </ac:spMkLst>
        </pc:spChg>
        <pc:grpChg chg="mod">
          <ac:chgData name="Irena Krošl" userId="S::irenak@vsgt.si::6f871211-9d6e-4801-9f7a-49ad5e71b0eb" providerId="AD" clId="Web-{B9C8895A-7A1C-3559-2BA3-CECA22FBA347}" dt="2026-01-08T13:45:14.957" v="701" actId="1076"/>
          <ac:grpSpMkLst>
            <pc:docMk/>
            <pc:sldMk cId="4004012560" sldId="6764"/>
            <ac:grpSpMk id="3" creationId="{F9B427EB-41BF-EAE4-18E5-8A9C3031049A}"/>
          </ac:grpSpMkLst>
        </pc:grpChg>
        <pc:grpChg chg="mod">
          <ac:chgData name="Irena Krošl" userId="S::irenak@vsgt.si::6f871211-9d6e-4801-9f7a-49ad5e71b0eb" providerId="AD" clId="Web-{B9C8895A-7A1C-3559-2BA3-CECA22FBA347}" dt="2026-01-08T13:45:25.332" v="705" actId="1076"/>
          <ac:grpSpMkLst>
            <pc:docMk/>
            <pc:sldMk cId="4004012560" sldId="6764"/>
            <ac:grpSpMk id="47" creationId="{9B10462A-B3C4-3D27-1629-BE228A5C3C72}"/>
          </ac:grpSpMkLst>
        </pc:grpChg>
      </pc:sldChg>
      <pc:sldChg chg="modSp">
        <pc:chgData name="Irena Krošl" userId="S::irenak@vsgt.si::6f871211-9d6e-4801-9f7a-49ad5e71b0eb" providerId="AD" clId="Web-{B9C8895A-7A1C-3559-2BA3-CECA22FBA347}" dt="2026-01-07T14:45:03.622" v="98" actId="20577"/>
        <pc:sldMkLst>
          <pc:docMk/>
          <pc:sldMk cId="1287896870" sldId="6850"/>
        </pc:sldMkLst>
        <pc:spChg chg="mod">
          <ac:chgData name="Irena Krošl" userId="S::irenak@vsgt.si::6f871211-9d6e-4801-9f7a-49ad5e71b0eb" providerId="AD" clId="Web-{B9C8895A-7A1C-3559-2BA3-CECA22FBA347}" dt="2026-01-07T14:44:09.463" v="94" actId="20577"/>
          <ac:spMkLst>
            <pc:docMk/>
            <pc:sldMk cId="1287896870" sldId="6850"/>
            <ac:spMk id="2" creationId="{2528EA02-BF60-1CD5-1350-F426DFE8CF96}"/>
          </ac:spMkLst>
        </pc:spChg>
        <pc:spChg chg="mod">
          <ac:chgData name="Irena Krošl" userId="S::irenak@vsgt.si::6f871211-9d6e-4801-9f7a-49ad5e71b0eb" providerId="AD" clId="Web-{B9C8895A-7A1C-3559-2BA3-CECA22FBA347}" dt="2026-01-07T14:44:18.573" v="95" actId="1076"/>
          <ac:spMkLst>
            <pc:docMk/>
            <pc:sldMk cId="1287896870" sldId="6850"/>
            <ac:spMk id="7" creationId="{F4DA1A05-29A5-FF32-590E-246097C128CD}"/>
          </ac:spMkLst>
        </pc:spChg>
        <pc:spChg chg="mod">
          <ac:chgData name="Irena Krošl" userId="S::irenak@vsgt.si::6f871211-9d6e-4801-9f7a-49ad5e71b0eb" providerId="AD" clId="Web-{B9C8895A-7A1C-3559-2BA3-CECA22FBA347}" dt="2026-01-07T14:43:55.243" v="93" actId="1076"/>
          <ac:spMkLst>
            <pc:docMk/>
            <pc:sldMk cId="1287896870" sldId="6850"/>
            <ac:spMk id="8" creationId="{BAB23AD6-3270-24DB-4202-A819FBB6E547}"/>
          </ac:spMkLst>
        </pc:spChg>
        <pc:spChg chg="mod">
          <ac:chgData name="Irena Krošl" userId="S::irenak@vsgt.si::6f871211-9d6e-4801-9f7a-49ad5e71b0eb" providerId="AD" clId="Web-{B9C8895A-7A1C-3559-2BA3-CECA22FBA347}" dt="2026-01-07T14:45:03.622" v="98" actId="20577"/>
          <ac:spMkLst>
            <pc:docMk/>
            <pc:sldMk cId="1287896870" sldId="6850"/>
            <ac:spMk id="13" creationId="{9EA5BD2F-A792-56C4-E3E5-D2741B008D87}"/>
          </ac:spMkLst>
        </pc:spChg>
        <pc:picChg chg="mod">
          <ac:chgData name="Irena Krošl" userId="S::irenak@vsgt.si::6f871211-9d6e-4801-9f7a-49ad5e71b0eb" providerId="AD" clId="Web-{B9C8895A-7A1C-3559-2BA3-CECA22FBA347}" dt="2026-01-07T14:44:23.651" v="96" actId="14100"/>
          <ac:picMkLst>
            <pc:docMk/>
            <pc:sldMk cId="1287896870" sldId="6850"/>
            <ac:picMk id="6" creationId="{1019BB07-9B05-2991-6E15-D631B6EFDBFE}"/>
          </ac:picMkLst>
        </pc:picChg>
      </pc:sldChg>
      <pc:sldChg chg="modSp">
        <pc:chgData name="Irena Krošl" userId="S::irenak@vsgt.si::6f871211-9d6e-4801-9f7a-49ad5e71b0eb" providerId="AD" clId="Web-{B9C8895A-7A1C-3559-2BA3-CECA22FBA347}" dt="2026-01-07T14:55:54.963" v="233" actId="14100"/>
        <pc:sldMkLst>
          <pc:docMk/>
          <pc:sldMk cId="3971540977" sldId="6852"/>
        </pc:sldMkLst>
        <pc:spChg chg="mod">
          <ac:chgData name="Irena Krošl" userId="S::irenak@vsgt.si::6f871211-9d6e-4801-9f7a-49ad5e71b0eb" providerId="AD" clId="Web-{B9C8895A-7A1C-3559-2BA3-CECA22FBA347}" dt="2026-01-07T14:55:54.963" v="233" actId="14100"/>
          <ac:spMkLst>
            <pc:docMk/>
            <pc:sldMk cId="3971540977" sldId="6852"/>
            <ac:spMk id="13" creationId="{1A4C1252-EF5D-EF80-2B33-A4AD8ECE3C05}"/>
          </ac:spMkLst>
        </pc:spChg>
        <pc:spChg chg="mod">
          <ac:chgData name="Irena Krošl" userId="S::irenak@vsgt.si::6f871211-9d6e-4801-9f7a-49ad5e71b0eb" providerId="AD" clId="Web-{B9C8895A-7A1C-3559-2BA3-CECA22FBA347}" dt="2026-01-07T14:54:25.462" v="224" actId="20577"/>
          <ac:spMkLst>
            <pc:docMk/>
            <pc:sldMk cId="3971540977" sldId="6852"/>
            <ac:spMk id="14" creationId="{07876C79-FADD-480A-2E62-FCABC793BE6A}"/>
          </ac:spMkLst>
        </pc:spChg>
      </pc:sldChg>
      <pc:sldChg chg="modSp">
        <pc:chgData name="Irena Krošl" userId="S::irenak@vsgt.si::6f871211-9d6e-4801-9f7a-49ad5e71b0eb" providerId="AD" clId="Web-{B9C8895A-7A1C-3559-2BA3-CECA22FBA347}" dt="2026-01-07T14:48:34.691" v="134" actId="20577"/>
        <pc:sldMkLst>
          <pc:docMk/>
          <pc:sldMk cId="426476615" sldId="6853"/>
        </pc:sldMkLst>
        <pc:spChg chg="mod">
          <ac:chgData name="Irena Krošl" userId="S::irenak@vsgt.si::6f871211-9d6e-4801-9f7a-49ad5e71b0eb" providerId="AD" clId="Web-{B9C8895A-7A1C-3559-2BA3-CECA22FBA347}" dt="2026-01-07T14:47:22.986" v="122" actId="1076"/>
          <ac:spMkLst>
            <pc:docMk/>
            <pc:sldMk cId="426476615" sldId="6853"/>
            <ac:spMk id="5" creationId="{1B716DE2-A084-0377-EFB5-54281C56D4F9}"/>
          </ac:spMkLst>
        </pc:spChg>
        <pc:spChg chg="mod">
          <ac:chgData name="Irena Krošl" userId="S::irenak@vsgt.si::6f871211-9d6e-4801-9f7a-49ad5e71b0eb" providerId="AD" clId="Web-{B9C8895A-7A1C-3559-2BA3-CECA22FBA347}" dt="2026-01-07T14:48:34.691" v="134" actId="20577"/>
          <ac:spMkLst>
            <pc:docMk/>
            <pc:sldMk cId="426476615" sldId="6853"/>
            <ac:spMk id="13" creationId="{3E951EDE-2B67-6659-F725-7D62E3911843}"/>
          </ac:spMkLst>
        </pc:spChg>
      </pc:sldChg>
      <pc:sldChg chg="modSp">
        <pc:chgData name="Irena Krošl" userId="S::irenak@vsgt.si::6f871211-9d6e-4801-9f7a-49ad5e71b0eb" providerId="AD" clId="Web-{B9C8895A-7A1C-3559-2BA3-CECA22FBA347}" dt="2026-01-07T15:06:33.594" v="309" actId="20577"/>
        <pc:sldMkLst>
          <pc:docMk/>
          <pc:sldMk cId="505238581" sldId="6854"/>
        </pc:sldMkLst>
        <pc:spChg chg="mod">
          <ac:chgData name="Irena Krošl" userId="S::irenak@vsgt.si::6f871211-9d6e-4801-9f7a-49ad5e71b0eb" providerId="AD" clId="Web-{B9C8895A-7A1C-3559-2BA3-CECA22FBA347}" dt="2026-01-07T15:05:17.873" v="297" actId="20577"/>
          <ac:spMkLst>
            <pc:docMk/>
            <pc:sldMk cId="505238581" sldId="6854"/>
            <ac:spMk id="9" creationId="{4355EF5C-812C-815C-8555-46036C679544}"/>
          </ac:spMkLst>
        </pc:spChg>
        <pc:spChg chg="mod">
          <ac:chgData name="Irena Krošl" userId="S::irenak@vsgt.si::6f871211-9d6e-4801-9f7a-49ad5e71b0eb" providerId="AD" clId="Web-{B9C8895A-7A1C-3559-2BA3-CECA22FBA347}" dt="2026-01-07T15:06:33.594" v="309" actId="20577"/>
          <ac:spMkLst>
            <pc:docMk/>
            <pc:sldMk cId="505238581" sldId="6854"/>
            <ac:spMk id="13" creationId="{426B88E5-93BC-05E7-6281-430237502B40}"/>
          </ac:spMkLst>
        </pc:spChg>
      </pc:sldChg>
      <pc:sldChg chg="modSp">
        <pc:chgData name="Irena Krošl" userId="S::irenak@vsgt.si::6f871211-9d6e-4801-9f7a-49ad5e71b0eb" providerId="AD" clId="Web-{B9C8895A-7A1C-3559-2BA3-CECA22FBA347}" dt="2026-01-07T14:47:08.579" v="120" actId="20577"/>
        <pc:sldMkLst>
          <pc:docMk/>
          <pc:sldMk cId="447282586" sldId="6855"/>
        </pc:sldMkLst>
        <pc:spChg chg="mod">
          <ac:chgData name="Irena Krošl" userId="S::irenak@vsgt.si::6f871211-9d6e-4801-9f7a-49ad5e71b0eb" providerId="AD" clId="Web-{B9C8895A-7A1C-3559-2BA3-CECA22FBA347}" dt="2026-01-07T14:45:31.498" v="104" actId="20577"/>
          <ac:spMkLst>
            <pc:docMk/>
            <pc:sldMk cId="447282586" sldId="6855"/>
            <ac:spMk id="7" creationId="{8148113F-C7BF-A571-B1D7-6055695CAFF6}"/>
          </ac:spMkLst>
        </pc:spChg>
        <pc:spChg chg="mod">
          <ac:chgData name="Irena Krošl" userId="S::irenak@vsgt.si::6f871211-9d6e-4801-9f7a-49ad5e71b0eb" providerId="AD" clId="Web-{B9C8895A-7A1C-3559-2BA3-CECA22FBA347}" dt="2026-01-07T14:45:25.951" v="103" actId="1076"/>
          <ac:spMkLst>
            <pc:docMk/>
            <pc:sldMk cId="447282586" sldId="6855"/>
            <ac:spMk id="9" creationId="{16BBA607-801E-A10C-FDDC-2F7E83C33535}"/>
          </ac:spMkLst>
        </pc:spChg>
        <pc:spChg chg="mod">
          <ac:chgData name="Irena Krošl" userId="S::irenak@vsgt.si::6f871211-9d6e-4801-9f7a-49ad5e71b0eb" providerId="AD" clId="Web-{B9C8895A-7A1C-3559-2BA3-CECA22FBA347}" dt="2026-01-07T14:47:08.579" v="120" actId="20577"/>
          <ac:spMkLst>
            <pc:docMk/>
            <pc:sldMk cId="447282586" sldId="6855"/>
            <ac:spMk id="13" creationId="{89944639-A729-7452-9E88-7E1DFAA95C8E}"/>
          </ac:spMkLst>
        </pc:spChg>
        <pc:picChg chg="mod">
          <ac:chgData name="Irena Krošl" userId="S::irenak@vsgt.si::6f871211-9d6e-4801-9f7a-49ad5e71b0eb" providerId="AD" clId="Web-{B9C8895A-7A1C-3559-2BA3-CECA22FBA347}" dt="2026-01-07T14:45:21.794" v="102" actId="1076"/>
          <ac:picMkLst>
            <pc:docMk/>
            <pc:sldMk cId="447282586" sldId="6855"/>
            <ac:picMk id="11" creationId="{4493F24B-1125-86B2-7170-87D1A71F9102}"/>
          </ac:picMkLst>
        </pc:picChg>
      </pc:sldChg>
      <pc:sldChg chg="modSp">
        <pc:chgData name="Irena Krošl" userId="S::irenak@vsgt.si::6f871211-9d6e-4801-9f7a-49ad5e71b0eb" providerId="AD" clId="Web-{B9C8895A-7A1C-3559-2BA3-CECA22FBA347}" dt="2026-01-08T08:32:44.737" v="404" actId="20577"/>
        <pc:sldMkLst>
          <pc:docMk/>
          <pc:sldMk cId="1748313321" sldId="6857"/>
        </pc:sldMkLst>
        <pc:spChg chg="mod">
          <ac:chgData name="Irena Krošl" userId="S::irenak@vsgt.si::6f871211-9d6e-4801-9f7a-49ad5e71b0eb" providerId="AD" clId="Web-{B9C8895A-7A1C-3559-2BA3-CECA22FBA347}" dt="2026-01-08T08:32:44.737" v="404" actId="20577"/>
          <ac:spMkLst>
            <pc:docMk/>
            <pc:sldMk cId="1748313321" sldId="6857"/>
            <ac:spMk id="11" creationId="{7A681C07-D5F3-5F7E-80AC-1728969E1DFA}"/>
          </ac:spMkLst>
        </pc:spChg>
      </pc:sldChg>
      <pc:sldChg chg="modSp">
        <pc:chgData name="Irena Krošl" userId="S::irenak@vsgt.si::6f871211-9d6e-4801-9f7a-49ad5e71b0eb" providerId="AD" clId="Web-{B9C8895A-7A1C-3559-2BA3-CECA22FBA347}" dt="2026-01-08T08:34:13.554" v="427" actId="20577"/>
        <pc:sldMkLst>
          <pc:docMk/>
          <pc:sldMk cId="2609377806" sldId="6858"/>
        </pc:sldMkLst>
        <pc:spChg chg="mod">
          <ac:chgData name="Irena Krošl" userId="S::irenak@vsgt.si::6f871211-9d6e-4801-9f7a-49ad5e71b0eb" providerId="AD" clId="Web-{B9C8895A-7A1C-3559-2BA3-CECA22FBA347}" dt="2026-01-08T08:33:13.176" v="409" actId="1076"/>
          <ac:spMkLst>
            <pc:docMk/>
            <pc:sldMk cId="2609377806" sldId="6858"/>
            <ac:spMk id="4" creationId="{E4355917-6E4E-92F3-8B24-A54E4B9CE7A5}"/>
          </ac:spMkLst>
        </pc:spChg>
        <pc:spChg chg="mod">
          <ac:chgData name="Irena Krošl" userId="S::irenak@vsgt.si::6f871211-9d6e-4801-9f7a-49ad5e71b0eb" providerId="AD" clId="Web-{B9C8895A-7A1C-3559-2BA3-CECA22FBA347}" dt="2026-01-08T08:33:08.332" v="408" actId="1076"/>
          <ac:spMkLst>
            <pc:docMk/>
            <pc:sldMk cId="2609377806" sldId="6858"/>
            <ac:spMk id="10" creationId="{664E2B31-0547-09B1-164E-65601A040965}"/>
          </ac:spMkLst>
        </pc:spChg>
        <pc:spChg chg="mod">
          <ac:chgData name="Irena Krošl" userId="S::irenak@vsgt.si::6f871211-9d6e-4801-9f7a-49ad5e71b0eb" providerId="AD" clId="Web-{B9C8895A-7A1C-3559-2BA3-CECA22FBA347}" dt="2026-01-08T08:34:13.554" v="427" actId="20577"/>
          <ac:spMkLst>
            <pc:docMk/>
            <pc:sldMk cId="2609377806" sldId="6858"/>
            <ac:spMk id="11" creationId="{6623538F-4543-3614-1A5D-E4882FF7F93F}"/>
          </ac:spMkLst>
        </pc:spChg>
        <pc:picChg chg="mod">
          <ac:chgData name="Irena Krošl" userId="S::irenak@vsgt.si::6f871211-9d6e-4801-9f7a-49ad5e71b0eb" providerId="AD" clId="Web-{B9C8895A-7A1C-3559-2BA3-CECA22FBA347}" dt="2026-01-08T08:32:51.519" v="406" actId="1076"/>
          <ac:picMkLst>
            <pc:docMk/>
            <pc:sldMk cId="2609377806" sldId="6858"/>
            <ac:picMk id="29" creationId="{DE3EF769-B075-771C-65FC-BDAC0EDCC995}"/>
          </ac:picMkLst>
        </pc:picChg>
      </pc:sldChg>
      <pc:sldChg chg="modSp">
        <pc:chgData name="Irena Krošl" userId="S::irenak@vsgt.si::6f871211-9d6e-4801-9f7a-49ad5e71b0eb" providerId="AD" clId="Web-{B9C8895A-7A1C-3559-2BA3-CECA22FBA347}" dt="2026-01-08T13:43:50.470" v="683" actId="14100"/>
        <pc:sldMkLst>
          <pc:docMk/>
          <pc:sldMk cId="479678406" sldId="6944"/>
        </pc:sldMkLst>
        <pc:spChg chg="mod">
          <ac:chgData name="Irena Krošl" userId="S::irenak@vsgt.si::6f871211-9d6e-4801-9f7a-49ad5e71b0eb" providerId="AD" clId="Web-{B9C8895A-7A1C-3559-2BA3-CECA22FBA347}" dt="2026-01-08T13:43:50.470" v="683" actId="14100"/>
          <ac:spMkLst>
            <pc:docMk/>
            <pc:sldMk cId="479678406" sldId="6944"/>
            <ac:spMk id="13" creationId="{0DB1EE83-554F-58EE-9B8F-C337F7A5A16F}"/>
          </ac:spMkLst>
        </pc:spChg>
      </pc:sldChg>
      <pc:sldChg chg="modSp">
        <pc:chgData name="Irena Krošl" userId="S::irenak@vsgt.si::6f871211-9d6e-4801-9f7a-49ad5e71b0eb" providerId="AD" clId="Web-{B9C8895A-7A1C-3559-2BA3-CECA22FBA347}" dt="2026-01-08T09:38:15.384" v="455" actId="20577"/>
        <pc:sldMkLst>
          <pc:docMk/>
          <pc:sldMk cId="42344564" sldId="6958"/>
        </pc:sldMkLst>
        <pc:spChg chg="mod">
          <ac:chgData name="Irena Krošl" userId="S::irenak@vsgt.si::6f871211-9d6e-4801-9f7a-49ad5e71b0eb" providerId="AD" clId="Web-{B9C8895A-7A1C-3559-2BA3-CECA22FBA347}" dt="2026-01-08T09:38:15.384" v="455" actId="20577"/>
          <ac:spMkLst>
            <pc:docMk/>
            <pc:sldMk cId="42344564" sldId="6958"/>
            <ac:spMk id="5" creationId="{9925320F-060B-F95E-80C4-3BAFD283750D}"/>
          </ac:spMkLst>
        </pc:spChg>
        <pc:spChg chg="mod">
          <ac:chgData name="Irena Krošl" userId="S::irenak@vsgt.si::6f871211-9d6e-4801-9f7a-49ad5e71b0eb" providerId="AD" clId="Web-{B9C8895A-7A1C-3559-2BA3-CECA22FBA347}" dt="2026-01-08T09:37:32.086" v="444" actId="20577"/>
          <ac:spMkLst>
            <pc:docMk/>
            <pc:sldMk cId="42344564" sldId="6958"/>
            <ac:spMk id="6" creationId="{07194F18-D064-D2FA-44D4-81C6C98C9F25}"/>
          </ac:spMkLst>
        </pc:spChg>
      </pc:sldChg>
      <pc:sldChg chg="modSp">
        <pc:chgData name="Irena Krošl" userId="S::irenak@vsgt.si::6f871211-9d6e-4801-9f7a-49ad5e71b0eb" providerId="AD" clId="Web-{B9C8895A-7A1C-3559-2BA3-CECA22FBA347}" dt="2026-01-08T09:42:34.058" v="568" actId="20577"/>
        <pc:sldMkLst>
          <pc:docMk/>
          <pc:sldMk cId="2586594702" sldId="6967"/>
        </pc:sldMkLst>
        <pc:spChg chg="mod">
          <ac:chgData name="Irena Krošl" userId="S::irenak@vsgt.si::6f871211-9d6e-4801-9f7a-49ad5e71b0eb" providerId="AD" clId="Web-{B9C8895A-7A1C-3559-2BA3-CECA22FBA347}" dt="2026-01-08T09:42:10.714" v="564" actId="1076"/>
          <ac:spMkLst>
            <pc:docMk/>
            <pc:sldMk cId="2586594702" sldId="6967"/>
            <ac:spMk id="4" creationId="{1133A2F7-FB5D-239A-4942-7B86E503D997}"/>
          </ac:spMkLst>
        </pc:spChg>
        <pc:spChg chg="mod">
          <ac:chgData name="Irena Krošl" userId="S::irenak@vsgt.si::6f871211-9d6e-4801-9f7a-49ad5e71b0eb" providerId="AD" clId="Web-{B9C8895A-7A1C-3559-2BA3-CECA22FBA347}" dt="2026-01-08T09:42:34.058" v="568" actId="20577"/>
          <ac:spMkLst>
            <pc:docMk/>
            <pc:sldMk cId="2586594702" sldId="6967"/>
            <ac:spMk id="5" creationId="{74CDC332-21B0-321D-E287-385E224BF34C}"/>
          </ac:spMkLst>
        </pc:spChg>
        <pc:cxnChg chg="mod">
          <ac:chgData name="Irena Krošl" userId="S::irenak@vsgt.si::6f871211-9d6e-4801-9f7a-49ad5e71b0eb" providerId="AD" clId="Web-{B9C8895A-7A1C-3559-2BA3-CECA22FBA347}" dt="2026-01-08T09:42:13.026" v="565" actId="1076"/>
          <ac:cxnSpMkLst>
            <pc:docMk/>
            <pc:sldMk cId="2586594702" sldId="6967"/>
            <ac:cxnSpMk id="9" creationId="{D9F9E8F8-6484-7B7D-5FB7-16A6A506A4F0}"/>
          </ac:cxnSpMkLst>
        </pc:cxnChg>
      </pc:sldChg>
      <pc:sldChg chg="modSp">
        <pc:chgData name="Irena Krošl" userId="S::irenak@vsgt.si::6f871211-9d6e-4801-9f7a-49ad5e71b0eb" providerId="AD" clId="Web-{B9C8895A-7A1C-3559-2BA3-CECA22FBA347}" dt="2026-01-08T13:43:17.687" v="680" actId="1076"/>
        <pc:sldMkLst>
          <pc:docMk/>
          <pc:sldMk cId="1183279817" sldId="6979"/>
        </pc:sldMkLst>
        <pc:spChg chg="mod">
          <ac:chgData name="Irena Krošl" userId="S::irenak@vsgt.si::6f871211-9d6e-4801-9f7a-49ad5e71b0eb" providerId="AD" clId="Web-{B9C8895A-7A1C-3559-2BA3-CECA22FBA347}" dt="2026-01-08T13:42:44.296" v="674" actId="20577"/>
          <ac:spMkLst>
            <pc:docMk/>
            <pc:sldMk cId="1183279817" sldId="6979"/>
            <ac:spMk id="7" creationId="{82B8DAA7-214F-A1A1-B085-C5356A2594DE}"/>
          </ac:spMkLst>
        </pc:spChg>
        <pc:spChg chg="mod">
          <ac:chgData name="Irena Krošl" userId="S::irenak@vsgt.si::6f871211-9d6e-4801-9f7a-49ad5e71b0eb" providerId="AD" clId="Web-{B9C8895A-7A1C-3559-2BA3-CECA22FBA347}" dt="2026-01-08T13:42:50.374" v="675" actId="20577"/>
          <ac:spMkLst>
            <pc:docMk/>
            <pc:sldMk cId="1183279817" sldId="6979"/>
            <ac:spMk id="12" creationId="{51F2FB06-AFBB-25C5-9840-8598A351D500}"/>
          </ac:spMkLst>
        </pc:spChg>
        <pc:spChg chg="mod">
          <ac:chgData name="Irena Krošl" userId="S::irenak@vsgt.si::6f871211-9d6e-4801-9f7a-49ad5e71b0eb" providerId="AD" clId="Web-{B9C8895A-7A1C-3559-2BA3-CECA22FBA347}" dt="2026-01-08T13:43:17.687" v="680" actId="1076"/>
          <ac:spMkLst>
            <pc:docMk/>
            <pc:sldMk cId="1183279817" sldId="6979"/>
            <ac:spMk id="13" creationId="{751F177E-2306-A9B7-C924-5FFE5534120E}"/>
          </ac:spMkLst>
        </pc:spChg>
      </pc:sldChg>
      <pc:sldChg chg="modSp">
        <pc:chgData name="Irena Krošl" userId="S::irenak@vsgt.si::6f871211-9d6e-4801-9f7a-49ad5e71b0eb" providerId="AD" clId="Web-{B9C8895A-7A1C-3559-2BA3-CECA22FBA347}" dt="2026-01-08T09:41:57.119" v="561" actId="20577"/>
        <pc:sldMkLst>
          <pc:docMk/>
          <pc:sldMk cId="2947678379" sldId="6980"/>
        </pc:sldMkLst>
        <pc:spChg chg="mod">
          <ac:chgData name="Irena Krošl" userId="S::irenak@vsgt.si::6f871211-9d6e-4801-9f7a-49ad5e71b0eb" providerId="AD" clId="Web-{B9C8895A-7A1C-3559-2BA3-CECA22FBA347}" dt="2026-01-08T09:40:53.240" v="553" actId="20577"/>
          <ac:spMkLst>
            <pc:docMk/>
            <pc:sldMk cId="2947678379" sldId="6980"/>
            <ac:spMk id="8" creationId="{DC33E967-27D7-00BE-8412-2774E4488C95}"/>
          </ac:spMkLst>
        </pc:spChg>
        <pc:spChg chg="mod">
          <ac:chgData name="Irena Krošl" userId="S::irenak@vsgt.si::6f871211-9d6e-4801-9f7a-49ad5e71b0eb" providerId="AD" clId="Web-{B9C8895A-7A1C-3559-2BA3-CECA22FBA347}" dt="2026-01-08T09:41:57.119" v="561" actId="20577"/>
          <ac:spMkLst>
            <pc:docMk/>
            <pc:sldMk cId="2947678379" sldId="6980"/>
            <ac:spMk id="18" creationId="{31264F7B-A201-87CE-5FBC-44AB55353927}"/>
          </ac:spMkLst>
        </pc:spChg>
      </pc:sldChg>
      <pc:sldChg chg="modSp">
        <pc:chgData name="Irena Krošl" userId="S::irenak@vsgt.si::6f871211-9d6e-4801-9f7a-49ad5e71b0eb" providerId="AD" clId="Web-{B9C8895A-7A1C-3559-2BA3-CECA22FBA347}" dt="2026-01-08T13:41:13.995" v="659" actId="1076"/>
        <pc:sldMkLst>
          <pc:docMk/>
          <pc:sldMk cId="1896963064" sldId="6992"/>
        </pc:sldMkLst>
        <pc:graphicFrameChg chg="mod modGraphic">
          <ac:chgData name="Irena Krošl" userId="S::irenak@vsgt.si::6f871211-9d6e-4801-9f7a-49ad5e71b0eb" providerId="AD" clId="Web-{B9C8895A-7A1C-3559-2BA3-CECA22FBA347}" dt="2026-01-08T13:41:13.995" v="659" actId="1076"/>
          <ac:graphicFrameMkLst>
            <pc:docMk/>
            <pc:sldMk cId="1896963064" sldId="6992"/>
            <ac:graphicFrameMk id="2" creationId="{0570123B-366E-B432-3FD6-F8FF38DD8B83}"/>
          </ac:graphicFrameMkLst>
        </pc:graphicFrameChg>
      </pc:sldChg>
      <pc:sldChg chg="modSp">
        <pc:chgData name="Irena Krošl" userId="S::irenak@vsgt.si::6f871211-9d6e-4801-9f7a-49ad5e71b0eb" providerId="AD" clId="Web-{B9C8895A-7A1C-3559-2BA3-CECA22FBA347}" dt="2026-01-08T13:40:51.556" v="633"/>
        <pc:sldMkLst>
          <pc:docMk/>
          <pc:sldMk cId="3372357125" sldId="7036"/>
        </pc:sldMkLst>
        <pc:graphicFrameChg chg="mod modGraphic">
          <ac:chgData name="Irena Krošl" userId="S::irenak@vsgt.si::6f871211-9d6e-4801-9f7a-49ad5e71b0eb" providerId="AD" clId="Web-{B9C8895A-7A1C-3559-2BA3-CECA22FBA347}" dt="2026-01-08T13:40:51.556" v="633"/>
          <ac:graphicFrameMkLst>
            <pc:docMk/>
            <pc:sldMk cId="3372357125" sldId="7036"/>
            <ac:graphicFrameMk id="3" creationId="{D6F775C4-A13E-7EFE-4162-8DCA45311937}"/>
          </ac:graphicFrameMkLst>
        </pc:graphicFrameChg>
      </pc:sldChg>
      <pc:sldChg chg="modSp">
        <pc:chgData name="Irena Krošl" userId="S::irenak@vsgt.si::6f871211-9d6e-4801-9f7a-49ad5e71b0eb" providerId="AD" clId="Web-{B9C8895A-7A1C-3559-2BA3-CECA22FBA347}" dt="2026-01-07T14:52:38.773" v="215" actId="1076"/>
        <pc:sldMkLst>
          <pc:docMk/>
          <pc:sldMk cId="1197949426" sldId="7037"/>
        </pc:sldMkLst>
        <pc:graphicFrameChg chg="mod modGraphic">
          <ac:chgData name="Irena Krošl" userId="S::irenak@vsgt.si::6f871211-9d6e-4801-9f7a-49ad5e71b0eb" providerId="AD" clId="Web-{B9C8895A-7A1C-3559-2BA3-CECA22FBA347}" dt="2026-01-07T14:52:38.773" v="215" actId="1076"/>
          <ac:graphicFrameMkLst>
            <pc:docMk/>
            <pc:sldMk cId="1197949426" sldId="7037"/>
            <ac:graphicFrameMk id="12" creationId="{92C87C4B-E1F3-A61D-8E7C-08A0D3235964}"/>
          </ac:graphicFrameMkLst>
        </pc:graphicFrameChg>
      </pc:sldChg>
      <pc:sldChg chg="modSp">
        <pc:chgData name="Irena Krošl" userId="S::irenak@vsgt.si::6f871211-9d6e-4801-9f7a-49ad5e71b0eb" providerId="AD" clId="Web-{B9C8895A-7A1C-3559-2BA3-CECA22FBA347}" dt="2026-01-07T14:52:09.351" v="164" actId="20577"/>
        <pc:sldMkLst>
          <pc:docMk/>
          <pc:sldMk cId="3238472460" sldId="7041"/>
        </pc:sldMkLst>
        <pc:spChg chg="mod">
          <ac:chgData name="Irena Krošl" userId="S::irenak@vsgt.si::6f871211-9d6e-4801-9f7a-49ad5e71b0eb" providerId="AD" clId="Web-{B9C8895A-7A1C-3559-2BA3-CECA22FBA347}" dt="2026-01-07T14:50:51.865" v="152" actId="1076"/>
          <ac:spMkLst>
            <pc:docMk/>
            <pc:sldMk cId="3238472460" sldId="7041"/>
            <ac:spMk id="4" creationId="{266AC0EE-3061-93C1-C30B-42C163468387}"/>
          </ac:spMkLst>
        </pc:spChg>
        <pc:spChg chg="mod">
          <ac:chgData name="Irena Krošl" userId="S::irenak@vsgt.si::6f871211-9d6e-4801-9f7a-49ad5e71b0eb" providerId="AD" clId="Web-{B9C8895A-7A1C-3559-2BA3-CECA22FBA347}" dt="2026-01-07T14:52:09.351" v="164" actId="20577"/>
          <ac:spMkLst>
            <pc:docMk/>
            <pc:sldMk cId="3238472460" sldId="7041"/>
            <ac:spMk id="13" creationId="{CEB46966-85F6-530A-5E5D-D55A2368C1A7}"/>
          </ac:spMkLst>
        </pc:spChg>
      </pc:sldChg>
      <pc:sldChg chg="modSp">
        <pc:chgData name="Irena Krošl" userId="S::irenak@vsgt.si::6f871211-9d6e-4801-9f7a-49ad5e71b0eb" providerId="AD" clId="Web-{B9C8895A-7A1C-3559-2BA3-CECA22FBA347}" dt="2026-01-07T14:50:25.396" v="151" actId="1076"/>
        <pc:sldMkLst>
          <pc:docMk/>
          <pc:sldMk cId="429326108" sldId="7042"/>
        </pc:sldMkLst>
        <pc:spChg chg="mod">
          <ac:chgData name="Irena Krošl" userId="S::irenak@vsgt.si::6f871211-9d6e-4801-9f7a-49ad5e71b0eb" providerId="AD" clId="Web-{B9C8895A-7A1C-3559-2BA3-CECA22FBA347}" dt="2026-01-07T14:50:06.567" v="146" actId="20577"/>
          <ac:spMkLst>
            <pc:docMk/>
            <pc:sldMk cId="429326108" sldId="7042"/>
            <ac:spMk id="7" creationId="{8ACF11AE-207B-77D9-FE44-E389E666275C}"/>
          </ac:spMkLst>
        </pc:spChg>
        <pc:spChg chg="mod">
          <ac:chgData name="Irena Krošl" userId="S::irenak@vsgt.si::6f871211-9d6e-4801-9f7a-49ad5e71b0eb" providerId="AD" clId="Web-{B9C8895A-7A1C-3559-2BA3-CECA22FBA347}" dt="2026-01-07T14:50:25.396" v="151" actId="1076"/>
          <ac:spMkLst>
            <pc:docMk/>
            <pc:sldMk cId="429326108" sldId="7042"/>
            <ac:spMk id="13" creationId="{DA37B169-A5E1-4510-D693-1F04427D6488}"/>
          </ac:spMkLst>
        </pc:spChg>
      </pc:sldChg>
      <pc:sldChg chg="modSp">
        <pc:chgData name="Irena Krošl" userId="S::irenak@vsgt.si::6f871211-9d6e-4801-9f7a-49ad5e71b0eb" providerId="AD" clId="Web-{B9C8895A-7A1C-3559-2BA3-CECA22FBA347}" dt="2026-01-07T14:49:48.083" v="145"/>
        <pc:sldMkLst>
          <pc:docMk/>
          <pc:sldMk cId="2616973312" sldId="7044"/>
        </pc:sldMkLst>
        <pc:graphicFrameChg chg="mod modGraphic">
          <ac:chgData name="Irena Krošl" userId="S::irenak@vsgt.si::6f871211-9d6e-4801-9f7a-49ad5e71b0eb" providerId="AD" clId="Web-{B9C8895A-7A1C-3559-2BA3-CECA22FBA347}" dt="2026-01-07T14:49:48.083" v="145"/>
          <ac:graphicFrameMkLst>
            <pc:docMk/>
            <pc:sldMk cId="2616973312" sldId="7044"/>
            <ac:graphicFrameMk id="2" creationId="{34B24108-D1EB-4490-C127-2CAD9547BC71}"/>
          </ac:graphicFrameMkLst>
        </pc:graphicFrameChg>
      </pc:sldChg>
      <pc:sldChg chg="modSp">
        <pc:chgData name="Irena Krošl" userId="S::irenak@vsgt.si::6f871211-9d6e-4801-9f7a-49ad5e71b0eb" providerId="AD" clId="Web-{B9C8895A-7A1C-3559-2BA3-CECA22FBA347}" dt="2026-01-07T15:04:14.106" v="285"/>
        <pc:sldMkLst>
          <pc:docMk/>
          <pc:sldMk cId="4069655732" sldId="7045"/>
        </pc:sldMkLst>
        <pc:graphicFrameChg chg="mod modGraphic">
          <ac:chgData name="Irena Krošl" userId="S::irenak@vsgt.si::6f871211-9d6e-4801-9f7a-49ad5e71b0eb" providerId="AD" clId="Web-{B9C8895A-7A1C-3559-2BA3-CECA22FBA347}" dt="2026-01-07T15:04:14.106" v="285"/>
          <ac:graphicFrameMkLst>
            <pc:docMk/>
            <pc:sldMk cId="4069655732" sldId="7045"/>
            <ac:graphicFrameMk id="2" creationId="{BDB34A3F-3475-95ED-2A58-0A5546092E38}"/>
          </ac:graphicFrameMkLst>
        </pc:graphicFrameChg>
      </pc:sldChg>
      <pc:sldChg chg="modSp">
        <pc:chgData name="Irena Krošl" userId="S::irenak@vsgt.si::6f871211-9d6e-4801-9f7a-49ad5e71b0eb" providerId="AD" clId="Web-{B9C8895A-7A1C-3559-2BA3-CECA22FBA347}" dt="2026-01-07T14:54:20.212" v="223" actId="20577"/>
        <pc:sldMkLst>
          <pc:docMk/>
          <pc:sldMk cId="1011842940" sldId="7046"/>
        </pc:sldMkLst>
        <pc:spChg chg="mod">
          <ac:chgData name="Irena Krošl" userId="S::irenak@vsgt.si::6f871211-9d6e-4801-9f7a-49ad5e71b0eb" providerId="AD" clId="Web-{B9C8895A-7A1C-3559-2BA3-CECA22FBA347}" dt="2026-01-07T14:53:20.867" v="216" actId="20577"/>
          <ac:spMkLst>
            <pc:docMk/>
            <pc:sldMk cId="1011842940" sldId="7046"/>
            <ac:spMk id="4" creationId="{91B3A03C-1901-0123-BFB4-31736A55A7D2}"/>
          </ac:spMkLst>
        </pc:spChg>
        <pc:spChg chg="mod">
          <ac:chgData name="Irena Krošl" userId="S::irenak@vsgt.si::6f871211-9d6e-4801-9f7a-49ad5e71b0eb" providerId="AD" clId="Web-{B9C8895A-7A1C-3559-2BA3-CECA22FBA347}" dt="2026-01-07T14:54:20.212" v="223" actId="20577"/>
          <ac:spMkLst>
            <pc:docMk/>
            <pc:sldMk cId="1011842940" sldId="7046"/>
            <ac:spMk id="13" creationId="{D3D291C3-D1CD-7688-6BC6-062CFC4D87EC}"/>
          </ac:spMkLst>
        </pc:spChg>
      </pc:sldChg>
      <pc:sldChg chg="modSp">
        <pc:chgData name="Irena Krošl" userId="S::irenak@vsgt.si::6f871211-9d6e-4801-9f7a-49ad5e71b0eb" providerId="AD" clId="Web-{B9C8895A-7A1C-3559-2BA3-CECA22FBA347}" dt="2026-01-07T14:48:51.003" v="139" actId="1076"/>
        <pc:sldMkLst>
          <pc:docMk/>
          <pc:sldMk cId="3015545962" sldId="7047"/>
        </pc:sldMkLst>
        <pc:spChg chg="mod">
          <ac:chgData name="Irena Krošl" userId="S::irenak@vsgt.si::6f871211-9d6e-4801-9f7a-49ad5e71b0eb" providerId="AD" clId="Web-{B9C8895A-7A1C-3559-2BA3-CECA22FBA347}" dt="2026-01-07T14:48:43.207" v="136" actId="1076"/>
          <ac:spMkLst>
            <pc:docMk/>
            <pc:sldMk cId="3015545962" sldId="7047"/>
            <ac:spMk id="5" creationId="{FFC5A0FD-AC77-2DF1-6515-F81C423C24BA}"/>
          </ac:spMkLst>
        </pc:spChg>
        <pc:spChg chg="mod">
          <ac:chgData name="Irena Krošl" userId="S::irenak@vsgt.si::6f871211-9d6e-4801-9f7a-49ad5e71b0eb" providerId="AD" clId="Web-{B9C8895A-7A1C-3559-2BA3-CECA22FBA347}" dt="2026-01-07T14:48:51.003" v="139" actId="1076"/>
          <ac:spMkLst>
            <pc:docMk/>
            <pc:sldMk cId="3015545962" sldId="7047"/>
            <ac:spMk id="13" creationId="{515FD384-117D-7A61-7605-C4943725BEDC}"/>
          </ac:spMkLst>
        </pc:spChg>
      </pc:sldChg>
      <pc:sldChg chg="modSp">
        <pc:chgData name="Irena Krošl" userId="S::irenak@vsgt.si::6f871211-9d6e-4801-9f7a-49ad5e71b0eb" providerId="AD" clId="Web-{B9C8895A-7A1C-3559-2BA3-CECA22FBA347}" dt="2026-01-07T15:07:45.314" v="311"/>
        <pc:sldMkLst>
          <pc:docMk/>
          <pc:sldMk cId="2986110040" sldId="7049"/>
        </pc:sldMkLst>
        <pc:graphicFrameChg chg="mod modGraphic">
          <ac:chgData name="Irena Krošl" userId="S::irenak@vsgt.si::6f871211-9d6e-4801-9f7a-49ad5e71b0eb" providerId="AD" clId="Web-{B9C8895A-7A1C-3559-2BA3-CECA22FBA347}" dt="2026-01-07T15:07:45.314" v="311"/>
          <ac:graphicFrameMkLst>
            <pc:docMk/>
            <pc:sldMk cId="2986110040" sldId="7049"/>
            <ac:graphicFrameMk id="3" creationId="{1C9A06FC-49D6-AA0D-F867-1EC81F42D6FE}"/>
          </ac:graphicFrameMkLst>
        </pc:graphicFrameChg>
      </pc:sldChg>
      <pc:sldChg chg="modSp">
        <pc:chgData name="Irena Krošl" userId="S::irenak@vsgt.si::6f871211-9d6e-4801-9f7a-49ad5e71b0eb" providerId="AD" clId="Web-{B9C8895A-7A1C-3559-2BA3-CECA22FBA347}" dt="2026-01-08T07:41:22.254" v="396"/>
        <pc:sldMkLst>
          <pc:docMk/>
          <pc:sldMk cId="922725108" sldId="7050"/>
        </pc:sldMkLst>
        <pc:graphicFrameChg chg="mod modGraphic">
          <ac:chgData name="Irena Krošl" userId="S::irenak@vsgt.si::6f871211-9d6e-4801-9f7a-49ad5e71b0eb" providerId="AD" clId="Web-{B9C8895A-7A1C-3559-2BA3-CECA22FBA347}" dt="2026-01-08T07:41:22.254" v="396"/>
          <ac:graphicFrameMkLst>
            <pc:docMk/>
            <pc:sldMk cId="922725108" sldId="7050"/>
            <ac:graphicFrameMk id="3" creationId="{4F28C83A-49CD-A9B3-8B00-3E11DF95081F}"/>
          </ac:graphicFrameMkLst>
        </pc:graphicFrameChg>
      </pc:sldChg>
      <pc:sldChg chg="modSp">
        <pc:chgData name="Irena Krošl" userId="S::irenak@vsgt.si::6f871211-9d6e-4801-9f7a-49ad5e71b0eb" providerId="AD" clId="Web-{B9C8895A-7A1C-3559-2BA3-CECA22FBA347}" dt="2026-01-08T09:40:45.990" v="552" actId="20577"/>
        <pc:sldMkLst>
          <pc:docMk/>
          <pc:sldMk cId="964353820" sldId="7054"/>
        </pc:sldMkLst>
        <pc:spChg chg="mod">
          <ac:chgData name="Irena Krošl" userId="S::irenak@vsgt.si::6f871211-9d6e-4801-9f7a-49ad5e71b0eb" providerId="AD" clId="Web-{B9C8895A-7A1C-3559-2BA3-CECA22FBA347}" dt="2026-01-08T09:39:29.047" v="540" actId="20577"/>
          <ac:spMkLst>
            <pc:docMk/>
            <pc:sldMk cId="964353820" sldId="7054"/>
            <ac:spMk id="8" creationId="{24430FBD-A79E-BFA9-DEE9-DC95A519F0AE}"/>
          </ac:spMkLst>
        </pc:spChg>
        <pc:spChg chg="mod">
          <ac:chgData name="Irena Krošl" userId="S::irenak@vsgt.si::6f871211-9d6e-4801-9f7a-49ad5e71b0eb" providerId="AD" clId="Web-{B9C8895A-7A1C-3559-2BA3-CECA22FBA347}" dt="2026-01-08T09:40:45.990" v="552" actId="20577"/>
          <ac:spMkLst>
            <pc:docMk/>
            <pc:sldMk cId="964353820" sldId="7054"/>
            <ac:spMk id="9" creationId="{1B7B28A6-B288-1C2E-B10D-C1EF22C7AD57}"/>
          </ac:spMkLst>
        </pc:spChg>
        <pc:spChg chg="mod">
          <ac:chgData name="Irena Krošl" userId="S::irenak@vsgt.si::6f871211-9d6e-4801-9f7a-49ad5e71b0eb" providerId="AD" clId="Web-{B9C8895A-7A1C-3559-2BA3-CECA22FBA347}" dt="2026-01-08T09:39:50.845" v="543" actId="14100"/>
          <ac:spMkLst>
            <pc:docMk/>
            <pc:sldMk cId="964353820" sldId="7054"/>
            <ac:spMk id="10" creationId="{63C4302D-06D1-6D0B-5500-B9436EAB1D1B}"/>
          </ac:spMkLst>
        </pc:spChg>
      </pc:sldChg>
      <pc:sldChg chg="modSp">
        <pc:chgData name="Irena Krošl" userId="S::irenak@vsgt.si::6f871211-9d6e-4801-9f7a-49ad5e71b0eb" providerId="AD" clId="Web-{B9C8895A-7A1C-3559-2BA3-CECA22FBA347}" dt="2026-01-08T09:37:11.132" v="438" actId="20577"/>
        <pc:sldMkLst>
          <pc:docMk/>
          <pc:sldMk cId="3441640036" sldId="7056"/>
        </pc:sldMkLst>
        <pc:spChg chg="mod">
          <ac:chgData name="Irena Krošl" userId="S::irenak@vsgt.si::6f871211-9d6e-4801-9f7a-49ad5e71b0eb" providerId="AD" clId="Web-{B9C8895A-7A1C-3559-2BA3-CECA22FBA347}" dt="2026-01-08T09:37:11.132" v="438" actId="20577"/>
          <ac:spMkLst>
            <pc:docMk/>
            <pc:sldMk cId="3441640036" sldId="7056"/>
            <ac:spMk id="9" creationId="{69EEA9C2-39AD-5E3E-0C68-B62538C3BBF5}"/>
          </ac:spMkLst>
        </pc:spChg>
        <pc:picChg chg="mod">
          <ac:chgData name="Irena Krošl" userId="S::irenak@vsgt.si::6f871211-9d6e-4801-9f7a-49ad5e71b0eb" providerId="AD" clId="Web-{B9C8895A-7A1C-3559-2BA3-CECA22FBA347}" dt="2026-01-08T08:34:21.820" v="428" actId="1076"/>
          <ac:picMkLst>
            <pc:docMk/>
            <pc:sldMk cId="3441640036" sldId="7056"/>
            <ac:picMk id="10" creationId="{D6879C7C-E005-D09E-9757-663C35F150FB}"/>
          </ac:picMkLst>
        </pc:picChg>
      </pc:sldChg>
      <pc:sldChg chg="modSp">
        <pc:chgData name="Irena Krošl" userId="S::irenak@vsgt.si::6f871211-9d6e-4801-9f7a-49ad5e71b0eb" providerId="AD" clId="Web-{B9C8895A-7A1C-3559-2BA3-CECA22FBA347}" dt="2026-01-07T14:28:57.361" v="13" actId="1076"/>
        <pc:sldMkLst>
          <pc:docMk/>
          <pc:sldMk cId="3531818565" sldId="7690"/>
        </pc:sldMkLst>
        <pc:spChg chg="mod">
          <ac:chgData name="Irena Krošl" userId="S::irenak@vsgt.si::6f871211-9d6e-4801-9f7a-49ad5e71b0eb" providerId="AD" clId="Web-{B9C8895A-7A1C-3559-2BA3-CECA22FBA347}" dt="2026-01-07T14:28:57.361" v="13" actId="1076"/>
          <ac:spMkLst>
            <pc:docMk/>
            <pc:sldMk cId="3531818565" sldId="7690"/>
            <ac:spMk id="5" creationId="{F9AD7DBC-E910-F023-887F-CF1012D37EC7}"/>
          </ac:spMkLst>
        </pc:spChg>
      </pc:sldChg>
      <pc:sldChg chg="modSp">
        <pc:chgData name="Irena Krošl" userId="S::irenak@vsgt.si::6f871211-9d6e-4801-9f7a-49ad5e71b0eb" providerId="AD" clId="Web-{B9C8895A-7A1C-3559-2BA3-CECA22FBA347}" dt="2026-01-07T14:43:26.414" v="91" actId="20577"/>
        <pc:sldMkLst>
          <pc:docMk/>
          <pc:sldMk cId="1599920439" sldId="7692"/>
        </pc:sldMkLst>
        <pc:spChg chg="mod">
          <ac:chgData name="Irena Krošl" userId="S::irenak@vsgt.si::6f871211-9d6e-4801-9f7a-49ad5e71b0eb" providerId="AD" clId="Web-{B9C8895A-7A1C-3559-2BA3-CECA22FBA347}" dt="2026-01-07T14:43:08.960" v="83" actId="14100"/>
          <ac:spMkLst>
            <pc:docMk/>
            <pc:sldMk cId="1599920439" sldId="7692"/>
            <ac:spMk id="6" creationId="{F73A7CAB-3943-EDC2-2EB4-28C836E4B495}"/>
          </ac:spMkLst>
        </pc:spChg>
        <pc:spChg chg="mod">
          <ac:chgData name="Irena Krošl" userId="S::irenak@vsgt.si::6f871211-9d6e-4801-9f7a-49ad5e71b0eb" providerId="AD" clId="Web-{B9C8895A-7A1C-3559-2BA3-CECA22FBA347}" dt="2026-01-07T14:42:13.815" v="79" actId="1076"/>
          <ac:spMkLst>
            <pc:docMk/>
            <pc:sldMk cId="1599920439" sldId="7692"/>
            <ac:spMk id="7" creationId="{8E086646-51AD-08A5-C7CB-496CE62601AD}"/>
          </ac:spMkLst>
        </pc:spChg>
        <pc:spChg chg="mod">
          <ac:chgData name="Irena Krošl" userId="S::irenak@vsgt.si::6f871211-9d6e-4801-9f7a-49ad5e71b0eb" providerId="AD" clId="Web-{B9C8895A-7A1C-3559-2BA3-CECA22FBA347}" dt="2026-01-07T14:43:26.414" v="91" actId="20577"/>
          <ac:spMkLst>
            <pc:docMk/>
            <pc:sldMk cId="1599920439" sldId="7692"/>
            <ac:spMk id="9" creationId="{91A4F832-16D5-B14B-9EA5-06D4EBB7548C}"/>
          </ac:spMkLst>
        </pc:spChg>
        <pc:picChg chg="mod">
          <ac:chgData name="Irena Krošl" userId="S::irenak@vsgt.si::6f871211-9d6e-4801-9f7a-49ad5e71b0eb" providerId="AD" clId="Web-{B9C8895A-7A1C-3559-2BA3-CECA22FBA347}" dt="2026-01-07T14:42:05.065" v="76" actId="14100"/>
          <ac:picMkLst>
            <pc:docMk/>
            <pc:sldMk cId="1599920439" sldId="7692"/>
            <ac:picMk id="5" creationId="{8A8533D2-C897-7B26-2B35-362FB80A89A2}"/>
          </ac:picMkLst>
        </pc:picChg>
      </pc:sldChg>
      <pc:sldChg chg="modSp">
        <pc:chgData name="Irena Krošl" userId="S::irenak@vsgt.si::6f871211-9d6e-4801-9f7a-49ad5e71b0eb" providerId="AD" clId="Web-{B9C8895A-7A1C-3559-2BA3-CECA22FBA347}" dt="2026-01-07T14:40:05.242" v="45" actId="20577"/>
        <pc:sldMkLst>
          <pc:docMk/>
          <pc:sldMk cId="3836871784" sldId="7700"/>
        </pc:sldMkLst>
        <pc:spChg chg="mod">
          <ac:chgData name="Irena Krošl" userId="S::irenak@vsgt.si::6f871211-9d6e-4801-9f7a-49ad5e71b0eb" providerId="AD" clId="Web-{B9C8895A-7A1C-3559-2BA3-CECA22FBA347}" dt="2026-01-07T14:39:51.834" v="43" actId="20577"/>
          <ac:spMkLst>
            <pc:docMk/>
            <pc:sldMk cId="3836871784" sldId="7700"/>
            <ac:spMk id="15" creationId="{08F2A9B4-4201-27E5-3806-43519333D506}"/>
          </ac:spMkLst>
        </pc:spChg>
        <pc:spChg chg="mod">
          <ac:chgData name="Irena Krošl" userId="S::irenak@vsgt.si::6f871211-9d6e-4801-9f7a-49ad5e71b0eb" providerId="AD" clId="Web-{B9C8895A-7A1C-3559-2BA3-CECA22FBA347}" dt="2026-01-07T14:40:05.242" v="45" actId="20577"/>
          <ac:spMkLst>
            <pc:docMk/>
            <pc:sldMk cId="3836871784" sldId="7700"/>
            <ac:spMk id="18" creationId="{FF87B5A8-1CE2-57D3-6474-B904282E2D26}"/>
          </ac:spMkLst>
        </pc:spChg>
        <pc:spChg chg="mod">
          <ac:chgData name="Irena Krošl" userId="S::irenak@vsgt.si::6f871211-9d6e-4801-9f7a-49ad5e71b0eb" providerId="AD" clId="Web-{B9C8895A-7A1C-3559-2BA3-CECA22FBA347}" dt="2026-01-07T14:39:27.284" v="33" actId="20577"/>
          <ac:spMkLst>
            <pc:docMk/>
            <pc:sldMk cId="3836871784" sldId="7700"/>
            <ac:spMk id="32" creationId="{E7DCA952-D29B-67D9-5E08-06368F6648A1}"/>
          </ac:spMkLst>
        </pc:spChg>
        <pc:spChg chg="mod">
          <ac:chgData name="Irena Krošl" userId="S::irenak@vsgt.si::6f871211-9d6e-4801-9f7a-49ad5e71b0eb" providerId="AD" clId="Web-{B9C8895A-7A1C-3559-2BA3-CECA22FBA347}" dt="2026-01-07T14:39:30.941" v="34" actId="20577"/>
          <ac:spMkLst>
            <pc:docMk/>
            <pc:sldMk cId="3836871784" sldId="7700"/>
            <ac:spMk id="36" creationId="{7A750825-EFA9-0B57-1828-4D760A6BC0B1}"/>
          </ac:spMkLst>
        </pc:spChg>
        <pc:spChg chg="mod">
          <ac:chgData name="Irena Krošl" userId="S::irenak@vsgt.si::6f871211-9d6e-4801-9f7a-49ad5e71b0eb" providerId="AD" clId="Web-{B9C8895A-7A1C-3559-2BA3-CECA22FBA347}" dt="2026-01-07T14:39:37.551" v="40" actId="20577"/>
          <ac:spMkLst>
            <pc:docMk/>
            <pc:sldMk cId="3836871784" sldId="7700"/>
            <ac:spMk id="40" creationId="{C5BC3D19-258D-3CB0-0A9B-BDF42FE5DF2A}"/>
          </ac:spMkLst>
        </pc:spChg>
        <pc:cxnChg chg="mod">
          <ac:chgData name="Irena Krošl" userId="S::irenak@vsgt.si::6f871211-9d6e-4801-9f7a-49ad5e71b0eb" providerId="AD" clId="Web-{B9C8895A-7A1C-3559-2BA3-CECA22FBA347}" dt="2026-01-07T14:39:06.719" v="31" actId="1076"/>
          <ac:cxnSpMkLst>
            <pc:docMk/>
            <pc:sldMk cId="3836871784" sldId="7700"/>
            <ac:cxnSpMk id="34" creationId="{F5AB6B1B-838C-EBCF-4249-9EC7D6F1D0B2}"/>
          </ac:cxnSpMkLst>
        </pc:cxnChg>
      </pc:sldChg>
      <pc:sldChg chg="modSp">
        <pc:chgData name="Irena Krošl" userId="S::irenak@vsgt.si::6f871211-9d6e-4801-9f7a-49ad5e71b0eb" providerId="AD" clId="Web-{B9C8895A-7A1C-3559-2BA3-CECA22FBA347}" dt="2026-01-07T14:41:21.718" v="68" actId="20577"/>
        <pc:sldMkLst>
          <pc:docMk/>
          <pc:sldMk cId="2710896691" sldId="7701"/>
        </pc:sldMkLst>
        <pc:spChg chg="mod">
          <ac:chgData name="Irena Krošl" userId="S::irenak@vsgt.si::6f871211-9d6e-4801-9f7a-49ad5e71b0eb" providerId="AD" clId="Web-{B9C8895A-7A1C-3559-2BA3-CECA22FBA347}" dt="2026-01-07T14:41:21.718" v="68" actId="20577"/>
          <ac:spMkLst>
            <pc:docMk/>
            <pc:sldMk cId="2710896691" sldId="7701"/>
            <ac:spMk id="30" creationId="{2F91BA38-A2FE-0798-D2DE-D5F319671E2E}"/>
          </ac:spMkLst>
        </pc:spChg>
        <pc:spChg chg="mod">
          <ac:chgData name="Irena Krošl" userId="S::irenak@vsgt.si::6f871211-9d6e-4801-9f7a-49ad5e71b0eb" providerId="AD" clId="Web-{B9C8895A-7A1C-3559-2BA3-CECA22FBA347}" dt="2026-01-07T14:40:09.226" v="53" actId="20577"/>
          <ac:spMkLst>
            <pc:docMk/>
            <pc:sldMk cId="2710896691" sldId="7701"/>
            <ac:spMk id="44" creationId="{8375B34D-25A4-1422-32BB-85121ED6C041}"/>
          </ac:spMkLst>
        </pc:spChg>
        <pc:cxnChg chg="mod">
          <ac:chgData name="Irena Krošl" userId="S::irenak@vsgt.si::6f871211-9d6e-4801-9f7a-49ad5e71b0eb" providerId="AD" clId="Web-{B9C8895A-7A1C-3559-2BA3-CECA22FBA347}" dt="2026-01-07T14:40:41.511" v="60" actId="1076"/>
          <ac:cxnSpMkLst>
            <pc:docMk/>
            <pc:sldMk cId="2710896691" sldId="7701"/>
            <ac:cxnSpMk id="32" creationId="{624818D6-1F17-EBE8-364F-E762FDAB491C}"/>
          </ac:cxnSpMkLst>
        </pc:cxnChg>
      </pc:sldChg>
      <pc:sldChg chg="modSp">
        <pc:chgData name="Irena Krošl" userId="S::irenak@vsgt.si::6f871211-9d6e-4801-9f7a-49ad5e71b0eb" providerId="AD" clId="Web-{B9C8895A-7A1C-3559-2BA3-CECA22FBA347}" dt="2026-01-07T14:38:51.421" v="28" actId="20577"/>
        <pc:sldMkLst>
          <pc:docMk/>
          <pc:sldMk cId="3979960270" sldId="7709"/>
        </pc:sldMkLst>
        <pc:spChg chg="mod">
          <ac:chgData name="Irena Krošl" userId="S::irenak@vsgt.si::6f871211-9d6e-4801-9f7a-49ad5e71b0eb" providerId="AD" clId="Web-{B9C8895A-7A1C-3559-2BA3-CECA22FBA347}" dt="2026-01-07T14:29:19.940" v="16" actId="20577"/>
          <ac:spMkLst>
            <pc:docMk/>
            <pc:sldMk cId="3979960270" sldId="7709"/>
            <ac:spMk id="5" creationId="{136A9AEC-EA74-F034-4401-62623FD721BA}"/>
          </ac:spMkLst>
        </pc:spChg>
        <pc:spChg chg="mod">
          <ac:chgData name="Irena Krošl" userId="S::irenak@vsgt.si::6f871211-9d6e-4801-9f7a-49ad5e71b0eb" providerId="AD" clId="Web-{B9C8895A-7A1C-3559-2BA3-CECA22FBA347}" dt="2026-01-07T14:38:31.217" v="22" actId="20577"/>
          <ac:spMkLst>
            <pc:docMk/>
            <pc:sldMk cId="3979960270" sldId="7709"/>
            <ac:spMk id="6" creationId="{FDB041E2-E3B8-FEB5-AE3E-14EB9A06C523}"/>
          </ac:spMkLst>
        </pc:spChg>
        <pc:spChg chg="mod">
          <ac:chgData name="Irena Krošl" userId="S::irenak@vsgt.si::6f871211-9d6e-4801-9f7a-49ad5e71b0eb" providerId="AD" clId="Web-{B9C8895A-7A1C-3559-2BA3-CECA22FBA347}" dt="2026-01-07T14:29:06.596" v="14" actId="1076"/>
          <ac:spMkLst>
            <pc:docMk/>
            <pc:sldMk cId="3979960270" sldId="7709"/>
            <ac:spMk id="7" creationId="{CD992344-49E1-D46A-8BA6-AC164203BD01}"/>
          </ac:spMkLst>
        </pc:spChg>
        <pc:spChg chg="mod">
          <ac:chgData name="Irena Krošl" userId="S::irenak@vsgt.si::6f871211-9d6e-4801-9f7a-49ad5e71b0eb" providerId="AD" clId="Web-{B9C8895A-7A1C-3559-2BA3-CECA22FBA347}" dt="2026-01-07T14:38:51.421" v="28" actId="20577"/>
          <ac:spMkLst>
            <pc:docMk/>
            <pc:sldMk cId="3979960270" sldId="7709"/>
            <ac:spMk id="9" creationId="{28AB90AF-8BD8-4D75-C445-DEFDC4A733DE}"/>
          </ac:spMkLst>
        </pc:spChg>
        <pc:cxnChg chg="mod">
          <ac:chgData name="Irena Krošl" userId="S::irenak@vsgt.si::6f871211-9d6e-4801-9f7a-49ad5e71b0eb" providerId="AD" clId="Web-{B9C8895A-7A1C-3559-2BA3-CECA22FBA347}" dt="2026-01-07T14:29:28.159" v="18" actId="14100"/>
          <ac:cxnSpMkLst>
            <pc:docMk/>
            <pc:sldMk cId="3979960270" sldId="7709"/>
            <ac:cxnSpMk id="8" creationId="{CD585566-964F-CB02-8D61-CD8D8D8E1A4C}"/>
          </ac:cxnSpMkLst>
        </pc:cxnChg>
      </pc:sldChg>
      <pc:sldChg chg="modSp">
        <pc:chgData name="Irena Krošl" userId="S::irenak@vsgt.si::6f871211-9d6e-4801-9f7a-49ad5e71b0eb" providerId="AD" clId="Web-{B9C8895A-7A1C-3559-2BA3-CECA22FBA347}" dt="2026-01-07T14:28:21.078" v="1" actId="1076"/>
        <pc:sldMkLst>
          <pc:docMk/>
          <pc:sldMk cId="938458164" sldId="7764"/>
        </pc:sldMkLst>
        <pc:spChg chg="mod">
          <ac:chgData name="Irena Krošl" userId="S::irenak@vsgt.si::6f871211-9d6e-4801-9f7a-49ad5e71b0eb" providerId="AD" clId="Web-{B9C8895A-7A1C-3559-2BA3-CECA22FBA347}" dt="2026-01-07T14:28:18.156" v="0" actId="1076"/>
          <ac:spMkLst>
            <pc:docMk/>
            <pc:sldMk cId="938458164" sldId="7764"/>
            <ac:spMk id="10" creationId="{91D31641-969F-B09C-3355-ECA39DA8CFF6}"/>
          </ac:spMkLst>
        </pc:spChg>
        <pc:spChg chg="mod">
          <ac:chgData name="Irena Krošl" userId="S::irenak@vsgt.si::6f871211-9d6e-4801-9f7a-49ad5e71b0eb" providerId="AD" clId="Web-{B9C8895A-7A1C-3559-2BA3-CECA22FBA347}" dt="2026-01-07T14:28:21.078" v="1" actId="1076"/>
          <ac:spMkLst>
            <pc:docMk/>
            <pc:sldMk cId="938458164" sldId="7764"/>
            <ac:spMk id="11" creationId="{161E7648-E850-A3C6-41DF-B21959997E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09/01/2026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Kliknite za urejanje glavnih slogov besedila</a:t>
            </a:r>
          </a:p>
          <a:p>
            <a:pPr lvl="1"/>
            <a:r>
              <a:rPr lang="en-GB"/>
              <a:t>Druga raven</a:t>
            </a:r>
          </a:p>
          <a:p>
            <a:pPr lvl="2"/>
            <a:r>
              <a:rPr lang="en-GB"/>
              <a:t>Tretja raven</a:t>
            </a:r>
          </a:p>
          <a:p>
            <a:pPr lvl="3"/>
            <a:r>
              <a:rPr lang="en-GB"/>
              <a:t>Četrta raven</a:t>
            </a:r>
          </a:p>
          <a:p>
            <a:pPr lvl="4"/>
            <a:r>
              <a:rPr lang="en-GB"/>
              <a:t>Peta stopnja</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4071358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183873"/>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13535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446169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41822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OBLIKOVANJE INOVATIVNIH TURISTIČNIH BIVANJ</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28" r:id="rId44"/>
    <p:sldLayoutId id="2147483929" r:id="rId45"/>
    <p:sldLayoutId id="2147483931" r:id="rId46"/>
    <p:sldLayoutId id="2147483932"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bi.eu/market-information/tourism/agritourism/market-potential#:~:text=Sustainability%20is%20a%20key%20trend%20for%20agritourists,sustainable%20farming%20methods%20to%20minimise%20environmental%20impact." TargetMode="External"/><Relationship Id="rId1" Type="http://schemas.openxmlformats.org/officeDocument/2006/relationships/slideLayout" Target="../slideLayouts/slideLayout17.xml"/><Relationship Id="rId4" Type="http://schemas.openxmlformats.org/officeDocument/2006/relationships/hyperlink" Target="https://www.charmingslovenia.com/en/herbal-glamping-resort-ljubn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aghiandaia.net/en/" TargetMode="External"/><Relationship Id="rId2" Type="http://schemas.openxmlformats.org/officeDocument/2006/relationships/hyperlink" Target="https://www.charmingslovenia.com/en/herbal-glamping-resort-ljubno.html" TargetMode="Externa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soofretreat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tc-corporate.org/uploads/2022/12/ETC-Consumer-Travel-Attitudes-and-Expectations-Winter-2022.pdf.com"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irishlandmark.com/properties/batty-langley-lodge/"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randviewresearch.com/industry-analysis/glamping-market" TargetMode="Externa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hyperlink" Target="https://www.unwto.org/rural-tourism" TargetMode="External"/><Relationship Id="rId4" Type="http://schemas.openxmlformats.org/officeDocument/2006/relationships/hyperlink" Target="https://www.tboacademy.com/blog/tourism-plan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stc.org/gstc-criteria/" TargetMode="External"/><Relationship Id="rId2" Type="http://schemas.openxmlformats.org/officeDocument/2006/relationships/hyperlink" Target="https://www.citizensinformation.ie/en/housing/planning-permission/planning-permission/" TargetMode="Externa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ilteireland.ie/FailteIreland/media/WebsiteStructure/Documents/Publications/sustainable-tourism-understanding-the-opportunity.pdf?ext=.pdf" TargetMode="External"/><Relationship Id="rId2" Type="http://schemas.openxmlformats.org/officeDocument/2006/relationships/hyperlink" Target="https://www.tboacademy.com/blog/tourism-planning/"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www.tboacademy.com/blog/tourism-planning/#:~:text=What%20is%20Tourism%20Planning?,of%20a%20nation%20or%20region."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hyperlink" Target="https://destinationthink.com/blog/how-the-netherlands-is-charting-a-sustainable-path-for-travel-tourism-and-society/" TargetMode="External"/><Relationship Id="rId3" Type="http://schemas.openxmlformats.org/officeDocument/2006/relationships/hyperlink" Target="https://www.neh.gov.ie/service/search/neh-en/116580?query=Climate+Action+Programme" TargetMode="External"/><Relationship Id="rId7" Type="http://schemas.openxmlformats.org/officeDocument/2006/relationships/hyperlink" Target="https://www.failteireland.ie/Utility/News-Library/over-%E2%82%AC32million-in-investment-grants-announced.aspx#:~:text=%E2%80%9CEMRA%2C%20as%20the%20Managing%20Authority,and%20prosperity%20for%20our%20community.%E2%80%9D&amp;text=As%20a%20beneficiary%20of%20the,between%20Littleton/Lough%20Doire%20Bhuile" TargetMode="External"/><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hyperlink" Target="https://www.failteireland.ie/FailteIreland/media/WebsiteStructure/Documents/Publications/Failte-Ireland-Tourism-Destination-Towns-Guidelines.pdf" TargetMode="External"/><Relationship Id="rId5" Type="http://schemas.openxmlformats.org/officeDocument/2006/relationships/hyperlink" Target="https://www.revfine.com/accommodation-in-tourism/#:~:text=Accommodation%20in%20tourism%20refers%20to,need%20a%20place%20to%20sleep." TargetMode="External"/><Relationship Id="rId4" Type="http://schemas.openxmlformats.org/officeDocument/2006/relationships/hyperlink" Target="https://www.findnotes.in/post/accommodation-sector" TargetMode="External"/><Relationship Id="rId9" Type="http://schemas.openxmlformats.org/officeDocument/2006/relationships/hyperlink" Target="https://www.rli.nl/sites/default/files/rli_2019-04_desirable_tourism_capitalising_on_opportunities_in_the_living_environment.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inisteroturismo.gov.it/wp-content/uploads/2023/10/EN_Linee-guida-Editoriali_Partner_V10.pdf" TargetMode="External"/><Relationship Id="rId2" Type="http://schemas.openxmlformats.org/officeDocument/2006/relationships/hyperlink" Target="https://www.oecd.org/content/dam/oecd/en/publications/reports/2020/11/oecd-competition-assessment-reviews-iceland_942fb3ac/84785d3a-en.pdf" TargetMode="Externa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hyperlink" Target="https://horwathhtl.com/project/republic-of-slovenia-tourism-development-strateg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hyperlink" Target="https://crossoverlodge.com/2025/04/07/how-to-start-set-up-a-glamping-busines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hyperlink" Target="https://www.tboacademy.com/blog/tourism-planning/" TargetMode="External"/><Relationship Id="rId3" Type="http://schemas.openxmlformats.org/officeDocument/2006/relationships/hyperlink" Target="https://www.opr.ie/wp-content/uploads/2021/10/Traveller-Accommodation-and-the-Local-Authority-Devlopment-Plan-Case-Study.pdf" TargetMode="External"/><Relationship Id="rId7" Type="http://schemas.openxmlformats.org/officeDocument/2006/relationships/image" Target="../media/image26.png"/><Relationship Id="rId2" Type="http://schemas.openxmlformats.org/officeDocument/2006/relationships/hyperlink" Target="https://www.opr.ie/wp-content/uploads/2021/10/Traveller-Accommodation-and-the-Local-Authority-Devlopment-Plan-Case-Study.pdf#:~:text=Under%20Section%2010(2)(i)%20of%20the%202000%20Act,use%20of%20particular%20areas%20for%20that%20purpose.%E2%80%9D&amp;text=The%20requirement%20for%20a%20HNDA%20places%20additional,strategies%20and%20all%20related%20housing%20policy%20outputs." TargetMode="External"/><Relationship Id="rId1" Type="http://schemas.openxmlformats.org/officeDocument/2006/relationships/slideLayout" Target="../slideLayouts/slideLayout16.xml"/><Relationship Id="rId6" Type="http://schemas.openxmlformats.org/officeDocument/2006/relationships/hyperlink" Target="https://www.failteireland.ie/Identify-Available-Funding.aspx#:~:text=Funding%20F%C3%A1ilte%20Ireland%20helps%20to%20support%20tourism,including%20all%20grant%20schemes%20and%20strategic%20partnerships." TargetMode="External"/><Relationship Id="rId11" Type="http://schemas.openxmlformats.org/officeDocument/2006/relationships/hyperlink" Target="https://crossoverlodge.com/it/2025/04/14/permission-glamping-site/#:~:text=Glamping%20in%20the%20Netherlands%3F%20You%E2%80%99ll,need" TargetMode="External"/><Relationship Id="rId5" Type="http://schemas.openxmlformats.org/officeDocument/2006/relationships/hyperlink" Target="https://www.failteireland.ie/Utility/News-Library/over-%E2%82%AC32million-in-investment-grants-announced.aspx" TargetMode="External"/><Relationship Id="rId10" Type="http://schemas.openxmlformats.org/officeDocument/2006/relationships/hyperlink" Target="https://www.teagasc.ie/rural-economy/rural-development/diversification/glamping/#:~:text=ImagePlanning%20permission%20from%20the%20local,concerns%20from%20the%20local%20planners" TargetMode="External"/><Relationship Id="rId4" Type="http://schemas.openxmlformats.org/officeDocument/2006/relationships/hyperlink" Target="https://www.failteireland.ie/Utility/News-Library/over-%E2%82%AC32million-in-investment-grants-announced.aspx#:~:text=%E2%80%9CEMRA%2C%20as%20the%20Managing%20Authority,and%20prosperity%20for%20our%20community.%E2%80%9D&amp;text=As%20a%20beneficiary%20of%20the,between%20Littleton/Lough%20Doire%20Bhuile" TargetMode="External"/><Relationship Id="rId9" Type="http://schemas.openxmlformats.org/officeDocument/2006/relationships/hyperlink" Target="https://crrhospitality.com/blog/obtaining-special-use-permits-for-glamping-sites-an-overview/#:~:text=,the%20size%20of%20the%20sit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jpeg"/><Relationship Id="rId1" Type="http://schemas.openxmlformats.org/officeDocument/2006/relationships/slideLayout" Target="../slideLayouts/slideLayout17.xml"/><Relationship Id="rId5" Type="http://schemas.openxmlformats.org/officeDocument/2006/relationships/hyperlink" Target="https://crrhospitality.com/blog/launching-your-glamping-business-tips-and-insights-for-a-successful-start/" TargetMode="External"/><Relationship Id="rId4" Type="http://schemas.openxmlformats.org/officeDocument/2006/relationships/hyperlink" Target="https://www.tboacademy.com/blog/tourism-plannin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tboacademy.com/blog/tourism-planning/" TargetMode="External"/><Relationship Id="rId3" Type="http://schemas.openxmlformats.org/officeDocument/2006/relationships/hyperlink" Target="https://fastercapital.com/topics/factors-to-consider-for-hotel-site-selection.html#:~:text=3" TargetMode="External"/><Relationship Id="rId7" Type="http://schemas.openxmlformats.org/officeDocument/2006/relationships/image" Target="../media/image26.png"/><Relationship Id="rId2" Type="http://schemas.openxmlformats.org/officeDocument/2006/relationships/hyperlink" Target="https://www.citizensinformation.ie/en/housing/planning-permission/planning-permission/" TargetMode="Externa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hyperlink" Target="https://natura2000.eea.europa.eu/" TargetMode="External"/><Relationship Id="rId4" Type="http://schemas.openxmlformats.org/officeDocument/2006/relationships/hyperlink" Target="https://www.homeandsupportshub.ie/owning-a-home/buying-a-home-options/buying-a-site/#:~:text=Check%20with%20your%20Local%20Authority,quality%20spaces%20in%20your%20home." TargetMode="External"/><Relationship Id="rId9" Type="http://schemas.openxmlformats.org/officeDocument/2006/relationships/hyperlink" Target="https://www.teagasc.ie/rural-economy/rural-development/diversification/glamping/#:~:text=ImagePlanning%20permission%20from%20the%20local,site%20boundaries%2C%20fire%20regulations%2C%20wat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teagasc.ie/rural-economy/rural-development/diversification/glamping/#:~:text=to%20obtain%20planning%20permission%20before,impact%20on%20the%20local%20economy"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4.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neh.gov.ie/service/search/neh-en/116580?query=Climate+Action+Programme" TargetMode="External"/><Relationship Id="rId2" Type="http://schemas.openxmlformats.org/officeDocument/2006/relationships/image" Target="../media/image38.jpe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hyperlink" Target="https://www.crowleysdfk.ie/news-publications/new-vat-rules-for-small-businesses-eu-vat-sme-scheme/#:~:text=An%20Irish%20business%20wishing%20to,or%20assistance%2C%20please%20contact%20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boards.ie/discussion/2057368069/cost-of-connecting-electricity-to-house#:~:text=Cost%20of%20connecting%20electricity%20to,all%20the%20info%20you" TargetMode="External"/><Relationship Id="rId2" Type="http://schemas.openxmlformats.org/officeDocument/2006/relationships/hyperlink" Target="https://www.savills.ie/blog/article/220457/residential-property/how-to-set-up-a-glamping-business.aspx#:~:text=How%20to%20set%20up%20a,up%20to%20four%20units%2C" TargetMode="External"/><Relationship Id="rId1" Type="http://schemas.openxmlformats.org/officeDocument/2006/relationships/slideLayout" Target="../slideLayouts/slideLayout17.xml"/><Relationship Id="rId6" Type="http://schemas.openxmlformats.org/officeDocument/2006/relationships/hyperlink" Target="https://www.ampeco.com/ev-charging-grants-incentives/ev-infrastructure-in-the-netherlands/#:~:text=VAMIL%2C%20another%20initiative%20administered%20by%20the%20Netherlands,their%20financial%20strategy%2C%20reducing%20taxable%20income%20accordingly." TargetMode="External"/><Relationship Id="rId5" Type="http://schemas.openxmlformats.org/officeDocument/2006/relationships/image" Target="../media/image18.pn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www.savills.ie/blog/article/220457/residential-property/how-to-set-up-a-glamping-business.aspx#:~:text=How%20to%20set%20up%20a,up%20to%20four%20units%2C" TargetMode="External"/><Relationship Id="rId2" Type="http://schemas.openxmlformats.org/officeDocument/2006/relationships/hyperlink" Target="https://cornerstonepaving.ie/driveway-paving-costs-dublin" TargetMode="External"/><Relationship Id="rId1" Type="http://schemas.openxmlformats.org/officeDocument/2006/relationships/slideLayout" Target="../slideLayouts/slideLayout17.xml"/><Relationship Id="rId6" Type="http://schemas.openxmlformats.org/officeDocument/2006/relationships/hyperlink" Target="https://www.tboacademy.com/blog/tourism-planning/" TargetMode="External"/><Relationship Id="rId5" Type="http://schemas.openxmlformats.org/officeDocument/2006/relationships/image" Target="../media/image18.pn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jpeg"/><Relationship Id="rId1" Type="http://schemas.openxmlformats.org/officeDocument/2006/relationships/slideLayout" Target="../slideLayouts/slideLayout17.xml"/><Relationship Id="rId5" Type="http://schemas.openxmlformats.org/officeDocument/2006/relationships/hyperlink" Target="https://www.glampitect.com/us/blog/glamping-startup-costs#:~:text=Another%20significant%20cost%20is%20meeting,and%20state%20it%20belongs%20in" TargetMode="External"/><Relationship Id="rId4" Type="http://schemas.openxmlformats.org/officeDocument/2006/relationships/hyperlink" Target="https://www.tboacademy.com/blog/tourism-plannin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teagasc.ie/rural-economy/rural-development/diversification/glamping/#:~:text=ImageBefore%20setting%20up%20a%20glamping,tree%20damage%20and%20loose%20rocks"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floodinfo.ie/map/floodmaps/" TargetMode="External"/><Relationship Id="rId2" Type="http://schemas.openxmlformats.org/officeDocument/2006/relationships/image" Target="../media/image49.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hyperlink" Target="https://en.wikipedia.org/wiki/ILWIS" TargetMode="External"/><Relationship Id="rId4" Type="http://schemas.openxmlformats.org/officeDocument/2006/relationships/hyperlink" Target="https://www.floodmap.net/"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0.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hyperlink" Target="https://www.weforum.org/stories/2023/04/survey-of-travelers-finds-76-want-more-sustainable-options.com" TargetMode="External"/><Relationship Id="rId4" Type="http://schemas.openxmlformats.org/officeDocument/2006/relationships/hyperlink" Target="https://www.neh.gov.ie/service/search/neh-en/116580?query=Climate+Action+Programm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E914B3-5D75-DE4D-6C74-C8D1B4CF77D4}"/>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F8829EAC-8B33-858C-8A48-886A65C6C81F}"/>
              </a:ext>
            </a:extLst>
          </p:cNvPr>
          <p:cNvSpPr>
            <a:spLocks noGrp="1"/>
          </p:cNvSpPr>
          <p:nvPr>
            <p:ph type="body" sz="quarter" idx="65"/>
          </p:nvPr>
        </p:nvSpPr>
        <p:spPr/>
        <p:txBody>
          <a:bodyPr/>
          <a:lstStyle/>
          <a:p>
            <a:r>
              <a:rPr lang="en-US" dirty="0"/>
              <a:t>Primer študije Hubertus Mountain Refugio </a:t>
            </a:r>
            <a:r>
              <a:rPr lang="en-US" dirty="0" err="1"/>
              <a:t>Allgäu</a:t>
            </a:r>
            <a:r>
              <a:rPr lang="en-US" dirty="0"/>
              <a:t>, Nemčija</a:t>
            </a:r>
            <a:endParaRPr lang="en-IE" dirty="0"/>
          </a:p>
        </p:txBody>
      </p:sp>
      <p:sp>
        <p:nvSpPr>
          <p:cNvPr id="10" name="Text Placeholder 2">
            <a:extLst>
              <a:ext uri="{FF2B5EF4-FFF2-40B4-BE49-F238E27FC236}">
                <a16:creationId xmlns:a16="http://schemas.microsoft.com/office/drawing/2014/main" id="{91D31641-969F-B09C-3355-ECA39DA8CFF6}"/>
              </a:ext>
            </a:extLst>
          </p:cNvPr>
          <p:cNvSpPr>
            <a:spLocks noGrp="1"/>
          </p:cNvSpPr>
          <p:nvPr>
            <p:ph type="body" sz="quarter" idx="15"/>
          </p:nvPr>
        </p:nvSpPr>
        <p:spPr>
          <a:xfrm>
            <a:off x="374360" y="2451294"/>
            <a:ext cx="5089964" cy="697353"/>
          </a:xfrm>
        </p:spPr>
        <p:txBody>
          <a:bodyPr/>
          <a:lstStyle/>
          <a:p>
            <a:r>
              <a:rPr lang="en-GB" dirty="0"/>
              <a:t>Modul 6 </a:t>
            </a:r>
            <a:r>
              <a:rPr lang="en-GB" sz="4400" b="0" dirty="0"/>
              <a:t>(2. del)</a:t>
            </a:r>
          </a:p>
        </p:txBody>
      </p:sp>
      <p:sp>
        <p:nvSpPr>
          <p:cNvPr id="11" name="Text Placeholder 3">
            <a:extLst>
              <a:ext uri="{FF2B5EF4-FFF2-40B4-BE49-F238E27FC236}">
                <a16:creationId xmlns:a16="http://schemas.microsoft.com/office/drawing/2014/main" id="{161E7648-E850-A3C6-41DF-B21959997E47}"/>
              </a:ext>
            </a:extLst>
          </p:cNvPr>
          <p:cNvSpPr>
            <a:spLocks noGrp="1"/>
          </p:cNvSpPr>
          <p:nvPr>
            <p:ph type="body" sz="quarter" idx="16"/>
          </p:nvPr>
        </p:nvSpPr>
        <p:spPr>
          <a:xfrm>
            <a:off x="374360" y="3143336"/>
            <a:ext cx="5089964" cy="697353"/>
          </a:xfrm>
        </p:spPr>
        <p:txBody>
          <a:bodyPr>
            <a:noAutofit/>
          </a:bodyPr>
          <a:lstStyle/>
          <a:p>
            <a:pPr defTabSz="777514">
              <a:lnSpc>
                <a:spcPct val="100000"/>
              </a:lnSpc>
              <a:spcBef>
                <a:spcPts val="0"/>
              </a:spcBef>
              <a:spcAft>
                <a:spcPts val="1200"/>
              </a:spcAft>
              <a:defRPr/>
            </a:pPr>
            <a:r>
              <a:rPr lang="en-US" sz="3200" b="1" dirty="0"/>
              <a:t>Pametna priprava in zagon </a:t>
            </a:r>
            <a:r>
              <a:rPr lang="en-US" sz="3200" dirty="0"/>
              <a:t>– načrtovanje zagona podjetja in kapitalskih stroškov </a:t>
            </a:r>
          </a:p>
          <a:p>
            <a:pPr>
              <a:spcBef>
                <a:spcPts val="0"/>
              </a:spcBef>
              <a:spcAft>
                <a:spcPts val="1200"/>
              </a:spcAft>
            </a:pPr>
            <a:r>
              <a:rPr lang="en-GB" sz="2800" i="1" dirty="0"/>
              <a:t>Finančno načrtovanje in financiranje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17" name="Picture Placeholder 16">
            <a:extLst>
              <a:ext uri="{FF2B5EF4-FFF2-40B4-BE49-F238E27FC236}">
                <a16:creationId xmlns:a16="http://schemas.microsoft.com/office/drawing/2014/main" id="{BBC47EB2-0320-F68A-9FE2-9DDFE97EA630}"/>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84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2BAE-AD0D-AD1E-5D9A-96688F6B5693}"/>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515FD384-117D-7A61-7605-C4943725BEDC}"/>
              </a:ext>
            </a:extLst>
          </p:cNvPr>
          <p:cNvSpPr txBox="1">
            <a:spLocks/>
          </p:cNvSpPr>
          <p:nvPr/>
        </p:nvSpPr>
        <p:spPr>
          <a:xfrm>
            <a:off x="4341722" y="1083791"/>
            <a:ext cx="7219430" cy="3508952"/>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E96751"/>
                </a:solidFill>
                <a:latin typeface="+mn-lt"/>
              </a:rPr>
              <a:t>Primer: </a:t>
            </a:r>
            <a:r>
              <a:rPr lang="en-US" sz="2200" dirty="0">
                <a:solidFill>
                  <a:srgbClr val="494949"/>
                </a:solidFill>
                <a:latin typeface="+mn-lt"/>
              </a:rPr>
              <a:t>Na Islandiji </a:t>
            </a:r>
            <a:r>
              <a:rPr lang="en-US" sz="2200" b="1" dirty="0">
                <a:solidFill>
                  <a:srgbClr val="494949"/>
                </a:solidFill>
                <a:latin typeface="+mn-lt"/>
              </a:rPr>
              <a:t>so</a:t>
            </a:r>
            <a:r>
              <a:rPr lang="en-US" sz="2200" dirty="0">
                <a:solidFill>
                  <a:srgbClr val="494949"/>
                </a:solidFill>
                <a:latin typeface="+mn-lt"/>
              </a:rPr>
              <a:t> </a:t>
            </a:r>
            <a:r>
              <a:rPr lang="en-US" sz="2200" b="1" dirty="0">
                <a:solidFill>
                  <a:srgbClr val="494949"/>
                </a:solidFill>
                <a:latin typeface="+mn-lt"/>
              </a:rPr>
              <a:t>koče z dostopom do geotermalnih bazenov </a:t>
            </a:r>
            <a:r>
              <a:rPr lang="en-US" sz="2200" dirty="0">
                <a:solidFill>
                  <a:srgbClr val="494949"/>
                </a:solidFill>
                <a:latin typeface="+mn-lt"/>
              </a:rPr>
              <a:t>ali </a:t>
            </a:r>
            <a:r>
              <a:rPr lang="en-US" sz="2200" b="1" dirty="0">
                <a:solidFill>
                  <a:srgbClr val="494949"/>
                </a:solidFill>
                <a:latin typeface="+mn-lt"/>
              </a:rPr>
              <a:t>razglednih točk za opazovanje severnih sijev </a:t>
            </a:r>
            <a:r>
              <a:rPr lang="en-US" sz="2200" dirty="0">
                <a:solidFill>
                  <a:srgbClr val="494949"/>
                </a:solidFill>
                <a:latin typeface="+mn-lt"/>
              </a:rPr>
              <a:t>dosledno </a:t>
            </a:r>
            <a:r>
              <a:rPr lang="en-US" sz="2200" b="1" dirty="0">
                <a:solidFill>
                  <a:srgbClr val="494949"/>
                </a:solidFill>
                <a:latin typeface="+mn-lt"/>
              </a:rPr>
              <a:t>med najbolj priljubljenimi </a:t>
            </a:r>
            <a:r>
              <a:rPr lang="en-US" sz="2200" dirty="0">
                <a:solidFill>
                  <a:srgbClr val="494949"/>
                </a:solidFill>
                <a:latin typeface="+mn-lt"/>
              </a:rPr>
              <a:t>glede na število rezervacij in ocen – njihova cena je pogosto </a:t>
            </a:r>
            <a:r>
              <a:rPr lang="en-US" sz="2200" b="1" dirty="0">
                <a:solidFill>
                  <a:srgbClr val="494949"/>
                </a:solidFill>
                <a:latin typeface="+mn-lt"/>
              </a:rPr>
              <a:t>med 200 in 350 evri na noč</a:t>
            </a:r>
            <a:r>
              <a:rPr lang="en-US" sz="2200" dirty="0">
                <a:solidFill>
                  <a:srgbClr val="494949"/>
                </a:solidFill>
                <a:latin typeface="+mn-lt"/>
              </a:rPr>
              <a:t>, kar je precej nad nacionalnim povprečjem.</a:t>
            </a: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r>
              <a:rPr lang="en-US" sz="2400" b="1" dirty="0">
                <a:highlight>
                  <a:srgbClr val="EC7C69"/>
                </a:highlight>
              </a:rPr>
              <a:t>Finančni nasvet: </a:t>
            </a:r>
            <a:r>
              <a:rPr lang="en-US" sz="2200" dirty="0">
                <a:solidFill>
                  <a:srgbClr val="494949"/>
                </a:solidFill>
              </a:rPr>
              <a:t>Tudi če sami ne ponujate aktivnosti, lahko </a:t>
            </a:r>
            <a:r>
              <a:rPr lang="en-US" sz="2200" b="1" dirty="0">
                <a:solidFill>
                  <a:srgbClr val="494949"/>
                </a:solidFill>
              </a:rPr>
              <a:t>z izborom lokalnih doživetij in njihovim pakiranjem </a:t>
            </a:r>
            <a:r>
              <a:rPr lang="en-US" sz="2200" dirty="0">
                <a:solidFill>
                  <a:srgbClr val="494949"/>
                </a:solidFill>
              </a:rPr>
              <a:t>(z dodatkom ali provizijo partnerja) </a:t>
            </a:r>
            <a:r>
              <a:rPr lang="en-US" sz="2200" b="1" dirty="0">
                <a:solidFill>
                  <a:srgbClr val="494949"/>
                </a:solidFill>
              </a:rPr>
              <a:t>dodate 25–100 EUR na gosta na bivanje</a:t>
            </a:r>
            <a:r>
              <a:rPr lang="en-US" sz="2200" dirty="0">
                <a:solidFill>
                  <a:srgbClr val="494949"/>
                </a:solidFill>
              </a:rPr>
              <a:t>, kar znatno izboljša vaše prihodke brez večjih kapitalskih stroškov.</a:t>
            </a:r>
            <a:endParaRPr lang="en-US" sz="2200" dirty="0">
              <a:solidFill>
                <a:srgbClr val="494949"/>
              </a:solidFill>
              <a:latin typeface="+mn-lt"/>
            </a:endParaRPr>
          </a:p>
        </p:txBody>
      </p:sp>
      <p:sp>
        <p:nvSpPr>
          <p:cNvPr id="5" name="Text Placeholder 6">
            <a:extLst>
              <a:ext uri="{FF2B5EF4-FFF2-40B4-BE49-F238E27FC236}">
                <a16:creationId xmlns:a16="http://schemas.microsoft.com/office/drawing/2014/main" id="{FFC5A0FD-AC77-2DF1-6515-F81C423C24BA}"/>
              </a:ext>
            </a:extLst>
          </p:cNvPr>
          <p:cNvSpPr>
            <a:spLocks noGrp="1"/>
          </p:cNvSpPr>
          <p:nvPr>
            <p:ph type="body" sz="quarter" idx="18"/>
          </p:nvPr>
        </p:nvSpPr>
        <p:spPr>
          <a:xfrm>
            <a:off x="713765" y="3430971"/>
            <a:ext cx="2777808" cy="1049337"/>
          </a:xfrm>
        </p:spPr>
        <p:txBody>
          <a:bodyPr lIns="91440" tIns="45720" rIns="91440" bIns="45720" anchor="t">
            <a:noAutofit/>
          </a:bodyPr>
          <a:lstStyle/>
          <a:p>
            <a:pPr algn="ctr">
              <a:lnSpc>
                <a:spcPct val="100000"/>
              </a:lnSpc>
            </a:pPr>
            <a:r>
              <a:rPr lang="en-US" sz="2400" dirty="0">
                <a:latin typeface="Calibri"/>
                <a:ea typeface="Open Sans"/>
                <a:cs typeface="Calibri"/>
              </a:rPr>
              <a:t>Prednost: </a:t>
            </a:r>
            <a:r>
              <a:rPr lang="en-US" sz="2400" b="0" dirty="0">
                <a:latin typeface="Calibri"/>
                <a:ea typeface="Open Sans"/>
                <a:cs typeface="Calibri"/>
              </a:rPr>
              <a:t>zagotovite rezervacije z bližino lokacije</a:t>
            </a:r>
          </a:p>
          <a:p>
            <a:pPr algn="ctr">
              <a:lnSpc>
                <a:spcPct val="100000"/>
              </a:lnSpc>
            </a:pPr>
            <a:endParaRPr lang="en-IE" sz="2600" b="0" dirty="0"/>
          </a:p>
        </p:txBody>
      </p:sp>
      <p:sp>
        <p:nvSpPr>
          <p:cNvPr id="10" name="Text Placeholder 7">
            <a:extLst>
              <a:ext uri="{FF2B5EF4-FFF2-40B4-BE49-F238E27FC236}">
                <a16:creationId xmlns:a16="http://schemas.microsoft.com/office/drawing/2014/main" id="{5A60B528-7244-538E-78E5-1E5EC71524D1}"/>
              </a:ext>
            </a:extLst>
          </p:cNvPr>
          <p:cNvSpPr>
            <a:spLocks noGrp="1"/>
          </p:cNvSpPr>
          <p:nvPr>
            <p:ph type="body" sz="quarter" idx="19"/>
          </p:nvPr>
        </p:nvSpPr>
        <p:spPr>
          <a:xfrm>
            <a:off x="438825" y="2003284"/>
            <a:ext cx="3150168" cy="385564"/>
          </a:xfrm>
        </p:spPr>
        <p:txBody>
          <a:bodyPr/>
          <a:lstStyle/>
          <a:p>
            <a:pPr algn="ctr" fontAlgn="base"/>
            <a:r>
              <a:rPr lang="en-US" sz="2600" dirty="0"/>
              <a:t>Lokacija prodaja – izberite jo tako, kot bi jo izbral gost</a:t>
            </a:r>
          </a:p>
        </p:txBody>
      </p:sp>
      <p:pic>
        <p:nvPicPr>
          <p:cNvPr id="7" name="Picture Placeholder 6" descr="A person and person standing next to a car&#10;&#10;AI-generated content may be incorrect.">
            <a:extLst>
              <a:ext uri="{FF2B5EF4-FFF2-40B4-BE49-F238E27FC236}">
                <a16:creationId xmlns:a16="http://schemas.microsoft.com/office/drawing/2014/main" id="{554FCDB2-81FF-9E8F-AA29-46D4C1D3C2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554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98B9A-175D-701E-8DAD-58D187AF72A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07F890D1-B24C-DE07-1E90-B737C8786FD6}"/>
              </a:ext>
            </a:extLst>
          </p:cNvPr>
          <p:cNvSpPr txBox="1"/>
          <p:nvPr/>
        </p:nvSpPr>
        <p:spPr>
          <a:xfrm>
            <a:off x="314325" y="142071"/>
            <a:ext cx="10420350" cy="584775"/>
          </a:xfrm>
          <a:prstGeom prst="rect">
            <a:avLst/>
          </a:prstGeom>
          <a:noFill/>
        </p:spPr>
        <p:txBody>
          <a:bodyPr wrap="square">
            <a:spAutoFit/>
          </a:bodyPr>
          <a:lstStyle/>
          <a:p>
            <a:r>
              <a:rPr lang="en-US" sz="3200" dirty="0"/>
              <a:t>Finančne prednosti bližine lokacije do doživetij</a:t>
            </a:r>
            <a:endParaRPr lang="en-IE" sz="3200" dirty="0"/>
          </a:p>
        </p:txBody>
      </p:sp>
      <p:graphicFrame>
        <p:nvGraphicFramePr>
          <p:cNvPr id="2" name="Table 1">
            <a:extLst>
              <a:ext uri="{FF2B5EF4-FFF2-40B4-BE49-F238E27FC236}">
                <a16:creationId xmlns:a16="http://schemas.microsoft.com/office/drawing/2014/main" id="{34B24108-D1EB-4490-C127-2CAD9547BC71}"/>
              </a:ext>
            </a:extLst>
          </p:cNvPr>
          <p:cNvGraphicFramePr>
            <a:graphicFrameLocks noGrp="1"/>
          </p:cNvGraphicFramePr>
          <p:nvPr>
            <p:extLst>
              <p:ext uri="{D42A27DB-BD31-4B8C-83A1-F6EECF244321}">
                <p14:modId xmlns:p14="http://schemas.microsoft.com/office/powerpoint/2010/main" val="2362049882"/>
              </p:ext>
            </p:extLst>
          </p:nvPr>
        </p:nvGraphicFramePr>
        <p:xfrm>
          <a:off x="266699" y="979964"/>
          <a:ext cx="11363325" cy="5577840"/>
        </p:xfrm>
        <a:graphic>
          <a:graphicData uri="http://schemas.openxmlformats.org/drawingml/2006/table">
            <a:tbl>
              <a:tblPr/>
              <a:tblGrid>
                <a:gridCol w="3787775">
                  <a:extLst>
                    <a:ext uri="{9D8B030D-6E8A-4147-A177-3AD203B41FA5}">
                      <a16:colId xmlns:a16="http://schemas.microsoft.com/office/drawing/2014/main" val="1184996938"/>
                    </a:ext>
                  </a:extLst>
                </a:gridCol>
                <a:gridCol w="3787775">
                  <a:extLst>
                    <a:ext uri="{9D8B030D-6E8A-4147-A177-3AD203B41FA5}">
                      <a16:colId xmlns:a16="http://schemas.microsoft.com/office/drawing/2014/main" val="1193795502"/>
                    </a:ext>
                  </a:extLst>
                </a:gridCol>
                <a:gridCol w="3787775">
                  <a:extLst>
                    <a:ext uri="{9D8B030D-6E8A-4147-A177-3AD203B41FA5}">
                      <a16:colId xmlns:a16="http://schemas.microsoft.com/office/drawing/2014/main" val="341228773"/>
                    </a:ext>
                  </a:extLst>
                </a:gridCol>
              </a:tblGrid>
              <a:tr h="0">
                <a:tc>
                  <a:txBody>
                    <a:bodyPr/>
                    <a:lstStyle/>
                    <a:p>
                      <a:r>
                        <a:rPr lang="en-IE" sz="2200" b="1" dirty="0">
                          <a:solidFill>
                            <a:schemeClr val="bg1"/>
                          </a:solidFill>
                        </a:rPr>
                        <a:t>Vrsta bližnjih doživetij</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Možni stroški vzpostavitve/partnerstva</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2200" b="1" dirty="0">
                          <a:solidFill>
                            <a:schemeClr val="bg1"/>
                          </a:solidFill>
                        </a:rPr>
                        <a:t>Finančna priložnost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4144377765"/>
                  </a:ext>
                </a:extLst>
              </a:tr>
              <a:tr h="0">
                <a:tc>
                  <a:txBody>
                    <a:bodyPr/>
                    <a:lstStyle/>
                    <a:p>
                      <a:r>
                        <a:rPr lang="en-US" sz="2200" b="1" dirty="0">
                          <a:solidFill>
                            <a:schemeClr val="bg1"/>
                          </a:solidFill>
                        </a:rPr>
                        <a:t>Dostop do poti, uporaba jezera ali pot ob reki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0–2000 EUR </a:t>
                      </a:r>
                      <a:r>
                        <a:rPr lang="en-IE" sz="2000" kern="1200" dirty="0">
                          <a:solidFill>
                            <a:srgbClr val="494949"/>
                          </a:solidFill>
                          <a:latin typeface="+mn-lt"/>
                          <a:ea typeface="+mn-ea"/>
                          <a:cs typeface="+mn-cs"/>
                        </a:rPr>
                        <a:t>(urejanje okolice, označevanje)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Podaljša </a:t>
                      </a:r>
                      <a:r>
                        <a:rPr lang="en-US" sz="2200" b="1" dirty="0">
                          <a:solidFill>
                            <a:srgbClr val="494949"/>
                          </a:solidFill>
                        </a:rPr>
                        <a:t>bivanje</a:t>
                      </a:r>
                      <a:r>
                        <a:rPr lang="en-US" sz="2200" dirty="0">
                          <a:solidFill>
                            <a:srgbClr val="494949"/>
                          </a:solidFill>
                        </a:rPr>
                        <a:t> gostov, sezonska privlačnost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777472"/>
                  </a:ext>
                </a:extLst>
              </a:tr>
              <a:tr h="0">
                <a:tc>
                  <a:txBody>
                    <a:bodyPr/>
                    <a:lstStyle/>
                    <a:p>
                      <a:r>
                        <a:rPr lang="en-US" sz="2200" b="1" dirty="0">
                          <a:solidFill>
                            <a:schemeClr val="bg1"/>
                          </a:solidFill>
                        </a:rPr>
                        <a:t>Joga </a:t>
                      </a:r>
                      <a:r>
                        <a:rPr lang="en-US" sz="2200" b="1" dirty="0" err="1">
                          <a:solidFill>
                            <a:schemeClr val="bg1"/>
                          </a:solidFill>
                        </a:rPr>
                        <a:t>terasa</a:t>
                      </a:r>
                      <a:r>
                        <a:rPr lang="en-US" sz="2200" b="1" dirty="0">
                          <a:solidFill>
                            <a:schemeClr val="bg1"/>
                          </a:solidFill>
                        </a:rPr>
                        <a:t>/</a:t>
                      </a:r>
                      <a:r>
                        <a:rPr lang="en-US" sz="2200" b="1" dirty="0" err="1">
                          <a:solidFill>
                            <a:schemeClr val="bg1"/>
                          </a:solidFill>
                        </a:rPr>
                        <a:t>velneški</a:t>
                      </a:r>
                      <a:r>
                        <a:rPr lang="en-US" sz="2200" b="1" dirty="0">
                          <a:solidFill>
                            <a:schemeClr val="bg1"/>
                          </a:solidFill>
                        </a:rPr>
                        <a:t> 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000" b="1" kern="1200" dirty="0">
                          <a:solidFill>
                            <a:srgbClr val="494949"/>
                          </a:solidFill>
                          <a:latin typeface="+mn-lt"/>
                          <a:ea typeface="+mn-ea"/>
                          <a:cs typeface="+mn-cs"/>
                        </a:rPr>
                        <a:t>3.000–10.000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Omogoča </a:t>
                      </a:r>
                      <a:r>
                        <a:rPr lang="en-US" sz="2200" b="1" dirty="0">
                          <a:solidFill>
                            <a:srgbClr val="494949"/>
                          </a:solidFill>
                        </a:rPr>
                        <a:t>pakete za oddih (300–900 EUR na osebo/vikend)</a:t>
                      </a:r>
                      <a:endParaRPr lang="en-US"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821761"/>
                  </a:ext>
                </a:extLst>
              </a:tr>
              <a:tr h="0">
                <a:tc>
                  <a:txBody>
                    <a:bodyPr/>
                    <a:lstStyle/>
                    <a:p>
                      <a:r>
                        <a:rPr lang="en-US" sz="2200" b="1" dirty="0">
                          <a:solidFill>
                            <a:schemeClr val="bg1"/>
                          </a:solidFill>
                        </a:rPr>
                        <a:t>Partnerstvo z vinogradom ali nabiralcem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200" dirty="0">
                          <a:solidFill>
                            <a:srgbClr val="494949"/>
                          </a:solidFill>
                        </a:rPr>
                        <a:t>Minimalni stroški ali % provizija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rgbClr val="494949"/>
                          </a:solidFill>
                        </a:rPr>
                        <a:t>Dodatne izkušnje (50–150 € na osebo)</a:t>
                      </a:r>
                      <a:endParaRPr lang="en-US"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472135"/>
                  </a:ext>
                </a:extLst>
              </a:tr>
              <a:tr h="0">
                <a:tc>
                  <a:txBody>
                    <a:bodyPr/>
                    <a:lstStyle/>
                    <a:p>
                      <a:r>
                        <a:rPr lang="en-IE" sz="2200" b="1" dirty="0">
                          <a:solidFill>
                            <a:schemeClr val="bg1"/>
                          </a:solidFill>
                        </a:rPr>
                        <a:t>Sodelovanje z umetniki ali obrtniki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200" dirty="0">
                          <a:solidFill>
                            <a:srgbClr val="494949"/>
                          </a:solidFill>
                        </a:rPr>
                        <a:t>Delež prihodkov ali pristojbina na dogodek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Ustvarjanje »paketov doživetij« </a:t>
                      </a:r>
                      <a:r>
                        <a:rPr lang="en-US" sz="2200" b="1" dirty="0">
                          <a:solidFill>
                            <a:srgbClr val="494949"/>
                          </a:solidFill>
                        </a:rPr>
                        <a:t>z visoko maržo </a:t>
                      </a:r>
                      <a:r>
                        <a:rPr lang="en-US" sz="2200" dirty="0">
                          <a:solidFill>
                            <a:srgbClr val="494949"/>
                          </a:solidFill>
                        </a:rPr>
                        <a:t>za bivanje izven sezone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702215"/>
                  </a:ext>
                </a:extLst>
              </a:tr>
              <a:tr h="0">
                <a:tc>
                  <a:txBody>
                    <a:bodyPr/>
                    <a:lstStyle/>
                    <a:p>
                      <a:r>
                        <a:rPr lang="en-US" sz="2200" b="1" dirty="0">
                          <a:solidFill>
                            <a:schemeClr val="bg1"/>
                          </a:solidFill>
                        </a:rPr>
                        <a:t>Dostop do termalnih vrelcev, spa ali savne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2200" dirty="0" err="1">
                          <a:solidFill>
                            <a:srgbClr val="494949"/>
                          </a:solidFill>
                        </a:rPr>
                        <a:t>Naložba</a:t>
                      </a:r>
                      <a:r>
                        <a:rPr lang="en-IE" sz="2200" b="1" dirty="0">
                          <a:solidFill>
                            <a:srgbClr val="494949"/>
                          </a:solidFill>
                        </a:rPr>
                        <a:t> v </a:t>
                      </a:r>
                      <a:r>
                        <a:rPr lang="en-IE" sz="2200" b="1" dirty="0" err="1">
                          <a:solidFill>
                            <a:srgbClr val="494949"/>
                          </a:solidFill>
                        </a:rPr>
                        <a:t>višini</a:t>
                      </a:r>
                      <a:r>
                        <a:rPr lang="en-IE" sz="2200" b="1" dirty="0">
                          <a:solidFill>
                            <a:srgbClr val="494949"/>
                          </a:solidFill>
                        </a:rPr>
                        <a:t> 5000–30.000 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rgbClr val="494949"/>
                          </a:solidFill>
                        </a:rPr>
                        <a:t>Visoka donosnost </a:t>
                      </a:r>
                      <a:r>
                        <a:rPr lang="en-US" sz="2200" dirty="0">
                          <a:solidFill>
                            <a:srgbClr val="494949"/>
                          </a:solidFill>
                        </a:rPr>
                        <a:t>paketov s spa tematiko; povečanje števila bivanja v nizki sezoni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307366"/>
                  </a:ext>
                </a:extLst>
              </a:tr>
            </a:tbl>
          </a:graphicData>
        </a:graphic>
      </p:graphicFrame>
    </p:spTree>
    <p:extLst>
      <p:ext uri="{BB962C8B-B14F-4D97-AF65-F5344CB8AC3E}">
        <p14:creationId xmlns:p14="http://schemas.microsoft.com/office/powerpoint/2010/main" val="261697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E59A-E44A-4F90-1467-A839B8873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ACF11AE-207B-77D9-FE44-E389E666275C}"/>
              </a:ext>
            </a:extLst>
          </p:cNvPr>
          <p:cNvSpPr>
            <a:spLocks noGrp="1"/>
          </p:cNvSpPr>
          <p:nvPr>
            <p:ph type="body" sz="quarter" idx="18"/>
          </p:nvPr>
        </p:nvSpPr>
        <p:spPr>
          <a:xfrm>
            <a:off x="675020" y="3254141"/>
            <a:ext cx="2839705" cy="1049221"/>
          </a:xfrm>
        </p:spPr>
        <p:txBody>
          <a:bodyPr lIns="91440" tIns="45720" rIns="91440" bIns="45720" anchor="t">
            <a:noAutofit/>
          </a:bodyPr>
          <a:lstStyle/>
          <a:p>
            <a:pPr algn="ctr"/>
            <a:r>
              <a:rPr lang="en-US" sz="2200" dirty="0">
                <a:latin typeface="Calibri"/>
                <a:ea typeface="Open Sans"/>
                <a:cs typeface="Calibri"/>
              </a:rPr>
              <a:t>Prednost: </a:t>
            </a:r>
            <a:r>
              <a:rPr lang="en-US" sz="2200" b="0" dirty="0">
                <a:latin typeface="Calibri"/>
                <a:ea typeface="Open Sans"/>
                <a:cs typeface="Calibri"/>
              </a:rPr>
              <a:t>Naravna okolja, ki omogočajo popolno potopitev, zagotavljajo višje cene</a:t>
            </a:r>
            <a:endParaRPr lang="en-IE" sz="2200" b="0">
              <a:latin typeface="Calibri"/>
              <a:ea typeface="Open Sans"/>
              <a:cs typeface="Calibri"/>
            </a:endParaRPr>
          </a:p>
        </p:txBody>
      </p:sp>
      <p:sp>
        <p:nvSpPr>
          <p:cNvPr id="13" name="Text Placeholder 2">
            <a:extLst>
              <a:ext uri="{FF2B5EF4-FFF2-40B4-BE49-F238E27FC236}">
                <a16:creationId xmlns:a16="http://schemas.microsoft.com/office/drawing/2014/main" id="{DA37B169-A5E1-4510-D693-1F04427D6488}"/>
              </a:ext>
            </a:extLst>
          </p:cNvPr>
          <p:cNvSpPr txBox="1">
            <a:spLocks/>
          </p:cNvSpPr>
          <p:nvPr/>
        </p:nvSpPr>
        <p:spPr>
          <a:xfrm>
            <a:off x="4185415" y="344477"/>
            <a:ext cx="7786534" cy="6166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459597"/>
                </a:solidFill>
                <a:latin typeface="+mn-lt"/>
              </a:rPr>
              <a:t>Naravna, slikovita in oddaljena okolja so na vrhu seznama!</a:t>
            </a:r>
          </a:p>
          <a:p>
            <a:pPr fontAlgn="base">
              <a:lnSpc>
                <a:spcPct val="100000"/>
              </a:lnSpc>
              <a:spcAft>
                <a:spcPts val="1200"/>
              </a:spcAft>
            </a:pPr>
            <a:r>
              <a:rPr lang="en-US" sz="2000" dirty="0">
                <a:solidFill>
                  <a:srgbClr val="494949"/>
                </a:solidFill>
                <a:latin typeface="Calibri"/>
                <a:ea typeface="Open Sans"/>
                <a:cs typeface="Calibri"/>
              </a:rPr>
              <a:t>Vedno več </a:t>
            </a:r>
            <a:r>
              <a:rPr lang="en-US" sz="2000" err="1">
                <a:solidFill>
                  <a:srgbClr val="494949"/>
                </a:solidFill>
                <a:latin typeface="Calibri"/>
                <a:ea typeface="Open Sans"/>
                <a:cs typeface="Calibri"/>
              </a:rPr>
              <a:t>potnikov</a:t>
            </a:r>
            <a:r>
              <a:rPr lang="en-US" sz="2000" dirty="0">
                <a:solidFill>
                  <a:srgbClr val="494949"/>
                </a:solidFill>
                <a:latin typeface="Calibri"/>
                <a:ea typeface="Open Sans"/>
                <a:cs typeface="Calibri"/>
              </a:rPr>
              <a:t> se odpoveduje standardnim hotelom in se </a:t>
            </a:r>
            <a:r>
              <a:rPr lang="en-US" sz="2000" err="1">
                <a:solidFill>
                  <a:srgbClr val="494949"/>
                </a:solidFill>
                <a:latin typeface="Calibri"/>
                <a:ea typeface="Open Sans"/>
                <a:cs typeface="Calibri"/>
              </a:rPr>
              <a:t>odloča</a:t>
            </a:r>
            <a:r>
              <a:rPr lang="en-US" sz="2000" dirty="0">
                <a:solidFill>
                  <a:srgbClr val="494949"/>
                </a:solidFill>
                <a:latin typeface="Calibri"/>
                <a:ea typeface="Open Sans"/>
                <a:cs typeface="Calibri"/>
              </a:rPr>
              <a:t> za </a:t>
            </a:r>
            <a:r>
              <a:rPr lang="en-US" sz="2000" b="1" dirty="0">
                <a:solidFill>
                  <a:srgbClr val="494949"/>
                </a:solidFill>
                <a:latin typeface="Calibri"/>
                <a:ea typeface="Open Sans"/>
                <a:cs typeface="Calibri"/>
              </a:rPr>
              <a:t>potopitvene, naravne izkušnje </a:t>
            </a:r>
            <a:r>
              <a:rPr lang="en-US" sz="2000" dirty="0">
                <a:solidFill>
                  <a:srgbClr val="494949"/>
                </a:solidFill>
                <a:latin typeface="Calibri"/>
                <a:ea typeface="Open Sans"/>
                <a:cs typeface="Calibri"/>
              </a:rPr>
              <a:t>– kot so glamping podi v gozdu, koče ob jezeru, eko-koče v gorskih dolinah ali prenovljene kmetije v vinorodnih krajih. Ta okolja niso le vizualno osupljiva – </a:t>
            </a:r>
            <a:r>
              <a:rPr lang="en-US" sz="2000" b="1" dirty="0">
                <a:solidFill>
                  <a:srgbClr val="494949"/>
                </a:solidFill>
                <a:latin typeface="Calibri"/>
                <a:ea typeface="Open Sans"/>
                <a:cs typeface="Calibri"/>
              </a:rPr>
              <a:t>povečajo</a:t>
            </a:r>
            <a:r>
              <a:rPr lang="en-US" sz="2000" dirty="0">
                <a:solidFill>
                  <a:srgbClr val="494949"/>
                </a:solidFill>
                <a:latin typeface="Calibri"/>
                <a:ea typeface="Open Sans"/>
                <a:cs typeface="Calibri"/>
              </a:rPr>
              <a:t> tudi </a:t>
            </a:r>
            <a:r>
              <a:rPr lang="en-US" sz="2000" b="1" dirty="0">
                <a:solidFill>
                  <a:srgbClr val="494949"/>
                </a:solidFill>
                <a:latin typeface="Calibri"/>
                <a:ea typeface="Open Sans"/>
                <a:cs typeface="Calibri"/>
              </a:rPr>
              <a:t>stopnje rezervacij in cene</a:t>
            </a:r>
            <a:r>
              <a:rPr lang="en-US" sz="2000" dirty="0">
                <a:solidFill>
                  <a:srgbClr val="494949"/>
                </a:solidFill>
                <a:latin typeface="Calibri"/>
                <a:ea typeface="Open Sans"/>
                <a:cs typeface="Calibri"/>
              </a:rPr>
              <a:t>.</a:t>
            </a:r>
          </a:p>
          <a:p>
            <a:pPr fontAlgn="base">
              <a:lnSpc>
                <a:spcPct val="100000"/>
              </a:lnSpc>
              <a:spcAft>
                <a:spcPts val="1200"/>
              </a:spcAft>
            </a:pPr>
            <a:r>
              <a:rPr lang="en-US" sz="2000" i="1" dirty="0">
                <a:solidFill>
                  <a:srgbClr val="494949"/>
                </a:solidFill>
                <a:latin typeface="+mn-lt"/>
                <a:ea typeface="Open Sans"/>
                <a:cs typeface="Calibri"/>
              </a:rPr>
              <a:t>Študija pobude EU za podeželski turizem je ugotovila, da je</a:t>
            </a:r>
            <a:r>
              <a:rPr lang="en-US" sz="2000" b="1" i="1" dirty="0">
                <a:solidFill>
                  <a:srgbClr val="494949"/>
                </a:solidFill>
                <a:latin typeface="+mn-lt"/>
                <a:ea typeface="Open Sans"/>
                <a:cs typeface="Calibri"/>
              </a:rPr>
              <a:t> 61 % evropskih </a:t>
            </a:r>
            <a:r>
              <a:rPr lang="en-US" sz="2000" b="1" i="1" err="1">
                <a:solidFill>
                  <a:srgbClr val="494949"/>
                </a:solidFill>
                <a:latin typeface="+mn-lt"/>
                <a:ea typeface="Open Sans"/>
                <a:cs typeface="Calibri"/>
              </a:rPr>
              <a:t>potnikov</a:t>
            </a:r>
            <a:r>
              <a:rPr lang="en-US" sz="2000" b="1" i="1" dirty="0">
                <a:solidFill>
                  <a:srgbClr val="494949"/>
                </a:solidFill>
                <a:latin typeface="+mn-lt"/>
                <a:ea typeface="Open Sans"/>
                <a:cs typeface="Calibri"/>
              </a:rPr>
              <a:t>, </a:t>
            </a:r>
            <a:r>
              <a:rPr lang="en-US" sz="2000" i="1" dirty="0">
                <a:solidFill>
                  <a:srgbClr val="494949"/>
                </a:solidFill>
                <a:latin typeface="+mn-lt"/>
                <a:ea typeface="Open Sans"/>
                <a:cs typeface="Calibri"/>
              </a:rPr>
              <a:t>ki so se odločili za agroturizem ali ekološke počitnice, to storilo predvsem zaradi </a:t>
            </a:r>
            <a:r>
              <a:rPr lang="en-US" sz="2000" b="1" i="1" dirty="0">
                <a:solidFill>
                  <a:srgbClr val="494949"/>
                </a:solidFill>
                <a:latin typeface="+mn-lt"/>
                <a:ea typeface="Open Sans"/>
                <a:cs typeface="Calibri"/>
              </a:rPr>
              <a:t>pokrajine in podeželskega okolja </a:t>
            </a:r>
            <a:r>
              <a:rPr lang="en-US" sz="2000" i="1" dirty="0">
                <a:solidFill>
                  <a:srgbClr val="494949"/>
                </a:solidFill>
                <a:latin typeface="+mn-lt"/>
                <a:ea typeface="Open Sans"/>
                <a:cs typeface="Calibri"/>
              </a:rPr>
              <a:t>(</a:t>
            </a:r>
            <a:r>
              <a:rPr lang="en-US" sz="2000" b="1" i="1" dirty="0">
                <a:solidFill>
                  <a:srgbClr val="494949"/>
                </a:solidFill>
                <a:latin typeface="+mn-lt"/>
                <a:ea typeface="Open Sans"/>
                <a:cs typeface="Calibri"/>
              </a:rPr>
              <a:t>vir: </a:t>
            </a:r>
            <a:r>
              <a:rPr lang="en-US" sz="2000" i="1" dirty="0">
                <a:solidFill>
                  <a:srgbClr val="E96751"/>
                </a:solidFill>
                <a:latin typeface="+mn-lt"/>
                <a:ea typeface="Open Sans"/>
                <a:cs typeface="Calibri"/>
                <a:hlinkClick r:id="rId2">
                  <a:extLst>
                    <a:ext uri="{A12FA001-AC4F-418D-AE19-62706E023703}">
                      <ahyp:hlinkClr xmlns:ahyp="http://schemas.microsoft.com/office/drawing/2018/hyperlinkcolor" val="tx"/>
                    </a:ext>
                  </a:extLst>
                </a:hlinkClick>
              </a:rPr>
              <a:t>CBI/EU Market Research</a:t>
            </a:r>
            <a:r>
              <a:rPr lang="en-US" sz="2000" i="1" dirty="0">
                <a:solidFill>
                  <a:srgbClr val="494949"/>
                </a:solidFill>
                <a:latin typeface="+mn-lt"/>
                <a:ea typeface="Open Sans"/>
                <a:cs typeface="Calibri"/>
              </a:rPr>
              <a:t>). </a:t>
            </a:r>
            <a:r>
              <a:rPr lang="en-US" sz="2000" dirty="0">
                <a:solidFill>
                  <a:srgbClr val="494949"/>
                </a:solidFill>
                <a:latin typeface="Calibri"/>
                <a:ea typeface="Open Sans"/>
                <a:cs typeface="Calibri"/>
              </a:rPr>
              <a:t>To pomeni, da vaša izbira lokacije neposredno vpliva na vašo </a:t>
            </a:r>
            <a:r>
              <a:rPr lang="en-US" sz="2000" b="1" dirty="0">
                <a:solidFill>
                  <a:srgbClr val="494949"/>
                </a:solidFill>
                <a:latin typeface="Calibri"/>
                <a:ea typeface="Open Sans"/>
                <a:cs typeface="Calibri"/>
              </a:rPr>
              <a:t>prepoznavnost, zasedenost in potencialno profitno maržo</a:t>
            </a:r>
            <a:r>
              <a:rPr lang="en-US" sz="2000" dirty="0">
                <a:solidFill>
                  <a:srgbClr val="494949"/>
                </a:solidFill>
                <a:latin typeface="Calibri"/>
                <a:ea typeface="Open Sans"/>
                <a:cs typeface="Calibri"/>
              </a:rPr>
              <a:t>.</a:t>
            </a:r>
            <a:endParaRPr lang="en-US" sz="2000" i="1" dirty="0">
              <a:solidFill>
                <a:srgbClr val="494949"/>
              </a:solidFill>
              <a:latin typeface="Calibri"/>
              <a:ea typeface="Open Sans"/>
              <a:cs typeface="Calibri"/>
            </a:endParaRPr>
          </a:p>
          <a:p>
            <a:pPr fontAlgn="base">
              <a:lnSpc>
                <a:spcPct val="100000"/>
              </a:lnSpc>
              <a:spcAft>
                <a:spcPts val="1200"/>
              </a:spcAft>
            </a:pPr>
            <a:r>
              <a:rPr lang="en-US" sz="2000" b="1" dirty="0">
                <a:solidFill>
                  <a:srgbClr val="3B7F81"/>
                </a:solidFill>
                <a:latin typeface="+mn-lt"/>
                <a:ea typeface="Open Sans"/>
                <a:cs typeface="Calibri"/>
              </a:rPr>
              <a:t>Kakšne lokacije in okolja iščejo!</a:t>
            </a:r>
          </a:p>
          <a:p>
            <a:pPr fontAlgn="base">
              <a:lnSpc>
                <a:spcPct val="100000"/>
              </a:lnSpc>
              <a:spcAft>
                <a:spcPts val="1200"/>
              </a:spcAft>
            </a:pPr>
            <a:r>
              <a:rPr lang="en-US" sz="2000" dirty="0">
                <a:solidFill>
                  <a:srgbClr val="494949"/>
                </a:solidFill>
                <a:latin typeface="+mn-lt"/>
                <a:ea typeface="Open Sans"/>
                <a:cs typeface="Calibri"/>
              </a:rPr>
              <a:t>Želijo se potopiti v gozdove, jezera, razglede na obalo, gore ali vinograde. Želijo tišino, čistočo, neokrnjeno naravo, zasebnost, divje živali in zvezdnato nebo. Želijo tudi čist zrak, naravne poti ali dostop do vode (termalne vrelce, reke, plaže). To vas bo izpostavilo in vam dalo faktor presenečenja.</a:t>
            </a:r>
          </a:p>
          <a:p>
            <a:pPr fontAlgn="base">
              <a:lnSpc>
                <a:spcPct val="100000"/>
              </a:lnSpc>
              <a:spcAft>
                <a:spcPts val="1200"/>
              </a:spcAft>
            </a:pPr>
            <a:endParaRPr lang="en-US" sz="2000" dirty="0">
              <a:solidFill>
                <a:srgbClr val="494949"/>
              </a:solidFill>
              <a:latin typeface="+mn-lt"/>
            </a:endParaRPr>
          </a:p>
          <a:p>
            <a:pPr fontAlgn="base">
              <a:lnSpc>
                <a:spcPct val="100000"/>
              </a:lnSpc>
              <a:spcAft>
                <a:spcPts val="1200"/>
              </a:spcAft>
            </a:pPr>
            <a:endParaRPr lang="en-US" sz="2000" dirty="0">
              <a:solidFill>
                <a:srgbClr val="494949"/>
              </a:solidFill>
              <a:latin typeface="+mn-lt"/>
            </a:endParaRPr>
          </a:p>
        </p:txBody>
      </p:sp>
      <p:sp>
        <p:nvSpPr>
          <p:cNvPr id="4" name="Text Placeholder 7">
            <a:extLst>
              <a:ext uri="{FF2B5EF4-FFF2-40B4-BE49-F238E27FC236}">
                <a16:creationId xmlns:a16="http://schemas.microsoft.com/office/drawing/2014/main" id="{559A4D7F-0839-3682-0D36-082D52E8A621}"/>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200" dirty="0"/>
              <a:t>Naj vaša lokacija opravlja prodajo</a:t>
            </a:r>
          </a:p>
        </p:txBody>
      </p:sp>
      <p:pic>
        <p:nvPicPr>
          <p:cNvPr id="6" name="Picture 5">
            <a:extLst>
              <a:ext uri="{FF2B5EF4-FFF2-40B4-BE49-F238E27FC236}">
                <a16:creationId xmlns:a16="http://schemas.microsoft.com/office/drawing/2014/main" id="{F2F283DC-FB62-0AF5-9057-B845630317A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1600" y="0"/>
            <a:ext cx="3176120" cy="2154645"/>
          </a:xfrm>
          <a:prstGeom prst="rect">
            <a:avLst/>
          </a:prstGeom>
        </p:spPr>
      </p:pic>
      <p:sp>
        <p:nvSpPr>
          <p:cNvPr id="11" name="Text Placeholder 23">
            <a:extLst>
              <a:ext uri="{FF2B5EF4-FFF2-40B4-BE49-F238E27FC236}">
                <a16:creationId xmlns:a16="http://schemas.microsoft.com/office/drawing/2014/main" id="{5817B7CD-BEE1-7139-9051-F8B939B69457}"/>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https://www.charmingslovenia.com/en/herbal-glamping-resort-ljubno.html</a:t>
            </a:r>
            <a:r>
              <a:rPr lang="en-US" dirty="0"/>
              <a:t> </a:t>
            </a:r>
          </a:p>
        </p:txBody>
      </p:sp>
    </p:spTree>
    <p:extLst>
      <p:ext uri="{BB962C8B-B14F-4D97-AF65-F5344CB8AC3E}">
        <p14:creationId xmlns:p14="http://schemas.microsoft.com/office/powerpoint/2010/main" val="4293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2412-B197-1C88-9B32-74A3C652F0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138B570-DC7F-626D-442D-58750D1FC7AD}"/>
              </a:ext>
            </a:extLst>
          </p:cNvPr>
          <p:cNvSpPr>
            <a:spLocks noGrp="1"/>
          </p:cNvSpPr>
          <p:nvPr>
            <p:ph type="body" sz="quarter" idx="18"/>
          </p:nvPr>
        </p:nvSpPr>
        <p:spPr>
          <a:xfrm>
            <a:off x="675020" y="3254141"/>
            <a:ext cx="2839705" cy="1049221"/>
          </a:xfrm>
        </p:spPr>
        <p:txBody>
          <a:bodyPr/>
          <a:lstStyle/>
          <a:p>
            <a:pPr algn="ctr"/>
            <a:r>
              <a:rPr lang="en-US" sz="2400" dirty="0"/>
              <a:t>Prednost: </a:t>
            </a:r>
            <a:r>
              <a:rPr lang="en-US" sz="2400" b="0" dirty="0"/>
              <a:t>Privlačne naravne okolice spodbujajo višje cene</a:t>
            </a:r>
            <a:endParaRPr lang="en-IE" sz="2600" b="0" dirty="0"/>
          </a:p>
        </p:txBody>
      </p:sp>
      <p:sp>
        <p:nvSpPr>
          <p:cNvPr id="13" name="Text Placeholder 2">
            <a:extLst>
              <a:ext uri="{FF2B5EF4-FFF2-40B4-BE49-F238E27FC236}">
                <a16:creationId xmlns:a16="http://schemas.microsoft.com/office/drawing/2014/main" id="{CEB46966-85F6-530A-5E5D-D55A2368C1A7}"/>
              </a:ext>
            </a:extLst>
          </p:cNvPr>
          <p:cNvSpPr txBox="1">
            <a:spLocks/>
          </p:cNvSpPr>
          <p:nvPr/>
        </p:nvSpPr>
        <p:spPr>
          <a:xfrm>
            <a:off x="4019338" y="2554"/>
            <a:ext cx="8020994" cy="539441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600" b="1" dirty="0">
                <a:solidFill>
                  <a:srgbClr val="459597"/>
                </a:solidFill>
                <a:latin typeface="+mn-lt"/>
              </a:rPr>
              <a:t>Primeri:</a:t>
            </a:r>
          </a:p>
          <a:p>
            <a:pPr fontAlgn="base">
              <a:lnSpc>
                <a:spcPct val="100000"/>
              </a:lnSpc>
              <a:spcAft>
                <a:spcPts val="1200"/>
              </a:spcAft>
            </a:pPr>
            <a:r>
              <a:rPr lang="en-US" sz="2000" b="1" dirty="0">
                <a:solidFill>
                  <a:srgbClr val="EC7C69"/>
                </a:solidFill>
                <a:latin typeface="+mn-lt"/>
                <a:ea typeface="Open Sans"/>
                <a:cs typeface="Calibri"/>
                <a:hlinkClick r:id="rId2">
                  <a:extLst>
                    <a:ext uri="{A12FA001-AC4F-418D-AE19-62706E023703}">
                      <ahyp:hlinkClr xmlns:ahyp="http://schemas.microsoft.com/office/drawing/2018/hyperlinkcolor" val="tx"/>
                    </a:ext>
                  </a:extLst>
                </a:hlinkClick>
              </a:rPr>
              <a:t>Herbal Glamping Ljubno, Slovenija </a:t>
            </a:r>
            <a:r>
              <a:rPr lang="en-US" sz="2000" dirty="0">
                <a:solidFill>
                  <a:srgbClr val="494949"/>
                </a:solidFill>
                <a:latin typeface="+mn-lt"/>
                <a:ea typeface="Open Sans"/>
                <a:cs typeface="Calibri"/>
              </a:rPr>
              <a:t>– Nahaja se v </a:t>
            </a:r>
            <a:r>
              <a:rPr lang="en-US" sz="2000" dirty="0" err="1">
                <a:solidFill>
                  <a:srgbClr val="494949"/>
                </a:solidFill>
                <a:latin typeface="+mn-lt"/>
                <a:ea typeface="Open Sans"/>
                <a:cs typeface="Calibri"/>
              </a:rPr>
              <a:t>Alpah</a:t>
            </a:r>
            <a:r>
              <a:rPr lang="en-US" sz="2000" dirty="0">
                <a:solidFill>
                  <a:srgbClr val="494949"/>
                </a:solidFill>
                <a:latin typeface="+mn-lt"/>
                <a:ea typeface="Open Sans"/>
                <a:cs typeface="Calibri"/>
              </a:rPr>
              <a:t> v </a:t>
            </a:r>
            <a:r>
              <a:rPr lang="en-US" sz="2000" dirty="0" err="1">
                <a:solidFill>
                  <a:srgbClr val="494949"/>
                </a:solidFill>
                <a:latin typeface="+mn-lt"/>
                <a:ea typeface="Open Sans"/>
                <a:cs typeface="Calibri"/>
              </a:rPr>
              <a:t>bližini</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reke</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Savinje</a:t>
            </a:r>
            <a:r>
              <a:rPr lang="en-US" sz="2000" dirty="0">
                <a:solidFill>
                  <a:srgbClr val="494949"/>
                </a:solidFill>
                <a:latin typeface="+mn-lt"/>
                <a:ea typeface="Open Sans"/>
                <a:cs typeface="Calibri"/>
              </a:rPr>
              <a:t> in se </a:t>
            </a:r>
            <a:r>
              <a:rPr lang="en-US" sz="2000" dirty="0" err="1">
                <a:solidFill>
                  <a:srgbClr val="494949"/>
                </a:solidFill>
                <a:latin typeface="+mn-lt"/>
                <a:ea typeface="Open Sans"/>
                <a:cs typeface="Calibri"/>
              </a:rPr>
              <a:t>ponaša</a:t>
            </a:r>
            <a:r>
              <a:rPr lang="en-US" sz="2000" dirty="0">
                <a:solidFill>
                  <a:srgbClr val="494949"/>
                </a:solidFill>
                <a:latin typeface="+mn-lt"/>
                <a:ea typeface="Open Sans"/>
                <a:cs typeface="Calibri"/>
              </a:rPr>
              <a:t> s </a:t>
            </a:r>
            <a:r>
              <a:rPr lang="en-US" sz="2000" dirty="0" err="1">
                <a:solidFill>
                  <a:srgbClr val="494949"/>
                </a:solidFill>
                <a:latin typeface="+mn-lt"/>
                <a:ea typeface="Open Sans"/>
                <a:cs typeface="Calibri"/>
              </a:rPr>
              <a:t>čistim</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zrakom</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divjimi</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zelišči</a:t>
            </a:r>
            <a:r>
              <a:rPr lang="en-US" sz="2000" dirty="0">
                <a:solidFill>
                  <a:srgbClr val="494949"/>
                </a:solidFill>
                <a:latin typeface="+mn-lt"/>
                <a:ea typeface="Open Sans"/>
                <a:cs typeface="Calibri"/>
              </a:rPr>
              <a:t> in </a:t>
            </a:r>
            <a:r>
              <a:rPr lang="en-US" sz="2000" dirty="0" err="1">
                <a:solidFill>
                  <a:srgbClr val="494949"/>
                </a:solidFill>
                <a:latin typeface="+mn-lt"/>
                <a:ea typeface="Open Sans"/>
                <a:cs typeface="Calibri"/>
              </a:rPr>
              <a:t>velnesom</a:t>
            </a:r>
            <a:r>
              <a:rPr lang="en-US" sz="2000" dirty="0">
                <a:solidFill>
                  <a:srgbClr val="494949"/>
                </a:solidFill>
                <a:latin typeface="+mn-lt"/>
                <a:ea typeface="Open Sans"/>
                <a:cs typeface="Calibri"/>
              </a:rPr>
              <a:t>. V </a:t>
            </a:r>
            <a:r>
              <a:rPr lang="en-US" sz="2000" dirty="0" err="1">
                <a:solidFill>
                  <a:srgbClr val="494949"/>
                </a:solidFill>
                <a:latin typeface="+mn-lt"/>
                <a:ea typeface="Open Sans"/>
                <a:cs typeface="Calibri"/>
              </a:rPr>
              <a:t>sezoni</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zaračunavajo</a:t>
            </a:r>
            <a:r>
              <a:rPr lang="en-US" sz="2000" dirty="0">
                <a:solidFill>
                  <a:srgbClr val="494949"/>
                </a:solidFill>
                <a:latin typeface="+mn-lt"/>
                <a:ea typeface="Open Sans"/>
                <a:cs typeface="Calibri"/>
              </a:rPr>
              <a:t> </a:t>
            </a:r>
            <a:r>
              <a:rPr lang="en-US" sz="2000" b="1" dirty="0" err="1">
                <a:solidFill>
                  <a:srgbClr val="494949"/>
                </a:solidFill>
                <a:latin typeface="+mn-lt"/>
                <a:ea typeface="Open Sans"/>
                <a:cs typeface="Calibri"/>
              </a:rPr>
              <a:t>več</a:t>
            </a:r>
            <a:r>
              <a:rPr lang="en-US" sz="2000" b="1" dirty="0">
                <a:solidFill>
                  <a:srgbClr val="494949"/>
                </a:solidFill>
                <a:latin typeface="+mn-lt"/>
                <a:ea typeface="Open Sans"/>
                <a:cs typeface="Calibri"/>
              </a:rPr>
              <a:t> </a:t>
            </a:r>
            <a:r>
              <a:rPr lang="en-US" sz="2000" b="1" dirty="0" err="1">
                <a:solidFill>
                  <a:srgbClr val="494949"/>
                </a:solidFill>
                <a:latin typeface="+mn-lt"/>
                <a:ea typeface="Open Sans"/>
                <a:cs typeface="Calibri"/>
              </a:rPr>
              <a:t>kot</a:t>
            </a:r>
            <a:r>
              <a:rPr lang="en-US" sz="2000" b="1" dirty="0">
                <a:solidFill>
                  <a:srgbClr val="494949"/>
                </a:solidFill>
                <a:latin typeface="+mn-lt"/>
                <a:ea typeface="Open Sans"/>
                <a:cs typeface="Calibri"/>
              </a:rPr>
              <a:t> 250 evrov na noč </a:t>
            </a:r>
            <a:r>
              <a:rPr lang="en-US" sz="2000" dirty="0">
                <a:solidFill>
                  <a:srgbClr val="494949"/>
                </a:solidFill>
                <a:latin typeface="+mn-lt"/>
                <a:ea typeface="Open Sans"/>
                <a:cs typeface="Calibri"/>
              </a:rPr>
              <a:t>– cena, ki je </a:t>
            </a:r>
            <a:r>
              <a:rPr lang="en-US" sz="2000" dirty="0" err="1">
                <a:solidFill>
                  <a:srgbClr val="494949"/>
                </a:solidFill>
                <a:latin typeface="+mn-lt"/>
                <a:ea typeface="Open Sans"/>
                <a:cs typeface="Calibri"/>
              </a:rPr>
              <a:t>upravičena</a:t>
            </a:r>
            <a:r>
              <a:rPr lang="en-US" sz="2000" dirty="0">
                <a:solidFill>
                  <a:srgbClr val="494949"/>
                </a:solidFill>
                <a:latin typeface="+mn-lt"/>
                <a:ea typeface="Open Sans"/>
                <a:cs typeface="Calibri"/>
              </a:rPr>
              <a:t> z </a:t>
            </a:r>
            <a:r>
              <a:rPr lang="en-US" sz="2000" dirty="0" err="1">
                <a:solidFill>
                  <a:srgbClr val="494949"/>
                </a:solidFill>
                <a:latin typeface="+mn-lt"/>
                <a:ea typeface="Open Sans"/>
                <a:cs typeface="Calibri"/>
              </a:rPr>
              <a:t>naravnim</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okoljem</a:t>
            </a:r>
            <a:r>
              <a:rPr lang="en-US" sz="2000" dirty="0">
                <a:solidFill>
                  <a:srgbClr val="494949"/>
                </a:solidFill>
                <a:latin typeface="+mn-lt"/>
                <a:ea typeface="Open Sans"/>
                <a:cs typeface="Calibri"/>
              </a:rPr>
              <a:t> in </a:t>
            </a:r>
            <a:r>
              <a:rPr lang="en-US" sz="2000" dirty="0" err="1">
                <a:solidFill>
                  <a:srgbClr val="494949"/>
                </a:solidFill>
                <a:latin typeface="+mn-lt"/>
                <a:ea typeface="Open Sans"/>
                <a:cs typeface="Calibri"/>
              </a:rPr>
              <a:t>velneško</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ponudbo</a:t>
            </a:r>
            <a:r>
              <a:rPr lang="en-US" sz="2000" dirty="0">
                <a:solidFill>
                  <a:srgbClr val="494949"/>
                </a:solidFill>
                <a:latin typeface="+mn-lt"/>
                <a:ea typeface="Open Sans"/>
                <a:cs typeface="Calibri"/>
              </a:rPr>
              <a:t>.</a:t>
            </a:r>
          </a:p>
          <a:p>
            <a:r>
              <a:rPr lang="en-US" sz="2000" b="1" dirty="0">
                <a:solidFill>
                  <a:srgbClr val="EC7C69"/>
                </a:solidFill>
                <a:latin typeface="+mn-lt"/>
                <a:ea typeface="Open Sans"/>
                <a:cs typeface="Calibri"/>
                <a:hlinkClick r:id="rId3">
                  <a:extLst>
                    <a:ext uri="{A12FA001-AC4F-418D-AE19-62706E023703}">
                      <ahyp:hlinkClr xmlns:ahyp="http://schemas.microsoft.com/office/drawing/2018/hyperlinkcolor" val="tx"/>
                    </a:ext>
                  </a:extLst>
                </a:hlinkClick>
              </a:rPr>
              <a:t>Agriturismo La Ghiandaia, Toskana, Italija </a:t>
            </a:r>
            <a:r>
              <a:rPr lang="en-US" sz="2000" dirty="0">
                <a:solidFill>
                  <a:srgbClr val="494949"/>
                </a:solidFill>
                <a:latin typeface="+mn-lt"/>
                <a:ea typeface="Open Sans"/>
                <a:cs typeface="Calibri"/>
              </a:rPr>
              <a:t>– Obkrožen z vinogradi in oljčnimi nasadi ponuja bivanje na kmetiji s kuharskimi tečaji in degustacijami vin. Lokacija jim omogoča, da zaračunavajo</a:t>
            </a:r>
            <a:r>
              <a:rPr lang="en-US" sz="2000" b="1" dirty="0">
                <a:solidFill>
                  <a:srgbClr val="494949"/>
                </a:solidFill>
                <a:latin typeface="+mn-lt"/>
                <a:ea typeface="Open Sans"/>
                <a:cs typeface="Calibri"/>
              </a:rPr>
              <a:t> 180–250 evrov na noč</a:t>
            </a:r>
            <a:r>
              <a:rPr lang="en-US" sz="2000" dirty="0">
                <a:solidFill>
                  <a:srgbClr val="494949"/>
                </a:solidFill>
                <a:latin typeface="+mn-lt"/>
                <a:ea typeface="Open Sans"/>
                <a:cs typeface="Calibri"/>
              </a:rPr>
              <a:t>, kar je dvakrat več kot v </a:t>
            </a:r>
            <a:r>
              <a:rPr lang="en-US" sz="2000" dirty="0" err="1">
                <a:solidFill>
                  <a:srgbClr val="494949"/>
                </a:solidFill>
                <a:latin typeface="+mn-lt"/>
                <a:ea typeface="Open Sans"/>
                <a:cs typeface="Calibri"/>
              </a:rPr>
              <a:t>bližnjih</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osnovnih</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hotelih</a:t>
            </a:r>
            <a:r>
              <a:rPr lang="en-US" sz="2000" dirty="0">
                <a:solidFill>
                  <a:srgbClr val="494949"/>
                </a:solidFill>
                <a:latin typeface="+mn-lt"/>
                <a:ea typeface="Open Sans"/>
                <a:cs typeface="Calibri"/>
              </a:rPr>
              <a:t>.</a:t>
            </a:r>
          </a:p>
          <a:p>
            <a:r>
              <a:rPr lang="en-US" sz="2000" b="1" dirty="0">
                <a:solidFill>
                  <a:srgbClr val="EC7C69"/>
                </a:solidFill>
                <a:latin typeface="+mn-lt"/>
                <a:ea typeface="Open Sans"/>
                <a:cs typeface="Calibri"/>
                <a:hlinkClick r:id="rId4">
                  <a:extLst>
                    <a:ext uri="{A12FA001-AC4F-418D-AE19-62706E023703}">
                      <ahyp:hlinkClr xmlns:ahyp="http://schemas.microsoft.com/office/drawing/2018/hyperlinkcolor" val="tx"/>
                    </a:ext>
                  </a:extLst>
                </a:hlinkClick>
              </a:rPr>
              <a:t>Soof Retreats, Nizozemska </a:t>
            </a:r>
            <a:r>
              <a:rPr lang="en-US" sz="2000" dirty="0">
                <a:solidFill>
                  <a:srgbClr val="494949"/>
                </a:solidFill>
                <a:latin typeface="+mn-lt"/>
                <a:ea typeface="Open Sans"/>
                <a:cs typeface="Calibri"/>
              </a:rPr>
              <a:t>– njihove koče v bližini naravnih parkov so popolnoma brez plina in se napajajo s sončno energijo, njihov dizajn pa je osredotočen na potopitev v naravo. Kljub nizki gostoti prebivalstva </a:t>
            </a:r>
            <a:r>
              <a:rPr lang="en-US" sz="2000" b="1" dirty="0">
                <a:solidFill>
                  <a:srgbClr val="494949"/>
                </a:solidFill>
                <a:latin typeface="+mn-lt"/>
                <a:ea typeface="Open Sans"/>
                <a:cs typeface="Calibri"/>
              </a:rPr>
              <a:t>imajo dobiček od ekološko ozaveščenega blagovne znamke </a:t>
            </a:r>
            <a:r>
              <a:rPr lang="en-US" sz="2000" dirty="0">
                <a:solidFill>
                  <a:srgbClr val="494949"/>
                </a:solidFill>
                <a:latin typeface="+mn-lt"/>
                <a:ea typeface="Open Sans"/>
                <a:cs typeface="Calibri"/>
              </a:rPr>
              <a:t>in </a:t>
            </a:r>
            <a:r>
              <a:rPr lang="en-US" sz="2000" b="1" dirty="0">
                <a:solidFill>
                  <a:srgbClr val="494949"/>
                </a:solidFill>
                <a:latin typeface="+mn-lt"/>
                <a:ea typeface="Open Sans"/>
                <a:cs typeface="Calibri"/>
              </a:rPr>
              <a:t>ponavljajočih se nizozemskih mestnih strank</a:t>
            </a:r>
            <a:r>
              <a:rPr lang="en-US" sz="2000" dirty="0">
                <a:solidFill>
                  <a:srgbClr val="494949"/>
                </a:solidFill>
                <a:latin typeface="+mn-lt"/>
                <a:ea typeface="Open Sans"/>
                <a:cs typeface="Calibri"/>
              </a:rPr>
              <a:t>.</a:t>
            </a: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endParaRPr lang="en-US" sz="2200" dirty="0">
              <a:solidFill>
                <a:srgbClr val="494949"/>
              </a:solidFill>
              <a:latin typeface="+mn-lt"/>
            </a:endParaRPr>
          </a:p>
          <a:p>
            <a:pPr fontAlgn="base">
              <a:lnSpc>
                <a:spcPct val="100000"/>
              </a:lnSpc>
              <a:spcAft>
                <a:spcPts val="1200"/>
              </a:spcAft>
            </a:pPr>
            <a:endParaRPr lang="en-US" sz="2200" dirty="0">
              <a:solidFill>
                <a:srgbClr val="494949"/>
              </a:solidFill>
              <a:latin typeface="+mn-lt"/>
            </a:endParaRPr>
          </a:p>
        </p:txBody>
      </p:sp>
      <p:sp>
        <p:nvSpPr>
          <p:cNvPr id="4" name="Text Placeholder 7">
            <a:extLst>
              <a:ext uri="{FF2B5EF4-FFF2-40B4-BE49-F238E27FC236}">
                <a16:creationId xmlns:a16="http://schemas.microsoft.com/office/drawing/2014/main" id="{266AC0EE-3061-93C1-C30B-42C163468387}"/>
              </a:ext>
            </a:extLst>
          </p:cNvPr>
          <p:cNvSpPr>
            <a:spLocks noGrp="1"/>
          </p:cNvSpPr>
          <p:nvPr>
            <p:ph type="body" sz="quarter" idx="19"/>
          </p:nvPr>
        </p:nvSpPr>
        <p:spPr>
          <a:xfrm>
            <a:off x="448594" y="1709921"/>
            <a:ext cx="3150168" cy="385564"/>
          </a:xfrm>
        </p:spPr>
        <p:txBody>
          <a:bodyPr/>
          <a:lstStyle/>
          <a:p>
            <a:pPr algn="ctr" fontAlgn="base">
              <a:spcAft>
                <a:spcPts val="600"/>
              </a:spcAft>
            </a:pPr>
            <a:r>
              <a:rPr lang="en-US" sz="3200" dirty="0"/>
              <a:t>Naj vaša lokacija poskrbi za prodajo</a:t>
            </a:r>
          </a:p>
        </p:txBody>
      </p:sp>
      <p:pic>
        <p:nvPicPr>
          <p:cNvPr id="51" name="Picture 50">
            <a:extLst>
              <a:ext uri="{FF2B5EF4-FFF2-40B4-BE49-F238E27FC236}">
                <a16:creationId xmlns:a16="http://schemas.microsoft.com/office/drawing/2014/main" id="{E7730F87-86D1-37BF-7C1E-098EE83A57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4170" y="5007688"/>
            <a:ext cx="7162800" cy="1710989"/>
          </a:xfrm>
          <a:prstGeom prst="rect">
            <a:avLst/>
          </a:prstGeom>
        </p:spPr>
      </p:pic>
      <p:pic>
        <p:nvPicPr>
          <p:cNvPr id="53" name="Picture 52">
            <a:extLst>
              <a:ext uri="{FF2B5EF4-FFF2-40B4-BE49-F238E27FC236}">
                <a16:creationId xmlns:a16="http://schemas.microsoft.com/office/drawing/2014/main" id="{0707DE11-2E14-1069-4B69-0C1976E1C99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75845" y="0"/>
            <a:ext cx="3213147" cy="1825950"/>
          </a:xfrm>
          <a:prstGeom prst="rect">
            <a:avLst/>
          </a:prstGeom>
        </p:spPr>
      </p:pic>
      <p:sp>
        <p:nvSpPr>
          <p:cNvPr id="54" name="Text Placeholder 23">
            <a:extLst>
              <a:ext uri="{FF2B5EF4-FFF2-40B4-BE49-F238E27FC236}">
                <a16:creationId xmlns:a16="http://schemas.microsoft.com/office/drawing/2014/main" id="{6725CE3D-034A-DDC3-34D9-5A97C756585C}"/>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https://www.soofretreats.com/</a:t>
            </a:r>
            <a:r>
              <a:rPr lang="en-US" dirty="0"/>
              <a:t> </a:t>
            </a:r>
          </a:p>
        </p:txBody>
      </p:sp>
    </p:spTree>
    <p:extLst>
      <p:ext uri="{BB962C8B-B14F-4D97-AF65-F5344CB8AC3E}">
        <p14:creationId xmlns:p14="http://schemas.microsoft.com/office/powerpoint/2010/main" val="323847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2C87C4B-E1F3-A61D-8E7C-08A0D3235964}"/>
              </a:ext>
            </a:extLst>
          </p:cNvPr>
          <p:cNvGraphicFramePr>
            <a:graphicFrameLocks noGrp="1"/>
          </p:cNvGraphicFramePr>
          <p:nvPr>
            <p:extLst>
              <p:ext uri="{D42A27DB-BD31-4B8C-83A1-F6EECF244321}">
                <p14:modId xmlns:p14="http://schemas.microsoft.com/office/powerpoint/2010/main" val="3289828482"/>
              </p:ext>
            </p:extLst>
          </p:nvPr>
        </p:nvGraphicFramePr>
        <p:xfrm>
          <a:off x="328612" y="1307383"/>
          <a:ext cx="11534776" cy="4693920"/>
        </p:xfrm>
        <a:graphic>
          <a:graphicData uri="http://schemas.openxmlformats.org/drawingml/2006/table">
            <a:tbl>
              <a:tblPr/>
              <a:tblGrid>
                <a:gridCol w="2883694">
                  <a:extLst>
                    <a:ext uri="{9D8B030D-6E8A-4147-A177-3AD203B41FA5}">
                      <a16:colId xmlns:a16="http://schemas.microsoft.com/office/drawing/2014/main" val="940134618"/>
                    </a:ext>
                  </a:extLst>
                </a:gridCol>
                <a:gridCol w="2645569">
                  <a:extLst>
                    <a:ext uri="{9D8B030D-6E8A-4147-A177-3AD203B41FA5}">
                      <a16:colId xmlns:a16="http://schemas.microsoft.com/office/drawing/2014/main" val="1913765143"/>
                    </a:ext>
                  </a:extLst>
                </a:gridCol>
                <a:gridCol w="2743200">
                  <a:extLst>
                    <a:ext uri="{9D8B030D-6E8A-4147-A177-3AD203B41FA5}">
                      <a16:colId xmlns:a16="http://schemas.microsoft.com/office/drawing/2014/main" val="869643765"/>
                    </a:ext>
                  </a:extLst>
                </a:gridCol>
                <a:gridCol w="3262313">
                  <a:extLst>
                    <a:ext uri="{9D8B030D-6E8A-4147-A177-3AD203B41FA5}">
                      <a16:colId xmlns:a16="http://schemas.microsoft.com/office/drawing/2014/main" val="1374786078"/>
                    </a:ext>
                  </a:extLst>
                </a:gridCol>
              </a:tblGrid>
              <a:tr h="0">
                <a:tc>
                  <a:txBody>
                    <a:bodyPr/>
                    <a:lstStyle/>
                    <a:p>
                      <a:r>
                        <a:rPr lang="en-IE" sz="1600" b="1" dirty="0">
                          <a:solidFill>
                            <a:schemeClr val="bg1"/>
                          </a:solidFill>
                        </a:rPr>
                        <a:t>Funkcija/Nastavitev</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1600" b="1" dirty="0">
                          <a:solidFill>
                            <a:schemeClr val="bg1"/>
                          </a:solidFill>
                        </a:rPr>
                        <a:t>Dodatni stroški</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IE" sz="1600" b="1" dirty="0">
                          <a:solidFill>
                            <a:schemeClr val="bg1"/>
                          </a:solidFill>
                        </a:rPr>
                        <a:t>Finančna korist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r>
                        <a:rPr lang="en-US" sz="1600" b="1" dirty="0">
                          <a:solidFill>
                            <a:schemeClr val="bg1"/>
                          </a:solidFill>
                        </a:rPr>
                        <a:t>Prihranek stroškov €€€</a:t>
                      </a:r>
                      <a:endParaRPr lang="en-IE" sz="1600" b="1" dirty="0">
                        <a:solidFill>
                          <a:schemeClr val="bg1"/>
                        </a:solidFill>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702980876"/>
                  </a:ext>
                </a:extLst>
              </a:tr>
              <a:tr h="0">
                <a:tc>
                  <a:txBody>
                    <a:bodyPr/>
                    <a:lstStyle/>
                    <a:p>
                      <a:r>
                        <a:rPr lang="en-US" sz="1600" b="1" dirty="0">
                          <a:solidFill>
                            <a:schemeClr val="bg1"/>
                          </a:solidFill>
                        </a:rPr>
                        <a:t>Gozdna, obalna ali rečna zemljišča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600" dirty="0">
                          <a:solidFill>
                            <a:srgbClr val="494949"/>
                          </a:solidFill>
                        </a:rPr>
                        <a:t>Lahko stane več na hektar ali zahteva dostopne delavnosti </a:t>
                      </a:r>
                      <a:r>
                        <a:rPr lang="en-US" sz="1600" b="1" dirty="0">
                          <a:solidFill>
                            <a:srgbClr val="494949"/>
                          </a:solidFill>
                        </a:rPr>
                        <a:t>(5.000–25.000 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Višje cene sob, privlačnost v vseh letnih časih, izleti v naravi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Gozdovi zagotavljajo naravno senco </a:t>
                      </a:r>
                      <a:r>
                        <a:rPr lang="en-US" sz="1600" b="0" dirty="0">
                          <a:solidFill>
                            <a:srgbClr val="494949"/>
                          </a:solidFill>
                        </a:rPr>
                        <a:t>(</a:t>
                      </a:r>
                      <a:r>
                        <a:rPr lang="en-US" sz="1600" b="1" dirty="0">
                          <a:solidFill>
                            <a:srgbClr val="494949"/>
                          </a:solidFill>
                        </a:rPr>
                        <a:t>manj stroškov </a:t>
                      </a:r>
                      <a:r>
                        <a:rPr lang="en-US" sz="1600" b="0" dirty="0">
                          <a:solidFill>
                            <a:srgbClr val="494949"/>
                          </a:solidFill>
                        </a:rPr>
                        <a:t>za hlajenje)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693855"/>
                  </a:ext>
                </a:extLst>
              </a:tr>
              <a:tr h="0">
                <a:tc>
                  <a:txBody>
                    <a:bodyPr/>
                    <a:lstStyle/>
                    <a:p>
                      <a:r>
                        <a:rPr lang="en-IE" sz="1600" b="1" dirty="0">
                          <a:solidFill>
                            <a:schemeClr val="bg1"/>
                          </a:solidFill>
                        </a:rPr>
                        <a:t>Gorska </a:t>
                      </a:r>
                      <a:r>
                        <a:rPr lang="en-IE" sz="1600" b="1" err="1">
                          <a:solidFill>
                            <a:schemeClr val="bg1"/>
                          </a:solidFill>
                        </a:rPr>
                        <a:t>ali</a:t>
                      </a:r>
                      <a:r>
                        <a:rPr lang="en-IE" sz="1600" b="1" dirty="0">
                          <a:solidFill>
                            <a:schemeClr val="bg1"/>
                          </a:solidFill>
                        </a:rPr>
                        <a:t> </a:t>
                      </a:r>
                      <a:r>
                        <a:rPr lang="en-IE" sz="1600" b="1" err="1">
                          <a:solidFill>
                            <a:schemeClr val="bg1"/>
                          </a:solidFill>
                        </a:rPr>
                        <a:t>vinogradniška</a:t>
                      </a:r>
                      <a:r>
                        <a:rPr lang="en-IE" sz="1600" b="1" dirty="0">
                          <a:solidFill>
                            <a:schemeClr val="bg1"/>
                          </a:solidFill>
                        </a:rPr>
                        <a:t> </a:t>
                      </a:r>
                      <a:r>
                        <a:rPr lang="en-IE" sz="1600" b="1" err="1">
                          <a:solidFill>
                            <a:schemeClr val="bg1"/>
                          </a:solidFill>
                        </a:rPr>
                        <a:t>okolica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600" dirty="0">
                          <a:solidFill>
                            <a:srgbClr val="494949"/>
                          </a:solidFill>
                        </a:rPr>
                        <a:t>Lahko vključujejo inženirske posege na pobočjih ali dovoljenja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Prestižna privlačnost, poroke, umiki, vinski turizem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Višje ležeča območja, izpostavljena vetru/soncu, so idealna za </a:t>
                      </a:r>
                      <a:r>
                        <a:rPr lang="en-US" sz="1600" b="1" dirty="0">
                          <a:solidFill>
                            <a:srgbClr val="494949"/>
                          </a:solidFill>
                        </a:rPr>
                        <a:t>rešitve za oskrbo z električno energijo</a:t>
                      </a:r>
                      <a:r>
                        <a:rPr lang="en-US" sz="1600" b="0" dirty="0">
                          <a:solidFill>
                            <a:srgbClr val="494949"/>
                          </a:solidFill>
                        </a:rPr>
                        <a:t> brez omrežja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457836"/>
                  </a:ext>
                </a:extLst>
              </a:tr>
              <a:tr h="0">
                <a:tc>
                  <a:txBody>
                    <a:bodyPr/>
                    <a:lstStyle/>
                    <a:p>
                      <a:r>
                        <a:rPr lang="en-IE" sz="1600" b="1" err="1">
                          <a:solidFill>
                            <a:schemeClr val="bg1"/>
                          </a:solidFill>
                        </a:rPr>
                        <a:t>Odročna</a:t>
                      </a:r>
                      <a:r>
                        <a:rPr lang="en-IE" sz="1600" b="1" dirty="0">
                          <a:solidFill>
                            <a:schemeClr val="bg1"/>
                          </a:solidFill>
                        </a:rPr>
                        <a:t> </a:t>
                      </a:r>
                      <a:r>
                        <a:rPr lang="en-IE" sz="1600" b="1" err="1">
                          <a:solidFill>
                            <a:schemeClr val="bg1"/>
                          </a:solidFill>
                        </a:rPr>
                        <a:t>lokacija</a:t>
                      </a:r>
                      <a:r>
                        <a:rPr lang="en-IE" sz="1600" b="1" dirty="0">
                          <a:solidFill>
                            <a:schemeClr val="bg1"/>
                          </a:solidFill>
                        </a:rPr>
                        <a:t> </a:t>
                      </a:r>
                      <a:r>
                        <a:rPr lang="en-IE" sz="1600" b="1" err="1">
                          <a:solidFill>
                            <a:schemeClr val="bg1"/>
                          </a:solidFill>
                        </a:rPr>
                        <a:t>ali</a:t>
                      </a:r>
                      <a:r>
                        <a:rPr lang="en-IE" sz="1600" b="1" dirty="0">
                          <a:solidFill>
                            <a:schemeClr val="bg1"/>
                          </a:solidFill>
                        </a:rPr>
                        <a:t> </a:t>
                      </a:r>
                      <a:r>
                        <a:rPr lang="en-IE" sz="1600" b="1" err="1">
                          <a:solidFill>
                            <a:schemeClr val="bg1"/>
                          </a:solidFill>
                        </a:rPr>
                        <a:t>lokacija</a:t>
                      </a:r>
                      <a:r>
                        <a:rPr lang="en-IE" sz="1600" b="1" dirty="0">
                          <a:solidFill>
                            <a:schemeClr val="bg1"/>
                          </a:solidFill>
                        </a:rPr>
                        <a:t> </a:t>
                      </a:r>
                      <a:r>
                        <a:rPr lang="en-IE" sz="1600" b="1" err="1">
                          <a:solidFill>
                            <a:schemeClr val="bg1"/>
                          </a:solidFill>
                        </a:rPr>
                        <a:t>brez</a:t>
                      </a:r>
                      <a:r>
                        <a:rPr lang="en-IE" sz="1600" b="1" dirty="0">
                          <a:solidFill>
                            <a:schemeClr val="bg1"/>
                          </a:solidFill>
                        </a:rPr>
                        <a:t> </a:t>
                      </a:r>
                      <a:r>
                        <a:rPr lang="en-IE" sz="1600" b="1" err="1">
                          <a:solidFill>
                            <a:schemeClr val="bg1"/>
                          </a:solidFill>
                        </a:rPr>
                        <a:t>omrežja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600" dirty="0">
                          <a:solidFill>
                            <a:srgbClr val="494949"/>
                          </a:solidFill>
                        </a:rPr>
                        <a:t>Lahko zahteva naložbo v sončno/vodno energijo </a:t>
                      </a:r>
                      <a:r>
                        <a:rPr lang="en-US" sz="1600" b="1" dirty="0">
                          <a:solidFill>
                            <a:srgbClr val="494949"/>
                          </a:solidFill>
                        </a:rPr>
                        <a:t>(10.000–30.000 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Edinstvena prodajna točka = višje cene, daljša bivanja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Odmaknjenost povečuje zasebnost (in privlačnost), zato </a:t>
                      </a:r>
                      <a:r>
                        <a:rPr lang="en-US" sz="1600" b="1" dirty="0">
                          <a:solidFill>
                            <a:srgbClr val="494949"/>
                          </a:solidFill>
                        </a:rPr>
                        <a:t>ni potrebe po obsežnem urejanju okolice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324173"/>
                  </a:ext>
                </a:extLst>
              </a:tr>
              <a:tr h="0">
                <a:tc>
                  <a:txBody>
                    <a:bodyPr/>
                    <a:lstStyle/>
                    <a:p>
                      <a:r>
                        <a:rPr lang="en-US" sz="1600" b="1" err="1">
                          <a:solidFill>
                            <a:schemeClr val="bg1"/>
                          </a:solidFill>
                        </a:rPr>
                        <a:t>Bližina</a:t>
                      </a:r>
                      <a:r>
                        <a:rPr lang="en-US" sz="1600" b="1" dirty="0">
                          <a:solidFill>
                            <a:schemeClr val="bg1"/>
                          </a:solidFill>
                        </a:rPr>
                        <a:t> </a:t>
                      </a:r>
                      <a:r>
                        <a:rPr lang="en-US" sz="1600" b="1" err="1">
                          <a:solidFill>
                            <a:schemeClr val="bg1"/>
                          </a:solidFill>
                        </a:rPr>
                        <a:t>narodnih</a:t>
                      </a:r>
                      <a:r>
                        <a:rPr lang="en-US" sz="1600" b="1" dirty="0">
                          <a:solidFill>
                            <a:schemeClr val="bg1"/>
                          </a:solidFill>
                        </a:rPr>
                        <a:t> </a:t>
                      </a:r>
                      <a:r>
                        <a:rPr lang="en-US" sz="1600" b="1" err="1">
                          <a:solidFill>
                            <a:schemeClr val="bg1"/>
                          </a:solidFill>
                        </a:rPr>
                        <a:t>parkov</a:t>
                      </a:r>
                      <a:r>
                        <a:rPr lang="en-US" sz="1600" b="1" dirty="0">
                          <a:solidFill>
                            <a:schemeClr val="bg1"/>
                          </a:solidFill>
                        </a:rPr>
                        <a:t>/</a:t>
                      </a:r>
                      <a:r>
                        <a:rPr lang="en-US" sz="1600" b="1" err="1">
                          <a:solidFill>
                            <a:schemeClr val="bg1"/>
                          </a:solidFill>
                        </a:rPr>
                        <a:t>poti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600" dirty="0">
                          <a:solidFill>
                            <a:srgbClr val="494949"/>
                          </a:solidFill>
                        </a:rPr>
                        <a:t>Stroški za dovoljenja/ureditev prostora </a:t>
                      </a:r>
                      <a:r>
                        <a:rPr lang="en-US" sz="1600" b="1" dirty="0">
                          <a:solidFill>
                            <a:srgbClr val="494949"/>
                          </a:solidFill>
                        </a:rPr>
                        <a:t>(1.000–10.000 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Lahko se trži kot baza za ekološka doživetja, kar podaljšuje dolžino bivanja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Potoki ali reke lahko izboljšajo </a:t>
                      </a:r>
                      <a:r>
                        <a:rPr lang="en-US" sz="1600" b="1" dirty="0">
                          <a:solidFill>
                            <a:srgbClr val="494949"/>
                          </a:solidFill>
                        </a:rPr>
                        <a:t>recikliranje</a:t>
                      </a:r>
                      <a:r>
                        <a:rPr lang="en-US" sz="1600" dirty="0">
                          <a:solidFill>
                            <a:srgbClr val="494949"/>
                          </a:solidFill>
                        </a:rPr>
                        <a:t> sive vode </a:t>
                      </a:r>
                      <a:r>
                        <a:rPr lang="en-US" sz="1600" b="1" dirty="0">
                          <a:solidFill>
                            <a:srgbClr val="494949"/>
                          </a:solidFill>
                        </a:rPr>
                        <a:t>ali hidro-značilnosti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058292"/>
                  </a:ext>
                </a:extLst>
              </a:tr>
              <a:tr h="0">
                <a:tc>
                  <a:txBody>
                    <a:bodyPr/>
                    <a:lstStyle/>
                    <a:p>
                      <a:r>
                        <a:rPr lang="en-IE" sz="1600" b="1" dirty="0">
                          <a:solidFill>
                            <a:schemeClr val="bg1"/>
                          </a:solidFill>
                        </a:rPr>
                        <a:t>Scenični razgledi, primerni za Instagram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600" err="1">
                          <a:solidFill>
                            <a:srgbClr val="494949"/>
                          </a:solidFill>
                        </a:rPr>
                        <a:t>Lahko</a:t>
                      </a:r>
                      <a:r>
                        <a:rPr lang="en-US" sz="1600" dirty="0">
                          <a:solidFill>
                            <a:srgbClr val="494949"/>
                          </a:solidFill>
                        </a:rPr>
                        <a:t> </a:t>
                      </a:r>
                      <a:r>
                        <a:rPr lang="en-US" sz="1600" err="1">
                          <a:solidFill>
                            <a:srgbClr val="494949"/>
                          </a:solidFill>
                        </a:rPr>
                        <a:t>pomeni</a:t>
                      </a:r>
                      <a:r>
                        <a:rPr lang="en-US" sz="1600" dirty="0">
                          <a:solidFill>
                            <a:srgbClr val="494949"/>
                          </a:solidFill>
                        </a:rPr>
                        <a:t> </a:t>
                      </a:r>
                      <a:r>
                        <a:rPr lang="en-US" sz="1600" err="1">
                          <a:solidFill>
                            <a:srgbClr val="494949"/>
                          </a:solidFill>
                        </a:rPr>
                        <a:t>manj</a:t>
                      </a:r>
                      <a:r>
                        <a:rPr lang="en-US" sz="1600" dirty="0">
                          <a:solidFill>
                            <a:srgbClr val="494949"/>
                          </a:solidFill>
                        </a:rPr>
                        <a:t> </a:t>
                      </a:r>
                      <a:r>
                        <a:rPr lang="en-US" sz="1600" err="1">
                          <a:solidFill>
                            <a:srgbClr val="494949"/>
                          </a:solidFill>
                        </a:rPr>
                        <a:t>enot</a:t>
                      </a:r>
                      <a:r>
                        <a:rPr lang="en-US" sz="1600" dirty="0">
                          <a:solidFill>
                            <a:srgbClr val="494949"/>
                          </a:solidFill>
                        </a:rPr>
                        <a:t> </a:t>
                      </a:r>
                      <a:r>
                        <a:rPr lang="en-US" sz="1600" err="1">
                          <a:solidFill>
                            <a:srgbClr val="494949"/>
                          </a:solidFill>
                        </a:rPr>
                        <a:t>zaradi</a:t>
                      </a:r>
                      <a:r>
                        <a:rPr lang="en-US" sz="1600" dirty="0">
                          <a:solidFill>
                            <a:srgbClr val="494949"/>
                          </a:solidFill>
                        </a:rPr>
                        <a:t> </a:t>
                      </a:r>
                      <a:r>
                        <a:rPr lang="en-US" sz="1600" err="1">
                          <a:solidFill>
                            <a:srgbClr val="494949"/>
                          </a:solidFill>
                        </a:rPr>
                        <a:t>zaščitenih</a:t>
                      </a:r>
                      <a:r>
                        <a:rPr lang="en-US" sz="1600" dirty="0">
                          <a:solidFill>
                            <a:srgbClr val="494949"/>
                          </a:solidFill>
                        </a:rPr>
                        <a:t> </a:t>
                      </a:r>
                      <a:r>
                        <a:rPr lang="en-US" sz="1600" err="1">
                          <a:solidFill>
                            <a:srgbClr val="494949"/>
                          </a:solidFill>
                        </a:rPr>
                        <a:t>razgledov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Manj enot = ekskluzivnost = višji donos na nočitev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494949"/>
                          </a:solidFill>
                        </a:rPr>
                        <a:t>Vsebine, ki jih ustvarjajo uporabniki UGC – </a:t>
                      </a:r>
                      <a:r>
                        <a:rPr lang="en-US" sz="1600" b="1" dirty="0">
                          <a:solidFill>
                            <a:srgbClr val="494949"/>
                          </a:solidFill>
                        </a:rPr>
                        <a:t>brezplačno trženje </a:t>
                      </a:r>
                      <a:r>
                        <a:rPr lang="en-US" sz="1600" dirty="0">
                          <a:solidFill>
                            <a:srgbClr val="494949"/>
                          </a:solidFill>
                        </a:rPr>
                        <a:t>in napotitve na vaše ciljne trge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781406"/>
                  </a:ext>
                </a:extLst>
              </a:tr>
            </a:tbl>
          </a:graphicData>
        </a:graphic>
      </p:graphicFrame>
      <p:sp>
        <p:nvSpPr>
          <p:cNvPr id="14" name="TextBox 13">
            <a:extLst>
              <a:ext uri="{FF2B5EF4-FFF2-40B4-BE49-F238E27FC236}">
                <a16:creationId xmlns:a16="http://schemas.microsoft.com/office/drawing/2014/main" id="{931286ED-FBF7-BECC-A6FC-395A13C9B62C}"/>
              </a:ext>
            </a:extLst>
          </p:cNvPr>
          <p:cNvSpPr txBox="1"/>
          <p:nvPr/>
        </p:nvSpPr>
        <p:spPr>
          <a:xfrm>
            <a:off x="314325" y="142071"/>
            <a:ext cx="10420350" cy="584775"/>
          </a:xfrm>
          <a:prstGeom prst="rect">
            <a:avLst/>
          </a:prstGeom>
          <a:noFill/>
        </p:spPr>
        <p:txBody>
          <a:bodyPr wrap="square">
            <a:spAutoFit/>
          </a:bodyPr>
          <a:lstStyle/>
          <a:p>
            <a:r>
              <a:rPr lang="en-US" sz="3200" b="1" dirty="0"/>
              <a:t>Finančne koristi </a:t>
            </a:r>
            <a:r>
              <a:rPr lang="en-US" sz="3200" dirty="0"/>
              <a:t>slikovitih lokacij in naravnih doživetij</a:t>
            </a:r>
            <a:endParaRPr lang="en-IE" sz="3200" dirty="0"/>
          </a:p>
        </p:txBody>
      </p:sp>
    </p:spTree>
    <p:extLst>
      <p:ext uri="{BB962C8B-B14F-4D97-AF65-F5344CB8AC3E}">
        <p14:creationId xmlns:p14="http://schemas.microsoft.com/office/powerpoint/2010/main" val="119794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002AA-0DDC-97AD-568D-724BDB838219}"/>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D3D291C3-D1CD-7688-6BC6-062CFC4D87EC}"/>
              </a:ext>
            </a:extLst>
          </p:cNvPr>
          <p:cNvSpPr txBox="1">
            <a:spLocks/>
          </p:cNvSpPr>
          <p:nvPr/>
        </p:nvSpPr>
        <p:spPr>
          <a:xfrm>
            <a:off x="4302645" y="303618"/>
            <a:ext cx="7439359" cy="6661844"/>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b="1" dirty="0">
                <a:solidFill>
                  <a:srgbClr val="E96751"/>
                </a:solidFill>
              </a:rPr>
              <a:t>Razumevanje privlačnosti in izkušenj gostov</a:t>
            </a:r>
          </a:p>
          <a:p>
            <a:pPr fontAlgn="base">
              <a:lnSpc>
                <a:spcPct val="100000"/>
              </a:lnSpc>
              <a:spcAft>
                <a:spcPts val="1200"/>
              </a:spcAft>
            </a:pPr>
            <a:r>
              <a:rPr lang="en-US" b="1" dirty="0">
                <a:solidFill>
                  <a:srgbClr val="459597"/>
                </a:solidFill>
                <a:latin typeface="+mn-lt"/>
              </a:rPr>
              <a:t>Avtentičnost skozi podeželje ali kulturno dediščino</a:t>
            </a:r>
          </a:p>
          <a:p>
            <a:pPr fontAlgn="base">
              <a:lnSpc>
                <a:spcPct val="100000"/>
              </a:lnSpc>
              <a:spcAft>
                <a:spcPts val="1200"/>
              </a:spcAft>
            </a:pPr>
            <a:r>
              <a:rPr lang="en-US" sz="2000" dirty="0">
                <a:solidFill>
                  <a:srgbClr val="494949"/>
                </a:solidFill>
                <a:latin typeface="+mn-lt"/>
                <a:ea typeface="Open Sans"/>
                <a:cs typeface="Calibri"/>
              </a:rPr>
              <a:t>Lokacija prispeva k občutku »kraja« in kulturne pristnosti, zlasti v namestitvah v zgodovinskih objektih ali predelanih podeželskih stavbah. Ti prostori niso le vizualno osupljivi – </a:t>
            </a:r>
            <a:r>
              <a:rPr lang="en-US" sz="2000" b="1" dirty="0">
                <a:solidFill>
                  <a:srgbClr val="494949"/>
                </a:solidFill>
                <a:latin typeface="+mn-lt"/>
                <a:ea typeface="Open Sans"/>
                <a:cs typeface="Calibri"/>
              </a:rPr>
              <a:t>povečajo</a:t>
            </a:r>
            <a:r>
              <a:rPr lang="en-US" sz="2000" dirty="0">
                <a:solidFill>
                  <a:srgbClr val="494949"/>
                </a:solidFill>
                <a:latin typeface="+mn-lt"/>
                <a:ea typeface="Open Sans"/>
                <a:cs typeface="Calibri"/>
              </a:rPr>
              <a:t> tudi </a:t>
            </a:r>
            <a:r>
              <a:rPr lang="en-US" sz="2000" b="1" dirty="0">
                <a:solidFill>
                  <a:srgbClr val="494949"/>
                </a:solidFill>
                <a:latin typeface="+mn-lt"/>
                <a:ea typeface="Open Sans"/>
                <a:cs typeface="Calibri"/>
              </a:rPr>
              <a:t>število rezervacij in cene</a:t>
            </a:r>
            <a:r>
              <a:rPr lang="en-US" sz="2000" dirty="0">
                <a:solidFill>
                  <a:srgbClr val="494949"/>
                </a:solidFill>
                <a:latin typeface="+mn-lt"/>
                <a:ea typeface="Open Sans"/>
                <a:cs typeface="Calibri"/>
              </a:rPr>
              <a:t>.</a:t>
            </a:r>
          </a:p>
          <a:p>
            <a:pPr fontAlgn="base">
              <a:lnSpc>
                <a:spcPct val="100000"/>
              </a:lnSpc>
              <a:spcAft>
                <a:spcPts val="1200"/>
              </a:spcAft>
            </a:pPr>
            <a:r>
              <a:rPr lang="en-US" sz="2000" i="1" dirty="0">
                <a:solidFill>
                  <a:srgbClr val="494949"/>
                </a:solidFill>
                <a:latin typeface="Calibri"/>
                <a:ea typeface="Open Sans"/>
                <a:cs typeface="Calibri"/>
              </a:rPr>
              <a:t>Turisti se raje odločajo za bivanje, </a:t>
            </a:r>
            <a:r>
              <a:rPr lang="en-US" sz="2000" b="1" i="1" dirty="0">
                <a:solidFill>
                  <a:srgbClr val="494949"/>
                </a:solidFill>
                <a:latin typeface="Calibri"/>
                <a:ea typeface="Open Sans"/>
                <a:cs typeface="Calibri"/>
              </a:rPr>
              <a:t>ki je vpeto v lokalno zgodovino ali podeželsko tradicijo </a:t>
            </a:r>
            <a:r>
              <a:rPr lang="en-US" sz="2000" i="1" dirty="0">
                <a:solidFill>
                  <a:srgbClr val="494949"/>
                </a:solidFill>
                <a:latin typeface="Calibri"/>
                <a:ea typeface="Open Sans"/>
                <a:cs typeface="Calibri"/>
              </a:rPr>
              <a:t>– zlasti tisti, ki so starejši od 35 let ali potujejo zaradi kulturnega bogatenja (</a:t>
            </a:r>
            <a:r>
              <a:rPr lang="en-US" sz="2000" i="1" dirty="0">
                <a:solidFill>
                  <a:srgbClr val="E96751"/>
                </a:solidFill>
                <a:latin typeface="Calibri"/>
                <a:ea typeface="Open Sans"/>
                <a:cs typeface="Calibri"/>
                <a:hlinkClick r:id="rId2">
                  <a:extLst>
                    <a:ext uri="{A12FA001-AC4F-418D-AE19-62706E023703}">
                      <ahyp:hlinkClr xmlns:ahyp="http://schemas.microsoft.com/office/drawing/2018/hyperlinkcolor" val="tx"/>
                    </a:ext>
                  </a:extLst>
                </a:hlinkClick>
              </a:rPr>
              <a:t>Evropska komisija za potovanja, 2022</a:t>
            </a:r>
            <a:r>
              <a:rPr lang="en-US" sz="2000" i="1" dirty="0">
                <a:solidFill>
                  <a:srgbClr val="494949"/>
                </a:solidFill>
                <a:latin typeface="Calibri"/>
                <a:ea typeface="Open Sans"/>
                <a:cs typeface="Calibri"/>
              </a:rPr>
              <a:t>). </a:t>
            </a:r>
            <a:r>
              <a:rPr lang="en-US" sz="2000" dirty="0">
                <a:solidFill>
                  <a:srgbClr val="494949"/>
                </a:solidFill>
                <a:latin typeface="Calibri"/>
                <a:ea typeface="Open Sans"/>
                <a:cs typeface="Calibri"/>
              </a:rPr>
              <a:t>Zaradi tega so </a:t>
            </a:r>
            <a:r>
              <a:rPr lang="en-US" sz="2000" b="1" dirty="0">
                <a:solidFill>
                  <a:srgbClr val="494949"/>
                </a:solidFill>
                <a:latin typeface="Calibri"/>
                <a:ea typeface="Open Sans"/>
                <a:cs typeface="Calibri"/>
              </a:rPr>
              <a:t>predelane podeželske stavbe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kot</a:t>
            </a:r>
            <a:r>
              <a:rPr lang="en-US" sz="2000" dirty="0">
                <a:solidFill>
                  <a:srgbClr val="494949"/>
                </a:solidFill>
                <a:latin typeface="Calibri"/>
                <a:ea typeface="Open Sans"/>
                <a:cs typeface="Calibri"/>
              </a:rPr>
              <a:t> so </a:t>
            </a:r>
            <a:r>
              <a:rPr lang="en-US" sz="2000" dirty="0" err="1">
                <a:solidFill>
                  <a:srgbClr val="494949"/>
                </a:solidFill>
                <a:latin typeface="Calibri"/>
                <a:ea typeface="Open Sans"/>
                <a:cs typeface="Calibri"/>
              </a:rPr>
              <a:t>stari</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skednji</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mlinčki</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koče</a:t>
            </a:r>
            <a:r>
              <a:rPr lang="en-US" sz="2000" dirty="0">
                <a:solidFill>
                  <a:srgbClr val="494949"/>
                </a:solidFill>
                <a:latin typeface="Calibri"/>
                <a:ea typeface="Open Sans"/>
                <a:cs typeface="Calibri"/>
              </a:rPr>
              <a:t> ali celo gradovi, zelo privlačne – in zelo iskane.</a:t>
            </a:r>
          </a:p>
          <a:p>
            <a:pPr fontAlgn="base">
              <a:lnSpc>
                <a:spcPct val="100000"/>
              </a:lnSpc>
              <a:spcAft>
                <a:spcPts val="1200"/>
              </a:spcAft>
            </a:pPr>
            <a:r>
              <a:rPr lang="en-US" sz="2000" b="1" dirty="0">
                <a:highlight>
                  <a:srgbClr val="EC7C69"/>
                </a:highlight>
                <a:latin typeface="Calibri"/>
                <a:ea typeface="Open Sans"/>
                <a:cs typeface="Calibri"/>
              </a:rPr>
              <a:t>Zakaj je to </a:t>
            </a:r>
            <a:r>
              <a:rPr lang="en-US" sz="2000" b="1" dirty="0" err="1">
                <a:highlight>
                  <a:srgbClr val="EC7C69"/>
                </a:highlight>
                <a:latin typeface="Calibri"/>
                <a:ea typeface="Open Sans"/>
                <a:cs typeface="Calibri"/>
              </a:rPr>
              <a:t>finančno</a:t>
            </a:r>
            <a:r>
              <a:rPr lang="en-US" sz="2000" b="1" dirty="0">
                <a:highlight>
                  <a:srgbClr val="EC7C69"/>
                </a:highlight>
                <a:latin typeface="Calibri"/>
                <a:ea typeface="Open Sans"/>
                <a:cs typeface="Calibri"/>
              </a:rPr>
              <a:t> </a:t>
            </a:r>
            <a:r>
              <a:rPr lang="en-US" sz="2000" b="1" dirty="0" err="1">
                <a:highlight>
                  <a:srgbClr val="EC7C69"/>
                </a:highlight>
                <a:latin typeface="Calibri"/>
                <a:ea typeface="Open Sans"/>
                <a:cs typeface="Calibri"/>
              </a:rPr>
              <a:t>uspešno</a:t>
            </a:r>
            <a:r>
              <a:rPr lang="en-US" sz="2000" b="1" dirty="0">
                <a:highlight>
                  <a:srgbClr val="EC7C69"/>
                </a:highlight>
                <a:latin typeface="Calibri"/>
                <a:ea typeface="Open Sans"/>
                <a:cs typeface="Calibri"/>
              </a:rPr>
              <a:t>: </a:t>
            </a:r>
            <a:r>
              <a:rPr lang="en-US" sz="2000" dirty="0">
                <a:solidFill>
                  <a:srgbClr val="494949"/>
                </a:solidFill>
                <a:latin typeface="Calibri"/>
                <a:ea typeface="Open Sans"/>
                <a:cs typeface="Calibri"/>
              </a:rPr>
              <a:t>to </a:t>
            </a:r>
            <a:r>
              <a:rPr lang="en-US" sz="2000" dirty="0" err="1">
                <a:solidFill>
                  <a:srgbClr val="494949"/>
                </a:solidFill>
                <a:latin typeface="Calibri"/>
                <a:ea typeface="Open Sans"/>
                <a:cs typeface="Calibri"/>
              </a:rPr>
              <a:t>pozicioniranje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dediščine</a:t>
            </a:r>
            <a:r>
              <a:rPr lang="en-US" sz="2000" dirty="0">
                <a:solidFill>
                  <a:srgbClr val="494949"/>
                </a:solidFill>
                <a:latin typeface="Calibri"/>
                <a:ea typeface="Open Sans"/>
                <a:cs typeface="Calibri"/>
              </a:rPr>
              <a:t> jim omogoča, da zaračunajo premijo v višini 60–100 evrov na noč. Druge finančne koristi so daljša bivanja, več petzvezdičnih ocen, močna ustna propaganda in ponovna obiska.</a:t>
            </a:r>
          </a:p>
          <a:p>
            <a:pPr fontAlgn="base">
              <a:lnSpc>
                <a:spcPct val="100000"/>
              </a:lnSpc>
              <a:spcAft>
                <a:spcPts val="1200"/>
              </a:spcAft>
            </a:pPr>
            <a:endParaRPr lang="en-US" sz="2000" dirty="0">
              <a:solidFill>
                <a:srgbClr val="494949"/>
              </a:solidFill>
            </a:endParaRPr>
          </a:p>
          <a:p>
            <a:pPr fontAlgn="base">
              <a:lnSpc>
                <a:spcPct val="100000"/>
              </a:lnSpc>
              <a:spcAft>
                <a:spcPts val="1200"/>
              </a:spcAft>
            </a:pPr>
            <a:endParaRPr lang="en-US" sz="2000" dirty="0">
              <a:solidFill>
                <a:srgbClr val="494949"/>
              </a:solidFill>
            </a:endParaRPr>
          </a:p>
        </p:txBody>
      </p:sp>
      <p:pic>
        <p:nvPicPr>
          <p:cNvPr id="11" name="Picture Placeholder 10" descr="A group of houses in the snow&#10;&#10;AI-generated content may be incorrect.">
            <a:extLst>
              <a:ext uri="{FF2B5EF4-FFF2-40B4-BE49-F238E27FC236}">
                <a16:creationId xmlns:a16="http://schemas.microsoft.com/office/drawing/2014/main" id="{73DC47B2-7650-DA42-2C3C-C7980EC448A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 Placeholder 6">
            <a:extLst>
              <a:ext uri="{FF2B5EF4-FFF2-40B4-BE49-F238E27FC236}">
                <a16:creationId xmlns:a16="http://schemas.microsoft.com/office/drawing/2014/main" id="{91B3A03C-1901-0123-BFB4-31736A55A7D2}"/>
              </a:ext>
            </a:extLst>
          </p:cNvPr>
          <p:cNvSpPr>
            <a:spLocks noGrp="1"/>
          </p:cNvSpPr>
          <p:nvPr>
            <p:ph type="body" sz="quarter" idx="18"/>
          </p:nvPr>
        </p:nvSpPr>
        <p:spPr>
          <a:xfrm>
            <a:off x="674688" y="3254025"/>
            <a:ext cx="2777808" cy="1049337"/>
          </a:xfrm>
        </p:spPr>
        <p:txBody>
          <a:bodyPr lIns="91440" tIns="45720" rIns="91440" bIns="45720" anchor="t">
            <a:noAutofit/>
          </a:bodyPr>
          <a:lstStyle/>
          <a:p>
            <a:pPr algn="ctr">
              <a:lnSpc>
                <a:spcPct val="100000"/>
              </a:lnSpc>
            </a:pPr>
            <a:r>
              <a:rPr lang="en-US" sz="2400" dirty="0">
                <a:latin typeface="Calibri"/>
                <a:ea typeface="Open Sans"/>
                <a:cs typeface="Calibri"/>
              </a:rPr>
              <a:t>Prednost: </a:t>
            </a:r>
            <a:r>
              <a:rPr lang="en-US" sz="2400" b="0" dirty="0">
                <a:latin typeface="Calibri"/>
                <a:ea typeface="Open Sans"/>
                <a:cs typeface="Calibri"/>
              </a:rPr>
              <a:t>kulturna avtentičnost povečuje vrednost in zaupanje</a:t>
            </a:r>
          </a:p>
          <a:p>
            <a:pPr algn="ctr">
              <a:lnSpc>
                <a:spcPct val="100000"/>
              </a:lnSpc>
            </a:pPr>
            <a:endParaRPr lang="en-IE" sz="2600" b="0" dirty="0"/>
          </a:p>
        </p:txBody>
      </p:sp>
      <p:sp>
        <p:nvSpPr>
          <p:cNvPr id="5" name="Text Placeholder 7">
            <a:extLst>
              <a:ext uri="{FF2B5EF4-FFF2-40B4-BE49-F238E27FC236}">
                <a16:creationId xmlns:a16="http://schemas.microsoft.com/office/drawing/2014/main" id="{4A40C3C3-0EB8-B44D-829A-2855B2D17830}"/>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000" dirty="0"/>
              <a:t>Bodite kraj, kjer si želijo bivati</a:t>
            </a:r>
          </a:p>
        </p:txBody>
      </p:sp>
    </p:spTree>
    <p:extLst>
      <p:ext uri="{BB962C8B-B14F-4D97-AF65-F5344CB8AC3E}">
        <p14:creationId xmlns:p14="http://schemas.microsoft.com/office/powerpoint/2010/main" val="101184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C921-8BB6-4A03-BCFD-3AE742048085}"/>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1A4C1252-EF5D-EF80-2B33-A4AD8ECE3C05}"/>
              </a:ext>
            </a:extLst>
          </p:cNvPr>
          <p:cNvSpPr txBox="1">
            <a:spLocks/>
          </p:cNvSpPr>
          <p:nvPr/>
        </p:nvSpPr>
        <p:spPr>
          <a:xfrm>
            <a:off x="4220340" y="332540"/>
            <a:ext cx="7439359" cy="6231998"/>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400" b="1" dirty="0">
                <a:solidFill>
                  <a:srgbClr val="3B7F81"/>
                </a:solidFill>
              </a:rPr>
              <a:t>Kakšne lokacije in okolja iščejo!</a:t>
            </a:r>
          </a:p>
          <a:p>
            <a:pPr fontAlgn="base">
              <a:lnSpc>
                <a:spcPct val="100000"/>
              </a:lnSpc>
              <a:spcAft>
                <a:spcPts val="1200"/>
              </a:spcAft>
            </a:pPr>
            <a:r>
              <a:rPr lang="en-US" sz="2200" dirty="0">
                <a:solidFill>
                  <a:srgbClr val="494949"/>
                </a:solidFill>
                <a:latin typeface="Calibri"/>
                <a:ea typeface="Open Sans"/>
                <a:cs typeface="Calibri"/>
              </a:rPr>
              <a:t>Želijo bivati in se obdajati z avtentičnim, edinstvenim okoljem, kot so </a:t>
            </a:r>
            <a:r>
              <a:rPr lang="en-US" sz="2200" dirty="0" err="1">
                <a:solidFill>
                  <a:srgbClr val="494949"/>
                </a:solidFill>
                <a:latin typeface="Calibri"/>
                <a:ea typeface="Open Sans"/>
                <a:cs typeface="Calibri"/>
              </a:rPr>
              <a:t>prenovljeni</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skednji</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kamnite</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koče</a:t>
            </a:r>
            <a:r>
              <a:rPr lang="en-US" sz="2200" dirty="0">
                <a:solidFill>
                  <a:srgbClr val="494949"/>
                </a:solidFill>
                <a:latin typeface="Calibri"/>
                <a:ea typeface="Open Sans"/>
                <a:cs typeface="Calibri"/>
              </a:rPr>
              <a:t>, stari mlini ali gradovi. Želijo doživeti in se potopiti v tradicionalno arhitekturo ali vaške skupnosti. </a:t>
            </a:r>
            <a:r>
              <a:rPr lang="en-US" sz="2200" dirty="0">
                <a:solidFill>
                  <a:srgbClr val="494949"/>
                </a:solidFill>
                <a:latin typeface="+mn-lt"/>
                <a:ea typeface="Open Sans"/>
                <a:cs typeface="Calibri"/>
              </a:rPr>
              <a:t>Dodatna prednost je priložnost, da spoznajo lokalne kulturne zgodbe, obrtništvo ali kulinarične tradicije.</a:t>
            </a:r>
          </a:p>
          <a:p>
            <a:pPr fontAlgn="base">
              <a:lnSpc>
                <a:spcPct val="100000"/>
              </a:lnSpc>
              <a:spcAft>
                <a:spcPts val="1200"/>
              </a:spcAft>
            </a:pPr>
            <a:r>
              <a:rPr lang="en-US" sz="2400" b="1" dirty="0">
                <a:solidFill>
                  <a:srgbClr val="EC7C69"/>
                </a:solidFill>
                <a:latin typeface="+mn-lt"/>
                <a:ea typeface="Open Sans"/>
                <a:cs typeface="Calibri"/>
              </a:rPr>
              <a:t>Primer: </a:t>
            </a:r>
            <a:r>
              <a:rPr lang="en-US" sz="2200" b="1" dirty="0">
                <a:solidFill>
                  <a:srgbClr val="EC7C69"/>
                </a:solidFill>
                <a:latin typeface="Calibri"/>
                <a:ea typeface="Open Sans"/>
                <a:cs typeface="Calibri"/>
                <a:hlinkClick r:id="rId2">
                  <a:extLst>
                    <a:ext uri="{A12FA001-AC4F-418D-AE19-62706E023703}">
                      <ahyp:hlinkClr xmlns:ahyp="http://schemas.microsoft.com/office/drawing/2018/hyperlinkcolor" val="tx"/>
                    </a:ext>
                  </a:extLst>
                </a:hlinkClick>
              </a:rPr>
              <a:t>Batty Langley Lodge, Irska </a:t>
            </a:r>
            <a:r>
              <a:rPr lang="en-US" sz="2200" dirty="0">
                <a:solidFill>
                  <a:srgbClr val="494949"/>
                </a:solidFill>
                <a:latin typeface="Calibri"/>
                <a:ea typeface="Open Sans"/>
                <a:cs typeface="Calibri"/>
              </a:rPr>
              <a:t>– Batty Langley Lodge je obnovljena vratarska hiša v gotskem slogu iz 18. stoletja, ki se nahaja na vhodu v zgodovinsko posestvo Castletown House. </a:t>
            </a:r>
            <a:r>
              <a:rPr lang="en-US" sz="2200" b="1" dirty="0">
                <a:solidFill>
                  <a:srgbClr val="494949"/>
                </a:solidFill>
                <a:latin typeface="Calibri"/>
                <a:ea typeface="Open Sans"/>
                <a:cs typeface="Calibri"/>
              </a:rPr>
              <a:t>Za nočitev </a:t>
            </a:r>
            <a:r>
              <a:rPr lang="en-US" sz="2200" dirty="0">
                <a:solidFill>
                  <a:srgbClr val="494949"/>
                </a:solidFill>
                <a:latin typeface="Calibri"/>
                <a:ea typeface="Open Sans"/>
                <a:cs typeface="Calibri"/>
              </a:rPr>
              <a:t>zaračunavajo</a:t>
            </a:r>
            <a:r>
              <a:rPr lang="en-US" sz="2200" b="1" dirty="0">
                <a:solidFill>
                  <a:srgbClr val="494949"/>
                </a:solidFill>
                <a:latin typeface="Calibri"/>
                <a:ea typeface="Open Sans"/>
                <a:cs typeface="Calibri"/>
              </a:rPr>
              <a:t> 180–200 evrov</a:t>
            </a:r>
            <a:r>
              <a:rPr lang="en-US" sz="2200" dirty="0">
                <a:solidFill>
                  <a:srgbClr val="494949"/>
                </a:solidFill>
                <a:latin typeface="Calibri"/>
                <a:ea typeface="Open Sans"/>
                <a:cs typeface="Calibri"/>
              </a:rPr>
              <a:t> več kot za </a:t>
            </a:r>
            <a:r>
              <a:rPr lang="en-US" sz="2200" dirty="0" err="1">
                <a:solidFill>
                  <a:srgbClr val="494949"/>
                </a:solidFill>
                <a:latin typeface="Calibri"/>
                <a:ea typeface="Open Sans"/>
                <a:cs typeface="Calibri"/>
              </a:rPr>
              <a:t>standardno</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nastanitev</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drugje</a:t>
            </a:r>
            <a:r>
              <a:rPr lang="en-US" sz="2200" dirty="0">
                <a:solidFill>
                  <a:srgbClr val="494949"/>
                </a:solidFill>
                <a:latin typeface="Calibri"/>
                <a:ea typeface="Open Sans"/>
                <a:cs typeface="Calibri"/>
              </a:rPr>
              <a:t>. </a:t>
            </a:r>
          </a:p>
          <a:p>
            <a:pPr>
              <a:spcAft>
                <a:spcPts val="1200"/>
              </a:spcAft>
            </a:pPr>
            <a:r>
              <a:rPr lang="en-US" sz="2200" dirty="0">
                <a:solidFill>
                  <a:srgbClr val="494949"/>
                </a:solidFill>
                <a:latin typeface="Calibri"/>
                <a:ea typeface="Open Sans"/>
                <a:cs typeface="Calibri"/>
              </a:rPr>
              <a:t>Gostje to z veseljem plačajo, saj </a:t>
            </a:r>
            <a:r>
              <a:rPr lang="en-US" sz="2200" b="1" dirty="0">
                <a:solidFill>
                  <a:srgbClr val="494949"/>
                </a:solidFill>
                <a:latin typeface="Calibri"/>
                <a:ea typeface="Open Sans"/>
                <a:cs typeface="Calibri"/>
              </a:rPr>
              <a:t>ne plačujejo le za prenočišče</a:t>
            </a:r>
            <a:r>
              <a:rPr lang="en-US" sz="2200" dirty="0">
                <a:solidFill>
                  <a:srgbClr val="494949"/>
                </a:solidFill>
                <a:latin typeface="Calibri"/>
                <a:ea typeface="Open Sans"/>
                <a:cs typeface="Calibri"/>
              </a:rPr>
              <a:t>,</a:t>
            </a:r>
            <a:r>
              <a:rPr lang="en-US" sz="2200" b="1" dirty="0">
                <a:solidFill>
                  <a:srgbClr val="494949"/>
                </a:solidFill>
                <a:latin typeface="Calibri"/>
                <a:ea typeface="Open Sans"/>
                <a:cs typeface="Calibri"/>
              </a:rPr>
              <a:t> ampak za izkušnjo </a:t>
            </a:r>
            <a:r>
              <a:rPr lang="en-US" sz="2200" dirty="0">
                <a:solidFill>
                  <a:srgbClr val="494949"/>
                </a:solidFill>
                <a:latin typeface="Calibri"/>
                <a:ea typeface="Open Sans"/>
                <a:cs typeface="Calibri"/>
              </a:rPr>
              <a:t>spanja v </a:t>
            </a:r>
            <a:r>
              <a:rPr lang="en-US" sz="2200" dirty="0" err="1">
                <a:solidFill>
                  <a:srgbClr val="494949"/>
                </a:solidFill>
                <a:latin typeface="Calibri"/>
                <a:ea typeface="Open Sans"/>
                <a:cs typeface="Calibri"/>
              </a:rPr>
              <a:t>avtentični</a:t>
            </a:r>
            <a:r>
              <a:rPr lang="en-US" sz="2200" dirty="0">
                <a:solidFill>
                  <a:srgbClr val="494949"/>
                </a:solidFill>
                <a:latin typeface="Calibri"/>
                <a:ea typeface="Open Sans"/>
                <a:cs typeface="Calibri"/>
              </a:rPr>
              <a:t> </a:t>
            </a:r>
            <a:r>
              <a:rPr lang="en-US" sz="2200" b="1" dirty="0" err="1">
                <a:solidFill>
                  <a:srgbClr val="494949"/>
                </a:solidFill>
                <a:latin typeface="Calibri"/>
                <a:ea typeface="Open Sans"/>
                <a:cs typeface="Calibri"/>
              </a:rPr>
              <a:t>gotski</a:t>
            </a:r>
            <a:r>
              <a:rPr lang="en-US" sz="2200" b="1" dirty="0">
                <a:solidFill>
                  <a:srgbClr val="494949"/>
                </a:solidFill>
                <a:latin typeface="Calibri"/>
                <a:ea typeface="Open Sans"/>
                <a:cs typeface="Calibri"/>
              </a:rPr>
              <a:t> </a:t>
            </a:r>
            <a:r>
              <a:rPr lang="en-US" sz="2200" b="1" dirty="0" err="1">
                <a:solidFill>
                  <a:srgbClr val="494949"/>
                </a:solidFill>
                <a:latin typeface="Calibri"/>
                <a:ea typeface="Open Sans"/>
                <a:cs typeface="Calibri"/>
              </a:rPr>
              <a:t>hiši</a:t>
            </a:r>
            <a:r>
              <a:rPr lang="en-US" sz="2200" b="1" dirty="0">
                <a:solidFill>
                  <a:srgbClr val="494949"/>
                </a:solidFill>
                <a:latin typeface="Calibri"/>
                <a:ea typeface="Open Sans"/>
                <a:cs typeface="Calibri"/>
              </a:rPr>
              <a:t> </a:t>
            </a:r>
            <a:r>
              <a:rPr lang="en-US" sz="2200" b="1" dirty="0" err="1">
                <a:solidFill>
                  <a:srgbClr val="494949"/>
                </a:solidFill>
                <a:latin typeface="Calibri"/>
                <a:ea typeface="Open Sans"/>
                <a:cs typeface="Calibri"/>
              </a:rPr>
              <a:t>iz</a:t>
            </a:r>
            <a:r>
              <a:rPr lang="en-US" sz="2200" b="1" dirty="0">
                <a:solidFill>
                  <a:srgbClr val="494949"/>
                </a:solidFill>
                <a:latin typeface="Calibri"/>
                <a:ea typeface="Open Sans"/>
                <a:cs typeface="Calibri"/>
              </a:rPr>
              <a:t> 18. </a:t>
            </a:r>
            <a:r>
              <a:rPr lang="en-US" sz="2200" b="1" dirty="0" err="1">
                <a:solidFill>
                  <a:srgbClr val="494949"/>
                </a:solidFill>
                <a:latin typeface="Calibri"/>
                <a:ea typeface="Open Sans"/>
                <a:cs typeface="Calibri"/>
              </a:rPr>
              <a:t>stoletja</a:t>
            </a:r>
            <a:r>
              <a:rPr lang="en-US" sz="2200" b="1" dirty="0">
                <a:solidFill>
                  <a:srgbClr val="494949"/>
                </a:solidFill>
                <a:latin typeface="Calibri"/>
                <a:ea typeface="Open Sans"/>
                <a:cs typeface="Calibri"/>
              </a:rPr>
              <a:t> </a:t>
            </a:r>
            <a:r>
              <a:rPr lang="en-US" sz="2200" dirty="0">
                <a:solidFill>
                  <a:srgbClr val="494949"/>
                </a:solidFill>
                <a:latin typeface="Calibri"/>
                <a:ea typeface="Open Sans"/>
                <a:cs typeface="Calibri"/>
              </a:rPr>
              <a:t>z </a:t>
            </a:r>
            <a:r>
              <a:rPr lang="en-US" sz="2200" dirty="0" err="1">
                <a:solidFill>
                  <a:srgbClr val="494949"/>
                </a:solidFill>
                <a:latin typeface="Calibri"/>
                <a:ea typeface="Open Sans"/>
                <a:cs typeface="Calibri"/>
              </a:rPr>
              <a:t>ohranjenimi</a:t>
            </a:r>
            <a:r>
              <a:rPr lang="en-US" sz="2200" dirty="0">
                <a:solidFill>
                  <a:srgbClr val="494949"/>
                </a:solidFill>
                <a:latin typeface="Calibri"/>
                <a:ea typeface="Open Sans"/>
                <a:cs typeface="Calibri"/>
              </a:rPr>
              <a:t> arhitekturnimi detajli. Ker obstaja le ena Batty Langley Lodge, njena redkost ustvarja občutek </a:t>
            </a:r>
            <a:r>
              <a:rPr lang="en-US" sz="2200" b="1" dirty="0">
                <a:solidFill>
                  <a:srgbClr val="494949"/>
                </a:solidFill>
                <a:latin typeface="Calibri"/>
                <a:ea typeface="Open Sans"/>
                <a:cs typeface="Calibri"/>
              </a:rPr>
              <a:t>razkošja in ekskluzivnosti</a:t>
            </a:r>
            <a:r>
              <a:rPr lang="en-US" sz="2200" dirty="0">
                <a:solidFill>
                  <a:srgbClr val="494949"/>
                </a:solidFill>
                <a:latin typeface="Calibri"/>
                <a:ea typeface="Open Sans"/>
                <a:cs typeface="Calibri"/>
              </a:rPr>
              <a:t>.</a:t>
            </a:r>
          </a:p>
          <a:p>
            <a:pPr fontAlgn="base">
              <a:lnSpc>
                <a:spcPct val="100000"/>
              </a:lnSpc>
              <a:spcAft>
                <a:spcPts val="1200"/>
              </a:spcAft>
            </a:pPr>
            <a:endParaRPr lang="en-US" sz="2200" dirty="0">
              <a:solidFill>
                <a:srgbClr val="494949"/>
              </a:solidFill>
              <a:latin typeface="+mn-lt"/>
            </a:endParaRPr>
          </a:p>
        </p:txBody>
      </p:sp>
      <p:pic>
        <p:nvPicPr>
          <p:cNvPr id="7" name="Picture 6">
            <a:extLst>
              <a:ext uri="{FF2B5EF4-FFF2-40B4-BE49-F238E27FC236}">
                <a16:creationId xmlns:a16="http://schemas.microsoft.com/office/drawing/2014/main" id="{122E1B86-C091-D592-7B99-55668C606DC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1950" y="0"/>
            <a:ext cx="3217700" cy="2137469"/>
          </a:xfrm>
          <a:prstGeom prst="rect">
            <a:avLst/>
          </a:prstGeom>
        </p:spPr>
      </p:pic>
      <p:sp>
        <p:nvSpPr>
          <p:cNvPr id="8" name="Text Placeholder 23">
            <a:extLst>
              <a:ext uri="{FF2B5EF4-FFF2-40B4-BE49-F238E27FC236}">
                <a16:creationId xmlns:a16="http://schemas.microsoft.com/office/drawing/2014/main" id="{835254F8-A88D-7CC7-5169-E07ED7C52701}"/>
              </a:ext>
            </a:extLst>
          </p:cNvPr>
          <p:cNvSpPr txBox="1">
            <a:spLocks/>
          </p:cNvSpPr>
          <p:nvPr/>
        </p:nvSpPr>
        <p:spPr>
          <a:xfrm rot="16200000">
            <a:off x="2308662" y="125063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extLst>
                    <a:ext uri="{A12FA001-AC4F-418D-AE19-62706E023703}">
                      <ahyp:hlinkClr xmlns:ahyp="http://schemas.microsoft.com/office/drawing/2018/hyperlinkcolor" val="tx"/>
                    </a:ext>
                  </a:extLst>
                </a:hlinkClick>
              </a:rPr>
              <a:t>https://irishlandmark.com/properties/batty-langley-lodge/</a:t>
            </a:r>
            <a:r>
              <a:rPr lang="en-US" dirty="0"/>
              <a:t> </a:t>
            </a:r>
          </a:p>
        </p:txBody>
      </p:sp>
      <p:sp>
        <p:nvSpPr>
          <p:cNvPr id="14" name="Text Placeholder 6">
            <a:extLst>
              <a:ext uri="{FF2B5EF4-FFF2-40B4-BE49-F238E27FC236}">
                <a16:creationId xmlns:a16="http://schemas.microsoft.com/office/drawing/2014/main" id="{07876C79-FADD-480A-2E62-FCABC793BE6A}"/>
              </a:ext>
            </a:extLst>
          </p:cNvPr>
          <p:cNvSpPr>
            <a:spLocks noGrp="1"/>
          </p:cNvSpPr>
          <p:nvPr>
            <p:ph type="body" sz="quarter" idx="18"/>
          </p:nvPr>
        </p:nvSpPr>
        <p:spPr>
          <a:xfrm>
            <a:off x="674688" y="3254025"/>
            <a:ext cx="2777808" cy="1049337"/>
          </a:xfrm>
        </p:spPr>
        <p:txBody>
          <a:bodyPr lIns="91440" tIns="45720" rIns="91440" bIns="45720" anchor="t">
            <a:noAutofit/>
          </a:bodyPr>
          <a:lstStyle/>
          <a:p>
            <a:pPr algn="ctr">
              <a:lnSpc>
                <a:spcPct val="100000"/>
              </a:lnSpc>
            </a:pPr>
            <a:r>
              <a:rPr lang="en-US" sz="2400" dirty="0">
                <a:latin typeface="Calibri"/>
                <a:ea typeface="Open Sans"/>
                <a:cs typeface="Calibri"/>
              </a:rPr>
              <a:t>Prednost: </a:t>
            </a:r>
            <a:r>
              <a:rPr lang="en-US" sz="2400" b="0" dirty="0">
                <a:latin typeface="Calibri"/>
                <a:ea typeface="Open Sans"/>
                <a:cs typeface="Calibri"/>
              </a:rPr>
              <a:t>kulturna avtentičnost povečuje vrednost in zaupanje</a:t>
            </a:r>
          </a:p>
          <a:p>
            <a:pPr algn="ctr">
              <a:lnSpc>
                <a:spcPct val="100000"/>
              </a:lnSpc>
            </a:pPr>
            <a:endParaRPr lang="en-IE" sz="2600" b="0" dirty="0"/>
          </a:p>
        </p:txBody>
      </p:sp>
      <p:sp>
        <p:nvSpPr>
          <p:cNvPr id="20" name="Text Placeholder 7">
            <a:extLst>
              <a:ext uri="{FF2B5EF4-FFF2-40B4-BE49-F238E27FC236}">
                <a16:creationId xmlns:a16="http://schemas.microsoft.com/office/drawing/2014/main" id="{A70EE6B5-B5E9-A60F-5C02-2DDFC7A0DE57}"/>
              </a:ext>
            </a:extLst>
          </p:cNvPr>
          <p:cNvSpPr>
            <a:spLocks noGrp="1"/>
          </p:cNvSpPr>
          <p:nvPr>
            <p:ph type="body" sz="quarter" idx="19"/>
          </p:nvPr>
        </p:nvSpPr>
        <p:spPr>
          <a:xfrm>
            <a:off x="438825" y="2169075"/>
            <a:ext cx="3150168" cy="385564"/>
          </a:xfrm>
        </p:spPr>
        <p:txBody>
          <a:bodyPr/>
          <a:lstStyle/>
          <a:p>
            <a:pPr algn="ctr" fontAlgn="base">
              <a:spcAft>
                <a:spcPts val="600"/>
              </a:spcAft>
            </a:pPr>
            <a:r>
              <a:rPr lang="en-US" sz="3000" dirty="0"/>
              <a:t>Bodite kraj, kjer si želijo bivati</a:t>
            </a:r>
          </a:p>
        </p:txBody>
      </p:sp>
    </p:spTree>
    <p:extLst>
      <p:ext uri="{BB962C8B-B14F-4D97-AF65-F5344CB8AC3E}">
        <p14:creationId xmlns:p14="http://schemas.microsoft.com/office/powerpoint/2010/main" val="397154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AEEB-3FFA-25EE-A5AB-CF897270CC3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3A3E9CA-7C23-419F-1CE6-C6A809FA3393}"/>
              </a:ext>
            </a:extLst>
          </p:cNvPr>
          <p:cNvSpPr txBox="1"/>
          <p:nvPr/>
        </p:nvSpPr>
        <p:spPr>
          <a:xfrm>
            <a:off x="314325" y="142071"/>
            <a:ext cx="10420350" cy="584775"/>
          </a:xfrm>
          <a:prstGeom prst="rect">
            <a:avLst/>
          </a:prstGeom>
          <a:noFill/>
        </p:spPr>
        <p:txBody>
          <a:bodyPr wrap="square">
            <a:spAutoFit/>
          </a:bodyPr>
          <a:lstStyle/>
          <a:p>
            <a:r>
              <a:rPr lang="en-US" sz="3200" b="1" dirty="0"/>
              <a:t>Finančne koristi </a:t>
            </a:r>
            <a:r>
              <a:rPr lang="en-US" sz="3200" dirty="0"/>
              <a:t>dediščine in avtentičnosti podeželja</a:t>
            </a:r>
            <a:endParaRPr lang="en-IE" sz="3200" dirty="0"/>
          </a:p>
        </p:txBody>
      </p:sp>
      <p:graphicFrame>
        <p:nvGraphicFramePr>
          <p:cNvPr id="2" name="Table 1">
            <a:extLst>
              <a:ext uri="{FF2B5EF4-FFF2-40B4-BE49-F238E27FC236}">
                <a16:creationId xmlns:a16="http://schemas.microsoft.com/office/drawing/2014/main" id="{BDB34A3F-3475-95ED-2A58-0A5546092E38}"/>
              </a:ext>
            </a:extLst>
          </p:cNvPr>
          <p:cNvGraphicFramePr>
            <a:graphicFrameLocks noGrp="1"/>
          </p:cNvGraphicFramePr>
          <p:nvPr>
            <p:extLst>
              <p:ext uri="{D42A27DB-BD31-4B8C-83A1-F6EECF244321}">
                <p14:modId xmlns:p14="http://schemas.microsoft.com/office/powerpoint/2010/main" val="4053967395"/>
              </p:ext>
            </p:extLst>
          </p:nvPr>
        </p:nvGraphicFramePr>
        <p:xfrm>
          <a:off x="285016" y="984116"/>
          <a:ext cx="11630025" cy="5212080"/>
        </p:xfrm>
        <a:graphic>
          <a:graphicData uri="http://schemas.openxmlformats.org/drawingml/2006/table">
            <a:tbl>
              <a:tblPr/>
              <a:tblGrid>
                <a:gridCol w="2907506">
                  <a:extLst>
                    <a:ext uri="{9D8B030D-6E8A-4147-A177-3AD203B41FA5}">
                      <a16:colId xmlns:a16="http://schemas.microsoft.com/office/drawing/2014/main" val="3230728356"/>
                    </a:ext>
                  </a:extLst>
                </a:gridCol>
                <a:gridCol w="2159795">
                  <a:extLst>
                    <a:ext uri="{9D8B030D-6E8A-4147-A177-3AD203B41FA5}">
                      <a16:colId xmlns:a16="http://schemas.microsoft.com/office/drawing/2014/main" val="1611629866"/>
                    </a:ext>
                  </a:extLst>
                </a:gridCol>
                <a:gridCol w="3655218">
                  <a:extLst>
                    <a:ext uri="{9D8B030D-6E8A-4147-A177-3AD203B41FA5}">
                      <a16:colId xmlns:a16="http://schemas.microsoft.com/office/drawing/2014/main" val="1984783995"/>
                    </a:ext>
                  </a:extLst>
                </a:gridCol>
                <a:gridCol w="2907506">
                  <a:extLst>
                    <a:ext uri="{9D8B030D-6E8A-4147-A177-3AD203B41FA5}">
                      <a16:colId xmlns:a16="http://schemas.microsoft.com/office/drawing/2014/main" val="103862783"/>
                    </a:ext>
                  </a:extLst>
                </a:gridCol>
              </a:tblGrid>
              <a:tr h="0">
                <a:tc>
                  <a:txBody>
                    <a:bodyPr/>
                    <a:lstStyle/>
                    <a:p>
                      <a:pPr marL="0" algn="l" defTabSz="914400" rtl="0" eaLnBrk="1" latinLnBrk="0" hangingPunct="1"/>
                      <a:r>
                        <a:rPr lang="en-IE" sz="1800" b="1" kern="1200" dirty="0">
                          <a:solidFill>
                            <a:schemeClr val="bg1"/>
                          </a:solidFill>
                          <a:latin typeface="+mn-lt"/>
                          <a:ea typeface="+mn-ea"/>
                          <a:cs typeface="+mn-cs"/>
                        </a:rPr>
                        <a:t>Značilnost/naložba</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algn="l" defTabSz="914400" rtl="0" eaLnBrk="1" latinLnBrk="0" hangingPunct="1"/>
                      <a:r>
                        <a:rPr lang="en-IE" sz="1800" b="1" kern="1200" dirty="0">
                          <a:solidFill>
                            <a:schemeClr val="bg1"/>
                          </a:solidFill>
                          <a:latin typeface="+mn-lt"/>
                          <a:ea typeface="+mn-ea"/>
                          <a:cs typeface="+mn-cs"/>
                        </a:rPr>
                        <a:t>Potencialni stroški</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algn="l" defTabSz="914400" rtl="0" eaLnBrk="1" latinLnBrk="0" hangingPunct="1"/>
                      <a:r>
                        <a:rPr lang="en-IE" sz="1800" b="1" kern="1200" dirty="0">
                          <a:solidFill>
                            <a:schemeClr val="bg1"/>
                          </a:solidFill>
                          <a:latin typeface="+mn-lt"/>
                          <a:ea typeface="+mn-ea"/>
                          <a:cs typeface="+mn-cs"/>
                        </a:rPr>
                        <a:t>Finančna prednost</a:t>
                      </a: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Prihranek stroškov €€€</a:t>
                      </a:r>
                      <a:endParaRPr lang="en-IE" sz="1800" b="1">
                        <a:solidFill>
                          <a:schemeClr val="bg1"/>
                        </a:solidFill>
                      </a:endParaRPr>
                    </a:p>
                    <a:p>
                      <a:pPr marL="0" algn="l" defTabSz="914400" rtl="0" eaLnBrk="1" latinLnBrk="0" hangingPunct="1"/>
                      <a:endParaRPr lang="en-IE" sz="1800" b="1" kern="1200" dirty="0">
                        <a:solidFill>
                          <a:schemeClr val="bg1"/>
                        </a:solidFill>
                        <a:latin typeface="+mn-lt"/>
                        <a:ea typeface="+mn-ea"/>
                        <a:cs typeface="+mn-cs"/>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897841649"/>
                  </a:ext>
                </a:extLst>
              </a:tr>
              <a:tr h="0">
                <a:tc>
                  <a:txBody>
                    <a:bodyPr/>
                    <a:lstStyle/>
                    <a:p>
                      <a:r>
                        <a:rPr lang="en-US" sz="1800" b="1" kern="1200" dirty="0">
                          <a:solidFill>
                            <a:schemeClr val="bg1"/>
                          </a:solidFill>
                          <a:latin typeface="+mn-lt"/>
                          <a:ea typeface="+mn-ea"/>
                          <a:cs typeface="+mn-cs"/>
                        </a:rPr>
                        <a:t>Prenova </a:t>
                      </a:r>
                      <a:r>
                        <a:rPr lang="en-US" sz="1800" b="1" kern="1200" dirty="0" err="1">
                          <a:solidFill>
                            <a:schemeClr val="bg1"/>
                          </a:solidFill>
                          <a:latin typeface="+mn-lt"/>
                          <a:ea typeface="+mn-ea"/>
                          <a:cs typeface="+mn-cs"/>
                        </a:rPr>
                        <a:t>skednja</a:t>
                      </a:r>
                      <a:r>
                        <a:rPr lang="en-US" sz="1800" b="1" kern="1200" dirty="0">
                          <a:solidFill>
                            <a:schemeClr val="bg1"/>
                          </a:solidFill>
                          <a:latin typeface="+mn-lt"/>
                          <a:ea typeface="+mn-ea"/>
                          <a:cs typeface="+mn-cs"/>
                        </a:rPr>
                        <a:t>/</a:t>
                      </a:r>
                      <a:r>
                        <a:rPr lang="en-US" sz="1800" b="1" kern="1200" dirty="0" err="1">
                          <a:solidFill>
                            <a:schemeClr val="bg1"/>
                          </a:solidFill>
                          <a:latin typeface="+mn-lt"/>
                          <a:ea typeface="+mn-ea"/>
                          <a:cs typeface="+mn-cs"/>
                        </a:rPr>
                        <a:t>koče</a:t>
                      </a:r>
                      <a:r>
                        <a:rPr lang="en-US" sz="1800" b="1" kern="1200" dirty="0">
                          <a:solidFill>
                            <a:schemeClr val="bg1"/>
                          </a:solidFill>
                          <a:latin typeface="+mn-lt"/>
                          <a:ea typeface="+mn-ea"/>
                          <a:cs typeface="+mn-cs"/>
                        </a:rPr>
                        <a:t> v </a:t>
                      </a:r>
                      <a:r>
                        <a:rPr lang="en-US" sz="1800" b="1" kern="1200" dirty="0" err="1">
                          <a:solidFill>
                            <a:schemeClr val="bg1"/>
                          </a:solidFill>
                          <a:latin typeface="+mn-lt"/>
                          <a:ea typeface="+mn-ea"/>
                          <a:cs typeface="+mn-cs"/>
                        </a:rPr>
                        <a:t>nastanitev</a:t>
                      </a:r>
                      <a:endParaRPr lang="sl-SI" dirty="0" err="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b="1" kern="1200" dirty="0">
                          <a:solidFill>
                            <a:srgbClr val="494949"/>
                          </a:solidFill>
                          <a:latin typeface="+mn-lt"/>
                          <a:ea typeface="+mn-ea"/>
                          <a:cs typeface="+mn-cs"/>
                        </a:rPr>
                        <a:t>25.000–100.000 EUR, </a:t>
                      </a:r>
                      <a:r>
                        <a:rPr lang="en-US" sz="1800" kern="1200" dirty="0">
                          <a:solidFill>
                            <a:srgbClr val="494949"/>
                          </a:solidFill>
                          <a:latin typeface="+mn-lt"/>
                          <a:ea typeface="+mn-ea"/>
                          <a:cs typeface="+mn-cs"/>
                        </a:rPr>
                        <a:t>odvisno od stanja in lokacije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Privlačnost dediščine =</a:t>
                      </a:r>
                      <a:r>
                        <a:rPr lang="en-US" sz="1800" b="1" kern="1200" dirty="0">
                          <a:solidFill>
                            <a:srgbClr val="494949"/>
                          </a:solidFill>
                          <a:latin typeface="+mn-lt"/>
                          <a:ea typeface="+mn-ea"/>
                          <a:cs typeface="+mn-cs"/>
                        </a:rPr>
                        <a:t> 20–50 % višja cena na nočitev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Do</a:t>
                      </a:r>
                      <a:r>
                        <a:rPr lang="en-US" sz="1800" b="1" dirty="0">
                          <a:solidFill>
                            <a:srgbClr val="494949"/>
                          </a:solidFill>
                        </a:rPr>
                        <a:t> 700 € več prihodkov na teden </a:t>
                      </a:r>
                      <a:r>
                        <a:rPr lang="en-US" sz="1800" dirty="0">
                          <a:solidFill>
                            <a:srgbClr val="494949"/>
                          </a:solidFill>
                        </a:rPr>
                        <a:t>kot pri standardnem bivanju</a:t>
                      </a:r>
                      <a:endParaRPr lang="en-US" sz="1800" b="1"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789828"/>
                  </a:ext>
                </a:extLst>
              </a:tr>
              <a:tr h="0">
                <a:tc>
                  <a:txBody>
                    <a:bodyPr/>
                    <a:lstStyle/>
                    <a:p>
                      <a:r>
                        <a:rPr lang="en-US" sz="1800" b="1" kern="1200" dirty="0">
                          <a:solidFill>
                            <a:schemeClr val="bg1"/>
                          </a:solidFill>
                          <a:latin typeface="+mn-lt"/>
                          <a:ea typeface="+mn-ea"/>
                          <a:cs typeface="+mn-cs"/>
                        </a:rPr>
                        <a:t>Prijava za podporo kulturne dediščine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kern="1200" dirty="0">
                          <a:solidFill>
                            <a:srgbClr val="494949"/>
                          </a:solidFill>
                          <a:latin typeface="+mn-lt"/>
                          <a:ea typeface="+mn-ea"/>
                          <a:cs typeface="+mn-cs"/>
                        </a:rPr>
                        <a:t>Spremenljivo </a:t>
                      </a:r>
                      <a:r>
                        <a:rPr lang="en-IE" sz="1800" b="1" kern="1200" dirty="0">
                          <a:solidFill>
                            <a:srgbClr val="494949"/>
                          </a:solidFill>
                          <a:latin typeface="+mn-lt"/>
                          <a:ea typeface="+mn-ea"/>
                          <a:cs typeface="+mn-cs"/>
                        </a:rPr>
                        <a:t>(500–3000 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Lahko odpre dostop do subvencij EU za kulturni turizem ali razvoj podeželja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053049"/>
                  </a:ext>
                </a:extLst>
              </a:tr>
              <a:tr h="0">
                <a:tc>
                  <a:txBody>
                    <a:bodyPr/>
                    <a:lstStyle/>
                    <a:p>
                      <a:r>
                        <a:rPr lang="en-US" sz="1800" b="1" kern="1200" dirty="0">
                          <a:solidFill>
                            <a:schemeClr val="bg1"/>
                          </a:solidFill>
                          <a:latin typeface="+mn-lt"/>
                          <a:ea typeface="+mn-ea"/>
                          <a:cs typeface="+mn-cs"/>
                        </a:rPr>
                        <a:t>Sodelovanje z lokalnimi obrtniki pri opremljanju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b="1" kern="1200" dirty="0">
                          <a:solidFill>
                            <a:srgbClr val="494949"/>
                          </a:solidFill>
                          <a:latin typeface="+mn-lt"/>
                          <a:ea typeface="+mn-ea"/>
                          <a:cs typeface="+mn-cs"/>
                        </a:rPr>
                        <a:t>2.000–10.000 EUR </a:t>
                      </a:r>
                      <a:r>
                        <a:rPr lang="en-IE" sz="1800" kern="1200" dirty="0">
                          <a:solidFill>
                            <a:srgbClr val="494949"/>
                          </a:solidFill>
                          <a:latin typeface="+mn-lt"/>
                          <a:ea typeface="+mn-ea"/>
                          <a:cs typeface="+mn-cs"/>
                        </a:rPr>
                        <a:t>za nabavo materialov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Izboljša pripovedovanje zgodb = </a:t>
                      </a:r>
                      <a:r>
                        <a:rPr lang="en-US" sz="1800" b="1" kern="1200" dirty="0">
                          <a:solidFill>
                            <a:srgbClr val="494949"/>
                          </a:solidFill>
                          <a:latin typeface="+mn-lt"/>
                          <a:ea typeface="+mn-ea"/>
                          <a:cs typeface="+mn-cs"/>
                        </a:rPr>
                        <a:t>večje zadovoljstvo gostov + večja stopnja ponovnih obiskov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Utemeljitev za podporo s subvencijami, financiranje iz skladov zaupanja.</a:t>
                      </a:r>
                      <a:endParaRPr lang="en-US" sz="1800" b="1"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304345"/>
                  </a:ext>
                </a:extLst>
              </a:tr>
              <a:tr h="0">
                <a:tc>
                  <a:txBody>
                    <a:bodyPr/>
                    <a:lstStyle/>
                    <a:p>
                      <a:r>
                        <a:rPr lang="en-US" sz="1800" b="1" kern="1200" dirty="0">
                          <a:solidFill>
                            <a:schemeClr val="bg1"/>
                          </a:solidFill>
                          <a:latin typeface="+mn-lt"/>
                          <a:ea typeface="+mn-ea"/>
                          <a:cs typeface="+mn-cs"/>
                        </a:rPr>
                        <a:t>Dodajanje interpretativnih vsebin ali delavnic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b="1" kern="1200" dirty="0">
                          <a:solidFill>
                            <a:srgbClr val="494949"/>
                          </a:solidFill>
                          <a:latin typeface="+mn-lt"/>
                          <a:ea typeface="+mn-ea"/>
                          <a:cs typeface="+mn-cs"/>
                        </a:rPr>
                        <a:t>500–2000 EUR </a:t>
                      </a:r>
                      <a:r>
                        <a:rPr lang="en-IE" sz="1800" kern="1200" dirty="0">
                          <a:solidFill>
                            <a:srgbClr val="494949"/>
                          </a:solidFill>
                          <a:latin typeface="+mn-lt"/>
                          <a:ea typeface="+mn-ea"/>
                          <a:cs typeface="+mn-cs"/>
                        </a:rPr>
                        <a:t>za vzpostavitev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Ustvarjanje dodatnih virov prihodkov (npr.</a:t>
                      </a:r>
                      <a:r>
                        <a:rPr lang="en-US" sz="1800" b="1" kern="1200" dirty="0">
                          <a:solidFill>
                            <a:srgbClr val="494949"/>
                          </a:solidFill>
                          <a:latin typeface="+mn-lt"/>
                          <a:ea typeface="+mn-ea"/>
                          <a:cs typeface="+mn-cs"/>
                        </a:rPr>
                        <a:t> 25–75 EUR na osebo </a:t>
                      </a:r>
                      <a:r>
                        <a:rPr lang="en-US" sz="1800" kern="1200" dirty="0">
                          <a:solidFill>
                            <a:srgbClr val="494949"/>
                          </a:solidFill>
                          <a:latin typeface="+mn-lt"/>
                          <a:ea typeface="+mn-ea"/>
                          <a:cs typeface="+mn-cs"/>
                        </a:rPr>
                        <a:t>za delavnice)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Nizki stroški trženja zaradi močnega ustnega izročila in zasluženih medijev</a:t>
                      </a:r>
                      <a:endParaRPr lang="en-US" sz="18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202424"/>
                  </a:ext>
                </a:extLst>
              </a:tr>
              <a:tr h="0">
                <a:tc>
                  <a:txBody>
                    <a:bodyPr/>
                    <a:lstStyle/>
                    <a:p>
                      <a:r>
                        <a:rPr lang="en-US" sz="1800" b="1" kern="1200" dirty="0">
                          <a:solidFill>
                            <a:schemeClr val="bg1"/>
                          </a:solidFill>
                          <a:latin typeface="+mn-lt"/>
                          <a:ea typeface="+mn-ea"/>
                          <a:cs typeface="+mn-cs"/>
                        </a:rPr>
                        <a:t>Branding ali oznaka dediščine (npr. „Alpine Traditional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kern="1200" dirty="0">
                          <a:solidFill>
                            <a:srgbClr val="494949"/>
                          </a:solidFill>
                          <a:latin typeface="+mn-lt"/>
                          <a:ea typeface="+mn-ea"/>
                          <a:cs typeface="+mn-cs"/>
                        </a:rPr>
                        <a:t>Minimalni stroški, če je strateško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Izboljšano SEO, ciljanje nišnih trgov, zvestoba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94949"/>
                          </a:solidFill>
                        </a:rPr>
                        <a:t>Več rezervacij izven sezone zaradi privlačnosti dediščine</a:t>
                      </a:r>
                      <a:endParaRPr lang="en-US" sz="1800" kern="1200" dirty="0">
                        <a:solidFill>
                          <a:srgbClr val="494949"/>
                        </a:solidFill>
                        <a:latin typeface="+mn-lt"/>
                        <a:ea typeface="+mn-ea"/>
                        <a:cs typeface="+mn-cs"/>
                      </a:endParaRPr>
                    </a:p>
                    <a:p>
                      <a:endParaRPr lang="en-US" sz="1800" kern="1200" dirty="0">
                        <a:solidFill>
                          <a:srgbClr val="49494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0929537"/>
                  </a:ext>
                </a:extLst>
              </a:tr>
            </a:tbl>
          </a:graphicData>
        </a:graphic>
      </p:graphicFrame>
    </p:spTree>
    <p:extLst>
      <p:ext uri="{BB962C8B-B14F-4D97-AF65-F5344CB8AC3E}">
        <p14:creationId xmlns:p14="http://schemas.microsoft.com/office/powerpoint/2010/main" val="406965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692E-3DD3-BC7E-C8C4-90F509FBEBC6}"/>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26B88E5-93BC-05E7-6281-430237502B40}"/>
              </a:ext>
            </a:extLst>
          </p:cNvPr>
          <p:cNvSpPr txBox="1">
            <a:spLocks/>
          </p:cNvSpPr>
          <p:nvPr/>
        </p:nvSpPr>
        <p:spPr>
          <a:xfrm>
            <a:off x="4195184" y="499002"/>
            <a:ext cx="7439360"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b="1" dirty="0">
                <a:solidFill>
                  <a:srgbClr val="E96751"/>
                </a:solidFill>
                <a:latin typeface="+mn-lt"/>
              </a:rPr>
              <a:t>Zakaj je lokacija pomembna v alternativnem turizmu </a:t>
            </a:r>
          </a:p>
          <a:p>
            <a:pPr fontAlgn="base">
              <a:lnSpc>
                <a:spcPct val="100000"/>
              </a:lnSpc>
              <a:spcAft>
                <a:spcPts val="600"/>
              </a:spcAft>
            </a:pPr>
            <a:r>
              <a:rPr lang="en-US" sz="2400" b="1" dirty="0">
                <a:solidFill>
                  <a:srgbClr val="459597"/>
                </a:solidFill>
                <a:latin typeface="+mn-lt"/>
              </a:rPr>
              <a:t>Čustvena vrednost in povezava z lokacijo</a:t>
            </a:r>
          </a:p>
          <a:p>
            <a:pPr fontAlgn="base">
              <a:lnSpc>
                <a:spcPct val="100000"/>
              </a:lnSpc>
              <a:spcAft>
                <a:spcPts val="600"/>
              </a:spcAft>
            </a:pPr>
            <a:r>
              <a:rPr lang="en-US" sz="2000" dirty="0" err="1">
                <a:solidFill>
                  <a:srgbClr val="494949"/>
                </a:solidFill>
                <a:latin typeface="+mn-lt"/>
                <a:ea typeface="Open Sans"/>
                <a:cs typeface="Calibri"/>
              </a:rPr>
              <a:t>Ljudje</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pogosto</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rezervirajo</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te</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nastanitve</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iz</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čustvenih</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razlogov</a:t>
            </a:r>
            <a:r>
              <a:rPr lang="en-US" sz="2000" dirty="0">
                <a:solidFill>
                  <a:srgbClr val="494949"/>
                </a:solidFill>
                <a:latin typeface="+mn-lt"/>
                <a:ea typeface="Open Sans"/>
                <a:cs typeface="Calibri"/>
              </a:rPr>
              <a:t> – da se </a:t>
            </a:r>
            <a:r>
              <a:rPr lang="en-US" sz="2000" dirty="0" err="1">
                <a:solidFill>
                  <a:srgbClr val="494949"/>
                </a:solidFill>
                <a:latin typeface="+mn-lt"/>
                <a:ea typeface="Open Sans"/>
                <a:cs typeface="Calibri"/>
              </a:rPr>
              <a:t>odklopijo</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si</a:t>
            </a:r>
            <a:r>
              <a:rPr lang="en-US" sz="2000" dirty="0">
                <a:solidFill>
                  <a:srgbClr val="494949"/>
                </a:solidFill>
                <a:latin typeface="+mn-lt"/>
                <a:ea typeface="Open Sans"/>
                <a:cs typeface="Calibri"/>
              </a:rPr>
              <a:t> opomorejo, napolnijo baterije ali praznujejo.</a:t>
            </a:r>
          </a:p>
          <a:p>
            <a:pPr fontAlgn="base">
              <a:lnSpc>
                <a:spcPct val="100000"/>
              </a:lnSpc>
              <a:spcAft>
                <a:spcPts val="600"/>
              </a:spcAft>
            </a:pPr>
            <a:r>
              <a:rPr lang="en-US" sz="2000" i="1" dirty="0">
                <a:solidFill>
                  <a:srgbClr val="494949"/>
                </a:solidFill>
                <a:latin typeface="+mn-lt"/>
                <a:ea typeface="Open Sans"/>
                <a:cs typeface="Calibri"/>
              </a:rPr>
              <a:t>Mirna lokacija je </a:t>
            </a:r>
            <a:r>
              <a:rPr lang="en-US" sz="2000" b="1" i="1" dirty="0">
                <a:solidFill>
                  <a:srgbClr val="494949"/>
                </a:solidFill>
                <a:latin typeface="+mn-lt"/>
                <a:ea typeface="Open Sans"/>
                <a:cs typeface="Calibri"/>
              </a:rPr>
              <a:t>glavni dejavnik </a:t>
            </a:r>
            <a:r>
              <a:rPr lang="en-US" sz="2000" i="1" dirty="0">
                <a:solidFill>
                  <a:srgbClr val="494949"/>
                </a:solidFill>
                <a:latin typeface="+mn-lt"/>
                <a:ea typeface="Open Sans"/>
                <a:cs typeface="Calibri"/>
              </a:rPr>
              <a:t>pri izbiri glampinga ali bivanja brez električnega omrežja, kar je v letu 2024 potrdilo več kot 43 % anketirancev, kot navajajo številna </a:t>
            </a:r>
            <a:r>
              <a:rPr lang="en-US" sz="2000" i="1" dirty="0">
                <a:solidFill>
                  <a:srgbClr val="E96751"/>
                </a:solidFill>
                <a:latin typeface="+mn-lt"/>
                <a:ea typeface="Open Sans"/>
                <a:cs typeface="Calibri"/>
                <a:hlinkClick r:id="rId2">
                  <a:extLst>
                    <a:ext uri="{A12FA001-AC4F-418D-AE19-62706E023703}">
                      <ahyp:hlinkClr xmlns:ahyp="http://schemas.microsoft.com/office/drawing/2018/hyperlinkcolor" val="tx"/>
                    </a:ext>
                  </a:extLst>
                </a:hlinkClick>
              </a:rPr>
              <a:t>poročila</a:t>
            </a:r>
            <a:r>
              <a:rPr lang="en-US" sz="2000" i="1" dirty="0">
                <a:solidFill>
                  <a:srgbClr val="494949"/>
                </a:solidFill>
                <a:latin typeface="+mn-lt"/>
                <a:ea typeface="Open Sans"/>
                <a:cs typeface="Calibri"/>
              </a:rPr>
              <a:t> EU o podeželskem turizmu (zlasti med generacijama Z in milenijci).</a:t>
            </a:r>
            <a:endParaRPr lang="en-US" sz="2000" b="1" i="1" dirty="0">
              <a:solidFill>
                <a:srgbClr val="494949"/>
              </a:solidFill>
              <a:latin typeface="+mn-lt"/>
              <a:ea typeface="Open Sans"/>
              <a:cs typeface="Calibri"/>
            </a:endParaRPr>
          </a:p>
          <a:p>
            <a:pPr fontAlgn="base">
              <a:lnSpc>
                <a:spcPct val="100000"/>
              </a:lnSpc>
              <a:spcAft>
                <a:spcPts val="600"/>
              </a:spcAft>
            </a:pPr>
            <a:r>
              <a:rPr lang="en-US" sz="2400" b="1" dirty="0">
                <a:solidFill>
                  <a:srgbClr val="3B7F81"/>
                </a:solidFill>
                <a:latin typeface="+mn-lt"/>
              </a:rPr>
              <a:t>Kateri lokaciji in okolji vplivata na njihovo odločitev!</a:t>
            </a:r>
          </a:p>
          <a:p>
            <a:pPr fontAlgn="base">
              <a:lnSpc>
                <a:spcPct val="100000"/>
              </a:lnSpc>
              <a:spcAft>
                <a:spcPts val="1200"/>
              </a:spcAft>
            </a:pPr>
            <a:r>
              <a:rPr lang="en-US" sz="2000" dirty="0">
                <a:solidFill>
                  <a:srgbClr val="494949"/>
                </a:solidFill>
                <a:latin typeface="+mn-lt"/>
                <a:ea typeface="Open Sans"/>
                <a:cs typeface="Calibri"/>
              </a:rPr>
              <a:t>Želijo si okolje, ki izgleda mirno, čarobno, divje ali »</a:t>
            </a:r>
            <a:r>
              <a:rPr lang="en-US" sz="2000" err="1">
                <a:solidFill>
                  <a:srgbClr val="494949"/>
                </a:solidFill>
                <a:latin typeface="+mn-lt"/>
                <a:ea typeface="Open Sans"/>
                <a:cs typeface="Calibri"/>
              </a:rPr>
              <a:t>instagramabilno</a:t>
            </a:r>
            <a:r>
              <a:rPr lang="en-US" sz="2000" dirty="0">
                <a:solidFill>
                  <a:srgbClr val="494949"/>
                </a:solidFill>
                <a:latin typeface="+mn-lt"/>
                <a:ea typeface="Open Sans"/>
                <a:cs typeface="Calibri"/>
              </a:rPr>
              <a:t>«. Želijo si iti na kraj, ki jim bo prinesel mir, veselje ali romantiko. Želijo si pobeg – duševno, čustveno ali fizično – iz mestnega življenja.</a:t>
            </a:r>
          </a:p>
          <a:p>
            <a:pPr fontAlgn="base">
              <a:lnSpc>
                <a:spcPct val="100000"/>
              </a:lnSpc>
              <a:spcAft>
                <a:spcPts val="1200"/>
              </a:spcAft>
            </a:pPr>
            <a:r>
              <a:rPr lang="en-US" sz="2000" b="1" dirty="0">
                <a:solidFill>
                  <a:srgbClr val="E96751"/>
                </a:solidFill>
                <a:latin typeface="+mn-lt"/>
                <a:ea typeface="Open Sans"/>
                <a:cs typeface="Calibri"/>
              </a:rPr>
              <a:t>Primer: </a:t>
            </a:r>
            <a:r>
              <a:rPr lang="en-US" sz="2000" dirty="0">
                <a:solidFill>
                  <a:srgbClr val="494949"/>
                </a:solidFill>
                <a:latin typeface="+mn-lt"/>
                <a:ea typeface="Open Sans"/>
                <a:cs typeface="Calibri"/>
              </a:rPr>
              <a:t>Na Islandiji so najbolj priljubljene koče na zasebnih zemljiščih z dostopom do geotermalnih bazenov ali mest za </a:t>
            </a:r>
            <a:r>
              <a:rPr lang="en-US" sz="2000" dirty="0" err="1">
                <a:solidFill>
                  <a:srgbClr val="494949"/>
                </a:solidFill>
                <a:latin typeface="+mn-lt"/>
                <a:ea typeface="Open Sans"/>
                <a:cs typeface="Calibri"/>
              </a:rPr>
              <a:t>opazovanje</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severnih</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sijev</a:t>
            </a:r>
            <a:r>
              <a:rPr lang="en-US" sz="2000" dirty="0">
                <a:solidFill>
                  <a:srgbClr val="494949"/>
                </a:solidFill>
                <a:latin typeface="+mn-lt"/>
                <a:ea typeface="Open Sans"/>
                <a:cs typeface="Calibri"/>
              </a:rPr>
              <a:t>.</a:t>
            </a:r>
          </a:p>
        </p:txBody>
      </p:sp>
      <p:sp>
        <p:nvSpPr>
          <p:cNvPr id="3" name="Picture Placeholder 2">
            <a:extLst>
              <a:ext uri="{FF2B5EF4-FFF2-40B4-BE49-F238E27FC236}">
                <a16:creationId xmlns:a16="http://schemas.microsoft.com/office/drawing/2014/main" id="{52B2D3AF-389F-E36A-D347-AB7C805359B5}"/>
              </a:ext>
            </a:extLst>
          </p:cNvPr>
          <p:cNvSpPr>
            <a:spLocks noGrp="1"/>
          </p:cNvSpPr>
          <p:nvPr>
            <p:ph type="pic" sz="quarter" idx="10"/>
          </p:nvPr>
        </p:nvSpPr>
        <p:spPr/>
        <p:txBody>
          <a:bodyPr/>
          <a:lstStyle/>
          <a:p>
            <a:endParaRPr lang="en-IE"/>
          </a:p>
        </p:txBody>
      </p:sp>
      <p:pic>
        <p:nvPicPr>
          <p:cNvPr id="5" name="Picture 4">
            <a:extLst>
              <a:ext uri="{FF2B5EF4-FFF2-40B4-BE49-F238E27FC236}">
                <a16:creationId xmlns:a16="http://schemas.microsoft.com/office/drawing/2014/main" id="{0F4031FE-A35D-EB27-ACA1-14ACC1909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6" name="TextBox 5">
            <a:extLst>
              <a:ext uri="{FF2B5EF4-FFF2-40B4-BE49-F238E27FC236}">
                <a16:creationId xmlns:a16="http://schemas.microsoft.com/office/drawing/2014/main" id="{20116AF7-7A9D-89B1-6CB5-1758A78AC45B}"/>
              </a:ext>
            </a:extLst>
          </p:cNvPr>
          <p:cNvSpPr txBox="1"/>
          <p:nvPr/>
        </p:nvSpPr>
        <p:spPr>
          <a:xfrm>
            <a:off x="876217" y="5567385"/>
            <a:ext cx="3139743" cy="957570"/>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a:p>
            <a:pPr>
              <a:lnSpc>
                <a:spcPts val="2250"/>
              </a:lnSpc>
            </a:pPr>
            <a:r>
              <a:rPr lang="en-US" sz="1600" dirty="0">
                <a:solidFill>
                  <a:srgbClr val="00B0F0"/>
                </a:solidFill>
                <a:hlinkClick r:id="rId5">
                  <a:extLst>
                    <a:ext uri="{A12FA001-AC4F-418D-AE19-62706E023703}">
                      <ahyp:hlinkClr xmlns:ahyp="http://schemas.microsoft.com/office/drawing/2018/hyperlinkcolor" val="tx"/>
                    </a:ext>
                  </a:extLst>
                </a:hlinkClick>
              </a:rPr>
              <a:t>Svetovna turistična organizacija: Pregled podeželskega turizma (UNWTO</a:t>
            </a:r>
            <a:r>
              <a:rPr lang="en-US" sz="1600" dirty="0"/>
              <a:t>)</a:t>
            </a:r>
            <a:endParaRPr lang="en-US" sz="1600" i="0" dirty="0">
              <a:solidFill>
                <a:srgbClr val="00B0F0"/>
              </a:solidFill>
              <a:effectLst/>
            </a:endParaRPr>
          </a:p>
        </p:txBody>
      </p:sp>
      <p:pic>
        <p:nvPicPr>
          <p:cNvPr id="10" name="Picture 9" descr="A person and person sitting at a table with a tent in the background&#10;&#10;AI-generated content may be incorrect.">
            <a:extLst>
              <a:ext uri="{FF2B5EF4-FFF2-40B4-BE49-F238E27FC236}">
                <a16:creationId xmlns:a16="http://schemas.microsoft.com/office/drawing/2014/main" id="{00693D3E-C48C-8C16-68F6-F1B4D86856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600" y="-28564"/>
            <a:ext cx="3205163" cy="2136775"/>
          </a:xfrm>
          <a:prstGeom prst="rect">
            <a:avLst/>
          </a:prstGeom>
        </p:spPr>
      </p:pic>
      <p:sp>
        <p:nvSpPr>
          <p:cNvPr id="9" name="Text Placeholder 6">
            <a:extLst>
              <a:ext uri="{FF2B5EF4-FFF2-40B4-BE49-F238E27FC236}">
                <a16:creationId xmlns:a16="http://schemas.microsoft.com/office/drawing/2014/main" id="{4355EF5C-812C-815C-8555-46036C679544}"/>
              </a:ext>
            </a:extLst>
          </p:cNvPr>
          <p:cNvSpPr>
            <a:spLocks noGrp="1"/>
          </p:cNvSpPr>
          <p:nvPr>
            <p:ph type="body" sz="quarter" idx="18"/>
          </p:nvPr>
        </p:nvSpPr>
        <p:spPr>
          <a:xfrm>
            <a:off x="440227" y="3254025"/>
            <a:ext cx="3566842" cy="1977413"/>
          </a:xfrm>
        </p:spPr>
        <p:txBody>
          <a:bodyPr lIns="91440" tIns="45720" rIns="91440" bIns="45720" anchor="t">
            <a:noAutofit/>
          </a:bodyPr>
          <a:lstStyle/>
          <a:p>
            <a:pPr algn="ctr"/>
            <a:r>
              <a:rPr lang="en-US" sz="2400" dirty="0">
                <a:latin typeface="Calibri"/>
                <a:ea typeface="Open Sans"/>
                <a:cs typeface="Calibri"/>
              </a:rPr>
              <a:t>Prednostna naloga: </a:t>
            </a:r>
            <a:r>
              <a:rPr lang="en-US" sz="2400" b="0" err="1">
                <a:latin typeface="Calibri"/>
                <a:ea typeface="Open Sans"/>
                <a:cs typeface="Calibri"/>
              </a:rPr>
              <a:t>vlagajte</a:t>
            </a:r>
            <a:r>
              <a:rPr lang="en-US" sz="2400" b="0" dirty="0">
                <a:latin typeface="Calibri"/>
                <a:ea typeface="Open Sans"/>
                <a:cs typeface="Calibri"/>
              </a:rPr>
              <a:t> v </a:t>
            </a:r>
            <a:r>
              <a:rPr lang="en-US" sz="2400" b="0" err="1">
                <a:latin typeface="Calibri"/>
                <a:ea typeface="Open Sans"/>
                <a:cs typeface="Calibri"/>
              </a:rPr>
              <a:t>resnični</a:t>
            </a:r>
            <a:r>
              <a:rPr lang="en-US" sz="2400" b="0">
                <a:latin typeface="Calibri"/>
                <a:ea typeface="Open Sans"/>
                <a:cs typeface="Calibri"/>
              </a:rPr>
              <a:t> </a:t>
            </a:r>
          </a:p>
          <a:p>
            <a:pPr algn="ctr"/>
            <a:r>
              <a:rPr lang="en-US" sz="2400" b="0" dirty="0" err="1">
                <a:latin typeface="Calibri"/>
                <a:ea typeface="Open Sans"/>
                <a:cs typeface="Calibri"/>
              </a:rPr>
              <a:t>pobeg</a:t>
            </a:r>
            <a:r>
              <a:rPr lang="en-US" sz="2400" b="0" dirty="0">
                <a:latin typeface="Calibri"/>
                <a:ea typeface="Open Sans"/>
                <a:cs typeface="Calibri"/>
              </a:rPr>
              <a:t> s </a:t>
            </a:r>
            <a:r>
              <a:rPr lang="en-US" sz="2400" b="0" dirty="0" err="1">
                <a:latin typeface="Calibri"/>
                <a:ea typeface="Open Sans"/>
                <a:cs typeface="Calibri"/>
              </a:rPr>
              <a:t>čustveno</a:t>
            </a:r>
            <a:r>
              <a:rPr lang="en-US" sz="2400" b="0" dirty="0">
                <a:latin typeface="Calibri"/>
                <a:ea typeface="Open Sans"/>
                <a:cs typeface="Calibri"/>
              </a:rPr>
              <a:t> </a:t>
            </a:r>
          </a:p>
          <a:p>
            <a:pPr algn="ctr"/>
            <a:r>
              <a:rPr lang="en-US" sz="2400" b="0" dirty="0" err="1">
                <a:latin typeface="Calibri"/>
                <a:ea typeface="Open Sans"/>
                <a:cs typeface="Calibri"/>
              </a:rPr>
              <a:t>povezavo</a:t>
            </a:r>
          </a:p>
          <a:p>
            <a:pPr algn="ctr">
              <a:lnSpc>
                <a:spcPct val="100000"/>
              </a:lnSpc>
            </a:pPr>
            <a:endParaRPr lang="en-IE" sz="2400" b="0" dirty="0"/>
          </a:p>
        </p:txBody>
      </p:sp>
      <p:sp>
        <p:nvSpPr>
          <p:cNvPr id="14" name="Text Placeholder 7">
            <a:extLst>
              <a:ext uri="{FF2B5EF4-FFF2-40B4-BE49-F238E27FC236}">
                <a16:creationId xmlns:a16="http://schemas.microsoft.com/office/drawing/2014/main" id="{E3B59F88-7E55-2BB5-23A6-22FF996877D2}"/>
              </a:ext>
            </a:extLst>
          </p:cNvPr>
          <p:cNvSpPr>
            <a:spLocks noGrp="1"/>
          </p:cNvSpPr>
          <p:nvPr>
            <p:ph type="body" sz="quarter" idx="19"/>
          </p:nvPr>
        </p:nvSpPr>
        <p:spPr>
          <a:xfrm>
            <a:off x="438825" y="2169075"/>
            <a:ext cx="3150168" cy="385564"/>
          </a:xfrm>
        </p:spPr>
        <p:txBody>
          <a:bodyPr/>
          <a:lstStyle/>
          <a:p>
            <a:pPr algn="ctr"/>
            <a:r>
              <a:rPr lang="en-US" sz="3000" dirty="0"/>
              <a:t>Bodite kraj, kjer si želijo ostati</a:t>
            </a:r>
            <a:endParaRPr lang="en-IE" sz="3000" dirty="0"/>
          </a:p>
        </p:txBody>
      </p:sp>
    </p:spTree>
    <p:extLst>
      <p:ext uri="{BB962C8B-B14F-4D97-AF65-F5344CB8AC3E}">
        <p14:creationId xmlns:p14="http://schemas.microsoft.com/office/powerpoint/2010/main" val="50523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3393-DE07-C86B-945D-1DD77F60991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CD9CCFDA-7E62-3964-47C3-E46FCA0D8D67}"/>
              </a:ext>
            </a:extLst>
          </p:cNvPr>
          <p:cNvSpPr txBox="1"/>
          <p:nvPr/>
        </p:nvSpPr>
        <p:spPr>
          <a:xfrm>
            <a:off x="314325" y="142071"/>
            <a:ext cx="10420350" cy="584775"/>
          </a:xfrm>
          <a:prstGeom prst="rect">
            <a:avLst/>
          </a:prstGeom>
          <a:noFill/>
        </p:spPr>
        <p:txBody>
          <a:bodyPr wrap="square">
            <a:spAutoFit/>
          </a:bodyPr>
          <a:lstStyle/>
          <a:p>
            <a:r>
              <a:rPr lang="en-US" sz="3200" dirty="0"/>
              <a:t>Tabela privlačnosti za goste in finančne vrednosti</a:t>
            </a:r>
            <a:endParaRPr lang="en-IE" sz="3200" dirty="0"/>
          </a:p>
        </p:txBody>
      </p:sp>
      <p:graphicFrame>
        <p:nvGraphicFramePr>
          <p:cNvPr id="3" name="Table 2">
            <a:extLst>
              <a:ext uri="{FF2B5EF4-FFF2-40B4-BE49-F238E27FC236}">
                <a16:creationId xmlns:a16="http://schemas.microsoft.com/office/drawing/2014/main" id="{1C9A06FC-49D6-AA0D-F867-1EC81F42D6FE}"/>
              </a:ext>
            </a:extLst>
          </p:cNvPr>
          <p:cNvGraphicFramePr>
            <a:graphicFrameLocks noGrp="1"/>
          </p:cNvGraphicFramePr>
          <p:nvPr>
            <p:extLst>
              <p:ext uri="{D42A27DB-BD31-4B8C-83A1-F6EECF244321}">
                <p14:modId xmlns:p14="http://schemas.microsoft.com/office/powerpoint/2010/main" val="3765570992"/>
              </p:ext>
            </p:extLst>
          </p:nvPr>
        </p:nvGraphicFramePr>
        <p:xfrm>
          <a:off x="314325" y="925669"/>
          <a:ext cx="11288492" cy="5660450"/>
        </p:xfrm>
        <a:graphic>
          <a:graphicData uri="http://schemas.openxmlformats.org/drawingml/2006/table">
            <a:tbl>
              <a:tblPr/>
              <a:tblGrid>
                <a:gridCol w="2822123">
                  <a:extLst>
                    <a:ext uri="{9D8B030D-6E8A-4147-A177-3AD203B41FA5}">
                      <a16:colId xmlns:a16="http://schemas.microsoft.com/office/drawing/2014/main" val="2131466500"/>
                    </a:ext>
                  </a:extLst>
                </a:gridCol>
                <a:gridCol w="2822123">
                  <a:extLst>
                    <a:ext uri="{9D8B030D-6E8A-4147-A177-3AD203B41FA5}">
                      <a16:colId xmlns:a16="http://schemas.microsoft.com/office/drawing/2014/main" val="216092694"/>
                    </a:ext>
                  </a:extLst>
                </a:gridCol>
                <a:gridCol w="2822123">
                  <a:extLst>
                    <a:ext uri="{9D8B030D-6E8A-4147-A177-3AD203B41FA5}">
                      <a16:colId xmlns:a16="http://schemas.microsoft.com/office/drawing/2014/main" val="150970212"/>
                    </a:ext>
                  </a:extLst>
                </a:gridCol>
                <a:gridCol w="2822123">
                  <a:extLst>
                    <a:ext uri="{9D8B030D-6E8A-4147-A177-3AD203B41FA5}">
                      <a16:colId xmlns:a16="http://schemas.microsoft.com/office/drawing/2014/main" val="2931630236"/>
                    </a:ext>
                  </a:extLst>
                </a:gridCol>
              </a:tblGrid>
              <a:tr h="139243">
                <a:tc>
                  <a:txBody>
                    <a:bodyPr/>
                    <a:lstStyle/>
                    <a:p>
                      <a:r>
                        <a:rPr lang="en-IE" sz="2000" b="1" dirty="0">
                          <a:solidFill>
                            <a:schemeClr val="bg1"/>
                          </a:solidFill>
                        </a:rPr>
                        <a:t>Dejavniki privlačnosti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Primeri značilnosti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Ocenjeni stroški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000" b="1" dirty="0">
                          <a:solidFill>
                            <a:schemeClr val="bg1"/>
                          </a:solidFill>
                        </a:rPr>
                        <a:t>Finančna korist / ROI</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1166504303"/>
                  </a:ext>
                </a:extLst>
              </a:tr>
              <a:tr h="452539">
                <a:tc>
                  <a:txBody>
                    <a:bodyPr/>
                    <a:lstStyle/>
                    <a:p>
                      <a:r>
                        <a:rPr lang="en-IE" sz="2000" b="1" dirty="0">
                          <a:solidFill>
                            <a:schemeClr val="bg1"/>
                          </a:solidFill>
                        </a:rPr>
                        <a:t>Avtentičnost (dedovanje in podeželje)</a:t>
                      </a:r>
                      <a:endParaRPr lang="en-IE" sz="2000" dirty="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Prenovljene skednje, kamnite koče, stari mlini, gradovi, vaške hiše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IE" sz="2000" b="1" dirty="0">
                          <a:solidFill>
                            <a:srgbClr val="494949"/>
                          </a:solidFill>
                        </a:rPr>
                        <a:t>25.000–100.000 EUR za obnovo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b="1" dirty="0">
                          <a:solidFill>
                            <a:srgbClr val="494949"/>
                          </a:solidFill>
                        </a:rPr>
                        <a:t>20–50 % višje cene za nočitev</a:t>
                      </a:r>
                      <a:r>
                        <a:rPr lang="en-US" sz="2000" dirty="0">
                          <a:solidFill>
                            <a:srgbClr val="494949"/>
                          </a:solidFill>
                        </a:rPr>
                        <a:t>; veliko povpraševanje izven sezone; upravičenost do subvencij</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637345108"/>
                  </a:ext>
                </a:extLst>
              </a:tr>
              <a:tr h="452539">
                <a:tc>
                  <a:txBody>
                    <a:bodyPr/>
                    <a:lstStyle/>
                    <a:p>
                      <a:r>
                        <a:rPr lang="en-IE" sz="2000" dirty="0">
                          <a:solidFill>
                            <a:srgbClr val="494949"/>
                          </a:solidFill>
                        </a:rPr>
                        <a:t>Kulturno pripovedovanje zgodb in povezave z obrtniki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rgbClr val="494949"/>
                          </a:solidFill>
                        </a:rPr>
                        <a:t>Dekoracija z lokalnimi izdelki, tradicionalnim pohištvom, družinsko zgodovino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000" b="1" dirty="0">
                          <a:solidFill>
                            <a:srgbClr val="494949"/>
                          </a:solidFill>
                        </a:rPr>
                        <a:t>2.000–10.000 EUR </a:t>
                      </a:r>
                      <a:r>
                        <a:rPr lang="en-IE" sz="2000" dirty="0">
                          <a:solidFill>
                            <a:srgbClr val="494949"/>
                          </a:solidFill>
                        </a:rPr>
                        <a:t>(materiali in kuriranje)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Dodaja čustveno vrednost </a:t>
                      </a:r>
                      <a:r>
                        <a:rPr lang="en-US" sz="2000" dirty="0">
                          <a:solidFill>
                            <a:srgbClr val="494949"/>
                          </a:solidFill>
                        </a:rPr>
                        <a:t>= boljše ocene, večje zadovoljstvo gostov, ponovni obiski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696848"/>
                  </a:ext>
                </a:extLst>
              </a:tr>
              <a:tr h="452539">
                <a:tc>
                  <a:txBody>
                    <a:bodyPr/>
                    <a:lstStyle/>
                    <a:p>
                      <a:r>
                        <a:rPr lang="en-IE" sz="2000" b="1" kern="1200" dirty="0">
                          <a:solidFill>
                            <a:schemeClr val="bg1"/>
                          </a:solidFill>
                          <a:latin typeface="+mn-lt"/>
                          <a:ea typeface="+mn-ea"/>
                          <a:cs typeface="+mn-cs"/>
                        </a:rPr>
                        <a:t>Scenična lokacija v naravi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2000" dirty="0">
                          <a:solidFill>
                            <a:srgbClr val="494949"/>
                          </a:solidFill>
                        </a:rPr>
                        <a:t>Gozdovi, jezera, reke, obalne pečine, pogledi na gore, vinogradi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IE" sz="2000" b="1" dirty="0">
                          <a:solidFill>
                            <a:srgbClr val="494949"/>
                          </a:solidFill>
                        </a:rPr>
                        <a:t>5.000–25.000 EUR </a:t>
                      </a:r>
                      <a:r>
                        <a:rPr lang="en-IE" sz="2000" dirty="0">
                          <a:solidFill>
                            <a:srgbClr val="494949"/>
                          </a:solidFill>
                        </a:rPr>
                        <a:t>(priprava zemljišča, dostop do lokacije)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2000" b="1" dirty="0">
                          <a:solidFill>
                            <a:srgbClr val="494949"/>
                          </a:solidFill>
                        </a:rPr>
                        <a:t>Višje cene (+30–50 %); </a:t>
                      </a:r>
                      <a:r>
                        <a:rPr lang="en-US" sz="2000" dirty="0">
                          <a:solidFill>
                            <a:srgbClr val="494949"/>
                          </a:solidFill>
                        </a:rPr>
                        <a:t>daljša bivanja; potencial za sezonska bivanja in umik</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1823621167"/>
                  </a:ext>
                </a:extLst>
              </a:tr>
              <a:tr h="348107">
                <a:tc>
                  <a:txBody>
                    <a:bodyPr/>
                    <a:lstStyle/>
                    <a:p>
                      <a:r>
                        <a:rPr lang="en-IE" sz="2000" dirty="0">
                          <a:solidFill>
                            <a:srgbClr val="494949"/>
                          </a:solidFill>
                        </a:rPr>
                        <a:t>Edinstvene naravne značilnosti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err="1">
                          <a:solidFill>
                            <a:srgbClr val="494949"/>
                          </a:solidFill>
                        </a:rPr>
                        <a:t>Območja</a:t>
                      </a:r>
                      <a:r>
                        <a:rPr lang="en-US" sz="2000" dirty="0">
                          <a:solidFill>
                            <a:srgbClr val="494949"/>
                          </a:solidFill>
                        </a:rPr>
                        <a:t> z </a:t>
                      </a:r>
                      <a:r>
                        <a:rPr lang="en-US" sz="2000" dirty="0" err="1">
                          <a:solidFill>
                            <a:srgbClr val="494949"/>
                          </a:solidFill>
                        </a:rPr>
                        <a:t>zvezdnatim</a:t>
                      </a:r>
                      <a:r>
                        <a:rPr lang="en-US" sz="2000" dirty="0">
                          <a:solidFill>
                            <a:srgbClr val="494949"/>
                          </a:solidFill>
                        </a:rPr>
                        <a:t> </a:t>
                      </a:r>
                      <a:r>
                        <a:rPr lang="en-US" sz="2000" dirty="0" err="1">
                          <a:solidFill>
                            <a:srgbClr val="494949"/>
                          </a:solidFill>
                        </a:rPr>
                        <a:t>nebom</a:t>
                      </a:r>
                      <a:r>
                        <a:rPr lang="en-US" sz="2000" dirty="0">
                          <a:solidFill>
                            <a:srgbClr val="494949"/>
                          </a:solidFill>
                        </a:rPr>
                        <a:t>, </a:t>
                      </a:r>
                      <a:r>
                        <a:rPr lang="en-US" sz="2000" dirty="0" err="1">
                          <a:solidFill>
                            <a:srgbClr val="494949"/>
                          </a:solidFill>
                        </a:rPr>
                        <a:t>opazovanje</a:t>
                      </a:r>
                      <a:r>
                        <a:rPr lang="en-US" sz="2000" dirty="0">
                          <a:solidFill>
                            <a:srgbClr val="494949"/>
                          </a:solidFill>
                        </a:rPr>
                        <a:t> </a:t>
                      </a:r>
                      <a:r>
                        <a:rPr lang="en-US" sz="2000" dirty="0" err="1">
                          <a:solidFill>
                            <a:srgbClr val="494949"/>
                          </a:solidFill>
                        </a:rPr>
                        <a:t>divjih</a:t>
                      </a:r>
                      <a:r>
                        <a:rPr lang="en-US" sz="2000" dirty="0">
                          <a:solidFill>
                            <a:srgbClr val="494949"/>
                          </a:solidFill>
                        </a:rPr>
                        <a:t> </a:t>
                      </a:r>
                      <a:r>
                        <a:rPr lang="en-US" sz="2000" dirty="0" err="1">
                          <a:solidFill>
                            <a:srgbClr val="494949"/>
                          </a:solidFill>
                        </a:rPr>
                        <a:t>živali</a:t>
                      </a:r>
                      <a:r>
                        <a:rPr lang="en-US" sz="2000" dirty="0">
                          <a:solidFill>
                            <a:srgbClr val="494949"/>
                          </a:solidFill>
                        </a:rPr>
                        <a:t>, </a:t>
                      </a:r>
                      <a:r>
                        <a:rPr lang="en-US" sz="2000" dirty="0" err="1">
                          <a:solidFill>
                            <a:srgbClr val="494949"/>
                          </a:solidFill>
                        </a:rPr>
                        <a:t>označitev</a:t>
                      </a:r>
                      <a:r>
                        <a:rPr lang="en-US" sz="2000" dirty="0">
                          <a:solidFill>
                            <a:srgbClr val="494949"/>
                          </a:solidFill>
                        </a:rPr>
                        <a:t> </a:t>
                      </a:r>
                      <a:r>
                        <a:rPr lang="en-US" sz="2000" dirty="0" err="1">
                          <a:solidFill>
                            <a:srgbClr val="494949"/>
                          </a:solidFill>
                        </a:rPr>
                        <a:t>temnega</a:t>
                      </a:r>
                      <a:r>
                        <a:rPr lang="en-US" sz="2000" dirty="0">
                          <a:solidFill>
                            <a:srgbClr val="494949"/>
                          </a:solidFill>
                        </a:rPr>
                        <a:t> </a:t>
                      </a:r>
                      <a:r>
                        <a:rPr lang="en-US" sz="2000" dirty="0" err="1">
                          <a:solidFill>
                            <a:srgbClr val="494949"/>
                          </a:solidFill>
                        </a:rPr>
                        <a:t>neba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000" dirty="0">
                          <a:solidFill>
                            <a:srgbClr val="494949"/>
                          </a:solidFill>
                        </a:rPr>
                        <a:t>0–5.000 EUR (</a:t>
                      </a:r>
                      <a:r>
                        <a:rPr lang="en-IE" sz="2000" dirty="0" err="1">
                          <a:solidFill>
                            <a:srgbClr val="494949"/>
                          </a:solidFill>
                        </a:rPr>
                        <a:t>označevanje</a:t>
                      </a:r>
                      <a:r>
                        <a:rPr lang="en-IE" sz="2000" dirty="0">
                          <a:solidFill>
                            <a:srgbClr val="494949"/>
                          </a:solidFill>
                        </a:rPr>
                        <a:t>, </a:t>
                      </a:r>
                      <a:r>
                        <a:rPr lang="en-IE" sz="2000" dirty="0" err="1">
                          <a:solidFill>
                            <a:srgbClr val="494949"/>
                          </a:solidFill>
                        </a:rPr>
                        <a:t>promocija</a:t>
                      </a:r>
                      <a:r>
                        <a:rPr lang="en-IE" sz="2000" dirty="0">
                          <a:solidFill>
                            <a:srgbClr val="494949"/>
                          </a:solidFill>
                        </a:rPr>
                        <a:t>)</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494949"/>
                          </a:solidFill>
                        </a:rPr>
                        <a:t>Privlačnost ekološke blagovne znamke </a:t>
                      </a:r>
                      <a:r>
                        <a:rPr lang="en-US" sz="2000" dirty="0">
                          <a:solidFill>
                            <a:srgbClr val="494949"/>
                          </a:solidFill>
                        </a:rPr>
                        <a:t>= višja vrednost na bivanje, tržna prednost</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285170"/>
                  </a:ext>
                </a:extLst>
              </a:tr>
            </a:tbl>
          </a:graphicData>
        </a:graphic>
      </p:graphicFrame>
    </p:spTree>
    <p:extLst>
      <p:ext uri="{BB962C8B-B14F-4D97-AF65-F5344CB8AC3E}">
        <p14:creationId xmlns:p14="http://schemas.microsoft.com/office/powerpoint/2010/main" val="298611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BC66-ABD9-0C09-E0B1-DD4411D961A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9AD7DBC-E910-F023-887F-CF1012D37EC7}"/>
              </a:ext>
            </a:extLst>
          </p:cNvPr>
          <p:cNvSpPr>
            <a:spLocks noGrp="1"/>
          </p:cNvSpPr>
          <p:nvPr>
            <p:ph type="body" sz="quarter" idx="65"/>
          </p:nvPr>
        </p:nvSpPr>
        <p:spPr>
          <a:xfrm>
            <a:off x="9238279" y="1422271"/>
            <a:ext cx="2953721" cy="452458"/>
          </a:xfrm>
        </p:spPr>
        <p:txBody>
          <a:bodyPr lIns="91440" tIns="45720" rIns="91440" bIns="45720" anchor="ctr">
            <a:noAutofit/>
          </a:bodyPr>
          <a:lstStyle/>
          <a:p>
            <a:r>
              <a:rPr lang="en-GB" dirty="0" err="1">
                <a:latin typeface="Calibri"/>
                <a:ea typeface="Calibri"/>
                <a:cs typeface="Calibri"/>
              </a:rPr>
              <a:t>Fotografija</a:t>
            </a:r>
            <a:r>
              <a:rPr lang="en-GB" dirty="0">
                <a:latin typeface="Calibri"/>
                <a:ea typeface="Calibri"/>
                <a:cs typeface="Calibri"/>
              </a:rPr>
              <a:t>:</a:t>
            </a:r>
            <a:endParaRPr lang="en-GB" dirty="0">
              <a:ea typeface="Calibri"/>
            </a:endParaRPr>
          </a:p>
        </p:txBody>
      </p:sp>
      <p:sp>
        <p:nvSpPr>
          <p:cNvPr id="9" name="Slide Number Placeholder 5">
            <a:extLst>
              <a:ext uri="{FF2B5EF4-FFF2-40B4-BE49-F238E27FC236}">
                <a16:creationId xmlns:a16="http://schemas.microsoft.com/office/drawing/2014/main" id="{59A5C255-95BA-619C-821D-7B127EDD9D0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2</a:t>
            </a:fld>
            <a:endParaRPr lang="fr-CA" dirty="0"/>
          </a:p>
        </p:txBody>
      </p:sp>
      <p:sp>
        <p:nvSpPr>
          <p:cNvPr id="13" name="Text Placeholder 1">
            <a:extLst>
              <a:ext uri="{FF2B5EF4-FFF2-40B4-BE49-F238E27FC236}">
                <a16:creationId xmlns:a16="http://schemas.microsoft.com/office/drawing/2014/main" id="{5B7F3B94-7ECD-3CBD-6399-8FDF914877E7}"/>
              </a:ext>
            </a:extLst>
          </p:cNvPr>
          <p:cNvSpPr>
            <a:spLocks noGrp="1"/>
          </p:cNvSpPr>
          <p:nvPr>
            <p:ph type="body" sz="quarter" idx="16"/>
          </p:nvPr>
        </p:nvSpPr>
        <p:spPr>
          <a:xfrm>
            <a:off x="558237" y="2464805"/>
            <a:ext cx="4515214" cy="3066422"/>
          </a:xfrm>
        </p:spPr>
        <p:txBody>
          <a:bodyPr>
            <a:normAutofit/>
          </a:bodyPr>
          <a:lstStyle/>
          <a:p>
            <a:r>
              <a:rPr lang="en-US" sz="3700" dirty="0"/>
              <a:t>Lokacija, zemljišče in logistika – načrtovanje donosne lokacije</a:t>
            </a:r>
            <a:endParaRPr lang="en-GB" sz="4000" b="1" dirty="0"/>
          </a:p>
        </p:txBody>
      </p:sp>
      <p:sp>
        <p:nvSpPr>
          <p:cNvPr id="14" name="Text Placeholder 2">
            <a:extLst>
              <a:ext uri="{FF2B5EF4-FFF2-40B4-BE49-F238E27FC236}">
                <a16:creationId xmlns:a16="http://schemas.microsoft.com/office/drawing/2014/main" id="{4279EBEF-61A4-B6BD-FBBA-F589835A25A5}"/>
              </a:ext>
            </a:extLst>
          </p:cNvPr>
          <p:cNvSpPr>
            <a:spLocks noGrp="1"/>
          </p:cNvSpPr>
          <p:nvPr>
            <p:ph type="body" sz="quarter" idx="17"/>
          </p:nvPr>
        </p:nvSpPr>
        <p:spPr>
          <a:xfrm>
            <a:off x="558237" y="1059430"/>
            <a:ext cx="5537763" cy="582221"/>
          </a:xfrm>
        </p:spPr>
        <p:txBody>
          <a:bodyPr/>
          <a:lstStyle/>
          <a:p>
            <a:r>
              <a:rPr lang="en-IE" sz="6600" dirty="0"/>
              <a:t>Modul 6 </a:t>
            </a:r>
            <a:r>
              <a:rPr lang="en-IE" sz="5000" dirty="0"/>
              <a:t>(2. del)</a:t>
            </a:r>
            <a:endParaRPr lang="en-GB" sz="5000" dirty="0"/>
          </a:p>
        </p:txBody>
      </p:sp>
      <p:cxnSp>
        <p:nvCxnSpPr>
          <p:cNvPr id="6" name="Straight Connector 5">
            <a:extLst>
              <a:ext uri="{FF2B5EF4-FFF2-40B4-BE49-F238E27FC236}">
                <a16:creationId xmlns:a16="http://schemas.microsoft.com/office/drawing/2014/main" id="{3567C5CB-4782-EAD5-50E9-FBA3285109F7}"/>
              </a:ext>
            </a:extLst>
          </p:cNvPr>
          <p:cNvCxnSpPr>
            <a:cxnSpLocks/>
          </p:cNvCxnSpPr>
          <p:nvPr/>
        </p:nvCxnSpPr>
        <p:spPr>
          <a:xfrm flipH="1">
            <a:off x="5729763" y="3321399"/>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 name="Text Placeholder 5">
            <a:extLst>
              <a:ext uri="{FF2B5EF4-FFF2-40B4-BE49-F238E27FC236}">
                <a16:creationId xmlns:a16="http://schemas.microsoft.com/office/drawing/2014/main" id="{A920B0C0-42D2-6D4D-6EE1-A78453326EBD}"/>
              </a:ext>
            </a:extLst>
          </p:cNvPr>
          <p:cNvSpPr txBox="1">
            <a:spLocks/>
          </p:cNvSpPr>
          <p:nvPr/>
        </p:nvSpPr>
        <p:spPr>
          <a:xfrm>
            <a:off x="1027270" y="4190766"/>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solidFill>
                <a:srgbClr val="E96751"/>
              </a:solidFill>
            </a:endParaRPr>
          </a:p>
        </p:txBody>
      </p:sp>
      <p:pic>
        <p:nvPicPr>
          <p:cNvPr id="10" name="Picture Placeholder 9" descr="A circular building with many windows&#10;&#10;AI-generated content may be incorrect.">
            <a:extLst>
              <a:ext uri="{FF2B5EF4-FFF2-40B4-BE49-F238E27FC236}">
                <a16:creationId xmlns:a16="http://schemas.microsoft.com/office/drawing/2014/main" id="{3A8AE678-921E-8894-EB3A-D671EFCD330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181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ACB0-B1E5-BB28-0DFE-18FABBDB0349}"/>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F28C83A-49CD-A9B3-8B00-3E11DF95081F}"/>
              </a:ext>
            </a:extLst>
          </p:cNvPr>
          <p:cNvGraphicFramePr>
            <a:graphicFrameLocks noGrp="1"/>
          </p:cNvGraphicFramePr>
          <p:nvPr>
            <p:extLst>
              <p:ext uri="{D42A27DB-BD31-4B8C-83A1-F6EECF244321}">
                <p14:modId xmlns:p14="http://schemas.microsoft.com/office/powerpoint/2010/main" val="3857253124"/>
              </p:ext>
            </p:extLst>
          </p:nvPr>
        </p:nvGraphicFramePr>
        <p:xfrm>
          <a:off x="215752" y="281877"/>
          <a:ext cx="11764738" cy="6004390"/>
        </p:xfrm>
        <a:graphic>
          <a:graphicData uri="http://schemas.openxmlformats.org/drawingml/2006/table">
            <a:tbl>
              <a:tblPr/>
              <a:tblGrid>
                <a:gridCol w="2434166">
                  <a:extLst>
                    <a:ext uri="{9D8B030D-6E8A-4147-A177-3AD203B41FA5}">
                      <a16:colId xmlns:a16="http://schemas.microsoft.com/office/drawing/2014/main" val="2131466500"/>
                    </a:ext>
                  </a:extLst>
                </a:gridCol>
                <a:gridCol w="3122082">
                  <a:extLst>
                    <a:ext uri="{9D8B030D-6E8A-4147-A177-3AD203B41FA5}">
                      <a16:colId xmlns:a16="http://schemas.microsoft.com/office/drawing/2014/main" val="216092694"/>
                    </a:ext>
                  </a:extLst>
                </a:gridCol>
                <a:gridCol w="3016250">
                  <a:extLst>
                    <a:ext uri="{9D8B030D-6E8A-4147-A177-3AD203B41FA5}">
                      <a16:colId xmlns:a16="http://schemas.microsoft.com/office/drawing/2014/main" val="150970212"/>
                    </a:ext>
                  </a:extLst>
                </a:gridCol>
                <a:gridCol w="3192240">
                  <a:extLst>
                    <a:ext uri="{9D8B030D-6E8A-4147-A177-3AD203B41FA5}">
                      <a16:colId xmlns:a16="http://schemas.microsoft.com/office/drawing/2014/main" val="2931630236"/>
                    </a:ext>
                  </a:extLst>
                </a:gridCol>
              </a:tblGrid>
              <a:tr h="139243">
                <a:tc>
                  <a:txBody>
                    <a:bodyPr/>
                    <a:lstStyle/>
                    <a:p>
                      <a:r>
                        <a:rPr lang="en-IE" sz="1800" b="1" dirty="0">
                          <a:solidFill>
                            <a:schemeClr val="bg1"/>
                          </a:solidFill>
                        </a:rPr>
                        <a:t>Povzročitelj privlačnosti</a:t>
                      </a:r>
                      <a:endParaRPr lang="en-IE" sz="180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Primeri funkcij</a:t>
                      </a:r>
                      <a:endParaRPr lang="en-IE" sz="180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Predvidena cena</a:t>
                      </a:r>
                      <a:endParaRPr lang="en-IE" sz="180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Finančna korist / ROI</a:t>
                      </a:r>
                      <a:endParaRPr lang="en-IE" sz="1800">
                        <a:solidFill>
                          <a:schemeClr val="bg1"/>
                        </a:solidFill>
                      </a:endParaRP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1166504303"/>
                  </a:ext>
                </a:extLst>
              </a:tr>
              <a:tr h="348107">
                <a:tc>
                  <a:txBody>
                    <a:bodyPr/>
                    <a:lstStyle/>
                    <a:p>
                      <a:r>
                        <a:rPr lang="en-US" sz="1800" b="1" kern="1200" dirty="0">
                          <a:solidFill>
                            <a:schemeClr val="bg1"/>
                          </a:solidFill>
                          <a:latin typeface="+mn-lt"/>
                          <a:ea typeface="+mn-ea"/>
                          <a:cs typeface="+mn-cs"/>
                        </a:rPr>
                        <a:t>Bližina aktivnosti in doživetij v naravi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Pohodniške poti, kajakanje, kolesarjenje, kopanje v naravi, opazovanje ptic</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1800" b="1" dirty="0">
                          <a:solidFill>
                            <a:srgbClr val="494949"/>
                          </a:solidFill>
                        </a:rPr>
                        <a:t>0–2.000 EUR </a:t>
                      </a:r>
                      <a:r>
                        <a:rPr lang="en-US" sz="1800" dirty="0">
                          <a:solidFill>
                            <a:srgbClr val="494949"/>
                          </a:solidFill>
                        </a:rPr>
                        <a:t>(</a:t>
                      </a:r>
                      <a:r>
                        <a:rPr lang="en-US" sz="1800" dirty="0" err="1">
                          <a:solidFill>
                            <a:srgbClr val="494949"/>
                          </a:solidFill>
                        </a:rPr>
                        <a:t>poti</a:t>
                      </a:r>
                      <a:r>
                        <a:rPr lang="en-US" sz="1800" dirty="0">
                          <a:solidFill>
                            <a:srgbClr val="494949"/>
                          </a:solidFill>
                        </a:rPr>
                        <a:t>, </a:t>
                      </a:r>
                      <a:r>
                        <a:rPr lang="en-US" sz="1800" dirty="0" err="1">
                          <a:solidFill>
                            <a:srgbClr val="494949"/>
                          </a:solidFill>
                        </a:rPr>
                        <a:t>označbe</a:t>
                      </a:r>
                      <a:r>
                        <a:rPr lang="en-US" sz="1800" dirty="0">
                          <a:solidFill>
                            <a:srgbClr val="494949"/>
                          </a:solidFill>
                        </a:rPr>
                        <a:t>, zavarovanje)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tc>
                  <a:txBody>
                    <a:bodyPr/>
                    <a:lstStyle/>
                    <a:p>
                      <a:r>
                        <a:rPr lang="en-US" sz="1800" dirty="0">
                          <a:solidFill>
                            <a:srgbClr val="494949"/>
                          </a:solidFill>
                        </a:rPr>
                        <a:t>Poveča </a:t>
                      </a:r>
                      <a:r>
                        <a:rPr lang="en-US" sz="1800" b="1" dirty="0">
                          <a:solidFill>
                            <a:srgbClr val="494949"/>
                          </a:solidFill>
                        </a:rPr>
                        <a:t>povprečno dolžino bivanja + vrednost bivanja</a:t>
                      </a:r>
                      <a:r>
                        <a:rPr lang="en-US" sz="1800" dirty="0">
                          <a:solidFill>
                            <a:srgbClr val="494949"/>
                          </a:solidFill>
                        </a:rPr>
                        <a:t>; izboljša uvrstitev v Googlu</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DDDE"/>
                    </a:solidFill>
                  </a:tcPr>
                </a:tc>
                <a:extLst>
                  <a:ext uri="{0D108BD9-81ED-4DB2-BD59-A6C34878D82A}">
                    <a16:rowId xmlns:a16="http://schemas.microsoft.com/office/drawing/2014/main" val="1927606732"/>
                  </a:ext>
                </a:extLst>
              </a:tr>
              <a:tr h="452539">
                <a:tc>
                  <a:txBody>
                    <a:bodyPr/>
                    <a:lstStyle/>
                    <a:p>
                      <a:r>
                        <a:rPr lang="en-IE" sz="1800" dirty="0" err="1">
                          <a:solidFill>
                            <a:srgbClr val="494949"/>
                          </a:solidFill>
                        </a:rPr>
                        <a:t>Velneška</a:t>
                      </a:r>
                      <a:r>
                        <a:rPr lang="en-IE" sz="1800" dirty="0">
                          <a:solidFill>
                            <a:srgbClr val="494949"/>
                          </a:solidFill>
                        </a:rPr>
                        <a:t> </a:t>
                      </a:r>
                      <a:r>
                        <a:rPr lang="en-IE" sz="1800" dirty="0" err="1">
                          <a:solidFill>
                            <a:srgbClr val="494949"/>
                          </a:solidFill>
                        </a:rPr>
                        <a:t>ponudba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solidFill>
                            <a:srgbClr val="494949"/>
                          </a:solidFill>
                        </a:rPr>
                        <a:t>Kopanje</a:t>
                      </a:r>
                      <a:r>
                        <a:rPr lang="en-US" sz="1800" dirty="0">
                          <a:solidFill>
                            <a:srgbClr val="494949"/>
                          </a:solidFill>
                        </a:rPr>
                        <a:t> v </a:t>
                      </a:r>
                      <a:r>
                        <a:rPr lang="en-US" sz="1800" dirty="0" err="1">
                          <a:solidFill>
                            <a:srgbClr val="494949"/>
                          </a:solidFill>
                        </a:rPr>
                        <a:t>gozdu</a:t>
                      </a:r>
                      <a:r>
                        <a:rPr lang="en-US" sz="1800" dirty="0">
                          <a:solidFill>
                            <a:srgbClr val="494949"/>
                          </a:solidFill>
                        </a:rPr>
                        <a:t>, </a:t>
                      </a:r>
                      <a:r>
                        <a:rPr lang="en-US" sz="1800" dirty="0" err="1">
                          <a:solidFill>
                            <a:srgbClr val="494949"/>
                          </a:solidFill>
                        </a:rPr>
                        <a:t>terasa</a:t>
                      </a:r>
                      <a:r>
                        <a:rPr lang="en-US" sz="1800" dirty="0">
                          <a:solidFill>
                            <a:srgbClr val="494949"/>
                          </a:solidFill>
                        </a:rPr>
                        <a:t> za </a:t>
                      </a:r>
                      <a:r>
                        <a:rPr lang="en-US" sz="1800" dirty="0" err="1">
                          <a:solidFill>
                            <a:srgbClr val="494949"/>
                          </a:solidFill>
                        </a:rPr>
                        <a:t>jogo</a:t>
                      </a:r>
                      <a:r>
                        <a:rPr lang="en-US" sz="1800" dirty="0">
                          <a:solidFill>
                            <a:srgbClr val="494949"/>
                          </a:solidFill>
                        </a:rPr>
                        <a:t>, </a:t>
                      </a:r>
                      <a:r>
                        <a:rPr lang="en-US" sz="1800" dirty="0" err="1">
                          <a:solidFill>
                            <a:srgbClr val="494949"/>
                          </a:solidFill>
                        </a:rPr>
                        <a:t>zunanje</a:t>
                      </a:r>
                      <a:r>
                        <a:rPr lang="en-US" sz="1800" dirty="0">
                          <a:solidFill>
                            <a:srgbClr val="494949"/>
                          </a:solidFill>
                        </a:rPr>
                        <a:t> </a:t>
                      </a:r>
                      <a:r>
                        <a:rPr lang="en-US" sz="1800" dirty="0" err="1">
                          <a:solidFill>
                            <a:srgbClr val="494949"/>
                          </a:solidFill>
                        </a:rPr>
                        <a:t>savne</a:t>
                      </a:r>
                      <a:r>
                        <a:rPr lang="en-US" sz="1800" dirty="0">
                          <a:solidFill>
                            <a:srgbClr val="494949"/>
                          </a:solidFill>
                        </a:rPr>
                        <a:t>, </a:t>
                      </a:r>
                      <a:r>
                        <a:rPr lang="en-US" sz="1800" dirty="0" err="1">
                          <a:solidFill>
                            <a:srgbClr val="494949"/>
                          </a:solidFill>
                        </a:rPr>
                        <a:t>vroče</a:t>
                      </a:r>
                      <a:r>
                        <a:rPr lang="en-US" sz="1800" dirty="0">
                          <a:solidFill>
                            <a:srgbClr val="494949"/>
                          </a:solidFill>
                        </a:rPr>
                        <a:t> </a:t>
                      </a:r>
                      <a:r>
                        <a:rPr lang="en-US" sz="1800" dirty="0" err="1">
                          <a:solidFill>
                            <a:srgbClr val="494949"/>
                          </a:solidFill>
                        </a:rPr>
                        <a:t>kopeli</a:t>
                      </a:r>
                      <a:r>
                        <a:rPr lang="en-US" sz="1800" dirty="0">
                          <a:solidFill>
                            <a:srgbClr val="494949"/>
                          </a:solidFill>
                        </a:rPr>
                        <a:t>, </a:t>
                      </a:r>
                      <a:r>
                        <a:rPr lang="en-US" sz="1800" dirty="0" err="1">
                          <a:solidFill>
                            <a:srgbClr val="494949"/>
                          </a:solidFill>
                        </a:rPr>
                        <a:t>termalni</a:t>
                      </a:r>
                      <a:r>
                        <a:rPr lang="en-US" sz="1800" dirty="0">
                          <a:solidFill>
                            <a:srgbClr val="494949"/>
                          </a:solidFill>
                        </a:rPr>
                        <a:t> </a:t>
                      </a:r>
                      <a:r>
                        <a:rPr lang="en-US" sz="1800" dirty="0" err="1">
                          <a:solidFill>
                            <a:srgbClr val="494949"/>
                          </a:solidFill>
                        </a:rPr>
                        <a:t>izviri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3000–30.000 EUR, </a:t>
                      </a:r>
                      <a:r>
                        <a:rPr lang="en-US" sz="1800" dirty="0" err="1">
                          <a:solidFill>
                            <a:srgbClr val="494949"/>
                          </a:solidFill>
                        </a:rPr>
                        <a:t>odvisno</a:t>
                      </a:r>
                      <a:r>
                        <a:rPr lang="en-US" sz="1800" dirty="0">
                          <a:solidFill>
                            <a:srgbClr val="494949"/>
                          </a:solidFill>
                        </a:rPr>
                        <a:t> od ponudbe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Spa/</a:t>
                      </a:r>
                      <a:r>
                        <a:rPr lang="en-US" sz="1800" b="1" dirty="0" err="1">
                          <a:solidFill>
                            <a:srgbClr val="494949"/>
                          </a:solidFill>
                        </a:rPr>
                        <a:t>velneški</a:t>
                      </a:r>
                      <a:r>
                        <a:rPr lang="en-US" sz="1800" b="1" dirty="0">
                          <a:solidFill>
                            <a:srgbClr val="494949"/>
                          </a:solidFill>
                        </a:rPr>
                        <a:t> </a:t>
                      </a:r>
                      <a:r>
                        <a:rPr lang="en-US" sz="1800" b="1" dirty="0" err="1">
                          <a:solidFill>
                            <a:srgbClr val="494949"/>
                          </a:solidFill>
                        </a:rPr>
                        <a:t>paketi</a:t>
                      </a:r>
                      <a:r>
                        <a:rPr lang="en-US" sz="1800" b="1" dirty="0">
                          <a:solidFill>
                            <a:srgbClr val="494949"/>
                          </a:solidFill>
                        </a:rPr>
                        <a:t> (300–900 EUR </a:t>
                      </a:r>
                      <a:r>
                        <a:rPr lang="en-US" sz="1800" b="1" dirty="0" err="1">
                          <a:solidFill>
                            <a:srgbClr val="494949"/>
                          </a:solidFill>
                        </a:rPr>
                        <a:t>na</a:t>
                      </a:r>
                      <a:r>
                        <a:rPr lang="en-US" sz="1800" b="1" dirty="0">
                          <a:solidFill>
                            <a:srgbClr val="494949"/>
                          </a:solidFill>
                        </a:rPr>
                        <a:t> </a:t>
                      </a:r>
                      <a:r>
                        <a:rPr lang="en-US" sz="1800" b="1" dirty="0" err="1">
                          <a:solidFill>
                            <a:srgbClr val="494949"/>
                          </a:solidFill>
                        </a:rPr>
                        <a:t>osebo</a:t>
                      </a:r>
                      <a:r>
                        <a:rPr lang="en-US" sz="1800" b="1" dirty="0">
                          <a:solidFill>
                            <a:srgbClr val="494949"/>
                          </a:solidFill>
                        </a:rPr>
                        <a:t>); </a:t>
                      </a:r>
                      <a:r>
                        <a:rPr lang="en-US" sz="1800" dirty="0" err="1">
                          <a:solidFill>
                            <a:srgbClr val="494949"/>
                          </a:solidFill>
                        </a:rPr>
                        <a:t>stabilizacija</a:t>
                      </a:r>
                      <a:r>
                        <a:rPr lang="en-US" sz="1800" dirty="0">
                          <a:solidFill>
                            <a:srgbClr val="494949"/>
                          </a:solidFill>
                        </a:rPr>
                        <a:t> </a:t>
                      </a:r>
                      <a:r>
                        <a:rPr lang="en-US" sz="1800" dirty="0" err="1">
                          <a:solidFill>
                            <a:srgbClr val="494949"/>
                          </a:solidFill>
                        </a:rPr>
                        <a:t>povpraševanja</a:t>
                      </a:r>
                      <a:r>
                        <a:rPr lang="en-US" sz="1800" dirty="0">
                          <a:solidFill>
                            <a:srgbClr val="494949"/>
                          </a:solidFill>
                        </a:rPr>
                        <a:t> </a:t>
                      </a:r>
                      <a:r>
                        <a:rPr lang="en-US" sz="1800" dirty="0" err="1">
                          <a:solidFill>
                            <a:srgbClr val="494949"/>
                          </a:solidFill>
                        </a:rPr>
                        <a:t>izven</a:t>
                      </a:r>
                      <a:r>
                        <a:rPr lang="en-US" sz="1800" dirty="0">
                          <a:solidFill>
                            <a:srgbClr val="494949"/>
                          </a:solidFill>
                        </a:rPr>
                        <a:t> </a:t>
                      </a:r>
                      <a:r>
                        <a:rPr lang="en-US" sz="1800" dirty="0" err="1">
                          <a:solidFill>
                            <a:srgbClr val="494949"/>
                          </a:solidFill>
                        </a:rPr>
                        <a:t>sezone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010910"/>
                  </a:ext>
                </a:extLst>
              </a:tr>
              <a:tr h="348107">
                <a:tc>
                  <a:txBody>
                    <a:bodyPr/>
                    <a:lstStyle/>
                    <a:p>
                      <a:r>
                        <a:rPr lang="en-IE" sz="1800" dirty="0" err="1">
                          <a:solidFill>
                            <a:srgbClr val="494949"/>
                          </a:solidFill>
                        </a:rPr>
                        <a:t>Kulinarika</a:t>
                      </a:r>
                      <a:r>
                        <a:rPr lang="en-IE" sz="1800" dirty="0">
                          <a:solidFill>
                            <a:srgbClr val="494949"/>
                          </a:solidFill>
                        </a:rPr>
                        <a:t> in </a:t>
                      </a:r>
                      <a:r>
                        <a:rPr lang="en-IE" sz="1800" dirty="0" err="1">
                          <a:solidFill>
                            <a:srgbClr val="494949"/>
                          </a:solidFill>
                        </a:rPr>
                        <a:t>vinske</a:t>
                      </a:r>
                      <a:r>
                        <a:rPr lang="en-IE" sz="1800" dirty="0">
                          <a:solidFill>
                            <a:srgbClr val="494949"/>
                          </a:solidFill>
                        </a:rPr>
                        <a:t> izkušnje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Vinogradi, </a:t>
                      </a:r>
                      <a:r>
                        <a:rPr lang="en-US" sz="1800" dirty="0" err="1">
                          <a:solidFill>
                            <a:srgbClr val="494949"/>
                          </a:solidFill>
                        </a:rPr>
                        <a:t>izleti</a:t>
                      </a:r>
                      <a:r>
                        <a:rPr lang="en-US" sz="1800" dirty="0">
                          <a:solidFill>
                            <a:srgbClr val="494949"/>
                          </a:solidFill>
                        </a:rPr>
                        <a:t> za </a:t>
                      </a:r>
                      <a:r>
                        <a:rPr lang="en-US" sz="1800" dirty="0" err="1">
                          <a:solidFill>
                            <a:srgbClr val="494949"/>
                          </a:solidFill>
                        </a:rPr>
                        <a:t>nabiranje</a:t>
                      </a:r>
                      <a:r>
                        <a:rPr lang="en-US" sz="1800" dirty="0">
                          <a:solidFill>
                            <a:srgbClr val="494949"/>
                          </a:solidFill>
                        </a:rPr>
                        <a:t> </a:t>
                      </a:r>
                      <a:r>
                        <a:rPr lang="en-US" sz="1800" dirty="0" err="1">
                          <a:solidFill>
                            <a:srgbClr val="494949"/>
                          </a:solidFill>
                        </a:rPr>
                        <a:t>divjih</a:t>
                      </a:r>
                      <a:r>
                        <a:rPr lang="en-US" sz="1800" dirty="0">
                          <a:solidFill>
                            <a:srgbClr val="494949"/>
                          </a:solidFill>
                        </a:rPr>
                        <a:t> </a:t>
                      </a:r>
                      <a:r>
                        <a:rPr lang="en-US" sz="1800" dirty="0" err="1">
                          <a:solidFill>
                            <a:srgbClr val="494949"/>
                          </a:solidFill>
                        </a:rPr>
                        <a:t>rastlin</a:t>
                      </a:r>
                      <a:r>
                        <a:rPr lang="en-US" sz="1800" dirty="0">
                          <a:solidFill>
                            <a:srgbClr val="494949"/>
                          </a:solidFill>
                        </a:rPr>
                        <a:t>, </a:t>
                      </a:r>
                      <a:r>
                        <a:rPr lang="en-US" sz="1800" dirty="0" err="1">
                          <a:solidFill>
                            <a:srgbClr val="494949"/>
                          </a:solidFill>
                        </a:rPr>
                        <a:t>kuharski</a:t>
                      </a:r>
                      <a:r>
                        <a:rPr lang="en-US" sz="1800" dirty="0">
                          <a:solidFill>
                            <a:srgbClr val="494949"/>
                          </a:solidFill>
                        </a:rPr>
                        <a:t> </a:t>
                      </a:r>
                      <a:r>
                        <a:rPr lang="en-US" sz="1800" dirty="0" err="1">
                          <a:solidFill>
                            <a:srgbClr val="494949"/>
                          </a:solidFill>
                        </a:rPr>
                        <a:t>tečaji</a:t>
                      </a:r>
                      <a:r>
                        <a:rPr lang="en-US" sz="1800" dirty="0">
                          <a:solidFill>
                            <a:srgbClr val="494949"/>
                          </a:solidFill>
                        </a:rPr>
                        <a:t>, jedi od </a:t>
                      </a:r>
                      <a:r>
                        <a:rPr lang="en-US" sz="1800" dirty="0" err="1">
                          <a:solidFill>
                            <a:srgbClr val="494949"/>
                          </a:solidFill>
                        </a:rPr>
                        <a:t>kmetije</a:t>
                      </a:r>
                      <a:r>
                        <a:rPr lang="en-US" sz="1800" dirty="0">
                          <a:solidFill>
                            <a:srgbClr val="494949"/>
                          </a:solidFill>
                        </a:rPr>
                        <a:t> do </a:t>
                      </a:r>
                      <a:r>
                        <a:rPr lang="en-US" sz="1800" dirty="0" err="1">
                          <a:solidFill>
                            <a:srgbClr val="494949"/>
                          </a:solidFill>
                        </a:rPr>
                        <a:t>mize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500–10.000 EUR </a:t>
                      </a:r>
                      <a:r>
                        <a:rPr lang="en-US" sz="1800" dirty="0">
                          <a:solidFill>
                            <a:srgbClr val="494949"/>
                          </a:solidFill>
                        </a:rPr>
                        <a:t>(partnerstva ali infrastruktura)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Dodatki (50–150 EUR na osebo); </a:t>
                      </a:r>
                      <a:r>
                        <a:rPr lang="en-US" sz="1800" dirty="0">
                          <a:solidFill>
                            <a:srgbClr val="494949"/>
                          </a:solidFill>
                        </a:rPr>
                        <a:t>zelo privlačni za </a:t>
                      </a:r>
                      <a:r>
                        <a:rPr lang="en-US" sz="1800" dirty="0" err="1">
                          <a:solidFill>
                            <a:srgbClr val="494949"/>
                          </a:solidFill>
                        </a:rPr>
                        <a:t>potnike</a:t>
                      </a:r>
                      <a:r>
                        <a:rPr lang="en-US" sz="1800" dirty="0">
                          <a:solidFill>
                            <a:srgbClr val="494949"/>
                          </a:solidFill>
                        </a:rPr>
                        <a:t> srednjih let in starejše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790291"/>
                  </a:ext>
                </a:extLst>
              </a:tr>
              <a:tr h="452539">
                <a:tc>
                  <a:txBody>
                    <a:bodyPr/>
                    <a:lstStyle/>
                    <a:p>
                      <a:r>
                        <a:rPr lang="en-IE" sz="1800" dirty="0">
                          <a:solidFill>
                            <a:srgbClr val="494949"/>
                          </a:solidFill>
                        </a:rPr>
                        <a:t>Umetnost in lokalno obrtništvo</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solidFill>
                            <a:srgbClr val="494949"/>
                          </a:solidFill>
                        </a:rPr>
                        <a:t>Lončarstvo</a:t>
                      </a:r>
                      <a:r>
                        <a:rPr lang="en-US" sz="1800" dirty="0">
                          <a:solidFill>
                            <a:srgbClr val="494949"/>
                          </a:solidFill>
                        </a:rPr>
                        <a:t>, </a:t>
                      </a:r>
                      <a:r>
                        <a:rPr lang="en-US" sz="1800" dirty="0" err="1">
                          <a:solidFill>
                            <a:srgbClr val="494949"/>
                          </a:solidFill>
                        </a:rPr>
                        <a:t>tkanje</a:t>
                      </a:r>
                      <a:r>
                        <a:rPr lang="en-US" sz="1800" dirty="0">
                          <a:solidFill>
                            <a:srgbClr val="494949"/>
                          </a:solidFill>
                        </a:rPr>
                        <a:t>, </a:t>
                      </a:r>
                      <a:r>
                        <a:rPr lang="en-US" sz="1800" dirty="0" err="1">
                          <a:solidFill>
                            <a:srgbClr val="494949"/>
                          </a:solidFill>
                        </a:rPr>
                        <a:t>slikanje</a:t>
                      </a:r>
                      <a:r>
                        <a:rPr lang="en-US" sz="1800" dirty="0">
                          <a:solidFill>
                            <a:srgbClr val="494949"/>
                          </a:solidFill>
                        </a:rPr>
                        <a:t>, </a:t>
                      </a:r>
                      <a:r>
                        <a:rPr lang="en-US" sz="1800" dirty="0" err="1">
                          <a:solidFill>
                            <a:srgbClr val="494949"/>
                          </a:solidFill>
                        </a:rPr>
                        <a:t>obrtniški</a:t>
                      </a:r>
                      <a:r>
                        <a:rPr lang="en-US" sz="1800" dirty="0">
                          <a:solidFill>
                            <a:srgbClr val="494949"/>
                          </a:solidFill>
                        </a:rPr>
                        <a:t> </a:t>
                      </a:r>
                      <a:r>
                        <a:rPr lang="en-US" sz="1800" dirty="0" err="1">
                          <a:solidFill>
                            <a:srgbClr val="494949"/>
                          </a:solidFill>
                        </a:rPr>
                        <a:t>umiki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1.000–5.000 EUR </a:t>
                      </a:r>
                      <a:r>
                        <a:rPr lang="en-US" sz="1800" dirty="0">
                          <a:solidFill>
                            <a:srgbClr val="494949"/>
                          </a:solidFill>
                        </a:rPr>
                        <a:t>(</a:t>
                      </a:r>
                      <a:r>
                        <a:rPr lang="en-US" sz="1800" dirty="0" err="1">
                          <a:solidFill>
                            <a:srgbClr val="494949"/>
                          </a:solidFill>
                        </a:rPr>
                        <a:t>stroški</a:t>
                      </a:r>
                      <a:r>
                        <a:rPr lang="en-US" sz="1800" dirty="0">
                          <a:solidFill>
                            <a:srgbClr val="494949"/>
                          </a:solidFill>
                        </a:rPr>
                        <a:t> za </a:t>
                      </a:r>
                      <a:r>
                        <a:rPr lang="en-US" sz="1800" dirty="0" err="1">
                          <a:solidFill>
                            <a:srgbClr val="494949"/>
                          </a:solidFill>
                        </a:rPr>
                        <a:t>pripravo</a:t>
                      </a:r>
                      <a:r>
                        <a:rPr lang="en-US" sz="1800" dirty="0">
                          <a:solidFill>
                            <a:srgbClr val="494949"/>
                          </a:solidFill>
                        </a:rPr>
                        <a:t> prostora ali sodelovanje)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Ustvarja prihodek med tednom ali izven sezone; </a:t>
                      </a:r>
                      <a:r>
                        <a:rPr lang="en-US" sz="1800" dirty="0">
                          <a:solidFill>
                            <a:srgbClr val="494949"/>
                          </a:solidFill>
                        </a:rPr>
                        <a:t>delavnice z visoko maržo; privlačnost za družbena omrežja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676615"/>
                  </a:ext>
                </a:extLst>
              </a:tr>
              <a:tr h="452539">
                <a:tc>
                  <a:txBody>
                    <a:bodyPr/>
                    <a:lstStyle/>
                    <a:p>
                      <a:r>
                        <a:rPr lang="en-IE" sz="1800" dirty="0">
                          <a:solidFill>
                            <a:srgbClr val="494949"/>
                          </a:solidFill>
                        </a:rPr>
                        <a:t>Izkušnje z »wow faktorjem«</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solidFill>
                            <a:srgbClr val="494949"/>
                          </a:solidFill>
                        </a:rPr>
                        <a:t>Koče</a:t>
                      </a:r>
                      <a:r>
                        <a:rPr lang="en-US" sz="1800" dirty="0">
                          <a:solidFill>
                            <a:srgbClr val="494949"/>
                          </a:solidFill>
                        </a:rPr>
                        <a:t> z </a:t>
                      </a:r>
                      <a:r>
                        <a:rPr lang="en-US" sz="1800" dirty="0" err="1">
                          <a:solidFill>
                            <a:srgbClr val="494949"/>
                          </a:solidFill>
                        </a:rPr>
                        <a:t>geotermalnimi</a:t>
                      </a:r>
                      <a:r>
                        <a:rPr lang="en-US" sz="1800" dirty="0">
                          <a:solidFill>
                            <a:srgbClr val="494949"/>
                          </a:solidFill>
                        </a:rPr>
                        <a:t> </a:t>
                      </a:r>
                      <a:r>
                        <a:rPr lang="en-US" sz="1800" dirty="0" err="1">
                          <a:solidFill>
                            <a:srgbClr val="494949"/>
                          </a:solidFill>
                        </a:rPr>
                        <a:t>bazeni</a:t>
                      </a:r>
                      <a:r>
                        <a:rPr lang="en-US" sz="1800" dirty="0">
                          <a:solidFill>
                            <a:srgbClr val="494949"/>
                          </a:solidFill>
                        </a:rPr>
                        <a:t>, </a:t>
                      </a:r>
                      <a:r>
                        <a:rPr lang="en-US" sz="1800" dirty="0" err="1">
                          <a:solidFill>
                            <a:srgbClr val="494949"/>
                          </a:solidFill>
                        </a:rPr>
                        <a:t>opazovanje</a:t>
                      </a:r>
                      <a:r>
                        <a:rPr lang="en-US" sz="1800" dirty="0">
                          <a:solidFill>
                            <a:srgbClr val="494949"/>
                          </a:solidFill>
                        </a:rPr>
                        <a:t> </a:t>
                      </a:r>
                      <a:r>
                        <a:rPr lang="en-US" sz="1800" dirty="0" err="1">
                          <a:solidFill>
                            <a:srgbClr val="494949"/>
                          </a:solidFill>
                        </a:rPr>
                        <a:t>severnega</a:t>
                      </a:r>
                      <a:r>
                        <a:rPr lang="en-US" sz="1800" dirty="0">
                          <a:solidFill>
                            <a:srgbClr val="494949"/>
                          </a:solidFill>
                        </a:rPr>
                        <a:t> </a:t>
                      </a:r>
                      <a:r>
                        <a:rPr lang="en-US" sz="1800" dirty="0" err="1">
                          <a:solidFill>
                            <a:srgbClr val="494949"/>
                          </a:solidFill>
                        </a:rPr>
                        <a:t>sija</a:t>
                      </a:r>
                      <a:r>
                        <a:rPr lang="en-US" sz="1800" dirty="0">
                          <a:solidFill>
                            <a:srgbClr val="494949"/>
                          </a:solidFill>
                        </a:rPr>
                        <a:t>, </a:t>
                      </a:r>
                      <a:r>
                        <a:rPr lang="en-US" sz="1800" dirty="0" err="1">
                          <a:solidFill>
                            <a:srgbClr val="494949"/>
                          </a:solidFill>
                        </a:rPr>
                        <a:t>ognjišča</a:t>
                      </a:r>
                      <a:r>
                        <a:rPr lang="en-US" sz="1800" dirty="0">
                          <a:solidFill>
                            <a:srgbClr val="494949"/>
                          </a:solidFill>
                        </a:rPr>
                        <a:t> </a:t>
                      </a:r>
                      <a:r>
                        <a:rPr lang="en-US" sz="1800" dirty="0" err="1">
                          <a:solidFill>
                            <a:srgbClr val="494949"/>
                          </a:solidFill>
                        </a:rPr>
                        <a:t>na</a:t>
                      </a:r>
                      <a:r>
                        <a:rPr lang="en-US" sz="1800" dirty="0">
                          <a:solidFill>
                            <a:srgbClr val="494949"/>
                          </a:solidFill>
                        </a:rPr>
                        <a:t> </a:t>
                      </a:r>
                      <a:r>
                        <a:rPr lang="en-US" sz="1800" dirty="0" err="1">
                          <a:solidFill>
                            <a:srgbClr val="494949"/>
                          </a:solidFill>
                        </a:rPr>
                        <a:t>prostem</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b="1" dirty="0">
                          <a:solidFill>
                            <a:srgbClr val="494949"/>
                          </a:solidFill>
                        </a:rPr>
                        <a:t>5.000–35.000 EUR </a:t>
                      </a:r>
                      <a:r>
                        <a:rPr lang="en-IE" sz="1800" dirty="0">
                          <a:solidFill>
                            <a:srgbClr val="494949"/>
                          </a:solidFill>
                        </a:rPr>
                        <a:t>(odvisno od lokacije)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Cene na noč 200–350 EUR+; </a:t>
                      </a:r>
                      <a:r>
                        <a:rPr lang="en-US" sz="1800" dirty="0" err="1">
                          <a:solidFill>
                            <a:srgbClr val="494949"/>
                          </a:solidFill>
                        </a:rPr>
                        <a:t>tržno</a:t>
                      </a:r>
                      <a:r>
                        <a:rPr lang="en-US" sz="1800" dirty="0">
                          <a:solidFill>
                            <a:srgbClr val="494949"/>
                          </a:solidFill>
                        </a:rPr>
                        <a:t> </a:t>
                      </a:r>
                      <a:r>
                        <a:rPr lang="en-US" sz="1800" dirty="0" err="1">
                          <a:solidFill>
                            <a:srgbClr val="494949"/>
                          </a:solidFill>
                        </a:rPr>
                        <a:t>kot</a:t>
                      </a:r>
                      <a:r>
                        <a:rPr lang="en-US" sz="1800" dirty="0">
                          <a:solidFill>
                            <a:srgbClr val="494949"/>
                          </a:solidFill>
                        </a:rPr>
                        <a:t> premium/</a:t>
                      </a:r>
                      <a:r>
                        <a:rPr lang="en-US" sz="1800" dirty="0" err="1">
                          <a:solidFill>
                            <a:srgbClr val="494949"/>
                          </a:solidFill>
                        </a:rPr>
                        <a:t>Instagrammable</a:t>
                      </a:r>
                      <a:r>
                        <a:rPr lang="en-US" sz="1800" dirty="0">
                          <a:solidFill>
                            <a:srgbClr val="494949"/>
                          </a:solidFill>
                        </a:rPr>
                        <a:t> </a:t>
                      </a:r>
                      <a:r>
                        <a:rPr lang="en-US" sz="1800" dirty="0" err="1">
                          <a:solidFill>
                            <a:srgbClr val="494949"/>
                          </a:solidFill>
                        </a:rPr>
                        <a:t>bivanje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129060"/>
                  </a:ext>
                </a:extLst>
              </a:tr>
              <a:tr h="452539">
                <a:tc>
                  <a:txBody>
                    <a:bodyPr/>
                    <a:lstStyle/>
                    <a:p>
                      <a:r>
                        <a:rPr lang="en-IE" sz="1800" dirty="0">
                          <a:solidFill>
                            <a:srgbClr val="494949"/>
                          </a:solidFill>
                        </a:rPr>
                        <a:t>Paketiranje in kuriranje izkušenj</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Paketi potovanj, ogledi ali delavnice, ki jih vodijo partnerji</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Minimalno (osebje/administracija ali % provizija)</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rgbClr val="494949"/>
                          </a:solidFill>
                        </a:rPr>
                        <a:t>Dodatnih 25–100 EUR na gosta; </a:t>
                      </a:r>
                      <a:r>
                        <a:rPr lang="en-US" sz="1800" dirty="0">
                          <a:solidFill>
                            <a:srgbClr val="494949"/>
                          </a:solidFill>
                        </a:rPr>
                        <a:t>poceni dodatna prodaja; krepi lokalne mreže</a:t>
                      </a:r>
                    </a:p>
                  </a:txBody>
                  <a:tcPr marL="34811" marR="34811" marT="17405" marB="17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603105"/>
                  </a:ext>
                </a:extLst>
              </a:tr>
            </a:tbl>
          </a:graphicData>
        </a:graphic>
      </p:graphicFrame>
    </p:spTree>
    <p:extLst>
      <p:ext uri="{BB962C8B-B14F-4D97-AF65-F5344CB8AC3E}">
        <p14:creationId xmlns:p14="http://schemas.microsoft.com/office/powerpoint/2010/main" val="9227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6F3BD6A8-21D4-7A37-CF59-955369DEC7FB}"/>
              </a:ext>
            </a:extLst>
          </p:cNvPr>
          <p:cNvSpPr>
            <a:spLocks noGrp="1"/>
          </p:cNvSpPr>
          <p:nvPr>
            <p:ph type="body" sz="quarter" idx="19"/>
          </p:nvPr>
        </p:nvSpPr>
        <p:spPr>
          <a:xfrm>
            <a:off x="541710" y="2108299"/>
            <a:ext cx="2877175" cy="385564"/>
          </a:xfrm>
        </p:spPr>
        <p:txBody>
          <a:bodyPr/>
          <a:lstStyle/>
          <a:p>
            <a:pPr algn="ctr"/>
            <a:r>
              <a:rPr lang="en-IE" sz="3200" dirty="0"/>
              <a:t>Lokacija in izbira lokacije</a:t>
            </a:r>
          </a:p>
        </p:txBody>
      </p:sp>
      <p:sp>
        <p:nvSpPr>
          <p:cNvPr id="11" name="Text Placeholder 2">
            <a:extLst>
              <a:ext uri="{FF2B5EF4-FFF2-40B4-BE49-F238E27FC236}">
                <a16:creationId xmlns:a16="http://schemas.microsoft.com/office/drawing/2014/main" id="{7A681C07-D5F3-5F7E-80AC-1728969E1DFA}"/>
              </a:ext>
            </a:extLst>
          </p:cNvPr>
          <p:cNvSpPr txBox="1">
            <a:spLocks/>
          </p:cNvSpPr>
          <p:nvPr/>
        </p:nvSpPr>
        <p:spPr>
          <a:xfrm>
            <a:off x="4387313" y="503335"/>
            <a:ext cx="7284149" cy="6556952"/>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2100" dirty="0">
                <a:solidFill>
                  <a:srgbClr val="494949"/>
                </a:solidFill>
                <a:latin typeface="+mn-lt"/>
                <a:ea typeface="Open Sans"/>
                <a:cs typeface="Calibri"/>
              </a:rPr>
              <a:t>Sedaj, ko razumete, kaj privlači goste, morate skrbno oceniti, ali obstajajo kakšne omejitve, kot so </a:t>
            </a:r>
            <a:r>
              <a:rPr lang="en-US" sz="2100" b="1" dirty="0">
                <a:solidFill>
                  <a:srgbClr val="494949"/>
                </a:solidFill>
                <a:latin typeface="+mn-lt"/>
                <a:ea typeface="Open Sans"/>
                <a:cs typeface="Calibri"/>
              </a:rPr>
              <a:t>omejitve glede prostorskega načrtovanja in urbanizma, dostopnost, storitve, praktičnost, trajnost in dolgoročna izvedljivost</a:t>
            </a:r>
            <a:r>
              <a:rPr lang="en-US" sz="2100" dirty="0">
                <a:solidFill>
                  <a:srgbClr val="494949"/>
                </a:solidFill>
                <a:latin typeface="+mn-lt"/>
                <a:ea typeface="Open Sans"/>
                <a:cs typeface="Calibri"/>
              </a:rPr>
              <a:t>. </a:t>
            </a:r>
          </a:p>
          <a:p>
            <a:pPr>
              <a:lnSpc>
                <a:spcPct val="100000"/>
              </a:lnSpc>
              <a:spcAft>
                <a:spcPts val="600"/>
              </a:spcAft>
            </a:pPr>
            <a:r>
              <a:rPr lang="en-US" sz="2100" dirty="0">
                <a:solidFill>
                  <a:srgbClr val="494949"/>
                </a:solidFill>
                <a:latin typeface="+mn-lt"/>
                <a:ea typeface="Open Sans"/>
                <a:cs typeface="Calibri"/>
              </a:rPr>
              <a:t>Prava lokacija bo povečala privlačnost za goste, odražala vrednote vaše blagovne znamke, pomagala učinkovito upravljati stroške in zagotovila nepozabne izkušnje. To je le nekaj vidikov, ki jih je treba upoštevati; več o tem bomo raziskali v naslednjem poglavju.</a:t>
            </a:r>
          </a:p>
          <a:p>
            <a:pPr>
              <a:lnSpc>
                <a:spcPct val="100000"/>
              </a:lnSpc>
              <a:spcAft>
                <a:spcPts val="600"/>
              </a:spcAft>
            </a:pPr>
            <a:endParaRPr lang="en-US" sz="2100" dirty="0">
              <a:solidFill>
                <a:srgbClr val="494949"/>
              </a:solidFill>
              <a:latin typeface="+mn-lt"/>
            </a:endParaRPr>
          </a:p>
          <a:p>
            <a:pPr marL="457200" indent="-457200">
              <a:lnSpc>
                <a:spcPct val="100000"/>
              </a:lnSpc>
              <a:spcAft>
                <a:spcPts val="600"/>
              </a:spcAft>
              <a:buFont typeface="+mj-lt"/>
              <a:buAutoNum type="arabicPeriod"/>
            </a:pPr>
            <a:r>
              <a:rPr lang="en-US" sz="2100" b="1" dirty="0">
                <a:solidFill>
                  <a:srgbClr val="494949"/>
                </a:solidFill>
                <a:latin typeface="+mn-lt"/>
                <a:ea typeface="Open Sans"/>
                <a:cs typeface="Calibri"/>
              </a:rPr>
              <a:t>Ureditveni in </a:t>
            </a:r>
            <a:r>
              <a:rPr lang="en-US" sz="2100" b="1" dirty="0">
                <a:solidFill>
                  <a:srgbClr val="E96751"/>
                </a:solidFill>
                <a:latin typeface="+mn-lt"/>
                <a:ea typeface="Open Sans"/>
                <a:cs typeface="Calibri"/>
                <a:hlinkClick r:id="rId2">
                  <a:extLst>
                    <a:ext uri="{A12FA001-AC4F-418D-AE19-62706E023703}">
                      <ahyp:hlinkClr xmlns:ahyp="http://schemas.microsoft.com/office/drawing/2018/hyperlinkcolor" val="tx"/>
                    </a:ext>
                  </a:extLst>
                </a:hlinkClick>
              </a:rPr>
              <a:t>prostorski načrti</a:t>
            </a:r>
            <a:r>
              <a:rPr lang="en-US" sz="2100" b="1" dirty="0">
                <a:solidFill>
                  <a:srgbClr val="E96751"/>
                </a:solidFill>
                <a:latin typeface="+mn-lt"/>
                <a:ea typeface="Open Sans"/>
                <a:cs typeface="Calibri"/>
              </a:rPr>
              <a:t>: </a:t>
            </a:r>
            <a:r>
              <a:rPr lang="en-US" sz="2100" dirty="0">
                <a:solidFill>
                  <a:srgbClr val="494949"/>
                </a:solidFill>
                <a:latin typeface="+mn-lt"/>
                <a:ea typeface="Open Sans"/>
                <a:cs typeface="Calibri"/>
              </a:rPr>
              <a:t>Izberite lokacijo, kjer je turizem zakonsko dovoljen, s čimer se </a:t>
            </a:r>
            <a:r>
              <a:rPr lang="en-US" sz="2100" dirty="0" err="1">
                <a:solidFill>
                  <a:srgbClr val="494949"/>
                </a:solidFill>
                <a:latin typeface="+mn-lt"/>
                <a:ea typeface="Open Sans"/>
                <a:cs typeface="Calibri"/>
              </a:rPr>
              <a:t>boste</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izognili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razočaranjem</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zamudam</a:t>
            </a:r>
            <a:r>
              <a:rPr lang="en-US" sz="2100" dirty="0">
                <a:solidFill>
                  <a:srgbClr val="494949"/>
                </a:solidFill>
                <a:latin typeface="+mn-lt"/>
                <a:ea typeface="Open Sans"/>
                <a:cs typeface="Calibri"/>
              </a:rPr>
              <a:t> in </a:t>
            </a:r>
            <a:r>
              <a:rPr lang="en-US" sz="2100" dirty="0" err="1">
                <a:solidFill>
                  <a:srgbClr val="494949"/>
                </a:solidFill>
                <a:latin typeface="+mn-lt"/>
                <a:ea typeface="Open Sans"/>
                <a:cs typeface="Calibri"/>
              </a:rPr>
              <a:t>zavrnitvam</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pojasnjeno</a:t>
            </a:r>
            <a:r>
              <a:rPr lang="en-US" sz="2100" dirty="0">
                <a:solidFill>
                  <a:srgbClr val="494949"/>
                </a:solidFill>
                <a:latin typeface="+mn-lt"/>
                <a:ea typeface="Open Sans"/>
                <a:cs typeface="Calibri"/>
              </a:rPr>
              <a:t> v </a:t>
            </a:r>
            <a:r>
              <a:rPr lang="en-US" sz="2100" dirty="0" err="1">
                <a:solidFill>
                  <a:srgbClr val="494949"/>
                </a:solidFill>
                <a:latin typeface="+mn-lt"/>
                <a:ea typeface="Open Sans"/>
                <a:cs typeface="Calibri"/>
              </a:rPr>
              <a:t>naslednjem</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poglavju</a:t>
            </a:r>
            <a:r>
              <a:rPr lang="en-US" sz="2100" dirty="0">
                <a:solidFill>
                  <a:srgbClr val="494949"/>
                </a:solidFill>
                <a:latin typeface="+mn-lt"/>
                <a:ea typeface="Open Sans"/>
                <a:cs typeface="Calibri"/>
              </a:rPr>
              <a:t>). </a:t>
            </a:r>
            <a:r>
              <a:rPr lang="en-US" sz="2100" dirty="0">
                <a:solidFill>
                  <a:srgbClr val="E96751"/>
                </a:solidFill>
                <a:latin typeface="+mn-lt"/>
                <a:ea typeface="Open Sans"/>
                <a:cs typeface="Calibri"/>
                <a:hlinkClick r:id="rId3">
                  <a:extLst>
                    <a:ext uri="{A12FA001-AC4F-418D-AE19-62706E023703}">
                      <ahyp:hlinkClr xmlns:ahyp="http://schemas.microsoft.com/office/drawing/2018/hyperlinkcolor" val="tx"/>
                    </a:ext>
                  </a:extLst>
                </a:hlinkClick>
              </a:rPr>
              <a:t>Preverite standarde in merila GSTC</a:t>
            </a:r>
            <a:r>
              <a:rPr lang="en-US" sz="2100" dirty="0">
                <a:solidFill>
                  <a:srgbClr val="E96751"/>
                </a:solidFill>
                <a:latin typeface="+mn-lt"/>
                <a:ea typeface="Open Sans"/>
                <a:cs typeface="Calibri"/>
              </a:rPr>
              <a:t>. </a:t>
            </a:r>
          </a:p>
          <a:p>
            <a:pPr marL="457200" indent="-457200">
              <a:lnSpc>
                <a:spcPct val="100000"/>
              </a:lnSpc>
              <a:spcAft>
                <a:spcPts val="600"/>
              </a:spcAft>
              <a:buFont typeface="+mj-lt"/>
              <a:buAutoNum type="arabicPeriod"/>
            </a:pPr>
            <a:r>
              <a:rPr lang="en-US" sz="2100" b="1" dirty="0">
                <a:solidFill>
                  <a:srgbClr val="494949"/>
                </a:solidFill>
                <a:latin typeface="Calibri"/>
                <a:ea typeface="Open Sans"/>
                <a:cs typeface="Calibri"/>
              </a:rPr>
              <a:t>Dostopnost in prevoz: </a:t>
            </a:r>
            <a:r>
              <a:rPr lang="en-US" sz="2100" dirty="0">
                <a:solidFill>
                  <a:srgbClr val="494949"/>
                </a:solidFill>
                <a:latin typeface="Calibri"/>
                <a:ea typeface="Open Sans"/>
                <a:cs typeface="Calibri"/>
              </a:rPr>
              <a:t>Gostje potrebujejo zanesljiv dostop z avtomobilom, po cesti ali z javnim prevozom. Slaba dostopnost lahko vpliva na število rezervacij in povzroča nezadovoljstvo.</a:t>
            </a:r>
          </a:p>
          <a:p>
            <a:pPr marL="457200" indent="-457200">
              <a:lnSpc>
                <a:spcPct val="100000"/>
              </a:lnSpc>
              <a:spcAft>
                <a:spcPts val="600"/>
              </a:spcAft>
              <a:buFont typeface="+mj-lt"/>
              <a:buAutoNum type="arabicPeriod"/>
            </a:pPr>
            <a:endParaRPr lang="en-US" sz="2200" dirty="0">
              <a:solidFill>
                <a:srgbClr val="E96751"/>
              </a:solidFill>
              <a:latin typeface="+mn-lt"/>
            </a:endParaRPr>
          </a:p>
          <a:p>
            <a:pPr fontAlgn="base">
              <a:lnSpc>
                <a:spcPct val="100000"/>
              </a:lnSpc>
              <a:spcAft>
                <a:spcPts val="600"/>
              </a:spcAft>
            </a:pPr>
            <a:endParaRPr lang="en-US" sz="2200" dirty="0">
              <a:solidFill>
                <a:srgbClr val="494949"/>
              </a:solidFill>
              <a:latin typeface="+mn-lt"/>
            </a:endParaRPr>
          </a:p>
        </p:txBody>
      </p:sp>
      <p:pic>
        <p:nvPicPr>
          <p:cNvPr id="12" name="Picture 11">
            <a:extLst>
              <a:ext uri="{FF2B5EF4-FFF2-40B4-BE49-F238E27FC236}">
                <a16:creationId xmlns:a16="http://schemas.microsoft.com/office/drawing/2014/main" id="{481C640F-1F6A-1813-BF21-0A1B70EADE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1600" y="0"/>
            <a:ext cx="3177395" cy="2012808"/>
          </a:xfrm>
          <a:prstGeom prst="rect">
            <a:avLst/>
          </a:prstGeom>
        </p:spPr>
      </p:pic>
      <p:sp>
        <p:nvSpPr>
          <p:cNvPr id="4" name="Text Placeholder 6">
            <a:extLst>
              <a:ext uri="{FF2B5EF4-FFF2-40B4-BE49-F238E27FC236}">
                <a16:creationId xmlns:a16="http://schemas.microsoft.com/office/drawing/2014/main" id="{DA9F17D5-22E9-597D-E99A-7177F3F53435}"/>
              </a:ext>
            </a:extLst>
          </p:cNvPr>
          <p:cNvSpPr>
            <a:spLocks noGrp="1"/>
          </p:cNvSpPr>
          <p:nvPr>
            <p:ph type="body" sz="quarter" idx="18"/>
          </p:nvPr>
        </p:nvSpPr>
        <p:spPr>
          <a:xfrm>
            <a:off x="674687" y="3254025"/>
            <a:ext cx="2922075" cy="1049337"/>
          </a:xfrm>
        </p:spPr>
        <p:txBody>
          <a:bodyPr/>
          <a:lstStyle/>
          <a:p>
            <a:pPr algn="ctr">
              <a:lnSpc>
                <a:spcPct val="100000"/>
              </a:lnSpc>
            </a:pPr>
            <a:r>
              <a:rPr lang="en-US" sz="2600" dirty="0"/>
              <a:t>Prednost: </a:t>
            </a:r>
            <a:r>
              <a:rPr lang="en-US" sz="2600" b="0" dirty="0"/>
              <a:t>Naslednji oddelek lokacije in stroški lokacije</a:t>
            </a:r>
          </a:p>
          <a:p>
            <a:pPr algn="ctr">
              <a:lnSpc>
                <a:spcPct val="100000"/>
              </a:lnSpc>
            </a:pPr>
            <a:endParaRPr lang="en-IE" sz="2600" b="0" dirty="0"/>
          </a:p>
        </p:txBody>
      </p:sp>
    </p:spTree>
    <p:extLst>
      <p:ext uri="{BB962C8B-B14F-4D97-AF65-F5344CB8AC3E}">
        <p14:creationId xmlns:p14="http://schemas.microsoft.com/office/powerpoint/2010/main" val="174831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5F50-D4FD-CA15-A5C0-D43D64E65A20}"/>
            </a:ext>
          </a:extLst>
        </p:cNvPr>
        <p:cNvGrpSpPr/>
        <p:nvPr/>
      </p:nvGrpSpPr>
      <p:grpSpPr>
        <a:xfrm>
          <a:off x="0" y="0"/>
          <a:ext cx="0" cy="0"/>
          <a:chOff x="0" y="0"/>
          <a:chExt cx="0" cy="0"/>
        </a:xfrm>
      </p:grpSpPr>
      <p:sp>
        <p:nvSpPr>
          <p:cNvPr id="10" name="Text Placeholder 7">
            <a:extLst>
              <a:ext uri="{FF2B5EF4-FFF2-40B4-BE49-F238E27FC236}">
                <a16:creationId xmlns:a16="http://schemas.microsoft.com/office/drawing/2014/main" id="{664E2B31-0547-09B1-164E-65601A040965}"/>
              </a:ext>
            </a:extLst>
          </p:cNvPr>
          <p:cNvSpPr>
            <a:spLocks noGrp="1"/>
          </p:cNvSpPr>
          <p:nvPr>
            <p:ph type="body" sz="quarter" idx="19"/>
          </p:nvPr>
        </p:nvSpPr>
        <p:spPr>
          <a:xfrm>
            <a:off x="717556" y="2100691"/>
            <a:ext cx="2877175" cy="1059640"/>
          </a:xfrm>
        </p:spPr>
        <p:txBody>
          <a:bodyPr/>
          <a:lstStyle/>
          <a:p>
            <a:pPr algn="ctr"/>
            <a:r>
              <a:rPr lang="en-IE" sz="3200" dirty="0"/>
              <a:t>Lokacija in izbira lokacije</a:t>
            </a:r>
          </a:p>
        </p:txBody>
      </p:sp>
      <p:sp>
        <p:nvSpPr>
          <p:cNvPr id="11" name="Text Placeholder 2">
            <a:extLst>
              <a:ext uri="{FF2B5EF4-FFF2-40B4-BE49-F238E27FC236}">
                <a16:creationId xmlns:a16="http://schemas.microsoft.com/office/drawing/2014/main" id="{6623538F-4543-3614-1A5D-E4882FF7F93F}"/>
              </a:ext>
            </a:extLst>
          </p:cNvPr>
          <p:cNvSpPr txBox="1">
            <a:spLocks/>
          </p:cNvSpPr>
          <p:nvPr/>
        </p:nvSpPr>
        <p:spPr>
          <a:xfrm>
            <a:off x="4305089" y="346349"/>
            <a:ext cx="7153276"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600"/>
              </a:spcAft>
              <a:buFont typeface="+mj-lt"/>
              <a:buAutoNum type="arabicPeriod" startAt="3"/>
            </a:pPr>
            <a:r>
              <a:rPr lang="en-US" sz="2100" b="1" dirty="0">
                <a:solidFill>
                  <a:srgbClr val="494949"/>
                </a:solidFill>
                <a:latin typeface="+mn-lt"/>
                <a:ea typeface="Open Sans"/>
                <a:cs typeface="Calibri"/>
              </a:rPr>
              <a:t>Komunalne storitve in infrastruktura: </a:t>
            </a:r>
            <a:r>
              <a:rPr lang="en-US" sz="2100" dirty="0">
                <a:solidFill>
                  <a:srgbClr val="494949"/>
                </a:solidFill>
                <a:latin typeface="+mn-lt"/>
                <a:ea typeface="Open Sans"/>
                <a:cs typeface="Calibri"/>
              </a:rPr>
              <a:t>draga, če ni na voljo. Upoštevajte vodo, elektriko, širokopasovni internet in odvodnjavanje. Razmislite o možnostih brez omrežja.</a:t>
            </a:r>
          </a:p>
          <a:p>
            <a:pPr marL="457200" indent="-457200">
              <a:lnSpc>
                <a:spcPct val="100000"/>
              </a:lnSpc>
              <a:spcAft>
                <a:spcPts val="600"/>
              </a:spcAft>
              <a:buFont typeface="+mj-lt"/>
              <a:buAutoNum type="arabicPeriod" startAt="3"/>
            </a:pPr>
            <a:r>
              <a:rPr lang="en-US" sz="2100" b="1" err="1">
                <a:solidFill>
                  <a:srgbClr val="494949"/>
                </a:solidFill>
                <a:latin typeface="+mn-lt"/>
                <a:ea typeface="Open Sans"/>
                <a:cs typeface="Calibri"/>
              </a:rPr>
              <a:t>Nizko</a:t>
            </a:r>
            <a:r>
              <a:rPr lang="en-US" sz="2100" b="1" dirty="0">
                <a:solidFill>
                  <a:srgbClr val="494949"/>
                </a:solidFill>
                <a:latin typeface="+mn-lt"/>
                <a:ea typeface="Open Sans"/>
                <a:cs typeface="Calibri"/>
              </a:rPr>
              <a:t> </a:t>
            </a:r>
            <a:r>
              <a:rPr lang="en-US" sz="2100" b="1" err="1">
                <a:solidFill>
                  <a:srgbClr val="494949"/>
                </a:solidFill>
                <a:latin typeface="+mn-lt"/>
                <a:ea typeface="Open Sans"/>
                <a:cs typeface="Calibri"/>
              </a:rPr>
              <a:t>okoljsko</a:t>
            </a:r>
            <a:r>
              <a:rPr lang="en-US" sz="2100" b="1" dirty="0">
                <a:solidFill>
                  <a:srgbClr val="494949"/>
                </a:solidFill>
                <a:latin typeface="+mn-lt"/>
                <a:ea typeface="Open Sans"/>
                <a:cs typeface="Calibri"/>
              </a:rPr>
              <a:t> </a:t>
            </a:r>
            <a:r>
              <a:rPr lang="en-US" sz="2100" b="1" err="1">
                <a:solidFill>
                  <a:srgbClr val="494949"/>
                </a:solidFill>
                <a:latin typeface="+mn-lt"/>
                <a:ea typeface="Open Sans"/>
                <a:cs typeface="Calibri"/>
              </a:rPr>
              <a:t>tveganje</a:t>
            </a:r>
            <a:r>
              <a:rPr lang="en-US" sz="2100" b="1" dirty="0">
                <a:solidFill>
                  <a:srgbClr val="494949"/>
                </a:solidFill>
                <a:latin typeface="+mn-lt"/>
                <a:ea typeface="Open Sans"/>
                <a:cs typeface="Calibri"/>
              </a:rPr>
              <a:t>: </a:t>
            </a:r>
            <a:r>
              <a:rPr lang="en-US" sz="2100" err="1">
                <a:solidFill>
                  <a:srgbClr val="494949"/>
                </a:solidFill>
                <a:latin typeface="+mn-lt"/>
                <a:ea typeface="Open Sans"/>
                <a:cs typeface="Calibri"/>
              </a:rPr>
              <a:t>majhen</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vpliv</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na</a:t>
            </a:r>
            <a:r>
              <a:rPr lang="en-US" sz="2100" dirty="0">
                <a:solidFill>
                  <a:srgbClr val="494949"/>
                </a:solidFill>
                <a:latin typeface="+mn-lt"/>
                <a:ea typeface="Open Sans"/>
                <a:cs typeface="Calibri"/>
              </a:rPr>
              <a:t> okolje in preprečevanje ekološke škode na zaščitenih območjih.</a:t>
            </a:r>
          </a:p>
          <a:p>
            <a:pPr marL="457200" indent="-457200">
              <a:lnSpc>
                <a:spcPct val="100000"/>
              </a:lnSpc>
              <a:spcAft>
                <a:spcPts val="600"/>
              </a:spcAft>
              <a:buFont typeface="+mj-lt"/>
              <a:buAutoNum type="arabicPeriod" startAt="3"/>
            </a:pPr>
            <a:r>
              <a:rPr lang="en-US" sz="2100" b="1" dirty="0">
                <a:solidFill>
                  <a:srgbClr val="494949"/>
                </a:solidFill>
                <a:latin typeface="+mn-lt"/>
                <a:ea typeface="Open Sans"/>
                <a:cs typeface="Calibri"/>
              </a:rPr>
              <a:t>Lokalna skupnost: </a:t>
            </a:r>
            <a:r>
              <a:rPr lang="en-US" sz="2100" dirty="0">
                <a:solidFill>
                  <a:srgbClr val="494949"/>
                </a:solidFill>
                <a:latin typeface="+mn-lt"/>
                <a:ea typeface="Open Sans"/>
                <a:cs typeface="Calibri"/>
              </a:rPr>
              <a:t>upoštevajte hrup, dostopnost in kulturno ustreznost.</a:t>
            </a:r>
          </a:p>
          <a:p>
            <a:pPr marL="457200" indent="-457200">
              <a:lnSpc>
                <a:spcPct val="100000"/>
              </a:lnSpc>
              <a:spcAft>
                <a:spcPts val="600"/>
              </a:spcAft>
              <a:buFont typeface="+mj-lt"/>
              <a:buAutoNum type="arabicPeriod" startAt="3"/>
            </a:pPr>
            <a:r>
              <a:rPr lang="en-US" sz="2100" b="1" dirty="0" err="1">
                <a:solidFill>
                  <a:srgbClr val="494949"/>
                </a:solidFill>
                <a:latin typeface="+mn-lt"/>
                <a:ea typeface="Open Sans"/>
                <a:cs typeface="Calibri"/>
              </a:rPr>
              <a:t>Primernost</a:t>
            </a:r>
            <a:r>
              <a:rPr lang="en-US" sz="2100" b="1" dirty="0">
                <a:solidFill>
                  <a:srgbClr val="494949"/>
                </a:solidFill>
                <a:latin typeface="+mn-lt"/>
                <a:ea typeface="Open Sans"/>
                <a:cs typeface="Calibri"/>
              </a:rPr>
              <a:t> za </a:t>
            </a:r>
            <a:r>
              <a:rPr lang="en-US" sz="2100" b="1" dirty="0" err="1">
                <a:solidFill>
                  <a:srgbClr val="494949"/>
                </a:solidFill>
                <a:latin typeface="+mn-lt"/>
                <a:ea typeface="Open Sans"/>
                <a:cs typeface="Calibri"/>
              </a:rPr>
              <a:t>trg</a:t>
            </a:r>
            <a:r>
              <a:rPr lang="en-US" sz="2100" b="1" dirty="0">
                <a:solidFill>
                  <a:srgbClr val="494949"/>
                </a:solidFill>
                <a:latin typeface="+mn-lt"/>
                <a:ea typeface="Open Sans"/>
                <a:cs typeface="Calibri"/>
              </a:rPr>
              <a:t>: </a:t>
            </a:r>
            <a:r>
              <a:rPr lang="en-US" sz="2100" dirty="0" err="1">
                <a:solidFill>
                  <a:srgbClr val="494949"/>
                </a:solidFill>
                <a:latin typeface="+mn-lt"/>
                <a:ea typeface="Open Sans"/>
                <a:cs typeface="Calibri"/>
              </a:rPr>
              <a:t>ali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lokacija</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ustreza</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vaši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ciljni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skupini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npr</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velnes</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avantura</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ali</a:t>
            </a:r>
            <a:r>
              <a:rPr lang="en-US" sz="2100" dirty="0">
                <a:solidFill>
                  <a:srgbClr val="494949"/>
                </a:solidFill>
                <a:latin typeface="+mn-lt"/>
                <a:ea typeface="Open Sans"/>
                <a:cs typeface="Calibri"/>
              </a:rPr>
              <a:t> </a:t>
            </a:r>
            <a:r>
              <a:rPr lang="en-US" sz="2100" dirty="0" err="1">
                <a:solidFill>
                  <a:srgbClr val="494949"/>
                </a:solidFill>
                <a:latin typeface="+mn-lt"/>
                <a:ea typeface="Open Sans"/>
                <a:cs typeface="Calibri"/>
              </a:rPr>
              <a:t>družine</a:t>
            </a:r>
            <a:r>
              <a:rPr lang="en-US" sz="2100" dirty="0">
                <a:solidFill>
                  <a:srgbClr val="494949"/>
                </a:solidFill>
                <a:latin typeface="+mn-lt"/>
                <a:ea typeface="Open Sans"/>
                <a:cs typeface="Calibri"/>
              </a:rPr>
              <a:t>?</a:t>
            </a:r>
          </a:p>
          <a:p>
            <a:pPr fontAlgn="base">
              <a:lnSpc>
                <a:spcPct val="100000"/>
              </a:lnSpc>
              <a:spcAft>
                <a:spcPts val="600"/>
              </a:spcAft>
            </a:pPr>
            <a:endParaRPr lang="en-US" sz="2200" dirty="0">
              <a:solidFill>
                <a:srgbClr val="494949"/>
              </a:solidFill>
              <a:latin typeface="+mn-lt"/>
            </a:endParaRPr>
          </a:p>
        </p:txBody>
      </p:sp>
      <p:pic>
        <p:nvPicPr>
          <p:cNvPr id="31" name="Picture 30" descr="A house with grass on the roof&#10;&#10;AI-generated content may be incorrect.">
            <a:extLst>
              <a:ext uri="{FF2B5EF4-FFF2-40B4-BE49-F238E27FC236}">
                <a16:creationId xmlns:a16="http://schemas.microsoft.com/office/drawing/2014/main" id="{E7D879FE-23EF-9E6F-EF49-354AD8E84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533" y="-1"/>
            <a:ext cx="3164462" cy="2095942"/>
          </a:xfrm>
          <a:prstGeom prst="rect">
            <a:avLst/>
          </a:prstGeom>
        </p:spPr>
      </p:pic>
      <p:pic>
        <p:nvPicPr>
          <p:cNvPr id="29" name="Picture 28" descr="A row of houses with grass covering&#10;&#10;AI-generated content may be incorrect.">
            <a:extLst>
              <a:ext uri="{FF2B5EF4-FFF2-40B4-BE49-F238E27FC236}">
                <a16:creationId xmlns:a16="http://schemas.microsoft.com/office/drawing/2014/main" id="{DE3EF769-B075-771C-65FC-BDAC0EDCC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4435" y="3626488"/>
            <a:ext cx="4617708" cy="3109619"/>
          </a:xfrm>
          <a:prstGeom prst="flowChartConnector">
            <a:avLst/>
          </a:prstGeom>
        </p:spPr>
      </p:pic>
      <p:sp>
        <p:nvSpPr>
          <p:cNvPr id="4" name="Text Placeholder 6">
            <a:extLst>
              <a:ext uri="{FF2B5EF4-FFF2-40B4-BE49-F238E27FC236}">
                <a16:creationId xmlns:a16="http://schemas.microsoft.com/office/drawing/2014/main" id="{E4355917-6E4E-92F3-8B24-A54E4B9CE7A5}"/>
              </a:ext>
            </a:extLst>
          </p:cNvPr>
          <p:cNvSpPr>
            <a:spLocks noGrp="1"/>
          </p:cNvSpPr>
          <p:nvPr>
            <p:ph type="body" sz="quarter" idx="18"/>
          </p:nvPr>
        </p:nvSpPr>
        <p:spPr>
          <a:xfrm>
            <a:off x="674687" y="3429871"/>
            <a:ext cx="2922075" cy="1049337"/>
          </a:xfrm>
        </p:spPr>
        <p:txBody>
          <a:bodyPr/>
          <a:lstStyle/>
          <a:p>
            <a:pPr algn="ctr">
              <a:lnSpc>
                <a:spcPct val="100000"/>
              </a:lnSpc>
            </a:pPr>
            <a:r>
              <a:rPr lang="en-US" sz="2600" dirty="0"/>
              <a:t>Prednostna naloga: </a:t>
            </a:r>
            <a:r>
              <a:rPr lang="en-US" sz="2600" b="0" dirty="0"/>
              <a:t>Naslednja lokacija in lokacija</a:t>
            </a:r>
          </a:p>
          <a:p>
            <a:pPr algn="ctr">
              <a:lnSpc>
                <a:spcPct val="100000"/>
              </a:lnSpc>
            </a:pPr>
            <a:endParaRPr lang="en-IE" sz="2600" b="0" dirty="0"/>
          </a:p>
        </p:txBody>
      </p:sp>
    </p:spTree>
    <p:extLst>
      <p:ext uri="{BB962C8B-B14F-4D97-AF65-F5344CB8AC3E}">
        <p14:creationId xmlns:p14="http://schemas.microsoft.com/office/powerpoint/2010/main" val="260937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73347-C737-11C9-63A4-B924252C0E8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2C70BDD-61FC-8D1C-F167-3AAEB102DB69}"/>
              </a:ext>
            </a:extLst>
          </p:cNvPr>
          <p:cNvSpPr>
            <a:spLocks noGrp="1"/>
          </p:cNvSpPr>
          <p:nvPr>
            <p:ph type="body" sz="quarter" idx="18"/>
          </p:nvPr>
        </p:nvSpPr>
        <p:spPr>
          <a:xfrm>
            <a:off x="8125512" y="1857125"/>
            <a:ext cx="3885513" cy="870198"/>
          </a:xfrm>
        </p:spPr>
        <p:txBody>
          <a:bodyPr/>
          <a:lstStyle/>
          <a:p>
            <a:pPr>
              <a:lnSpc>
                <a:spcPct val="100000"/>
              </a:lnSpc>
            </a:pPr>
            <a:r>
              <a:rPr lang="en-US" sz="3000" dirty="0"/>
              <a:t>Zagotovitev zemljišč, primernih za razvoj</a:t>
            </a:r>
          </a:p>
        </p:txBody>
      </p:sp>
      <p:sp>
        <p:nvSpPr>
          <p:cNvPr id="9" name="Text Placeholder 8">
            <a:extLst>
              <a:ext uri="{FF2B5EF4-FFF2-40B4-BE49-F238E27FC236}">
                <a16:creationId xmlns:a16="http://schemas.microsoft.com/office/drawing/2014/main" id="{69EEA9C2-39AD-5E3E-0C68-B62538C3BBF5}"/>
              </a:ext>
            </a:extLst>
          </p:cNvPr>
          <p:cNvSpPr>
            <a:spLocks noGrp="1"/>
          </p:cNvSpPr>
          <p:nvPr>
            <p:ph type="body" sz="quarter" idx="23"/>
          </p:nvPr>
        </p:nvSpPr>
        <p:spPr>
          <a:xfrm>
            <a:off x="282242" y="3949245"/>
            <a:ext cx="11475108" cy="2675244"/>
          </a:xfrm>
        </p:spPr>
        <p:txBody>
          <a:bodyPr lIns="91440" tIns="45720" rIns="91440" bIns="45720" anchor="t"/>
          <a:lstStyle/>
          <a:p>
            <a:r>
              <a:rPr lang="en-US" sz="2000" b="1" dirty="0">
                <a:solidFill>
                  <a:srgbClr val="E96751"/>
                </a:solidFill>
              </a:rPr>
              <a:t>Zgodaj se seznanite s pravnimi stroški, stroški za prostorsko načrtovanje in stroški za pridobitev dovoljenj, da se izognete zamudam, zavrnitvam ali dragim popravkom v nadaljevanju.</a:t>
            </a:r>
            <a:endParaRPr lang="en-US" sz="2000" b="1" dirty="0">
              <a:solidFill>
                <a:srgbClr val="E96751"/>
              </a:solidFill>
              <a:ea typeface="Calibri"/>
              <a:cs typeface="Calibri"/>
            </a:endParaRPr>
          </a:p>
          <a:p>
            <a:r>
              <a:rPr lang="en-US" sz="2000" err="1"/>
              <a:t>Niso</a:t>
            </a:r>
            <a:r>
              <a:rPr lang="en-US" sz="2000"/>
              <a:t> </a:t>
            </a:r>
            <a:r>
              <a:rPr lang="en-US" sz="2000" err="1"/>
              <a:t>vse</a:t>
            </a:r>
            <a:r>
              <a:rPr lang="en-US" sz="2000"/>
              <a:t> lepe </a:t>
            </a:r>
            <a:r>
              <a:rPr lang="en-US" sz="2000" err="1"/>
              <a:t>lokacije</a:t>
            </a:r>
            <a:r>
              <a:rPr lang="en-US" sz="2000"/>
              <a:t> </a:t>
            </a:r>
            <a:r>
              <a:rPr lang="en-US" sz="2000" err="1"/>
              <a:t>zakonite</a:t>
            </a:r>
            <a:r>
              <a:rPr lang="en-US" sz="2000"/>
              <a:t> za </a:t>
            </a:r>
            <a:r>
              <a:rPr lang="en-US" sz="2000" err="1"/>
              <a:t>gradnjo</a:t>
            </a:r>
            <a:r>
              <a:rPr lang="en-US" sz="2000"/>
              <a:t> – in </a:t>
            </a:r>
            <a:r>
              <a:rPr lang="en-US" sz="2000" err="1"/>
              <a:t>če</a:t>
            </a:r>
            <a:r>
              <a:rPr lang="en-US" sz="2000"/>
              <a:t> to </a:t>
            </a:r>
            <a:r>
              <a:rPr lang="en-US" sz="2000" err="1"/>
              <a:t>ugotovite</a:t>
            </a:r>
            <a:r>
              <a:rPr lang="en-US" sz="2000"/>
              <a:t> </a:t>
            </a:r>
            <a:r>
              <a:rPr lang="en-US" sz="2000" err="1"/>
              <a:t>prepozno</a:t>
            </a:r>
            <a:r>
              <a:rPr lang="en-US" sz="2000"/>
              <a:t>, vas </a:t>
            </a:r>
            <a:r>
              <a:rPr lang="en-US" sz="2000" err="1"/>
              <a:t>lahko</a:t>
            </a:r>
            <a:r>
              <a:rPr lang="en-US" sz="2000"/>
              <a:t> </a:t>
            </a:r>
            <a:r>
              <a:rPr lang="en-US" sz="2000" err="1"/>
              <a:t>drago</a:t>
            </a:r>
            <a:r>
              <a:rPr lang="en-US" sz="2000"/>
              <a:t> </a:t>
            </a:r>
            <a:r>
              <a:rPr lang="en-US" sz="2000" err="1"/>
              <a:t>stane</a:t>
            </a:r>
            <a:r>
              <a:rPr lang="en-US" sz="2000"/>
              <a:t>. Pri </a:t>
            </a:r>
            <a:r>
              <a:rPr lang="en-US" sz="2000" err="1"/>
              <a:t>tem</a:t>
            </a:r>
            <a:r>
              <a:rPr lang="en-US" sz="2000"/>
              <a:t> </a:t>
            </a:r>
            <a:r>
              <a:rPr lang="en-US" sz="2000" err="1"/>
              <a:t>koraku</a:t>
            </a:r>
            <a:r>
              <a:rPr lang="en-US" sz="2000"/>
              <a:t> </a:t>
            </a:r>
            <a:r>
              <a:rPr lang="en-US" sz="2000" dirty="0" err="1"/>
              <a:t>gre</a:t>
            </a:r>
            <a:r>
              <a:rPr lang="en-US" sz="2000" dirty="0"/>
              <a:t> za </a:t>
            </a:r>
            <a:r>
              <a:rPr lang="en-US" sz="2000" b="1" dirty="0" err="1"/>
              <a:t>izbiro</a:t>
            </a:r>
            <a:r>
              <a:rPr lang="en-US" sz="2000" b="1" dirty="0"/>
              <a:t> </a:t>
            </a:r>
            <a:r>
              <a:rPr lang="en-US" sz="2000" b="1" dirty="0" err="1"/>
              <a:t>primernega</a:t>
            </a:r>
            <a:r>
              <a:rPr lang="en-US" sz="2000" b="1" dirty="0"/>
              <a:t> </a:t>
            </a:r>
            <a:r>
              <a:rPr lang="en-US" sz="2000" b="1" dirty="0" err="1"/>
              <a:t>zemljišča</a:t>
            </a:r>
            <a:r>
              <a:rPr lang="en-US" sz="2000" b="1" dirty="0"/>
              <a:t> </a:t>
            </a:r>
            <a:r>
              <a:rPr lang="en-US" sz="2000"/>
              <a:t>in razumevanje lokalnih predpisov in pravil o prostorskem načrtovanju ali </a:t>
            </a:r>
            <a:r>
              <a:rPr lang="en-US" sz="2000" dirty="0"/>
              <a:t>okolju, ki lahko vplivajo na vašo gradnjo ali jo celo preprečijo. Ne glede na to, ali gre za pristojbine za spremembo namembnosti, vloge za dovoljenja, honorarje svetovalcev ali zamude – </a:t>
            </a:r>
            <a:r>
              <a:rPr lang="en-US" sz="2000" b="1" dirty="0"/>
              <a:t>stroški načrtovanja lahko znašajo od 1.000 do 10.000 evrov ali več</a:t>
            </a:r>
            <a:r>
              <a:rPr lang="en-US" sz="2000" dirty="0"/>
              <a:t>, odvisno od regije. Če ste pravočasno obveščeni, se izognete finančnim izgubam in zagotovite skladnost z zakoni.</a:t>
            </a:r>
            <a:endParaRPr lang="en-IE" sz="2000">
              <a:ea typeface="Calibri"/>
              <a:cs typeface="Calibri"/>
            </a:endParaRPr>
          </a:p>
        </p:txBody>
      </p:sp>
      <p:pic>
        <p:nvPicPr>
          <p:cNvPr id="10" name="Picture Placeholder 9" descr="A brick building with a fence and vines&#10;&#10;AI-generated content may be incorrect.">
            <a:extLst>
              <a:ext uri="{FF2B5EF4-FFF2-40B4-BE49-F238E27FC236}">
                <a16:creationId xmlns:a16="http://schemas.microsoft.com/office/drawing/2014/main" id="{D6879C7C-E005-D09E-9757-663C35F150FB}"/>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a:xfrm>
            <a:off x="0" y="1913"/>
            <a:ext cx="8097183" cy="3704457"/>
          </a:xfrm>
        </p:spPr>
      </p:pic>
    </p:spTree>
    <p:extLst>
      <p:ext uri="{BB962C8B-B14F-4D97-AF65-F5344CB8AC3E}">
        <p14:creationId xmlns:p14="http://schemas.microsoft.com/office/powerpoint/2010/main" val="344164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062E-D8ED-D708-8B13-C5520014CD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925320F-060B-F95E-80C4-3BAFD283750D}"/>
              </a:ext>
            </a:extLst>
          </p:cNvPr>
          <p:cNvSpPr>
            <a:spLocks noGrp="1"/>
          </p:cNvSpPr>
          <p:nvPr>
            <p:ph type="body" sz="quarter" idx="18"/>
          </p:nvPr>
        </p:nvSpPr>
        <p:spPr>
          <a:xfrm>
            <a:off x="553935" y="1546712"/>
            <a:ext cx="11154829" cy="4554259"/>
          </a:xfrm>
        </p:spPr>
        <p:txBody>
          <a:bodyPr lIns="91440" tIns="45720" rIns="91440" bIns="45720" anchor="t"/>
          <a:lstStyle/>
          <a:p>
            <a:pPr>
              <a:spcAft>
                <a:spcPts val="1200"/>
              </a:spcAft>
            </a:pPr>
            <a:r>
              <a:rPr lang="en-US" sz="2600" b="1" err="1">
                <a:solidFill>
                  <a:srgbClr val="E96751"/>
                </a:solidFill>
              </a:rPr>
              <a:t>Vsa</a:t>
            </a:r>
            <a:r>
              <a:rPr lang="en-US" sz="2600" b="1">
                <a:solidFill>
                  <a:srgbClr val="E96751"/>
                </a:solidFill>
              </a:rPr>
              <a:t> </a:t>
            </a:r>
            <a:r>
              <a:rPr lang="en-US" sz="2600" b="1" err="1">
                <a:solidFill>
                  <a:srgbClr val="E96751"/>
                </a:solidFill>
              </a:rPr>
              <a:t>podeželska</a:t>
            </a:r>
            <a:r>
              <a:rPr lang="en-US" sz="2600" b="1">
                <a:solidFill>
                  <a:srgbClr val="E96751"/>
                </a:solidFill>
              </a:rPr>
              <a:t> </a:t>
            </a:r>
            <a:r>
              <a:rPr lang="en-US" sz="2600" b="1" err="1">
                <a:solidFill>
                  <a:srgbClr val="E96751"/>
                </a:solidFill>
              </a:rPr>
              <a:t>zemljišča</a:t>
            </a:r>
            <a:r>
              <a:rPr lang="en-US" sz="2600" b="1">
                <a:solidFill>
                  <a:srgbClr val="E96751"/>
                </a:solidFill>
              </a:rPr>
              <a:t> </a:t>
            </a:r>
            <a:r>
              <a:rPr lang="en-US" sz="2600" b="1" err="1">
                <a:solidFill>
                  <a:srgbClr val="E96751"/>
                </a:solidFill>
              </a:rPr>
              <a:t>niso</a:t>
            </a:r>
            <a:r>
              <a:rPr lang="en-US" sz="2600" b="1">
                <a:solidFill>
                  <a:srgbClr val="E96751"/>
                </a:solidFill>
              </a:rPr>
              <a:t> </a:t>
            </a:r>
            <a:r>
              <a:rPr lang="en-US" sz="2600" b="1" err="1">
                <a:solidFill>
                  <a:srgbClr val="E96751"/>
                </a:solidFill>
              </a:rPr>
              <a:t>primerna</a:t>
            </a:r>
            <a:r>
              <a:rPr lang="en-US" sz="2600" b="1">
                <a:solidFill>
                  <a:srgbClr val="E96751"/>
                </a:solidFill>
              </a:rPr>
              <a:t> za </a:t>
            </a:r>
            <a:r>
              <a:rPr lang="en-US" sz="2600" b="1" err="1">
                <a:solidFill>
                  <a:srgbClr val="E96751"/>
                </a:solidFill>
              </a:rPr>
              <a:t>alternativne</a:t>
            </a:r>
            <a:r>
              <a:rPr lang="en-US" sz="2600" b="1">
                <a:solidFill>
                  <a:srgbClr val="E96751"/>
                </a:solidFill>
              </a:rPr>
              <a:t> </a:t>
            </a:r>
            <a:r>
              <a:rPr lang="en-US" sz="2600" b="1" err="1">
                <a:solidFill>
                  <a:srgbClr val="E96751"/>
                </a:solidFill>
              </a:rPr>
              <a:t>turistične</a:t>
            </a:r>
            <a:r>
              <a:rPr lang="en-US" sz="2600" b="1">
                <a:solidFill>
                  <a:srgbClr val="E96751"/>
                </a:solidFill>
              </a:rPr>
              <a:t> nastanitve! </a:t>
            </a:r>
          </a:p>
          <a:p>
            <a:pPr>
              <a:spcAft>
                <a:spcPts val="1200"/>
              </a:spcAft>
            </a:pPr>
            <a:r>
              <a:rPr lang="en-US" dirty="0">
                <a:solidFill>
                  <a:srgbClr val="414141"/>
                </a:solidFill>
              </a:rPr>
              <a:t>Začetek poslovanja z alternativnimi nastanitvami zahteva znatne kapitalske naložbe, zlasti za pridobitev </a:t>
            </a:r>
            <a:r>
              <a:rPr lang="en-US" b="1" dirty="0">
                <a:solidFill>
                  <a:srgbClr val="414141"/>
                </a:solidFill>
              </a:rPr>
              <a:t>zemljišč, primernih za razvoj</a:t>
            </a:r>
            <a:r>
              <a:rPr lang="en-US" dirty="0">
                <a:solidFill>
                  <a:srgbClr val="414141"/>
                </a:solidFill>
              </a:rPr>
              <a:t>. To med drugim pomeni, da morajo biti zemljišča primerna za alternativne turistične nastanitve, da je mogoče pridobiti gradbeno dovoljenje in da je na voljo osnovna infrastruktura. </a:t>
            </a:r>
            <a:r>
              <a:rPr lang="en-US" b="1" dirty="0"/>
              <a:t>Ključni dejavniki, ki lahko znatno vplivajo na stroške</a:t>
            </a:r>
            <a:r>
              <a:rPr lang="en-US" dirty="0"/>
              <a:t>, so pridobitev zemljišča (stroški), stroški načrtovanja (vključno z vlogo in povezanimi poročili) in priprava lokacije (vključno s cestami in komunalnimi storitvami)</a:t>
            </a:r>
            <a:r>
              <a:rPr lang="en-US" dirty="0">
                <a:solidFill>
                  <a:srgbClr val="414141"/>
                </a:solidFill>
              </a:rPr>
              <a:t>. </a:t>
            </a:r>
          </a:p>
          <a:p>
            <a:pPr>
              <a:spcAft>
                <a:spcPts val="1200"/>
              </a:spcAft>
            </a:pPr>
            <a:r>
              <a:rPr lang="en-US" b="1">
                <a:solidFill>
                  <a:srgbClr val="414141"/>
                </a:solidFill>
              </a:rPr>
              <a:t>Načrtovanje alternativnih nastanitev je del splošnega načrtovanja turizma, vendar ima svoje </a:t>
            </a:r>
            <a:r>
              <a:rPr lang="en-US" b="1" dirty="0">
                <a:solidFill>
                  <a:srgbClr val="414141"/>
                </a:solidFill>
              </a:rPr>
              <a:t>lastne zakone o načrtovanju; </a:t>
            </a:r>
            <a:r>
              <a:rPr lang="en-US" dirty="0">
                <a:solidFill>
                  <a:srgbClr val="414141"/>
                </a:solidFill>
              </a:rPr>
              <a:t>osredotoča se na rabo zemljišč, kar vključuje gradbene predpise, skladnost z zakoni, vključevanje skupnosti, vpliv na okolje in izkušnje gostov. Tukaj je </a:t>
            </a:r>
            <a:r>
              <a:rPr lang="en-US" dirty="0" err="1">
                <a:solidFill>
                  <a:srgbClr val="414141"/>
                </a:solidFill>
              </a:rPr>
              <a:t>nekaj</a:t>
            </a:r>
            <a:r>
              <a:rPr lang="en-US" dirty="0">
                <a:solidFill>
                  <a:srgbClr val="414141"/>
                </a:solidFill>
              </a:rPr>
              <a:t>, </a:t>
            </a:r>
            <a:r>
              <a:rPr lang="en-US" dirty="0" err="1">
                <a:solidFill>
                  <a:srgbClr val="414141"/>
                </a:solidFill>
              </a:rPr>
              <a:t>kar</a:t>
            </a:r>
            <a:r>
              <a:rPr lang="en-US" dirty="0">
                <a:solidFill>
                  <a:srgbClr val="414141"/>
                </a:solidFill>
              </a:rPr>
              <a:t> </a:t>
            </a:r>
            <a:r>
              <a:rPr lang="en-US" err="1">
                <a:solidFill>
                  <a:srgbClr val="414141"/>
                </a:solidFill>
              </a:rPr>
              <a:t>morate</a:t>
            </a:r>
            <a:r>
              <a:rPr lang="en-US">
                <a:solidFill>
                  <a:srgbClr val="414141"/>
                </a:solidFill>
              </a:rPr>
              <a:t> </a:t>
            </a:r>
            <a:r>
              <a:rPr lang="en-US" err="1">
                <a:solidFill>
                  <a:srgbClr val="414141"/>
                </a:solidFill>
              </a:rPr>
              <a:t>na</a:t>
            </a:r>
            <a:r>
              <a:rPr lang="en-US">
                <a:solidFill>
                  <a:srgbClr val="414141"/>
                </a:solidFill>
              </a:rPr>
              <a:t> </a:t>
            </a:r>
            <a:r>
              <a:rPr lang="en-US" err="1">
                <a:solidFill>
                  <a:srgbClr val="414141"/>
                </a:solidFill>
              </a:rPr>
              <a:t>splošno</a:t>
            </a:r>
            <a:r>
              <a:rPr lang="en-US">
                <a:solidFill>
                  <a:srgbClr val="414141"/>
                </a:solidFill>
              </a:rPr>
              <a:t> </a:t>
            </a:r>
            <a:r>
              <a:rPr lang="en-US" err="1">
                <a:solidFill>
                  <a:srgbClr val="414141"/>
                </a:solidFill>
              </a:rPr>
              <a:t>upoštevati</a:t>
            </a:r>
            <a:r>
              <a:rPr lang="en-US">
                <a:solidFill>
                  <a:srgbClr val="414141"/>
                </a:solidFill>
              </a:rPr>
              <a:t> </a:t>
            </a:r>
            <a:r>
              <a:rPr lang="en-US" err="1">
                <a:solidFill>
                  <a:srgbClr val="414141"/>
                </a:solidFill>
              </a:rPr>
              <a:t>pri</a:t>
            </a:r>
            <a:r>
              <a:rPr lang="en-US">
                <a:solidFill>
                  <a:srgbClr val="414141"/>
                </a:solidFill>
              </a:rPr>
              <a:t> </a:t>
            </a:r>
            <a:r>
              <a:rPr lang="en-US" err="1">
                <a:solidFill>
                  <a:srgbClr val="414141"/>
                </a:solidFill>
              </a:rPr>
              <a:t>načrtovanju</a:t>
            </a:r>
            <a:r>
              <a:rPr lang="en-US">
                <a:solidFill>
                  <a:srgbClr val="414141"/>
                </a:solidFill>
              </a:rPr>
              <a:t> </a:t>
            </a:r>
            <a:r>
              <a:rPr lang="en-US" err="1">
                <a:solidFill>
                  <a:srgbClr val="414141"/>
                </a:solidFill>
              </a:rPr>
              <a:t>alternativne</a:t>
            </a:r>
            <a:r>
              <a:rPr lang="en-US">
                <a:solidFill>
                  <a:srgbClr val="414141"/>
                </a:solidFill>
              </a:rPr>
              <a:t> </a:t>
            </a:r>
            <a:r>
              <a:rPr lang="en-US" err="1">
                <a:solidFill>
                  <a:srgbClr val="414141"/>
                </a:solidFill>
              </a:rPr>
              <a:t>turistične</a:t>
            </a:r>
            <a:r>
              <a:rPr lang="en-US">
                <a:solidFill>
                  <a:srgbClr val="414141"/>
                </a:solidFill>
              </a:rPr>
              <a:t> nastanitve.</a:t>
            </a:r>
            <a:endParaRPr lang="en-US">
              <a:solidFill>
                <a:srgbClr val="414141"/>
              </a:solidFill>
              <a:ea typeface="Calibri"/>
              <a:cs typeface="Calibri"/>
            </a:endParaRPr>
          </a:p>
          <a:p>
            <a:pPr>
              <a:spcAft>
                <a:spcPts val="1200"/>
              </a:spcAft>
            </a:pPr>
            <a:endParaRPr lang="en-US" sz="2200" dirty="0"/>
          </a:p>
        </p:txBody>
      </p:sp>
      <p:sp>
        <p:nvSpPr>
          <p:cNvPr id="4" name="Text Placeholder 3">
            <a:extLst>
              <a:ext uri="{FF2B5EF4-FFF2-40B4-BE49-F238E27FC236}">
                <a16:creationId xmlns:a16="http://schemas.microsoft.com/office/drawing/2014/main" id="{067493F5-84C7-BA89-7896-B376711D3114}"/>
              </a:ext>
            </a:extLst>
          </p:cNvPr>
          <p:cNvSpPr>
            <a:spLocks noGrp="1"/>
          </p:cNvSpPr>
          <p:nvPr>
            <p:ph type="body" sz="quarter" idx="16"/>
          </p:nvPr>
        </p:nvSpPr>
        <p:spPr>
          <a:xfrm>
            <a:off x="553935" y="743058"/>
            <a:ext cx="11154829" cy="803654"/>
          </a:xfrm>
        </p:spPr>
        <p:txBody>
          <a:bodyPr/>
          <a:lstStyle/>
          <a:p>
            <a:r>
              <a:rPr lang="en-US" sz="2800" b="0" i="1" dirty="0"/>
              <a:t>Zagotovitev zemljišča, primernega za razvoj</a:t>
            </a:r>
            <a:endParaRPr lang="en-US" sz="2800" b="0" i="1" dirty="0">
              <a:solidFill>
                <a:srgbClr val="494949"/>
              </a:solidFill>
            </a:endParaRPr>
          </a:p>
        </p:txBody>
      </p:sp>
      <p:sp>
        <p:nvSpPr>
          <p:cNvPr id="6" name="Text Placeholder 5">
            <a:extLst>
              <a:ext uri="{FF2B5EF4-FFF2-40B4-BE49-F238E27FC236}">
                <a16:creationId xmlns:a16="http://schemas.microsoft.com/office/drawing/2014/main" id="{07194F18-D064-D2FA-44D4-81C6C98C9F25}"/>
              </a:ext>
            </a:extLst>
          </p:cNvPr>
          <p:cNvSpPr>
            <a:spLocks noGrp="1"/>
          </p:cNvSpPr>
          <p:nvPr>
            <p:ph type="body" sz="quarter" idx="19"/>
          </p:nvPr>
        </p:nvSpPr>
        <p:spPr>
          <a:xfrm>
            <a:off x="553935" y="161727"/>
            <a:ext cx="10614687" cy="803654"/>
          </a:xfrm>
        </p:spPr>
        <p:txBody>
          <a:bodyPr lIns="91440" tIns="45720" rIns="91440" bIns="45720" anchor="t">
            <a:noAutofit/>
          </a:bodyPr>
          <a:lstStyle/>
          <a:p>
            <a:r>
              <a:rPr lang="en-GB" sz="3200" dirty="0" err="1"/>
              <a:t>Alternativna</a:t>
            </a:r>
            <a:r>
              <a:rPr lang="en-GB" sz="3200" dirty="0"/>
              <a:t> </a:t>
            </a:r>
            <a:r>
              <a:rPr lang="en-GB" sz="3200" dirty="0" err="1"/>
              <a:t>turistična</a:t>
            </a:r>
            <a:r>
              <a:rPr lang="en-GB" sz="3200" dirty="0"/>
              <a:t> </a:t>
            </a:r>
            <a:r>
              <a:rPr lang="en-GB" sz="3200" dirty="0" err="1"/>
              <a:t>nastanitev</a:t>
            </a:r>
            <a:r>
              <a:rPr lang="en-GB" sz="3200" dirty="0"/>
              <a:t> </a:t>
            </a:r>
          </a:p>
        </p:txBody>
      </p:sp>
      <p:sp>
        <p:nvSpPr>
          <p:cNvPr id="3" name="Slide Number Placeholder 5">
            <a:extLst>
              <a:ext uri="{FF2B5EF4-FFF2-40B4-BE49-F238E27FC236}">
                <a16:creationId xmlns:a16="http://schemas.microsoft.com/office/drawing/2014/main" id="{DB7FB070-00A7-EBDC-AE29-C83D69E398E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24</a:t>
            </a:fld>
            <a:endParaRPr lang="fr-CA" dirty="0"/>
          </a:p>
        </p:txBody>
      </p:sp>
      <p:cxnSp>
        <p:nvCxnSpPr>
          <p:cNvPr id="9" name="Straight Connector 8">
            <a:extLst>
              <a:ext uri="{FF2B5EF4-FFF2-40B4-BE49-F238E27FC236}">
                <a16:creationId xmlns:a16="http://schemas.microsoft.com/office/drawing/2014/main" id="{1BD576F7-3755-3D4F-5FFE-8C57A1339C2E}"/>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F4841C-A3A3-F85B-0FC3-845E5A1FC89F}"/>
              </a:ext>
            </a:extLst>
          </p:cNvPr>
          <p:cNvSpPr txBox="1"/>
          <p:nvPr/>
        </p:nvSpPr>
        <p:spPr>
          <a:xfrm>
            <a:off x="1068531" y="5805164"/>
            <a:ext cx="10307103" cy="1252522"/>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2">
                <a:extLst>
                  <a:ext uri="{A12FA001-AC4F-418D-AE19-62706E023703}">
                    <ahyp:hlinkClr xmlns:ahyp="http://schemas.microsoft.com/office/drawing/2018/hyperlinkcolor" val="tx"/>
                  </a:ext>
                </a:extLst>
              </a:hlinkClick>
            </a:endParaRPr>
          </a:p>
          <a:p>
            <a:pPr marL="285750" indent="-285750" algn="l">
              <a:lnSpc>
                <a:spcPts val="2250"/>
              </a:lnSpc>
              <a:buFont typeface="Arial" panose="020B0604020202020204" pitchFamily="34" charset="0"/>
              <a:buChar char="•"/>
            </a:pPr>
            <a:r>
              <a:rPr lang="en-US" sz="1600" i="0" dirty="0">
                <a:solidFill>
                  <a:srgbClr val="00B0F0"/>
                </a:solidFill>
                <a:effectLst/>
                <a:hlinkClick r:id="rId2">
                  <a:extLst>
                    <a:ext uri="{A12FA001-AC4F-418D-AE19-62706E023703}">
                      <ahyp:hlinkClr xmlns:ahyp="http://schemas.microsoft.com/office/drawing/2018/hyperlinkcolor" val="tx"/>
                    </a:ext>
                  </a:extLst>
                </a:hlinkClick>
              </a:rPr>
              <a:t>Načrtovanje turizma: pomen, prednosti, vrste in ravni</a:t>
            </a:r>
            <a:r>
              <a:rPr lang="en-US" sz="1600" i="0" dirty="0">
                <a:solidFill>
                  <a:srgbClr val="00B0F0"/>
                </a:solidFill>
                <a:effectLst/>
              </a:rPr>
              <a:t>, 2024</a:t>
            </a:r>
          </a:p>
          <a:p>
            <a:pPr marL="285750" indent="-285750">
              <a:lnSpc>
                <a:spcPts val="2250"/>
              </a:lnSpc>
              <a:buFont typeface="Arial" panose="020B0604020202020204" pitchFamily="34" charset="0"/>
              <a:buChar char="•"/>
            </a:pPr>
            <a:r>
              <a:rPr lang="en-IE" sz="1600" dirty="0">
                <a:solidFill>
                  <a:srgbClr val="00B0F0"/>
                </a:solidFill>
                <a:hlinkClick r:id="rId3">
                  <a:extLst>
                    <a:ext uri="{A12FA001-AC4F-418D-AE19-62706E023703}">
                      <ahyp:hlinkClr xmlns:ahyp="http://schemas.microsoft.com/office/drawing/2018/hyperlinkcolor" val="tx"/>
                    </a:ext>
                  </a:extLst>
                </a:hlinkClick>
              </a:rPr>
              <a:t>Trajnostni turizem: razumevanje priložnosti</a:t>
            </a:r>
            <a:endParaRPr lang="en-IE" sz="1600" dirty="0">
              <a:solidFill>
                <a:srgbClr val="00B0F0"/>
              </a:solidFill>
            </a:endParaRPr>
          </a:p>
          <a:p>
            <a:pPr marL="285750" indent="-285750" algn="l">
              <a:lnSpc>
                <a:spcPts val="2250"/>
              </a:lnSpc>
              <a:buFont typeface="Arial" panose="020B0604020202020204" pitchFamily="34" charset="0"/>
              <a:buChar char="•"/>
            </a:pPr>
            <a:endParaRPr lang="en-US" sz="1600" i="0" dirty="0">
              <a:solidFill>
                <a:srgbClr val="414141"/>
              </a:solidFill>
              <a:effectLst/>
            </a:endParaRPr>
          </a:p>
        </p:txBody>
      </p:sp>
      <p:pic>
        <p:nvPicPr>
          <p:cNvPr id="8" name="Picture 7">
            <a:extLst>
              <a:ext uri="{FF2B5EF4-FFF2-40B4-BE49-F238E27FC236}">
                <a16:creationId xmlns:a16="http://schemas.microsoft.com/office/drawing/2014/main" id="{A6816711-55E6-DC31-E75E-99C489948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525" y="5929605"/>
            <a:ext cx="850589" cy="846711"/>
          </a:xfrm>
          <a:prstGeom prst="rect">
            <a:avLst/>
          </a:prstGeom>
        </p:spPr>
      </p:pic>
    </p:spTree>
    <p:extLst>
      <p:ext uri="{BB962C8B-B14F-4D97-AF65-F5344CB8AC3E}">
        <p14:creationId xmlns:p14="http://schemas.microsoft.com/office/powerpoint/2010/main" val="4234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3664-DFF9-ABDF-ED30-031F0E2CE47D}"/>
              </a:ext>
            </a:extLst>
          </p:cNvPr>
          <p:cNvSpPr>
            <a:spLocks noGrp="1"/>
          </p:cNvSpPr>
          <p:nvPr>
            <p:ph type="body" sz="quarter" idx="16"/>
          </p:nvPr>
        </p:nvSpPr>
        <p:spPr>
          <a:xfrm>
            <a:off x="788656" y="199432"/>
            <a:ext cx="10614687" cy="803654"/>
          </a:xfrm>
        </p:spPr>
        <p:txBody>
          <a:bodyPr/>
          <a:lstStyle/>
          <a:p>
            <a:r>
              <a:rPr lang="en-IE" sz="3200" dirty="0"/>
              <a:t>Seznam komponent za načrtovanje in prostorsko načrtovanje</a:t>
            </a:r>
          </a:p>
        </p:txBody>
      </p:sp>
      <p:graphicFrame>
        <p:nvGraphicFramePr>
          <p:cNvPr id="5" name="Table 4">
            <a:extLst>
              <a:ext uri="{FF2B5EF4-FFF2-40B4-BE49-F238E27FC236}">
                <a16:creationId xmlns:a16="http://schemas.microsoft.com/office/drawing/2014/main" id="{0400E73E-4927-E6E4-CE4D-6E4816826F95}"/>
              </a:ext>
            </a:extLst>
          </p:cNvPr>
          <p:cNvGraphicFramePr>
            <a:graphicFrameLocks noGrp="1"/>
          </p:cNvGraphicFramePr>
          <p:nvPr>
            <p:extLst>
              <p:ext uri="{D42A27DB-BD31-4B8C-83A1-F6EECF244321}">
                <p14:modId xmlns:p14="http://schemas.microsoft.com/office/powerpoint/2010/main" val="2643405115"/>
              </p:ext>
            </p:extLst>
          </p:nvPr>
        </p:nvGraphicFramePr>
        <p:xfrm>
          <a:off x="774803" y="915780"/>
          <a:ext cx="10934699" cy="5563332"/>
        </p:xfrm>
        <a:graphic>
          <a:graphicData uri="http://schemas.openxmlformats.org/drawingml/2006/table">
            <a:tbl>
              <a:tblPr/>
              <a:tblGrid>
                <a:gridCol w="3196166">
                  <a:extLst>
                    <a:ext uri="{9D8B030D-6E8A-4147-A177-3AD203B41FA5}">
                      <a16:colId xmlns:a16="http://schemas.microsoft.com/office/drawing/2014/main" val="1770158122"/>
                    </a:ext>
                  </a:extLst>
                </a:gridCol>
                <a:gridCol w="7738533">
                  <a:extLst>
                    <a:ext uri="{9D8B030D-6E8A-4147-A177-3AD203B41FA5}">
                      <a16:colId xmlns:a16="http://schemas.microsoft.com/office/drawing/2014/main" val="2958452235"/>
                    </a:ext>
                  </a:extLst>
                </a:gridCol>
              </a:tblGrid>
              <a:tr h="280731">
                <a:tc>
                  <a:txBody>
                    <a:bodyPr/>
                    <a:lstStyle/>
                    <a:p>
                      <a:r>
                        <a:rPr lang="en-IE" sz="1800" b="1" dirty="0">
                          <a:solidFill>
                            <a:schemeClr val="bg1"/>
                          </a:solidFill>
                        </a:rPr>
                        <a:t>Komponenta</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Kaj je treba upoštevati</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3206585089"/>
                  </a:ext>
                </a:extLst>
              </a:tr>
              <a:tr h="280731">
                <a:tc>
                  <a:txBody>
                    <a:bodyPr/>
                    <a:lstStyle/>
                    <a:p>
                      <a:r>
                        <a:rPr lang="en-IE" sz="1800" b="1" dirty="0">
                          <a:solidFill>
                            <a:schemeClr val="bg1"/>
                          </a:solidFill>
                        </a:rPr>
                        <a:t>Lokacija in položaj</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Dostop, prostorsko načrtovanje, naravne značilnosti, razgled, zasebnost</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082726"/>
                  </a:ext>
                </a:extLst>
              </a:tr>
              <a:tr h="280731">
                <a:tc>
                  <a:txBody>
                    <a:bodyPr/>
                    <a:lstStyle/>
                    <a:p>
                      <a:r>
                        <a:rPr lang="en-IE" sz="1800" b="1" dirty="0" err="1">
                          <a:solidFill>
                            <a:schemeClr val="bg1"/>
                          </a:solidFill>
                        </a:rPr>
                        <a:t>Vrsta</a:t>
                      </a:r>
                      <a:r>
                        <a:rPr lang="en-IE" sz="1800" b="1" dirty="0">
                          <a:solidFill>
                            <a:schemeClr val="bg1"/>
                          </a:solidFill>
                        </a:rPr>
                        <a:t> </a:t>
                      </a:r>
                      <a:r>
                        <a:rPr lang="en-IE" sz="1800" b="1" dirty="0" err="1">
                          <a:solidFill>
                            <a:schemeClr val="bg1"/>
                          </a:solidFill>
                        </a:rPr>
                        <a:t>nastanitve</a:t>
                      </a:r>
                      <a:endParaRPr lang="en-IE" sz="1800" dirty="0" err="1">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Podi, </a:t>
                      </a:r>
                      <a:r>
                        <a:rPr lang="en-US" sz="1800" dirty="0" err="1">
                          <a:solidFill>
                            <a:srgbClr val="494949"/>
                          </a:solidFill>
                        </a:rPr>
                        <a:t>koče</a:t>
                      </a:r>
                      <a:r>
                        <a:rPr lang="en-US" sz="1800" dirty="0">
                          <a:solidFill>
                            <a:srgbClr val="494949"/>
                          </a:solidFill>
                        </a:rPr>
                        <a:t>, </a:t>
                      </a:r>
                      <a:r>
                        <a:rPr lang="en-US" sz="1800" dirty="0" err="1">
                          <a:solidFill>
                            <a:srgbClr val="494949"/>
                          </a:solidFill>
                        </a:rPr>
                        <a:t>prenovljene</a:t>
                      </a:r>
                      <a:r>
                        <a:rPr lang="en-US" sz="1800" dirty="0">
                          <a:solidFill>
                            <a:srgbClr val="494949"/>
                          </a:solidFill>
                        </a:rPr>
                        <a:t> </a:t>
                      </a:r>
                      <a:r>
                        <a:rPr lang="en-US" sz="1800" dirty="0" err="1">
                          <a:solidFill>
                            <a:srgbClr val="494949"/>
                          </a:solidFill>
                        </a:rPr>
                        <a:t>skednje</a:t>
                      </a:r>
                      <a:r>
                        <a:rPr lang="en-US" sz="1800" dirty="0">
                          <a:solidFill>
                            <a:srgbClr val="494949"/>
                          </a:solidFill>
                        </a:rPr>
                        <a:t>, </a:t>
                      </a:r>
                      <a:r>
                        <a:rPr lang="en-US" sz="1800" dirty="0" err="1">
                          <a:solidFill>
                            <a:srgbClr val="494949"/>
                          </a:solidFill>
                        </a:rPr>
                        <a:t>hišice</a:t>
                      </a:r>
                      <a:r>
                        <a:rPr lang="en-US" sz="1800" dirty="0">
                          <a:solidFill>
                            <a:srgbClr val="494949"/>
                          </a:solidFill>
                        </a:rPr>
                        <a:t> </a:t>
                      </a:r>
                      <a:r>
                        <a:rPr lang="en-US" sz="1800" dirty="0" err="1">
                          <a:solidFill>
                            <a:srgbClr val="494949"/>
                          </a:solidFill>
                        </a:rPr>
                        <a:t>na</a:t>
                      </a:r>
                      <a:r>
                        <a:rPr lang="en-US" sz="1800" dirty="0">
                          <a:solidFill>
                            <a:srgbClr val="494949"/>
                          </a:solidFill>
                        </a:rPr>
                        <a:t> </a:t>
                      </a:r>
                      <a:r>
                        <a:rPr lang="en-US" sz="1800" dirty="0" err="1">
                          <a:solidFill>
                            <a:srgbClr val="494949"/>
                          </a:solidFill>
                        </a:rPr>
                        <a:t>drevesih</a:t>
                      </a:r>
                      <a:r>
                        <a:rPr lang="en-US" sz="1800" dirty="0">
                          <a:solidFill>
                            <a:srgbClr val="494949"/>
                          </a:solidFill>
                        </a:rPr>
                        <a:t>, </a:t>
                      </a:r>
                      <a:r>
                        <a:rPr lang="en-US" sz="1800" dirty="0" err="1">
                          <a:solidFill>
                            <a:srgbClr val="494949"/>
                          </a:solidFill>
                        </a:rPr>
                        <a:t>jurte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861047"/>
                  </a:ext>
                </a:extLst>
              </a:tr>
              <a:tr h="491280">
                <a:tc>
                  <a:txBody>
                    <a:bodyPr/>
                    <a:lstStyle/>
                    <a:p>
                      <a:r>
                        <a:rPr lang="en-IE" sz="1800" b="1" dirty="0">
                          <a:solidFill>
                            <a:schemeClr val="bg1"/>
                          </a:solidFill>
                        </a:rPr>
                        <a:t>Infrastruktura in komunalne storitve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Ceste, </a:t>
                      </a:r>
                      <a:r>
                        <a:rPr lang="en-US" sz="1800" dirty="0" err="1">
                          <a:solidFill>
                            <a:srgbClr val="494949"/>
                          </a:solidFill>
                        </a:rPr>
                        <a:t>dostop</a:t>
                      </a:r>
                      <a:r>
                        <a:rPr lang="en-US" sz="1800" dirty="0">
                          <a:solidFill>
                            <a:srgbClr val="494949"/>
                          </a:solidFill>
                        </a:rPr>
                        <a:t>, </a:t>
                      </a:r>
                      <a:r>
                        <a:rPr lang="en-US" sz="1800" dirty="0" err="1">
                          <a:solidFill>
                            <a:srgbClr val="494949"/>
                          </a:solidFill>
                        </a:rPr>
                        <a:t>elektrika</a:t>
                      </a:r>
                      <a:r>
                        <a:rPr lang="en-US" sz="1800" dirty="0">
                          <a:solidFill>
                            <a:srgbClr val="494949"/>
                          </a:solidFill>
                        </a:rPr>
                        <a:t>, </a:t>
                      </a:r>
                      <a:r>
                        <a:rPr lang="en-US" sz="1800" dirty="0" err="1">
                          <a:solidFill>
                            <a:srgbClr val="494949"/>
                          </a:solidFill>
                        </a:rPr>
                        <a:t>voda</a:t>
                      </a:r>
                      <a:r>
                        <a:rPr lang="en-US" sz="1800" dirty="0">
                          <a:solidFill>
                            <a:srgbClr val="494949"/>
                          </a:solidFill>
                        </a:rPr>
                        <a:t>, </a:t>
                      </a:r>
                      <a:r>
                        <a:rPr lang="en-US" sz="1800" dirty="0" err="1">
                          <a:solidFill>
                            <a:srgbClr val="494949"/>
                          </a:solidFill>
                        </a:rPr>
                        <a:t>odpadki</a:t>
                      </a:r>
                      <a:r>
                        <a:rPr lang="en-US" sz="1800" dirty="0">
                          <a:solidFill>
                            <a:srgbClr val="494949"/>
                          </a:solidFill>
                        </a:rPr>
                        <a:t>, </a:t>
                      </a:r>
                      <a:r>
                        <a:rPr lang="en-US" sz="1800" dirty="0" err="1">
                          <a:solidFill>
                            <a:srgbClr val="494949"/>
                          </a:solidFill>
                        </a:rPr>
                        <a:t>energetska</a:t>
                      </a:r>
                      <a:r>
                        <a:rPr lang="en-US" sz="1800" dirty="0">
                          <a:solidFill>
                            <a:srgbClr val="494949"/>
                          </a:solidFill>
                        </a:rPr>
                        <a:t> </a:t>
                      </a:r>
                      <a:r>
                        <a:rPr lang="en-US" sz="1800" dirty="0" err="1">
                          <a:solidFill>
                            <a:srgbClr val="494949"/>
                          </a:solidFill>
                        </a:rPr>
                        <a:t>učinkovitost</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669960"/>
                  </a:ext>
                </a:extLst>
              </a:tr>
              <a:tr h="491280">
                <a:tc>
                  <a:txBody>
                    <a:bodyPr/>
                    <a:lstStyle/>
                    <a:p>
                      <a:r>
                        <a:rPr lang="en-IE" sz="1800" b="1" dirty="0">
                          <a:solidFill>
                            <a:schemeClr val="bg1"/>
                          </a:solidFill>
                        </a:rPr>
                        <a:t>Ciljna skupina</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Ekološki turisti, </a:t>
                      </a:r>
                      <a:r>
                        <a:rPr lang="en-US" sz="1800" err="1">
                          <a:solidFill>
                            <a:srgbClr val="494949"/>
                          </a:solidFill>
                        </a:rPr>
                        <a:t>popotniki</a:t>
                      </a:r>
                      <a:r>
                        <a:rPr lang="en-US" sz="1800" dirty="0">
                          <a:solidFill>
                            <a:srgbClr val="494949"/>
                          </a:solidFill>
                        </a:rPr>
                        <a:t>, ki iščejo dobro počutje, družine, delavci na daljavo</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1328464"/>
                  </a:ext>
                </a:extLst>
              </a:tr>
              <a:tr h="491280">
                <a:tc>
                  <a:txBody>
                    <a:bodyPr/>
                    <a:lstStyle/>
                    <a:p>
                      <a:r>
                        <a:rPr lang="en-IE" sz="1800" b="1" dirty="0">
                          <a:solidFill>
                            <a:schemeClr val="bg1"/>
                          </a:solidFill>
                        </a:rPr>
                        <a:t>Oblikovanje izkušenj</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err="1">
                          <a:solidFill>
                            <a:srgbClr val="494949"/>
                          </a:solidFill>
                        </a:rPr>
                        <a:t>Naravoslovne</a:t>
                      </a:r>
                      <a:r>
                        <a:rPr lang="en-US" sz="1800" dirty="0">
                          <a:solidFill>
                            <a:srgbClr val="494949"/>
                          </a:solidFill>
                        </a:rPr>
                        <a:t> </a:t>
                      </a:r>
                      <a:r>
                        <a:rPr lang="en-US" sz="1800" dirty="0" err="1">
                          <a:solidFill>
                            <a:srgbClr val="494949"/>
                          </a:solidFill>
                        </a:rPr>
                        <a:t>poti</a:t>
                      </a:r>
                      <a:r>
                        <a:rPr lang="en-US" sz="1800" dirty="0">
                          <a:solidFill>
                            <a:srgbClr val="494949"/>
                          </a:solidFill>
                        </a:rPr>
                        <a:t>, </a:t>
                      </a:r>
                      <a:r>
                        <a:rPr lang="en-US" sz="1800" dirty="0" err="1">
                          <a:solidFill>
                            <a:srgbClr val="494949"/>
                          </a:solidFill>
                        </a:rPr>
                        <a:t>obiski</a:t>
                      </a:r>
                      <a:r>
                        <a:rPr lang="en-US" sz="1800" dirty="0">
                          <a:solidFill>
                            <a:srgbClr val="494949"/>
                          </a:solidFill>
                        </a:rPr>
                        <a:t> </a:t>
                      </a:r>
                      <a:r>
                        <a:rPr lang="en-US" sz="1800" dirty="0" err="1">
                          <a:solidFill>
                            <a:srgbClr val="494949"/>
                          </a:solidFill>
                        </a:rPr>
                        <a:t>kmetij</a:t>
                      </a:r>
                      <a:r>
                        <a:rPr lang="en-US" sz="1800" dirty="0">
                          <a:solidFill>
                            <a:srgbClr val="494949"/>
                          </a:solidFill>
                        </a:rPr>
                        <a:t>, </a:t>
                      </a:r>
                      <a:r>
                        <a:rPr lang="en-US" sz="1800" dirty="0" err="1">
                          <a:solidFill>
                            <a:srgbClr val="494949"/>
                          </a:solidFill>
                        </a:rPr>
                        <a:t>kulturne</a:t>
                      </a:r>
                      <a:r>
                        <a:rPr lang="en-US" sz="1800" dirty="0">
                          <a:solidFill>
                            <a:srgbClr val="494949"/>
                          </a:solidFill>
                        </a:rPr>
                        <a:t> </a:t>
                      </a:r>
                      <a:r>
                        <a:rPr lang="en-US" sz="1800" dirty="0" err="1">
                          <a:solidFill>
                            <a:srgbClr val="494949"/>
                          </a:solidFill>
                        </a:rPr>
                        <a:t>delavnice</a:t>
                      </a:r>
                      <a:r>
                        <a:rPr lang="en-US" sz="1800" dirty="0">
                          <a:solidFill>
                            <a:srgbClr val="494949"/>
                          </a:solidFill>
                        </a:rPr>
                        <a:t>, </a:t>
                      </a:r>
                      <a:r>
                        <a:rPr lang="en-US" sz="1800" dirty="0" err="1">
                          <a:solidFill>
                            <a:srgbClr val="494949"/>
                          </a:solidFill>
                        </a:rPr>
                        <a:t>velneške</a:t>
                      </a:r>
                      <a:r>
                        <a:rPr lang="en-US" sz="1800" dirty="0">
                          <a:solidFill>
                            <a:srgbClr val="494949"/>
                          </a:solidFill>
                        </a:rPr>
                        <a:t> </a:t>
                      </a:r>
                      <a:r>
                        <a:rPr lang="en-US" sz="1800" dirty="0" err="1">
                          <a:solidFill>
                            <a:srgbClr val="494949"/>
                          </a:solidFill>
                        </a:rPr>
                        <a:t>storitve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2541043"/>
                  </a:ext>
                </a:extLst>
              </a:tr>
              <a:tr h="491280">
                <a:tc>
                  <a:txBody>
                    <a:bodyPr/>
                    <a:lstStyle/>
                    <a:p>
                      <a:r>
                        <a:rPr lang="en-IE" sz="1800" b="1" dirty="0">
                          <a:solidFill>
                            <a:schemeClr val="bg1"/>
                          </a:solidFill>
                        </a:rPr>
                        <a:t>Trajnost</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Kompostna stranišča, zbiranje deževnice, sončna energija, lokalno nabavljanje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094329"/>
                  </a:ext>
                </a:extLst>
              </a:tr>
              <a:tr h="491280">
                <a:tc>
                  <a:txBody>
                    <a:bodyPr/>
                    <a:lstStyle/>
                    <a:p>
                      <a:r>
                        <a:rPr lang="en-IE" sz="1800" b="1" dirty="0">
                          <a:solidFill>
                            <a:schemeClr val="bg1"/>
                          </a:solidFill>
                        </a:rPr>
                        <a:t>Pravno in regulativno</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Gradbeno dovoljenje, gradbeni predpisi, turistična licenca</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549359"/>
                  </a:ext>
                </a:extLst>
              </a:tr>
              <a:tr h="280731">
                <a:tc>
                  <a:txBody>
                    <a:bodyPr/>
                    <a:lstStyle/>
                    <a:p>
                      <a:r>
                        <a:rPr lang="en-IE" sz="1800" b="1" dirty="0">
                          <a:solidFill>
                            <a:schemeClr val="bg1"/>
                          </a:solidFill>
                        </a:rPr>
                        <a:t>Finančno načrtovanje</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Stroški vzpostavitve, donosnost naložbe, viri financiranja, proračun za nepredvidene izdatke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701240"/>
                  </a:ext>
                </a:extLst>
              </a:tr>
              <a:tr h="280731">
                <a:tc>
                  <a:txBody>
                    <a:bodyPr/>
                    <a:lstStyle/>
                    <a:p>
                      <a:r>
                        <a:rPr lang="en-IE" sz="1800" b="1" dirty="0">
                          <a:solidFill>
                            <a:schemeClr val="bg1"/>
                          </a:solidFill>
                        </a:rPr>
                        <a:t>Partnerstva</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Lokalni obrtniki, vodniki, kmetje, strokovnjaki za dobro počutje</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284144"/>
                  </a:ext>
                </a:extLst>
              </a:tr>
              <a:tr h="491280">
                <a:tc>
                  <a:txBody>
                    <a:bodyPr/>
                    <a:lstStyle/>
                    <a:p>
                      <a:r>
                        <a:rPr lang="en-IE" sz="1800" b="1" dirty="0">
                          <a:solidFill>
                            <a:schemeClr val="bg1"/>
                          </a:solidFill>
                        </a:rPr>
                        <a:t>Promocija</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Digitalna prisotnost, fotografija, pripovedovanje zgodb, ocene gostov</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900871"/>
                  </a:ext>
                </a:extLst>
              </a:tr>
              <a:tr h="491280">
                <a:tc>
                  <a:txBody>
                    <a:bodyPr/>
                    <a:lstStyle/>
                    <a:p>
                      <a:r>
                        <a:rPr lang="en-IE" sz="1800" b="1" dirty="0">
                          <a:solidFill>
                            <a:schemeClr val="bg1"/>
                          </a:solidFill>
                        </a:rPr>
                        <a:t>Spremljanje</a:t>
                      </a:r>
                      <a:endParaRPr lang="en-IE" sz="1800">
                        <a:solidFill>
                          <a:schemeClr val="bg1"/>
                        </a:solidFill>
                      </a:endParaRP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KPI: zasedenost, prihodki, ponovne rezervacije, povratne informacije skupnosti</a:t>
                      </a:r>
                    </a:p>
                  </a:txBody>
                  <a:tcPr marL="70183" marR="70183"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232826"/>
                  </a:ext>
                </a:extLst>
              </a:tr>
            </a:tbl>
          </a:graphicData>
        </a:graphic>
      </p:graphicFrame>
    </p:spTree>
    <p:extLst>
      <p:ext uri="{BB962C8B-B14F-4D97-AF65-F5344CB8AC3E}">
        <p14:creationId xmlns:p14="http://schemas.microsoft.com/office/powerpoint/2010/main" val="413347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DC3F-7398-5484-AFA8-88525BB91DA3}"/>
            </a:ext>
          </a:extLst>
        </p:cNvPr>
        <p:cNvGrpSpPr/>
        <p:nvPr/>
      </p:nvGrpSpPr>
      <p:grpSpPr>
        <a:xfrm>
          <a:off x="0" y="0"/>
          <a:ext cx="0" cy="0"/>
          <a:chOff x="0" y="0"/>
          <a:chExt cx="0" cy="0"/>
        </a:xfrm>
      </p:grpSpPr>
      <p:sp>
        <p:nvSpPr>
          <p:cNvPr id="16" name="Text Placeholder 7">
            <a:extLst>
              <a:ext uri="{FF2B5EF4-FFF2-40B4-BE49-F238E27FC236}">
                <a16:creationId xmlns:a16="http://schemas.microsoft.com/office/drawing/2014/main" id="{BD1AE71A-5F80-4731-B871-C8D696953CB3}"/>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sp>
        <p:nvSpPr>
          <p:cNvPr id="2" name="Text Placeholder 6">
            <a:extLst>
              <a:ext uri="{FF2B5EF4-FFF2-40B4-BE49-F238E27FC236}">
                <a16:creationId xmlns:a16="http://schemas.microsoft.com/office/drawing/2014/main" id="{85101CBA-C200-182D-9381-3ED9BA7C7B41}"/>
              </a:ext>
            </a:extLst>
          </p:cNvPr>
          <p:cNvSpPr>
            <a:spLocks noGrp="1"/>
          </p:cNvSpPr>
          <p:nvPr>
            <p:ph type="body" sz="quarter" idx="18"/>
          </p:nvPr>
        </p:nvSpPr>
        <p:spPr>
          <a:xfrm>
            <a:off x="675020" y="3320051"/>
            <a:ext cx="2777476" cy="1049221"/>
          </a:xfrm>
        </p:spPr>
        <p:txBody>
          <a:bodyPr/>
          <a:lstStyle/>
          <a:p>
            <a:pPr algn="ctr"/>
            <a:r>
              <a:rPr lang="en-US" sz="2600" b="0" dirty="0"/>
              <a:t>Obiščite lokalni urad za turizem </a:t>
            </a:r>
          </a:p>
          <a:p>
            <a:pPr algn="ctr">
              <a:lnSpc>
                <a:spcPct val="100000"/>
              </a:lnSpc>
            </a:pPr>
            <a:endParaRPr lang="en-IE" sz="2600" dirty="0"/>
          </a:p>
        </p:txBody>
      </p:sp>
      <p:sp>
        <p:nvSpPr>
          <p:cNvPr id="3" name="Text Placeholder 7">
            <a:extLst>
              <a:ext uri="{FF2B5EF4-FFF2-40B4-BE49-F238E27FC236}">
                <a16:creationId xmlns:a16="http://schemas.microsoft.com/office/drawing/2014/main" id="{5B0658CD-54C3-9FF6-F9C5-D72A4FBDD3C8}"/>
              </a:ext>
            </a:extLst>
          </p:cNvPr>
          <p:cNvSpPr>
            <a:spLocks noGrp="1"/>
          </p:cNvSpPr>
          <p:nvPr>
            <p:ph type="body" sz="quarter" idx="19"/>
          </p:nvPr>
        </p:nvSpPr>
        <p:spPr>
          <a:xfrm>
            <a:off x="391600" y="2199700"/>
            <a:ext cx="3356968" cy="385564"/>
          </a:xfrm>
        </p:spPr>
        <p:txBody>
          <a:bodyPr/>
          <a:lstStyle/>
          <a:p>
            <a:pPr algn="ctr"/>
            <a:r>
              <a:rPr lang="en-US" sz="2800" dirty="0"/>
              <a:t>Izbira prave lokacije</a:t>
            </a:r>
          </a:p>
        </p:txBody>
      </p:sp>
      <p:sp>
        <p:nvSpPr>
          <p:cNvPr id="8" name="Rectangle: Rounded Corners 7">
            <a:extLst>
              <a:ext uri="{FF2B5EF4-FFF2-40B4-BE49-F238E27FC236}">
                <a16:creationId xmlns:a16="http://schemas.microsoft.com/office/drawing/2014/main" id="{24430FBD-A79E-BFA9-DEE9-DC95A519F0AE}"/>
              </a:ext>
            </a:extLst>
          </p:cNvPr>
          <p:cNvSpPr/>
          <p:nvPr/>
        </p:nvSpPr>
        <p:spPr>
          <a:xfrm>
            <a:off x="165116" y="4882941"/>
            <a:ext cx="3797283" cy="1714110"/>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600" b="1" dirty="0">
                <a:solidFill>
                  <a:schemeClr val="bg1"/>
                </a:solidFill>
                <a:cs typeface="Aharoni"/>
              </a:rPr>
              <a:t>Prednostna naloga 7 </a:t>
            </a:r>
            <a:r>
              <a:rPr lang="en-IE" sz="2600" dirty="0">
                <a:solidFill>
                  <a:schemeClr val="bg1"/>
                </a:solidFill>
                <a:cs typeface="Aharoni"/>
              </a:rPr>
              <a:t>(€)</a:t>
            </a:r>
            <a:endParaRPr lang="en-IE" sz="2600">
              <a:solidFill>
                <a:schemeClr val="bg1"/>
              </a:solidFill>
              <a:ea typeface="Calibri"/>
              <a:cs typeface="Aharoni"/>
            </a:endParaRPr>
          </a:p>
          <a:p>
            <a:pPr algn="ctr">
              <a:spcAft>
                <a:spcPts val="600"/>
              </a:spcAft>
            </a:pPr>
            <a:r>
              <a:rPr lang="en-US" sz="2600" dirty="0">
                <a:solidFill>
                  <a:schemeClr val="bg1"/>
                </a:solidFill>
                <a:cs typeface="Aharoni"/>
              </a:rPr>
              <a:t>Ugotovite, kje lahko zakonito gradite.</a:t>
            </a:r>
            <a:endParaRPr lang="en-IE" sz="2600">
              <a:solidFill>
                <a:schemeClr val="bg1"/>
              </a:solidFill>
              <a:ea typeface="Calibri"/>
              <a:cs typeface="Aharoni"/>
            </a:endParaRPr>
          </a:p>
        </p:txBody>
      </p:sp>
      <p:sp>
        <p:nvSpPr>
          <p:cNvPr id="9" name="Text Placeholder 7">
            <a:extLst>
              <a:ext uri="{FF2B5EF4-FFF2-40B4-BE49-F238E27FC236}">
                <a16:creationId xmlns:a16="http://schemas.microsoft.com/office/drawing/2014/main" id="{1B7B28A6-B288-1C2E-B10D-C1EF22C7AD57}"/>
              </a:ext>
            </a:extLst>
          </p:cNvPr>
          <p:cNvSpPr txBox="1">
            <a:spLocks/>
          </p:cNvSpPr>
          <p:nvPr/>
        </p:nvSpPr>
        <p:spPr>
          <a:xfrm>
            <a:off x="4225909" y="1784296"/>
            <a:ext cx="7800975" cy="3499183"/>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b="0" dirty="0">
                <a:solidFill>
                  <a:srgbClr val="494949"/>
                </a:solidFill>
                <a:latin typeface="Calibri"/>
                <a:ea typeface="Open Sans"/>
                <a:cs typeface="Calibri"/>
              </a:rPr>
              <a:t>Prepričajte se, da je zemljišče </a:t>
            </a:r>
            <a:r>
              <a:rPr lang="en-US" sz="2000" dirty="0">
                <a:solidFill>
                  <a:srgbClr val="494949"/>
                </a:solidFill>
                <a:latin typeface="Calibri"/>
                <a:ea typeface="Open Sans"/>
                <a:cs typeface="Calibri"/>
              </a:rPr>
              <a:t>ustrezno razvrščeno za turistično nastanitev </a:t>
            </a:r>
            <a:r>
              <a:rPr lang="en-US" sz="2000" b="0" dirty="0">
                <a:solidFill>
                  <a:srgbClr val="494949"/>
                </a:solidFill>
                <a:latin typeface="Calibri"/>
                <a:ea typeface="Open Sans"/>
                <a:cs typeface="Calibri"/>
              </a:rPr>
              <a:t>in </a:t>
            </a:r>
            <a:r>
              <a:rPr lang="en-US" sz="2000" i="1" dirty="0">
                <a:solidFill>
                  <a:srgbClr val="E96751"/>
                </a:solidFill>
                <a:latin typeface="Calibri"/>
                <a:ea typeface="Open Sans"/>
                <a:cs typeface="Calibri"/>
              </a:rPr>
              <a:t>pred </a:t>
            </a:r>
            <a:r>
              <a:rPr lang="en-US" sz="2000" b="0" dirty="0">
                <a:solidFill>
                  <a:srgbClr val="494949"/>
                </a:solidFill>
                <a:latin typeface="Calibri"/>
                <a:ea typeface="Open Sans"/>
                <a:cs typeface="Calibri"/>
              </a:rPr>
              <a:t>gradnjo pridobite vsa potrebna dovoljenja in gradbena dovoljenja. </a:t>
            </a:r>
          </a:p>
          <a:p>
            <a:pPr>
              <a:spcAft>
                <a:spcPts val="1200"/>
              </a:spcAft>
            </a:pPr>
            <a:r>
              <a:rPr lang="en-US" sz="2000" b="0" dirty="0">
                <a:solidFill>
                  <a:srgbClr val="494949"/>
                </a:solidFill>
                <a:latin typeface="Calibri"/>
                <a:ea typeface="Open Sans"/>
                <a:cs typeface="Calibri"/>
              </a:rPr>
              <a:t>Preden lahko uresničite svojo idejo o alternativni turistični nastanitvi – naj gre za glamping pod, ekološki retreat, majhno hiško ali gostišče v zgodovinski stavbi – morate skrbno premisliti, </a:t>
            </a:r>
            <a:r>
              <a:rPr lang="en-US" sz="2000" dirty="0">
                <a:solidFill>
                  <a:srgbClr val="494949"/>
                </a:solidFill>
                <a:latin typeface="Calibri"/>
                <a:ea typeface="Open Sans"/>
                <a:cs typeface="Calibri"/>
              </a:rPr>
              <a:t>kje boste gradili </a:t>
            </a:r>
            <a:r>
              <a:rPr lang="en-US" sz="2000" b="0" dirty="0">
                <a:solidFill>
                  <a:srgbClr val="494949"/>
                </a:solidFill>
                <a:latin typeface="Calibri"/>
                <a:ea typeface="Open Sans"/>
                <a:cs typeface="Calibri"/>
              </a:rPr>
              <a:t>in </a:t>
            </a:r>
            <a:r>
              <a:rPr lang="en-US" sz="2000" dirty="0">
                <a:solidFill>
                  <a:srgbClr val="494949"/>
                </a:solidFill>
                <a:latin typeface="Calibri"/>
                <a:ea typeface="Open Sans"/>
                <a:cs typeface="Calibri"/>
              </a:rPr>
              <a:t>katera dovoljenja so potrebna</a:t>
            </a:r>
            <a:r>
              <a:rPr lang="en-US" sz="2000" b="0" dirty="0">
                <a:solidFill>
                  <a:srgbClr val="494949"/>
                </a:solidFill>
                <a:latin typeface="Calibri"/>
                <a:ea typeface="Open Sans"/>
                <a:cs typeface="Calibri"/>
              </a:rPr>
              <a:t>. </a:t>
            </a:r>
          </a:p>
          <a:p>
            <a:pPr>
              <a:spcAft>
                <a:spcPts val="1200"/>
              </a:spcAft>
            </a:pPr>
            <a:r>
              <a:rPr lang="en-US" sz="2000" dirty="0">
                <a:solidFill>
                  <a:srgbClr val="494949"/>
                </a:solidFill>
                <a:latin typeface="Calibri"/>
                <a:ea typeface="Open Sans"/>
                <a:cs typeface="Calibri"/>
              </a:rPr>
              <a:t>Vsaka država ima edinstvene okvire za načrtovanje, coniranje in regulativne okvire, </a:t>
            </a:r>
            <a:r>
              <a:rPr lang="en-US" sz="2000" b="0" dirty="0">
                <a:solidFill>
                  <a:srgbClr val="494949"/>
                </a:solidFill>
                <a:latin typeface="Calibri"/>
                <a:ea typeface="Open Sans"/>
                <a:cs typeface="Calibri"/>
              </a:rPr>
              <a:t>ki določajo, </a:t>
            </a:r>
            <a:r>
              <a:rPr lang="en-US" sz="2000" b="0" dirty="0" err="1">
                <a:solidFill>
                  <a:srgbClr val="494949"/>
                </a:solidFill>
                <a:latin typeface="Calibri"/>
                <a:ea typeface="Open Sans"/>
                <a:cs typeface="Calibri"/>
              </a:rPr>
              <a:t>kakšna</a:t>
            </a:r>
            <a:r>
              <a:rPr lang="en-US" sz="2000" b="0" dirty="0">
                <a:solidFill>
                  <a:srgbClr val="494949"/>
                </a:solidFill>
                <a:latin typeface="Calibri"/>
                <a:ea typeface="Open Sans"/>
                <a:cs typeface="Calibri"/>
              </a:rPr>
              <a:t> </a:t>
            </a:r>
            <a:r>
              <a:rPr lang="en-US" sz="2000" b="0" dirty="0" err="1">
                <a:solidFill>
                  <a:srgbClr val="494949"/>
                </a:solidFill>
                <a:latin typeface="Calibri"/>
                <a:ea typeface="Open Sans"/>
                <a:cs typeface="Calibri"/>
              </a:rPr>
              <a:t>vrsta</a:t>
            </a:r>
            <a:r>
              <a:rPr lang="en-US" sz="2000" b="0" dirty="0">
                <a:solidFill>
                  <a:srgbClr val="494949"/>
                </a:solidFill>
                <a:latin typeface="Calibri"/>
                <a:ea typeface="Open Sans"/>
                <a:cs typeface="Calibri"/>
              </a:rPr>
              <a:t> </a:t>
            </a:r>
            <a:r>
              <a:rPr lang="en-US" sz="2000" b="0" dirty="0" err="1">
                <a:solidFill>
                  <a:srgbClr val="494949"/>
                </a:solidFill>
                <a:latin typeface="Calibri"/>
                <a:ea typeface="Open Sans"/>
                <a:cs typeface="Calibri"/>
              </a:rPr>
              <a:t>nastanitve</a:t>
            </a:r>
            <a:r>
              <a:rPr lang="en-US" sz="2000" b="0" dirty="0">
                <a:solidFill>
                  <a:srgbClr val="494949"/>
                </a:solidFill>
                <a:latin typeface="Calibri"/>
                <a:ea typeface="Open Sans"/>
                <a:cs typeface="Calibri"/>
              </a:rPr>
              <a:t> se </a:t>
            </a:r>
            <a:r>
              <a:rPr lang="en-US" sz="2000" b="0" dirty="0" err="1">
                <a:solidFill>
                  <a:srgbClr val="494949"/>
                </a:solidFill>
                <a:latin typeface="Calibri"/>
                <a:ea typeface="Open Sans"/>
                <a:cs typeface="Calibri"/>
              </a:rPr>
              <a:t>lahko</a:t>
            </a:r>
            <a:r>
              <a:rPr lang="en-US" sz="2000" b="0" dirty="0">
                <a:solidFill>
                  <a:srgbClr val="494949"/>
                </a:solidFill>
                <a:latin typeface="Calibri"/>
                <a:ea typeface="Open Sans"/>
                <a:cs typeface="Calibri"/>
              </a:rPr>
              <a:t> razvije, kako mora biti zgrajena in ali je na določeni lokaciji sploh dovoljena. </a:t>
            </a:r>
          </a:p>
          <a:p>
            <a:pPr>
              <a:spcAft>
                <a:spcPts val="1200"/>
              </a:spcAft>
            </a:pPr>
            <a:r>
              <a:rPr lang="en-US" sz="2000" dirty="0">
                <a:solidFill>
                  <a:srgbClr val="494949"/>
                </a:solidFill>
                <a:latin typeface="Calibri"/>
                <a:ea typeface="Open Sans"/>
                <a:cs typeface="Calibri"/>
              </a:rPr>
              <a:t>Izbira prave zemlje, </a:t>
            </a:r>
            <a:r>
              <a:rPr lang="en-US" sz="2000" b="0" dirty="0">
                <a:solidFill>
                  <a:srgbClr val="494949"/>
                </a:solidFill>
                <a:latin typeface="Calibri"/>
                <a:ea typeface="Open Sans"/>
                <a:cs typeface="Calibri"/>
              </a:rPr>
              <a:t>razumevanje lokalnih zakonov o prostorskem načrtovanju, pridobitev gradbenega dovoljenja in upoštevanje ustreznih predpisov ne bodo samo </a:t>
            </a:r>
            <a:r>
              <a:rPr lang="en-US" sz="2000" dirty="0">
                <a:solidFill>
                  <a:srgbClr val="494949"/>
                </a:solidFill>
                <a:latin typeface="Calibri"/>
                <a:ea typeface="Open Sans"/>
                <a:cs typeface="Calibri"/>
              </a:rPr>
              <a:t>zagotovili, da bo vaš projekt zakonit in zavarovan</a:t>
            </a:r>
            <a:r>
              <a:rPr lang="en-US" sz="2000" b="0" dirty="0">
                <a:solidFill>
                  <a:srgbClr val="494949"/>
                </a:solidFill>
                <a:latin typeface="Calibri"/>
                <a:ea typeface="Open Sans"/>
                <a:cs typeface="Calibri"/>
              </a:rPr>
              <a:t>, ampak vam bodo na dolgi rok prihranili čas, denar in stres.</a:t>
            </a:r>
            <a:endParaRPr lang="en-IE" sz="2000" b="0" dirty="0">
              <a:solidFill>
                <a:srgbClr val="494949"/>
              </a:solidFill>
              <a:latin typeface="Calibri"/>
              <a:ea typeface="Open Sans"/>
              <a:cs typeface="Calibri"/>
            </a:endParaRPr>
          </a:p>
        </p:txBody>
      </p:sp>
      <p:sp>
        <p:nvSpPr>
          <p:cNvPr id="10" name="Text Placeholder 6">
            <a:extLst>
              <a:ext uri="{FF2B5EF4-FFF2-40B4-BE49-F238E27FC236}">
                <a16:creationId xmlns:a16="http://schemas.microsoft.com/office/drawing/2014/main" id="{63C4302D-06D1-6D0B-5500-B9436EAB1D1B}"/>
              </a:ext>
            </a:extLst>
          </p:cNvPr>
          <p:cNvSpPr>
            <a:spLocks noGrp="1"/>
          </p:cNvSpPr>
          <p:nvPr>
            <p:ph type="body" sz="quarter" idx="16"/>
          </p:nvPr>
        </p:nvSpPr>
        <p:spPr>
          <a:xfrm>
            <a:off x="4228368" y="215915"/>
            <a:ext cx="7796822" cy="1575423"/>
          </a:xfrm>
        </p:spPr>
        <p:txBody>
          <a:bodyPr lIns="91440" tIns="45720" rIns="91440" bIns="45720" anchor="t">
            <a:noAutofit/>
          </a:bodyPr>
          <a:lstStyle/>
          <a:p>
            <a:r>
              <a:rPr lang="en-US" sz="2300" dirty="0">
                <a:solidFill>
                  <a:srgbClr val="E96751"/>
                </a:solidFill>
              </a:rPr>
              <a:t>Lokalno prostorsko načrtovanje in razvrščanje v cone so ključni temelji pri razvoju ATA. Izogibajte se skritim stroškom zaradi razvrščanja v cone ali zavrnitve; skladnost z zakoni prihrani čas in denar. </a:t>
            </a:r>
          </a:p>
          <a:p>
            <a:endParaRPr lang="en-IE" sz="2400" dirty="0">
              <a:solidFill>
                <a:srgbClr val="E96751"/>
              </a:solidFill>
            </a:endParaRPr>
          </a:p>
        </p:txBody>
      </p:sp>
      <p:pic>
        <p:nvPicPr>
          <p:cNvPr id="12" name="Picture 11" descr="A person standing in a room with wood beams&#10;&#10;AI-generated content may be incorrect.">
            <a:extLst>
              <a:ext uri="{FF2B5EF4-FFF2-40B4-BE49-F238E27FC236}">
                <a16:creationId xmlns:a16="http://schemas.microsoft.com/office/drawing/2014/main" id="{3F2D657E-C1B3-3956-FC57-62BB5E758FF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6819" y="9037"/>
            <a:ext cx="3142175" cy="1953113"/>
          </a:xfrm>
          <a:prstGeom prst="rect">
            <a:avLst/>
          </a:prstGeom>
        </p:spPr>
      </p:pic>
    </p:spTree>
    <p:extLst>
      <p:ext uri="{BB962C8B-B14F-4D97-AF65-F5344CB8AC3E}">
        <p14:creationId xmlns:p14="http://schemas.microsoft.com/office/powerpoint/2010/main" val="96435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DB49-CC18-39F4-08C9-733F7B668925}"/>
            </a:ext>
          </a:extLst>
        </p:cNvPr>
        <p:cNvGrpSpPr/>
        <p:nvPr/>
      </p:nvGrpSpPr>
      <p:grpSpPr>
        <a:xfrm>
          <a:off x="0" y="0"/>
          <a:ext cx="0" cy="0"/>
          <a:chOff x="0" y="0"/>
          <a:chExt cx="0" cy="0"/>
        </a:xfrm>
      </p:grpSpPr>
      <p:sp>
        <p:nvSpPr>
          <p:cNvPr id="16" name="Text Placeholder 7">
            <a:extLst>
              <a:ext uri="{FF2B5EF4-FFF2-40B4-BE49-F238E27FC236}">
                <a16:creationId xmlns:a16="http://schemas.microsoft.com/office/drawing/2014/main" id="{7CD93F79-1703-FDF5-DB2F-9CDB6EAE2CBC}"/>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sp>
        <p:nvSpPr>
          <p:cNvPr id="18" name="Text Placeholder 2">
            <a:extLst>
              <a:ext uri="{FF2B5EF4-FFF2-40B4-BE49-F238E27FC236}">
                <a16:creationId xmlns:a16="http://schemas.microsoft.com/office/drawing/2014/main" id="{31264F7B-A201-87CE-5FBC-44AB55353927}"/>
              </a:ext>
            </a:extLst>
          </p:cNvPr>
          <p:cNvSpPr txBox="1">
            <a:spLocks/>
          </p:cNvSpPr>
          <p:nvPr/>
        </p:nvSpPr>
        <p:spPr>
          <a:xfrm>
            <a:off x="4181653" y="247703"/>
            <a:ext cx="7783456" cy="1144799"/>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400" b="1" dirty="0">
                <a:solidFill>
                  <a:srgbClr val="E96751"/>
                </a:solidFill>
              </a:rPr>
              <a:t>Če to preskočite, lahko pride do zaprtja ali kazni – zagotovitev zakonitosti in dolgoročne izvedljivosti je ključnega pomena. </a:t>
            </a:r>
          </a:p>
          <a:p>
            <a:pPr>
              <a:lnSpc>
                <a:spcPct val="100000"/>
              </a:lnSpc>
              <a:spcAft>
                <a:spcPts val="1200"/>
              </a:spcAft>
            </a:pPr>
            <a:r>
              <a:rPr lang="en-US" sz="2000" b="1" dirty="0">
                <a:solidFill>
                  <a:srgbClr val="494949"/>
                </a:solidFill>
                <a:latin typeface="Calibri"/>
                <a:ea typeface="Open Sans"/>
                <a:cs typeface="Calibri"/>
              </a:rPr>
              <a:t>Najprej morate poklicati lokalni svet in urad za turizem</a:t>
            </a:r>
            <a:r>
              <a:rPr lang="en-US" sz="2000" dirty="0">
                <a:solidFill>
                  <a:srgbClr val="494949"/>
                </a:solidFill>
                <a:latin typeface="Calibri"/>
                <a:ea typeface="Open Sans"/>
                <a:cs typeface="Calibri"/>
              </a:rPr>
              <a:t>, da ugotovite, kaj lahko zakonito gradite, kje lahko gradite in kako vaš projekt ustreza lokalnim turističnim conam, okolju in načrtovanju skupnosti. </a:t>
            </a:r>
          </a:p>
          <a:p>
            <a:pPr>
              <a:lnSpc>
                <a:spcPct val="100000"/>
              </a:lnSpc>
              <a:spcAft>
                <a:spcPts val="1200"/>
              </a:spcAft>
            </a:pPr>
            <a:r>
              <a:rPr lang="en-US" sz="2000" dirty="0">
                <a:solidFill>
                  <a:srgbClr val="494949"/>
                </a:solidFill>
                <a:latin typeface="Calibri"/>
                <a:ea typeface="Open Sans"/>
                <a:cs typeface="Calibri"/>
              </a:rPr>
              <a:t>Ne pozabite, da se ATA-ji, </a:t>
            </a:r>
            <a:r>
              <a:rPr lang="en-US" sz="2000" b="1" dirty="0">
                <a:solidFill>
                  <a:srgbClr val="494949"/>
                </a:solidFill>
                <a:latin typeface="Calibri"/>
                <a:ea typeface="Open Sans"/>
                <a:cs typeface="Calibri"/>
              </a:rPr>
              <a:t>za </a:t>
            </a:r>
            <a:r>
              <a:rPr lang="en-US" sz="2000" b="1" dirty="0" err="1">
                <a:solidFill>
                  <a:srgbClr val="494949"/>
                </a:solidFill>
                <a:latin typeface="Calibri"/>
                <a:ea typeface="Open Sans"/>
                <a:cs typeface="Calibri"/>
              </a:rPr>
              <a:t>razliko</a:t>
            </a:r>
            <a:r>
              <a:rPr lang="en-US" sz="2000" b="1" dirty="0">
                <a:solidFill>
                  <a:srgbClr val="494949"/>
                </a:solidFill>
                <a:latin typeface="Calibri"/>
                <a:ea typeface="Open Sans"/>
                <a:cs typeface="Calibri"/>
              </a:rPr>
              <a:t> od </a:t>
            </a:r>
            <a:r>
              <a:rPr lang="en-US" sz="2000" b="1" dirty="0" err="1">
                <a:solidFill>
                  <a:srgbClr val="494949"/>
                </a:solidFill>
                <a:latin typeface="Calibri"/>
                <a:ea typeface="Open Sans"/>
                <a:cs typeface="Calibri"/>
              </a:rPr>
              <a:t>tradicionalnih</a:t>
            </a:r>
            <a:r>
              <a:rPr lang="en-US" sz="2000" b="1" dirty="0">
                <a:solidFill>
                  <a:srgbClr val="494949"/>
                </a:solidFill>
                <a:latin typeface="Calibri"/>
                <a:ea typeface="Open Sans"/>
                <a:cs typeface="Calibri"/>
              </a:rPr>
              <a:t> </a:t>
            </a:r>
            <a:r>
              <a:rPr lang="en-US" sz="2000" b="1" dirty="0" err="1">
                <a:solidFill>
                  <a:srgbClr val="494949"/>
                </a:solidFill>
                <a:latin typeface="Calibri"/>
                <a:ea typeface="Open Sans"/>
                <a:cs typeface="Calibri"/>
              </a:rPr>
              <a:t>nastanitev</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pogosto</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nahajajo</a:t>
            </a:r>
            <a:r>
              <a:rPr lang="en-US" sz="2000" dirty="0">
                <a:solidFill>
                  <a:srgbClr val="494949"/>
                </a:solidFill>
                <a:latin typeface="Calibri"/>
                <a:ea typeface="Open Sans"/>
                <a:cs typeface="Calibri"/>
              </a:rPr>
              <a:t> na podeželskih, naravnih ali zgodovinsko bogatih lokacijah – območjih, ki so lahko podvržena strogim zakonom o prostorskem načrtovanju ali so določena kot zaščitena območja. </a:t>
            </a:r>
          </a:p>
          <a:p>
            <a:pPr>
              <a:lnSpc>
                <a:spcPct val="100000"/>
              </a:lnSpc>
              <a:spcAft>
                <a:spcPts val="1200"/>
              </a:spcAft>
            </a:pPr>
            <a:r>
              <a:rPr lang="en-US" sz="2000" dirty="0">
                <a:solidFill>
                  <a:srgbClr val="494949"/>
                </a:solidFill>
                <a:latin typeface="Calibri"/>
                <a:ea typeface="Open Sans"/>
                <a:cs typeface="Calibri"/>
              </a:rPr>
              <a:t>Ti predpisi so namenjeni zagotavljanju varnosti, okoljske ustreznosti in skladnosti razvoja s širšimi cilji skupnosti. Z zagotovitvijo ustreznih dovoljenj v zgodnji fazi se izognete </a:t>
            </a:r>
            <a:r>
              <a:rPr lang="en-US" sz="2000" b="1" dirty="0">
                <a:solidFill>
                  <a:srgbClr val="494949"/>
                </a:solidFill>
                <a:latin typeface="Calibri"/>
                <a:ea typeface="Open Sans"/>
                <a:cs typeface="Calibri"/>
              </a:rPr>
              <a:t>dragim zamudam</a:t>
            </a:r>
            <a:r>
              <a:rPr lang="en-US" sz="2000" dirty="0">
                <a:solidFill>
                  <a:srgbClr val="494949"/>
                </a:solidFill>
                <a:latin typeface="Calibri"/>
                <a:ea typeface="Open Sans"/>
                <a:cs typeface="Calibri"/>
              </a:rPr>
              <a:t>, globam ali </a:t>
            </a:r>
            <a:r>
              <a:rPr lang="en-US" sz="2000" b="1" dirty="0">
                <a:solidFill>
                  <a:srgbClr val="494949"/>
                </a:solidFill>
                <a:latin typeface="Calibri"/>
                <a:ea typeface="Open Sans"/>
                <a:cs typeface="Calibri"/>
              </a:rPr>
              <a:t>prisilni odstranitvi, </a:t>
            </a:r>
            <a:r>
              <a:rPr lang="en-US" sz="2000" dirty="0">
                <a:solidFill>
                  <a:srgbClr val="494949"/>
                </a:solidFill>
                <a:latin typeface="Calibri"/>
                <a:ea typeface="Open Sans"/>
                <a:cs typeface="Calibri"/>
              </a:rPr>
              <a:t>hkrati pa je to ključnega pomena za zagotovitev financiranja, </a:t>
            </a:r>
            <a:r>
              <a:rPr lang="en-US" sz="2000" b="1" dirty="0">
                <a:solidFill>
                  <a:srgbClr val="494949"/>
                </a:solidFill>
                <a:latin typeface="Calibri"/>
                <a:ea typeface="Open Sans"/>
                <a:cs typeface="Calibri"/>
              </a:rPr>
              <a:t>zavarovanja </a:t>
            </a:r>
            <a:r>
              <a:rPr lang="en-US" sz="2000" dirty="0">
                <a:solidFill>
                  <a:srgbClr val="494949"/>
                </a:solidFill>
                <a:latin typeface="Calibri"/>
                <a:ea typeface="Open Sans"/>
                <a:cs typeface="Calibri"/>
              </a:rPr>
              <a:t>in </a:t>
            </a:r>
            <a:r>
              <a:rPr lang="en-US" sz="2000" b="1" dirty="0">
                <a:solidFill>
                  <a:srgbClr val="494949"/>
                </a:solidFill>
                <a:latin typeface="Calibri"/>
                <a:ea typeface="Open Sans"/>
                <a:cs typeface="Calibri"/>
              </a:rPr>
              <a:t>prihodnje razširljivosti</a:t>
            </a:r>
            <a:r>
              <a:rPr lang="en-US" sz="2000" dirty="0">
                <a:solidFill>
                  <a:srgbClr val="494949"/>
                </a:solidFill>
                <a:latin typeface="Calibri"/>
                <a:ea typeface="Open Sans"/>
                <a:cs typeface="Calibri"/>
              </a:rPr>
              <a:t>. Brez </a:t>
            </a:r>
            <a:r>
              <a:rPr lang="en-US" sz="2000" b="1" dirty="0">
                <a:solidFill>
                  <a:srgbClr val="494949"/>
                </a:solidFill>
                <a:latin typeface="Calibri"/>
                <a:ea typeface="Open Sans"/>
                <a:cs typeface="Calibri"/>
              </a:rPr>
              <a:t>pravilnega prostorskega načrtovanja </a:t>
            </a:r>
            <a:r>
              <a:rPr lang="en-US" sz="2000" dirty="0">
                <a:solidFill>
                  <a:srgbClr val="494949"/>
                </a:solidFill>
                <a:latin typeface="Calibri"/>
                <a:ea typeface="Open Sans"/>
                <a:cs typeface="Calibri"/>
              </a:rPr>
              <a:t>lahko vaša lokacija popolnoma prepove turistične dejavnosti, brez gradbenega dovoljenja pa se lahko celo pol-stalne enote, kot so glamping podi ali ekološke koče, štejejo za nezakonite. </a:t>
            </a:r>
          </a:p>
          <a:p>
            <a:pPr>
              <a:lnSpc>
                <a:spcPct val="100000"/>
              </a:lnSpc>
              <a:spcAft>
                <a:spcPts val="1200"/>
              </a:spcAft>
            </a:pPr>
            <a:endParaRPr lang="en-US" sz="2200" dirty="0">
              <a:solidFill>
                <a:srgbClr val="494949"/>
              </a:solidFill>
            </a:endParaRPr>
          </a:p>
        </p:txBody>
      </p:sp>
      <p:sp>
        <p:nvSpPr>
          <p:cNvPr id="2" name="Text Placeholder 6">
            <a:extLst>
              <a:ext uri="{FF2B5EF4-FFF2-40B4-BE49-F238E27FC236}">
                <a16:creationId xmlns:a16="http://schemas.microsoft.com/office/drawing/2014/main" id="{CFDC5BE9-F3D1-9A96-A3E2-F5F4661D30C2}"/>
              </a:ext>
            </a:extLst>
          </p:cNvPr>
          <p:cNvSpPr>
            <a:spLocks noGrp="1"/>
          </p:cNvSpPr>
          <p:nvPr>
            <p:ph type="body" sz="quarter" idx="18"/>
          </p:nvPr>
        </p:nvSpPr>
        <p:spPr>
          <a:xfrm>
            <a:off x="675020" y="3320051"/>
            <a:ext cx="2777476" cy="1049221"/>
          </a:xfrm>
        </p:spPr>
        <p:txBody>
          <a:bodyPr/>
          <a:lstStyle/>
          <a:p>
            <a:pPr algn="ctr"/>
            <a:r>
              <a:rPr lang="en-US" sz="2600" b="0" dirty="0"/>
              <a:t>Obiščite lokalni urad za načrtovanje turizma </a:t>
            </a:r>
          </a:p>
          <a:p>
            <a:pPr algn="ctr">
              <a:lnSpc>
                <a:spcPct val="100000"/>
              </a:lnSpc>
            </a:pPr>
            <a:endParaRPr lang="en-IE" sz="2600" dirty="0"/>
          </a:p>
        </p:txBody>
      </p:sp>
      <p:sp>
        <p:nvSpPr>
          <p:cNvPr id="3" name="Text Placeholder 7">
            <a:extLst>
              <a:ext uri="{FF2B5EF4-FFF2-40B4-BE49-F238E27FC236}">
                <a16:creationId xmlns:a16="http://schemas.microsoft.com/office/drawing/2014/main" id="{B74AABAB-6A47-C3B0-A27A-C88667AEA581}"/>
              </a:ext>
            </a:extLst>
          </p:cNvPr>
          <p:cNvSpPr>
            <a:spLocks noGrp="1"/>
          </p:cNvSpPr>
          <p:nvPr>
            <p:ph type="body" sz="quarter" idx="19"/>
          </p:nvPr>
        </p:nvSpPr>
        <p:spPr>
          <a:xfrm>
            <a:off x="391600" y="2199700"/>
            <a:ext cx="3356968" cy="385564"/>
          </a:xfrm>
        </p:spPr>
        <p:txBody>
          <a:bodyPr/>
          <a:lstStyle/>
          <a:p>
            <a:pPr algn="ctr"/>
            <a:r>
              <a:rPr lang="en-US" sz="2800" dirty="0"/>
              <a:t>Poiščite, kje lahko gradite!</a:t>
            </a:r>
          </a:p>
        </p:txBody>
      </p:sp>
      <p:pic>
        <p:nvPicPr>
          <p:cNvPr id="5" name="Picture 4" descr="A person with a backpack on a dirt path&#10;&#10;AI-generated content may be incorrect.">
            <a:extLst>
              <a:ext uri="{FF2B5EF4-FFF2-40B4-BE49-F238E27FC236}">
                <a16:creationId xmlns:a16="http://schemas.microsoft.com/office/drawing/2014/main" id="{4010E2EB-1D11-57FF-1759-06C0EECAF6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600" y="56104"/>
            <a:ext cx="3177395" cy="1787285"/>
          </a:xfrm>
          <a:prstGeom prst="rect">
            <a:avLst/>
          </a:prstGeom>
        </p:spPr>
      </p:pic>
      <p:sp>
        <p:nvSpPr>
          <p:cNvPr id="8" name="Rectangle: Rounded Corners 7">
            <a:extLst>
              <a:ext uri="{FF2B5EF4-FFF2-40B4-BE49-F238E27FC236}">
                <a16:creationId xmlns:a16="http://schemas.microsoft.com/office/drawing/2014/main" id="{DC33E967-27D7-00BE-8412-2774E4488C95}"/>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400" b="1" dirty="0">
                <a:solidFill>
                  <a:schemeClr val="bg1"/>
                </a:solidFill>
                <a:cs typeface="Aharoni"/>
              </a:rPr>
              <a:t>Prednostna naloga 8 </a:t>
            </a:r>
            <a:r>
              <a:rPr lang="en-IE" sz="2400" dirty="0">
                <a:solidFill>
                  <a:schemeClr val="bg1"/>
                </a:solidFill>
                <a:cs typeface="Aharoni"/>
              </a:rPr>
              <a:t>(€)</a:t>
            </a:r>
            <a:endParaRPr lang="en-IE" sz="2400" dirty="0">
              <a:solidFill>
                <a:schemeClr val="bg1"/>
              </a:solidFill>
              <a:ea typeface="Calibri"/>
              <a:cs typeface="Aharoni"/>
            </a:endParaRPr>
          </a:p>
          <a:p>
            <a:pPr algn="ctr">
              <a:spcAft>
                <a:spcPts val="600"/>
              </a:spcAft>
            </a:pPr>
            <a:r>
              <a:rPr lang="en-IE" sz="2400" dirty="0">
                <a:solidFill>
                  <a:schemeClr val="bg1"/>
                </a:solidFill>
                <a:cs typeface="Aharoni"/>
              </a:rPr>
              <a:t>Razumite predpise o načrtovanju in turizmu.</a:t>
            </a:r>
            <a:endParaRPr lang="en-IE" sz="2400" dirty="0">
              <a:solidFill>
                <a:schemeClr val="bg1"/>
              </a:solidFill>
              <a:ea typeface="Calibri"/>
              <a:cs typeface="Aharoni"/>
            </a:endParaRPr>
          </a:p>
        </p:txBody>
      </p:sp>
    </p:spTree>
    <p:extLst>
      <p:ext uri="{BB962C8B-B14F-4D97-AF65-F5344CB8AC3E}">
        <p14:creationId xmlns:p14="http://schemas.microsoft.com/office/powerpoint/2010/main" val="294767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0F97-B442-008F-A6DC-0FA8FD8349F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CDC332-21B0-321D-E287-385E224BF34C}"/>
              </a:ext>
            </a:extLst>
          </p:cNvPr>
          <p:cNvSpPr>
            <a:spLocks noGrp="1"/>
          </p:cNvSpPr>
          <p:nvPr>
            <p:ph type="body" sz="quarter" idx="18"/>
          </p:nvPr>
        </p:nvSpPr>
        <p:spPr>
          <a:xfrm>
            <a:off x="362035" y="1380226"/>
            <a:ext cx="11345168" cy="5755874"/>
          </a:xfrm>
        </p:spPr>
        <p:txBody>
          <a:bodyPr lIns="91440" tIns="45720" rIns="91440" bIns="45720" anchor="t"/>
          <a:lstStyle/>
          <a:p>
            <a:pPr>
              <a:spcAft>
                <a:spcPts val="1200"/>
              </a:spcAft>
            </a:pPr>
            <a:r>
              <a:rPr lang="en-US" dirty="0">
                <a:solidFill>
                  <a:srgbClr val="414141"/>
                </a:solidFill>
              </a:rPr>
              <a:t>Načrtovanje alternativnega turističnega podjetja ne pomeni le iskanja lepe zemlje in gradnje na njej – gre za spopadanje s turizmom in njegovo mešanico pravnih, gospodarskih, okoljskih in infrastrukturnih realnosti. Vključuje sprejemanje pomembnih </a:t>
            </a:r>
            <a:r>
              <a:rPr lang="en-US" b="1" dirty="0">
                <a:solidFill>
                  <a:srgbClr val="414141"/>
                </a:solidFill>
              </a:rPr>
              <a:t>odločitev, ki jih ni mogoče sprejeti spontano</a:t>
            </a:r>
            <a:r>
              <a:rPr lang="en-US" dirty="0">
                <a:solidFill>
                  <a:srgbClr val="414141"/>
                </a:solidFill>
              </a:rPr>
              <a:t>. To je še posebej pomembno za </a:t>
            </a:r>
            <a:r>
              <a:rPr lang="en-US" b="1" dirty="0">
                <a:solidFill>
                  <a:srgbClr val="414141"/>
                </a:solidFill>
              </a:rPr>
              <a:t>male podeželske podjetnike</a:t>
            </a:r>
            <a:r>
              <a:rPr lang="en-US" dirty="0">
                <a:solidFill>
                  <a:srgbClr val="414141"/>
                </a:solidFill>
              </a:rPr>
              <a:t>, kjer so investicijska tveganja višja, dostop do zemlje pa omejen ali pogojen.</a:t>
            </a:r>
          </a:p>
          <a:p>
            <a:pPr>
              <a:spcAft>
                <a:spcPts val="1200"/>
              </a:spcAft>
            </a:pPr>
            <a:r>
              <a:rPr lang="en-US" b="1" dirty="0"/>
              <a:t>Razumevanje </a:t>
            </a:r>
            <a:r>
              <a:rPr lang="en-US" b="1" dirty="0">
                <a:solidFill>
                  <a:srgbClr val="E96751"/>
                </a:solidFill>
                <a:hlinkClick r:id="rId2">
                  <a:extLst>
                    <a:ext uri="{A12FA001-AC4F-418D-AE19-62706E023703}">
                      <ahyp:hlinkClr xmlns:ahyp="http://schemas.microsoft.com/office/drawing/2018/hyperlinkcolor" val="tx"/>
                    </a:ext>
                  </a:extLst>
                </a:hlinkClick>
              </a:rPr>
              <a:t>načrtovanja turizma </a:t>
            </a:r>
            <a:r>
              <a:rPr lang="en-US" b="1"/>
              <a:t>je bistveno: </a:t>
            </a:r>
            <a:r>
              <a:rPr lang="en-US" i="1" dirty="0"/>
              <a:t>„Vzdrževanje in širitev turističnega sektorja na določenem območju“ se dejansko imenuje načrtovanje turizma. Vključuje razvoj strategij in načrtov za povečanje, razvoj in spodbujanje turizma v določeni regiji, s primarnim ciljem ustvarjanja prihodkov in prispevanja k gospodarski rasti.</a:t>
            </a:r>
          </a:p>
          <a:p>
            <a:pPr>
              <a:spcAft>
                <a:spcPts val="1200"/>
              </a:spcAft>
            </a:pPr>
            <a:r>
              <a:rPr lang="en-US" b="1" dirty="0"/>
              <a:t>Najprej si oglejte načrtovanje turizma iz konteksta destinacije. </a:t>
            </a:r>
            <a:r>
              <a:rPr lang="en-US" dirty="0"/>
              <a:t>Poskusite vključiti strategije in načrte, ki bodo pomagali povečati, razviti in spodbuditi turizem v destinaciji. </a:t>
            </a:r>
          </a:p>
          <a:p>
            <a:pPr marL="342900" indent="-342900">
              <a:spcAft>
                <a:spcPts val="1200"/>
              </a:spcAft>
              <a:buFont typeface="Wingdings" panose="05000000000000000000" pitchFamily="2" charset="2"/>
              <a:buChar char="v"/>
            </a:pPr>
            <a:r>
              <a:rPr lang="en-US" i="1" dirty="0"/>
              <a:t>Ali bo to spodbudilo </a:t>
            </a:r>
            <a:r>
              <a:rPr lang="en-US" i="1" dirty="0">
                <a:solidFill>
                  <a:srgbClr val="414141"/>
                </a:solidFill>
              </a:rPr>
              <a:t>turizem in </a:t>
            </a:r>
            <a:r>
              <a:rPr lang="en-US" b="1" i="1" dirty="0">
                <a:solidFill>
                  <a:srgbClr val="414141"/>
                </a:solidFill>
              </a:rPr>
              <a:t>okrepilo lokalno gospodarstvo</a:t>
            </a:r>
            <a:r>
              <a:rPr lang="en-US" i="1" dirty="0">
                <a:solidFill>
                  <a:srgbClr val="414141"/>
                </a:solidFill>
              </a:rPr>
              <a:t>?</a:t>
            </a:r>
          </a:p>
          <a:p>
            <a:pPr marL="342900" indent="-342900">
              <a:spcAft>
                <a:spcPts val="1200"/>
              </a:spcAft>
              <a:buFont typeface="Wingdings" panose="05000000000000000000" pitchFamily="2" charset="2"/>
              <a:buChar char="v"/>
            </a:pPr>
            <a:r>
              <a:rPr lang="en-US" i="1" dirty="0">
                <a:solidFill>
                  <a:srgbClr val="414141"/>
                </a:solidFill>
              </a:rPr>
              <a:t>Ali bo zagotovilo </a:t>
            </a:r>
            <a:r>
              <a:rPr lang="en-US" b="1" i="1" dirty="0">
                <a:solidFill>
                  <a:srgbClr val="414141"/>
                </a:solidFill>
              </a:rPr>
              <a:t>kakovostne storitve </a:t>
            </a:r>
            <a:r>
              <a:rPr lang="en-US" i="1" dirty="0">
                <a:solidFill>
                  <a:srgbClr val="414141"/>
                </a:solidFill>
              </a:rPr>
              <a:t>tako turistom kot prebivalcem?</a:t>
            </a:r>
          </a:p>
          <a:p>
            <a:pPr>
              <a:spcAft>
                <a:spcPts val="1200"/>
              </a:spcAft>
            </a:pPr>
            <a:endParaRPr lang="en-US" i="1" dirty="0"/>
          </a:p>
          <a:p>
            <a:pPr>
              <a:spcAft>
                <a:spcPts val="1200"/>
              </a:spcAft>
            </a:pPr>
            <a:endParaRPr lang="en-US" dirty="0"/>
          </a:p>
          <a:p>
            <a:pPr>
              <a:spcAft>
                <a:spcPts val="1200"/>
              </a:spcAft>
            </a:pPr>
            <a:endParaRPr lang="en-US" dirty="0"/>
          </a:p>
        </p:txBody>
      </p:sp>
      <p:sp>
        <p:nvSpPr>
          <p:cNvPr id="4" name="Text Placeholder 3">
            <a:extLst>
              <a:ext uri="{FF2B5EF4-FFF2-40B4-BE49-F238E27FC236}">
                <a16:creationId xmlns:a16="http://schemas.microsoft.com/office/drawing/2014/main" id="{1133A2F7-FB5D-239A-4942-7B86E503D997}"/>
              </a:ext>
            </a:extLst>
          </p:cNvPr>
          <p:cNvSpPr>
            <a:spLocks noGrp="1"/>
          </p:cNvSpPr>
          <p:nvPr>
            <p:ph type="body" sz="quarter" idx="16"/>
          </p:nvPr>
        </p:nvSpPr>
        <p:spPr>
          <a:xfrm>
            <a:off x="367455" y="236455"/>
            <a:ext cx="11457090" cy="803654"/>
          </a:xfrm>
        </p:spPr>
        <p:txBody>
          <a:bodyPr/>
          <a:lstStyle/>
          <a:p>
            <a:r>
              <a:rPr lang="en-US" sz="3200" dirty="0">
                <a:ea typeface="Open Sans" panose="020B0606030504020204" pitchFamily="34" charset="0"/>
                <a:cs typeface="Calibri" panose="020F0502020204030204" pitchFamily="34" charset="0"/>
              </a:rPr>
              <a:t>Načrtovanje turističnih destinacij: </a:t>
            </a:r>
          </a:p>
          <a:p>
            <a:r>
              <a:rPr lang="en-US" sz="2600" b="0" i="1" dirty="0">
                <a:solidFill>
                  <a:srgbClr val="E96751"/>
                </a:solidFill>
              </a:rPr>
              <a:t>Razlika med načrtovanjem stanovanjskih in poslovnih objektov</a:t>
            </a:r>
          </a:p>
        </p:txBody>
      </p:sp>
      <p:sp>
        <p:nvSpPr>
          <p:cNvPr id="3" name="Slide Number Placeholder 5">
            <a:extLst>
              <a:ext uri="{FF2B5EF4-FFF2-40B4-BE49-F238E27FC236}">
                <a16:creationId xmlns:a16="http://schemas.microsoft.com/office/drawing/2014/main" id="{3A8AAB67-FE5B-055D-C8EA-919FABC7BED7}"/>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28</a:t>
            </a:fld>
            <a:endParaRPr lang="fr-CA" dirty="0"/>
          </a:p>
        </p:txBody>
      </p:sp>
      <p:cxnSp>
        <p:nvCxnSpPr>
          <p:cNvPr id="9" name="Straight Connector 8">
            <a:extLst>
              <a:ext uri="{FF2B5EF4-FFF2-40B4-BE49-F238E27FC236}">
                <a16:creationId xmlns:a16="http://schemas.microsoft.com/office/drawing/2014/main" id="{D9F9E8F8-6484-7B7D-5FB7-16A6A506A4F0}"/>
              </a:ext>
            </a:extLst>
          </p:cNvPr>
          <p:cNvCxnSpPr>
            <a:cxnSpLocks/>
          </p:cNvCxnSpPr>
          <p:nvPr/>
        </p:nvCxnSpPr>
        <p:spPr>
          <a:xfrm>
            <a:off x="0" y="1218104"/>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9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2700-522C-8574-BA4C-938E213D13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6D61C9A-13D5-DE14-3A98-88E84657A32A}"/>
              </a:ext>
            </a:extLst>
          </p:cNvPr>
          <p:cNvSpPr>
            <a:spLocks noGrp="1"/>
          </p:cNvSpPr>
          <p:nvPr>
            <p:ph type="body" sz="quarter" idx="18"/>
          </p:nvPr>
        </p:nvSpPr>
        <p:spPr>
          <a:xfrm>
            <a:off x="575332" y="1345104"/>
            <a:ext cx="11050053" cy="5355336"/>
          </a:xfrm>
        </p:spPr>
        <p:txBody>
          <a:bodyPr/>
          <a:lstStyle/>
          <a:p>
            <a:pPr>
              <a:spcAft>
                <a:spcPts val="600"/>
              </a:spcAft>
            </a:pPr>
            <a:r>
              <a:rPr lang="en-US" sz="2200" dirty="0">
                <a:solidFill>
                  <a:srgbClr val="414141"/>
                </a:solidFill>
              </a:rPr>
              <a:t>Predpisi o turističnem prostorskem načrtovanju, zlasti tisti, ki se nanašajo na nastanitve, so namenjeni upravljanju vpliva razvoja turizma na skupnosti in okolje. Ti predpisi skušajo </a:t>
            </a:r>
            <a:r>
              <a:rPr lang="en-US" dirty="0">
                <a:solidFill>
                  <a:srgbClr val="414141"/>
                </a:solidFill>
              </a:rPr>
              <a:t>doseči ravnovesje med potrebami turistov, blaginjo prebivalcev </a:t>
            </a:r>
            <a:r>
              <a:rPr lang="en-US" sz="2200" dirty="0">
                <a:solidFill>
                  <a:srgbClr val="414141"/>
                </a:solidFill>
              </a:rPr>
              <a:t>in ohranjanjem naravnih virov. Pogosto vključujejo omejitve glede gostote pozidave, pokritosti parcele in ravni hrupa, pa tudi zahteve glede parkiranja, ravnanja z odpadki in dostopa v sili. </a:t>
            </a:r>
          </a:p>
          <a:p>
            <a:pPr>
              <a:spcAft>
                <a:spcPts val="600"/>
              </a:spcAft>
            </a:pPr>
            <a:r>
              <a:rPr lang="en-US" sz="2200" b="1" dirty="0">
                <a:solidFill>
                  <a:srgbClr val="EC7C69"/>
                </a:solidFill>
              </a:rPr>
              <a:t>1. </a:t>
            </a:r>
            <a:r>
              <a:rPr lang="en-US" sz="2600" b="1" dirty="0">
                <a:solidFill>
                  <a:srgbClr val="EC7C69"/>
                </a:solidFill>
              </a:rPr>
              <a:t>Upravljanje gostote razvoja:</a:t>
            </a:r>
          </a:p>
          <a:p>
            <a:pPr marL="342900" indent="-342900">
              <a:spcAft>
                <a:spcPts val="600"/>
              </a:spcAft>
              <a:buFont typeface="Wingdings" panose="05000000000000000000" pitchFamily="2" charset="2"/>
              <a:buChar char="v"/>
            </a:pPr>
            <a:r>
              <a:rPr lang="en-US" sz="2200" b="1" dirty="0">
                <a:solidFill>
                  <a:srgbClr val="459597"/>
                </a:solidFill>
              </a:rPr>
              <a:t>Omejitve pokritosti parcele: </a:t>
            </a:r>
            <a:r>
              <a:rPr lang="en-US" sz="2200" dirty="0">
                <a:solidFill>
                  <a:srgbClr val="414141"/>
                </a:solidFill>
              </a:rPr>
              <a:t>Predpisi pogosto omejujejo odstotek parcele, ki ga lahko pokrivajo stavbe, s čimer se zagotovi, da je del namenjen odprtim prostorom, zelenim površinam in urejanju okolice.</a:t>
            </a:r>
          </a:p>
          <a:p>
            <a:pPr marL="342900" indent="-342900">
              <a:spcAft>
                <a:spcPts val="600"/>
              </a:spcAft>
              <a:buFont typeface="Wingdings" panose="05000000000000000000" pitchFamily="2" charset="2"/>
              <a:buChar char="v"/>
            </a:pPr>
            <a:r>
              <a:rPr lang="en-US" sz="2200" b="1" dirty="0">
                <a:solidFill>
                  <a:srgbClr val="459597"/>
                </a:solidFill>
              </a:rPr>
              <a:t>Višina in razmik med stavbami: </a:t>
            </a:r>
            <a:r>
              <a:rPr lang="en-US" sz="2200" dirty="0">
                <a:solidFill>
                  <a:srgbClr val="414141"/>
                </a:solidFill>
              </a:rPr>
              <a:t>Zoniranje lahko določa največjo višino stavb in razdalje med objekti, da se prepreči prenatrpanost in </a:t>
            </a:r>
            <a:r>
              <a:rPr lang="en-US" sz="2200" dirty="0" err="1">
                <a:solidFill>
                  <a:srgbClr val="414141"/>
                </a:solidFill>
              </a:rPr>
              <a:t>zmanjša </a:t>
            </a:r>
            <a:r>
              <a:rPr lang="en-US" sz="2200" dirty="0">
                <a:solidFill>
                  <a:srgbClr val="414141"/>
                </a:solidFill>
              </a:rPr>
              <a:t>vizualni vpliv.</a:t>
            </a:r>
          </a:p>
          <a:p>
            <a:pPr marL="342900" indent="-342900">
              <a:spcAft>
                <a:spcPts val="600"/>
              </a:spcAft>
              <a:buFont typeface="Wingdings" panose="05000000000000000000" pitchFamily="2" charset="2"/>
              <a:buChar char="v"/>
            </a:pPr>
            <a:r>
              <a:rPr lang="en-US" sz="2200" b="1" dirty="0">
                <a:solidFill>
                  <a:srgbClr val="459597"/>
                </a:solidFill>
              </a:rPr>
              <a:t>Gradnja z nizko gostoto: </a:t>
            </a:r>
            <a:r>
              <a:rPr lang="en-US" sz="2200" dirty="0">
                <a:solidFill>
                  <a:srgbClr val="414141"/>
                </a:solidFill>
              </a:rPr>
              <a:t>Na nekaterih območjih se spodbuja turistična gradnja z nizko gostoto, z večjimi parcelami in večjim razmakom med stavbami, da se zmanjša vpliv na okolje in ohrani lepota pokrajine.</a:t>
            </a:r>
          </a:p>
        </p:txBody>
      </p:sp>
      <p:sp>
        <p:nvSpPr>
          <p:cNvPr id="4" name="Text Placeholder 3">
            <a:extLst>
              <a:ext uri="{FF2B5EF4-FFF2-40B4-BE49-F238E27FC236}">
                <a16:creationId xmlns:a16="http://schemas.microsoft.com/office/drawing/2014/main" id="{8D529F19-8E75-9269-8712-02C65707B247}"/>
              </a:ext>
            </a:extLst>
          </p:cNvPr>
          <p:cNvSpPr>
            <a:spLocks noGrp="1"/>
          </p:cNvSpPr>
          <p:nvPr>
            <p:ph type="body" sz="quarter" idx="16"/>
          </p:nvPr>
        </p:nvSpPr>
        <p:spPr>
          <a:xfrm>
            <a:off x="575331" y="635597"/>
            <a:ext cx="10614687" cy="803654"/>
          </a:xfrm>
        </p:spPr>
        <p:txBody>
          <a:bodyPr/>
          <a:lstStyle/>
          <a:p>
            <a:r>
              <a:rPr lang="en-US" sz="2600" b="0" i="1" dirty="0">
                <a:solidFill>
                  <a:srgbClr val="E96751"/>
                </a:solidFill>
              </a:rPr>
              <a:t>Predpisi o prostorskem načrtovanju v turizmu</a:t>
            </a:r>
          </a:p>
        </p:txBody>
      </p:sp>
      <p:sp>
        <p:nvSpPr>
          <p:cNvPr id="6" name="Text Placeholder 5">
            <a:extLst>
              <a:ext uri="{FF2B5EF4-FFF2-40B4-BE49-F238E27FC236}">
                <a16:creationId xmlns:a16="http://schemas.microsoft.com/office/drawing/2014/main" id="{A2F907F7-5B54-879D-F2B3-3375A3EBC284}"/>
              </a:ext>
            </a:extLst>
          </p:cNvPr>
          <p:cNvSpPr>
            <a:spLocks noGrp="1"/>
          </p:cNvSpPr>
          <p:nvPr>
            <p:ph type="body" sz="quarter" idx="19"/>
          </p:nvPr>
        </p:nvSpPr>
        <p:spPr>
          <a:xfrm>
            <a:off x="575332"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Načrtovanje turističnih destinacij</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C080CBF7-ED34-78E8-01C4-E594DB00BB9E}"/>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29</a:t>
            </a:fld>
            <a:endParaRPr lang="fr-CA" dirty="0"/>
          </a:p>
        </p:txBody>
      </p:sp>
      <p:cxnSp>
        <p:nvCxnSpPr>
          <p:cNvPr id="9" name="Straight Connector 8">
            <a:extLst>
              <a:ext uri="{FF2B5EF4-FFF2-40B4-BE49-F238E27FC236}">
                <a16:creationId xmlns:a16="http://schemas.microsoft.com/office/drawing/2014/main" id="{26E31154-ACF8-99B6-A185-2D1F554C47E5}"/>
              </a:ext>
            </a:extLst>
          </p:cNvPr>
          <p:cNvCxnSpPr>
            <a:cxnSpLocks/>
          </p:cNvCxnSpPr>
          <p:nvPr/>
        </p:nvCxnSpPr>
        <p:spPr>
          <a:xfrm>
            <a:off x="0" y="1179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4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36A9AEC-EA74-F034-4401-62623FD721BA}"/>
              </a:ext>
            </a:extLst>
          </p:cNvPr>
          <p:cNvSpPr txBox="1">
            <a:spLocks/>
          </p:cNvSpPr>
          <p:nvPr/>
        </p:nvSpPr>
        <p:spPr>
          <a:xfrm>
            <a:off x="6783792" y="1010340"/>
            <a:ext cx="4913853" cy="68951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err="1">
                <a:solidFill>
                  <a:srgbClr val="E96751"/>
                </a:solidFill>
              </a:rPr>
              <a:t>Pametni</a:t>
            </a:r>
            <a:r>
              <a:rPr lang="en-US" sz="2400" b="1" dirty="0">
                <a:solidFill>
                  <a:srgbClr val="E96751"/>
                </a:solidFill>
              </a:rPr>
              <a:t> </a:t>
            </a:r>
            <a:r>
              <a:rPr lang="en-US" sz="2400" b="1" dirty="0" err="1">
                <a:solidFill>
                  <a:srgbClr val="E96751"/>
                </a:solidFill>
              </a:rPr>
              <a:t>zagon</a:t>
            </a:r>
            <a:r>
              <a:rPr lang="en-US" sz="2400" b="1" dirty="0">
                <a:solidFill>
                  <a:srgbClr val="E96751"/>
                </a:solidFill>
              </a:rPr>
              <a:t> </a:t>
            </a:r>
            <a:r>
              <a:rPr lang="en-US" sz="2400" dirty="0">
                <a:solidFill>
                  <a:srgbClr val="E96751"/>
                </a:solidFill>
              </a:rPr>
              <a:t>– lokacija, zemljišče in logistika – načrtovanje donosne lokacije</a:t>
            </a:r>
          </a:p>
          <a:p>
            <a:pPr marL="0" indent="0">
              <a:spcBef>
                <a:spcPts val="0"/>
              </a:spcBef>
              <a:spcAft>
                <a:spcPts val="600"/>
              </a:spcAft>
              <a:buNone/>
            </a:pPr>
            <a:endParaRPr lang="en-US" sz="2400" dirty="0">
              <a:solidFill>
                <a:srgbClr val="E96751"/>
              </a:solidFill>
            </a:endParaRPr>
          </a:p>
        </p:txBody>
      </p:sp>
      <p:sp>
        <p:nvSpPr>
          <p:cNvPr id="6" name="Text Placeholder 8">
            <a:extLst>
              <a:ext uri="{FF2B5EF4-FFF2-40B4-BE49-F238E27FC236}">
                <a16:creationId xmlns:a16="http://schemas.microsoft.com/office/drawing/2014/main" id="{FDB041E2-E3B8-FEB5-AE3E-14EB9A06C523}"/>
              </a:ext>
            </a:extLst>
          </p:cNvPr>
          <p:cNvSpPr>
            <a:spLocks noGrp="1"/>
          </p:cNvSpPr>
          <p:nvPr>
            <p:ph type="body" sz="quarter" idx="28"/>
          </p:nvPr>
        </p:nvSpPr>
        <p:spPr>
          <a:xfrm>
            <a:off x="394738" y="1359617"/>
            <a:ext cx="6031425" cy="4671588"/>
          </a:xfrm>
        </p:spPr>
        <p:txBody>
          <a:bodyPr lIns="91440" tIns="45720" rIns="91440" bIns="45720" anchor="t"/>
          <a:lstStyle/>
          <a:p>
            <a:pPr marL="0" indent="0"/>
            <a:r>
              <a:rPr lang="en-US" dirty="0"/>
              <a:t>Lokacija je lahko odločilna za uspeh ali neuspeh vašega podjetja. Ta modul vas popelje skozi praktične vidike načrtovanja lokacije – od navigacije po conah in pridobivanja gradbenih dovoljenj do zagotavljanja, da gostje lahko varno in </a:t>
            </a:r>
            <a:r>
              <a:rPr lang="en-US" dirty="0" err="1"/>
              <a:t>enostavno</a:t>
            </a:r>
            <a:r>
              <a:rPr lang="en-US" dirty="0"/>
              <a:t> </a:t>
            </a:r>
            <a:r>
              <a:rPr lang="en-US" dirty="0" err="1"/>
              <a:t>dostopajo</a:t>
            </a:r>
            <a:r>
              <a:rPr lang="en-US" dirty="0"/>
              <a:t> do </a:t>
            </a:r>
            <a:r>
              <a:rPr lang="en-US" dirty="0" err="1"/>
              <a:t>vaše</a:t>
            </a:r>
            <a:r>
              <a:rPr lang="en-US" dirty="0"/>
              <a:t> nastanitve. Ne glede </a:t>
            </a:r>
            <a:r>
              <a:rPr lang="en-US" dirty="0" err="1"/>
              <a:t>na</a:t>
            </a:r>
            <a:r>
              <a:rPr lang="en-US" dirty="0"/>
              <a:t> to, </a:t>
            </a:r>
            <a:r>
              <a:rPr lang="en-US" dirty="0" err="1"/>
              <a:t>ali</a:t>
            </a:r>
            <a:r>
              <a:rPr lang="en-US" dirty="0"/>
              <a:t> se </a:t>
            </a:r>
            <a:r>
              <a:rPr lang="en-US" dirty="0" err="1"/>
              <a:t>priključujete</a:t>
            </a:r>
            <a:r>
              <a:rPr lang="en-US" dirty="0"/>
              <a:t> na obstoječo infrastrukturo ali delujete neodvisno od omrežja, je poudarek na tem, da vam pomagamo izogniti se dragim presenečenjem z zgodnjim sprejemanjem premišljenih odločitev. Ob koncu tega modula boste sposobni samozavestno izbrati pravo lokacijo – uravnotežiti pravne, fizične in logistične vidike, da bo vaše podjetje uspešno dolgoročno.</a:t>
            </a:r>
          </a:p>
        </p:txBody>
      </p:sp>
      <p:sp>
        <p:nvSpPr>
          <p:cNvPr id="7" name="Text Placeholder 7">
            <a:extLst>
              <a:ext uri="{FF2B5EF4-FFF2-40B4-BE49-F238E27FC236}">
                <a16:creationId xmlns:a16="http://schemas.microsoft.com/office/drawing/2014/main" id="{CD992344-49E1-D46A-8BA6-AC164203BD01}"/>
              </a:ext>
            </a:extLst>
          </p:cNvPr>
          <p:cNvSpPr>
            <a:spLocks noGrp="1"/>
          </p:cNvSpPr>
          <p:nvPr>
            <p:ph type="body" sz="quarter" idx="27"/>
          </p:nvPr>
        </p:nvSpPr>
        <p:spPr>
          <a:xfrm>
            <a:off x="390769" y="362562"/>
            <a:ext cx="5654394" cy="720752"/>
          </a:xfrm>
        </p:spPr>
        <p:txBody>
          <a:bodyPr/>
          <a:lstStyle/>
          <a:p>
            <a:r>
              <a:rPr lang="en-US" dirty="0"/>
              <a:t>Modul 6 (2. del) Pregled</a:t>
            </a:r>
          </a:p>
        </p:txBody>
      </p:sp>
      <p:cxnSp>
        <p:nvCxnSpPr>
          <p:cNvPr id="8" name="Straight Connector 7">
            <a:extLst>
              <a:ext uri="{FF2B5EF4-FFF2-40B4-BE49-F238E27FC236}">
                <a16:creationId xmlns:a16="http://schemas.microsoft.com/office/drawing/2014/main" id="{CD585566-964F-CB02-8D61-CD8D8D8E1A4C}"/>
              </a:ext>
            </a:extLst>
          </p:cNvPr>
          <p:cNvCxnSpPr>
            <a:cxnSpLocks/>
          </p:cNvCxnSpPr>
          <p:nvPr/>
        </p:nvCxnSpPr>
        <p:spPr>
          <a:xfrm flipH="1" flipV="1">
            <a:off x="6840236" y="2084534"/>
            <a:ext cx="4780539" cy="9769"/>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28AB90AF-8BD8-4D75-C445-DEFDC4A733DE}"/>
              </a:ext>
            </a:extLst>
          </p:cNvPr>
          <p:cNvSpPr txBox="1">
            <a:spLocks/>
          </p:cNvSpPr>
          <p:nvPr/>
        </p:nvSpPr>
        <p:spPr>
          <a:xfrm>
            <a:off x="6708762" y="4062383"/>
            <a:ext cx="4988883" cy="689519"/>
          </a:xfrm>
          <a:prstGeom prst="rect">
            <a:avLst/>
          </a:prstGeom>
        </p:spPr>
        <p:txBody>
          <a:bodyPr lIns="91440" tIns="45720" rIns="91440" bIns="45720"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800" dirty="0">
                <a:solidFill>
                  <a:srgbClr val="494949"/>
                </a:solidFill>
              </a:rPr>
              <a:t>Ob koncu tega poglavja boste sposobni:</a:t>
            </a:r>
          </a:p>
          <a:p>
            <a:pPr marL="342900" indent="-342900">
              <a:spcAft>
                <a:spcPts val="600"/>
              </a:spcAft>
              <a:buFont typeface="Wingdings" panose="05000000000000000000" pitchFamily="2" charset="2"/>
              <a:buChar char="Ø"/>
            </a:pPr>
            <a:r>
              <a:rPr lang="en-US" sz="1800" dirty="0" err="1">
                <a:solidFill>
                  <a:srgbClr val="494949"/>
                </a:solidFill>
              </a:rPr>
              <a:t>Razumeti</a:t>
            </a:r>
            <a:r>
              <a:rPr lang="en-US" sz="1800" dirty="0">
                <a:solidFill>
                  <a:srgbClr val="494949"/>
                </a:solidFill>
              </a:rPr>
              <a:t> </a:t>
            </a:r>
            <a:r>
              <a:rPr lang="en-US" sz="1800" b="1" dirty="0" err="1">
                <a:solidFill>
                  <a:srgbClr val="494949"/>
                </a:solidFill>
              </a:rPr>
              <a:t>postopke</a:t>
            </a:r>
            <a:r>
              <a:rPr lang="en-US" sz="1800" b="1" dirty="0">
                <a:solidFill>
                  <a:srgbClr val="494949"/>
                </a:solidFill>
              </a:rPr>
              <a:t> </a:t>
            </a:r>
            <a:r>
              <a:rPr lang="en-US" sz="1800" b="1" dirty="0" err="1">
                <a:solidFill>
                  <a:srgbClr val="494949"/>
                </a:solidFill>
              </a:rPr>
              <a:t>coniranja</a:t>
            </a:r>
            <a:r>
              <a:rPr lang="en-US" sz="1800" b="1" dirty="0">
                <a:solidFill>
                  <a:srgbClr val="494949"/>
                </a:solidFill>
              </a:rPr>
              <a:t>, </a:t>
            </a:r>
            <a:r>
              <a:rPr lang="en-US" sz="1800" b="1" dirty="0" err="1">
                <a:solidFill>
                  <a:srgbClr val="494949"/>
                </a:solidFill>
              </a:rPr>
              <a:t>načrtovanja</a:t>
            </a:r>
            <a:r>
              <a:rPr lang="en-US" sz="1800" b="1" dirty="0">
                <a:solidFill>
                  <a:srgbClr val="494949"/>
                </a:solidFill>
              </a:rPr>
              <a:t> in pridobivanja dovoljenj, </a:t>
            </a:r>
            <a:r>
              <a:rPr lang="en-US" sz="1800" dirty="0">
                <a:solidFill>
                  <a:srgbClr val="494949"/>
                </a:solidFill>
              </a:rPr>
              <a:t>ki so </a:t>
            </a:r>
            <a:r>
              <a:rPr lang="en-US" sz="1800" dirty="0" err="1">
                <a:solidFill>
                  <a:srgbClr val="494949"/>
                </a:solidFill>
              </a:rPr>
              <a:t>pomembni</a:t>
            </a:r>
            <a:r>
              <a:rPr lang="en-US" sz="1800" dirty="0">
                <a:solidFill>
                  <a:srgbClr val="494949"/>
                </a:solidFill>
              </a:rPr>
              <a:t> za </a:t>
            </a:r>
            <a:r>
              <a:rPr lang="en-US" sz="1800" dirty="0" err="1">
                <a:solidFill>
                  <a:srgbClr val="494949"/>
                </a:solidFill>
              </a:rPr>
              <a:t>alternativne</a:t>
            </a:r>
            <a:r>
              <a:rPr lang="en-US" sz="1800" dirty="0">
                <a:solidFill>
                  <a:srgbClr val="494949"/>
                </a:solidFill>
              </a:rPr>
              <a:t> </a:t>
            </a:r>
            <a:r>
              <a:rPr lang="en-US" sz="1800" dirty="0" err="1">
                <a:solidFill>
                  <a:srgbClr val="494949"/>
                </a:solidFill>
              </a:rPr>
              <a:t>nastanitve</a:t>
            </a:r>
            <a:r>
              <a:rPr lang="en-US" sz="1800" dirty="0">
                <a:solidFill>
                  <a:srgbClr val="494949"/>
                </a:solidFill>
              </a:rPr>
              <a:t>.</a:t>
            </a:r>
            <a:endParaRPr lang="en-US" sz="1800" dirty="0">
              <a:solidFill>
                <a:srgbClr val="494949"/>
              </a:solidFill>
              <a:ea typeface="Calibri"/>
              <a:cs typeface="Calibri"/>
            </a:endParaRPr>
          </a:p>
          <a:p>
            <a:pPr marL="342900" indent="-342900">
              <a:spcAft>
                <a:spcPts val="600"/>
              </a:spcAft>
              <a:buFont typeface="Wingdings" panose="05000000000000000000" pitchFamily="2" charset="2"/>
              <a:buChar char="Ø"/>
            </a:pPr>
            <a:r>
              <a:rPr lang="en-US" sz="1800" dirty="0">
                <a:solidFill>
                  <a:srgbClr val="494949"/>
                </a:solidFill>
              </a:rPr>
              <a:t>Oceniti </a:t>
            </a:r>
            <a:r>
              <a:rPr lang="en-US" sz="1800" b="1" dirty="0">
                <a:solidFill>
                  <a:srgbClr val="494949"/>
                </a:solidFill>
              </a:rPr>
              <a:t>primernost zemljišča </a:t>
            </a:r>
            <a:r>
              <a:rPr lang="en-US" sz="1800" dirty="0">
                <a:solidFill>
                  <a:srgbClr val="494949"/>
                </a:solidFill>
              </a:rPr>
              <a:t>na podlagi terena, odvodnjavanja, tal in gradbenih možnosti.</a:t>
            </a:r>
          </a:p>
          <a:p>
            <a:pPr marL="342900" indent="-342900">
              <a:spcAft>
                <a:spcPts val="600"/>
              </a:spcAft>
              <a:buFont typeface="Wingdings" panose="05000000000000000000" pitchFamily="2" charset="2"/>
              <a:buChar char="Ø"/>
            </a:pPr>
            <a:r>
              <a:rPr lang="en-US" sz="1800" dirty="0">
                <a:solidFill>
                  <a:srgbClr val="494949"/>
                </a:solidFill>
              </a:rPr>
              <a:t>Izračunati </a:t>
            </a:r>
            <a:r>
              <a:rPr lang="en-US" sz="1800" b="1" dirty="0">
                <a:solidFill>
                  <a:srgbClr val="494949"/>
                </a:solidFill>
              </a:rPr>
              <a:t>realistične stroške in možnosti za </a:t>
            </a:r>
            <a:r>
              <a:rPr lang="en-US" sz="1800" dirty="0">
                <a:solidFill>
                  <a:srgbClr val="494949"/>
                </a:solidFill>
              </a:rPr>
              <a:t>priključitev (ali zamenjavo) infrastrukture, kot so elektrika, voda, odpadki in internet.</a:t>
            </a:r>
          </a:p>
          <a:p>
            <a:pPr marL="342900" indent="-342900">
              <a:spcAft>
                <a:spcPts val="600"/>
              </a:spcAft>
              <a:buFont typeface="Wingdings" panose="05000000000000000000" pitchFamily="2" charset="2"/>
              <a:buChar char="Ø"/>
            </a:pPr>
            <a:r>
              <a:rPr lang="en-US" sz="1800" dirty="0">
                <a:solidFill>
                  <a:srgbClr val="494949"/>
                </a:solidFill>
              </a:rPr>
              <a:t>Oceniti </a:t>
            </a:r>
            <a:r>
              <a:rPr lang="en-US" sz="1800" b="1" dirty="0">
                <a:solidFill>
                  <a:srgbClr val="494949"/>
                </a:solidFill>
              </a:rPr>
              <a:t>dostopnost in prometne </a:t>
            </a:r>
            <a:r>
              <a:rPr lang="en-US" sz="1800" dirty="0">
                <a:solidFill>
                  <a:srgbClr val="494949"/>
                </a:solidFill>
              </a:rPr>
              <a:t>vidike, da se zagotovi udobje in varnost gostov.</a:t>
            </a:r>
          </a:p>
          <a:p>
            <a:pPr marL="342900" indent="-342900">
              <a:spcAft>
                <a:spcPts val="600"/>
              </a:spcAft>
              <a:buFont typeface="Wingdings" panose="05000000000000000000" pitchFamily="2" charset="2"/>
              <a:buChar char="Ø"/>
            </a:pPr>
            <a:r>
              <a:rPr lang="en-US" sz="1800" dirty="0">
                <a:solidFill>
                  <a:srgbClr val="494949"/>
                </a:solidFill>
              </a:rPr>
              <a:t>Izogniti se pogostim </a:t>
            </a:r>
            <a:r>
              <a:rPr lang="en-US" sz="1800" b="1" dirty="0">
                <a:solidFill>
                  <a:srgbClr val="494949"/>
                </a:solidFill>
              </a:rPr>
              <a:t>težavam, povezanim z lokacijo, </a:t>
            </a:r>
            <a:r>
              <a:rPr lang="en-US" sz="1800" dirty="0">
                <a:solidFill>
                  <a:srgbClr val="494949"/>
                </a:solidFill>
              </a:rPr>
              <a:t>ki vodijo do dragih popravil, zamud ali izgube prihodkov.</a:t>
            </a:r>
          </a:p>
        </p:txBody>
      </p:sp>
      <p:sp>
        <p:nvSpPr>
          <p:cNvPr id="2" name="TextBox 1">
            <a:extLst>
              <a:ext uri="{FF2B5EF4-FFF2-40B4-BE49-F238E27FC236}">
                <a16:creationId xmlns:a16="http://schemas.microsoft.com/office/drawing/2014/main" id="{E4130C0C-AF09-D52E-2E5B-48C73E8486CC}"/>
              </a:ext>
            </a:extLst>
          </p:cNvPr>
          <p:cNvSpPr txBox="1"/>
          <p:nvPr/>
        </p:nvSpPr>
        <p:spPr>
          <a:xfrm>
            <a:off x="6783792" y="266710"/>
            <a:ext cx="4335238" cy="646331"/>
          </a:xfrm>
          <a:prstGeom prst="rect">
            <a:avLst/>
          </a:prstGeom>
          <a:noFill/>
        </p:spPr>
        <p:txBody>
          <a:bodyPr wrap="square" rtlCol="0">
            <a:spAutoFit/>
          </a:bodyPr>
          <a:lstStyle/>
          <a:p>
            <a:r>
              <a:rPr lang="en-IE" sz="3600" b="1" dirty="0">
                <a:solidFill>
                  <a:srgbClr val="459597"/>
                </a:solidFill>
              </a:rPr>
              <a:t>Učni izidi</a:t>
            </a:r>
          </a:p>
        </p:txBody>
      </p:sp>
    </p:spTree>
    <p:extLst>
      <p:ext uri="{BB962C8B-B14F-4D97-AF65-F5344CB8AC3E}">
        <p14:creationId xmlns:p14="http://schemas.microsoft.com/office/powerpoint/2010/main" val="397996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0A62-C8C0-F523-55A8-07A1D14DB03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CB9B4C1-7868-F614-9FAE-9FF8502228F5}"/>
              </a:ext>
            </a:extLst>
          </p:cNvPr>
          <p:cNvSpPr>
            <a:spLocks noGrp="1"/>
          </p:cNvSpPr>
          <p:nvPr>
            <p:ph type="body" sz="quarter" idx="18"/>
          </p:nvPr>
        </p:nvSpPr>
        <p:spPr>
          <a:xfrm>
            <a:off x="761189" y="1713965"/>
            <a:ext cx="10745253" cy="3440568"/>
          </a:xfrm>
        </p:spPr>
        <p:txBody>
          <a:bodyPr/>
          <a:lstStyle/>
          <a:p>
            <a:pPr marL="228600" indent="-457200">
              <a:spcAft>
                <a:spcPts val="600"/>
              </a:spcAft>
              <a:buFont typeface="+mj-lt"/>
              <a:buAutoNum type="arabicPeriod" startAt="2"/>
            </a:pPr>
            <a:r>
              <a:rPr lang="en-US" sz="2600" b="1" dirty="0">
                <a:solidFill>
                  <a:srgbClr val="EC7C69"/>
                </a:solidFill>
              </a:rPr>
              <a:t>Načrtovanje za zaščito sektorja in okolja</a:t>
            </a:r>
          </a:p>
          <a:p>
            <a:pPr marL="342900" indent="-342900">
              <a:spcAft>
                <a:spcPts val="600"/>
              </a:spcAft>
              <a:buFont typeface="Wingdings" panose="05000000000000000000" pitchFamily="2" charset="2"/>
              <a:buChar char="v"/>
            </a:pPr>
            <a:r>
              <a:rPr lang="en-US" sz="2200" b="1" dirty="0">
                <a:solidFill>
                  <a:srgbClr val="459597"/>
                </a:solidFill>
              </a:rPr>
              <a:t>Obalne cone: </a:t>
            </a:r>
            <a:r>
              <a:rPr lang="en-US" sz="2200" dirty="0">
                <a:solidFill>
                  <a:srgbClr val="414141"/>
                </a:solidFill>
              </a:rPr>
              <a:t>V obalnih območjih je lahko prostorsko načrtovanje za turizem posebej strogo, da se zaščiti občutljive ekosisteme in prepreči erozija</a:t>
            </a:r>
            <a:r>
              <a:rPr lang="en-US" sz="2200" dirty="0"/>
              <a:t>. </a:t>
            </a:r>
          </a:p>
          <a:p>
            <a:pPr marL="342900" indent="-342900">
              <a:spcAft>
                <a:spcPts val="600"/>
              </a:spcAft>
              <a:buFont typeface="Wingdings" panose="05000000000000000000" pitchFamily="2" charset="2"/>
              <a:buChar char="v"/>
            </a:pPr>
            <a:r>
              <a:rPr lang="en-US" sz="2200" b="1" dirty="0">
                <a:solidFill>
                  <a:srgbClr val="459597"/>
                </a:solidFill>
              </a:rPr>
              <a:t>Zelene površine: </a:t>
            </a:r>
            <a:r>
              <a:rPr lang="en-US" sz="2200" dirty="0">
                <a:solidFill>
                  <a:srgbClr val="414141"/>
                </a:solidFill>
              </a:rPr>
              <a:t>Predpisi o prostorskem načrtovanju lahko zahtevajo ohranjanje in ustvarjanje zelenih površin za povečanje lepote in ekološke celovitosti območja. </a:t>
            </a:r>
          </a:p>
          <a:p>
            <a:pPr marL="342900" indent="-342900">
              <a:spcAft>
                <a:spcPts val="600"/>
              </a:spcAft>
              <a:buFont typeface="Wingdings" panose="05000000000000000000" pitchFamily="2" charset="2"/>
              <a:buChar char="v"/>
            </a:pPr>
            <a:r>
              <a:rPr lang="en-US" sz="2200" b="1" dirty="0">
                <a:solidFill>
                  <a:srgbClr val="459597"/>
                </a:solidFill>
              </a:rPr>
              <a:t>Hrup in svetlobno onesnaževanje: </a:t>
            </a:r>
            <a:r>
              <a:rPr lang="en-US" sz="2200" dirty="0">
                <a:solidFill>
                  <a:srgbClr val="414141"/>
                </a:solidFill>
              </a:rPr>
              <a:t>Predpisi lahko omejujejo raven hrupa in svetlobno onesnaževanje iz turističnih objektov, da se zaščiti prebivalce in divje živali. </a:t>
            </a:r>
          </a:p>
        </p:txBody>
      </p:sp>
      <p:sp>
        <p:nvSpPr>
          <p:cNvPr id="4" name="Text Placeholder 3">
            <a:extLst>
              <a:ext uri="{FF2B5EF4-FFF2-40B4-BE49-F238E27FC236}">
                <a16:creationId xmlns:a16="http://schemas.microsoft.com/office/drawing/2014/main" id="{20C93964-E766-5B8D-4D7D-462C5E730F85}"/>
              </a:ext>
            </a:extLst>
          </p:cNvPr>
          <p:cNvSpPr>
            <a:spLocks noGrp="1"/>
          </p:cNvSpPr>
          <p:nvPr>
            <p:ph type="body" sz="quarter" idx="16"/>
          </p:nvPr>
        </p:nvSpPr>
        <p:spPr>
          <a:xfrm>
            <a:off x="760946" y="743058"/>
            <a:ext cx="10614687" cy="803654"/>
          </a:xfrm>
        </p:spPr>
        <p:txBody>
          <a:bodyPr/>
          <a:lstStyle/>
          <a:p>
            <a:r>
              <a:rPr lang="en-US" sz="2600" b="0" i="1" dirty="0">
                <a:solidFill>
                  <a:srgbClr val="E96751"/>
                </a:solidFill>
              </a:rPr>
              <a:t>Predpisi o prostorskem načrtovanju v turizmu</a:t>
            </a:r>
          </a:p>
        </p:txBody>
      </p:sp>
      <p:sp>
        <p:nvSpPr>
          <p:cNvPr id="6" name="Text Placeholder 5">
            <a:extLst>
              <a:ext uri="{FF2B5EF4-FFF2-40B4-BE49-F238E27FC236}">
                <a16:creationId xmlns:a16="http://schemas.microsoft.com/office/drawing/2014/main" id="{2C1C5BAB-445D-DBBE-1EC2-299F0F7BFE99}"/>
              </a:ext>
            </a:extLst>
          </p:cNvPr>
          <p:cNvSpPr>
            <a:spLocks noGrp="1"/>
          </p:cNvSpPr>
          <p:nvPr>
            <p:ph type="body" sz="quarter" idx="19"/>
          </p:nvPr>
        </p:nvSpPr>
        <p:spPr>
          <a:xfrm>
            <a:off x="760947"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Načrtovanje turističnih destinacij</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E73F9EF6-1235-E8D0-EEFB-8E7933F97237}"/>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30</a:t>
            </a:fld>
            <a:endParaRPr lang="fr-CA" dirty="0"/>
          </a:p>
        </p:txBody>
      </p:sp>
      <p:cxnSp>
        <p:nvCxnSpPr>
          <p:cNvPr id="9" name="Straight Connector 8">
            <a:extLst>
              <a:ext uri="{FF2B5EF4-FFF2-40B4-BE49-F238E27FC236}">
                <a16:creationId xmlns:a16="http://schemas.microsoft.com/office/drawing/2014/main" id="{8EA5E899-1D92-E45E-CE4F-844B2B6BE3E4}"/>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85CAD64-A94B-53A8-646F-DBBEC3A53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652" y="5354719"/>
            <a:ext cx="850589" cy="846711"/>
          </a:xfrm>
          <a:prstGeom prst="rect">
            <a:avLst/>
          </a:prstGeom>
        </p:spPr>
      </p:pic>
      <p:sp>
        <p:nvSpPr>
          <p:cNvPr id="7" name="TextBox 6">
            <a:extLst>
              <a:ext uri="{FF2B5EF4-FFF2-40B4-BE49-F238E27FC236}">
                <a16:creationId xmlns:a16="http://schemas.microsoft.com/office/drawing/2014/main" id="{55B271D2-916B-45E2-DA0A-4B35F3AB22F5}"/>
              </a:ext>
            </a:extLst>
          </p:cNvPr>
          <p:cNvSpPr txBox="1"/>
          <p:nvPr/>
        </p:nvSpPr>
        <p:spPr>
          <a:xfrm>
            <a:off x="1284205" y="4663006"/>
            <a:ext cx="9983252" cy="2585323"/>
          </a:xfrm>
          <a:prstGeom prst="rect">
            <a:avLst/>
          </a:prstGeom>
          <a:noFill/>
        </p:spPr>
        <p:txBody>
          <a:bodyPr wrap="square" rtlCol="0">
            <a:spAutoFit/>
          </a:bodyPr>
          <a:lstStyle/>
          <a:p>
            <a:r>
              <a:rPr lang="en-US" b="1" i="1" dirty="0">
                <a:solidFill>
                  <a:srgbClr val="494949"/>
                </a:solidFill>
                <a:latin typeface="Google Sans"/>
              </a:rPr>
              <a:t>Priporočena literatura</a:t>
            </a:r>
            <a:endParaRPr lang="en-US" b="1" i="1" dirty="0">
              <a:solidFill>
                <a:srgbClr val="494949"/>
              </a:solidFill>
              <a:latin typeface="Google Sans"/>
              <a:hlinkClick r:id="rId3">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IE" dirty="0">
                <a:solidFill>
                  <a:srgbClr val="00B0F0"/>
                </a:solidFill>
                <a:hlinkClick r:id="rId4">
                  <a:extLst>
                    <a:ext uri="{A12FA001-AC4F-418D-AE19-62706E023703}">
                      <ahyp:hlinkClr xmlns:ahyp="http://schemas.microsoft.com/office/drawing/2018/hyperlinkcolor" val="tx"/>
                    </a:ext>
                  </a:extLst>
                </a:hlinkClick>
              </a:rPr>
              <a:t>Pomen sektorja turističnih nastanitev, 2024</a:t>
            </a:r>
            <a:endParaRPr lang="en-IE" dirty="0">
              <a:solidFill>
                <a:srgbClr val="00B0F0"/>
              </a:solidFill>
            </a:endParaRPr>
          </a:p>
          <a:p>
            <a:pPr marL="285750" indent="-285750" fontAlgn="base">
              <a:buFont typeface="Arial" panose="020B0604020202020204" pitchFamily="34" charset="0"/>
              <a:buChar char="•"/>
            </a:pPr>
            <a:r>
              <a:rPr lang="en-IE" dirty="0">
                <a:solidFill>
                  <a:srgbClr val="00B0F0"/>
                </a:solidFill>
                <a:hlinkClick r:id="rId5">
                  <a:extLst>
                    <a:ext uri="{A12FA001-AC4F-418D-AE19-62706E023703}">
                      <ahyp:hlinkClr xmlns:ahyp="http://schemas.microsoft.com/office/drawing/2018/hyperlinkcolor" val="tx"/>
                    </a:ext>
                  </a:extLst>
                </a:hlinkClick>
              </a:rPr>
              <a:t>Razlaga vseh vrst turističnih nastanitev</a:t>
            </a:r>
            <a:endParaRPr lang="en-IE" dirty="0">
              <a:solidFill>
                <a:srgbClr val="00B0F0"/>
              </a:solidFill>
            </a:endParaRPr>
          </a:p>
          <a:p>
            <a:pPr marL="285750" indent="-285750">
              <a:buFont typeface="Arial" panose="020B0604020202020204" pitchFamily="34" charset="0"/>
              <a:buChar char="•"/>
            </a:pPr>
            <a:r>
              <a:rPr lang="en-US" b="1" dirty="0">
                <a:solidFill>
                  <a:srgbClr val="00B0F0"/>
                </a:solidFill>
              </a:rPr>
              <a:t>Irska: </a:t>
            </a:r>
            <a:r>
              <a:rPr lang="en-US" dirty="0">
                <a:solidFill>
                  <a:srgbClr val="00B0F0"/>
                </a:solidFill>
                <a:hlinkClick r:id="rId6">
                  <a:extLst>
                    <a:ext uri="{A12FA001-AC4F-418D-AE19-62706E023703}">
                      <ahyp:hlinkClr xmlns:ahyp="http://schemas.microsoft.com/office/drawing/2018/hyperlinkcolor" val="tx"/>
                    </a:ext>
                  </a:extLst>
                </a:hlinkClick>
              </a:rPr>
              <a:t>Smernice za razvoj turističnih destinacij, Failte Ireland </a:t>
            </a:r>
            <a:r>
              <a:rPr lang="en-US" dirty="0">
                <a:solidFill>
                  <a:srgbClr val="00B0F0"/>
                </a:solidFill>
              </a:rPr>
              <a:t>in </a:t>
            </a:r>
            <a:r>
              <a:rPr lang="en-US" dirty="0">
                <a:solidFill>
                  <a:srgbClr val="00B0F0"/>
                </a:solidFill>
                <a:hlinkClick r:id="rId7">
                  <a:extLst>
                    <a:ext uri="{A12FA001-AC4F-418D-AE19-62706E023703}">
                      <ahyp:hlinkClr xmlns:ahyp="http://schemas.microsoft.com/office/drawing/2018/hyperlinkcolor" val="tx"/>
                    </a:ext>
                  </a:extLst>
                </a:hlinkClick>
              </a:rPr>
              <a:t> Več kot 32 milijonov evrov investicijskih subvencij za projekte regenerativnega turizma v Midlands, Failte Ireland</a:t>
            </a:r>
            <a:endParaRPr lang="en-US" dirty="0">
              <a:solidFill>
                <a:srgbClr val="00B0F0"/>
              </a:solidFill>
            </a:endParaRPr>
          </a:p>
          <a:p>
            <a:pPr marL="285750" indent="-285750">
              <a:buFont typeface="Arial" panose="020B0604020202020204" pitchFamily="34" charset="0"/>
              <a:buChar char="•"/>
            </a:pPr>
            <a:r>
              <a:rPr lang="en-US" b="1" dirty="0">
                <a:solidFill>
                  <a:srgbClr val="00B0F0"/>
                </a:solidFill>
              </a:rPr>
              <a:t>Nizozemska: </a:t>
            </a:r>
            <a:r>
              <a:rPr lang="en-US" dirty="0">
                <a:solidFill>
                  <a:srgbClr val="00B0F0"/>
                </a:solidFill>
                <a:hlinkClick r:id="rId8">
                  <a:extLst>
                    <a:ext uri="{A12FA001-AC4F-418D-AE19-62706E023703}">
                      <ahyp:hlinkClr xmlns:ahyp="http://schemas.microsoft.com/office/drawing/2018/hyperlinkcolor" val="tx"/>
                    </a:ext>
                  </a:extLst>
                </a:hlinkClick>
              </a:rPr>
              <a:t>Kako Nizozemska načrtuje trajnostno pot za potovanja, turizem in družbo</a:t>
            </a:r>
            <a:endParaRPr lang="en-US" dirty="0">
              <a:solidFill>
                <a:srgbClr val="00B0F0"/>
              </a:solidFill>
            </a:endParaRPr>
          </a:p>
          <a:p>
            <a:pPr marL="285750" indent="-285750">
              <a:buFont typeface="Arial" panose="020B0604020202020204" pitchFamily="34" charset="0"/>
              <a:buChar char="•"/>
            </a:pPr>
            <a:r>
              <a:rPr lang="en-US" dirty="0">
                <a:solidFill>
                  <a:srgbClr val="00B0F0"/>
                </a:solidFill>
                <a:hlinkClick r:id="rId9">
                  <a:extLst>
                    <a:ext uri="{A12FA001-AC4F-418D-AE19-62706E023703}">
                      <ahyp:hlinkClr xmlns:ahyp="http://schemas.microsoft.com/office/drawing/2018/hyperlinkcolor" val="tx"/>
                    </a:ext>
                  </a:extLst>
                </a:hlinkClick>
              </a:rPr>
              <a:t>Zaželeni turizem september 2019 Izkoriščanje priložnosti v življenjskem okolju</a:t>
            </a:r>
            <a:endParaRPr lang="en-US" dirty="0">
              <a:solidFill>
                <a:srgbClr val="00B0F0"/>
              </a:solidFill>
            </a:endParaRPr>
          </a:p>
          <a:p>
            <a:pPr marL="285750" indent="-285750" fontAlgn="base">
              <a:buFont typeface="Arial" panose="020B0604020202020204" pitchFamily="34" charset="0"/>
              <a:buChar char="•"/>
            </a:pPr>
            <a:endParaRPr lang="en-IE" dirty="0">
              <a:solidFill>
                <a:srgbClr val="00B0F0"/>
              </a:solidFill>
            </a:endParaRPr>
          </a:p>
          <a:p>
            <a:endParaRPr lang="en-IE" dirty="0">
              <a:solidFill>
                <a:srgbClr val="459597"/>
              </a:solidFill>
            </a:endParaRPr>
          </a:p>
        </p:txBody>
      </p:sp>
    </p:spTree>
    <p:extLst>
      <p:ext uri="{BB962C8B-B14F-4D97-AF65-F5344CB8AC3E}">
        <p14:creationId xmlns:p14="http://schemas.microsoft.com/office/powerpoint/2010/main" val="49520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2064-6391-3B9C-CB9A-A949DDDE59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CDA26A8-25F3-EF3B-C9FE-38C145B7C229}"/>
              </a:ext>
            </a:extLst>
          </p:cNvPr>
          <p:cNvSpPr>
            <a:spLocks noGrp="1"/>
          </p:cNvSpPr>
          <p:nvPr>
            <p:ph type="body" sz="quarter" idx="18"/>
          </p:nvPr>
        </p:nvSpPr>
        <p:spPr>
          <a:xfrm>
            <a:off x="760947" y="1481873"/>
            <a:ext cx="11182426" cy="3450337"/>
          </a:xfrm>
        </p:spPr>
        <p:txBody>
          <a:bodyPr lIns="91440" tIns="45720" rIns="91440" bIns="45720" anchor="t"/>
          <a:lstStyle/>
          <a:p>
            <a:pPr marL="228600" indent="-457200" algn="l">
              <a:spcBef>
                <a:spcPts val="1500"/>
              </a:spcBef>
              <a:spcAft>
                <a:spcPts val="750"/>
              </a:spcAft>
              <a:buFont typeface="+mj-lt"/>
              <a:buAutoNum type="arabicPeriod" startAt="3"/>
            </a:pPr>
            <a:r>
              <a:rPr lang="en-US" sz="2600" b="1" dirty="0">
                <a:solidFill>
                  <a:srgbClr val="EC7C69"/>
                </a:solidFill>
              </a:rPr>
              <a:t>Podpora lokalnim podjetjem in skupnostim:</a:t>
            </a:r>
          </a:p>
          <a:p>
            <a:pPr marL="342900" indent="-342900" algn="l">
              <a:spcBef>
                <a:spcPts val="750"/>
              </a:spcBef>
              <a:spcAft>
                <a:spcPts val="600"/>
              </a:spcAft>
              <a:buFont typeface="Wingdings" panose="05000000000000000000" pitchFamily="2" charset="2"/>
              <a:buChar char="v"/>
            </a:pPr>
            <a:r>
              <a:rPr lang="en-US" sz="2100" b="1" err="1">
                <a:solidFill>
                  <a:srgbClr val="459597"/>
                </a:solidFill>
              </a:rPr>
              <a:t>Uravnoteženje</a:t>
            </a:r>
            <a:r>
              <a:rPr lang="en-US" sz="2100" b="1">
                <a:solidFill>
                  <a:srgbClr val="459597"/>
                </a:solidFill>
              </a:rPr>
              <a:t> </a:t>
            </a:r>
            <a:r>
              <a:rPr lang="en-US" sz="2100" b="1" err="1">
                <a:solidFill>
                  <a:srgbClr val="459597"/>
                </a:solidFill>
              </a:rPr>
              <a:t>vrst</a:t>
            </a:r>
            <a:r>
              <a:rPr lang="en-US" sz="2100" b="1">
                <a:solidFill>
                  <a:srgbClr val="459597"/>
                </a:solidFill>
              </a:rPr>
              <a:t> </a:t>
            </a:r>
            <a:r>
              <a:rPr lang="en-US" sz="2100" b="1" err="1">
                <a:solidFill>
                  <a:srgbClr val="459597"/>
                </a:solidFill>
              </a:rPr>
              <a:t>nastanitev</a:t>
            </a:r>
            <a:r>
              <a:rPr lang="en-US" sz="2100" b="1">
                <a:solidFill>
                  <a:srgbClr val="459597"/>
                </a:solidFill>
              </a:rPr>
              <a:t>: </a:t>
            </a:r>
            <a:r>
              <a:rPr lang="en-US" sz="2100" err="1"/>
              <a:t>Zoniranje</a:t>
            </a:r>
            <a:r>
              <a:rPr lang="en-US" sz="2100" dirty="0"/>
              <a:t> </a:t>
            </a:r>
            <a:r>
              <a:rPr lang="en-US" sz="2100" err="1"/>
              <a:t>lahko</a:t>
            </a:r>
            <a:r>
              <a:rPr lang="en-US" sz="2100" dirty="0"/>
              <a:t> </a:t>
            </a:r>
            <a:r>
              <a:rPr lang="en-US" sz="2100" err="1"/>
              <a:t>spodbuja</a:t>
            </a:r>
            <a:r>
              <a:rPr lang="en-US" sz="2100" dirty="0"/>
              <a:t> </a:t>
            </a:r>
            <a:r>
              <a:rPr lang="en-US" sz="2100" err="1"/>
              <a:t>mešanico</a:t>
            </a:r>
            <a:r>
              <a:rPr lang="en-US" sz="2100"/>
              <a:t> </a:t>
            </a:r>
            <a:r>
              <a:rPr lang="en-US" sz="2100" err="1"/>
              <a:t>vrst</a:t>
            </a:r>
            <a:r>
              <a:rPr lang="en-US" sz="2100"/>
              <a:t> nastanitev, </a:t>
            </a:r>
            <a:r>
              <a:rPr lang="en-US" sz="2100" err="1"/>
              <a:t>vključno</a:t>
            </a:r>
            <a:r>
              <a:rPr lang="en-US" sz="2100" dirty="0"/>
              <a:t> s hoteli, letovišči, penzioni in počitniškimi najemi, da se zadovoljijo različne potrebe obiskovalcev in različne ravni proračuna. </a:t>
            </a:r>
            <a:endParaRPr lang="en-US" sz="2100" dirty="0">
              <a:ea typeface="Calibri"/>
              <a:cs typeface="Calibri"/>
            </a:endParaRPr>
          </a:p>
          <a:p>
            <a:pPr marL="342900" indent="-342900" algn="l">
              <a:spcBef>
                <a:spcPts val="750"/>
              </a:spcBef>
              <a:spcAft>
                <a:spcPts val="1500"/>
              </a:spcAft>
              <a:buFont typeface="Wingdings" panose="05000000000000000000" pitchFamily="2" charset="2"/>
              <a:buChar char="v"/>
            </a:pPr>
            <a:r>
              <a:rPr lang="en-US" sz="2100" b="1" dirty="0">
                <a:solidFill>
                  <a:srgbClr val="459597"/>
                </a:solidFill>
              </a:rPr>
              <a:t>Podpora lokalnim storitvam: </a:t>
            </a:r>
            <a:r>
              <a:rPr lang="en-US" sz="2100" dirty="0"/>
              <a:t>Turistično coniranje lahko zahteva, da se turistični razvoj integrira z lokalnimi podjetji in storitvami, kot so restavracije, trgovine in rekreacijske zmogljivosti. </a:t>
            </a:r>
            <a:endParaRPr lang="en-US" sz="2100" dirty="0">
              <a:ea typeface="Calibri"/>
              <a:cs typeface="Calibri"/>
            </a:endParaRPr>
          </a:p>
          <a:p>
            <a:pPr marL="342900" indent="-342900" algn="l">
              <a:spcBef>
                <a:spcPts val="750"/>
              </a:spcBef>
              <a:spcAft>
                <a:spcPts val="1500"/>
              </a:spcAft>
              <a:buFont typeface="Wingdings" panose="05000000000000000000" pitchFamily="2" charset="2"/>
              <a:buChar char="v"/>
            </a:pPr>
            <a:r>
              <a:rPr lang="en-US" sz="2100" b="1" dirty="0">
                <a:solidFill>
                  <a:srgbClr val="459597"/>
                </a:solidFill>
              </a:rPr>
              <a:t>Uravnoteženje potreb turistov in prebivalcev: </a:t>
            </a:r>
            <a:r>
              <a:rPr lang="en-US" sz="2100" dirty="0"/>
              <a:t>Zoniranje lahko pomaga uravnotežiti potrebe turistov in prebivalcev, tako da se zagotovi, da kratkoročni najemi ne vplivajo negativno na značaj stanovanjskih </a:t>
            </a:r>
            <a:r>
              <a:rPr lang="en-US" sz="2100" err="1"/>
              <a:t>sosesk</a:t>
            </a:r>
            <a:r>
              <a:rPr lang="en-US" sz="2100" dirty="0"/>
              <a:t>. </a:t>
            </a:r>
            <a:endParaRPr lang="en-US" sz="2100" dirty="0">
              <a:ea typeface="Calibri"/>
              <a:cs typeface="Calibri"/>
            </a:endParaRPr>
          </a:p>
          <a:p>
            <a:pPr>
              <a:buNone/>
            </a:pPr>
            <a:br>
              <a:rPr lang="en-US" sz="1600" b="0" i="0" dirty="0">
                <a:solidFill>
                  <a:srgbClr val="001D35"/>
                </a:solidFill>
                <a:effectLst/>
                <a:latin typeface="Google Sans"/>
              </a:rPr>
            </a:br>
            <a:endParaRPr lang="en-US" sz="2200" dirty="0"/>
          </a:p>
        </p:txBody>
      </p:sp>
      <p:sp>
        <p:nvSpPr>
          <p:cNvPr id="4" name="Text Placeholder 3">
            <a:extLst>
              <a:ext uri="{FF2B5EF4-FFF2-40B4-BE49-F238E27FC236}">
                <a16:creationId xmlns:a16="http://schemas.microsoft.com/office/drawing/2014/main" id="{224DAD7B-EE91-0F1B-F080-B25C506124AE}"/>
              </a:ext>
            </a:extLst>
          </p:cNvPr>
          <p:cNvSpPr>
            <a:spLocks noGrp="1"/>
          </p:cNvSpPr>
          <p:nvPr>
            <p:ph type="body" sz="quarter" idx="16"/>
          </p:nvPr>
        </p:nvSpPr>
        <p:spPr>
          <a:xfrm>
            <a:off x="760946" y="743058"/>
            <a:ext cx="10614687" cy="803654"/>
          </a:xfrm>
        </p:spPr>
        <p:txBody>
          <a:bodyPr/>
          <a:lstStyle/>
          <a:p>
            <a:r>
              <a:rPr lang="en-US" sz="2600" b="0" i="1" dirty="0">
                <a:solidFill>
                  <a:srgbClr val="E96751"/>
                </a:solidFill>
              </a:rPr>
              <a:t>Predpisi o turistični prostorski ureditvi</a:t>
            </a:r>
          </a:p>
        </p:txBody>
      </p:sp>
      <p:sp>
        <p:nvSpPr>
          <p:cNvPr id="6" name="Text Placeholder 5">
            <a:extLst>
              <a:ext uri="{FF2B5EF4-FFF2-40B4-BE49-F238E27FC236}">
                <a16:creationId xmlns:a16="http://schemas.microsoft.com/office/drawing/2014/main" id="{128B6A7D-6E18-40FD-CA75-AB4C97DF5826}"/>
              </a:ext>
            </a:extLst>
          </p:cNvPr>
          <p:cNvSpPr>
            <a:spLocks noGrp="1"/>
          </p:cNvSpPr>
          <p:nvPr>
            <p:ph type="body" sz="quarter" idx="19"/>
          </p:nvPr>
        </p:nvSpPr>
        <p:spPr>
          <a:xfrm>
            <a:off x="760947" y="161727"/>
            <a:ext cx="10614687" cy="803654"/>
          </a:xfrm>
        </p:spPr>
        <p:txBody>
          <a:bodyPr/>
          <a:lstStyle/>
          <a:p>
            <a:r>
              <a:rPr lang="en-US" sz="3200" dirty="0">
                <a:solidFill>
                  <a:srgbClr val="459597"/>
                </a:solidFill>
                <a:ea typeface="Open Sans" panose="020B0606030504020204" pitchFamily="34" charset="0"/>
                <a:cs typeface="Calibri" panose="020F0502020204030204" pitchFamily="34" charset="0"/>
              </a:rPr>
              <a:t>Načrtovanje turističnih destinacij</a:t>
            </a:r>
            <a:endParaRPr lang="en-GB" sz="3200" dirty="0">
              <a:solidFill>
                <a:srgbClr val="459597"/>
              </a:solidFill>
              <a:ea typeface="Open Sans" panose="020B060603050402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CFDC0B2E-ED8B-4F77-CAAD-1E0E2E1D9BBC}"/>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31</a:t>
            </a:fld>
            <a:endParaRPr lang="fr-CA" dirty="0"/>
          </a:p>
        </p:txBody>
      </p:sp>
      <p:cxnSp>
        <p:nvCxnSpPr>
          <p:cNvPr id="9" name="Straight Connector 8">
            <a:extLst>
              <a:ext uri="{FF2B5EF4-FFF2-40B4-BE49-F238E27FC236}">
                <a16:creationId xmlns:a16="http://schemas.microsoft.com/office/drawing/2014/main" id="{57CAAC22-03A1-2C17-74C2-01A836789E4B}"/>
              </a:ext>
            </a:extLst>
          </p:cNvPr>
          <p:cNvCxnSpPr>
            <a:cxnSpLocks/>
          </p:cNvCxnSpPr>
          <p:nvPr/>
        </p:nvCxnSpPr>
        <p:spPr>
          <a:xfrm>
            <a:off x="0" y="1433027"/>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1FD961-D5AC-51AA-F2CF-A7235D54AEF3}"/>
              </a:ext>
            </a:extLst>
          </p:cNvPr>
          <p:cNvSpPr txBox="1"/>
          <p:nvPr/>
        </p:nvSpPr>
        <p:spPr>
          <a:xfrm>
            <a:off x="873854" y="5268556"/>
            <a:ext cx="10614687" cy="169277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00B0F0"/>
                </a:solidFill>
              </a:rPr>
              <a:t>Islandija: </a:t>
            </a:r>
            <a:r>
              <a:rPr lang="en-US" dirty="0">
                <a:solidFill>
                  <a:srgbClr val="00B0F0"/>
                </a:solidFill>
                <a:hlinkClick r:id="rId2">
                  <a:extLst>
                    <a:ext uri="{A12FA001-AC4F-418D-AE19-62706E023703}">
                      <ahyp:hlinkClr xmlns:ahyp="http://schemas.microsoft.com/office/drawing/2018/hyperlinkcolor" val="tx"/>
                    </a:ext>
                  </a:extLst>
                </a:hlinkClick>
              </a:rPr>
              <a:t>Ocena konkurenčnosti Islandije, ki jo je pripravila OECD, analizira regulativne ovire za konkurenco v gradbenem in turističnem sektorju.</a:t>
            </a:r>
            <a:r>
              <a:rPr lang="en-US" dirty="0">
                <a:solidFill>
                  <a:srgbClr val="00B0F0"/>
                </a:solidFill>
              </a:rPr>
              <a:t> </a:t>
            </a:r>
          </a:p>
          <a:p>
            <a:pPr marL="285750" indent="-285750">
              <a:buFont typeface="Arial" panose="020B0604020202020204" pitchFamily="34" charset="0"/>
              <a:buChar char="•"/>
            </a:pPr>
            <a:r>
              <a:rPr lang="en-US" b="1" dirty="0">
                <a:solidFill>
                  <a:srgbClr val="00B0F0"/>
                </a:solidFill>
              </a:rPr>
              <a:t>Italija: </a:t>
            </a:r>
            <a:r>
              <a:rPr lang="en-US" dirty="0">
                <a:solidFill>
                  <a:srgbClr val="00B0F0"/>
                </a:solidFill>
                <a:hlinkClick r:id="rId3">
                  <a:extLst>
                    <a:ext uri="{A12FA001-AC4F-418D-AE19-62706E023703}">
                      <ahyp:hlinkClr xmlns:ahyp="http://schemas.microsoft.com/office/drawing/2018/hyperlinkcolor" val="tx"/>
                    </a:ext>
                  </a:extLst>
                </a:hlinkClick>
              </a:rPr>
              <a:t>Cilji strateškega načrta </a:t>
            </a:r>
            <a:r>
              <a:rPr lang="it-IT" dirty="0">
                <a:solidFill>
                  <a:srgbClr val="00B0F0"/>
                </a:solidFill>
                <a:hlinkClick r:id="rId3">
                  <a:extLst>
                    <a:ext uri="{A12FA001-AC4F-418D-AE19-62706E023703}">
                      <ahyp:hlinkClr xmlns:ahyp="http://schemas.microsoft.com/office/drawing/2018/hyperlinkcolor" val="tx"/>
                    </a:ext>
                  </a:extLst>
                </a:hlinkClick>
              </a:rPr>
              <a:t>turističnega digitalnega središča TDH</a:t>
            </a:r>
            <a:r>
              <a:rPr lang="en-US" dirty="0">
                <a:solidFill>
                  <a:srgbClr val="00B0F0"/>
                </a:solidFill>
                <a:hlinkClick r:id="rId3">
                  <a:extLst>
                    <a:ext uri="{A12FA001-AC4F-418D-AE19-62706E023703}">
                      <ahyp:hlinkClr xmlns:ahyp="http://schemas.microsoft.com/office/drawing/2018/hyperlinkcolor" val="tx"/>
                    </a:ext>
                  </a:extLst>
                </a:hlinkClick>
              </a:rPr>
              <a:t>, ki želi vzpostaviti povezavo med turisti in ekosistemom turistične ponudbe.</a:t>
            </a:r>
            <a:endParaRPr lang="en-US" dirty="0">
              <a:solidFill>
                <a:srgbClr val="00B0F0"/>
              </a:solidFill>
            </a:endParaRPr>
          </a:p>
          <a:p>
            <a:pPr marL="285750" indent="-285750">
              <a:buFont typeface="Arial" panose="020B0604020202020204" pitchFamily="34" charset="0"/>
              <a:buChar char="•"/>
            </a:pPr>
            <a:r>
              <a:rPr lang="en-US" b="1" dirty="0">
                <a:solidFill>
                  <a:srgbClr val="00B0F0"/>
                </a:solidFill>
              </a:rPr>
              <a:t>Slovenija: </a:t>
            </a:r>
            <a:r>
              <a:rPr lang="en-IE" b="0" i="0" u="none" strike="noStrike" dirty="0">
                <a:solidFill>
                  <a:srgbClr val="00B0F0"/>
                </a:solidFill>
                <a:effectLst/>
                <a:hlinkClick r:id="rId4">
                  <a:extLst>
                    <a:ext uri="{A12FA001-AC4F-418D-AE19-62706E023703}">
                      <ahyp:hlinkClr xmlns:ahyp="http://schemas.microsoft.com/office/drawing/2018/hyperlinkcolor" val="tx"/>
                    </a:ext>
                  </a:extLst>
                </a:hlinkClick>
              </a:rPr>
              <a:t>Strategija razvoja turizma v Sloveniji</a:t>
            </a:r>
          </a:p>
          <a:p>
            <a:pPr marL="285750" indent="-285750">
              <a:buFont typeface="Arial" panose="020B0604020202020204" pitchFamily="34" charset="0"/>
              <a:buChar char="•"/>
            </a:pPr>
            <a:endParaRPr lang="en-IE" sz="1400" dirty="0">
              <a:solidFill>
                <a:srgbClr val="414141"/>
              </a:solidFill>
            </a:endParaRPr>
          </a:p>
        </p:txBody>
      </p:sp>
      <p:pic>
        <p:nvPicPr>
          <p:cNvPr id="8" name="Picture 7">
            <a:extLst>
              <a:ext uri="{FF2B5EF4-FFF2-40B4-BE49-F238E27FC236}">
                <a16:creationId xmlns:a16="http://schemas.microsoft.com/office/drawing/2014/main" id="{807E436D-96C6-5739-11E7-794749ADD7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421" y="5622179"/>
            <a:ext cx="725433" cy="722126"/>
          </a:xfrm>
          <a:prstGeom prst="rect">
            <a:avLst/>
          </a:prstGeom>
        </p:spPr>
      </p:pic>
    </p:spTree>
    <p:extLst>
      <p:ext uri="{BB962C8B-B14F-4D97-AF65-F5344CB8AC3E}">
        <p14:creationId xmlns:p14="http://schemas.microsoft.com/office/powerpoint/2010/main" val="141291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D185-6C93-EEEC-01E8-E9C8FED563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6A36101-9506-79F3-DFA2-E1B0BD46E0DF}"/>
              </a:ext>
            </a:extLst>
          </p:cNvPr>
          <p:cNvSpPr>
            <a:spLocks noGrp="1"/>
          </p:cNvSpPr>
          <p:nvPr>
            <p:ph type="body" sz="quarter" idx="18"/>
          </p:nvPr>
        </p:nvSpPr>
        <p:spPr>
          <a:xfrm>
            <a:off x="675020" y="3242607"/>
            <a:ext cx="2677779" cy="1049221"/>
          </a:xfrm>
        </p:spPr>
        <p:txBody>
          <a:bodyPr/>
          <a:lstStyle/>
          <a:p>
            <a:pPr algn="ctr">
              <a:lnSpc>
                <a:spcPct val="100000"/>
              </a:lnSpc>
            </a:pPr>
            <a:r>
              <a:rPr lang="en-US" b="0" dirty="0"/>
              <a:t>Turistično coniranje, načrtovanje in predpisi</a:t>
            </a:r>
          </a:p>
          <a:p>
            <a:pPr algn="ctr">
              <a:lnSpc>
                <a:spcPct val="100000"/>
              </a:lnSpc>
            </a:pPr>
            <a:endParaRPr lang="en-IE" b="0" dirty="0"/>
          </a:p>
        </p:txBody>
      </p:sp>
      <p:sp>
        <p:nvSpPr>
          <p:cNvPr id="13" name="Text Placeholder 2">
            <a:extLst>
              <a:ext uri="{FF2B5EF4-FFF2-40B4-BE49-F238E27FC236}">
                <a16:creationId xmlns:a16="http://schemas.microsoft.com/office/drawing/2014/main" id="{F7A6E9F4-84FC-3737-821B-CD81654E4E3F}"/>
              </a:ext>
            </a:extLst>
          </p:cNvPr>
          <p:cNvSpPr txBox="1">
            <a:spLocks/>
          </p:cNvSpPr>
          <p:nvPr/>
        </p:nvSpPr>
        <p:spPr>
          <a:xfrm>
            <a:off x="4077954" y="125083"/>
            <a:ext cx="7961646"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100" dirty="0">
                <a:solidFill>
                  <a:srgbClr val="494949"/>
                </a:solidFill>
                <a:latin typeface="+mn-lt"/>
                <a:ea typeface="Open Sans"/>
                <a:cs typeface="Calibri"/>
              </a:rPr>
              <a:t>Predpisi po Evropi se razlikujejo, vendar vse države zahtevajo neko obliko načrtovanja, coniranja ali </a:t>
            </a:r>
            <a:r>
              <a:rPr lang="en-US" sz="2100" err="1">
                <a:solidFill>
                  <a:srgbClr val="494949"/>
                </a:solidFill>
                <a:latin typeface="+mn-lt"/>
                <a:ea typeface="Open Sans"/>
                <a:cs typeface="Calibri"/>
              </a:rPr>
              <a:t>odobritve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spremembe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namembnosti</a:t>
            </a:r>
            <a:r>
              <a:rPr lang="en-US" sz="2100" dirty="0">
                <a:solidFill>
                  <a:srgbClr val="494949"/>
                </a:solidFill>
                <a:latin typeface="+mn-lt"/>
                <a:ea typeface="Open Sans"/>
                <a:cs typeface="Calibri"/>
              </a:rPr>
              <a:t> za </a:t>
            </a:r>
            <a:r>
              <a:rPr lang="en-US" sz="2100" err="1">
                <a:solidFill>
                  <a:srgbClr val="494949"/>
                </a:solidFill>
                <a:latin typeface="+mn-lt"/>
                <a:ea typeface="Open Sans"/>
                <a:cs typeface="Calibri"/>
              </a:rPr>
              <a:t>turistične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nastanitve</a:t>
            </a:r>
            <a:r>
              <a:rPr lang="en-US" sz="2100" dirty="0">
                <a:solidFill>
                  <a:srgbClr val="494949"/>
                </a:solidFill>
                <a:latin typeface="+mn-lt"/>
                <a:ea typeface="Open Sans"/>
                <a:cs typeface="Calibri"/>
              </a:rPr>
              <a:t> – </a:t>
            </a:r>
            <a:r>
              <a:rPr lang="en-US" sz="2100" err="1">
                <a:solidFill>
                  <a:srgbClr val="494949"/>
                </a:solidFill>
                <a:latin typeface="+mn-lt"/>
                <a:ea typeface="Open Sans"/>
                <a:cs typeface="Calibri"/>
              </a:rPr>
              <a:t>celo</a:t>
            </a:r>
            <a:r>
              <a:rPr lang="en-US" sz="2100" dirty="0">
                <a:solidFill>
                  <a:srgbClr val="494949"/>
                </a:solidFill>
                <a:latin typeface="+mn-lt"/>
                <a:ea typeface="Open Sans"/>
                <a:cs typeface="Calibri"/>
              </a:rPr>
              <a:t> za </a:t>
            </a:r>
            <a:r>
              <a:rPr lang="en-US" sz="2100" err="1">
                <a:solidFill>
                  <a:srgbClr val="494949"/>
                </a:solidFill>
                <a:latin typeface="+mn-lt"/>
                <a:ea typeface="Open Sans"/>
                <a:cs typeface="Calibri"/>
              </a:rPr>
              <a:t>začasne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ali</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premične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enote</a:t>
            </a:r>
            <a:r>
              <a:rPr lang="en-US" sz="2100" dirty="0">
                <a:solidFill>
                  <a:srgbClr val="494949"/>
                </a:solidFill>
                <a:latin typeface="+mn-lt"/>
                <a:ea typeface="Open Sans"/>
                <a:cs typeface="Calibri"/>
              </a:rPr>
              <a:t>, </a:t>
            </a:r>
            <a:r>
              <a:rPr lang="en-US" sz="2100" err="1">
                <a:solidFill>
                  <a:srgbClr val="494949"/>
                </a:solidFill>
                <a:latin typeface="+mn-lt"/>
                <a:ea typeface="Open Sans"/>
                <a:cs typeface="Calibri"/>
              </a:rPr>
              <a:t>kot</a:t>
            </a:r>
            <a:r>
              <a:rPr lang="en-US" sz="2100" dirty="0">
                <a:solidFill>
                  <a:srgbClr val="494949"/>
                </a:solidFill>
                <a:latin typeface="+mn-lt"/>
                <a:ea typeface="Open Sans"/>
                <a:cs typeface="Calibri"/>
              </a:rPr>
              <a:t> so jurte, podi ali majhne koče. Te zakonske zahteve niso le birokratske ovire – prinašajo tudi dejanske finančne stroške, ki jih je treba upoštevati v vašem začetnem proračunu.</a:t>
            </a:r>
          </a:p>
        </p:txBody>
      </p:sp>
      <p:sp>
        <p:nvSpPr>
          <p:cNvPr id="4" name="Slide Number Placeholder 5">
            <a:extLst>
              <a:ext uri="{FF2B5EF4-FFF2-40B4-BE49-F238E27FC236}">
                <a16:creationId xmlns:a16="http://schemas.microsoft.com/office/drawing/2014/main" id="{EC4EBA50-747E-3D5E-8FB5-D1AF34C2860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32</a:t>
            </a:fld>
            <a:endParaRPr lang="fr-CA" dirty="0"/>
          </a:p>
        </p:txBody>
      </p:sp>
      <p:sp>
        <p:nvSpPr>
          <p:cNvPr id="12" name="Text Placeholder 7">
            <a:extLst>
              <a:ext uri="{FF2B5EF4-FFF2-40B4-BE49-F238E27FC236}">
                <a16:creationId xmlns:a16="http://schemas.microsoft.com/office/drawing/2014/main" id="{6859FF60-164B-0977-EEE0-61A1610E44F3}"/>
              </a:ext>
            </a:extLst>
          </p:cNvPr>
          <p:cNvSpPr>
            <a:spLocks noGrp="1"/>
          </p:cNvSpPr>
          <p:nvPr>
            <p:ph type="body" sz="quarter" idx="19"/>
          </p:nvPr>
        </p:nvSpPr>
        <p:spPr>
          <a:xfrm>
            <a:off x="152400" y="2106966"/>
            <a:ext cx="3200399" cy="385564"/>
          </a:xfrm>
        </p:spPr>
        <p:txBody>
          <a:bodyPr/>
          <a:lstStyle/>
          <a:p>
            <a:pPr marL="308700" algn="ctr"/>
            <a:r>
              <a:rPr lang="en-IE" sz="3400" dirty="0"/>
              <a:t>Pregled po Evropi</a:t>
            </a:r>
          </a:p>
        </p:txBody>
      </p:sp>
      <p:sp>
        <p:nvSpPr>
          <p:cNvPr id="2" name="Text Placeholder 7">
            <a:extLst>
              <a:ext uri="{FF2B5EF4-FFF2-40B4-BE49-F238E27FC236}">
                <a16:creationId xmlns:a16="http://schemas.microsoft.com/office/drawing/2014/main" id="{ECD4D384-28CE-247B-C56E-D3E38C641A6A}"/>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dirty="0"/>
          </a:p>
        </p:txBody>
      </p:sp>
      <p:graphicFrame>
        <p:nvGraphicFramePr>
          <p:cNvPr id="3" name="Table 2">
            <a:extLst>
              <a:ext uri="{FF2B5EF4-FFF2-40B4-BE49-F238E27FC236}">
                <a16:creationId xmlns:a16="http://schemas.microsoft.com/office/drawing/2014/main" id="{5D8437C9-536D-CBDD-75E4-B4F43FDDF070}"/>
              </a:ext>
            </a:extLst>
          </p:cNvPr>
          <p:cNvGraphicFramePr>
            <a:graphicFrameLocks noGrp="1"/>
          </p:cNvGraphicFramePr>
          <p:nvPr>
            <p:extLst>
              <p:ext uri="{D42A27DB-BD31-4B8C-83A1-F6EECF244321}">
                <p14:modId xmlns:p14="http://schemas.microsoft.com/office/powerpoint/2010/main" val="3168112466"/>
              </p:ext>
            </p:extLst>
          </p:nvPr>
        </p:nvGraphicFramePr>
        <p:xfrm>
          <a:off x="3568995" y="2111031"/>
          <a:ext cx="8270579" cy="4578306"/>
        </p:xfrm>
        <a:graphic>
          <a:graphicData uri="http://schemas.openxmlformats.org/drawingml/2006/table">
            <a:tbl>
              <a:tblPr/>
              <a:tblGrid>
                <a:gridCol w="1280583">
                  <a:extLst>
                    <a:ext uri="{9D8B030D-6E8A-4147-A177-3AD203B41FA5}">
                      <a16:colId xmlns:a16="http://schemas.microsoft.com/office/drawing/2014/main" val="63300232"/>
                    </a:ext>
                  </a:extLst>
                </a:gridCol>
                <a:gridCol w="6989996">
                  <a:extLst>
                    <a:ext uri="{9D8B030D-6E8A-4147-A177-3AD203B41FA5}">
                      <a16:colId xmlns:a16="http://schemas.microsoft.com/office/drawing/2014/main" val="1685957806"/>
                    </a:ext>
                  </a:extLst>
                </a:gridCol>
              </a:tblGrid>
              <a:tr h="252251">
                <a:tc>
                  <a:txBody>
                    <a:bodyPr/>
                    <a:lstStyle/>
                    <a:p>
                      <a:r>
                        <a:rPr lang="en-IE" sz="1800" b="1" dirty="0">
                          <a:solidFill>
                            <a:schemeClr val="bg1"/>
                          </a:solidFill>
                        </a:rPr>
                        <a:t>Država</a:t>
                      </a:r>
                      <a:endParaRPr lang="en-IE" sz="18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Ključne zahteve</a:t>
                      </a:r>
                      <a:endParaRPr lang="en-IE" sz="18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163516019"/>
                  </a:ext>
                </a:extLst>
              </a:tr>
              <a:tr h="819817">
                <a:tc>
                  <a:txBody>
                    <a:bodyPr/>
                    <a:lstStyle/>
                    <a:p>
                      <a:r>
                        <a:rPr lang="en-IE" sz="1800" b="1" dirty="0">
                          <a:solidFill>
                            <a:schemeClr val="bg1"/>
                          </a:solidFill>
                        </a:rPr>
                        <a:t>Irska</a:t>
                      </a:r>
                      <a:endParaRPr lang="en-IE" sz="18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Za vse lokacije glampinga je potrebno gradbeno dovoljenje, tudi na zasebnih zemljiščih. </a:t>
                      </a:r>
                      <a:r>
                        <a:rPr lang="en-US" sz="1800" dirty="0" err="1">
                          <a:solidFill>
                            <a:srgbClr val="494949"/>
                          </a:solidFill>
                        </a:rPr>
                        <a:t>Teagasc</a:t>
                      </a:r>
                      <a:r>
                        <a:rPr lang="en-US" sz="1800" dirty="0">
                          <a:solidFill>
                            <a:srgbClr val="494949"/>
                          </a:solidFill>
                        </a:rPr>
                        <a:t> in lokalne oblasti nudijo smernice. Upoštevati je treba podeželsko coniranje in ureditev lokacije.</a:t>
                      </a:r>
                    </a:p>
                    <a:p>
                      <a:r>
                        <a:rPr lang="en-US" sz="1800" b="1" kern="1200" dirty="0">
                          <a:solidFill>
                            <a:srgbClr val="494949"/>
                          </a:solidFill>
                          <a:latin typeface="+mn-lt"/>
                          <a:ea typeface="+mn-ea"/>
                          <a:cs typeface="+mn-cs"/>
                        </a:rPr>
                        <a:t>Ovrednotenje vplivov na okolje </a:t>
                      </a:r>
                      <a:r>
                        <a:rPr lang="en-US" sz="1800" b="0" kern="1200" dirty="0">
                          <a:solidFill>
                            <a:srgbClr val="494949"/>
                          </a:solidFill>
                          <a:latin typeface="+mn-lt"/>
                          <a:ea typeface="+mn-ea"/>
                          <a:cs typeface="+mn-cs"/>
                        </a:rPr>
                        <a:t>za občutljiva območja lahko stane </a:t>
                      </a:r>
                      <a:r>
                        <a:rPr lang="en-US" sz="1800" b="1" kern="1200" dirty="0">
                          <a:solidFill>
                            <a:srgbClr val="494949"/>
                          </a:solidFill>
                          <a:latin typeface="+mn-lt"/>
                          <a:ea typeface="+mn-ea"/>
                          <a:cs typeface="+mn-cs"/>
                        </a:rPr>
                        <a:t>dodatnih 5.000–10.000 EUR.</a:t>
                      </a:r>
                    </a:p>
                    <a:p>
                      <a:r>
                        <a:rPr lang="en-IE" sz="1800" b="1" kern="1200" dirty="0">
                          <a:solidFill>
                            <a:srgbClr val="494949"/>
                          </a:solidFill>
                          <a:latin typeface="+mn-lt"/>
                          <a:ea typeface="+mn-ea"/>
                          <a:cs typeface="+mn-cs"/>
                        </a:rPr>
                        <a:t>Stroški načrtovanja 5.000–10.000 EUR</a:t>
                      </a:r>
                    </a:p>
                    <a:p>
                      <a:r>
                        <a:rPr lang="en-US" sz="1800" b="1" kern="1200" dirty="0">
                          <a:solidFill>
                            <a:srgbClr val="494949"/>
                          </a:solidFill>
                          <a:latin typeface="+mn-lt"/>
                          <a:ea typeface="+mn-ea"/>
                          <a:cs typeface="+mn-cs"/>
                        </a:rPr>
                        <a:t>Odobritve:</a:t>
                      </a:r>
                      <a:r>
                        <a:rPr lang="en-US" sz="1800" kern="1200" dirty="0">
                          <a:solidFill>
                            <a:srgbClr val="494949"/>
                          </a:solidFill>
                          <a:latin typeface="+mn-lt"/>
                          <a:ea typeface="+mn-ea"/>
                          <a:cs typeface="+mn-cs"/>
                        </a:rPr>
                        <a:t> 8–12 tednov (se lahko podaljšajo v primeru ugovorov)</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202205"/>
                  </a:ext>
                </a:extLst>
              </a:tr>
              <a:tr h="819817">
                <a:tc>
                  <a:txBody>
                    <a:bodyPr/>
                    <a:lstStyle/>
                    <a:p>
                      <a:r>
                        <a:rPr lang="en-IE" sz="1800" b="1" dirty="0">
                          <a:solidFill>
                            <a:schemeClr val="bg1"/>
                          </a:solidFill>
                        </a:rPr>
                        <a:t>Nizozemska</a:t>
                      </a:r>
                      <a:endParaRPr lang="en-IE" sz="18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94949"/>
                          </a:solidFill>
                        </a:rPr>
                        <a:t>Treba je upoštevati predpise o prostorskem načrtovanju („bestemmingsplan“) in pridobiti okoljska dovoljenja. Če se nahaja v bližini zaščitenih območij, so potrebna dovoljenja za naravo. </a:t>
                      </a:r>
                      <a:r>
                        <a:rPr lang="en-US" sz="1800" b="1" dirty="0">
                          <a:solidFill>
                            <a:srgbClr val="494949"/>
                          </a:solidFill>
                          <a:latin typeface="+mn-lt"/>
                        </a:rPr>
                        <a:t>Predpisi, </a:t>
                      </a:r>
                      <a:r>
                        <a:rPr lang="en-US" sz="1800" dirty="0">
                          <a:solidFill>
                            <a:srgbClr val="494949"/>
                          </a:solidFill>
                          <a:latin typeface="+mn-lt"/>
                        </a:rPr>
                        <a:t>ki jih je treba upoštevati, vključujejo gradbene predpise, požarno varnost in sanitarne predpise v posamezni lokalni skupnosti. </a:t>
                      </a:r>
                      <a:r>
                        <a:rPr lang="en-IE" sz="1800" b="1" kern="1200" dirty="0">
                          <a:solidFill>
                            <a:srgbClr val="494949"/>
                          </a:solidFill>
                          <a:latin typeface="+mn-lt"/>
                          <a:ea typeface="+mn-ea"/>
                          <a:cs typeface="+mn-cs"/>
                        </a:rPr>
                        <a:t>(Ovrednotenje vplivov na okolje) 2.000–10.000 EUR</a:t>
                      </a:r>
                      <a:endParaRPr lang="en-US" sz="1800" b="1">
                        <a:solidFill>
                          <a:srgbClr val="49494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kern="1200" dirty="0">
                          <a:solidFill>
                            <a:srgbClr val="494949"/>
                          </a:solidFill>
                          <a:latin typeface="+mn-lt"/>
                          <a:ea typeface="+mn-ea"/>
                          <a:cs typeface="+mn-cs"/>
                        </a:rPr>
                        <a:t>Stroški načrtovanja 4.000–9.000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494949"/>
                          </a:solidFill>
                          <a:latin typeface="+mn-lt"/>
                          <a:ea typeface="+mn-ea"/>
                          <a:cs typeface="+mn-cs"/>
                        </a:rPr>
                        <a:t>Odobritve:</a:t>
                      </a:r>
                      <a:r>
                        <a:rPr lang="en-US" sz="1800" kern="1200" dirty="0">
                          <a:solidFill>
                            <a:srgbClr val="494949"/>
                          </a:solidFill>
                          <a:latin typeface="+mn-lt"/>
                          <a:ea typeface="+mn-ea"/>
                          <a:cs typeface="+mn-cs"/>
                        </a:rPr>
                        <a:t> 12–16 tednov (vključuje okoljske preglede)</a:t>
                      </a:r>
                      <a:endParaRPr lang="en-US" sz="1800" dirty="0">
                        <a:solidFill>
                          <a:srgbClr val="494949"/>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8297715"/>
                  </a:ext>
                </a:extLst>
              </a:tr>
            </a:tbl>
          </a:graphicData>
        </a:graphic>
      </p:graphicFrame>
      <p:pic>
        <p:nvPicPr>
          <p:cNvPr id="10" name="Picture Placeholder 9" descr="A blue flag with yellow stars in the center&#10;&#10;AI-generated content may be incorrect.">
            <a:extLst>
              <a:ext uri="{FF2B5EF4-FFF2-40B4-BE49-F238E27FC236}">
                <a16:creationId xmlns:a16="http://schemas.microsoft.com/office/drawing/2014/main" id="{C85ECAB5-71E9-37BF-277B-01E99BD5245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408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B6F1-427E-47D6-DAF4-79F80220FAA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59F4F58-07AD-2E8D-A944-6A99FB552D9A}"/>
              </a:ext>
            </a:extLst>
          </p:cNvPr>
          <p:cNvSpPr>
            <a:spLocks noGrp="1"/>
          </p:cNvSpPr>
          <p:nvPr>
            <p:ph type="body" sz="quarter" idx="18"/>
          </p:nvPr>
        </p:nvSpPr>
        <p:spPr>
          <a:xfrm>
            <a:off x="675020" y="3242607"/>
            <a:ext cx="2677779" cy="1049221"/>
          </a:xfrm>
        </p:spPr>
        <p:txBody>
          <a:bodyPr/>
          <a:lstStyle/>
          <a:p>
            <a:pPr algn="ctr">
              <a:lnSpc>
                <a:spcPct val="100000"/>
              </a:lnSpc>
            </a:pPr>
            <a:r>
              <a:rPr lang="en-US" b="0" dirty="0"/>
              <a:t>Turistično coniranje, načrtovanje in predpisi</a:t>
            </a:r>
          </a:p>
          <a:p>
            <a:pPr algn="ctr">
              <a:lnSpc>
                <a:spcPct val="100000"/>
              </a:lnSpc>
            </a:pPr>
            <a:endParaRPr lang="en-IE" b="0" dirty="0"/>
          </a:p>
        </p:txBody>
      </p:sp>
      <p:sp>
        <p:nvSpPr>
          <p:cNvPr id="4" name="Slide Number Placeholder 5">
            <a:extLst>
              <a:ext uri="{FF2B5EF4-FFF2-40B4-BE49-F238E27FC236}">
                <a16:creationId xmlns:a16="http://schemas.microsoft.com/office/drawing/2014/main" id="{CA4BC1BD-61B0-1E8A-47A5-EB1FCB904E40}"/>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33</a:t>
            </a:fld>
            <a:endParaRPr lang="fr-CA" dirty="0"/>
          </a:p>
        </p:txBody>
      </p:sp>
      <p:sp>
        <p:nvSpPr>
          <p:cNvPr id="12" name="Text Placeholder 7">
            <a:extLst>
              <a:ext uri="{FF2B5EF4-FFF2-40B4-BE49-F238E27FC236}">
                <a16:creationId xmlns:a16="http://schemas.microsoft.com/office/drawing/2014/main" id="{25140ABC-C655-E471-6F65-F3B373D0078D}"/>
              </a:ext>
            </a:extLst>
          </p:cNvPr>
          <p:cNvSpPr>
            <a:spLocks noGrp="1"/>
          </p:cNvSpPr>
          <p:nvPr>
            <p:ph type="body" sz="quarter" idx="19"/>
          </p:nvPr>
        </p:nvSpPr>
        <p:spPr>
          <a:xfrm>
            <a:off x="152400" y="2106966"/>
            <a:ext cx="3200399" cy="385564"/>
          </a:xfrm>
        </p:spPr>
        <p:txBody>
          <a:bodyPr/>
          <a:lstStyle/>
          <a:p>
            <a:pPr marL="308700" algn="ctr"/>
            <a:r>
              <a:rPr lang="en-IE" sz="3400" dirty="0"/>
              <a:t>Evropski pregled</a:t>
            </a:r>
          </a:p>
        </p:txBody>
      </p:sp>
      <p:pic>
        <p:nvPicPr>
          <p:cNvPr id="15" name="Picture 14">
            <a:extLst>
              <a:ext uri="{FF2B5EF4-FFF2-40B4-BE49-F238E27FC236}">
                <a16:creationId xmlns:a16="http://schemas.microsoft.com/office/drawing/2014/main" id="{0ACD51AE-059A-F225-0A68-8BB2D2379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2" name="Text Placeholder 7">
            <a:extLst>
              <a:ext uri="{FF2B5EF4-FFF2-40B4-BE49-F238E27FC236}">
                <a16:creationId xmlns:a16="http://schemas.microsoft.com/office/drawing/2014/main" id="{49FA4B7E-DD2D-9758-F469-5BCD3BF6F340}"/>
              </a:ext>
            </a:extLst>
          </p:cNvPr>
          <p:cNvSpPr txBox="1">
            <a:spLocks/>
          </p:cNvSpPr>
          <p:nvPr/>
        </p:nvSpPr>
        <p:spPr>
          <a:xfrm rot="16200000">
            <a:off x="2318364" y="1271829"/>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Foto Savills Bell Tent</a:t>
            </a:r>
          </a:p>
        </p:txBody>
      </p:sp>
      <p:graphicFrame>
        <p:nvGraphicFramePr>
          <p:cNvPr id="3" name="Table 2">
            <a:extLst>
              <a:ext uri="{FF2B5EF4-FFF2-40B4-BE49-F238E27FC236}">
                <a16:creationId xmlns:a16="http://schemas.microsoft.com/office/drawing/2014/main" id="{D6F775C4-A13E-7EFE-4162-8DCA45311937}"/>
              </a:ext>
            </a:extLst>
          </p:cNvPr>
          <p:cNvGraphicFramePr>
            <a:graphicFrameLocks noGrp="1"/>
          </p:cNvGraphicFramePr>
          <p:nvPr>
            <p:extLst>
              <p:ext uri="{D42A27DB-BD31-4B8C-83A1-F6EECF244321}">
                <p14:modId xmlns:p14="http://schemas.microsoft.com/office/powerpoint/2010/main" val="275438987"/>
              </p:ext>
            </p:extLst>
          </p:nvPr>
        </p:nvGraphicFramePr>
        <p:xfrm>
          <a:off x="3940226" y="405526"/>
          <a:ext cx="8096249" cy="5753888"/>
        </p:xfrm>
        <a:graphic>
          <a:graphicData uri="http://schemas.openxmlformats.org/drawingml/2006/table">
            <a:tbl>
              <a:tblPr/>
              <a:tblGrid>
                <a:gridCol w="1111250">
                  <a:extLst>
                    <a:ext uri="{9D8B030D-6E8A-4147-A177-3AD203B41FA5}">
                      <a16:colId xmlns:a16="http://schemas.microsoft.com/office/drawing/2014/main" val="63300232"/>
                    </a:ext>
                  </a:extLst>
                </a:gridCol>
                <a:gridCol w="6984999">
                  <a:extLst>
                    <a:ext uri="{9D8B030D-6E8A-4147-A177-3AD203B41FA5}">
                      <a16:colId xmlns:a16="http://schemas.microsoft.com/office/drawing/2014/main" val="1685957806"/>
                    </a:ext>
                  </a:extLst>
                </a:gridCol>
              </a:tblGrid>
              <a:tr h="252251">
                <a:tc>
                  <a:txBody>
                    <a:bodyPr/>
                    <a:lstStyle/>
                    <a:p>
                      <a:r>
                        <a:rPr lang="en-IE" sz="1900" b="1" dirty="0">
                          <a:solidFill>
                            <a:schemeClr val="bg1"/>
                          </a:solidFill>
                        </a:rPr>
                        <a:t>Država</a:t>
                      </a:r>
                      <a:endParaRPr lang="en-IE" sz="19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900" b="1" dirty="0">
                          <a:solidFill>
                            <a:schemeClr val="bg1"/>
                          </a:solidFill>
                        </a:rPr>
                        <a:t>Ključne zahteve</a:t>
                      </a:r>
                      <a:endParaRPr lang="en-IE" sz="19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163516019"/>
                  </a:ext>
                </a:extLst>
              </a:tr>
              <a:tr h="819817">
                <a:tc>
                  <a:txBody>
                    <a:bodyPr/>
                    <a:lstStyle/>
                    <a:p>
                      <a:r>
                        <a:rPr lang="en-IE" sz="1900" b="1" dirty="0">
                          <a:solidFill>
                            <a:schemeClr val="bg1"/>
                          </a:solidFill>
                        </a:rPr>
                        <a:t>Slovenija</a:t>
                      </a:r>
                      <a:endParaRPr lang="en-IE" sz="19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900" dirty="0">
                          <a:solidFill>
                            <a:srgbClr val="494949"/>
                          </a:solidFill>
                        </a:rPr>
                        <a:t>Močna podpora ekološkemu turizmu. Glamping velja za luksuzno kategorijo „nad standardom“, ki zahteva usklajenost s strogimi standardi na področju oblikovanja, okolja in gostoljubnosti.</a:t>
                      </a:r>
                    </a:p>
                    <a:p>
                      <a:r>
                        <a:rPr lang="en-IE" sz="1900" b="1" kern="1200" dirty="0">
                          <a:solidFill>
                            <a:srgbClr val="494949"/>
                          </a:solidFill>
                          <a:latin typeface="+mn-lt"/>
                          <a:ea typeface="+mn-ea"/>
                          <a:cs typeface="+mn-cs"/>
                        </a:rPr>
                        <a:t>Stroški načrtovanja</a:t>
                      </a:r>
                      <a:r>
                        <a:rPr lang="en-IE" sz="1900" kern="1200" dirty="0">
                          <a:solidFill>
                            <a:srgbClr val="494949"/>
                          </a:solidFill>
                          <a:latin typeface="+mn-lt"/>
                          <a:ea typeface="+mn-ea"/>
                          <a:cs typeface="+mn-cs"/>
                        </a:rPr>
                        <a:t> 3.000–7.000 EUR</a:t>
                      </a:r>
                      <a:endParaRPr lang="en-US" sz="1900"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494949"/>
                          </a:solidFill>
                          <a:latin typeface="+mn-lt"/>
                          <a:ea typeface="+mn-ea"/>
                          <a:cs typeface="+mn-cs"/>
                        </a:rPr>
                        <a:t>Odobritve:</a:t>
                      </a:r>
                      <a:r>
                        <a:rPr lang="en-US" sz="1900" kern="1200" dirty="0">
                          <a:solidFill>
                            <a:srgbClr val="494949"/>
                          </a:solidFill>
                          <a:latin typeface="+mn-lt"/>
                          <a:ea typeface="+mn-ea"/>
                          <a:cs typeface="+mn-cs"/>
                        </a:rPr>
                        <a:t> 8–14 tednov, odvisno od občutljivosti območja</a:t>
                      </a:r>
                      <a:endParaRPr lang="en-US" sz="1900" dirty="0">
                        <a:solidFill>
                          <a:srgbClr val="494949"/>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502624"/>
                  </a:ext>
                </a:extLst>
              </a:tr>
              <a:tr h="819817">
                <a:tc>
                  <a:txBody>
                    <a:bodyPr/>
                    <a:lstStyle/>
                    <a:p>
                      <a:r>
                        <a:rPr lang="en-IE" sz="1900" b="1" dirty="0">
                          <a:solidFill>
                            <a:schemeClr val="bg1"/>
                          </a:solidFill>
                        </a:rPr>
                        <a:t>Italija</a:t>
                      </a:r>
                      <a:endParaRPr lang="en-IE" sz="19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900" dirty="0">
                          <a:solidFill>
                            <a:srgbClr val="494949"/>
                          </a:solidFill>
                        </a:rPr>
                        <a:t>Razlikuje se glede na regijo. Piemont na primer ureja „glamping“ samo znotraj registriranih kampov. Na podeželju pogosto velja zakon o agroturizmu. Dovoljenja upravljajo lokalne občine.</a:t>
                      </a:r>
                    </a:p>
                    <a:p>
                      <a:r>
                        <a:rPr lang="en-IE" sz="1900" b="1" kern="1200" dirty="0">
                          <a:solidFill>
                            <a:srgbClr val="494949"/>
                          </a:solidFill>
                          <a:latin typeface="+mn-lt"/>
                          <a:ea typeface="+mn-ea"/>
                          <a:cs typeface="+mn-cs"/>
                        </a:rPr>
                        <a:t>Stroški načrtovanja</a:t>
                      </a:r>
                      <a:r>
                        <a:rPr lang="en-IE" sz="1900" kern="1200" dirty="0">
                          <a:solidFill>
                            <a:srgbClr val="494949"/>
                          </a:solidFill>
                          <a:latin typeface="+mn-lt"/>
                          <a:ea typeface="+mn-ea"/>
                          <a:cs typeface="+mn-cs"/>
                        </a:rPr>
                        <a:t> 3.000–7.000 EUR</a:t>
                      </a:r>
                      <a:endParaRPr lang="en-US" sz="1900" kern="1200" dirty="0">
                        <a:solidFill>
                          <a:srgbClr val="494949"/>
                        </a:solidFill>
                        <a:latin typeface="+mn-lt"/>
                        <a:ea typeface="+mn-ea"/>
                        <a:cs typeface="+mn-cs"/>
                      </a:endParaRPr>
                    </a:p>
                    <a:p>
                      <a:r>
                        <a:rPr lang="en-US" sz="1900" b="1" kern="1200" dirty="0">
                          <a:solidFill>
                            <a:srgbClr val="494949"/>
                          </a:solidFill>
                          <a:latin typeface="+mn-lt"/>
                          <a:ea typeface="+mn-ea"/>
                          <a:cs typeface="+mn-cs"/>
                        </a:rPr>
                        <a:t>Pravno/prostorsko </a:t>
                      </a:r>
                      <a:r>
                        <a:rPr lang="en-US" sz="1900" b="0" kern="1200" dirty="0">
                          <a:solidFill>
                            <a:srgbClr val="494949"/>
                          </a:solidFill>
                          <a:latin typeface="+mn-lt"/>
                          <a:ea typeface="+mn-ea"/>
                          <a:cs typeface="+mn-cs"/>
                        </a:rPr>
                        <a:t>svetovanje (če je </a:t>
                      </a:r>
                      <a:r>
                        <a:rPr lang="en-US" sz="1900" b="0" kern="1200" dirty="0" err="1">
                          <a:solidFill>
                            <a:srgbClr val="494949"/>
                          </a:solidFill>
                          <a:latin typeface="+mn-lt"/>
                          <a:ea typeface="+mn-ea"/>
                          <a:cs typeface="+mn-cs"/>
                        </a:rPr>
                        <a:t>zapleteno</a:t>
                      </a:r>
                      <a:r>
                        <a:rPr lang="en-US" sz="1900" b="0" kern="1200" dirty="0">
                          <a:solidFill>
                            <a:srgbClr val="494949"/>
                          </a:solidFill>
                          <a:latin typeface="+mn-lt"/>
                          <a:ea typeface="+mn-ea"/>
                          <a:cs typeface="+mn-cs"/>
                        </a:rPr>
                        <a:t>)</a:t>
                      </a:r>
                      <a:r>
                        <a:rPr lang="en-IE" sz="1900" b="1" kern="1200" dirty="0">
                          <a:solidFill>
                            <a:srgbClr val="494949"/>
                          </a:solidFill>
                          <a:latin typeface="+mn-lt"/>
                          <a:ea typeface="+mn-ea"/>
                          <a:cs typeface="+mn-cs"/>
                        </a:rPr>
                        <a:t> 500–2.000 EUR</a:t>
                      </a:r>
                      <a:endParaRPr lang="en-US" sz="1900" b="1"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494949"/>
                          </a:solidFill>
                          <a:latin typeface="+mn-lt"/>
                          <a:ea typeface="+mn-ea"/>
                          <a:cs typeface="+mn-cs"/>
                        </a:rPr>
                        <a:t>Odobritve: </a:t>
                      </a:r>
                      <a:r>
                        <a:rPr lang="en-US" sz="1900" kern="1200" dirty="0">
                          <a:solidFill>
                            <a:srgbClr val="494949"/>
                          </a:solidFill>
                          <a:latin typeface="+mn-lt"/>
                          <a:ea typeface="+mn-ea"/>
                          <a:cs typeface="+mn-cs"/>
                        </a:rPr>
                        <a:t>razlikuje se glede na regijo – običajno traja 10 do 20 tednov</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531425"/>
                  </a:ext>
                </a:extLst>
              </a:tr>
              <a:tr h="819817">
                <a:tc>
                  <a:txBody>
                    <a:bodyPr/>
                    <a:lstStyle/>
                    <a:p>
                      <a:r>
                        <a:rPr lang="en-IE" sz="1900" b="1" dirty="0">
                          <a:solidFill>
                            <a:schemeClr val="bg1"/>
                          </a:solidFill>
                        </a:rPr>
                        <a:t>Island</a:t>
                      </a:r>
                      <a:endParaRPr lang="en-IE" sz="1900">
                        <a:solidFill>
                          <a:schemeClr val="bg1"/>
                        </a:solidFill>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900" kern="1200" dirty="0">
                          <a:solidFill>
                            <a:srgbClr val="494949"/>
                          </a:solidFill>
                          <a:latin typeface="+mn-lt"/>
                          <a:ea typeface="+mn-ea"/>
                          <a:cs typeface="+mn-cs"/>
                        </a:rPr>
                        <a:t>Prijava mora biti vložena prek </a:t>
                      </a:r>
                      <a:r>
                        <a:rPr lang="en-US" sz="1900" kern="1200" err="1">
                          <a:solidFill>
                            <a:srgbClr val="494949"/>
                          </a:solidFill>
                          <a:latin typeface="+mn-lt"/>
                          <a:ea typeface="+mn-ea"/>
                          <a:cs typeface="+mn-cs"/>
                        </a:rPr>
                        <a:t>Umhverfisstofnun</a:t>
                      </a:r>
                      <a:r>
                        <a:rPr lang="en-US" sz="1900" kern="1200" dirty="0">
                          <a:solidFill>
                            <a:srgbClr val="494949"/>
                          </a:solidFill>
                          <a:latin typeface="+mn-lt"/>
                          <a:ea typeface="+mn-ea"/>
                          <a:cs typeface="+mn-cs"/>
                        </a:rPr>
                        <a:t> (Agencija za okolje) in lokalnih svetov. Projekti na podeželju ali v občutljivih območjih zahtevajo presojo vplivov. Okolju prijazna zasnova je obvezna. </a:t>
                      </a:r>
                    </a:p>
                    <a:p>
                      <a:r>
                        <a:rPr lang="en-IE" sz="1900" b="1" kern="1200" dirty="0">
                          <a:solidFill>
                            <a:srgbClr val="494949"/>
                          </a:solidFill>
                          <a:latin typeface="+mn-lt"/>
                          <a:ea typeface="+mn-ea"/>
                          <a:cs typeface="+mn-cs"/>
                        </a:rPr>
                        <a:t>Študije prometa/dostopa ali zmanjševanje hrupa 1.000–3.000 EUR</a:t>
                      </a:r>
                    </a:p>
                    <a:p>
                      <a:r>
                        <a:rPr lang="en-IE" sz="1900" b="1" kern="1200" dirty="0">
                          <a:solidFill>
                            <a:srgbClr val="494949"/>
                          </a:solidFill>
                          <a:latin typeface="+mn-lt"/>
                          <a:ea typeface="+mn-ea"/>
                          <a:cs typeface="+mn-cs"/>
                        </a:rPr>
                        <a:t>Stroški načrtovanja</a:t>
                      </a:r>
                      <a:r>
                        <a:rPr lang="en-IE" sz="1900" kern="1200" dirty="0">
                          <a:solidFill>
                            <a:srgbClr val="494949"/>
                          </a:solidFill>
                          <a:latin typeface="+mn-lt"/>
                          <a:ea typeface="+mn-ea"/>
                          <a:cs typeface="+mn-cs"/>
                        </a:rPr>
                        <a:t> 6.000–12.000 EUR</a:t>
                      </a:r>
                      <a:endParaRPr lang="en-US" sz="1900" kern="1200" dirty="0">
                        <a:solidFill>
                          <a:srgbClr val="494949"/>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494949"/>
                          </a:solidFill>
                          <a:latin typeface="+mn-lt"/>
                          <a:ea typeface="+mn-ea"/>
                          <a:cs typeface="+mn-cs"/>
                        </a:rPr>
                        <a:t>Odobritve:</a:t>
                      </a:r>
                      <a:r>
                        <a:rPr lang="en-US" sz="1900" kern="1200" dirty="0">
                          <a:solidFill>
                            <a:srgbClr val="494949"/>
                          </a:solidFill>
                          <a:latin typeface="+mn-lt"/>
                          <a:ea typeface="+mn-ea"/>
                          <a:cs typeface="+mn-cs"/>
                        </a:rPr>
                        <a:t> 10–16 tednov, pogosto vključujejo ekološko presojo</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034151"/>
                  </a:ext>
                </a:extLst>
              </a:tr>
            </a:tbl>
          </a:graphicData>
        </a:graphic>
      </p:graphicFrame>
      <p:pic>
        <p:nvPicPr>
          <p:cNvPr id="10" name="Picture Placeholder 9" descr="A blue flag with yellow stars in the center&#10;&#10;AI-generated content may be incorrect.">
            <a:extLst>
              <a:ext uri="{FF2B5EF4-FFF2-40B4-BE49-F238E27FC236}">
                <a16:creationId xmlns:a16="http://schemas.microsoft.com/office/drawing/2014/main" id="{15F996DF-EA88-105B-A499-63E245459CF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72357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7456D8-1AC0-ADCB-AE99-E5834AED4607}"/>
              </a:ext>
            </a:extLst>
          </p:cNvPr>
          <p:cNvSpPr>
            <a:spLocks noGrp="1"/>
          </p:cNvSpPr>
          <p:nvPr>
            <p:ph type="body" sz="quarter" idx="16"/>
          </p:nvPr>
        </p:nvSpPr>
        <p:spPr>
          <a:xfrm>
            <a:off x="774803" y="156012"/>
            <a:ext cx="10614687" cy="803654"/>
          </a:xfrm>
        </p:spPr>
        <p:txBody>
          <a:bodyPr/>
          <a:lstStyle/>
          <a:p>
            <a:r>
              <a:rPr lang="en-IE" sz="3200" b="0" dirty="0">
                <a:solidFill>
                  <a:srgbClr val="EC7C69"/>
                </a:solidFill>
              </a:rPr>
              <a:t>Pregled dovoljenj po državah</a:t>
            </a:r>
          </a:p>
          <a:p>
            <a:endParaRPr lang="en-IE" sz="3200" dirty="0"/>
          </a:p>
        </p:txBody>
      </p:sp>
      <p:sp>
        <p:nvSpPr>
          <p:cNvPr id="6" name="TextBox 5">
            <a:extLst>
              <a:ext uri="{FF2B5EF4-FFF2-40B4-BE49-F238E27FC236}">
                <a16:creationId xmlns:a16="http://schemas.microsoft.com/office/drawing/2014/main" id="{9A90AA66-DD9F-9030-61BF-6A85B7EEC6D2}"/>
              </a:ext>
            </a:extLst>
          </p:cNvPr>
          <p:cNvSpPr txBox="1"/>
          <p:nvPr/>
        </p:nvSpPr>
        <p:spPr>
          <a:xfrm>
            <a:off x="5692589" y="250804"/>
            <a:ext cx="6311152" cy="369332"/>
          </a:xfrm>
          <a:prstGeom prst="rect">
            <a:avLst/>
          </a:prstGeom>
          <a:noFill/>
        </p:spPr>
        <p:txBody>
          <a:bodyPr wrap="square" rtlCol="0">
            <a:spAutoFit/>
          </a:bodyPr>
          <a:lstStyle/>
          <a:p>
            <a:r>
              <a:rPr lang="en-US" dirty="0">
                <a:solidFill>
                  <a:srgbClr val="459597"/>
                </a:solidFill>
                <a:hlinkClick r:id="rId2">
                  <a:extLst>
                    <a:ext uri="{A12FA001-AC4F-418D-AE19-62706E023703}">
                      <ahyp:hlinkClr xmlns:ahyp="http://schemas.microsoft.com/office/drawing/2018/hyperlinkcolor" val="tx"/>
                    </a:ext>
                  </a:extLst>
                </a:hlinkClick>
              </a:rPr>
              <a:t>Kako začeti, ustanoviti in zgraditi donosno podjetje za glamping</a:t>
            </a:r>
            <a:endParaRPr lang="en-IE" dirty="0">
              <a:solidFill>
                <a:srgbClr val="459597"/>
              </a:solidFill>
            </a:endParaRPr>
          </a:p>
        </p:txBody>
      </p:sp>
      <p:graphicFrame>
        <p:nvGraphicFramePr>
          <p:cNvPr id="2" name="Table 1">
            <a:extLst>
              <a:ext uri="{FF2B5EF4-FFF2-40B4-BE49-F238E27FC236}">
                <a16:creationId xmlns:a16="http://schemas.microsoft.com/office/drawing/2014/main" id="{0570123B-366E-B432-3FD6-F8FF38DD8B83}"/>
              </a:ext>
            </a:extLst>
          </p:cNvPr>
          <p:cNvGraphicFramePr>
            <a:graphicFrameLocks noGrp="1"/>
          </p:cNvGraphicFramePr>
          <p:nvPr>
            <p:extLst>
              <p:ext uri="{D42A27DB-BD31-4B8C-83A1-F6EECF244321}">
                <p14:modId xmlns:p14="http://schemas.microsoft.com/office/powerpoint/2010/main" val="276490934"/>
              </p:ext>
            </p:extLst>
          </p:nvPr>
        </p:nvGraphicFramePr>
        <p:xfrm>
          <a:off x="381977" y="884964"/>
          <a:ext cx="11410950" cy="5515656"/>
        </p:xfrm>
        <a:graphic>
          <a:graphicData uri="http://schemas.openxmlformats.org/drawingml/2006/table">
            <a:tbl>
              <a:tblPr/>
              <a:tblGrid>
                <a:gridCol w="1447800">
                  <a:extLst>
                    <a:ext uri="{9D8B030D-6E8A-4147-A177-3AD203B41FA5}">
                      <a16:colId xmlns:a16="http://schemas.microsoft.com/office/drawing/2014/main" val="983205365"/>
                    </a:ext>
                  </a:extLst>
                </a:gridCol>
                <a:gridCol w="2790825">
                  <a:extLst>
                    <a:ext uri="{9D8B030D-6E8A-4147-A177-3AD203B41FA5}">
                      <a16:colId xmlns:a16="http://schemas.microsoft.com/office/drawing/2014/main" val="4046453827"/>
                    </a:ext>
                  </a:extLst>
                </a:gridCol>
                <a:gridCol w="4319588">
                  <a:extLst>
                    <a:ext uri="{9D8B030D-6E8A-4147-A177-3AD203B41FA5}">
                      <a16:colId xmlns:a16="http://schemas.microsoft.com/office/drawing/2014/main" val="319692434"/>
                    </a:ext>
                  </a:extLst>
                </a:gridCol>
                <a:gridCol w="2852737">
                  <a:extLst>
                    <a:ext uri="{9D8B030D-6E8A-4147-A177-3AD203B41FA5}">
                      <a16:colId xmlns:a16="http://schemas.microsoft.com/office/drawing/2014/main" val="1685714438"/>
                    </a:ext>
                  </a:extLst>
                </a:gridCol>
              </a:tblGrid>
              <a:tr h="202388">
                <a:tc>
                  <a:txBody>
                    <a:bodyPr/>
                    <a:lstStyle/>
                    <a:p>
                      <a:r>
                        <a:rPr lang="en-IE" sz="1800" b="1" dirty="0">
                          <a:solidFill>
                            <a:schemeClr val="bg1"/>
                          </a:solidFill>
                        </a:rPr>
                        <a:t>Država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Prednosti</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Dovoljenja in pravna opomba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Nasvet</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2040439936"/>
                  </a:ext>
                </a:extLst>
              </a:tr>
              <a:tr h="657760">
                <a:tc>
                  <a:txBody>
                    <a:bodyPr/>
                    <a:lstStyle/>
                    <a:p>
                      <a:r>
                        <a:rPr lang="en-IE" sz="1800" b="1" dirty="0">
                          <a:solidFill>
                            <a:schemeClr val="bg1"/>
                          </a:solidFill>
                        </a:rPr>
                        <a:t>Italija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dirty="0">
                          <a:solidFill>
                            <a:srgbClr val="494949"/>
                          </a:solidFill>
                        </a:rPr>
                        <a:t>Prijazna do agroturizma</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Potrebno dovoljenje za vsako enoto; prostorski načrt mora dovoljevati turistično dejavnost (pogosto </a:t>
                      </a:r>
                      <a:r>
                        <a:rPr lang="en-US" sz="1800" dirty="0" err="1">
                          <a:solidFill>
                            <a:srgbClr val="494949"/>
                          </a:solidFill>
                        </a:rPr>
                        <a:t>agroturizem</a:t>
                      </a:r>
                      <a:r>
                        <a:rPr lang="en-US" sz="1800" dirty="0">
                          <a:solidFill>
                            <a:srgbClr val="494949"/>
                          </a:solidFill>
                        </a:rPr>
                        <a:t>)</a:t>
                      </a:r>
                      <a:r>
                        <a:rPr lang="en-IE" sz="1800" b="1" dirty="0"/>
                        <a:t> 3.000–7.000 EUR</a:t>
                      </a:r>
                      <a:endParaRPr lang="en-US" sz="1800" b="1">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Uporabite zemljišče, namenjeno agroturizmu, da poenostavite postopek odobritve</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110955"/>
                  </a:ext>
                </a:extLst>
              </a:tr>
              <a:tr h="657760">
                <a:tc>
                  <a:txBody>
                    <a:bodyPr/>
                    <a:lstStyle/>
                    <a:p>
                      <a:r>
                        <a:rPr lang="en-IE" sz="1800" b="1" dirty="0">
                          <a:solidFill>
                            <a:schemeClr val="bg1"/>
                          </a:solidFill>
                        </a:rPr>
                        <a:t>Irska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Visoko povpraševanje po podeželskem turizmu, financiranje LEADER</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Potrebno je popolno gradbeno dovoljenje, tudi za šotore ali pods; vezano na prostorsko načrtovanje za turistično rabo.</a:t>
                      </a:r>
                      <a:r>
                        <a:rPr lang="en-IE" sz="1800" b="1" dirty="0"/>
                        <a:t> 5.000–10.000 EUR</a:t>
                      </a:r>
                      <a:endParaRPr lang="en-US" sz="1800" b="1">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Predhodna vloga pri okrajnem svetu je nujna</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771920"/>
                  </a:ext>
                </a:extLst>
              </a:tr>
              <a:tr h="657760">
                <a:tc>
                  <a:txBody>
                    <a:bodyPr/>
                    <a:lstStyle/>
                    <a:p>
                      <a:r>
                        <a:rPr lang="en-IE" sz="1800" b="1" dirty="0">
                          <a:solidFill>
                            <a:schemeClr val="bg1"/>
                          </a:solidFill>
                        </a:rPr>
                        <a:t>Slovenija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US" sz="1800" dirty="0">
                          <a:solidFill>
                            <a:srgbClr val="494949"/>
                          </a:solidFill>
                        </a:rPr>
                        <a:t>Močna podpora zelenemu turizmu</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Turistična raba mora biti dovoljena v prostorskem načrtu; območja Natura 2000 so močno omejena.</a:t>
                      </a:r>
                      <a:r>
                        <a:rPr lang="en-IE" sz="1800" b="1" dirty="0"/>
                        <a:t> 3.000–7.000 EUR</a:t>
                      </a:r>
                      <a:endParaRPr lang="en-US" sz="1800" b="1">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Občinski načrtovalci so ključni zavezniki – vzpostavite odnose že v zgodnji fazi.</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5443915"/>
                  </a:ext>
                </a:extLst>
              </a:tr>
              <a:tr h="657760">
                <a:tc>
                  <a:txBody>
                    <a:bodyPr/>
                    <a:lstStyle/>
                    <a:p>
                      <a:r>
                        <a:rPr lang="en-IE" sz="1800" b="1" dirty="0">
                          <a:solidFill>
                            <a:schemeClr val="bg1"/>
                          </a:solidFill>
                        </a:rPr>
                        <a:t>Nizozemska</a:t>
                      </a:r>
                      <a:endParaRPr lang="en-IE" sz="1800">
                        <a:solidFill>
                          <a:schemeClr val="bg1"/>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dirty="0" err="1">
                          <a:solidFill>
                            <a:srgbClr val="494949"/>
                          </a:solidFill>
                        </a:rPr>
                        <a:t>Tehnološko</a:t>
                      </a:r>
                      <a:r>
                        <a:rPr lang="en-IE" sz="1800" dirty="0">
                          <a:solidFill>
                            <a:srgbClr val="494949"/>
                          </a:solidFill>
                        </a:rPr>
                        <a:t> </a:t>
                      </a:r>
                      <a:r>
                        <a:rPr lang="en-IE" sz="1800" dirty="0" err="1">
                          <a:solidFill>
                            <a:srgbClr val="494949"/>
                          </a:solidFill>
                        </a:rPr>
                        <a:t>podkovana</a:t>
                      </a:r>
                      <a:r>
                        <a:rPr lang="en-IE" sz="1800" dirty="0">
                          <a:solidFill>
                            <a:srgbClr val="494949"/>
                          </a:solidFill>
                        </a:rPr>
                        <a:t>, </a:t>
                      </a:r>
                      <a:r>
                        <a:rPr lang="en-IE" sz="1800" dirty="0" err="1">
                          <a:solidFill>
                            <a:srgbClr val="494949"/>
                          </a:solidFill>
                        </a:rPr>
                        <a:t>ekološko</a:t>
                      </a:r>
                      <a:r>
                        <a:rPr lang="en-IE" sz="1800" dirty="0">
                          <a:solidFill>
                            <a:srgbClr val="494949"/>
                          </a:solidFill>
                        </a:rPr>
                        <a:t> </a:t>
                      </a:r>
                      <a:r>
                        <a:rPr lang="en-IE" sz="1800" dirty="0" err="1">
                          <a:solidFill>
                            <a:srgbClr val="494949"/>
                          </a:solidFill>
                        </a:rPr>
                        <a:t>ozaveščena</a:t>
                      </a:r>
                      <a:r>
                        <a:rPr lang="en-IE" sz="1800" dirty="0">
                          <a:solidFill>
                            <a:srgbClr val="494949"/>
                          </a:solidFill>
                        </a:rPr>
                        <a:t> </a:t>
                      </a:r>
                      <a:r>
                        <a:rPr lang="en-IE" sz="1800" dirty="0" err="1">
                          <a:solidFill>
                            <a:srgbClr val="494949"/>
                          </a:solidFill>
                        </a:rPr>
                        <a:t>baza</a:t>
                      </a:r>
                      <a:r>
                        <a:rPr lang="en-IE" sz="1800" dirty="0">
                          <a:solidFill>
                            <a:srgbClr val="494949"/>
                          </a:solidFill>
                        </a:rPr>
                        <a:t> </a:t>
                      </a:r>
                      <a:r>
                        <a:rPr lang="en-IE" sz="1800" dirty="0" err="1">
                          <a:solidFill>
                            <a:srgbClr val="494949"/>
                          </a:solidFill>
                        </a:rPr>
                        <a:t>potnikov</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494949"/>
                          </a:solidFill>
                        </a:rPr>
                        <a:t>Podi/kabine potrebujejo občinsko odobritev; v večini območij so potrebne brezplinske konstrukcije.</a:t>
                      </a:r>
                      <a:r>
                        <a:rPr lang="en-IE" sz="1800" b="1" dirty="0"/>
                        <a:t> 4.000–9.000 EUR</a:t>
                      </a:r>
                      <a:endParaRPr lang="en-US" sz="1800" b="1">
                        <a:solidFill>
                          <a:srgbClr val="494949"/>
                        </a:solidFill>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Osredotočite se na trajnost in </a:t>
                      </a:r>
                      <a:r>
                        <a:rPr lang="en-IE" sz="1800" kern="1200" dirty="0">
                          <a:solidFill>
                            <a:srgbClr val="494949"/>
                          </a:solidFill>
                          <a:latin typeface="+mn-lt"/>
                          <a:ea typeface="+mn-ea"/>
                          <a:cs typeface="+mn-cs"/>
                        </a:rPr>
                        <a:t>krožnost, da boste lahko pridobili subvencije.</a:t>
                      </a:r>
                      <a:endParaRPr lang="en-US" sz="1800" kern="1200" dirty="0">
                        <a:solidFill>
                          <a:srgbClr val="494949"/>
                        </a:solidFill>
                        <a:latin typeface="+mn-lt"/>
                        <a:ea typeface="+mn-ea"/>
                        <a:cs typeface="+mn-cs"/>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802604"/>
                  </a:ext>
                </a:extLst>
              </a:tr>
              <a:tr h="657760">
                <a:tc>
                  <a:txBody>
                    <a:bodyPr/>
                    <a:lstStyle/>
                    <a:p>
                      <a:r>
                        <a:rPr lang="en-IE" sz="1800" b="1" dirty="0">
                          <a:solidFill>
                            <a:schemeClr val="bg1"/>
                          </a:solidFill>
                        </a:rPr>
                        <a:t>Island</a:t>
                      </a:r>
                      <a:endParaRPr lang="en-IE" sz="18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r>
                        <a:rPr lang="en-IE" sz="1800" kern="1200" dirty="0">
                          <a:solidFill>
                            <a:srgbClr val="494949"/>
                          </a:solidFill>
                          <a:latin typeface="+mn-lt"/>
                          <a:ea typeface="+mn-ea"/>
                          <a:cs typeface="+mn-cs"/>
                        </a:rPr>
                        <a:t>Edinstvena izkušnja narave, majhna konkurenca</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Vsako urejanje zemljišč (tudi začasno) potrebuje odobritev lokalnih organov in okoljske preglede.</a:t>
                      </a:r>
                      <a:r>
                        <a:rPr lang="en-IE" sz="1800" b="1" dirty="0"/>
                        <a:t> 6.000–12.000 EUR</a:t>
                      </a:r>
                      <a:endParaRPr lang="en-US" sz="1800" b="1" kern="1200">
                        <a:solidFill>
                          <a:srgbClr val="494949"/>
                        </a:solidFill>
                        <a:latin typeface="+mn-lt"/>
                        <a:ea typeface="+mn-ea"/>
                        <a:cs typeface="+mn-cs"/>
                      </a:endParaRP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rgbClr val="494949"/>
                          </a:solidFill>
                          <a:latin typeface="+mn-lt"/>
                          <a:ea typeface="+mn-ea"/>
                          <a:cs typeface="+mn-cs"/>
                        </a:rPr>
                        <a:t>Uporabite strukture z majhnim vplivom na okolje; razmislite o sezonskih/prenosnih enotah</a:t>
                      </a:r>
                    </a:p>
                  </a:txBody>
                  <a:tcPr marL="50597" marR="50597" marT="25298" marB="25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493629"/>
                  </a:ext>
                </a:extLst>
              </a:tr>
            </a:tbl>
          </a:graphicData>
        </a:graphic>
      </p:graphicFrame>
    </p:spTree>
    <p:extLst>
      <p:ext uri="{BB962C8B-B14F-4D97-AF65-F5344CB8AC3E}">
        <p14:creationId xmlns:p14="http://schemas.microsoft.com/office/powerpoint/2010/main" val="189696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6AF4-8957-E6D6-6535-4BDEB608BE9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B56197C-828C-90B8-3015-E1C7C8D94430}"/>
              </a:ext>
            </a:extLst>
          </p:cNvPr>
          <p:cNvSpPr>
            <a:spLocks noGrp="1"/>
          </p:cNvSpPr>
          <p:nvPr>
            <p:ph type="body" sz="quarter" idx="18"/>
          </p:nvPr>
        </p:nvSpPr>
        <p:spPr>
          <a:xfrm>
            <a:off x="422763" y="1111039"/>
            <a:ext cx="11519833" cy="4632413"/>
          </a:xfrm>
        </p:spPr>
        <p:txBody>
          <a:bodyPr lIns="91440" tIns="45720" rIns="91440" bIns="45720" anchor="t"/>
          <a:lstStyle/>
          <a:p>
            <a:pPr>
              <a:spcAft>
                <a:spcPts val="600"/>
              </a:spcAft>
            </a:pPr>
            <a:r>
              <a:rPr lang="en-US" sz="2100"/>
              <a:t>Vsaka država ima drugačne predpise o gradnji in </a:t>
            </a:r>
            <a:r>
              <a:rPr lang="en-US" sz="2100" err="1"/>
              <a:t>načrtovanju</a:t>
            </a:r>
            <a:r>
              <a:rPr lang="en-US" sz="2100"/>
              <a:t> v </a:t>
            </a:r>
            <a:r>
              <a:rPr lang="en-US" sz="2100" err="1"/>
              <a:t>turizmu</a:t>
            </a:r>
            <a:r>
              <a:rPr lang="en-US" sz="2100"/>
              <a:t>, </a:t>
            </a:r>
            <a:r>
              <a:rPr lang="en-US" sz="2100" err="1"/>
              <a:t>vendar</a:t>
            </a:r>
            <a:r>
              <a:rPr lang="en-US" sz="2100"/>
              <a:t> </a:t>
            </a:r>
            <a:r>
              <a:rPr lang="en-US" sz="2100" err="1"/>
              <a:t>splošno</a:t>
            </a:r>
            <a:r>
              <a:rPr lang="en-US" sz="2100"/>
              <a:t> </a:t>
            </a:r>
            <a:r>
              <a:rPr lang="en-US" sz="2100" err="1"/>
              <a:t>pravilo</a:t>
            </a:r>
            <a:r>
              <a:rPr lang="en-US" sz="2100"/>
              <a:t> je:</a:t>
            </a:r>
            <a:endParaRPr lang="en-US" sz="2100">
              <a:ea typeface="Calibri"/>
              <a:cs typeface="Calibri"/>
            </a:endParaRPr>
          </a:p>
          <a:p>
            <a:pPr marL="342900" indent="-342900">
              <a:spcAft>
                <a:spcPts val="600"/>
              </a:spcAft>
              <a:buFont typeface="Arial" panose="020B0604020202020204" pitchFamily="34" charset="0"/>
              <a:buChar char="•"/>
            </a:pPr>
            <a:r>
              <a:rPr lang="en-US" sz="2100" b="1" dirty="0">
                <a:solidFill>
                  <a:srgbClr val="EC7C69"/>
                </a:solidFill>
              </a:rPr>
              <a:t>Načrtovalni organi </a:t>
            </a:r>
            <a:r>
              <a:rPr lang="en-US" sz="2100" dirty="0"/>
              <a:t>imajo zakonsko obveznost, da v razvojne načrte vključijo cilje za nastanitve, vključno z območji za popotnike in drugimi nastanitvami, povezanimi s turizmom. </a:t>
            </a:r>
            <a:r>
              <a:rPr lang="en-US" sz="2100" dirty="0">
                <a:solidFill>
                  <a:srgbClr val="00B0F0"/>
                </a:solidFill>
                <a:hlinkClick r:id="rId2">
                  <a:extLst>
                    <a:ext uri="{A12FA001-AC4F-418D-AE19-62706E023703}">
                      <ahyp:hlinkClr xmlns:ahyp="http://schemas.microsoft.com/office/drawing/2018/hyperlinkcolor" val="tx"/>
                    </a:ext>
                  </a:extLst>
                </a:hlinkClick>
              </a:rPr>
              <a:t>Nastanitve za popotnike in razvojni načrt lokalnih organov za leto 2021 </a:t>
            </a:r>
            <a:endParaRPr lang="en-US" sz="2100">
              <a:solidFill>
                <a:srgbClr val="00B0F0"/>
              </a:solidFill>
              <a:ea typeface="Calibri"/>
              <a:cs typeface="Calibri"/>
            </a:endParaRPr>
          </a:p>
          <a:p>
            <a:pPr marL="342900" indent="-342900">
              <a:spcAft>
                <a:spcPts val="600"/>
              </a:spcAft>
              <a:buFont typeface="Arial" panose="020B0604020202020204" pitchFamily="34" charset="0"/>
              <a:buChar char="•"/>
            </a:pPr>
            <a:r>
              <a:rPr lang="en-US" sz="2100" b="1" i="0" dirty="0">
                <a:solidFill>
                  <a:srgbClr val="EC7C69"/>
                </a:solidFill>
                <a:effectLst/>
                <a:latin typeface="Calibri"/>
                <a:ea typeface="Calibri"/>
                <a:cs typeface="Calibri"/>
                <a:hlinkClick r:id="rId3">
                  <a:extLst>
                    <a:ext uri="{A12FA001-AC4F-418D-AE19-62706E023703}">
                      <ahyp:hlinkClr xmlns:ahyp="http://schemas.microsoft.com/office/drawing/2018/hyperlinkcolor" val="tx"/>
                    </a:ext>
                  </a:extLst>
                </a:hlinkClick>
              </a:rPr>
              <a:t>Urad za reguliranje načrtovanja </a:t>
            </a:r>
            <a:r>
              <a:rPr lang="en-US" sz="2100" b="0" i="0" dirty="0">
                <a:solidFill>
                  <a:srgbClr val="001D35"/>
                </a:solidFill>
                <a:effectLst/>
                <a:latin typeface="Calibri"/>
                <a:ea typeface="Calibri"/>
                <a:cs typeface="Calibri"/>
              </a:rPr>
              <a:t>je </a:t>
            </a:r>
            <a:r>
              <a:rPr lang="en-US" sz="2100" b="0" i="0" dirty="0" err="1">
                <a:solidFill>
                  <a:srgbClr val="001D35"/>
                </a:solidFill>
                <a:effectLst/>
                <a:latin typeface="Calibri"/>
                <a:ea typeface="Calibri"/>
                <a:cs typeface="Calibri"/>
              </a:rPr>
              <a:t>poudaril</a:t>
            </a:r>
            <a:r>
              <a:rPr lang="en-US" sz="2100" b="0" i="0" dirty="0">
                <a:solidFill>
                  <a:srgbClr val="001D35"/>
                </a:solidFill>
                <a:effectLst/>
                <a:latin typeface="Calibri"/>
                <a:ea typeface="Calibri"/>
                <a:cs typeface="Calibri"/>
              </a:rPr>
              <a:t> pomen trdne dokazne podlage za razvojne načrte in stanovanjske strategije. </a:t>
            </a:r>
          </a:p>
          <a:p>
            <a:pPr marL="342900" indent="-342900">
              <a:spcAft>
                <a:spcPts val="600"/>
              </a:spcAft>
              <a:buFont typeface="Arial" panose="020B0604020202020204" pitchFamily="34" charset="0"/>
              <a:buChar char="•"/>
            </a:pPr>
            <a:r>
              <a:rPr lang="en-US" sz="2100" b="1" dirty="0">
                <a:solidFill>
                  <a:srgbClr val="EC7C69"/>
                </a:solidFill>
                <a:latin typeface="Calibri"/>
                <a:ea typeface="Calibri"/>
                <a:cs typeface="Calibri"/>
                <a:hlinkClick r:id="rId4">
                  <a:extLst>
                    <a:ext uri="{A12FA001-AC4F-418D-AE19-62706E023703}">
                      <ahyp:hlinkClr xmlns:ahyp="http://schemas.microsoft.com/office/drawing/2018/hyperlinkcolor" val="tx"/>
                    </a:ext>
                  </a:extLst>
                </a:hlinkClick>
              </a:rPr>
              <a:t>Razvojni načrti za turizem </a:t>
            </a:r>
            <a:r>
              <a:rPr lang="en-US" sz="2100" dirty="0">
                <a:solidFill>
                  <a:srgbClr val="001D35"/>
                </a:solidFill>
                <a:latin typeface="Calibri"/>
                <a:ea typeface="Calibri"/>
                <a:cs typeface="Calibri"/>
              </a:rPr>
              <a:t>morajo upoštevati tudi vidike, kot so privabljanje turistov, izboljšanje ponudbe in spodbujanje trajnostne rasti.</a:t>
            </a:r>
          </a:p>
          <a:p>
            <a:pPr marL="342900" indent="-342900">
              <a:spcAft>
                <a:spcPts val="600"/>
              </a:spcAft>
              <a:buFont typeface="Arial" panose="020B0604020202020204" pitchFamily="34" charset="0"/>
              <a:buChar char="•"/>
            </a:pPr>
            <a:r>
              <a:rPr lang="en-US" sz="2100" b="1" i="0" dirty="0">
                <a:solidFill>
                  <a:srgbClr val="EC7C69"/>
                </a:solidFill>
                <a:effectLst/>
                <a:latin typeface="Calibri"/>
                <a:ea typeface="Calibri"/>
                <a:cs typeface="Calibri"/>
                <a:hlinkClick r:id="rId5">
                  <a:extLst>
                    <a:ext uri="{A12FA001-AC4F-418D-AE19-62706E023703}">
                      <ahyp:hlinkClr xmlns:ahyp="http://schemas.microsoft.com/office/drawing/2018/hyperlinkcolor" val="tx"/>
                    </a:ext>
                  </a:extLst>
                </a:hlinkClick>
              </a:rPr>
              <a:t>Failte Ireland </a:t>
            </a:r>
            <a:r>
              <a:rPr lang="en-US" sz="2100" b="0" i="0" dirty="0">
                <a:solidFill>
                  <a:srgbClr val="001D35"/>
                </a:solidFill>
                <a:effectLst/>
                <a:latin typeface="Calibri"/>
                <a:ea typeface="Calibri"/>
                <a:cs typeface="Calibri"/>
              </a:rPr>
              <a:t>zagotavlja vire in podporo za razvoj turizma, vključno z investicijskimi subvencijami in shemami</a:t>
            </a:r>
            <a:r>
              <a:rPr lang="en-US" sz="2100" b="0" i="0" dirty="0">
                <a:solidFill>
                  <a:srgbClr val="00B0F0"/>
                </a:solidFill>
                <a:effectLst/>
                <a:latin typeface="Calibri"/>
                <a:ea typeface="Calibri"/>
                <a:cs typeface="Calibri"/>
                <a:hlinkClick r:id="rId6">
                  <a:extLst>
                    <a:ext uri="{A12FA001-AC4F-418D-AE19-62706E023703}">
                      <ahyp:hlinkClr xmlns:ahyp="http://schemas.microsoft.com/office/drawing/2018/hyperlinkcolor" val="tx"/>
                    </a:ext>
                  </a:extLst>
                </a:hlinkClick>
              </a:rPr>
              <a:t> financiranja </a:t>
            </a:r>
            <a:r>
              <a:rPr lang="en-US" sz="2100" b="0" i="0" dirty="0">
                <a:solidFill>
                  <a:srgbClr val="001D35"/>
                </a:solidFill>
                <a:effectLst/>
                <a:latin typeface="Calibri"/>
                <a:ea typeface="Calibri"/>
                <a:cs typeface="Calibri"/>
              </a:rPr>
              <a:t>za projekte.</a:t>
            </a:r>
          </a:p>
          <a:p>
            <a:pPr>
              <a:spcAft>
                <a:spcPts val="600"/>
              </a:spcAft>
            </a:pPr>
            <a:r>
              <a:rPr lang="en-US" sz="2100" dirty="0"/>
              <a:t>Skratka, prostorsko načrtovanje in urejanje niso le birokratski ukrepi, ampak so bistvena orodja za gradnjo trajnostnega, skladnega in uspešnega turističnega podjetja.</a:t>
            </a:r>
            <a:endParaRPr lang="en-US" sz="2100">
              <a:ea typeface="Calibri"/>
              <a:cs typeface="Calibri"/>
            </a:endParaRPr>
          </a:p>
          <a:p>
            <a:pPr marL="342900" indent="-342900">
              <a:spcAft>
                <a:spcPts val="600"/>
              </a:spcAft>
              <a:buFont typeface="Arial" panose="020B0604020202020204" pitchFamily="34" charset="0"/>
              <a:buChar char="•"/>
            </a:pPr>
            <a:endParaRPr lang="en-US" sz="2200" dirty="0">
              <a:solidFill>
                <a:srgbClr val="001D35"/>
              </a:solidFill>
              <a:latin typeface="Google Sans"/>
            </a:endParaRPr>
          </a:p>
          <a:p>
            <a:pPr>
              <a:spcAft>
                <a:spcPts val="600"/>
              </a:spcAft>
            </a:pPr>
            <a:endParaRPr lang="en-US" sz="2200" dirty="0"/>
          </a:p>
          <a:p>
            <a:pPr>
              <a:spcAft>
                <a:spcPts val="600"/>
              </a:spcAft>
            </a:pPr>
            <a:endParaRPr lang="en-US" sz="2200" dirty="0"/>
          </a:p>
        </p:txBody>
      </p:sp>
      <p:sp>
        <p:nvSpPr>
          <p:cNvPr id="4" name="Text Placeholder 3">
            <a:extLst>
              <a:ext uri="{FF2B5EF4-FFF2-40B4-BE49-F238E27FC236}">
                <a16:creationId xmlns:a16="http://schemas.microsoft.com/office/drawing/2014/main" id="{8EBB8788-54AA-1CAE-6CBC-09EC53D345F4}"/>
              </a:ext>
            </a:extLst>
          </p:cNvPr>
          <p:cNvSpPr>
            <a:spLocks noGrp="1"/>
          </p:cNvSpPr>
          <p:nvPr>
            <p:ph type="body" sz="quarter" idx="16"/>
          </p:nvPr>
        </p:nvSpPr>
        <p:spPr>
          <a:xfrm>
            <a:off x="422763" y="216563"/>
            <a:ext cx="11376687" cy="784116"/>
          </a:xfrm>
        </p:spPr>
        <p:txBody>
          <a:bodyPr/>
          <a:lstStyle/>
          <a:p>
            <a:r>
              <a:rPr lang="en-US" sz="2800" dirty="0"/>
              <a:t>Vsaka država ima različne predpise za gradnjo in načrtovanje v turizmu.</a:t>
            </a:r>
          </a:p>
        </p:txBody>
      </p:sp>
      <p:cxnSp>
        <p:nvCxnSpPr>
          <p:cNvPr id="2" name="Straight Connector 1">
            <a:extLst>
              <a:ext uri="{FF2B5EF4-FFF2-40B4-BE49-F238E27FC236}">
                <a16:creationId xmlns:a16="http://schemas.microsoft.com/office/drawing/2014/main" id="{C01116A8-3CD0-8884-C750-E5F1476E06DD}"/>
              </a:ext>
            </a:extLst>
          </p:cNvPr>
          <p:cNvCxnSpPr>
            <a:cxnSpLocks/>
          </p:cNvCxnSpPr>
          <p:nvPr/>
        </p:nvCxnSpPr>
        <p:spPr>
          <a:xfrm>
            <a:off x="0" y="948933"/>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AD4BE48-478F-27B3-7D50-CBCE928F9C9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35</a:t>
            </a:fld>
            <a:endParaRPr lang="fr-CA" dirty="0"/>
          </a:p>
        </p:txBody>
      </p:sp>
      <p:sp>
        <p:nvSpPr>
          <p:cNvPr id="6" name="Slide Number Placeholder 5">
            <a:extLst>
              <a:ext uri="{FF2B5EF4-FFF2-40B4-BE49-F238E27FC236}">
                <a16:creationId xmlns:a16="http://schemas.microsoft.com/office/drawing/2014/main" id="{D02E4836-FB7E-B402-992B-CCC4954078DA}"/>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35</a:t>
            </a:fld>
            <a:endParaRPr lang="fr-CA" dirty="0"/>
          </a:p>
        </p:txBody>
      </p:sp>
      <p:pic>
        <p:nvPicPr>
          <p:cNvPr id="7" name="Picture 6">
            <a:extLst>
              <a:ext uri="{FF2B5EF4-FFF2-40B4-BE49-F238E27FC236}">
                <a16:creationId xmlns:a16="http://schemas.microsoft.com/office/drawing/2014/main" id="{CF56C921-EE46-018F-65A9-E077864E27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748" y="5882244"/>
            <a:ext cx="723816" cy="720516"/>
          </a:xfrm>
          <a:prstGeom prst="rect">
            <a:avLst/>
          </a:prstGeom>
        </p:spPr>
      </p:pic>
      <p:sp>
        <p:nvSpPr>
          <p:cNvPr id="16" name="TextBox 15">
            <a:extLst>
              <a:ext uri="{FF2B5EF4-FFF2-40B4-BE49-F238E27FC236}">
                <a16:creationId xmlns:a16="http://schemas.microsoft.com/office/drawing/2014/main" id="{6AC7C946-36A5-1E3A-C7A8-BE94967748E1}"/>
              </a:ext>
            </a:extLst>
          </p:cNvPr>
          <p:cNvSpPr txBox="1"/>
          <p:nvPr/>
        </p:nvSpPr>
        <p:spPr>
          <a:xfrm>
            <a:off x="1181017" y="5534070"/>
            <a:ext cx="8969861" cy="2137380"/>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8">
                <a:extLst>
                  <a:ext uri="{A12FA001-AC4F-418D-AE19-62706E023703}">
                    <ahyp:hlinkClr xmlns:ahyp="http://schemas.microsoft.com/office/drawing/2018/hyperlinkcolor" val="tx"/>
                  </a:ext>
                </a:extLst>
              </a:hlinkClick>
            </a:endParaRPr>
          </a:p>
          <a:p>
            <a:pPr algn="l">
              <a:lnSpc>
                <a:spcPts val="2250"/>
              </a:lnSpc>
            </a:pPr>
            <a:r>
              <a:rPr lang="en-US" sz="1600" i="0" dirty="0">
                <a:solidFill>
                  <a:srgbClr val="00B0F0"/>
                </a:solidFill>
                <a:effectLst/>
                <a:hlinkClick r:id="rId9">
                  <a:extLst>
                    <a:ext uri="{A12FA001-AC4F-418D-AE19-62706E023703}">
                      <ahyp:hlinkClr xmlns:ahyp="http://schemas.microsoft.com/office/drawing/2018/hyperlinkcolor" val="tx"/>
                    </a:ext>
                  </a:extLst>
                </a:hlinkClick>
              </a:rPr>
              <a:t>Pridobivanje posebnih dovoljenj za glamping lokacije</a:t>
            </a:r>
            <a:endParaRPr lang="en-US" sz="1600" i="0" dirty="0">
              <a:solidFill>
                <a:srgbClr val="00B0F0"/>
              </a:solidFill>
              <a:effectLst/>
            </a:endParaRPr>
          </a:p>
          <a:p>
            <a:pPr>
              <a:lnSpc>
                <a:spcPts val="2250"/>
              </a:lnSpc>
            </a:pPr>
            <a:r>
              <a:rPr lang="en-US" sz="1600" dirty="0">
                <a:solidFill>
                  <a:srgbClr val="00B0F0"/>
                </a:solidFill>
                <a:hlinkClick r:id="rId10">
                  <a:extLst>
                    <a:ext uri="{A12FA001-AC4F-418D-AE19-62706E023703}">
                      <ahyp:hlinkClr xmlns:ahyp="http://schemas.microsoft.com/office/drawing/2018/hyperlinkcolor" val="tx"/>
                    </a:ext>
                  </a:extLst>
                </a:hlinkClick>
              </a:rPr>
              <a:t>Teagasc Gradbeno dovoljenje za glamping</a:t>
            </a:r>
            <a:endParaRPr lang="en-US" sz="1600" dirty="0">
              <a:solidFill>
                <a:srgbClr val="00B0F0"/>
              </a:solidFill>
            </a:endParaRPr>
          </a:p>
          <a:p>
            <a:pPr>
              <a:lnSpc>
                <a:spcPts val="2250"/>
              </a:lnSpc>
            </a:pPr>
            <a:r>
              <a:rPr lang="en-US" sz="1600" dirty="0">
                <a:solidFill>
                  <a:srgbClr val="00B0F0"/>
                </a:solidFill>
                <a:hlinkClick r:id="rId11">
                  <a:extLst>
                    <a:ext uri="{A12FA001-AC4F-418D-AE19-62706E023703}">
                      <ahyp:hlinkClr xmlns:ahyp="http://schemas.microsoft.com/office/drawing/2018/hyperlinkcolor" val="tx"/>
                    </a:ext>
                  </a:extLst>
                </a:hlinkClick>
              </a:rPr>
              <a:t>Ali potrebujete gradbeno dovoljenje za glamping lokacijo in kakšno dovoljenje?</a:t>
            </a:r>
            <a:endParaRPr lang="en-US" sz="1600" dirty="0">
              <a:solidFill>
                <a:srgbClr val="00B0F0"/>
              </a:solidFill>
            </a:endParaRPr>
          </a:p>
          <a:p>
            <a:pPr>
              <a:lnSpc>
                <a:spcPts val="2250"/>
              </a:lnSpc>
            </a:pPr>
            <a:endParaRPr lang="en-US" sz="1600" dirty="0">
              <a:solidFill>
                <a:srgbClr val="00B0F0"/>
              </a:solidFill>
            </a:endParaRPr>
          </a:p>
          <a:p>
            <a:pPr algn="l">
              <a:lnSpc>
                <a:spcPts val="2250"/>
              </a:lnSpc>
            </a:pPr>
            <a:endParaRPr lang="en-US" sz="1600" i="0" dirty="0">
              <a:solidFill>
                <a:srgbClr val="00B0F0"/>
              </a:solidFill>
              <a:effectLst/>
            </a:endParaRPr>
          </a:p>
          <a:p>
            <a:pPr marL="285750" indent="-285750" algn="l">
              <a:lnSpc>
                <a:spcPts val="2250"/>
              </a:lnSpc>
              <a:buFont typeface="Arial" panose="020B0604020202020204" pitchFamily="34" charset="0"/>
              <a:buChar char="•"/>
            </a:pPr>
            <a:endParaRPr lang="en-US" sz="1600" i="0" dirty="0">
              <a:solidFill>
                <a:srgbClr val="414141"/>
              </a:solidFill>
              <a:effectLst/>
            </a:endParaRPr>
          </a:p>
        </p:txBody>
      </p:sp>
    </p:spTree>
    <p:extLst>
      <p:ext uri="{BB962C8B-B14F-4D97-AF65-F5344CB8AC3E}">
        <p14:creationId xmlns:p14="http://schemas.microsoft.com/office/powerpoint/2010/main" val="81405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83E87-69F5-770D-29F2-99BF187D91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2B8DAA7-214F-A1A1-B085-C5356A2594DE}"/>
              </a:ext>
            </a:extLst>
          </p:cNvPr>
          <p:cNvSpPr>
            <a:spLocks noGrp="1"/>
          </p:cNvSpPr>
          <p:nvPr>
            <p:ph type="body" sz="quarter" idx="18"/>
          </p:nvPr>
        </p:nvSpPr>
        <p:spPr>
          <a:xfrm>
            <a:off x="675020" y="3320051"/>
            <a:ext cx="2777476" cy="1049221"/>
          </a:xfrm>
        </p:spPr>
        <p:txBody>
          <a:bodyPr lIns="91440" tIns="45720" rIns="91440" bIns="45720" anchor="t">
            <a:noAutofit/>
          </a:bodyPr>
          <a:lstStyle/>
          <a:p>
            <a:pPr algn="ctr"/>
            <a:r>
              <a:rPr lang="en-US" sz="2400" b="0" dirty="0">
                <a:latin typeface="Calibri"/>
                <a:ea typeface="Open Sans"/>
                <a:cs typeface="Calibri"/>
              </a:rPr>
              <a:t>Izberite praktično lokacijo, ki vas ne bo stala celega imetja</a:t>
            </a:r>
          </a:p>
          <a:p>
            <a:pPr algn="ctr">
              <a:lnSpc>
                <a:spcPct val="100000"/>
              </a:lnSpc>
            </a:pPr>
            <a:endParaRPr lang="en-IE" sz="2400" dirty="0"/>
          </a:p>
        </p:txBody>
      </p:sp>
      <p:sp>
        <p:nvSpPr>
          <p:cNvPr id="13" name="Text Placeholder 2">
            <a:extLst>
              <a:ext uri="{FF2B5EF4-FFF2-40B4-BE49-F238E27FC236}">
                <a16:creationId xmlns:a16="http://schemas.microsoft.com/office/drawing/2014/main" id="{751F177E-2306-A9B7-C924-5FFE5534120E}"/>
              </a:ext>
            </a:extLst>
          </p:cNvPr>
          <p:cNvSpPr txBox="1">
            <a:spLocks/>
          </p:cNvSpPr>
          <p:nvPr/>
        </p:nvSpPr>
        <p:spPr>
          <a:xfrm>
            <a:off x="4117030" y="196156"/>
            <a:ext cx="7721933"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400" b="1" dirty="0">
                <a:solidFill>
                  <a:srgbClr val="E96751"/>
                </a:solidFill>
              </a:rPr>
              <a:t>Rešitve brez omrežja so na začetku dražje – realno načrtujte proračun za infrastrukturo ali nadomestne rešitve za komunalne storitve.</a:t>
            </a:r>
          </a:p>
          <a:p>
            <a:pPr>
              <a:lnSpc>
                <a:spcPct val="100000"/>
              </a:lnSpc>
              <a:spcAft>
                <a:spcPts val="1200"/>
              </a:spcAft>
            </a:pPr>
            <a:r>
              <a:rPr lang="en-US" sz="2100" b="1" dirty="0">
                <a:solidFill>
                  <a:srgbClr val="494949"/>
                </a:solidFill>
                <a:latin typeface="Calibri"/>
                <a:ea typeface="Open Sans"/>
                <a:cs typeface="Calibri"/>
              </a:rPr>
              <a:t>Izbira pravega zemljišča je ključnega pomena. </a:t>
            </a:r>
            <a:r>
              <a:rPr lang="en-US" sz="2100" dirty="0">
                <a:solidFill>
                  <a:srgbClr val="494949"/>
                </a:solidFill>
                <a:latin typeface="Calibri"/>
                <a:ea typeface="Open Sans"/>
                <a:cs typeface="Calibri"/>
              </a:rPr>
              <a:t>Idealno je, da izberete slikovito, mirno zemljišče (na primer ob robu gozda, ob jezeru ali na pobočju), ki vam bo omogočilo doživetje »izgubljenosti v naravi«.</a:t>
            </a:r>
          </a:p>
          <a:p>
            <a:pPr>
              <a:lnSpc>
                <a:spcPct val="100000"/>
              </a:lnSpc>
              <a:spcAft>
                <a:spcPts val="1200"/>
              </a:spcAft>
            </a:pPr>
            <a:r>
              <a:rPr lang="en-US" sz="2100" dirty="0">
                <a:solidFill>
                  <a:srgbClr val="494949"/>
                </a:solidFill>
                <a:latin typeface="Calibri"/>
                <a:ea typeface="Open Sans"/>
                <a:cs typeface="Calibri"/>
              </a:rPr>
              <a:t> </a:t>
            </a:r>
            <a:r>
              <a:rPr lang="en-US" sz="2100" b="1" dirty="0">
                <a:solidFill>
                  <a:srgbClr val="494949"/>
                </a:solidFill>
                <a:latin typeface="Calibri"/>
                <a:ea typeface="Open Sans"/>
                <a:cs typeface="Calibri"/>
              </a:rPr>
              <a:t>Hkrati je bistven praktičen dostop. </a:t>
            </a:r>
            <a:r>
              <a:rPr lang="en-US" sz="2100" dirty="0">
                <a:solidFill>
                  <a:srgbClr val="494949"/>
                </a:solidFill>
                <a:latin typeface="Calibri"/>
                <a:ea typeface="Open Sans"/>
                <a:cs typeface="Calibri"/>
              </a:rPr>
              <a:t>Izberite lokacijo z dobrim dostopom po cesti in bližnjimi komunalnimi storitvami, sicer se bodo vaši stroški znatno in hitro povečali. </a:t>
            </a:r>
          </a:p>
          <a:p>
            <a:pPr>
              <a:lnSpc>
                <a:spcPct val="100000"/>
              </a:lnSpc>
              <a:spcAft>
                <a:spcPts val="1200"/>
              </a:spcAft>
            </a:pPr>
            <a:r>
              <a:rPr lang="en-US" sz="2100" b="1" dirty="0">
                <a:solidFill>
                  <a:srgbClr val="E96751"/>
                </a:solidFill>
                <a:latin typeface="Calibri"/>
                <a:ea typeface="Open Sans"/>
                <a:cs typeface="Calibri"/>
              </a:rPr>
              <a:t>Primer: </a:t>
            </a:r>
            <a:r>
              <a:rPr lang="en-US" sz="2100" dirty="0">
                <a:solidFill>
                  <a:srgbClr val="494949"/>
                </a:solidFill>
                <a:latin typeface="Calibri"/>
                <a:ea typeface="Open Sans"/>
                <a:cs typeface="Calibri"/>
              </a:rPr>
              <a:t>Lokacija z vsevremensko potjo, ki omogoča dostop do vsake enote, ima dostop do električnega omrežja, oskrbe z vodo in kanalizacijskih priključkov v sprejemljivi razdalji, vam bo prihranila tisoče evrov. </a:t>
            </a:r>
            <a:r>
              <a:rPr lang="en-US" sz="2100" i="1" dirty="0">
                <a:solidFill>
                  <a:srgbClr val="494949"/>
                </a:solidFill>
                <a:latin typeface="Calibri"/>
                <a:ea typeface="Open Sans"/>
                <a:cs typeface="Calibri"/>
              </a:rPr>
              <a:t>(Več o tem v tem modulu)</a:t>
            </a:r>
          </a:p>
          <a:p>
            <a:pPr marL="342900" indent="-342900">
              <a:lnSpc>
                <a:spcPct val="100000"/>
              </a:lnSpc>
              <a:spcAft>
                <a:spcPts val="600"/>
              </a:spcAft>
              <a:buFont typeface="Wingdings" panose="05000000000000000000" pitchFamily="2" charset="2"/>
              <a:buChar char="v"/>
            </a:pPr>
            <a:r>
              <a:rPr lang="en-US" sz="2100" b="1" dirty="0">
                <a:solidFill>
                  <a:srgbClr val="494949"/>
                </a:solidFill>
                <a:latin typeface="Calibri"/>
                <a:ea typeface="Open Sans"/>
                <a:cs typeface="Calibri"/>
              </a:rPr>
              <a:t>Zakonita conacija in uporaba</a:t>
            </a:r>
            <a:r>
              <a:rPr lang="en-US" sz="2100" dirty="0">
                <a:solidFill>
                  <a:srgbClr val="494949"/>
                </a:solidFill>
                <a:latin typeface="Calibri"/>
                <a:ea typeface="Open Sans"/>
                <a:cs typeface="Calibri"/>
              </a:rPr>
              <a:t>: Preverite conacijo zemljišča in ali je dovoljen turizem/agroturizem.</a:t>
            </a:r>
          </a:p>
          <a:p>
            <a:pPr marL="342900" indent="-342900">
              <a:lnSpc>
                <a:spcPct val="100000"/>
              </a:lnSpc>
              <a:spcAft>
                <a:spcPts val="600"/>
              </a:spcAft>
              <a:buFont typeface="Wingdings" panose="05000000000000000000" pitchFamily="2" charset="2"/>
              <a:buChar char="v"/>
            </a:pPr>
            <a:r>
              <a:rPr lang="en-US" sz="2100" b="1" dirty="0">
                <a:solidFill>
                  <a:srgbClr val="494949"/>
                </a:solidFill>
                <a:latin typeface="Calibri"/>
                <a:ea typeface="Open Sans"/>
                <a:cs typeface="Calibri"/>
              </a:rPr>
              <a:t>Dostop do komunalnih storitev</a:t>
            </a:r>
            <a:r>
              <a:rPr lang="en-US" sz="2100" dirty="0">
                <a:solidFill>
                  <a:srgbClr val="494949"/>
                </a:solidFill>
                <a:latin typeface="Calibri"/>
                <a:ea typeface="Open Sans"/>
                <a:cs typeface="Calibri"/>
              </a:rPr>
              <a:t>: Elektrika, voda (vodnjak ali vodovod) in kanalizacija (septik ali suha stranišče).</a:t>
            </a:r>
          </a:p>
          <a:p>
            <a:pPr fontAlgn="base">
              <a:lnSpc>
                <a:spcPct val="100000"/>
              </a:lnSpc>
              <a:spcAft>
                <a:spcPts val="1200"/>
              </a:spcAft>
            </a:pPr>
            <a:endParaRPr lang="en-US" sz="2100" dirty="0">
              <a:solidFill>
                <a:srgbClr val="494949"/>
              </a:solidFill>
              <a:latin typeface="+mn-lt"/>
            </a:endParaRPr>
          </a:p>
        </p:txBody>
      </p:sp>
      <p:pic>
        <p:nvPicPr>
          <p:cNvPr id="18" name="Picture Placeholder 17" descr="A group of people working on a project&#10;&#10;AI-generated content may be incorrect.">
            <a:extLst>
              <a:ext uri="{FF2B5EF4-FFF2-40B4-BE49-F238E27FC236}">
                <a16:creationId xmlns:a16="http://schemas.microsoft.com/office/drawing/2014/main" id="{1439D5DF-7F6B-C22F-727F-54372E235B4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Rectangle: Rounded Corners 11">
            <a:extLst>
              <a:ext uri="{FF2B5EF4-FFF2-40B4-BE49-F238E27FC236}">
                <a16:creationId xmlns:a16="http://schemas.microsoft.com/office/drawing/2014/main" id="{51F2FB06-AFBB-25C5-9840-8598A351D500}"/>
              </a:ext>
            </a:extLst>
          </p:cNvPr>
          <p:cNvSpPr/>
          <p:nvPr/>
        </p:nvSpPr>
        <p:spPr>
          <a:xfrm>
            <a:off x="204539" y="4625981"/>
            <a:ext cx="3797283" cy="1945748"/>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400" b="1" dirty="0">
                <a:solidFill>
                  <a:schemeClr val="bg1"/>
                </a:solidFill>
                <a:cs typeface="Aharoni"/>
              </a:rPr>
              <a:t>Prednostna naloga 9 </a:t>
            </a:r>
            <a:r>
              <a:rPr lang="en-IE" sz="2400" dirty="0">
                <a:solidFill>
                  <a:schemeClr val="bg1"/>
                </a:solidFill>
                <a:cs typeface="Aharoni"/>
              </a:rPr>
              <a:t>(€)</a:t>
            </a:r>
            <a:endParaRPr lang="en-IE" sz="2400" dirty="0">
              <a:solidFill>
                <a:schemeClr val="bg1"/>
              </a:solidFill>
              <a:ea typeface="Calibri"/>
              <a:cs typeface="Aharoni"/>
            </a:endParaRPr>
          </a:p>
          <a:p>
            <a:pPr algn="ctr">
              <a:spcAft>
                <a:spcPts val="600"/>
              </a:spcAft>
            </a:pPr>
            <a:r>
              <a:rPr lang="en-US" sz="2400" dirty="0">
                <a:solidFill>
                  <a:schemeClr val="bg1"/>
                </a:solidFill>
                <a:cs typeface="Aharoni"/>
              </a:rPr>
              <a:t>Zagotovite dostop do storitev (elektrika, voda, internet, ceste)</a:t>
            </a:r>
            <a:r>
              <a:rPr lang="en-IE" sz="2400" dirty="0">
                <a:solidFill>
                  <a:schemeClr val="bg1"/>
                </a:solidFill>
                <a:cs typeface="Aharoni"/>
              </a:rPr>
              <a:t>.</a:t>
            </a:r>
            <a:endParaRPr lang="en-IE" sz="2400" dirty="0">
              <a:solidFill>
                <a:schemeClr val="bg1"/>
              </a:solidFill>
              <a:ea typeface="Calibri"/>
              <a:cs typeface="Aharoni"/>
            </a:endParaRPr>
          </a:p>
        </p:txBody>
      </p:sp>
      <p:sp>
        <p:nvSpPr>
          <p:cNvPr id="16" name="Text Placeholder 7">
            <a:extLst>
              <a:ext uri="{FF2B5EF4-FFF2-40B4-BE49-F238E27FC236}">
                <a16:creationId xmlns:a16="http://schemas.microsoft.com/office/drawing/2014/main" id="{2699B966-1540-D222-3C93-8E5493F9199C}"/>
              </a:ext>
            </a:extLst>
          </p:cNvPr>
          <p:cNvSpPr>
            <a:spLocks noGrp="1"/>
          </p:cNvSpPr>
          <p:nvPr>
            <p:ph type="body" sz="quarter" idx="19"/>
          </p:nvPr>
        </p:nvSpPr>
        <p:spPr>
          <a:xfrm>
            <a:off x="391600" y="2199700"/>
            <a:ext cx="3356968" cy="385564"/>
          </a:xfrm>
        </p:spPr>
        <p:txBody>
          <a:bodyPr/>
          <a:lstStyle/>
          <a:p>
            <a:pPr algn="ctr"/>
            <a:r>
              <a:rPr lang="en-US" sz="2800" dirty="0"/>
              <a:t>Izbira prave lokacije in mesta</a:t>
            </a:r>
          </a:p>
        </p:txBody>
      </p:sp>
    </p:spTree>
    <p:extLst>
      <p:ext uri="{BB962C8B-B14F-4D97-AF65-F5344CB8AC3E}">
        <p14:creationId xmlns:p14="http://schemas.microsoft.com/office/powerpoint/2010/main" val="118327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A4E8-5BC0-4F3B-4429-47C96246DE7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DA40928-9F9A-D850-AD1D-578D4352FE8E}"/>
              </a:ext>
            </a:extLst>
          </p:cNvPr>
          <p:cNvSpPr>
            <a:spLocks noGrp="1"/>
          </p:cNvSpPr>
          <p:nvPr>
            <p:ph type="body" sz="quarter" idx="18"/>
          </p:nvPr>
        </p:nvSpPr>
        <p:spPr>
          <a:xfrm>
            <a:off x="675020" y="3320051"/>
            <a:ext cx="2777476" cy="1049221"/>
          </a:xfrm>
        </p:spPr>
        <p:txBody>
          <a:bodyPr/>
          <a:lstStyle/>
          <a:p>
            <a:pPr algn="ctr"/>
            <a:r>
              <a:rPr lang="en-US" sz="2600" b="0" dirty="0"/>
              <a:t>Izberite praktično lokacijo, ki vas ne bo stala celega imetja</a:t>
            </a:r>
          </a:p>
          <a:p>
            <a:pPr algn="ctr">
              <a:lnSpc>
                <a:spcPct val="100000"/>
              </a:lnSpc>
            </a:pPr>
            <a:endParaRPr lang="en-IE" sz="2600" dirty="0"/>
          </a:p>
        </p:txBody>
      </p:sp>
      <p:sp>
        <p:nvSpPr>
          <p:cNvPr id="8" name="Text Placeholder 7">
            <a:extLst>
              <a:ext uri="{FF2B5EF4-FFF2-40B4-BE49-F238E27FC236}">
                <a16:creationId xmlns:a16="http://schemas.microsoft.com/office/drawing/2014/main" id="{C12AAD3B-8AAF-66B5-EE39-D01EB4AAF27D}"/>
              </a:ext>
            </a:extLst>
          </p:cNvPr>
          <p:cNvSpPr>
            <a:spLocks noGrp="1"/>
          </p:cNvSpPr>
          <p:nvPr>
            <p:ph type="body" sz="quarter" idx="19"/>
          </p:nvPr>
        </p:nvSpPr>
        <p:spPr>
          <a:xfrm>
            <a:off x="575321" y="2169075"/>
            <a:ext cx="2877175" cy="385564"/>
          </a:xfrm>
        </p:spPr>
        <p:txBody>
          <a:bodyPr/>
          <a:lstStyle/>
          <a:p>
            <a:pPr algn="ctr"/>
            <a:r>
              <a:rPr lang="en-IE" sz="3200" dirty="0"/>
              <a:t>Lokacija in izbira lokacije</a:t>
            </a:r>
          </a:p>
        </p:txBody>
      </p:sp>
      <p:sp>
        <p:nvSpPr>
          <p:cNvPr id="13" name="Text Placeholder 2">
            <a:extLst>
              <a:ext uri="{FF2B5EF4-FFF2-40B4-BE49-F238E27FC236}">
                <a16:creationId xmlns:a16="http://schemas.microsoft.com/office/drawing/2014/main" id="{0DB1EE83-554F-58EE-9B8F-C337F7A5A16F}"/>
              </a:ext>
            </a:extLst>
          </p:cNvPr>
          <p:cNvSpPr txBox="1">
            <a:spLocks/>
          </p:cNvSpPr>
          <p:nvPr/>
        </p:nvSpPr>
        <p:spPr>
          <a:xfrm>
            <a:off x="4403058" y="612119"/>
            <a:ext cx="7397229" cy="5951260"/>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600"/>
              </a:spcAft>
              <a:buFont typeface="Wingdings" panose="05000000000000000000" pitchFamily="2" charset="2"/>
              <a:buChar char="v"/>
            </a:pPr>
            <a:r>
              <a:rPr lang="en-US" sz="2200" b="1" dirty="0">
                <a:solidFill>
                  <a:srgbClr val="494949"/>
                </a:solidFill>
              </a:rPr>
              <a:t>Topografija in varnost</a:t>
            </a:r>
            <a:r>
              <a:rPr lang="en-US" sz="2200" dirty="0">
                <a:solidFill>
                  <a:srgbClr val="494949"/>
                </a:solidFill>
              </a:rPr>
              <a:t>: Izogibajte se poplavnim območjem, strmim pobočjem in ekološko občutljivim habitatom.</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Bližina</a:t>
            </a:r>
            <a:r>
              <a:rPr lang="en-US" sz="2200" dirty="0">
                <a:solidFill>
                  <a:srgbClr val="494949"/>
                </a:solidFill>
              </a:rPr>
              <a:t>: lokalnih storitev, znamenitosti in dostopa v sili.</a:t>
            </a:r>
          </a:p>
          <a:p>
            <a:pPr marL="342900" indent="-342900">
              <a:lnSpc>
                <a:spcPct val="100000"/>
              </a:lnSpc>
              <a:spcAft>
                <a:spcPts val="600"/>
              </a:spcAft>
              <a:buFont typeface="Wingdings" panose="05000000000000000000" pitchFamily="2" charset="2"/>
              <a:buChar char="v"/>
            </a:pPr>
            <a:r>
              <a:rPr lang="en-US" sz="2200" b="1" dirty="0">
                <a:solidFill>
                  <a:srgbClr val="494949"/>
                </a:solidFill>
              </a:rPr>
              <a:t>Okoljske omejitve</a:t>
            </a:r>
            <a:r>
              <a:rPr lang="en-US" sz="2200" dirty="0">
                <a:solidFill>
                  <a:srgbClr val="494949"/>
                </a:solidFill>
              </a:rPr>
              <a:t>: še posebej pomembne v Sloveniji zaradi Natura 2000 in predpisov o krajini. </a:t>
            </a:r>
            <a:r>
              <a:rPr lang="en-US" sz="2200" b="1" dirty="0">
                <a:solidFill>
                  <a:srgbClr val="494949"/>
                </a:solidFill>
              </a:rPr>
              <a:t>Upoštevajte </a:t>
            </a:r>
            <a:r>
              <a:rPr lang="en-US" sz="2200" dirty="0">
                <a:solidFill>
                  <a:srgbClr val="494949"/>
                </a:solidFill>
              </a:rPr>
              <a:t>tudi, da turistične nastanitve običajno zahtevajo višje standarde varnosti in udobja (kot so požarna varnost, dostop za invalide in čiščenje odpadnih voda) kot zasebne hiše.</a:t>
            </a: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a:lnSpc>
                <a:spcPct val="100000"/>
              </a:lnSpc>
              <a:spcAft>
                <a:spcPts val="600"/>
              </a:spcAft>
            </a:pPr>
            <a:r>
              <a:rPr lang="en-US" sz="2200" b="1" dirty="0">
                <a:solidFill>
                  <a:srgbClr val="E96751"/>
                </a:solidFill>
              </a:rPr>
              <a:t>Opomba: </a:t>
            </a:r>
            <a:r>
              <a:rPr lang="en-US" sz="2200" dirty="0">
                <a:solidFill>
                  <a:srgbClr val="494949"/>
                </a:solidFill>
              </a:rPr>
              <a:t>Tudi če nameravate zemljišče najeti, ga preglejte tako temeljito, kot bi ga kupovali. Izvesti boste morali študijo izvedljivosti in opraviti enako skrbno preverjanje, vključno s preverjanjem lokalnih razvojnih načrtov, prostorskega načrtovanja, predpisov, obstoječih nastanitev, povpraševanja gostov in precedensov načrtovanja.</a:t>
            </a: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marL="342900" indent="-342900">
              <a:lnSpc>
                <a:spcPct val="100000"/>
              </a:lnSpc>
              <a:spcAft>
                <a:spcPts val="600"/>
              </a:spcAft>
              <a:buFont typeface="Wingdings" panose="05000000000000000000" pitchFamily="2" charset="2"/>
              <a:buChar char="v"/>
            </a:pPr>
            <a:endParaRPr lang="en-US" sz="2200" dirty="0">
              <a:solidFill>
                <a:srgbClr val="494949"/>
              </a:solidFill>
            </a:endParaRPr>
          </a:p>
          <a:p>
            <a:pPr fontAlgn="base">
              <a:lnSpc>
                <a:spcPct val="100000"/>
              </a:lnSpc>
              <a:spcAft>
                <a:spcPts val="1200"/>
              </a:spcAft>
            </a:pPr>
            <a:endParaRPr lang="en-US" sz="2200" dirty="0">
              <a:solidFill>
                <a:srgbClr val="494949"/>
              </a:solidFill>
              <a:latin typeface="+mn-lt"/>
            </a:endParaRPr>
          </a:p>
        </p:txBody>
      </p:sp>
      <p:pic>
        <p:nvPicPr>
          <p:cNvPr id="10" name="Picture Placeholder 9" descr="A person writing on a whiteboard&#10;&#10;AI-generated content may be incorrect.">
            <a:extLst>
              <a:ext uri="{FF2B5EF4-FFF2-40B4-BE49-F238E27FC236}">
                <a16:creationId xmlns:a16="http://schemas.microsoft.com/office/drawing/2014/main" id="{BC0726EF-30A1-7BD0-F086-9C7DE1EE8F1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FEE2498-3C8E-DA12-BDE6-DD3F31BEC7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6" name="TextBox 5">
            <a:extLst>
              <a:ext uri="{FF2B5EF4-FFF2-40B4-BE49-F238E27FC236}">
                <a16:creationId xmlns:a16="http://schemas.microsoft.com/office/drawing/2014/main" id="{570EC6CC-48A0-3967-F102-32B255867AAC}"/>
              </a:ext>
            </a:extLst>
          </p:cNvPr>
          <p:cNvSpPr txBox="1"/>
          <p:nvPr/>
        </p:nvSpPr>
        <p:spPr>
          <a:xfrm>
            <a:off x="876217" y="5519860"/>
            <a:ext cx="3139743" cy="367665"/>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FB84F925-76AA-7081-F6A6-A07A333E2400}"/>
              </a:ext>
            </a:extLst>
          </p:cNvPr>
          <p:cNvSpPr txBox="1"/>
          <p:nvPr/>
        </p:nvSpPr>
        <p:spPr>
          <a:xfrm>
            <a:off x="876216" y="5879316"/>
            <a:ext cx="3410033" cy="584775"/>
          </a:xfrm>
          <a:prstGeom prst="rect">
            <a:avLst/>
          </a:prstGeom>
          <a:noFill/>
        </p:spPr>
        <p:txBody>
          <a:bodyPr wrap="square" rtlCol="0">
            <a:spAutoFit/>
          </a:bodyPr>
          <a:lstStyle/>
          <a:p>
            <a:r>
              <a:rPr lang="en-US" sz="1600" dirty="0">
                <a:solidFill>
                  <a:srgbClr val="00B0F0"/>
                </a:solidFill>
                <a:hlinkClick r:id="rId5">
                  <a:extLst>
                    <a:ext uri="{A12FA001-AC4F-418D-AE19-62706E023703}">
                      <ahyp:hlinkClr xmlns:ahyp="http://schemas.microsoft.com/office/drawing/2018/hyperlinkcolor" val="tx"/>
                    </a:ext>
                  </a:extLst>
                </a:hlinkClick>
              </a:rPr>
              <a:t>Začetek vašega glamping posla: nasveti in vpogledi za uspešen začetek</a:t>
            </a:r>
            <a:endParaRPr lang="en-IE" sz="1600" dirty="0">
              <a:solidFill>
                <a:srgbClr val="00B0F0"/>
              </a:solidFill>
            </a:endParaRPr>
          </a:p>
        </p:txBody>
      </p:sp>
    </p:spTree>
    <p:extLst>
      <p:ext uri="{BB962C8B-B14F-4D97-AF65-F5344CB8AC3E}">
        <p14:creationId xmlns:p14="http://schemas.microsoft.com/office/powerpoint/2010/main" val="47967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4B691-8F91-53E8-8B82-8667851C0E3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9AF7469-A87A-5ED3-5936-E0AFB30CCA97}"/>
              </a:ext>
            </a:extLst>
          </p:cNvPr>
          <p:cNvSpPr>
            <a:spLocks noGrp="1"/>
          </p:cNvSpPr>
          <p:nvPr>
            <p:ph type="body" sz="quarter" idx="18"/>
          </p:nvPr>
        </p:nvSpPr>
        <p:spPr>
          <a:xfrm>
            <a:off x="726890" y="3301363"/>
            <a:ext cx="2677779" cy="1049221"/>
          </a:xfrm>
        </p:spPr>
        <p:txBody>
          <a:bodyPr/>
          <a:lstStyle/>
          <a:p>
            <a:pPr algn="ctr"/>
            <a:r>
              <a:rPr lang="en-US" b="0" dirty="0"/>
              <a:t>Zoniranje, načrtovanje in predpisi</a:t>
            </a:r>
          </a:p>
          <a:p>
            <a:pPr algn="ctr">
              <a:lnSpc>
                <a:spcPct val="100000"/>
              </a:lnSpc>
            </a:pPr>
            <a:endParaRPr lang="en-IE" sz="3200" dirty="0"/>
          </a:p>
        </p:txBody>
      </p:sp>
      <p:sp>
        <p:nvSpPr>
          <p:cNvPr id="13" name="Text Placeholder 2">
            <a:extLst>
              <a:ext uri="{FF2B5EF4-FFF2-40B4-BE49-F238E27FC236}">
                <a16:creationId xmlns:a16="http://schemas.microsoft.com/office/drawing/2014/main" id="{77C89AEF-ABE8-7C13-FD7D-3B89BBD4CB37}"/>
              </a:ext>
            </a:extLst>
          </p:cNvPr>
          <p:cNvSpPr txBox="1">
            <a:spLocks/>
          </p:cNvSpPr>
          <p:nvPr/>
        </p:nvSpPr>
        <p:spPr>
          <a:xfrm>
            <a:off x="4541332" y="323400"/>
            <a:ext cx="7238057" cy="6381106"/>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100" b="1" i="1" dirty="0">
                <a:solidFill>
                  <a:srgbClr val="3B7F81"/>
                </a:solidFill>
                <a:latin typeface="Calibri"/>
                <a:ea typeface="Open Sans"/>
                <a:cs typeface="Calibri"/>
              </a:rPr>
              <a:t>Finančni nasvet: </a:t>
            </a:r>
            <a:r>
              <a:rPr lang="en-US" sz="2100" dirty="0">
                <a:solidFill>
                  <a:srgbClr val="494949"/>
                </a:solidFill>
                <a:latin typeface="Calibri"/>
                <a:ea typeface="Open Sans"/>
                <a:cs typeface="Calibri"/>
              </a:rPr>
              <a:t>Pravočasno se seznanite z </a:t>
            </a:r>
            <a:r>
              <a:rPr lang="en-US" sz="2100" b="1" dirty="0">
                <a:solidFill>
                  <a:srgbClr val="494949"/>
                </a:solidFill>
                <a:latin typeface="Calibri"/>
                <a:ea typeface="Open Sans"/>
                <a:cs typeface="Calibri"/>
              </a:rPr>
              <a:t>lokalnimi zakoni o prostorskem </a:t>
            </a:r>
            <a:r>
              <a:rPr lang="en-US" sz="2100" b="1" dirty="0">
                <a:solidFill>
                  <a:srgbClr val="E96751"/>
                </a:solidFill>
                <a:latin typeface="Calibri"/>
                <a:ea typeface="Open Sans"/>
                <a:cs typeface="Calibri"/>
                <a:hlinkClick r:id="rId2">
                  <a:extLst>
                    <a:ext uri="{A12FA001-AC4F-418D-AE19-62706E023703}">
                      <ahyp:hlinkClr xmlns:ahyp="http://schemas.microsoft.com/office/drawing/2018/hyperlinkcolor" val="tx"/>
                    </a:ext>
                  </a:extLst>
                </a:hlinkClick>
              </a:rPr>
              <a:t>načrtovanju</a:t>
            </a:r>
            <a:r>
              <a:rPr lang="en-US" sz="2100" b="1" dirty="0">
                <a:solidFill>
                  <a:srgbClr val="494949"/>
                </a:solidFill>
                <a:latin typeface="Calibri"/>
                <a:ea typeface="Open Sans"/>
                <a:cs typeface="Calibri"/>
              </a:rPr>
              <a:t> in </a:t>
            </a:r>
            <a:r>
              <a:rPr lang="en-US" sz="2100" b="1" dirty="0">
                <a:solidFill>
                  <a:srgbClr val="E96751"/>
                </a:solidFill>
                <a:latin typeface="Calibri"/>
                <a:ea typeface="Open Sans"/>
                <a:cs typeface="Calibri"/>
                <a:hlinkClick r:id="rId2">
                  <a:extLst>
                    <a:ext uri="{A12FA001-AC4F-418D-AE19-62706E023703}">
                      <ahyp:hlinkClr xmlns:ahyp="http://schemas.microsoft.com/office/drawing/2018/hyperlinkcolor" val="tx"/>
                    </a:ext>
                  </a:extLst>
                </a:hlinkClick>
              </a:rPr>
              <a:t>gradbenimi dovoljenji </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nekatera</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območja</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lahko</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prepovedujejo</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komercialne</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nastanitve</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ali</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omejujejo</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vrste</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objektov</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Preverite</a:t>
            </a:r>
            <a:r>
              <a:rPr lang="en-US" sz="2100" dirty="0">
                <a:solidFill>
                  <a:srgbClr val="494949"/>
                </a:solidFill>
                <a:latin typeface="Calibri"/>
                <a:ea typeface="Open Sans"/>
                <a:cs typeface="Calibri"/>
              </a:rPr>
              <a:t>, katere </a:t>
            </a:r>
            <a:r>
              <a:rPr lang="en-US" sz="2100" dirty="0">
                <a:solidFill>
                  <a:srgbClr val="E96751"/>
                </a:solidFill>
                <a:latin typeface="Calibri"/>
                <a:ea typeface="Open Sans"/>
                <a:cs typeface="Calibri"/>
                <a:hlinkClick r:id="rId3">
                  <a:extLst>
                    <a:ext uri="{A12FA001-AC4F-418D-AE19-62706E023703}">
                      <ahyp:hlinkClr xmlns:ahyp="http://schemas.microsoft.com/office/drawing/2018/hyperlinkcolor" val="tx"/>
                    </a:ext>
                  </a:extLst>
                </a:hlinkClick>
              </a:rPr>
              <a:t>dejavnike je treba upoštevati pri izbiri lokacije za hotel</a:t>
            </a:r>
            <a:r>
              <a:rPr lang="en-US" sz="2100" dirty="0">
                <a:solidFill>
                  <a:srgbClr val="494949"/>
                </a:solidFill>
                <a:latin typeface="Calibri"/>
                <a:ea typeface="Open Sans"/>
                <a:cs typeface="Calibri"/>
              </a:rPr>
              <a:t>. Izberite lokacijo, kjer je turizem zakonsko dovoljen (preverite predpise o prostorskem načrtovanju in lokalna gradbena dovoljenja), s čimer se boste izognili razočaranjem, zamudam in zavrnitvam. Preverite </a:t>
            </a:r>
            <a:r>
              <a:rPr lang="en-US" sz="2100" dirty="0">
                <a:solidFill>
                  <a:srgbClr val="E96751"/>
                </a:solidFill>
                <a:latin typeface="Calibri"/>
                <a:ea typeface="Open Sans"/>
                <a:cs typeface="Calibri"/>
                <a:hlinkClick r:id="rId4">
                  <a:extLst>
                    <a:ext uri="{A12FA001-AC4F-418D-AE19-62706E023703}">
                      <ahyp:hlinkClr xmlns:ahyp="http://schemas.microsoft.com/office/drawing/2018/hyperlinkcolor" val="tx"/>
                    </a:ext>
                  </a:extLst>
                </a:hlinkClick>
              </a:rPr>
              <a:t>razvojni načrt lokalnih organov</a:t>
            </a:r>
            <a:r>
              <a:rPr lang="en-US" sz="2100" dirty="0">
                <a:solidFill>
                  <a:srgbClr val="494949"/>
                </a:solidFill>
                <a:latin typeface="Calibri"/>
                <a:ea typeface="Open Sans"/>
                <a:cs typeface="Calibri"/>
              </a:rPr>
              <a:t>, ki vam bo pomagal ugotoviti, kaj je na območju dovoljeno, in okrepil vaš primer. Vsak organ za načrtovanje ima kontrolni seznam, ki ga lahko </a:t>
            </a:r>
            <a:r>
              <a:rPr lang="en-US" sz="2100" b="1" dirty="0">
                <a:solidFill>
                  <a:srgbClr val="494949"/>
                </a:solidFill>
                <a:latin typeface="Calibri"/>
                <a:ea typeface="Open Sans"/>
                <a:cs typeface="Calibri"/>
              </a:rPr>
              <a:t>prenesete. </a:t>
            </a:r>
          </a:p>
          <a:p>
            <a:pPr marL="342900" indent="-342900" fontAlgn="base">
              <a:lnSpc>
                <a:spcPct val="100000"/>
              </a:lnSpc>
              <a:spcAft>
                <a:spcPts val="1200"/>
              </a:spcAft>
              <a:buFont typeface="Wingdings" panose="05000000000000000000" pitchFamily="2" charset="2"/>
              <a:buChar char="ü"/>
            </a:pPr>
            <a:r>
              <a:rPr lang="en-US" sz="2100" b="1" i="1" dirty="0">
                <a:solidFill>
                  <a:srgbClr val="3B7F81"/>
                </a:solidFill>
                <a:latin typeface="Calibri"/>
                <a:ea typeface="Open Sans"/>
                <a:cs typeface="Calibri"/>
              </a:rPr>
              <a:t>Finančni nasvet: </a:t>
            </a:r>
            <a:r>
              <a:rPr lang="en-US" sz="2100" dirty="0">
                <a:solidFill>
                  <a:srgbClr val="494949"/>
                </a:solidFill>
                <a:latin typeface="Calibri"/>
                <a:ea typeface="Open Sans"/>
                <a:cs typeface="Calibri"/>
              </a:rPr>
              <a:t>Prepričajte se, da vaše podjetje predstavlja </a:t>
            </a:r>
            <a:r>
              <a:rPr lang="en-US" sz="2100" b="1" dirty="0">
                <a:solidFill>
                  <a:srgbClr val="494949"/>
                </a:solidFill>
                <a:latin typeface="Calibri"/>
                <a:ea typeface="Open Sans"/>
                <a:cs typeface="Calibri"/>
              </a:rPr>
              <a:t>nizko okoljsko tveganje</a:t>
            </a:r>
            <a:r>
              <a:rPr lang="en-US" sz="2100" dirty="0">
                <a:solidFill>
                  <a:srgbClr val="494949"/>
                </a:solidFill>
                <a:latin typeface="Calibri"/>
                <a:ea typeface="Open Sans"/>
                <a:cs typeface="Calibri"/>
              </a:rPr>
              <a:t>, tj. da ima majhen vpliv na okolje in ne povzroča ekološke škode na zaščitenih območjih, šotnih tleh ali občutljivih območjih biotske raznovrstnosti, s čimer boste prihranili na tisoče evrov. Preverite </a:t>
            </a:r>
            <a:r>
              <a:rPr lang="en-US" sz="2100" dirty="0">
                <a:solidFill>
                  <a:srgbClr val="E96751"/>
                </a:solidFill>
                <a:latin typeface="Calibri"/>
                <a:ea typeface="Open Sans"/>
                <a:cs typeface="Calibri"/>
                <a:hlinkClick r:id="rId5">
                  <a:extLst>
                    <a:ext uri="{A12FA001-AC4F-418D-AE19-62706E023703}">
                      <ahyp:hlinkClr xmlns:ahyp="http://schemas.microsoft.com/office/drawing/2018/hyperlinkcolor" val="tx"/>
                    </a:ext>
                  </a:extLst>
                </a:hlinkClick>
              </a:rPr>
              <a:t>Evropsko agencijo za okolje – Natura 2000 Viewer </a:t>
            </a:r>
            <a:r>
              <a:rPr lang="en-US" sz="2100" dirty="0">
                <a:solidFill>
                  <a:srgbClr val="494949"/>
                </a:solidFill>
                <a:latin typeface="Calibri"/>
                <a:ea typeface="Open Sans"/>
                <a:cs typeface="Calibri"/>
              </a:rPr>
              <a:t>za zaščitena območja v bližini vaše lokacije.</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highlight>
                <a:srgbClr val="FFFF00"/>
              </a:highlight>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person pointing at a blueprint&#10;&#10;AI-generated content may be incorrect.">
            <a:extLst>
              <a:ext uri="{FF2B5EF4-FFF2-40B4-BE49-F238E27FC236}">
                <a16:creationId xmlns:a16="http://schemas.microsoft.com/office/drawing/2014/main" id="{16129E67-577C-9245-547D-B20A7CB0D11B}"/>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43C8CE21-35E6-5DEC-4F58-D58B44384EE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38</a:t>
            </a:fld>
            <a:endParaRPr lang="fr-CA" dirty="0"/>
          </a:p>
        </p:txBody>
      </p:sp>
      <p:sp>
        <p:nvSpPr>
          <p:cNvPr id="12" name="Text Placeholder 7">
            <a:extLst>
              <a:ext uri="{FF2B5EF4-FFF2-40B4-BE49-F238E27FC236}">
                <a16:creationId xmlns:a16="http://schemas.microsoft.com/office/drawing/2014/main" id="{9EF03E74-64EA-A809-1789-51BB38920FDD}"/>
              </a:ext>
            </a:extLst>
          </p:cNvPr>
          <p:cNvSpPr>
            <a:spLocks noGrp="1"/>
          </p:cNvSpPr>
          <p:nvPr>
            <p:ph type="body" sz="quarter" idx="19"/>
          </p:nvPr>
        </p:nvSpPr>
        <p:spPr>
          <a:xfrm>
            <a:off x="391600" y="2535196"/>
            <a:ext cx="3200399" cy="385564"/>
          </a:xfrm>
        </p:spPr>
        <p:txBody>
          <a:bodyPr/>
          <a:lstStyle/>
          <a:p>
            <a:pPr marL="308700" algn="ctr"/>
            <a:r>
              <a:rPr lang="en-IE" sz="3400" dirty="0"/>
              <a:t>Finančni nasveti</a:t>
            </a:r>
          </a:p>
        </p:txBody>
      </p:sp>
      <p:grpSp>
        <p:nvGrpSpPr>
          <p:cNvPr id="3" name="Graphic 503">
            <a:extLst>
              <a:ext uri="{FF2B5EF4-FFF2-40B4-BE49-F238E27FC236}">
                <a16:creationId xmlns:a16="http://schemas.microsoft.com/office/drawing/2014/main" id="{AF40B35C-6EB5-36D3-6FDE-5EFD16724759}"/>
              </a:ext>
            </a:extLst>
          </p:cNvPr>
          <p:cNvGrpSpPr/>
          <p:nvPr/>
        </p:nvGrpSpPr>
        <p:grpSpPr>
          <a:xfrm>
            <a:off x="4096589" y="614823"/>
            <a:ext cx="720000" cy="720000"/>
            <a:chOff x="12846663" y="3911411"/>
            <a:chExt cx="1023375" cy="1130779"/>
          </a:xfrm>
          <a:noFill/>
        </p:grpSpPr>
        <p:grpSp>
          <p:nvGrpSpPr>
            <p:cNvPr id="27" name="Graphic 503">
              <a:extLst>
                <a:ext uri="{FF2B5EF4-FFF2-40B4-BE49-F238E27FC236}">
                  <a16:creationId xmlns:a16="http://schemas.microsoft.com/office/drawing/2014/main" id="{F4AF07E7-57D3-1FC8-FFEE-B31ADE33F2CF}"/>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9C85993C-0D9D-C721-1601-B27771D09295}"/>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71DF7684-A000-6159-D495-938FECE3188B}"/>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FDC6B25B-7129-3951-524B-D037CBA813D0}"/>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FE763B41-BD37-AD65-651C-5EF2905411B2}"/>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6CDA80E2-0D41-5827-1487-07CB372915CA}"/>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D5D0E6A1-8A0F-85A6-8361-DA7A1AAD480E}"/>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31DB8AAB-A3E5-70A7-04AA-02CB107CF62E}"/>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1F056091-22DD-77B5-35AB-C6063B162BC4}"/>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9F69C605-ACC4-9F8F-59D4-CC08E4BDAE68}"/>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B1FA5850-C6B5-9228-2216-04B80209C14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80578F4E-9EE2-6B6E-3603-93667C8E184F}"/>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678D2396-8CA2-D8CE-4948-20F64A2F97C4}"/>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A1B42775-4313-321C-4C2B-00BEF77724E6}"/>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CBB88F88-A1F8-738F-CF02-B3330C524A52}"/>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0BD6E5D6-BB92-8DD4-314E-4434AC0A8225}"/>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5855ACAB-BB46-E450-DD0D-41B2B5A45A3D}"/>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C33AB1FA-287E-1FEA-DFE9-E5380A3BDF45}"/>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04AB772C-B6EE-67D0-0744-E8C84008D97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7" name="Graphic 503">
            <a:extLst>
              <a:ext uri="{FF2B5EF4-FFF2-40B4-BE49-F238E27FC236}">
                <a16:creationId xmlns:a16="http://schemas.microsoft.com/office/drawing/2014/main" id="{E34E0CA8-87D7-C98F-029B-593EF2A787AF}"/>
              </a:ext>
            </a:extLst>
          </p:cNvPr>
          <p:cNvGrpSpPr/>
          <p:nvPr/>
        </p:nvGrpSpPr>
        <p:grpSpPr>
          <a:xfrm>
            <a:off x="4110013" y="4553621"/>
            <a:ext cx="720000" cy="720000"/>
            <a:chOff x="12846663" y="3911411"/>
            <a:chExt cx="1023375" cy="1130779"/>
          </a:xfrm>
          <a:noFill/>
        </p:grpSpPr>
        <p:grpSp>
          <p:nvGrpSpPr>
            <p:cNvPr id="48" name="Graphic 503">
              <a:extLst>
                <a:ext uri="{FF2B5EF4-FFF2-40B4-BE49-F238E27FC236}">
                  <a16:creationId xmlns:a16="http://schemas.microsoft.com/office/drawing/2014/main" id="{49E865F2-21E8-6A11-5587-9CD6D3E68520}"/>
                </a:ext>
              </a:extLst>
            </p:cNvPr>
            <p:cNvGrpSpPr/>
            <p:nvPr/>
          </p:nvGrpSpPr>
          <p:grpSpPr>
            <a:xfrm>
              <a:off x="12846663" y="4242607"/>
              <a:ext cx="1023375" cy="799582"/>
              <a:chOff x="12846663" y="4242607"/>
              <a:chExt cx="1023375" cy="799582"/>
            </a:xfrm>
            <a:noFill/>
          </p:grpSpPr>
          <p:grpSp>
            <p:nvGrpSpPr>
              <p:cNvPr id="59" name="Graphic 503">
                <a:extLst>
                  <a:ext uri="{FF2B5EF4-FFF2-40B4-BE49-F238E27FC236}">
                    <a16:creationId xmlns:a16="http://schemas.microsoft.com/office/drawing/2014/main" id="{15BE0224-958B-2E33-BA12-4BE369C1C2EF}"/>
                  </a:ext>
                </a:extLst>
              </p:cNvPr>
              <p:cNvGrpSpPr/>
              <p:nvPr/>
            </p:nvGrpSpPr>
            <p:grpSpPr>
              <a:xfrm>
                <a:off x="13409519" y="4242607"/>
                <a:ext cx="460518" cy="799582"/>
                <a:chOff x="13409519" y="4242607"/>
                <a:chExt cx="460518" cy="799582"/>
              </a:xfrm>
              <a:noFill/>
            </p:grpSpPr>
            <p:sp>
              <p:nvSpPr>
                <p:cNvPr id="64" name="Freeform 1185">
                  <a:extLst>
                    <a:ext uri="{FF2B5EF4-FFF2-40B4-BE49-F238E27FC236}">
                      <a16:creationId xmlns:a16="http://schemas.microsoft.com/office/drawing/2014/main" id="{A3CD4AC4-3B73-7015-3618-44C04053AA6C}"/>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5" name="Freeform 1186">
                  <a:extLst>
                    <a:ext uri="{FF2B5EF4-FFF2-40B4-BE49-F238E27FC236}">
                      <a16:creationId xmlns:a16="http://schemas.microsoft.com/office/drawing/2014/main" id="{910A8631-3EB4-61B5-5D18-E2A37EF3460A}"/>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6" name="Freeform 1187">
                  <a:extLst>
                    <a:ext uri="{FF2B5EF4-FFF2-40B4-BE49-F238E27FC236}">
                      <a16:creationId xmlns:a16="http://schemas.microsoft.com/office/drawing/2014/main" id="{07E7C26A-AB48-32F6-47DE-C2EE92F4757E}"/>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0" name="Graphic 503">
                <a:extLst>
                  <a:ext uri="{FF2B5EF4-FFF2-40B4-BE49-F238E27FC236}">
                    <a16:creationId xmlns:a16="http://schemas.microsoft.com/office/drawing/2014/main" id="{9B153FE2-38B9-7A97-0E9B-70EECA7D2726}"/>
                  </a:ext>
                </a:extLst>
              </p:cNvPr>
              <p:cNvGrpSpPr/>
              <p:nvPr/>
            </p:nvGrpSpPr>
            <p:grpSpPr>
              <a:xfrm>
                <a:off x="12846663" y="4242733"/>
                <a:ext cx="462169" cy="799457"/>
                <a:chOff x="12846663" y="4242733"/>
                <a:chExt cx="462169" cy="799457"/>
              </a:xfrm>
              <a:noFill/>
            </p:grpSpPr>
            <p:sp>
              <p:nvSpPr>
                <p:cNvPr id="61" name="Freeform 1189">
                  <a:extLst>
                    <a:ext uri="{FF2B5EF4-FFF2-40B4-BE49-F238E27FC236}">
                      <a16:creationId xmlns:a16="http://schemas.microsoft.com/office/drawing/2014/main" id="{39530627-65FE-6709-E15F-5D262F5BA1E0}"/>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2" name="Freeform 1190">
                  <a:extLst>
                    <a:ext uri="{FF2B5EF4-FFF2-40B4-BE49-F238E27FC236}">
                      <a16:creationId xmlns:a16="http://schemas.microsoft.com/office/drawing/2014/main" id="{1FC676DA-ED75-F282-F565-A20B9CE0EC98}"/>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3" name="Freeform 1191">
                  <a:extLst>
                    <a:ext uri="{FF2B5EF4-FFF2-40B4-BE49-F238E27FC236}">
                      <a16:creationId xmlns:a16="http://schemas.microsoft.com/office/drawing/2014/main" id="{77AFAECE-A7BC-42F5-CBF3-BC5AC9EFE34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49" name="Graphic 503">
              <a:extLst>
                <a:ext uri="{FF2B5EF4-FFF2-40B4-BE49-F238E27FC236}">
                  <a16:creationId xmlns:a16="http://schemas.microsoft.com/office/drawing/2014/main" id="{26AB522B-D47F-368C-712B-4DF4F965785A}"/>
                </a:ext>
              </a:extLst>
            </p:cNvPr>
            <p:cNvGrpSpPr/>
            <p:nvPr/>
          </p:nvGrpSpPr>
          <p:grpSpPr>
            <a:xfrm>
              <a:off x="13086001" y="3911411"/>
              <a:ext cx="602471" cy="728577"/>
              <a:chOff x="13086001" y="3911411"/>
              <a:chExt cx="602471" cy="728577"/>
            </a:xfrm>
            <a:noFill/>
          </p:grpSpPr>
          <p:sp>
            <p:nvSpPr>
              <p:cNvPr id="50" name="Freeform 1193">
                <a:extLst>
                  <a:ext uri="{FF2B5EF4-FFF2-40B4-BE49-F238E27FC236}">
                    <a16:creationId xmlns:a16="http://schemas.microsoft.com/office/drawing/2014/main" id="{20DEA78A-031C-0F16-76EF-4A3CCDE7BE64}"/>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1" name="Freeform 1194">
                <a:extLst>
                  <a:ext uri="{FF2B5EF4-FFF2-40B4-BE49-F238E27FC236}">
                    <a16:creationId xmlns:a16="http://schemas.microsoft.com/office/drawing/2014/main" id="{4515B0C9-BE7A-1888-427F-C1D1AF22A66E}"/>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2" name="Freeform 1195">
                <a:extLst>
                  <a:ext uri="{FF2B5EF4-FFF2-40B4-BE49-F238E27FC236}">
                    <a16:creationId xmlns:a16="http://schemas.microsoft.com/office/drawing/2014/main" id="{132E679E-772A-F076-DE1A-420FC1D0C563}"/>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3" name="Freeform 1196">
                <a:extLst>
                  <a:ext uri="{FF2B5EF4-FFF2-40B4-BE49-F238E27FC236}">
                    <a16:creationId xmlns:a16="http://schemas.microsoft.com/office/drawing/2014/main" id="{BADC257C-9557-CD6F-5A94-B2475734E586}"/>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4" name="Freeform 1197">
                <a:extLst>
                  <a:ext uri="{FF2B5EF4-FFF2-40B4-BE49-F238E27FC236}">
                    <a16:creationId xmlns:a16="http://schemas.microsoft.com/office/drawing/2014/main" id="{6AD96994-1281-A745-62C2-0D0F51EDCAFE}"/>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5" name="Graphic 503">
                <a:extLst>
                  <a:ext uri="{FF2B5EF4-FFF2-40B4-BE49-F238E27FC236}">
                    <a16:creationId xmlns:a16="http://schemas.microsoft.com/office/drawing/2014/main" id="{375D42C9-E11D-AB2B-C4C2-82ACA2AD5A96}"/>
                  </a:ext>
                </a:extLst>
              </p:cNvPr>
              <p:cNvGrpSpPr/>
              <p:nvPr/>
            </p:nvGrpSpPr>
            <p:grpSpPr>
              <a:xfrm>
                <a:off x="13185037" y="4244381"/>
                <a:ext cx="260795" cy="257144"/>
                <a:chOff x="13185037" y="4244381"/>
                <a:chExt cx="260795" cy="257144"/>
              </a:xfrm>
              <a:noFill/>
            </p:grpSpPr>
            <p:sp>
              <p:nvSpPr>
                <p:cNvPr id="56" name="Freeform 1199">
                  <a:extLst>
                    <a:ext uri="{FF2B5EF4-FFF2-40B4-BE49-F238E27FC236}">
                      <a16:creationId xmlns:a16="http://schemas.microsoft.com/office/drawing/2014/main" id="{1416FEF4-AA48-64DE-A75F-9A1676CA59C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7" name="Freeform 1200">
                  <a:extLst>
                    <a:ext uri="{FF2B5EF4-FFF2-40B4-BE49-F238E27FC236}">
                      <a16:creationId xmlns:a16="http://schemas.microsoft.com/office/drawing/2014/main" id="{128FAE93-EC38-8A6E-05C0-4887D1702AE9}"/>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8" name="Freeform 1201">
                  <a:extLst>
                    <a:ext uri="{FF2B5EF4-FFF2-40B4-BE49-F238E27FC236}">
                      <a16:creationId xmlns:a16="http://schemas.microsoft.com/office/drawing/2014/main" id="{A1B3C4B0-653C-9B28-CBFD-D5937803B20F}"/>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pic>
        <p:nvPicPr>
          <p:cNvPr id="2" name="Picture 1">
            <a:extLst>
              <a:ext uri="{FF2B5EF4-FFF2-40B4-BE49-F238E27FC236}">
                <a16:creationId xmlns:a16="http://schemas.microsoft.com/office/drawing/2014/main" id="{FDF2E33B-E46A-C570-43CE-3DA5AE4B7D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5743575"/>
            <a:ext cx="723816" cy="720516"/>
          </a:xfrm>
          <a:prstGeom prst="rect">
            <a:avLst/>
          </a:prstGeom>
        </p:spPr>
      </p:pic>
      <p:sp>
        <p:nvSpPr>
          <p:cNvPr id="5" name="TextBox 4">
            <a:extLst>
              <a:ext uri="{FF2B5EF4-FFF2-40B4-BE49-F238E27FC236}">
                <a16:creationId xmlns:a16="http://schemas.microsoft.com/office/drawing/2014/main" id="{052654D1-31A4-FF67-4F73-AD39D9F9D0BD}"/>
              </a:ext>
            </a:extLst>
          </p:cNvPr>
          <p:cNvSpPr txBox="1"/>
          <p:nvPr/>
        </p:nvSpPr>
        <p:spPr>
          <a:xfrm>
            <a:off x="1028617" y="5549406"/>
            <a:ext cx="3139743" cy="957570"/>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8">
                <a:extLst>
                  <a:ext uri="{A12FA001-AC4F-418D-AE19-62706E023703}">
                    <ahyp:hlinkClr xmlns:ahyp="http://schemas.microsoft.com/office/drawing/2018/hyperlinkcolor" val="tx"/>
                  </a:ext>
                </a:extLst>
              </a:hlinkClick>
            </a:endParaRPr>
          </a:p>
          <a:p>
            <a:pPr algn="l">
              <a:lnSpc>
                <a:spcPts val="2250"/>
              </a:lnSpc>
            </a:pPr>
            <a:r>
              <a:rPr lang="en-US" sz="1600" i="0" dirty="0">
                <a:solidFill>
                  <a:srgbClr val="00B0F0"/>
                </a:solidFill>
                <a:effectLst/>
                <a:hlinkClick r:id="rId9">
                  <a:extLst>
                    <a:ext uri="{A12FA001-AC4F-418D-AE19-62706E023703}">
                      <ahyp:hlinkClr xmlns:ahyp="http://schemas.microsoft.com/office/drawing/2018/hyperlinkcolor" val="tx"/>
                    </a:ext>
                  </a:extLst>
                </a:hlinkClick>
              </a:rPr>
              <a:t>Vse o vzpostavitvi glamping turistične nastanitve</a:t>
            </a:r>
            <a:endParaRPr lang="en-US" sz="1600" i="0" dirty="0">
              <a:solidFill>
                <a:srgbClr val="00B0F0"/>
              </a:solidFill>
              <a:effectLst/>
            </a:endParaRPr>
          </a:p>
        </p:txBody>
      </p:sp>
    </p:spTree>
    <p:extLst>
      <p:ext uri="{BB962C8B-B14F-4D97-AF65-F5344CB8AC3E}">
        <p14:creationId xmlns:p14="http://schemas.microsoft.com/office/powerpoint/2010/main" val="2972014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13C3-35C2-976C-20A4-9E748E7257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0204F7C-966F-6380-5267-F6A51D774576}"/>
              </a:ext>
            </a:extLst>
          </p:cNvPr>
          <p:cNvSpPr>
            <a:spLocks noGrp="1"/>
          </p:cNvSpPr>
          <p:nvPr>
            <p:ph type="body" sz="quarter" idx="18"/>
          </p:nvPr>
        </p:nvSpPr>
        <p:spPr>
          <a:xfrm>
            <a:off x="759100" y="3301363"/>
            <a:ext cx="2677779" cy="1049221"/>
          </a:xfrm>
        </p:spPr>
        <p:txBody>
          <a:bodyPr/>
          <a:lstStyle/>
          <a:p>
            <a:pPr algn="ctr"/>
            <a:r>
              <a:rPr lang="en-US" b="0" dirty="0"/>
              <a:t>Zoniranje, načrtovanje in predpisi</a:t>
            </a:r>
          </a:p>
          <a:p>
            <a:pPr algn="ctr">
              <a:lnSpc>
                <a:spcPct val="100000"/>
              </a:lnSpc>
            </a:pPr>
            <a:endParaRPr lang="en-IE" sz="3200" dirty="0"/>
          </a:p>
        </p:txBody>
      </p:sp>
      <p:sp>
        <p:nvSpPr>
          <p:cNvPr id="13" name="Text Placeholder 2">
            <a:extLst>
              <a:ext uri="{FF2B5EF4-FFF2-40B4-BE49-F238E27FC236}">
                <a16:creationId xmlns:a16="http://schemas.microsoft.com/office/drawing/2014/main" id="{ABA41EA7-EA3F-2B1F-3BBF-83BBA7B9EF9A}"/>
              </a:ext>
            </a:extLst>
          </p:cNvPr>
          <p:cNvSpPr txBox="1">
            <a:spLocks/>
          </p:cNvSpPr>
          <p:nvPr/>
        </p:nvSpPr>
        <p:spPr>
          <a:xfrm>
            <a:off x="4719988" y="387690"/>
            <a:ext cx="6865116" cy="3450337"/>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Finančni nasvet: </a:t>
            </a:r>
            <a:r>
              <a:rPr lang="en-US" sz="2200" b="1" dirty="0">
                <a:solidFill>
                  <a:srgbClr val="494949"/>
                </a:solidFill>
              </a:rPr>
              <a:t>Proračun za regulativne stroške </a:t>
            </a:r>
            <a:r>
              <a:rPr lang="en-US" sz="2200" dirty="0">
                <a:solidFill>
                  <a:srgbClr val="494949"/>
                </a:solidFill>
              </a:rPr>
              <a:t>(npr. pristojbine za vloge, ocene vpliva na okolje) in čas za postopek odobritve – nepopolna dokumentacija ali zamude pri izdaji dovoljenj lahko zavirajo vaš projekt in povzročijo izgubo prihodkov. Sodelovanje z lokalnim svetovalcem za načrtovanje vam lahko pomaga pri izpolnjevanju zahtev in izogibanju dragim napakam.</a:t>
            </a: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rPr>
              <a:t>Finančni nasvet: </a:t>
            </a:r>
            <a:r>
              <a:rPr lang="en-US" sz="2200" b="1" dirty="0">
                <a:solidFill>
                  <a:srgbClr val="494949"/>
                </a:solidFill>
                <a:latin typeface="+mn-lt"/>
              </a:rPr>
              <a:t>Čim prej se posvetujte </a:t>
            </a:r>
            <a:r>
              <a:rPr lang="en-US" sz="2200" dirty="0">
                <a:solidFill>
                  <a:srgbClr val="494949"/>
                </a:solidFill>
                <a:latin typeface="+mn-lt"/>
              </a:rPr>
              <a:t>z lokalnimi organi za načrtovanje – večina držav ponuja </a:t>
            </a:r>
            <a:r>
              <a:rPr lang="en-US" sz="2200" i="1" dirty="0">
                <a:solidFill>
                  <a:srgbClr val="E96751"/>
                </a:solidFill>
                <a:latin typeface="+mn-lt"/>
                <a:hlinkClick r:id="rId2">
                  <a:extLst>
                    <a:ext uri="{A12FA001-AC4F-418D-AE19-62706E023703}">
                      <ahyp:hlinkClr xmlns:ahyp="http://schemas.microsoft.com/office/drawing/2018/hyperlinkcolor" val="tx"/>
                    </a:ext>
                  </a:extLst>
                </a:hlinkClick>
              </a:rPr>
              <a:t>predhodno srečanje</a:t>
            </a:r>
            <a:r>
              <a:rPr lang="en-US" sz="2200" dirty="0">
                <a:solidFill>
                  <a:srgbClr val="494949"/>
                </a:solidFill>
                <a:latin typeface="+mn-lt"/>
              </a:rPr>
              <a:t>, na katerem se opozori na morebitne težave, npr. meje lokacije, požarni predpisi, oskrba z vodo, odvodnjavanje in sanitarije. S tem lahko prihranite denar, saj boste odkrili morebitne ovire, preden vložite veliko sredstev. Upoštevajte tudi čas (pogosto 6–12 mesecev za odobritev) in zagotovite rezervna sredstva za morebitne nepričakovane zahteve (npr. dodatne prometne ali okoljske študije).</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highlight>
                <a:srgbClr val="FFFF00"/>
              </a:highlight>
              <a:latin typeface="+mn-lt"/>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close-up of hands holding a piece of paper&#10;&#10;AI-generated content may be incorrect.">
            <a:extLst>
              <a:ext uri="{FF2B5EF4-FFF2-40B4-BE49-F238E27FC236}">
                <a16:creationId xmlns:a16="http://schemas.microsoft.com/office/drawing/2014/main" id="{71356667-8EC4-626B-1F63-8580711C09E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2E74550F-9737-7B49-5DAA-6FC4126FA5D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39</a:t>
            </a:fld>
            <a:endParaRPr lang="fr-CA" dirty="0"/>
          </a:p>
        </p:txBody>
      </p:sp>
      <p:sp>
        <p:nvSpPr>
          <p:cNvPr id="6" name="Text Placeholder 7">
            <a:extLst>
              <a:ext uri="{FF2B5EF4-FFF2-40B4-BE49-F238E27FC236}">
                <a16:creationId xmlns:a16="http://schemas.microsoft.com/office/drawing/2014/main" id="{9C995D98-C99A-11B7-7A9D-E1D47D2865B1}"/>
              </a:ext>
            </a:extLst>
          </p:cNvPr>
          <p:cNvSpPr>
            <a:spLocks noGrp="1"/>
          </p:cNvSpPr>
          <p:nvPr>
            <p:ph type="body" sz="quarter" idx="19"/>
          </p:nvPr>
        </p:nvSpPr>
        <p:spPr>
          <a:xfrm>
            <a:off x="391600" y="2115119"/>
            <a:ext cx="3200399" cy="385564"/>
          </a:xfrm>
        </p:spPr>
        <p:txBody>
          <a:bodyPr/>
          <a:lstStyle/>
          <a:p>
            <a:pPr marL="308700" algn="ctr"/>
            <a:r>
              <a:rPr lang="en-IE" sz="3400" dirty="0"/>
              <a:t>Finančni nasveti</a:t>
            </a:r>
          </a:p>
        </p:txBody>
      </p:sp>
      <p:grpSp>
        <p:nvGrpSpPr>
          <p:cNvPr id="3" name="Graphic 503">
            <a:extLst>
              <a:ext uri="{FF2B5EF4-FFF2-40B4-BE49-F238E27FC236}">
                <a16:creationId xmlns:a16="http://schemas.microsoft.com/office/drawing/2014/main" id="{F9B427EB-41BF-EAE4-18E5-8A9C3031049A}"/>
              </a:ext>
            </a:extLst>
          </p:cNvPr>
          <p:cNvGrpSpPr/>
          <p:nvPr/>
        </p:nvGrpSpPr>
        <p:grpSpPr>
          <a:xfrm>
            <a:off x="4074866" y="487822"/>
            <a:ext cx="720000" cy="720000"/>
            <a:chOff x="12846663" y="3911411"/>
            <a:chExt cx="1023375" cy="1130779"/>
          </a:xfrm>
          <a:noFill/>
        </p:grpSpPr>
        <p:grpSp>
          <p:nvGrpSpPr>
            <p:cNvPr id="27" name="Graphic 503">
              <a:extLst>
                <a:ext uri="{FF2B5EF4-FFF2-40B4-BE49-F238E27FC236}">
                  <a16:creationId xmlns:a16="http://schemas.microsoft.com/office/drawing/2014/main" id="{3A9E5642-8B0A-B0DF-DEFC-1DDC16D66A05}"/>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9E42B595-E54F-AC0E-8DD8-9E424D9F0E07}"/>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763E7B0D-7FAA-533A-3840-158D44BBA76F}"/>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6C409E30-4931-61BD-CCFD-99AC9CDDB8D2}"/>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A2C5B3BE-406C-B4DC-F659-64CCA8EF64E8}"/>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9B6DE611-7D5A-9311-E6C2-A57B6DEE4A7E}"/>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6E766057-E85C-0708-3FEA-0B66FE31346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D7F36C64-49F6-602B-A497-471A71010E96}"/>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A927EAF7-AD70-9D2B-ABD5-4CC8A89928CC}"/>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FD5FFF1D-63DB-EAC6-BF83-953B41C1C4A5}"/>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B89E5918-4374-0471-A539-40FEBC3E29E8}"/>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5E93209A-55ED-02E9-AB2A-57A4B233D769}"/>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B5811951-5D5F-40E9-BEAD-E99765E8BCCF}"/>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81292A91-24C1-01C6-4992-F1DB35D23932}"/>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C32AADD9-F93A-FB29-489F-B89175225F9A}"/>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B8201F5C-9D60-5783-01D7-BA045EB2F45B}"/>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4B46B515-E88B-D236-50BF-F696445FC0B0}"/>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BB34D6FA-8765-44FE-2A44-44CFEE3CC16A}"/>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D9A14154-25CB-440E-4542-1C7D230DBED8}"/>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7" name="Graphic 503">
            <a:extLst>
              <a:ext uri="{FF2B5EF4-FFF2-40B4-BE49-F238E27FC236}">
                <a16:creationId xmlns:a16="http://schemas.microsoft.com/office/drawing/2014/main" id="{9B10462A-B3C4-3D27-1629-BE228A5C3C72}"/>
              </a:ext>
            </a:extLst>
          </p:cNvPr>
          <p:cNvGrpSpPr/>
          <p:nvPr/>
        </p:nvGrpSpPr>
        <p:grpSpPr>
          <a:xfrm>
            <a:off x="4074866" y="2948042"/>
            <a:ext cx="720000" cy="720000"/>
            <a:chOff x="12846663" y="3911411"/>
            <a:chExt cx="1023375" cy="1130779"/>
          </a:xfrm>
          <a:noFill/>
        </p:grpSpPr>
        <p:grpSp>
          <p:nvGrpSpPr>
            <p:cNvPr id="48" name="Graphic 503">
              <a:extLst>
                <a:ext uri="{FF2B5EF4-FFF2-40B4-BE49-F238E27FC236}">
                  <a16:creationId xmlns:a16="http://schemas.microsoft.com/office/drawing/2014/main" id="{53082465-D071-0FBD-56CE-E61B2A53F8F6}"/>
                </a:ext>
              </a:extLst>
            </p:cNvPr>
            <p:cNvGrpSpPr/>
            <p:nvPr/>
          </p:nvGrpSpPr>
          <p:grpSpPr>
            <a:xfrm>
              <a:off x="12846663" y="4242607"/>
              <a:ext cx="1023375" cy="799582"/>
              <a:chOff x="12846663" y="4242607"/>
              <a:chExt cx="1023375" cy="799582"/>
            </a:xfrm>
            <a:noFill/>
          </p:grpSpPr>
          <p:grpSp>
            <p:nvGrpSpPr>
              <p:cNvPr id="59" name="Graphic 503">
                <a:extLst>
                  <a:ext uri="{FF2B5EF4-FFF2-40B4-BE49-F238E27FC236}">
                    <a16:creationId xmlns:a16="http://schemas.microsoft.com/office/drawing/2014/main" id="{5BBF56FF-98D9-5837-01D1-1616B15727CD}"/>
                  </a:ext>
                </a:extLst>
              </p:cNvPr>
              <p:cNvGrpSpPr/>
              <p:nvPr/>
            </p:nvGrpSpPr>
            <p:grpSpPr>
              <a:xfrm>
                <a:off x="13409519" y="4242607"/>
                <a:ext cx="460518" cy="799582"/>
                <a:chOff x="13409519" y="4242607"/>
                <a:chExt cx="460518" cy="799582"/>
              </a:xfrm>
              <a:noFill/>
            </p:grpSpPr>
            <p:sp>
              <p:nvSpPr>
                <p:cNvPr id="64" name="Freeform 1185">
                  <a:extLst>
                    <a:ext uri="{FF2B5EF4-FFF2-40B4-BE49-F238E27FC236}">
                      <a16:creationId xmlns:a16="http://schemas.microsoft.com/office/drawing/2014/main" id="{5C43EE5F-DED9-B48D-B21F-8B29C02F441E}"/>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5" name="Freeform 1186">
                  <a:extLst>
                    <a:ext uri="{FF2B5EF4-FFF2-40B4-BE49-F238E27FC236}">
                      <a16:creationId xmlns:a16="http://schemas.microsoft.com/office/drawing/2014/main" id="{0E611096-9BB7-68EC-09D7-013113EE635D}"/>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6" name="Freeform 1187">
                  <a:extLst>
                    <a:ext uri="{FF2B5EF4-FFF2-40B4-BE49-F238E27FC236}">
                      <a16:creationId xmlns:a16="http://schemas.microsoft.com/office/drawing/2014/main" id="{E56BE90A-9FE7-CF06-9807-CC4D70B33FD0}"/>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0" name="Graphic 503">
                <a:extLst>
                  <a:ext uri="{FF2B5EF4-FFF2-40B4-BE49-F238E27FC236}">
                    <a16:creationId xmlns:a16="http://schemas.microsoft.com/office/drawing/2014/main" id="{9D797EA6-8CA2-AF2E-C52C-BD8D8C7FF841}"/>
                  </a:ext>
                </a:extLst>
              </p:cNvPr>
              <p:cNvGrpSpPr/>
              <p:nvPr/>
            </p:nvGrpSpPr>
            <p:grpSpPr>
              <a:xfrm>
                <a:off x="12846663" y="4242733"/>
                <a:ext cx="462169" cy="799457"/>
                <a:chOff x="12846663" y="4242733"/>
                <a:chExt cx="462169" cy="799457"/>
              </a:xfrm>
              <a:noFill/>
            </p:grpSpPr>
            <p:sp>
              <p:nvSpPr>
                <p:cNvPr id="61" name="Freeform 1189">
                  <a:extLst>
                    <a:ext uri="{FF2B5EF4-FFF2-40B4-BE49-F238E27FC236}">
                      <a16:creationId xmlns:a16="http://schemas.microsoft.com/office/drawing/2014/main" id="{9923C782-EF8F-B73C-4FF8-4349E3E54184}"/>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2" name="Freeform 1190">
                  <a:extLst>
                    <a:ext uri="{FF2B5EF4-FFF2-40B4-BE49-F238E27FC236}">
                      <a16:creationId xmlns:a16="http://schemas.microsoft.com/office/drawing/2014/main" id="{8FE9CBAC-3B44-327B-1578-ADF9E964B7A5}"/>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3" name="Freeform 1191">
                  <a:extLst>
                    <a:ext uri="{FF2B5EF4-FFF2-40B4-BE49-F238E27FC236}">
                      <a16:creationId xmlns:a16="http://schemas.microsoft.com/office/drawing/2014/main" id="{902700AB-F46F-4C68-2F72-2F39566FA71F}"/>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49" name="Graphic 503">
              <a:extLst>
                <a:ext uri="{FF2B5EF4-FFF2-40B4-BE49-F238E27FC236}">
                  <a16:creationId xmlns:a16="http://schemas.microsoft.com/office/drawing/2014/main" id="{4DF8968B-D014-E87D-E208-0B38C4D08806}"/>
                </a:ext>
              </a:extLst>
            </p:cNvPr>
            <p:cNvGrpSpPr/>
            <p:nvPr/>
          </p:nvGrpSpPr>
          <p:grpSpPr>
            <a:xfrm>
              <a:off x="13086001" y="3911411"/>
              <a:ext cx="602471" cy="728577"/>
              <a:chOff x="13086001" y="3911411"/>
              <a:chExt cx="602471" cy="728577"/>
            </a:xfrm>
            <a:noFill/>
          </p:grpSpPr>
          <p:sp>
            <p:nvSpPr>
              <p:cNvPr id="50" name="Freeform 1193">
                <a:extLst>
                  <a:ext uri="{FF2B5EF4-FFF2-40B4-BE49-F238E27FC236}">
                    <a16:creationId xmlns:a16="http://schemas.microsoft.com/office/drawing/2014/main" id="{98821417-76F7-8FE1-9978-5036EE957F71}"/>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1" name="Freeform 1194">
                <a:extLst>
                  <a:ext uri="{FF2B5EF4-FFF2-40B4-BE49-F238E27FC236}">
                    <a16:creationId xmlns:a16="http://schemas.microsoft.com/office/drawing/2014/main" id="{318EDBB6-ACFE-3028-734B-1134288166DF}"/>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2" name="Freeform 1195">
                <a:extLst>
                  <a:ext uri="{FF2B5EF4-FFF2-40B4-BE49-F238E27FC236}">
                    <a16:creationId xmlns:a16="http://schemas.microsoft.com/office/drawing/2014/main" id="{A2C46975-1CDB-9F28-8294-DD3BBE48F0F2}"/>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3" name="Freeform 1196">
                <a:extLst>
                  <a:ext uri="{FF2B5EF4-FFF2-40B4-BE49-F238E27FC236}">
                    <a16:creationId xmlns:a16="http://schemas.microsoft.com/office/drawing/2014/main" id="{E50EF578-2DF1-8D83-E7AF-5DB982EB918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4" name="Freeform 1197">
                <a:extLst>
                  <a:ext uri="{FF2B5EF4-FFF2-40B4-BE49-F238E27FC236}">
                    <a16:creationId xmlns:a16="http://schemas.microsoft.com/office/drawing/2014/main" id="{7C93B05C-9E59-1B29-C31D-E6F097DE3D3D}"/>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5" name="Graphic 503">
                <a:extLst>
                  <a:ext uri="{FF2B5EF4-FFF2-40B4-BE49-F238E27FC236}">
                    <a16:creationId xmlns:a16="http://schemas.microsoft.com/office/drawing/2014/main" id="{D7510C17-00FF-8ACE-0632-C3AFF6D21106}"/>
                  </a:ext>
                </a:extLst>
              </p:cNvPr>
              <p:cNvGrpSpPr/>
              <p:nvPr/>
            </p:nvGrpSpPr>
            <p:grpSpPr>
              <a:xfrm>
                <a:off x="13185037" y="4244381"/>
                <a:ext cx="260795" cy="257144"/>
                <a:chOff x="13185037" y="4244381"/>
                <a:chExt cx="260795" cy="257144"/>
              </a:xfrm>
              <a:noFill/>
            </p:grpSpPr>
            <p:sp>
              <p:nvSpPr>
                <p:cNvPr id="56" name="Freeform 1199">
                  <a:extLst>
                    <a:ext uri="{FF2B5EF4-FFF2-40B4-BE49-F238E27FC236}">
                      <a16:creationId xmlns:a16="http://schemas.microsoft.com/office/drawing/2014/main" id="{7411165C-0DA1-5452-7699-98912C4D287A}"/>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7" name="Freeform 1200">
                  <a:extLst>
                    <a:ext uri="{FF2B5EF4-FFF2-40B4-BE49-F238E27FC236}">
                      <a16:creationId xmlns:a16="http://schemas.microsoft.com/office/drawing/2014/main" id="{4BC385D1-23DF-E94A-BDAA-80B957760AD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8" name="Freeform 1201">
                  <a:extLst>
                    <a:ext uri="{FF2B5EF4-FFF2-40B4-BE49-F238E27FC236}">
                      <a16:creationId xmlns:a16="http://schemas.microsoft.com/office/drawing/2014/main" id="{A718A8CA-2F9D-F03A-D97A-B897938DD0E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Tree>
    <p:extLst>
      <p:ext uri="{BB962C8B-B14F-4D97-AF65-F5344CB8AC3E}">
        <p14:creationId xmlns:p14="http://schemas.microsoft.com/office/powerpoint/2010/main" val="40040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A9D7-095E-373A-CC0B-621C7C82B28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21DD4980-8764-C8B0-6B11-6FC3B453B345}"/>
              </a:ext>
            </a:extLst>
          </p:cNvPr>
          <p:cNvPicPr>
            <a:picLocks noGrp="1" noChangeAspect="1"/>
          </p:cNvPicPr>
          <p:nvPr>
            <p:ph type="pic" sz="quarter" idx="67"/>
          </p:nvPr>
        </p:nvPicPr>
        <p:blipFill rotWithShape="1">
          <a:blip r:embed="rId2" cstate="email">
            <a:extLst>
              <a:ext uri="{28A0092B-C50C-407E-A947-70E740481C1C}">
                <a14:useLocalDpi xmlns:a14="http://schemas.microsoft.com/office/drawing/2010/main"/>
              </a:ext>
            </a:extLst>
          </a:blip>
          <a:srcRect/>
          <a:stretch/>
        </p:blipFill>
        <p:spPr>
          <a:xfrm>
            <a:off x="540029" y="0"/>
            <a:ext cx="2654458" cy="3351213"/>
          </a:xfrm>
        </p:spPr>
      </p:pic>
      <p:sp>
        <p:nvSpPr>
          <p:cNvPr id="6" name="Text Placeholder 5">
            <a:extLst>
              <a:ext uri="{FF2B5EF4-FFF2-40B4-BE49-F238E27FC236}">
                <a16:creationId xmlns:a16="http://schemas.microsoft.com/office/drawing/2014/main" id="{1C052D7D-D1FC-621D-163E-09CDCECF46CD}"/>
              </a:ext>
            </a:extLst>
          </p:cNvPr>
          <p:cNvSpPr>
            <a:spLocks noGrp="1"/>
          </p:cNvSpPr>
          <p:nvPr>
            <p:ph type="body" sz="quarter" idx="66"/>
          </p:nvPr>
        </p:nvSpPr>
        <p:spPr/>
        <p:txBody>
          <a:bodyPr/>
          <a:lstStyle/>
          <a:p>
            <a:r>
              <a:rPr lang="en-GB"/>
              <a:t>Avtor fotografije: </a:t>
            </a:r>
            <a:r>
              <a:rPr lang="en-GB" dirty="0" err="1"/>
              <a:t>Cave </a:t>
            </a:r>
            <a:r>
              <a:rPr lang="en-GB" dirty="0"/>
              <a:t>People, Islandija</a:t>
            </a:r>
            <a:endParaRPr lang="en-GB"/>
          </a:p>
          <a:p>
            <a:endParaRPr lang="en-GB"/>
          </a:p>
        </p:txBody>
      </p:sp>
      <p:pic>
        <p:nvPicPr>
          <p:cNvPr id="21" name="Picture Placeholder 20">
            <a:extLst>
              <a:ext uri="{FF2B5EF4-FFF2-40B4-BE49-F238E27FC236}">
                <a16:creationId xmlns:a16="http://schemas.microsoft.com/office/drawing/2014/main" id="{09A1E857-71F9-B813-F9D3-44AA8AD9FAB5}"/>
              </a:ext>
            </a:extLst>
          </p:cNvPr>
          <p:cNvPicPr>
            <a:picLocks noGrp="1" noChangeAspect="1"/>
          </p:cNvPicPr>
          <p:nvPr>
            <p:ph type="pic" sz="quarter" idx="69"/>
          </p:nvPr>
        </p:nvPicPr>
        <p:blipFill>
          <a:blip r:embed="rId3" cstate="email">
            <a:extLst>
              <a:ext uri="{28A0092B-C50C-407E-A947-70E740481C1C}">
                <a14:useLocalDpi xmlns:a14="http://schemas.microsoft.com/office/drawing/2010/main"/>
              </a:ext>
            </a:extLst>
          </a:blip>
          <a:srcRect/>
          <a:stretch>
            <a:fillRect/>
          </a:stretch>
        </p:blipFill>
        <p:spPr>
          <a:xfrm>
            <a:off x="3728231" y="3812555"/>
            <a:ext cx="2654458" cy="3007346"/>
          </a:xfrm>
        </p:spPr>
      </p:pic>
      <p:sp>
        <p:nvSpPr>
          <p:cNvPr id="8" name="Text Placeholder 7">
            <a:extLst>
              <a:ext uri="{FF2B5EF4-FFF2-40B4-BE49-F238E27FC236}">
                <a16:creationId xmlns:a16="http://schemas.microsoft.com/office/drawing/2014/main" id="{B597F81F-4796-5F4B-50E2-0C5659374078}"/>
              </a:ext>
            </a:extLst>
          </p:cNvPr>
          <p:cNvSpPr>
            <a:spLocks noGrp="1"/>
          </p:cNvSpPr>
          <p:nvPr>
            <p:ph type="body" sz="quarter" idx="70"/>
          </p:nvPr>
        </p:nvSpPr>
        <p:spPr/>
        <p:txBody>
          <a:bodyPr/>
          <a:lstStyle/>
          <a:p>
            <a:r>
              <a:rPr lang="en-GB"/>
              <a:t>Avtor fotografije: A-Frame v Soči, Gorizia, Slovenija</a:t>
            </a:r>
          </a:p>
          <a:p>
            <a:endParaRPr lang="en-GB"/>
          </a:p>
        </p:txBody>
      </p:sp>
      <p:pic>
        <p:nvPicPr>
          <p:cNvPr id="23" name="Picture Placeholder 22">
            <a:extLst>
              <a:ext uri="{FF2B5EF4-FFF2-40B4-BE49-F238E27FC236}">
                <a16:creationId xmlns:a16="http://schemas.microsoft.com/office/drawing/2014/main" id="{3F9056AE-43AF-1D5E-BC5C-6EF874F8A46C}"/>
              </a:ext>
            </a:extLst>
          </p:cNvPr>
          <p:cNvPicPr>
            <a:picLocks noGrp="1" noChangeAspect="1"/>
          </p:cNvPicPr>
          <p:nvPr>
            <p:ph type="pic" sz="quarter" idx="77"/>
          </p:nvPr>
        </p:nvPicPr>
        <p:blipFill rotWithShape="1">
          <a:blip r:embed="rId4" cstate="email">
            <a:extLst>
              <a:ext uri="{28A0092B-C50C-407E-A947-70E740481C1C}">
                <a14:useLocalDpi xmlns:a14="http://schemas.microsoft.com/office/drawing/2010/main"/>
              </a:ext>
            </a:extLst>
          </a:blip>
          <a:srcRect/>
          <a:stretch/>
        </p:blipFill>
        <p:spPr>
          <a:xfrm>
            <a:off x="6926980" y="0"/>
            <a:ext cx="2654458" cy="3351213"/>
          </a:xfrm>
        </p:spPr>
      </p:pic>
      <p:sp>
        <p:nvSpPr>
          <p:cNvPr id="16" name="Text Placeholder 15">
            <a:extLst>
              <a:ext uri="{FF2B5EF4-FFF2-40B4-BE49-F238E27FC236}">
                <a16:creationId xmlns:a16="http://schemas.microsoft.com/office/drawing/2014/main" id="{AE0EA79A-00F2-CAEC-1986-AE27A23764E4}"/>
              </a:ext>
            </a:extLst>
          </p:cNvPr>
          <p:cNvSpPr>
            <a:spLocks noGrp="1"/>
          </p:cNvSpPr>
          <p:nvPr>
            <p:ph type="body" sz="quarter" idx="78"/>
          </p:nvPr>
        </p:nvSpPr>
        <p:spPr/>
        <p:txBody>
          <a:bodyPr/>
          <a:lstStyle/>
          <a:p>
            <a:r>
              <a:rPr lang="en-GB"/>
              <a:t>Avtor fotografije: Natur Air Suite, Italija</a:t>
            </a:r>
          </a:p>
          <a:p>
            <a:endParaRPr lang="en-GB" b="1"/>
          </a:p>
        </p:txBody>
      </p:sp>
      <p:sp>
        <p:nvSpPr>
          <p:cNvPr id="31" name="object 3">
            <a:extLst>
              <a:ext uri="{FF2B5EF4-FFF2-40B4-BE49-F238E27FC236}">
                <a16:creationId xmlns:a16="http://schemas.microsoft.com/office/drawing/2014/main" id="{31752494-12FE-169F-8184-4A017C70BC7A}"/>
              </a:ext>
            </a:extLst>
          </p:cNvPr>
          <p:cNvSpPr/>
          <p:nvPr/>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2" name="Text Placeholder 32">
            <a:extLst>
              <a:ext uri="{FF2B5EF4-FFF2-40B4-BE49-F238E27FC236}">
                <a16:creationId xmlns:a16="http://schemas.microsoft.com/office/drawing/2014/main" id="{E7DCA952-D29B-67D9-5E08-06368F6648A1}"/>
              </a:ext>
            </a:extLst>
          </p:cNvPr>
          <p:cNvSpPr>
            <a:spLocks noGrp="1"/>
          </p:cNvSpPr>
          <p:nvPr>
            <p:ph type="body" sz="quarter" idx="18" hasCustomPrompt="1"/>
          </p:nvPr>
        </p:nvSpPr>
        <p:spPr>
          <a:xfrm>
            <a:off x="411995" y="4145558"/>
            <a:ext cx="2919501" cy="1389987"/>
          </a:xfrm>
          <a:prstGeom prst="rect">
            <a:avLst/>
          </a:prstGeom>
        </p:spPr>
        <p:txBody>
          <a:bodyPr lIns="91440" tIns="45720" rIns="91440" bIns="45720"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lgn="ctr">
              <a:lnSpc>
                <a:spcPct val="100000"/>
              </a:lnSpc>
              <a:spcAft>
                <a:spcPts val="600"/>
              </a:spcAft>
            </a:pPr>
            <a:r>
              <a:rPr lang="en-US" sz="2400" b="0" dirty="0">
                <a:solidFill>
                  <a:schemeClr val="bg1"/>
                </a:solidFill>
              </a:rPr>
              <a:t>Izberite (in pridobite dovoljenje) pravo mesto: stroški coniranja in načrtovanja</a:t>
            </a:r>
          </a:p>
          <a:p>
            <a:pPr lvl="0" algn="ctr">
              <a:lnSpc>
                <a:spcPct val="100000"/>
              </a:lnSpc>
              <a:spcAft>
                <a:spcPts val="600"/>
              </a:spcAft>
            </a:pPr>
            <a:r>
              <a:rPr lang="en-US" b="0" i="1">
                <a:solidFill>
                  <a:schemeClr val="bg1"/>
                </a:solidFill>
              </a:rPr>
              <a:t>(46 strani)</a:t>
            </a:r>
            <a:endParaRPr lang="en-IE" b="0" i="1">
              <a:solidFill>
                <a:schemeClr val="bg1"/>
              </a:solidFill>
            </a:endParaRPr>
          </a:p>
          <a:p>
            <a:pPr lvl="0" algn="ctr">
              <a:lnSpc>
                <a:spcPct val="100000"/>
              </a:lnSpc>
              <a:spcAft>
                <a:spcPts val="600"/>
              </a:spcAft>
            </a:pPr>
            <a:endParaRPr lang="en-US" sz="2400" b="0" dirty="0">
              <a:solidFill>
                <a:schemeClr val="bg1"/>
              </a:solidFill>
            </a:endParaRPr>
          </a:p>
        </p:txBody>
      </p:sp>
      <p:sp>
        <p:nvSpPr>
          <p:cNvPr id="33" name="Text Placeholder 32">
            <a:extLst>
              <a:ext uri="{FF2B5EF4-FFF2-40B4-BE49-F238E27FC236}">
                <a16:creationId xmlns:a16="http://schemas.microsoft.com/office/drawing/2014/main" id="{590CAD40-0B86-3B5E-71FE-7B5BE204699B}"/>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cxnSp>
        <p:nvCxnSpPr>
          <p:cNvPr id="34" name="Straight Connector 33">
            <a:extLst>
              <a:ext uri="{FF2B5EF4-FFF2-40B4-BE49-F238E27FC236}">
                <a16:creationId xmlns:a16="http://schemas.microsoft.com/office/drawing/2014/main" id="{F5AB6B1B-838C-EBCF-4249-9EC7D6F1D0B2}"/>
              </a:ext>
            </a:extLst>
          </p:cNvPr>
          <p:cNvCxnSpPr>
            <a:cxnSpLocks/>
          </p:cNvCxnSpPr>
          <p:nvPr/>
        </p:nvCxnSpPr>
        <p:spPr>
          <a:xfrm flipV="1">
            <a:off x="396494" y="4091470"/>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53E26C05-C715-8B20-08F3-B1FA69319951}"/>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Avtor fotografije: </a:t>
            </a:r>
            <a:endParaRPr lang="en-US" dirty="0"/>
          </a:p>
        </p:txBody>
      </p:sp>
      <p:sp>
        <p:nvSpPr>
          <p:cNvPr id="36" name="Text Placeholder 32">
            <a:extLst>
              <a:ext uri="{FF2B5EF4-FFF2-40B4-BE49-F238E27FC236}">
                <a16:creationId xmlns:a16="http://schemas.microsoft.com/office/drawing/2014/main" id="{7A750825-EFA9-0B57-1828-4D760A6BC0B1}"/>
              </a:ext>
            </a:extLst>
          </p:cNvPr>
          <p:cNvSpPr>
            <a:spLocks noGrp="1"/>
          </p:cNvSpPr>
          <p:nvPr>
            <p:ph type="body" sz="quarter" idx="71" hasCustomPrompt="1"/>
          </p:nvPr>
        </p:nvSpPr>
        <p:spPr>
          <a:xfrm>
            <a:off x="3739878" y="1867633"/>
            <a:ext cx="2636194" cy="1399756"/>
          </a:xfrm>
          <a:prstGeom prst="rect">
            <a:avLst/>
          </a:prstGeom>
        </p:spPr>
        <p:txBody>
          <a:bodyPr lIns="91440" tIns="45720" rIns="91440" bIns="45720"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gn="ctr">
              <a:lnSpc>
                <a:spcPct val="100000"/>
              </a:lnSpc>
              <a:spcAft>
                <a:spcPts val="600"/>
              </a:spcAft>
            </a:pPr>
            <a:r>
              <a:rPr lang="en-US" sz="2400" b="0" dirty="0">
                <a:solidFill>
                  <a:schemeClr val="bg1"/>
                </a:solidFill>
              </a:rPr>
              <a:t>Povežite se brez izgube sredstev: komunalne storitve in infrastruktura</a:t>
            </a:r>
          </a:p>
          <a:p>
            <a:pPr algn="ctr">
              <a:lnSpc>
                <a:spcPct val="100000"/>
              </a:lnSpc>
              <a:spcAft>
                <a:spcPts val="600"/>
              </a:spcAft>
            </a:pPr>
            <a:r>
              <a:rPr lang="en-US" b="0" i="1">
                <a:solidFill>
                  <a:schemeClr val="bg1"/>
                </a:solidFill>
              </a:rPr>
              <a:t>(4 strani)</a:t>
            </a:r>
            <a:endParaRPr lang="en-IE" b="0" i="1">
              <a:solidFill>
                <a:schemeClr val="bg1"/>
              </a:solidFill>
            </a:endParaRPr>
          </a:p>
          <a:p>
            <a:pPr algn="ctr">
              <a:lnSpc>
                <a:spcPct val="100000"/>
              </a:lnSpc>
              <a:spcAft>
                <a:spcPts val="600"/>
              </a:spcAft>
            </a:pPr>
            <a:endParaRPr lang="en-US" sz="2400" b="0" dirty="0">
              <a:solidFill>
                <a:schemeClr val="bg1"/>
              </a:solidFill>
            </a:endParaRPr>
          </a:p>
        </p:txBody>
      </p:sp>
      <p:sp>
        <p:nvSpPr>
          <p:cNvPr id="37" name="Text Placeholder 32">
            <a:extLst>
              <a:ext uri="{FF2B5EF4-FFF2-40B4-BE49-F238E27FC236}">
                <a16:creationId xmlns:a16="http://schemas.microsoft.com/office/drawing/2014/main" id="{DD51E2B3-8AA3-99D8-5F26-E1951AECF074}"/>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38" name="Straight Connector 37">
            <a:extLst>
              <a:ext uri="{FF2B5EF4-FFF2-40B4-BE49-F238E27FC236}">
                <a16:creationId xmlns:a16="http://schemas.microsoft.com/office/drawing/2014/main" id="{6EFA47CD-2101-DA22-29DA-6DCC1A04D392}"/>
              </a:ext>
            </a:extLst>
          </p:cNvPr>
          <p:cNvCxnSpPr>
            <a:cxnSpLocks/>
          </p:cNvCxnSpPr>
          <p:nvPr/>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bject 3">
            <a:extLst>
              <a:ext uri="{FF2B5EF4-FFF2-40B4-BE49-F238E27FC236}">
                <a16:creationId xmlns:a16="http://schemas.microsoft.com/office/drawing/2014/main" id="{9D6928D3-ECB9-6653-932D-FF14C16EF754}"/>
              </a:ext>
            </a:extLst>
          </p:cNvPr>
          <p:cNvSpPr/>
          <p:nvPr/>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0" name="Text Placeholder 32">
            <a:extLst>
              <a:ext uri="{FF2B5EF4-FFF2-40B4-BE49-F238E27FC236}">
                <a16:creationId xmlns:a16="http://schemas.microsoft.com/office/drawing/2014/main" id="{C5BC3D19-258D-3CB0-0A9B-BDF42FE5DF2A}"/>
              </a:ext>
            </a:extLst>
          </p:cNvPr>
          <p:cNvSpPr>
            <a:spLocks noGrp="1"/>
          </p:cNvSpPr>
          <p:nvPr>
            <p:ph type="body" sz="quarter" idx="74" hasCustomPrompt="1"/>
          </p:nvPr>
        </p:nvSpPr>
        <p:spPr>
          <a:xfrm>
            <a:off x="6955254" y="4217427"/>
            <a:ext cx="2626425" cy="1731908"/>
          </a:xfrm>
          <a:prstGeom prst="rect">
            <a:avLst/>
          </a:prstGeom>
        </p:spPr>
        <p:txBody>
          <a:bodyPr lIns="91440" tIns="45720" rIns="91440" bIns="45720"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gn="ctr">
              <a:lnSpc>
                <a:spcPct val="100000"/>
              </a:lnSpc>
              <a:spcAft>
                <a:spcPts val="600"/>
              </a:spcAft>
            </a:pPr>
            <a:r>
              <a:rPr lang="en-US" sz="2400" b="0" dirty="0">
                <a:solidFill>
                  <a:schemeClr val="bg1"/>
                </a:solidFill>
              </a:rPr>
              <a:t>Poskrbite, da pridejo tja: stroški dostopa in prevoza</a:t>
            </a:r>
          </a:p>
          <a:p>
            <a:pPr algn="ctr">
              <a:lnSpc>
                <a:spcPct val="100000"/>
              </a:lnSpc>
              <a:spcAft>
                <a:spcPts val="600"/>
              </a:spcAft>
            </a:pPr>
            <a:r>
              <a:rPr lang="en-US" b="0" i="1">
                <a:solidFill>
                  <a:schemeClr val="bg1"/>
                </a:solidFill>
              </a:rPr>
              <a:t>(3 strani)</a:t>
            </a:r>
            <a:endParaRPr lang="en-IE" b="0" i="1">
              <a:solidFill>
                <a:schemeClr val="bg1"/>
              </a:solidFill>
            </a:endParaRPr>
          </a:p>
          <a:p>
            <a:pPr algn="ctr">
              <a:lnSpc>
                <a:spcPct val="100000"/>
              </a:lnSpc>
              <a:spcAft>
                <a:spcPts val="600"/>
              </a:spcAft>
            </a:pPr>
            <a:endParaRPr lang="en-US" sz="2400" b="0" dirty="0">
              <a:solidFill>
                <a:schemeClr val="bg1"/>
              </a:solidFill>
            </a:endParaRPr>
          </a:p>
        </p:txBody>
      </p:sp>
      <p:sp>
        <p:nvSpPr>
          <p:cNvPr id="41" name="Text Placeholder 32">
            <a:extLst>
              <a:ext uri="{FF2B5EF4-FFF2-40B4-BE49-F238E27FC236}">
                <a16:creationId xmlns:a16="http://schemas.microsoft.com/office/drawing/2014/main" id="{F14FA7A2-4BC4-2077-AB36-27C6F223C73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42" name="Straight Connector 41">
            <a:extLst>
              <a:ext uri="{FF2B5EF4-FFF2-40B4-BE49-F238E27FC236}">
                <a16:creationId xmlns:a16="http://schemas.microsoft.com/office/drawing/2014/main" id="{C3EE8F97-B36A-9E4E-3683-B48A6E1C3822}"/>
              </a:ext>
            </a:extLst>
          </p:cNvPr>
          <p:cNvCxnSpPr>
            <a:cxnSpLocks/>
          </p:cNvCxnSpPr>
          <p:nvPr/>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FF48FC70-85B9-0540-A48D-54CB1F4C41CA}"/>
              </a:ext>
            </a:extLst>
          </p:cNvPr>
          <p:cNvSpPr txBox="1">
            <a:spLocks/>
          </p:cNvSpPr>
          <p:nvPr/>
        </p:nvSpPr>
        <p:spPr>
          <a:xfrm rot="16200000">
            <a:off x="8105202"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Avtor fotografije: </a:t>
            </a:r>
            <a:endParaRPr lang="en-US" dirty="0"/>
          </a:p>
        </p:txBody>
      </p:sp>
      <p:sp>
        <p:nvSpPr>
          <p:cNvPr id="2" name="Freeform 28">
            <a:extLst>
              <a:ext uri="{FF2B5EF4-FFF2-40B4-BE49-F238E27FC236}">
                <a16:creationId xmlns:a16="http://schemas.microsoft.com/office/drawing/2014/main" id="{911FA014-8536-C39D-517F-06371DD0EEC0}"/>
              </a:ext>
            </a:extLst>
          </p:cNvPr>
          <p:cNvSpPr/>
          <p:nvPr/>
        </p:nvSpPr>
        <p:spPr>
          <a:xfrm>
            <a:off x="-25039" y="194538"/>
            <a:ext cx="7311664" cy="1136492"/>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16">
            <a:extLst>
              <a:ext uri="{FF2B5EF4-FFF2-40B4-BE49-F238E27FC236}">
                <a16:creationId xmlns:a16="http://schemas.microsoft.com/office/drawing/2014/main" id="{3A2EEED0-F43B-9B4C-F7A2-F036B5939FD5}"/>
              </a:ext>
            </a:extLst>
          </p:cNvPr>
          <p:cNvSpPr txBox="1">
            <a:spLocks/>
          </p:cNvSpPr>
          <p:nvPr/>
        </p:nvSpPr>
        <p:spPr>
          <a:xfrm>
            <a:off x="438940" y="127912"/>
            <a:ext cx="6096000"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4000" dirty="0">
                <a:solidFill>
                  <a:schemeClr val="bg1"/>
                </a:solidFill>
              </a:rPr>
              <a:t>2. del: </a:t>
            </a:r>
            <a:r>
              <a:rPr lang="en-US" dirty="0">
                <a:solidFill>
                  <a:schemeClr val="bg1"/>
                </a:solidFill>
              </a:rPr>
              <a:t>Lokacija, zemljišče in logistika: načrtovanje donosne lokacije</a:t>
            </a:r>
            <a:endParaRPr lang="en-GB" dirty="0">
              <a:solidFill>
                <a:schemeClr val="bg1"/>
              </a:solidFill>
            </a:endParaRPr>
          </a:p>
        </p:txBody>
      </p:sp>
      <p:sp>
        <p:nvSpPr>
          <p:cNvPr id="15" name="Text Placeholder 32">
            <a:extLst>
              <a:ext uri="{FF2B5EF4-FFF2-40B4-BE49-F238E27FC236}">
                <a16:creationId xmlns:a16="http://schemas.microsoft.com/office/drawing/2014/main" id="{08F2A9B4-4201-27E5-3806-43519333D506}"/>
              </a:ext>
            </a:extLst>
          </p:cNvPr>
          <p:cNvSpPr txBox="1">
            <a:spLocks/>
          </p:cNvSpPr>
          <p:nvPr/>
        </p:nvSpPr>
        <p:spPr>
          <a:xfrm>
            <a:off x="1219970" y="3850654"/>
            <a:ext cx="1748911" cy="243728"/>
          </a:xfrm>
          <a:prstGeom prst="rect">
            <a:avLst/>
          </a:prstGeom>
        </p:spPr>
        <p:txBody>
          <a:bodyPr lIns="91440" tIns="45720" rIns="91440" bIns="45720"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err="1">
                <a:latin typeface="Calibri"/>
                <a:ea typeface="Open Sans"/>
                <a:cs typeface="Calibri"/>
              </a:rPr>
              <a:t>Poglavje</a:t>
            </a:r>
            <a:endParaRPr lang="sl-SI" dirty="0" err="1"/>
          </a:p>
        </p:txBody>
      </p:sp>
      <p:sp>
        <p:nvSpPr>
          <p:cNvPr id="18" name="Text Placeholder 32">
            <a:extLst>
              <a:ext uri="{FF2B5EF4-FFF2-40B4-BE49-F238E27FC236}">
                <a16:creationId xmlns:a16="http://schemas.microsoft.com/office/drawing/2014/main" id="{FF87B5A8-1CE2-57D3-6474-B904282E2D26}"/>
              </a:ext>
            </a:extLst>
          </p:cNvPr>
          <p:cNvSpPr txBox="1">
            <a:spLocks/>
          </p:cNvSpPr>
          <p:nvPr/>
        </p:nvSpPr>
        <p:spPr>
          <a:xfrm>
            <a:off x="4484440" y="1440781"/>
            <a:ext cx="1748911" cy="243728"/>
          </a:xfrm>
          <a:prstGeom prst="rect">
            <a:avLst/>
          </a:prstGeom>
        </p:spPr>
        <p:txBody>
          <a:bodyPr lIns="91440" tIns="45720" rIns="91440" bIns="45720"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err="1">
                <a:latin typeface="Calibri"/>
                <a:ea typeface="Open Sans"/>
                <a:cs typeface="Calibri"/>
              </a:rPr>
              <a:t>Poglavje</a:t>
            </a:r>
            <a:endParaRPr lang="en-US" dirty="0" err="1"/>
          </a:p>
        </p:txBody>
      </p:sp>
      <p:sp>
        <p:nvSpPr>
          <p:cNvPr id="20" name="Text Placeholder 32">
            <a:extLst>
              <a:ext uri="{FF2B5EF4-FFF2-40B4-BE49-F238E27FC236}">
                <a16:creationId xmlns:a16="http://schemas.microsoft.com/office/drawing/2014/main" id="{A82C400E-63BA-97BB-89B0-261F2281A965}"/>
              </a:ext>
            </a:extLst>
          </p:cNvPr>
          <p:cNvSpPr txBox="1">
            <a:spLocks/>
          </p:cNvSpPr>
          <p:nvPr/>
        </p:nvSpPr>
        <p:spPr>
          <a:xfrm>
            <a:off x="7657348" y="3834123"/>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Poglavje </a:t>
            </a:r>
          </a:p>
        </p:txBody>
      </p:sp>
      <p:sp>
        <p:nvSpPr>
          <p:cNvPr id="4" name="Text Placeholder 16">
            <a:extLst>
              <a:ext uri="{FF2B5EF4-FFF2-40B4-BE49-F238E27FC236}">
                <a16:creationId xmlns:a16="http://schemas.microsoft.com/office/drawing/2014/main" id="{A675114F-AB45-A88B-1C93-4D653AEB1D02}"/>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459597"/>
                </a:solidFill>
              </a:rPr>
              <a:t>Modul 6</a:t>
            </a:r>
          </a:p>
          <a:p>
            <a:pPr marL="0" indent="0">
              <a:lnSpc>
                <a:spcPct val="100000"/>
              </a:lnSpc>
              <a:spcBef>
                <a:spcPts val="0"/>
              </a:spcBef>
              <a:buFont typeface="Arial" panose="020B0604020202020204" pitchFamily="34" charset="0"/>
              <a:buNone/>
            </a:pPr>
            <a:r>
              <a:rPr lang="en-GB" sz="6600" dirty="0">
                <a:solidFill>
                  <a:srgbClr val="E96751"/>
                </a:solidFill>
              </a:rPr>
              <a:t>VSEBINA</a:t>
            </a:r>
          </a:p>
        </p:txBody>
      </p:sp>
      <p:grpSp>
        <p:nvGrpSpPr>
          <p:cNvPr id="5" name="Group 4">
            <a:extLst>
              <a:ext uri="{FF2B5EF4-FFF2-40B4-BE49-F238E27FC236}">
                <a16:creationId xmlns:a16="http://schemas.microsoft.com/office/drawing/2014/main" id="{D3629E66-D563-6DA0-9351-0E058C811E8E}"/>
              </a:ext>
            </a:extLst>
          </p:cNvPr>
          <p:cNvGrpSpPr/>
          <p:nvPr/>
        </p:nvGrpSpPr>
        <p:grpSpPr>
          <a:xfrm rot="19159346">
            <a:off x="255014" y="2997631"/>
            <a:ext cx="1170562" cy="727881"/>
            <a:chOff x="4975654" y="3674076"/>
            <a:chExt cx="1806206" cy="626075"/>
          </a:xfrm>
        </p:grpSpPr>
        <p:sp>
          <p:nvSpPr>
            <p:cNvPr id="7" name="Freeform 124">
              <a:extLst>
                <a:ext uri="{FF2B5EF4-FFF2-40B4-BE49-F238E27FC236}">
                  <a16:creationId xmlns:a16="http://schemas.microsoft.com/office/drawing/2014/main" id="{01768930-0352-C8CE-7181-428ED96661EA}"/>
                </a:ext>
              </a:extLst>
            </p:cNvPr>
            <p:cNvSpPr/>
            <p:nvPr/>
          </p:nvSpPr>
          <p:spPr>
            <a:xfrm>
              <a:off x="4975654" y="3674076"/>
              <a:ext cx="1779373" cy="626075"/>
            </a:xfrm>
            <a:custGeom>
              <a:avLst/>
              <a:gdLst>
                <a:gd name="connsiteX0" fmla="*/ 115330 w 1779373"/>
                <a:gd name="connsiteY0" fmla="*/ 395416 h 626075"/>
                <a:gd name="connsiteX1" fmla="*/ 0 w 1779373"/>
                <a:gd name="connsiteY1" fmla="*/ 49427 h 626075"/>
                <a:gd name="connsiteX2" fmla="*/ 1779373 w 1779373"/>
                <a:gd name="connsiteY2" fmla="*/ 0 h 626075"/>
                <a:gd name="connsiteX3" fmla="*/ 1524000 w 1779373"/>
                <a:gd name="connsiteY3" fmla="*/ 403654 h 626075"/>
                <a:gd name="connsiteX4" fmla="*/ 881449 w 1779373"/>
                <a:gd name="connsiteY4" fmla="*/ 387178 h 626075"/>
                <a:gd name="connsiteX5" fmla="*/ 1046205 w 1779373"/>
                <a:gd name="connsiteY5" fmla="*/ 626075 h 626075"/>
                <a:gd name="connsiteX6" fmla="*/ 584887 w 1779373"/>
                <a:gd name="connsiteY6" fmla="*/ 387178 h 626075"/>
                <a:gd name="connsiteX7" fmla="*/ 115330 w 1779373"/>
                <a:gd name="connsiteY7" fmla="*/ 395416 h 6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373" h="626075">
                  <a:moveTo>
                    <a:pt x="115330" y="395416"/>
                  </a:moveTo>
                  <a:lnTo>
                    <a:pt x="0" y="49427"/>
                  </a:lnTo>
                  <a:lnTo>
                    <a:pt x="1779373" y="0"/>
                  </a:lnTo>
                  <a:lnTo>
                    <a:pt x="1524000" y="403654"/>
                  </a:lnTo>
                  <a:lnTo>
                    <a:pt x="881449" y="387178"/>
                  </a:lnTo>
                  <a:lnTo>
                    <a:pt x="1046205" y="626075"/>
                  </a:lnTo>
                  <a:lnTo>
                    <a:pt x="584887" y="387178"/>
                  </a:lnTo>
                  <a:lnTo>
                    <a:pt x="115330" y="395416"/>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9" name="TextBox 8">
              <a:extLst>
                <a:ext uri="{FF2B5EF4-FFF2-40B4-BE49-F238E27FC236}">
                  <a16:creationId xmlns:a16="http://schemas.microsoft.com/office/drawing/2014/main" id="{AEC340A8-BBE3-3832-2B9A-638712C858D3}"/>
                </a:ext>
              </a:extLst>
            </p:cNvPr>
            <p:cNvSpPr txBox="1"/>
            <p:nvPr/>
          </p:nvSpPr>
          <p:spPr>
            <a:xfrm>
              <a:off x="5065797" y="3763296"/>
              <a:ext cx="1716063" cy="379876"/>
            </a:xfrm>
            <a:prstGeom prst="rect">
              <a:avLst/>
            </a:prstGeom>
            <a:noFill/>
          </p:spPr>
          <p:txBody>
            <a:bodyPr wrap="square" rtlCol="0">
              <a:spAutoFit/>
            </a:bodyPr>
            <a:lstStyle/>
            <a:p>
              <a:pPr algn="l"/>
              <a:r>
                <a:rPr lang="en-US" sz="1000" b="1" dirty="0">
                  <a:ln/>
                  <a:solidFill>
                    <a:schemeClr val="bg1"/>
                  </a:solidFill>
                  <a:latin typeface="Calibri" panose="020F0502020204030204" pitchFamily="34" charset="0"/>
                  <a:cs typeface="Calibri" panose="020F0502020204030204" pitchFamily="34" charset="0"/>
                  <a:sym typeface="Avenir-Black"/>
                  <a:rtl val="0"/>
                </a:rPr>
                <a:t>TU STE</a:t>
              </a:r>
              <a:endParaRPr lang="en-US" sz="1000" dirty="0">
                <a:ln/>
                <a:solidFill>
                  <a:schemeClr val="bg1"/>
                </a:solidFill>
                <a:latin typeface="Calibri" panose="020F0502020204030204" pitchFamily="34" charset="0"/>
                <a:cs typeface="Calibri" panose="020F0502020204030204" pitchFamily="34" charset="0"/>
                <a:sym typeface="Avenir-Black"/>
                <a:rtl val="0"/>
              </a:endParaRPr>
            </a:p>
          </p:txBody>
        </p:sp>
      </p:grpSp>
    </p:spTree>
    <p:extLst>
      <p:ext uri="{BB962C8B-B14F-4D97-AF65-F5344CB8AC3E}">
        <p14:creationId xmlns:p14="http://schemas.microsoft.com/office/powerpoint/2010/main" val="383687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23C6-7223-B97F-0684-C99F5D84CD8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B59817A-274A-4DAD-9908-256551BE9302}"/>
              </a:ext>
            </a:extLst>
          </p:cNvPr>
          <p:cNvSpPr>
            <a:spLocks noGrp="1"/>
          </p:cNvSpPr>
          <p:nvPr>
            <p:ph type="body" sz="quarter" idx="18"/>
          </p:nvPr>
        </p:nvSpPr>
        <p:spPr>
          <a:xfrm>
            <a:off x="8125512" y="1857125"/>
            <a:ext cx="3885513" cy="870198"/>
          </a:xfrm>
        </p:spPr>
        <p:txBody>
          <a:bodyPr/>
          <a:lstStyle/>
          <a:p>
            <a:pPr>
              <a:lnSpc>
                <a:spcPct val="100000"/>
              </a:lnSpc>
            </a:pPr>
            <a:r>
              <a:rPr lang="en-US" sz="3000" dirty="0"/>
              <a:t>Povežite se brez izgube sredstev: </a:t>
            </a:r>
            <a:r>
              <a:rPr lang="en-US" sz="3000" b="0" dirty="0"/>
              <a:t>komunalne storitve in infrastruktura</a:t>
            </a:r>
            <a:endParaRPr lang="en-IE" b="0" dirty="0"/>
          </a:p>
        </p:txBody>
      </p:sp>
      <p:sp>
        <p:nvSpPr>
          <p:cNvPr id="7" name="Text Placeholder 6">
            <a:extLst>
              <a:ext uri="{FF2B5EF4-FFF2-40B4-BE49-F238E27FC236}">
                <a16:creationId xmlns:a16="http://schemas.microsoft.com/office/drawing/2014/main" id="{7BEF1116-68BA-0AB3-7D3C-FD63CC271EFD}"/>
              </a:ext>
            </a:extLst>
          </p:cNvPr>
          <p:cNvSpPr>
            <a:spLocks noGrp="1"/>
          </p:cNvSpPr>
          <p:nvPr>
            <p:ph type="body" sz="quarter" idx="19"/>
          </p:nvPr>
        </p:nvSpPr>
        <p:spPr>
          <a:xfrm>
            <a:off x="10622535" y="648333"/>
            <a:ext cx="1197303" cy="319777"/>
          </a:xfrm>
        </p:spPr>
        <p:txBody>
          <a:bodyPr/>
          <a:lstStyle/>
          <a:p>
            <a:r>
              <a:rPr lang="en-IE" sz="7200" dirty="0"/>
              <a:t>05</a:t>
            </a:r>
          </a:p>
        </p:txBody>
      </p:sp>
      <p:sp>
        <p:nvSpPr>
          <p:cNvPr id="9" name="Text Placeholder 8">
            <a:extLst>
              <a:ext uri="{FF2B5EF4-FFF2-40B4-BE49-F238E27FC236}">
                <a16:creationId xmlns:a16="http://schemas.microsoft.com/office/drawing/2014/main" id="{1C508B43-BD29-6EA3-27EA-798A4AECA881}"/>
              </a:ext>
            </a:extLst>
          </p:cNvPr>
          <p:cNvSpPr>
            <a:spLocks noGrp="1"/>
          </p:cNvSpPr>
          <p:nvPr>
            <p:ph type="body" sz="quarter" idx="23"/>
          </p:nvPr>
        </p:nvSpPr>
        <p:spPr>
          <a:xfrm>
            <a:off x="330274" y="4057520"/>
            <a:ext cx="11477550" cy="3323269"/>
          </a:xfrm>
        </p:spPr>
        <p:txBody>
          <a:bodyPr lIns="91440" tIns="45720" rIns="91440" bIns="45720" anchor="t"/>
          <a:lstStyle/>
          <a:p>
            <a:r>
              <a:rPr lang="en-US" sz="2100" b="1" dirty="0">
                <a:solidFill>
                  <a:srgbClr val="E96751"/>
                </a:solidFill>
              </a:rPr>
              <a:t>Upoštevajte dejanske stroške in poiščite možnosti za prihranke pri priključitvi elektrike, vode, odvoza odpadkov in interneta – ali pa se pripravite na proračun za rešitve brez omrežja.</a:t>
            </a:r>
            <a:endParaRPr lang="en-US" sz="2100" b="1" dirty="0">
              <a:solidFill>
                <a:srgbClr val="E96751"/>
              </a:solidFill>
              <a:ea typeface="Calibri"/>
              <a:cs typeface="Calibri"/>
            </a:endParaRPr>
          </a:p>
          <a:p>
            <a:r>
              <a:rPr lang="en-US" sz="2100" dirty="0"/>
              <a:t>Elektrika, voda, kanalizacija, širokopasovni internet – ti sistemi se ne pojavijo kar tako. Če je vaša sanjska lokacija izven omrežja ali oddaljena, pričakujte </a:t>
            </a:r>
            <a:r>
              <a:rPr lang="en-US" sz="2100" b="1" dirty="0"/>
              <a:t>znatne začetne stroške </a:t>
            </a:r>
            <a:r>
              <a:rPr lang="en-US" sz="2100" dirty="0"/>
              <a:t>za priključitev ali vzpostavitev teh sistemov. Sončni in septični sistemi, ki niso priključeni na omrežje, lahko stanejo od 10.000 do 30.000 evrov, odvisno od zahtevnosti lokacije. Tudi nepremičnine, ki so priključene na omrežje, lahko zahtevajo pripravljalna dela, nadgradnje ali odobritve ponudnika. Natančna ocena izvedljivosti infrastrukture prepreči kasnejše pretrese v denarnem toku.</a:t>
            </a:r>
            <a:endParaRPr lang="en-IE" sz="2100">
              <a:ea typeface="Calibri"/>
              <a:cs typeface="Calibri"/>
            </a:endParaRPr>
          </a:p>
        </p:txBody>
      </p:sp>
      <p:pic>
        <p:nvPicPr>
          <p:cNvPr id="10" name="Picture Placeholder 9" descr="A close-up of a plumbing and tools&#10;&#10;AI-generated content may be incorrect.">
            <a:extLst>
              <a:ext uri="{FF2B5EF4-FFF2-40B4-BE49-F238E27FC236}">
                <a16:creationId xmlns:a16="http://schemas.microsoft.com/office/drawing/2014/main" id="{B1237F80-CF02-3431-3BF4-4338C24699CA}"/>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9549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6186-46BA-0B50-89C7-86011F034F38}"/>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5BE560D4-BDB3-DA74-886E-451ACE3F12D9}"/>
              </a:ext>
            </a:extLst>
          </p:cNvPr>
          <p:cNvSpPr txBox="1">
            <a:spLocks/>
          </p:cNvSpPr>
          <p:nvPr/>
        </p:nvSpPr>
        <p:spPr>
          <a:xfrm>
            <a:off x="4318000" y="344323"/>
            <a:ext cx="7389480" cy="651543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000" b="1" dirty="0">
                <a:solidFill>
                  <a:srgbClr val="E96751"/>
                </a:solidFill>
                <a:latin typeface="Calibri"/>
                <a:ea typeface="Open Sans"/>
                <a:cs typeface="Calibri"/>
              </a:rPr>
              <a:t>Premisleki: </a:t>
            </a:r>
            <a:r>
              <a:rPr lang="en-US" sz="2000" dirty="0">
                <a:solidFill>
                  <a:srgbClr val="494949"/>
                </a:solidFill>
                <a:latin typeface="Calibri"/>
                <a:ea typeface="Open Sans"/>
                <a:cs typeface="Calibri"/>
              </a:rPr>
              <a:t>Premislite, kako boste </a:t>
            </a:r>
            <a:r>
              <a:rPr lang="en-US" sz="2000" b="1" dirty="0">
                <a:solidFill>
                  <a:srgbClr val="494949"/>
                </a:solidFill>
                <a:latin typeface="Calibri"/>
                <a:ea typeface="Open Sans"/>
                <a:cs typeface="Calibri"/>
              </a:rPr>
              <a:t>na lokaciji </a:t>
            </a:r>
            <a:r>
              <a:rPr lang="en-US" sz="2000" dirty="0">
                <a:solidFill>
                  <a:srgbClr val="494949"/>
                </a:solidFill>
                <a:latin typeface="Calibri"/>
                <a:ea typeface="Open Sans"/>
                <a:cs typeface="Calibri"/>
              </a:rPr>
              <a:t>zagotovili </a:t>
            </a:r>
            <a:r>
              <a:rPr lang="en-US" sz="2000" b="1" dirty="0">
                <a:solidFill>
                  <a:srgbClr val="494949"/>
                </a:solidFill>
                <a:latin typeface="Calibri"/>
                <a:ea typeface="Open Sans"/>
                <a:cs typeface="Calibri"/>
              </a:rPr>
              <a:t>vodo, elektriko, ravnanje z odpadki </a:t>
            </a:r>
            <a:r>
              <a:rPr lang="en-US" sz="2000" dirty="0">
                <a:solidFill>
                  <a:srgbClr val="494949"/>
                </a:solidFill>
                <a:latin typeface="Calibri"/>
                <a:ea typeface="Open Sans"/>
                <a:cs typeface="Calibri"/>
              </a:rPr>
              <a:t>in </a:t>
            </a:r>
            <a:r>
              <a:rPr lang="en-US" sz="2000" b="1" dirty="0">
                <a:solidFill>
                  <a:srgbClr val="494949"/>
                </a:solidFill>
                <a:latin typeface="Calibri"/>
                <a:ea typeface="Open Sans"/>
                <a:cs typeface="Calibri"/>
              </a:rPr>
              <a:t>komunikacije</a:t>
            </a:r>
            <a:r>
              <a:rPr lang="en-US" sz="2000" dirty="0">
                <a:solidFill>
                  <a:srgbClr val="494949"/>
                </a:solidFill>
                <a:latin typeface="Calibri"/>
                <a:ea typeface="Open Sans"/>
                <a:cs typeface="Calibri"/>
              </a:rPr>
              <a:t>. Odročna ali nerazvita območja morda nimajo priključkov na mestne in vaške omrežje, kar pomeni, da boste morali izkopati vodnjake, namestiti septične sisteme ali proizvajati električno energijo izven omrežja. Te naložbe v infrastrukturo so lahko znatne, na primer:</a:t>
            </a:r>
          </a:p>
          <a:p>
            <a:pPr fontAlgn="base">
              <a:lnSpc>
                <a:spcPct val="100000"/>
              </a:lnSpc>
              <a:spcAft>
                <a:spcPts val="600"/>
              </a:spcAft>
            </a:pPr>
            <a:endParaRPr lang="en-US" sz="2000" dirty="0">
              <a:solidFill>
                <a:srgbClr val="494949"/>
              </a:solidFill>
            </a:endParaRPr>
          </a:p>
          <a:p>
            <a:pPr marL="342900" indent="-342900" fontAlgn="base">
              <a:lnSpc>
                <a:spcPct val="100000"/>
              </a:lnSpc>
              <a:spcAft>
                <a:spcPts val="600"/>
              </a:spcAft>
              <a:buFont typeface="Wingdings" panose="05000000000000000000" pitchFamily="2" charset="2"/>
              <a:buChar char="v"/>
            </a:pPr>
            <a:r>
              <a:rPr lang="en-US" sz="2000" dirty="0">
                <a:solidFill>
                  <a:srgbClr val="494949"/>
                </a:solidFill>
                <a:latin typeface="Calibri"/>
                <a:ea typeface="Open Sans"/>
                <a:cs typeface="Calibri"/>
              </a:rPr>
              <a:t>Zagotavljanje </a:t>
            </a:r>
            <a:r>
              <a:rPr lang="en-US" sz="2000" b="1" dirty="0">
                <a:solidFill>
                  <a:srgbClr val="494949"/>
                </a:solidFill>
                <a:latin typeface="Calibri"/>
                <a:ea typeface="Open Sans"/>
                <a:cs typeface="Calibri"/>
              </a:rPr>
              <a:t>osnovnih storitev </a:t>
            </a:r>
            <a:r>
              <a:rPr lang="en-US" sz="2000" dirty="0">
                <a:solidFill>
                  <a:srgbClr val="494949"/>
                </a:solidFill>
                <a:latin typeface="Calibri"/>
                <a:ea typeface="Open Sans"/>
                <a:cs typeface="Calibri"/>
              </a:rPr>
              <a:t>– </a:t>
            </a:r>
            <a:r>
              <a:rPr lang="en-US" sz="2000" b="1" dirty="0">
                <a:solidFill>
                  <a:srgbClr val="494949"/>
                </a:solidFill>
                <a:latin typeface="Calibri"/>
                <a:ea typeface="Open Sans"/>
                <a:cs typeface="Calibri"/>
              </a:rPr>
              <a:t>vode, odvoza odpadkov in električne energije </a:t>
            </a:r>
            <a:r>
              <a:rPr lang="en-US" sz="2000" dirty="0">
                <a:solidFill>
                  <a:srgbClr val="494949"/>
                </a:solidFill>
                <a:latin typeface="Calibri"/>
                <a:ea typeface="Open Sans"/>
                <a:cs typeface="Calibri"/>
              </a:rPr>
              <a:t>– je nepogojno za udobje gostov in skladnost z okoljskimi predpisi. Določite, kako boste zagotovili oskrbo s pitno vodo (priključek na vodovod ali vodnjak), ravnanje z odpadno vodo (septična jama, biološki razgrajevalnik ali priključek na občinski kanalizacijski sistem) in oskrbo z električno energijo (priključek na omrežje ali sončni/off-grid sistemi). Mnoge evropske jurisdikcije zahtevajo dokazane rešitve za odvod odpadnih voda in sive vode pri odobritvi nove namestitve. </a:t>
            </a:r>
          </a:p>
          <a:p>
            <a:pPr marL="342900" indent="-342900" fontAlgn="base">
              <a:lnSpc>
                <a:spcPct val="100000"/>
              </a:lnSpc>
              <a:spcAft>
                <a:spcPts val="600"/>
              </a:spcAft>
              <a:buFont typeface="Wingdings" panose="05000000000000000000" pitchFamily="2" charset="2"/>
              <a:buChar char="v"/>
            </a:pPr>
            <a:endParaRPr lang="en-US" sz="2000" dirty="0">
              <a:solidFill>
                <a:srgbClr val="494949"/>
              </a:solidFill>
            </a:endParaRPr>
          </a:p>
        </p:txBody>
      </p:sp>
      <p:pic>
        <p:nvPicPr>
          <p:cNvPr id="5" name="Picture Placeholder 4" descr="A close-up of hands holding a piece of paper&#10;&#10;AI-generated content may be incorrect.">
            <a:extLst>
              <a:ext uri="{FF2B5EF4-FFF2-40B4-BE49-F238E27FC236}">
                <a16:creationId xmlns:a16="http://schemas.microsoft.com/office/drawing/2014/main" id="{7DFCDD09-B15D-CF7C-5D99-2DFC0C50449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C4DF7F31-DE66-74F5-A12E-028A2FDD9EB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41</a:t>
            </a:fld>
            <a:endParaRPr lang="fr-CA" dirty="0"/>
          </a:p>
        </p:txBody>
      </p:sp>
      <p:sp>
        <p:nvSpPr>
          <p:cNvPr id="6" name="Text Placeholder 5">
            <a:extLst>
              <a:ext uri="{FF2B5EF4-FFF2-40B4-BE49-F238E27FC236}">
                <a16:creationId xmlns:a16="http://schemas.microsoft.com/office/drawing/2014/main" id="{2BF3FBAC-2F26-25CE-F8E3-43799A1A1138}"/>
              </a:ext>
            </a:extLst>
          </p:cNvPr>
          <p:cNvSpPr>
            <a:spLocks noGrp="1"/>
          </p:cNvSpPr>
          <p:nvPr>
            <p:ph type="body" sz="quarter" idx="18"/>
          </p:nvPr>
        </p:nvSpPr>
        <p:spPr>
          <a:xfrm>
            <a:off x="570245" y="3392026"/>
            <a:ext cx="2877175" cy="1049221"/>
          </a:xfrm>
        </p:spPr>
        <p:txBody>
          <a:bodyPr lIns="91440" tIns="45720" rIns="91440" bIns="45720" anchor="t">
            <a:noAutofit/>
          </a:bodyPr>
          <a:lstStyle/>
          <a:p>
            <a:pPr algn="ctr"/>
            <a:r>
              <a:rPr lang="en-US" sz="2600" b="0" dirty="0">
                <a:latin typeface="Calibri"/>
                <a:ea typeface="Open Sans"/>
                <a:cs typeface="Calibri"/>
              </a:rPr>
              <a:t>Natančno ocenite izvedljivost infrastrukture</a:t>
            </a:r>
            <a:endParaRPr lang="en-IE" sz="2600" b="0">
              <a:latin typeface="Calibri"/>
              <a:ea typeface="Open Sans"/>
              <a:cs typeface="Calibri"/>
            </a:endParaRPr>
          </a:p>
        </p:txBody>
      </p:sp>
      <p:sp>
        <p:nvSpPr>
          <p:cNvPr id="16" name="Text Placeholder 7">
            <a:extLst>
              <a:ext uri="{FF2B5EF4-FFF2-40B4-BE49-F238E27FC236}">
                <a16:creationId xmlns:a16="http://schemas.microsoft.com/office/drawing/2014/main" id="{11BFF2CE-4EC7-DC9F-5BDE-833499F61CD5}"/>
              </a:ext>
            </a:extLst>
          </p:cNvPr>
          <p:cNvSpPr>
            <a:spLocks noGrp="1"/>
          </p:cNvSpPr>
          <p:nvPr>
            <p:ph type="body" sz="quarter" idx="19"/>
          </p:nvPr>
        </p:nvSpPr>
        <p:spPr>
          <a:xfrm>
            <a:off x="395188" y="1868291"/>
            <a:ext cx="3200399" cy="385564"/>
          </a:xfrm>
        </p:spPr>
        <p:txBody>
          <a:bodyPr lIns="91440" tIns="45720" rIns="91440" bIns="45720" anchor="t">
            <a:noAutofit/>
          </a:bodyPr>
          <a:lstStyle/>
          <a:p>
            <a:pPr marL="308610" algn="ctr"/>
            <a:r>
              <a:rPr lang="en-IE" sz="3000" dirty="0">
                <a:latin typeface="Calibri"/>
                <a:ea typeface="Open Sans"/>
                <a:cs typeface="Calibri"/>
              </a:rPr>
              <a:t>Komunalne storitve in infrastruktura</a:t>
            </a:r>
          </a:p>
        </p:txBody>
      </p:sp>
      <p:sp>
        <p:nvSpPr>
          <p:cNvPr id="2" name="TextBox 1">
            <a:extLst>
              <a:ext uri="{FF2B5EF4-FFF2-40B4-BE49-F238E27FC236}">
                <a16:creationId xmlns:a16="http://schemas.microsoft.com/office/drawing/2014/main" id="{C1926762-058A-80E5-BA4F-9347116F0C9A}"/>
              </a:ext>
            </a:extLst>
          </p:cNvPr>
          <p:cNvSpPr txBox="1"/>
          <p:nvPr/>
        </p:nvSpPr>
        <p:spPr>
          <a:xfrm>
            <a:off x="1010723" y="5499720"/>
            <a:ext cx="7473541" cy="1354217"/>
          </a:xfrm>
          <a:prstGeom prst="rect">
            <a:avLst/>
          </a:prstGeom>
          <a:noFill/>
        </p:spPr>
        <p:txBody>
          <a:bodyPr wrap="square" lIns="91440" tIns="45720" rIns="91440" bIns="45720" anchor="t">
            <a:spAutoFit/>
          </a:bodyPr>
          <a:lstStyle/>
          <a:p>
            <a:r>
              <a:rPr lang="en-US" sz="1600" b="1" i="1" dirty="0">
                <a:solidFill>
                  <a:srgbClr val="494949"/>
                </a:solidFill>
                <a:latin typeface="Google Sans"/>
              </a:rPr>
              <a:t>Priporočena literatura</a:t>
            </a:r>
            <a:endParaRPr lang="en-US" sz="1600" b="1" i="1">
              <a:solidFill>
                <a:srgbClr val="494949"/>
              </a:solidFill>
              <a:latin typeface="Google Sans"/>
              <a:hlinkClick r:id="">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600" b="0" i="0" dirty="0">
                <a:solidFill>
                  <a:srgbClr val="00B0F0"/>
                </a:solidFill>
                <a:effectLst/>
                <a:latin typeface="Google Sans"/>
                <a:hlinkClick r:id="rId3">
                  <a:extLst>
                    <a:ext uri="{A12FA001-AC4F-418D-AE19-62706E023703}">
                      <ahyp:hlinkClr xmlns:ahyp="http://schemas.microsoft.com/office/drawing/2018/hyperlinkcolor" val="tx"/>
                    </a:ext>
                  </a:extLst>
                </a:hlinkClick>
              </a:rPr>
              <a:t>Program za podnebne ukrepe Fáilte Ireland </a:t>
            </a:r>
            <a:r>
              <a:rPr lang="en-US" sz="1600" b="0" i="0" dirty="0">
                <a:solidFill>
                  <a:srgbClr val="00B0F0"/>
                </a:solidFill>
                <a:effectLst/>
                <a:latin typeface="Google Sans"/>
              </a:rPr>
              <a:t>pomaga podjetjem zmanjšati stroške, izboljšati učinkovitost in doseči cilje trajnosti</a:t>
            </a:r>
          </a:p>
          <a:p>
            <a:pPr marL="285750" indent="-285750">
              <a:buFont typeface="Arial" panose="020B0604020202020204" pitchFamily="34" charset="0"/>
              <a:buChar char="•"/>
            </a:pPr>
            <a:r>
              <a:rPr lang="en-US" sz="1600" dirty="0">
                <a:solidFill>
                  <a:srgbClr val="00B0F0"/>
                </a:solidFill>
                <a:latin typeface="Google Sans"/>
                <a:hlinkClick r:id="rId4">
                  <a:extLst>
                    <a:ext uri="{A12FA001-AC4F-418D-AE19-62706E023703}">
                      <ahyp:hlinkClr xmlns:ahyp="http://schemas.microsoft.com/office/drawing/2018/hyperlinkcolor" val="tx"/>
                    </a:ext>
                  </a:extLst>
                </a:hlinkClick>
              </a:rPr>
              <a:t>Nova pravila o DDV za mala podjetja | Shema DDV za mala in srednja podjetja v EU</a:t>
            </a:r>
            <a:endParaRPr lang="en-US" sz="1600" dirty="0">
              <a:solidFill>
                <a:srgbClr val="00B0F0"/>
              </a:solidFill>
              <a:latin typeface="Google Sans"/>
            </a:endParaRPr>
          </a:p>
          <a:p>
            <a:endParaRPr lang="en-IE" dirty="0">
              <a:solidFill>
                <a:srgbClr val="494949"/>
              </a:solidFill>
            </a:endParaRPr>
          </a:p>
        </p:txBody>
      </p:sp>
      <p:pic>
        <p:nvPicPr>
          <p:cNvPr id="3" name="Picture 2">
            <a:extLst>
              <a:ext uri="{FF2B5EF4-FFF2-40B4-BE49-F238E27FC236}">
                <a16:creationId xmlns:a16="http://schemas.microsoft.com/office/drawing/2014/main" id="{553EE001-DA78-1322-5E48-1F6951ED8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588805"/>
            <a:ext cx="850589" cy="846711"/>
          </a:xfrm>
          <a:prstGeom prst="rect">
            <a:avLst/>
          </a:prstGeom>
        </p:spPr>
      </p:pic>
    </p:spTree>
    <p:extLst>
      <p:ext uri="{BB962C8B-B14F-4D97-AF65-F5344CB8AC3E}">
        <p14:creationId xmlns:p14="http://schemas.microsoft.com/office/powerpoint/2010/main" val="3587891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4F711-9D0E-9701-AFF2-8D01960232B4}"/>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9F67F26C-89E3-7A21-E2B2-8B7CA96218B1}"/>
              </a:ext>
            </a:extLst>
          </p:cNvPr>
          <p:cNvSpPr txBox="1">
            <a:spLocks/>
          </p:cNvSpPr>
          <p:nvPr/>
        </p:nvSpPr>
        <p:spPr>
          <a:xfrm>
            <a:off x="4199859" y="270239"/>
            <a:ext cx="7621707" cy="746793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000" b="1" dirty="0">
                <a:solidFill>
                  <a:srgbClr val="E96751"/>
                </a:solidFill>
                <a:latin typeface="Calibri"/>
                <a:ea typeface="Open Sans"/>
                <a:cs typeface="Calibri"/>
              </a:rPr>
              <a:t>Na primer, </a:t>
            </a:r>
            <a:r>
              <a:rPr lang="en-US" sz="2000" dirty="0">
                <a:solidFill>
                  <a:srgbClr val="494949"/>
                </a:solidFill>
                <a:latin typeface="Calibri"/>
                <a:ea typeface="Open Sans"/>
                <a:cs typeface="Calibri"/>
              </a:rPr>
              <a:t>v analizi</a:t>
            </a:r>
            <a:r>
              <a:rPr lang="en-US" sz="2000" dirty="0">
                <a:solidFill>
                  <a:srgbClr val="E96751"/>
                </a:solidFill>
                <a:latin typeface="Calibri"/>
                <a:ea typeface="Open Sans"/>
                <a:cs typeface="Calibri"/>
                <a:hlinkClick r:id="rId2">
                  <a:extLst>
                    <a:ext uri="{A12FA001-AC4F-418D-AE19-62706E023703}">
                      <ahyp:hlinkClr xmlns:ahyp="http://schemas.microsoft.com/office/drawing/2018/hyperlinkcolor" val="tx"/>
                    </a:ext>
                  </a:extLst>
                </a:hlinkClick>
              </a:rPr>
              <a:t> podjetja Savills Ireland </a:t>
            </a:r>
            <a:r>
              <a:rPr lang="en-US" sz="2000" dirty="0">
                <a:solidFill>
                  <a:srgbClr val="494949"/>
                </a:solidFill>
                <a:latin typeface="Calibri"/>
                <a:ea typeface="Open Sans"/>
                <a:cs typeface="Calibri"/>
              </a:rPr>
              <a:t>so bili za uspešno podjetje na področju glampinga kot „bistveni“ ocenjeni </a:t>
            </a:r>
            <a:r>
              <a:rPr lang="en-US" sz="2000" b="1" dirty="0">
                <a:solidFill>
                  <a:srgbClr val="494949"/>
                </a:solidFill>
                <a:latin typeface="Calibri"/>
                <a:ea typeface="Open Sans"/>
                <a:cs typeface="Calibri"/>
              </a:rPr>
              <a:t>vodovod, ustrezna kanalizacija (odvod odpadnih voda) </a:t>
            </a:r>
            <a:r>
              <a:rPr lang="en-US" sz="2000" dirty="0">
                <a:solidFill>
                  <a:srgbClr val="494949"/>
                </a:solidFill>
                <a:latin typeface="Calibri"/>
                <a:ea typeface="Open Sans"/>
                <a:cs typeface="Calibri"/>
              </a:rPr>
              <a:t>in električna energija. Če je lokacija izven omrežja (kar je pogosto v nekaterih delih slovenskih gora ali islandskega višavja), načrtujte obnovljive vire energije in kompostne straniščne školjke, da boste izpolnili standarde (in morda pridobili posebna dovoljenja).</a:t>
            </a:r>
          </a:p>
          <a:p>
            <a:pPr marL="342900" indent="-342900" fontAlgn="base">
              <a:lnSpc>
                <a:spcPct val="100000"/>
              </a:lnSpc>
              <a:spcAft>
                <a:spcPts val="600"/>
              </a:spcAft>
              <a:buFont typeface="Wingdings" panose="05000000000000000000" pitchFamily="2" charset="2"/>
              <a:buChar char="v"/>
            </a:pPr>
            <a:r>
              <a:rPr lang="en-US" sz="2000" b="1" dirty="0" err="1">
                <a:solidFill>
                  <a:srgbClr val="E96751"/>
                </a:solidFill>
                <a:latin typeface="Calibri"/>
                <a:ea typeface="Open Sans"/>
                <a:cs typeface="Calibri"/>
              </a:rPr>
              <a:t>Stroški</a:t>
            </a:r>
            <a:r>
              <a:rPr lang="en-US" sz="2000" b="1" dirty="0">
                <a:solidFill>
                  <a:srgbClr val="E96751"/>
                </a:solidFill>
                <a:latin typeface="Calibri"/>
                <a:ea typeface="Open Sans"/>
                <a:cs typeface="Calibri"/>
              </a:rPr>
              <a:t>: </a:t>
            </a:r>
            <a:r>
              <a:rPr lang="en-US" sz="2000" dirty="0" err="1">
                <a:solidFill>
                  <a:srgbClr val="494949"/>
                </a:solidFill>
                <a:latin typeface="Calibri"/>
                <a:ea typeface="Open Sans"/>
                <a:cs typeface="Calibri"/>
              </a:rPr>
              <a:t>Stroški</a:t>
            </a:r>
            <a:r>
              <a:rPr lang="en-US" sz="2000" b="1" dirty="0">
                <a:solidFill>
                  <a:srgbClr val="494949"/>
                </a:solidFill>
                <a:latin typeface="Calibri"/>
                <a:ea typeface="Open Sans"/>
                <a:cs typeface="Calibri"/>
              </a:rPr>
              <a:t> </a:t>
            </a:r>
            <a:r>
              <a:rPr lang="en-US" sz="2000" b="1" dirty="0" err="1">
                <a:solidFill>
                  <a:srgbClr val="494949"/>
                </a:solidFill>
                <a:latin typeface="Calibri"/>
                <a:ea typeface="Open Sans"/>
                <a:cs typeface="Calibri"/>
              </a:rPr>
              <a:t>priključitve</a:t>
            </a:r>
            <a:r>
              <a:rPr lang="en-US" sz="2000" b="1" dirty="0">
                <a:solidFill>
                  <a:srgbClr val="494949"/>
                </a:solidFill>
                <a:latin typeface="Calibri"/>
                <a:ea typeface="Open Sans"/>
                <a:cs typeface="Calibri"/>
              </a:rPr>
              <a:t> </a:t>
            </a:r>
            <a:r>
              <a:rPr lang="en-US" sz="2000" dirty="0" err="1">
                <a:solidFill>
                  <a:srgbClr val="494949"/>
                </a:solidFill>
                <a:latin typeface="Calibri"/>
                <a:ea typeface="Open Sans"/>
                <a:cs typeface="Calibri"/>
              </a:rPr>
              <a:t>na</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omrežje</a:t>
            </a:r>
            <a:r>
              <a:rPr lang="en-US" sz="2000" dirty="0">
                <a:solidFill>
                  <a:srgbClr val="494949"/>
                </a:solidFill>
                <a:latin typeface="Calibri"/>
                <a:ea typeface="Open Sans"/>
                <a:cs typeface="Calibri"/>
              </a:rPr>
              <a:t> so odvisni od bližine omrežij. Priključitev podeželskega območja na </a:t>
            </a:r>
            <a:r>
              <a:rPr lang="en-US" sz="2000" dirty="0">
                <a:solidFill>
                  <a:srgbClr val="E96751"/>
                </a:solidFill>
                <a:latin typeface="Calibri"/>
                <a:ea typeface="Open Sans"/>
                <a:cs typeface="Calibri"/>
                <a:hlinkClick r:id="rId3">
                  <a:extLst>
                    <a:ext uri="{A12FA001-AC4F-418D-AE19-62706E023703}">
                      <ahyp:hlinkClr xmlns:ahyp="http://schemas.microsoft.com/office/drawing/2018/hyperlinkcolor" val="tx"/>
                    </a:ext>
                  </a:extLst>
                </a:hlinkClick>
              </a:rPr>
              <a:t>električno omrežje na Irskem </a:t>
            </a:r>
            <a:r>
              <a:rPr lang="en-US" sz="2000" dirty="0">
                <a:solidFill>
                  <a:srgbClr val="494949"/>
                </a:solidFill>
                <a:latin typeface="Calibri"/>
                <a:ea typeface="Open Sans"/>
                <a:cs typeface="Calibri"/>
              </a:rPr>
              <a:t>na primer </a:t>
            </a:r>
            <a:r>
              <a:rPr lang="en-US" sz="2000" dirty="0" err="1">
                <a:solidFill>
                  <a:srgbClr val="494949"/>
                </a:solidFill>
                <a:latin typeface="Calibri"/>
                <a:ea typeface="Open Sans"/>
                <a:cs typeface="Calibri"/>
              </a:rPr>
              <a:t>stane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okoli</a:t>
            </a:r>
            <a:r>
              <a:rPr lang="en-US" sz="2000" b="1" dirty="0">
                <a:solidFill>
                  <a:srgbClr val="494949"/>
                </a:solidFill>
                <a:latin typeface="Calibri"/>
                <a:ea typeface="Open Sans"/>
                <a:cs typeface="Calibri"/>
              </a:rPr>
              <a:t> 1.800–2.500 EUR </a:t>
            </a:r>
            <a:r>
              <a:rPr lang="en-US" sz="2000" dirty="0">
                <a:solidFill>
                  <a:srgbClr val="494949"/>
                </a:solidFill>
                <a:latin typeface="Calibri"/>
                <a:ea typeface="Open Sans"/>
                <a:cs typeface="Calibri"/>
              </a:rPr>
              <a:t>za </a:t>
            </a:r>
            <a:r>
              <a:rPr lang="en-US" sz="2000" dirty="0" err="1">
                <a:solidFill>
                  <a:srgbClr val="494949"/>
                </a:solidFill>
                <a:latin typeface="Calibri"/>
                <a:ea typeface="Open Sans"/>
                <a:cs typeface="Calibri"/>
              </a:rPr>
              <a:t>enofazno</a:t>
            </a:r>
            <a:r>
              <a:rPr lang="en-US" sz="2000" dirty="0">
                <a:solidFill>
                  <a:srgbClr val="494949"/>
                </a:solidFill>
                <a:latin typeface="Calibri"/>
                <a:ea typeface="Open Sans"/>
                <a:cs typeface="Calibri"/>
              </a:rPr>
              <a:t> oskrbo (več, če so potrebni novi transformatorji ali drogovi). </a:t>
            </a:r>
          </a:p>
          <a:p>
            <a:pPr marL="342900" indent="-342900" fontAlgn="base">
              <a:lnSpc>
                <a:spcPct val="100000"/>
              </a:lnSpc>
              <a:spcAft>
                <a:spcPts val="600"/>
              </a:spcAft>
              <a:buFont typeface="Wingdings" panose="05000000000000000000" pitchFamily="2" charset="2"/>
              <a:buChar char="v"/>
            </a:pPr>
            <a:r>
              <a:rPr lang="en-US" sz="2000" b="1" dirty="0">
                <a:solidFill>
                  <a:srgbClr val="494949"/>
                </a:solidFill>
                <a:latin typeface="Calibri"/>
                <a:ea typeface="Open Sans"/>
                <a:cs typeface="Calibri"/>
              </a:rPr>
              <a:t>Vrtanje vodnjaka </a:t>
            </a:r>
            <a:r>
              <a:rPr lang="en-US" sz="2000" dirty="0">
                <a:solidFill>
                  <a:srgbClr val="494949"/>
                </a:solidFill>
                <a:latin typeface="Calibri"/>
                <a:ea typeface="Open Sans"/>
                <a:cs typeface="Calibri"/>
              </a:rPr>
              <a:t>in namestitev črpalke lahko stane </a:t>
            </a:r>
            <a:r>
              <a:rPr lang="en-US" sz="2000" b="1" dirty="0">
                <a:solidFill>
                  <a:srgbClr val="494949"/>
                </a:solidFill>
                <a:latin typeface="Calibri"/>
                <a:ea typeface="Open Sans"/>
                <a:cs typeface="Calibri"/>
              </a:rPr>
              <a:t>od 5.000 do 10.000 evrov</a:t>
            </a:r>
            <a:r>
              <a:rPr lang="en-US" sz="2000" dirty="0">
                <a:solidFill>
                  <a:srgbClr val="494949"/>
                </a:solidFill>
                <a:latin typeface="Calibri"/>
                <a:ea typeface="Open Sans"/>
                <a:cs typeface="Calibri"/>
              </a:rPr>
              <a:t>, medtem ko lahko priključitev na vodovodno omrežje stane nekaj tisoč evrov. </a:t>
            </a:r>
          </a:p>
          <a:p>
            <a:pPr marL="342900" indent="-342900" fontAlgn="base">
              <a:lnSpc>
                <a:spcPct val="100000"/>
              </a:lnSpc>
              <a:spcAft>
                <a:spcPts val="600"/>
              </a:spcAft>
              <a:buFont typeface="Wingdings" panose="05000000000000000000" pitchFamily="2" charset="2"/>
              <a:buChar char="v"/>
            </a:pPr>
            <a:r>
              <a:rPr lang="en-US" sz="2000" dirty="0">
                <a:solidFill>
                  <a:srgbClr val="494949"/>
                </a:solidFill>
                <a:latin typeface="Calibri"/>
                <a:ea typeface="Open Sans"/>
                <a:cs typeface="Calibri"/>
              </a:rPr>
              <a:t>Namestitev </a:t>
            </a:r>
            <a:r>
              <a:rPr lang="en-US" sz="2000" b="1" dirty="0">
                <a:solidFill>
                  <a:srgbClr val="494949"/>
                </a:solidFill>
                <a:latin typeface="Calibri"/>
                <a:ea typeface="Open Sans"/>
                <a:cs typeface="Calibri"/>
              </a:rPr>
              <a:t>septičnega sistema </a:t>
            </a:r>
            <a:r>
              <a:rPr lang="en-US" sz="2000" dirty="0">
                <a:solidFill>
                  <a:srgbClr val="494949"/>
                </a:solidFill>
                <a:latin typeface="Calibri"/>
                <a:ea typeface="Open Sans"/>
                <a:cs typeface="Calibri"/>
              </a:rPr>
              <a:t>ali naprave za </a:t>
            </a:r>
            <a:r>
              <a:rPr lang="en-US" sz="2000" dirty="0" err="1">
                <a:solidFill>
                  <a:srgbClr val="494949"/>
                </a:solidFill>
                <a:latin typeface="Calibri"/>
                <a:ea typeface="Open Sans"/>
                <a:cs typeface="Calibri"/>
              </a:rPr>
              <a:t>biološko</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čiščenje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stane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običajno</a:t>
            </a:r>
            <a:r>
              <a:rPr lang="en-US" sz="2000" b="1" dirty="0">
                <a:solidFill>
                  <a:srgbClr val="494949"/>
                </a:solidFill>
                <a:latin typeface="Calibri"/>
                <a:ea typeface="Open Sans"/>
                <a:cs typeface="Calibri"/>
              </a:rPr>
              <a:t> 4.000–15.000 EUR </a:t>
            </a:r>
            <a:r>
              <a:rPr lang="en-US" sz="2000" dirty="0">
                <a:solidFill>
                  <a:srgbClr val="494949"/>
                </a:solidFill>
                <a:latin typeface="Calibri"/>
                <a:ea typeface="Open Sans"/>
                <a:cs typeface="Calibri"/>
              </a:rPr>
              <a:t>(</a:t>
            </a:r>
            <a:r>
              <a:rPr lang="en-US" sz="2000" dirty="0" err="1">
                <a:solidFill>
                  <a:srgbClr val="494949"/>
                </a:solidFill>
                <a:latin typeface="Calibri"/>
                <a:ea typeface="Open Sans"/>
                <a:cs typeface="Calibri"/>
              </a:rPr>
              <a:t>preverite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ali</a:t>
            </a:r>
            <a:r>
              <a:rPr lang="en-US" sz="2000" dirty="0">
                <a:solidFill>
                  <a:srgbClr val="494949"/>
                </a:solidFill>
                <a:latin typeface="Calibri"/>
                <a:ea typeface="Open Sans"/>
                <a:cs typeface="Calibri"/>
              </a:rPr>
              <a:t> je v skladu z lokalnimi predpisi). Če se odločite za neodvisnost od omrežja, lahko naprave za sončno energijo z akumulatorji </a:t>
            </a:r>
            <a:r>
              <a:rPr lang="en-US" sz="2000" dirty="0" err="1">
                <a:solidFill>
                  <a:srgbClr val="494949"/>
                </a:solidFill>
                <a:latin typeface="Calibri"/>
                <a:ea typeface="Open Sans"/>
                <a:cs typeface="Calibri"/>
              </a:rPr>
              <a:t>stanejo</a:t>
            </a:r>
            <a:r>
              <a:rPr lang="en-US" sz="2000" b="1" dirty="0">
                <a:solidFill>
                  <a:srgbClr val="494949"/>
                </a:solidFill>
                <a:latin typeface="Calibri"/>
                <a:ea typeface="Open Sans"/>
                <a:cs typeface="Calibri"/>
              </a:rPr>
              <a:t> 10.000–30.000 EUR, </a:t>
            </a:r>
            <a:r>
              <a:rPr lang="en-US" sz="2000" dirty="0" err="1">
                <a:solidFill>
                  <a:srgbClr val="494949"/>
                </a:solidFill>
                <a:latin typeface="Calibri"/>
                <a:ea typeface="Open Sans"/>
                <a:cs typeface="Calibri"/>
              </a:rPr>
              <a:t>odvisno</a:t>
            </a:r>
            <a:r>
              <a:rPr lang="en-US" sz="2000" dirty="0">
                <a:solidFill>
                  <a:srgbClr val="494949"/>
                </a:solidFill>
                <a:latin typeface="Calibri"/>
                <a:ea typeface="Open Sans"/>
                <a:cs typeface="Calibri"/>
              </a:rPr>
              <a:t> od zmogljivosti. </a:t>
            </a:r>
          </a:p>
        </p:txBody>
      </p:sp>
      <p:pic>
        <p:nvPicPr>
          <p:cNvPr id="9" name="Picture Placeholder 8" descr="A close-up of a plumbing and tools&#10;&#10;AI-generated content may be incorrect.">
            <a:extLst>
              <a:ext uri="{FF2B5EF4-FFF2-40B4-BE49-F238E27FC236}">
                <a16:creationId xmlns:a16="http://schemas.microsoft.com/office/drawing/2014/main" id="{0CF44485-21D7-7328-2DA1-C150A4546895}"/>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BFA8302C-B49B-A5F3-624C-BDEE8EBE27E8}"/>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42</a:t>
            </a:fld>
            <a:endParaRPr lang="fr-CA" dirty="0"/>
          </a:p>
        </p:txBody>
      </p:sp>
      <p:sp>
        <p:nvSpPr>
          <p:cNvPr id="6" name="Text Placeholder 5">
            <a:extLst>
              <a:ext uri="{FF2B5EF4-FFF2-40B4-BE49-F238E27FC236}">
                <a16:creationId xmlns:a16="http://schemas.microsoft.com/office/drawing/2014/main" id="{F24BD709-2E9B-0B70-30DA-BEC85F5C1CC9}"/>
              </a:ext>
            </a:extLst>
          </p:cNvPr>
          <p:cNvSpPr>
            <a:spLocks noGrp="1"/>
          </p:cNvSpPr>
          <p:nvPr>
            <p:ph type="body" sz="quarter" idx="18"/>
          </p:nvPr>
        </p:nvSpPr>
        <p:spPr>
          <a:xfrm>
            <a:off x="570245" y="3266922"/>
            <a:ext cx="3011155" cy="1049221"/>
          </a:xfrm>
        </p:spPr>
        <p:txBody>
          <a:bodyPr lIns="91440" tIns="45720" rIns="91440" bIns="45720" anchor="t">
            <a:noAutofit/>
          </a:bodyPr>
          <a:lstStyle/>
          <a:p>
            <a:pPr algn="ctr"/>
            <a:r>
              <a:rPr lang="en-IE" sz="2400" b="0" dirty="0">
                <a:latin typeface="Calibri"/>
                <a:ea typeface="Open Sans"/>
                <a:cs typeface="Calibri"/>
              </a:rPr>
              <a:t>Koliko dejansko stane priključitev na omrežje ali ostati neodvisen od omrežja!</a:t>
            </a:r>
          </a:p>
        </p:txBody>
      </p:sp>
      <p:pic>
        <p:nvPicPr>
          <p:cNvPr id="8" name="Picture 7">
            <a:extLst>
              <a:ext uri="{FF2B5EF4-FFF2-40B4-BE49-F238E27FC236}">
                <a16:creationId xmlns:a16="http://schemas.microsoft.com/office/drawing/2014/main" id="{ACFA1F24-4906-9BE2-727E-65431B5757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588805"/>
            <a:ext cx="850589" cy="846711"/>
          </a:xfrm>
          <a:prstGeom prst="rect">
            <a:avLst/>
          </a:prstGeom>
        </p:spPr>
      </p:pic>
      <p:sp>
        <p:nvSpPr>
          <p:cNvPr id="5" name="TextBox 4">
            <a:extLst>
              <a:ext uri="{FF2B5EF4-FFF2-40B4-BE49-F238E27FC236}">
                <a16:creationId xmlns:a16="http://schemas.microsoft.com/office/drawing/2014/main" id="{61E467A9-DD90-CB84-6B5B-52382568256E}"/>
              </a:ext>
            </a:extLst>
          </p:cNvPr>
          <p:cNvSpPr txBox="1"/>
          <p:nvPr/>
        </p:nvSpPr>
        <p:spPr>
          <a:xfrm>
            <a:off x="1010723" y="5594040"/>
            <a:ext cx="3503069" cy="1169551"/>
          </a:xfrm>
          <a:prstGeom prst="rect">
            <a:avLst/>
          </a:prstGeom>
          <a:noFill/>
        </p:spPr>
        <p:txBody>
          <a:bodyPr wrap="square" lIns="91440" tIns="45720" rIns="91440" bIns="45720" anchor="t">
            <a:spAutoFit/>
          </a:bodyPr>
          <a:lstStyle/>
          <a:p>
            <a:r>
              <a:rPr lang="en-US" sz="1400" b="0" i="0" dirty="0">
                <a:solidFill>
                  <a:srgbClr val="00B0F0"/>
                </a:solidFill>
                <a:effectLst/>
                <a:latin typeface="Google Sans"/>
                <a:hlinkClick r:id="rId6">
                  <a:extLst>
                    <a:ext uri="{A12FA001-AC4F-418D-AE19-62706E023703}">
                      <ahyp:hlinkClr xmlns:ahyp="http://schemas.microsoft.com/office/drawing/2018/hyperlinkcolor" val="tx"/>
                    </a:ext>
                  </a:extLst>
                </a:hlinkClick>
              </a:rPr>
              <a:t>Nizozemski program VAMIL </a:t>
            </a:r>
            <a:r>
              <a:rPr lang="en-US" sz="1400" dirty="0">
                <a:solidFill>
                  <a:srgbClr val="494949"/>
                </a:solidFill>
                <a:latin typeface="Google Sans"/>
              </a:rPr>
              <a:t>Možnosti naložb v infrastrukturo za polnjenje električnih vozil</a:t>
            </a:r>
            <a:r>
              <a:rPr lang="en-US" sz="1400" b="0" i="0" dirty="0">
                <a:solidFill>
                  <a:srgbClr val="494949"/>
                </a:solidFill>
                <a:effectLst/>
                <a:latin typeface="Google Sans"/>
              </a:rPr>
              <a:t>. Nizozemska vlada podpira podjetja, ki dosegajo cilje na področju podnebnih ukrepov.</a:t>
            </a:r>
            <a:endParaRPr lang="en-IE" sz="1400">
              <a:solidFill>
                <a:srgbClr val="494949"/>
              </a:solidFill>
              <a:ea typeface="Calibri"/>
              <a:cs typeface="Calibri"/>
            </a:endParaRPr>
          </a:p>
        </p:txBody>
      </p:sp>
      <p:sp>
        <p:nvSpPr>
          <p:cNvPr id="7" name="Text Placeholder 7">
            <a:extLst>
              <a:ext uri="{FF2B5EF4-FFF2-40B4-BE49-F238E27FC236}">
                <a16:creationId xmlns:a16="http://schemas.microsoft.com/office/drawing/2014/main" id="{893092A5-EA00-2F5D-3B0E-86B8C512E9A0}"/>
              </a:ext>
            </a:extLst>
          </p:cNvPr>
          <p:cNvSpPr>
            <a:spLocks noGrp="1"/>
          </p:cNvSpPr>
          <p:nvPr>
            <p:ph type="body" sz="quarter" idx="19"/>
          </p:nvPr>
        </p:nvSpPr>
        <p:spPr>
          <a:xfrm>
            <a:off x="374021" y="1847124"/>
            <a:ext cx="3200399" cy="385564"/>
          </a:xfrm>
        </p:spPr>
        <p:txBody>
          <a:bodyPr lIns="91440" tIns="45720" rIns="91440" bIns="45720" anchor="t">
            <a:noAutofit/>
          </a:bodyPr>
          <a:lstStyle/>
          <a:p>
            <a:pPr marL="308610" algn="ctr"/>
            <a:r>
              <a:rPr lang="en-IE" sz="3000" dirty="0">
                <a:latin typeface="Calibri"/>
                <a:ea typeface="Open Sans"/>
                <a:cs typeface="Calibri"/>
              </a:rPr>
              <a:t>Komunalne storitve in infrastruktura</a:t>
            </a:r>
            <a:endParaRPr lang="sl-SI" sz="3000">
              <a:latin typeface="Calibri"/>
              <a:ea typeface="Open Sans"/>
              <a:cs typeface="Calibri"/>
            </a:endParaRPr>
          </a:p>
        </p:txBody>
      </p:sp>
    </p:spTree>
    <p:extLst>
      <p:ext uri="{BB962C8B-B14F-4D97-AF65-F5344CB8AC3E}">
        <p14:creationId xmlns:p14="http://schemas.microsoft.com/office/powerpoint/2010/main" val="2287283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D188-7A21-ED71-285F-126DAD633A35}"/>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F9F8D1F1-1A21-DC25-4395-250EB17CC648}"/>
              </a:ext>
            </a:extLst>
          </p:cNvPr>
          <p:cNvSpPr txBox="1">
            <a:spLocks/>
          </p:cNvSpPr>
          <p:nvPr/>
        </p:nvSpPr>
        <p:spPr>
          <a:xfrm>
            <a:off x="4388647" y="491537"/>
            <a:ext cx="7190121" cy="3139350"/>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v"/>
            </a:pPr>
            <a:r>
              <a:rPr lang="en-US" sz="2000" dirty="0">
                <a:solidFill>
                  <a:srgbClr val="494949"/>
                </a:solidFill>
                <a:latin typeface="Calibri"/>
                <a:ea typeface="Open Sans"/>
                <a:cs typeface="Calibri"/>
              </a:rPr>
              <a:t>Ne pozabite na </a:t>
            </a:r>
            <a:r>
              <a:rPr lang="en-US" sz="2000" b="1" dirty="0">
                <a:solidFill>
                  <a:srgbClr val="494949"/>
                </a:solidFill>
                <a:latin typeface="Calibri"/>
                <a:ea typeface="Open Sans"/>
                <a:cs typeface="Calibri"/>
              </a:rPr>
              <a:t>internetno povezavo, </a:t>
            </a:r>
            <a:r>
              <a:rPr lang="en-US" sz="2000" dirty="0">
                <a:solidFill>
                  <a:srgbClr val="494949"/>
                </a:solidFill>
                <a:latin typeface="Calibri"/>
                <a:ea typeface="Open Sans"/>
                <a:cs typeface="Calibri"/>
              </a:rPr>
              <a:t>če jo obljubite gostom (satelitski internet v oddaljenih območjih lahko stane od nekaj sto do nekaj tisoč </a:t>
            </a:r>
            <a:r>
              <a:rPr lang="en-US" sz="2000" dirty="0" err="1">
                <a:solidFill>
                  <a:srgbClr val="494949"/>
                </a:solidFill>
                <a:latin typeface="Calibri"/>
                <a:ea typeface="Open Sans"/>
                <a:cs typeface="Calibri"/>
              </a:rPr>
              <a:t>dolarjev</a:t>
            </a:r>
            <a:r>
              <a:rPr lang="en-US" sz="2000" dirty="0">
                <a:solidFill>
                  <a:srgbClr val="494949"/>
                </a:solidFill>
                <a:latin typeface="Calibri"/>
                <a:ea typeface="Open Sans"/>
                <a:cs typeface="Calibri"/>
              </a:rPr>
              <a:t> za </a:t>
            </a:r>
            <a:r>
              <a:rPr lang="en-US" sz="2000" dirty="0" err="1">
                <a:solidFill>
                  <a:srgbClr val="494949"/>
                </a:solidFill>
                <a:latin typeface="Calibri"/>
                <a:ea typeface="Open Sans"/>
                <a:cs typeface="Calibri"/>
              </a:rPr>
              <a:t>namestitev</a:t>
            </a:r>
            <a:r>
              <a:rPr lang="en-US" sz="2000" dirty="0">
                <a:solidFill>
                  <a:srgbClr val="494949"/>
                </a:solidFill>
                <a:latin typeface="Calibri"/>
                <a:ea typeface="Open Sans"/>
                <a:cs typeface="Calibri"/>
              </a:rPr>
              <a:t>).</a:t>
            </a:r>
          </a:p>
          <a:p>
            <a:pPr fontAlgn="base">
              <a:lnSpc>
                <a:spcPct val="100000"/>
              </a:lnSpc>
              <a:spcAft>
                <a:spcPts val="1200"/>
              </a:spcAft>
            </a:pPr>
            <a:r>
              <a:rPr lang="en-US" sz="2000" dirty="0">
                <a:solidFill>
                  <a:srgbClr val="494949"/>
                </a:solidFill>
                <a:latin typeface="Calibri"/>
                <a:ea typeface="Open Sans"/>
                <a:cs typeface="Calibri"/>
              </a:rPr>
              <a:t>Te </a:t>
            </a:r>
            <a:r>
              <a:rPr lang="en-US" sz="2000" b="1" dirty="0">
                <a:solidFill>
                  <a:srgbClr val="494949"/>
                </a:solidFill>
                <a:latin typeface="Calibri"/>
                <a:ea typeface="Open Sans"/>
                <a:cs typeface="Calibri"/>
              </a:rPr>
              <a:t>začetne naložbe </a:t>
            </a:r>
            <a:r>
              <a:rPr lang="en-US" sz="2000" dirty="0">
                <a:solidFill>
                  <a:srgbClr val="494949"/>
                </a:solidFill>
                <a:latin typeface="Calibri"/>
                <a:ea typeface="Open Sans"/>
                <a:cs typeface="Calibri"/>
              </a:rPr>
              <a:t>so znatne: poročilo navaja, da skupna infrastruktura (komunalne storitve in dostop) za majhno glamping lokacijo s štirimi enotami običajno stane od 58.000 do 116.000 evrov (savills.ie).</a:t>
            </a:r>
          </a:p>
          <a:p>
            <a:pPr marL="342900" indent="-342900" fontAlgn="base">
              <a:lnSpc>
                <a:spcPct val="100000"/>
              </a:lnSpc>
              <a:spcAft>
                <a:spcPts val="1200"/>
              </a:spcAft>
              <a:buFont typeface="Wingdings" panose="05000000000000000000" pitchFamily="2" charset="2"/>
              <a:buChar char="v"/>
            </a:pPr>
            <a:endParaRPr lang="en-US" sz="2000" dirty="0">
              <a:solidFill>
                <a:srgbClr val="494949"/>
              </a:solidFill>
            </a:endParaRPr>
          </a:p>
          <a:p>
            <a:pPr marL="342900" indent="-342900" fontAlgn="base">
              <a:lnSpc>
                <a:spcPct val="100000"/>
              </a:lnSpc>
              <a:spcAft>
                <a:spcPts val="1200"/>
              </a:spcAft>
              <a:buFont typeface="Wingdings" panose="05000000000000000000" pitchFamily="2" charset="2"/>
              <a:buChar char="ü"/>
            </a:pPr>
            <a:r>
              <a:rPr lang="en-US" sz="2000" b="1" i="1" dirty="0">
                <a:solidFill>
                  <a:srgbClr val="3B7F81"/>
                </a:solidFill>
                <a:latin typeface="Calibri"/>
                <a:ea typeface="Open Sans"/>
                <a:cs typeface="Calibri"/>
              </a:rPr>
              <a:t>Finančni nasvet: </a:t>
            </a:r>
            <a:r>
              <a:rPr lang="en-US" sz="2000" dirty="0">
                <a:solidFill>
                  <a:srgbClr val="494949"/>
                </a:solidFill>
                <a:latin typeface="Calibri"/>
                <a:ea typeface="Open Sans"/>
                <a:cs typeface="Calibri"/>
              </a:rPr>
              <a:t>V svoj finančni načrt vključite </a:t>
            </a:r>
            <a:r>
              <a:rPr lang="en-US" sz="2000" b="1" dirty="0">
                <a:solidFill>
                  <a:srgbClr val="494949"/>
                </a:solidFill>
                <a:latin typeface="Calibri"/>
                <a:ea typeface="Open Sans"/>
                <a:cs typeface="Calibri"/>
              </a:rPr>
              <a:t>zadosten proračun za infrastrukturo</a:t>
            </a:r>
            <a:r>
              <a:rPr lang="en-US" sz="2000" dirty="0">
                <a:solidFill>
                  <a:srgbClr val="494949"/>
                </a:solidFill>
                <a:latin typeface="Calibri"/>
                <a:ea typeface="Open Sans"/>
                <a:cs typeface="Calibri"/>
              </a:rPr>
              <a:t>. Vključite tudi rezervo za nepričakovane stroške (npr. vrtanje v globljo skalo ali potreba po večjem generatorju), da se izognete likvidnostnim težavam med gradnjo.</a:t>
            </a:r>
          </a:p>
          <a:p>
            <a:pPr marL="342900" indent="-342900" fontAlgn="base">
              <a:lnSpc>
                <a:spcPct val="100000"/>
              </a:lnSpc>
              <a:spcAft>
                <a:spcPts val="1200"/>
              </a:spcAft>
              <a:buFont typeface="Wingdings" panose="05000000000000000000" pitchFamily="2" charset="2"/>
              <a:buChar char="ü"/>
            </a:pPr>
            <a:r>
              <a:rPr lang="en-US" sz="2000" b="1" i="1" dirty="0">
                <a:solidFill>
                  <a:srgbClr val="3B7F81"/>
                </a:solidFill>
                <a:latin typeface="Calibri"/>
                <a:ea typeface="Open Sans"/>
                <a:cs typeface="Calibri"/>
              </a:rPr>
              <a:t>Finančni nasvet: </a:t>
            </a:r>
            <a:r>
              <a:rPr lang="en-US" sz="2000" dirty="0">
                <a:solidFill>
                  <a:srgbClr val="494949"/>
                </a:solidFill>
                <a:latin typeface="Calibri"/>
                <a:ea typeface="Open Sans"/>
                <a:cs typeface="Calibri"/>
              </a:rPr>
              <a:t>Kadar je mogoče, </a:t>
            </a:r>
            <a:r>
              <a:rPr lang="en-US" sz="2000" b="1" dirty="0">
                <a:solidFill>
                  <a:srgbClr val="494949"/>
                </a:solidFill>
                <a:latin typeface="Calibri"/>
                <a:ea typeface="Open Sans"/>
                <a:cs typeface="Calibri"/>
              </a:rPr>
              <a:t>uporabite trajnostne sisteme </a:t>
            </a:r>
            <a:r>
              <a:rPr lang="en-US" sz="2000" dirty="0">
                <a:solidFill>
                  <a:srgbClr val="494949"/>
                </a:solidFill>
                <a:latin typeface="Calibri"/>
                <a:ea typeface="Open Sans"/>
                <a:cs typeface="Calibri"/>
              </a:rPr>
              <a:t>(sončno energijo, zbiranje deževnice), ki imajo sicer višje začetne stroške, vendar sčasoma nižje obratovalne stroške. </a:t>
            </a:r>
          </a:p>
          <a:p>
            <a:pPr marL="342900" indent="-342900" fontAlgn="base">
              <a:lnSpc>
                <a:spcPct val="100000"/>
              </a:lnSpc>
              <a:spcAft>
                <a:spcPts val="1200"/>
              </a:spcAft>
              <a:buFont typeface="Wingdings" panose="05000000000000000000" pitchFamily="2" charset="2"/>
              <a:buChar char="v"/>
            </a:pPr>
            <a:endParaRPr lang="en-US" sz="2200" dirty="0">
              <a:solidFill>
                <a:srgbClr val="494949"/>
              </a:solidFill>
            </a:endParaRPr>
          </a:p>
        </p:txBody>
      </p:sp>
      <p:pic>
        <p:nvPicPr>
          <p:cNvPr id="30" name="Picture Placeholder 29" descr="A blue paper and a credit card with gold coins falling&#10;&#10;AI-generated content may be incorrect.">
            <a:extLst>
              <a:ext uri="{FF2B5EF4-FFF2-40B4-BE49-F238E27FC236}">
                <a16:creationId xmlns:a16="http://schemas.microsoft.com/office/drawing/2014/main" id="{783D2C86-1CFD-32C6-8B00-2B932D5D384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0DBF0A97-DDB1-84C7-804D-9E4A7867A07E}"/>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43</a:t>
            </a:fld>
            <a:endParaRPr lang="fr-CA" dirty="0"/>
          </a:p>
        </p:txBody>
      </p:sp>
      <p:grpSp>
        <p:nvGrpSpPr>
          <p:cNvPr id="3" name="Graphic 503">
            <a:extLst>
              <a:ext uri="{FF2B5EF4-FFF2-40B4-BE49-F238E27FC236}">
                <a16:creationId xmlns:a16="http://schemas.microsoft.com/office/drawing/2014/main" id="{C7285E9F-E029-0759-927C-9185E0C7F7F4}"/>
              </a:ext>
            </a:extLst>
          </p:cNvPr>
          <p:cNvGrpSpPr/>
          <p:nvPr/>
        </p:nvGrpSpPr>
        <p:grpSpPr>
          <a:xfrm>
            <a:off x="3882128" y="3636866"/>
            <a:ext cx="720000" cy="720000"/>
            <a:chOff x="12846663" y="3911411"/>
            <a:chExt cx="1023375" cy="1130779"/>
          </a:xfrm>
          <a:noFill/>
        </p:grpSpPr>
        <p:grpSp>
          <p:nvGrpSpPr>
            <p:cNvPr id="8" name="Graphic 503">
              <a:extLst>
                <a:ext uri="{FF2B5EF4-FFF2-40B4-BE49-F238E27FC236}">
                  <a16:creationId xmlns:a16="http://schemas.microsoft.com/office/drawing/2014/main" id="{C32FCC3C-C309-0CBC-989F-C4BB3C604D6D}"/>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20F65D71-0820-BC70-F929-3F9ED0E638F8}"/>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86A886E5-662E-A04C-F26B-21FA615294C1}"/>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09617864-C18B-016A-B099-CC4FC70EC06C}"/>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E0A9CAAE-8884-E5A4-4F09-B12E5BFD516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3F4980C0-6FD3-59FB-824F-C784767F0635}"/>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6457225B-02B0-74B9-6EF0-356A955063A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0BA10F39-6F47-3DA8-5C07-38BE3C1278BD}"/>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B8866818-8B18-F092-B7FD-7039A9DBC3B0}"/>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10" name="Graphic 503">
              <a:extLst>
                <a:ext uri="{FF2B5EF4-FFF2-40B4-BE49-F238E27FC236}">
                  <a16:creationId xmlns:a16="http://schemas.microsoft.com/office/drawing/2014/main" id="{4776540D-D799-54C7-0B2E-2FB17A44D074}"/>
                </a:ext>
              </a:extLst>
            </p:cNvPr>
            <p:cNvGrpSpPr/>
            <p:nvPr/>
          </p:nvGrpSpPr>
          <p:grpSpPr>
            <a:xfrm>
              <a:off x="13086001" y="3911411"/>
              <a:ext cx="602471" cy="728577"/>
              <a:chOff x="13086001" y="3911411"/>
              <a:chExt cx="602471" cy="728577"/>
            </a:xfrm>
            <a:noFill/>
          </p:grpSpPr>
          <p:sp>
            <p:nvSpPr>
              <p:cNvPr id="29" name="Freeform 1193">
                <a:extLst>
                  <a:ext uri="{FF2B5EF4-FFF2-40B4-BE49-F238E27FC236}">
                    <a16:creationId xmlns:a16="http://schemas.microsoft.com/office/drawing/2014/main" id="{693020A9-2B38-457A-56AE-B40D7784C117}"/>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5CC1EE61-D58D-5D4A-858D-496C8BEDE7E7}"/>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68A638AB-E6C1-AF91-23EB-00B901FAF540}"/>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C3055AE8-5989-96E6-3FB5-A1AE266827F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3EDEB8F3-9830-01C1-902B-FF1D7E6A6C1A}"/>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926597A9-B151-8E3E-5CB9-4C119910E949}"/>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AC2302CB-7B94-B959-C12F-0A96A06A8F0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A66FE127-7266-9913-D80B-75D074F31DF8}"/>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347837C2-C123-A77F-819D-D87039C4D464}"/>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8" name="Graphic 503">
            <a:extLst>
              <a:ext uri="{FF2B5EF4-FFF2-40B4-BE49-F238E27FC236}">
                <a16:creationId xmlns:a16="http://schemas.microsoft.com/office/drawing/2014/main" id="{13DAFED0-0B38-3DFB-E7AF-AD1877163E3F}"/>
              </a:ext>
            </a:extLst>
          </p:cNvPr>
          <p:cNvGrpSpPr/>
          <p:nvPr/>
        </p:nvGrpSpPr>
        <p:grpSpPr>
          <a:xfrm>
            <a:off x="3882128" y="5304750"/>
            <a:ext cx="720000" cy="720000"/>
            <a:chOff x="12846663" y="3911411"/>
            <a:chExt cx="1023375" cy="1130779"/>
          </a:xfrm>
          <a:noFill/>
        </p:grpSpPr>
        <p:grpSp>
          <p:nvGrpSpPr>
            <p:cNvPr id="49" name="Graphic 503">
              <a:extLst>
                <a:ext uri="{FF2B5EF4-FFF2-40B4-BE49-F238E27FC236}">
                  <a16:creationId xmlns:a16="http://schemas.microsoft.com/office/drawing/2014/main" id="{F6656635-E14D-0719-F45B-10CD591E754A}"/>
                </a:ext>
              </a:extLst>
            </p:cNvPr>
            <p:cNvGrpSpPr/>
            <p:nvPr/>
          </p:nvGrpSpPr>
          <p:grpSpPr>
            <a:xfrm>
              <a:off x="12846663" y="4242607"/>
              <a:ext cx="1023375" cy="799582"/>
              <a:chOff x="12846663" y="4242607"/>
              <a:chExt cx="1023375" cy="799582"/>
            </a:xfrm>
            <a:noFill/>
          </p:grpSpPr>
          <p:grpSp>
            <p:nvGrpSpPr>
              <p:cNvPr id="60" name="Graphic 503">
                <a:extLst>
                  <a:ext uri="{FF2B5EF4-FFF2-40B4-BE49-F238E27FC236}">
                    <a16:creationId xmlns:a16="http://schemas.microsoft.com/office/drawing/2014/main" id="{9E5C1A09-A17D-CF7C-F198-5C83E0218849}"/>
                  </a:ext>
                </a:extLst>
              </p:cNvPr>
              <p:cNvGrpSpPr/>
              <p:nvPr/>
            </p:nvGrpSpPr>
            <p:grpSpPr>
              <a:xfrm>
                <a:off x="13409519" y="4242607"/>
                <a:ext cx="460518" cy="799582"/>
                <a:chOff x="13409519" y="4242607"/>
                <a:chExt cx="460518" cy="799582"/>
              </a:xfrm>
              <a:noFill/>
            </p:grpSpPr>
            <p:sp>
              <p:nvSpPr>
                <p:cNvPr id="65" name="Freeform 1185">
                  <a:extLst>
                    <a:ext uri="{FF2B5EF4-FFF2-40B4-BE49-F238E27FC236}">
                      <a16:creationId xmlns:a16="http://schemas.microsoft.com/office/drawing/2014/main" id="{EB9378BE-8C0A-B826-CB5A-FEB55283F6FE}"/>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6" name="Freeform 1186">
                  <a:extLst>
                    <a:ext uri="{FF2B5EF4-FFF2-40B4-BE49-F238E27FC236}">
                      <a16:creationId xmlns:a16="http://schemas.microsoft.com/office/drawing/2014/main" id="{9458955C-BAE5-B693-8728-311E073623D4}"/>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7" name="Freeform 1187">
                  <a:extLst>
                    <a:ext uri="{FF2B5EF4-FFF2-40B4-BE49-F238E27FC236}">
                      <a16:creationId xmlns:a16="http://schemas.microsoft.com/office/drawing/2014/main" id="{9DFD6814-5448-333A-91E5-FD5C084E51E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1" name="Graphic 503">
                <a:extLst>
                  <a:ext uri="{FF2B5EF4-FFF2-40B4-BE49-F238E27FC236}">
                    <a16:creationId xmlns:a16="http://schemas.microsoft.com/office/drawing/2014/main" id="{D11F929F-49D3-6FC1-7EA3-8F4654358F95}"/>
                  </a:ext>
                </a:extLst>
              </p:cNvPr>
              <p:cNvGrpSpPr/>
              <p:nvPr/>
            </p:nvGrpSpPr>
            <p:grpSpPr>
              <a:xfrm>
                <a:off x="12846663" y="4242733"/>
                <a:ext cx="462169" cy="799457"/>
                <a:chOff x="12846663" y="4242733"/>
                <a:chExt cx="462169" cy="799457"/>
              </a:xfrm>
              <a:noFill/>
            </p:grpSpPr>
            <p:sp>
              <p:nvSpPr>
                <p:cNvPr id="62" name="Freeform 1189">
                  <a:extLst>
                    <a:ext uri="{FF2B5EF4-FFF2-40B4-BE49-F238E27FC236}">
                      <a16:creationId xmlns:a16="http://schemas.microsoft.com/office/drawing/2014/main" id="{A58BDD15-A889-091F-65E0-5F9574AEC6E0}"/>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3" name="Freeform 1190">
                  <a:extLst>
                    <a:ext uri="{FF2B5EF4-FFF2-40B4-BE49-F238E27FC236}">
                      <a16:creationId xmlns:a16="http://schemas.microsoft.com/office/drawing/2014/main" id="{8C5C2CFF-DF4E-7A9D-041E-DA7FD5C00CDE}"/>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4" name="Freeform 1191">
                  <a:extLst>
                    <a:ext uri="{FF2B5EF4-FFF2-40B4-BE49-F238E27FC236}">
                      <a16:creationId xmlns:a16="http://schemas.microsoft.com/office/drawing/2014/main" id="{7905C8C1-B7AC-E1DB-F7CC-6343D02A4E17}"/>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50" name="Graphic 503">
              <a:extLst>
                <a:ext uri="{FF2B5EF4-FFF2-40B4-BE49-F238E27FC236}">
                  <a16:creationId xmlns:a16="http://schemas.microsoft.com/office/drawing/2014/main" id="{8A881DB1-C724-5972-F241-F6D987C4620E}"/>
                </a:ext>
              </a:extLst>
            </p:cNvPr>
            <p:cNvGrpSpPr/>
            <p:nvPr/>
          </p:nvGrpSpPr>
          <p:grpSpPr>
            <a:xfrm>
              <a:off x="13086001" y="3911411"/>
              <a:ext cx="602471" cy="728577"/>
              <a:chOff x="13086001" y="3911411"/>
              <a:chExt cx="602471" cy="728577"/>
            </a:xfrm>
            <a:noFill/>
          </p:grpSpPr>
          <p:sp>
            <p:nvSpPr>
              <p:cNvPr id="51" name="Freeform 1193">
                <a:extLst>
                  <a:ext uri="{FF2B5EF4-FFF2-40B4-BE49-F238E27FC236}">
                    <a16:creationId xmlns:a16="http://schemas.microsoft.com/office/drawing/2014/main" id="{947E2472-5CC3-048F-1C35-3A617AC932B1}"/>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2" name="Freeform 1194">
                <a:extLst>
                  <a:ext uri="{FF2B5EF4-FFF2-40B4-BE49-F238E27FC236}">
                    <a16:creationId xmlns:a16="http://schemas.microsoft.com/office/drawing/2014/main" id="{80D28099-0A24-CA3E-75E9-C72E252F63B9}"/>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3" name="Freeform 1195">
                <a:extLst>
                  <a:ext uri="{FF2B5EF4-FFF2-40B4-BE49-F238E27FC236}">
                    <a16:creationId xmlns:a16="http://schemas.microsoft.com/office/drawing/2014/main" id="{06D9213B-0F3E-A351-20A1-5F803187A2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4" name="Freeform 1196">
                <a:extLst>
                  <a:ext uri="{FF2B5EF4-FFF2-40B4-BE49-F238E27FC236}">
                    <a16:creationId xmlns:a16="http://schemas.microsoft.com/office/drawing/2014/main" id="{3B2C688B-6311-F3D3-25F8-EB65DB5D7B3A}"/>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5" name="Freeform 1197">
                <a:extLst>
                  <a:ext uri="{FF2B5EF4-FFF2-40B4-BE49-F238E27FC236}">
                    <a16:creationId xmlns:a16="http://schemas.microsoft.com/office/drawing/2014/main" id="{0854ECB5-2571-77A4-0408-7E9B8195B5D4}"/>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6" name="Graphic 503">
                <a:extLst>
                  <a:ext uri="{FF2B5EF4-FFF2-40B4-BE49-F238E27FC236}">
                    <a16:creationId xmlns:a16="http://schemas.microsoft.com/office/drawing/2014/main" id="{F9563077-6DEF-503F-CFF5-3C7E7DE51AC6}"/>
                  </a:ext>
                </a:extLst>
              </p:cNvPr>
              <p:cNvGrpSpPr/>
              <p:nvPr/>
            </p:nvGrpSpPr>
            <p:grpSpPr>
              <a:xfrm>
                <a:off x="13185037" y="4244381"/>
                <a:ext cx="260795" cy="257144"/>
                <a:chOff x="13185037" y="4244381"/>
                <a:chExt cx="260795" cy="257144"/>
              </a:xfrm>
              <a:noFill/>
            </p:grpSpPr>
            <p:sp>
              <p:nvSpPr>
                <p:cNvPr id="57" name="Freeform 1199">
                  <a:extLst>
                    <a:ext uri="{FF2B5EF4-FFF2-40B4-BE49-F238E27FC236}">
                      <a16:creationId xmlns:a16="http://schemas.microsoft.com/office/drawing/2014/main" id="{756B54AC-67D2-9DD5-4BF0-6C27D13D9496}"/>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8" name="Freeform 1200">
                  <a:extLst>
                    <a:ext uri="{FF2B5EF4-FFF2-40B4-BE49-F238E27FC236}">
                      <a16:creationId xmlns:a16="http://schemas.microsoft.com/office/drawing/2014/main" id="{263CDB51-D748-FEEE-6399-98DF953AF5B9}"/>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59" name="Freeform 1201">
                  <a:extLst>
                    <a:ext uri="{FF2B5EF4-FFF2-40B4-BE49-F238E27FC236}">
                      <a16:creationId xmlns:a16="http://schemas.microsoft.com/office/drawing/2014/main" id="{80238E86-4A50-7BD5-CFC3-58D443AB588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12" name="Text Placeholder 5">
            <a:extLst>
              <a:ext uri="{FF2B5EF4-FFF2-40B4-BE49-F238E27FC236}">
                <a16:creationId xmlns:a16="http://schemas.microsoft.com/office/drawing/2014/main" id="{16523AF8-A0C3-2B50-9A44-F07EDF4DB5FB}"/>
              </a:ext>
            </a:extLst>
          </p:cNvPr>
          <p:cNvSpPr>
            <a:spLocks noGrp="1"/>
          </p:cNvSpPr>
          <p:nvPr>
            <p:ph type="body" sz="quarter" idx="18"/>
          </p:nvPr>
        </p:nvSpPr>
        <p:spPr>
          <a:xfrm>
            <a:off x="676078" y="3266922"/>
            <a:ext cx="2852405" cy="985721"/>
          </a:xfrm>
        </p:spPr>
        <p:txBody>
          <a:bodyPr lIns="91440" tIns="45720" rIns="91440" bIns="45720" anchor="t">
            <a:noAutofit/>
          </a:bodyPr>
          <a:lstStyle/>
          <a:p>
            <a:pPr algn="ctr"/>
            <a:r>
              <a:rPr lang="en-IE" sz="2400" b="0" dirty="0">
                <a:latin typeface="Calibri"/>
                <a:ea typeface="Open Sans"/>
                <a:cs typeface="Calibri"/>
              </a:rPr>
              <a:t>Koliko dejansko stane priključitev na omrežje ali ostati brez omrežja!</a:t>
            </a:r>
          </a:p>
        </p:txBody>
      </p:sp>
      <p:sp>
        <p:nvSpPr>
          <p:cNvPr id="14" name="Text Placeholder 7">
            <a:extLst>
              <a:ext uri="{FF2B5EF4-FFF2-40B4-BE49-F238E27FC236}">
                <a16:creationId xmlns:a16="http://schemas.microsoft.com/office/drawing/2014/main" id="{DF9F3278-6144-A8FE-7E00-D9901F31A8A0}"/>
              </a:ext>
            </a:extLst>
          </p:cNvPr>
          <p:cNvSpPr>
            <a:spLocks noGrp="1"/>
          </p:cNvSpPr>
          <p:nvPr>
            <p:ph type="body" sz="quarter" idx="19"/>
          </p:nvPr>
        </p:nvSpPr>
        <p:spPr>
          <a:xfrm>
            <a:off x="374021" y="1868291"/>
            <a:ext cx="3200399" cy="385564"/>
          </a:xfrm>
        </p:spPr>
        <p:txBody>
          <a:bodyPr lIns="91440" tIns="45720" rIns="91440" bIns="45720" anchor="t">
            <a:noAutofit/>
          </a:bodyPr>
          <a:lstStyle/>
          <a:p>
            <a:pPr marL="308610" algn="ctr"/>
            <a:r>
              <a:rPr lang="en-IE" sz="3000" dirty="0">
                <a:latin typeface="Calibri"/>
                <a:ea typeface="Open Sans"/>
                <a:cs typeface="Calibri"/>
              </a:rPr>
              <a:t>Komunalne storitve in infrastruktura</a:t>
            </a:r>
          </a:p>
        </p:txBody>
      </p:sp>
    </p:spTree>
    <p:extLst>
      <p:ext uri="{BB962C8B-B14F-4D97-AF65-F5344CB8AC3E}">
        <p14:creationId xmlns:p14="http://schemas.microsoft.com/office/powerpoint/2010/main" val="3831401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5365-D0AF-6876-F9FC-B44DFEEA7380}"/>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6F6BAC19-B519-BEAA-D393-CD59106789E5}"/>
              </a:ext>
            </a:extLst>
          </p:cNvPr>
          <p:cNvSpPr txBox="1">
            <a:spLocks/>
          </p:cNvSpPr>
          <p:nvPr/>
        </p:nvSpPr>
        <p:spPr>
          <a:xfrm>
            <a:off x="4906433" y="639703"/>
            <a:ext cx="6725905"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1200"/>
              </a:spcAft>
              <a:buFont typeface="Wingdings" panose="05000000000000000000" pitchFamily="2" charset="2"/>
              <a:buChar char="ü"/>
            </a:pPr>
            <a:r>
              <a:rPr lang="en-US" sz="2000" b="1" i="1" dirty="0" err="1">
                <a:solidFill>
                  <a:srgbClr val="3B7F81"/>
                </a:solidFill>
                <a:latin typeface="Calibri"/>
                <a:ea typeface="Open Sans"/>
                <a:cs typeface="Calibri"/>
              </a:rPr>
              <a:t>Finančni</a:t>
            </a:r>
            <a:r>
              <a:rPr lang="en-US" sz="2000" b="1" i="1" dirty="0">
                <a:solidFill>
                  <a:srgbClr val="3B7F81"/>
                </a:solidFill>
                <a:latin typeface="Calibri"/>
                <a:ea typeface="Open Sans"/>
                <a:cs typeface="Calibri"/>
              </a:rPr>
              <a:t> </a:t>
            </a:r>
            <a:r>
              <a:rPr lang="en-US" sz="2000" b="1" i="1" dirty="0" err="1">
                <a:solidFill>
                  <a:srgbClr val="3B7F81"/>
                </a:solidFill>
                <a:latin typeface="Calibri"/>
                <a:ea typeface="Open Sans"/>
                <a:cs typeface="Calibri"/>
              </a:rPr>
              <a:t>nasvet</a:t>
            </a:r>
            <a:r>
              <a:rPr lang="en-US" sz="2000" b="1" i="1" dirty="0">
                <a:solidFill>
                  <a:srgbClr val="3B7F81"/>
                </a:solidFill>
                <a:latin typeface="Calibri"/>
                <a:ea typeface="Open Sans"/>
                <a:cs typeface="Calibri"/>
              </a:rPr>
              <a:t>: </a:t>
            </a:r>
            <a:r>
              <a:rPr lang="en-US" sz="2000" dirty="0" err="1">
                <a:solidFill>
                  <a:srgbClr val="494949"/>
                </a:solidFill>
                <a:latin typeface="Calibri"/>
                <a:ea typeface="Open Sans"/>
                <a:cs typeface="Calibri"/>
              </a:rPr>
              <a:t>Raziščite</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možnosti</a:t>
            </a:r>
            <a:r>
              <a:rPr lang="en-US" sz="2000" dirty="0">
                <a:solidFill>
                  <a:srgbClr val="494949"/>
                </a:solidFill>
                <a:latin typeface="Calibri"/>
                <a:ea typeface="Open Sans"/>
                <a:cs typeface="Calibri"/>
              </a:rPr>
              <a:t> za varčevanje, kot so </a:t>
            </a:r>
            <a:r>
              <a:rPr lang="en-US" sz="2000" b="1" dirty="0">
                <a:solidFill>
                  <a:srgbClr val="494949"/>
                </a:solidFill>
                <a:latin typeface="Calibri"/>
                <a:ea typeface="Open Sans"/>
                <a:cs typeface="Calibri"/>
              </a:rPr>
              <a:t>postopna nadgradnja komunalnih storitev </a:t>
            </a:r>
            <a:r>
              <a:rPr lang="en-US" sz="2000" dirty="0">
                <a:solidFill>
                  <a:srgbClr val="494949"/>
                </a:solidFill>
                <a:latin typeface="Calibri"/>
                <a:ea typeface="Open Sans"/>
                <a:cs typeface="Calibri"/>
              </a:rPr>
              <a:t>ali </a:t>
            </a:r>
            <a:r>
              <a:rPr lang="en-US" sz="2000" b="1" dirty="0">
                <a:solidFill>
                  <a:srgbClr val="494949"/>
                </a:solidFill>
                <a:latin typeface="Calibri"/>
                <a:ea typeface="Open Sans"/>
                <a:cs typeface="Calibri"/>
              </a:rPr>
              <a:t>hibridni sistemi. </a:t>
            </a:r>
            <a:r>
              <a:rPr lang="en-US" sz="2000" b="1" dirty="0">
                <a:solidFill>
                  <a:srgbClr val="3B7F81"/>
                </a:solidFill>
                <a:latin typeface="Calibri"/>
                <a:ea typeface="Open Sans"/>
                <a:cs typeface="Calibri"/>
              </a:rPr>
              <a:t> Na primer, </a:t>
            </a:r>
            <a:r>
              <a:rPr lang="en-US" sz="2000" dirty="0">
                <a:solidFill>
                  <a:srgbClr val="494949"/>
                </a:solidFill>
                <a:latin typeface="Calibri"/>
                <a:ea typeface="Open Sans"/>
                <a:cs typeface="Calibri"/>
              </a:rPr>
              <a:t>začnite z </a:t>
            </a:r>
            <a:r>
              <a:rPr lang="en-US" sz="2000" b="1" dirty="0">
                <a:solidFill>
                  <a:srgbClr val="494949"/>
                </a:solidFill>
                <a:latin typeface="Calibri"/>
                <a:ea typeface="Open Sans"/>
                <a:cs typeface="Calibri"/>
              </a:rPr>
              <a:t>manjšim sončnim kolektorjem </a:t>
            </a:r>
            <a:r>
              <a:rPr lang="en-US" sz="2000" dirty="0">
                <a:solidFill>
                  <a:srgbClr val="494949"/>
                </a:solidFill>
                <a:latin typeface="Calibri"/>
                <a:ea typeface="Open Sans"/>
                <a:cs typeface="Calibri"/>
              </a:rPr>
              <a:t>in ga razširite, ko se povečajo prihodki, ali uporabite plinske grelnike vode na zahtevo namesto popolnega električnega sistema, da zmanjšate obremenitev. </a:t>
            </a:r>
          </a:p>
          <a:p>
            <a:pPr marL="342900" indent="-342900" fontAlgn="base">
              <a:lnSpc>
                <a:spcPct val="100000"/>
              </a:lnSpc>
              <a:spcAft>
                <a:spcPts val="1200"/>
              </a:spcAft>
              <a:buFont typeface="Wingdings" panose="05000000000000000000" pitchFamily="2" charset="2"/>
              <a:buChar char="ü"/>
            </a:pPr>
            <a:r>
              <a:rPr lang="en-US" sz="2000" b="1" i="1" dirty="0">
                <a:solidFill>
                  <a:srgbClr val="3B7F81"/>
                </a:solidFill>
                <a:latin typeface="Calibri"/>
                <a:ea typeface="Open Sans"/>
                <a:cs typeface="Calibri"/>
              </a:rPr>
              <a:t>Finančni nasvet: </a:t>
            </a:r>
            <a:r>
              <a:rPr lang="en-US" sz="2000" dirty="0">
                <a:solidFill>
                  <a:srgbClr val="494949"/>
                </a:solidFill>
                <a:latin typeface="Calibri"/>
                <a:ea typeface="Open Sans"/>
                <a:cs typeface="Calibri"/>
              </a:rPr>
              <a:t>Preverite lokalne </a:t>
            </a:r>
            <a:r>
              <a:rPr lang="en-US" sz="2000" b="1" dirty="0">
                <a:solidFill>
                  <a:srgbClr val="494949"/>
                </a:solidFill>
                <a:latin typeface="Calibri"/>
                <a:ea typeface="Open Sans"/>
                <a:cs typeface="Calibri"/>
              </a:rPr>
              <a:t>spodbujevalne programe </a:t>
            </a:r>
            <a:r>
              <a:rPr lang="en-US" sz="2000" dirty="0">
                <a:solidFill>
                  <a:srgbClr val="494949"/>
                </a:solidFill>
                <a:latin typeface="Calibri"/>
                <a:ea typeface="Open Sans"/>
                <a:cs typeface="Calibri"/>
              </a:rPr>
              <a:t>– nekatere države ponujajo subvencije za obnovljive vire energije ali storitve oskrbe s pitno vodo na podeželju. Na </a:t>
            </a:r>
            <a:r>
              <a:rPr lang="en-US" sz="2000" b="1" dirty="0">
                <a:solidFill>
                  <a:srgbClr val="E96751"/>
                </a:solidFill>
                <a:latin typeface="Calibri"/>
                <a:ea typeface="Open Sans"/>
                <a:cs typeface="Calibri"/>
              </a:rPr>
              <a:t>Nizozemskem </a:t>
            </a:r>
            <a:r>
              <a:rPr lang="en-US" sz="2000" dirty="0">
                <a:solidFill>
                  <a:srgbClr val="494949"/>
                </a:solidFill>
                <a:latin typeface="Calibri"/>
                <a:ea typeface="Open Sans"/>
                <a:cs typeface="Calibri"/>
              </a:rPr>
              <a:t>(program VAMIL) in </a:t>
            </a:r>
            <a:r>
              <a:rPr lang="en-US" sz="2000" b="1" dirty="0">
                <a:solidFill>
                  <a:srgbClr val="E96751"/>
                </a:solidFill>
                <a:latin typeface="Calibri"/>
                <a:ea typeface="Open Sans"/>
                <a:cs typeface="Calibri"/>
              </a:rPr>
              <a:t>Irskem </a:t>
            </a:r>
            <a:r>
              <a:rPr lang="en-US" sz="2000" dirty="0">
                <a:solidFill>
                  <a:srgbClr val="494949"/>
                </a:solidFill>
                <a:latin typeface="Calibri"/>
                <a:ea typeface="Open Sans"/>
                <a:cs typeface="Calibri"/>
              </a:rPr>
              <a:t>(program za podnebne ukrepe) lahko nova turistična podjetja včasih prejmejo podporo za namestitev okolju prijaznih naprav ali so upravičena do vračila DDV za investicijsko opremo.</a:t>
            </a:r>
          </a:p>
          <a:p>
            <a:pPr marL="342900" indent="-342900" fontAlgn="base">
              <a:lnSpc>
                <a:spcPct val="100000"/>
              </a:lnSpc>
              <a:spcAft>
                <a:spcPts val="1200"/>
              </a:spcAft>
              <a:buFont typeface="Wingdings" panose="05000000000000000000" pitchFamily="2" charset="2"/>
              <a:buChar char="ü"/>
            </a:pPr>
            <a:r>
              <a:rPr lang="en-US" sz="2000" b="1" i="1" dirty="0">
                <a:solidFill>
                  <a:srgbClr val="3B7F81"/>
                </a:solidFill>
                <a:latin typeface="Calibri"/>
                <a:ea typeface="Open Sans"/>
                <a:cs typeface="Calibri"/>
              </a:rPr>
              <a:t>Finančni nasvet: </a:t>
            </a:r>
            <a:r>
              <a:rPr lang="en-US" sz="2000" b="1" dirty="0">
                <a:solidFill>
                  <a:srgbClr val="494949"/>
                </a:solidFill>
                <a:latin typeface="Calibri"/>
                <a:ea typeface="Open Sans"/>
                <a:cs typeface="Calibri"/>
              </a:rPr>
              <a:t>Nikoli ne varčujte na račun odpadkov: </a:t>
            </a:r>
            <a:r>
              <a:rPr lang="en-US" sz="2000" dirty="0">
                <a:solidFill>
                  <a:srgbClr val="494949"/>
                </a:solidFill>
                <a:latin typeface="Calibri"/>
                <a:ea typeface="Open Sans"/>
                <a:cs typeface="Calibri"/>
              </a:rPr>
              <a:t>vnaprej vlagajte v ustrezno čiščenje odpadnih voda, da se izognete kaznim ali okoljski škodi v prihodnosti.</a:t>
            </a:r>
          </a:p>
        </p:txBody>
      </p:sp>
      <p:pic>
        <p:nvPicPr>
          <p:cNvPr id="5" name="Picture Placeholder 4" descr="A person putting a coin into a piggy bank&#10;&#10;AI-generated content may be incorrect.">
            <a:extLst>
              <a:ext uri="{FF2B5EF4-FFF2-40B4-BE49-F238E27FC236}">
                <a16:creationId xmlns:a16="http://schemas.microsoft.com/office/drawing/2014/main" id="{5A4C1E96-6F3A-285D-038D-E59FFC960B4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CF1E9896-9502-FB47-79F7-0F917E225C66}"/>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44</a:t>
            </a:fld>
            <a:endParaRPr lang="fr-CA" dirty="0"/>
          </a:p>
        </p:txBody>
      </p:sp>
      <p:grpSp>
        <p:nvGrpSpPr>
          <p:cNvPr id="2" name="Graphic 503">
            <a:extLst>
              <a:ext uri="{FF2B5EF4-FFF2-40B4-BE49-F238E27FC236}">
                <a16:creationId xmlns:a16="http://schemas.microsoft.com/office/drawing/2014/main" id="{506FF5A9-1EB0-3295-55FD-BE912C7F7618}"/>
              </a:ext>
            </a:extLst>
          </p:cNvPr>
          <p:cNvGrpSpPr/>
          <p:nvPr/>
        </p:nvGrpSpPr>
        <p:grpSpPr>
          <a:xfrm>
            <a:off x="4305628" y="782121"/>
            <a:ext cx="720000" cy="720000"/>
            <a:chOff x="12846663" y="3911411"/>
            <a:chExt cx="1023375" cy="1130779"/>
          </a:xfrm>
          <a:noFill/>
        </p:grpSpPr>
        <p:grpSp>
          <p:nvGrpSpPr>
            <p:cNvPr id="3" name="Graphic 503">
              <a:extLst>
                <a:ext uri="{FF2B5EF4-FFF2-40B4-BE49-F238E27FC236}">
                  <a16:creationId xmlns:a16="http://schemas.microsoft.com/office/drawing/2014/main" id="{106A0C42-5AD6-301C-D033-3C48652D4A65}"/>
                </a:ext>
              </a:extLst>
            </p:cNvPr>
            <p:cNvGrpSpPr/>
            <p:nvPr/>
          </p:nvGrpSpPr>
          <p:grpSpPr>
            <a:xfrm>
              <a:off x="12846663" y="4242607"/>
              <a:ext cx="1023375" cy="799582"/>
              <a:chOff x="12846663" y="4242607"/>
              <a:chExt cx="1023375" cy="799582"/>
            </a:xfrm>
            <a:noFill/>
          </p:grpSpPr>
          <p:grpSp>
            <p:nvGrpSpPr>
              <p:cNvPr id="21" name="Graphic 503">
                <a:extLst>
                  <a:ext uri="{FF2B5EF4-FFF2-40B4-BE49-F238E27FC236}">
                    <a16:creationId xmlns:a16="http://schemas.microsoft.com/office/drawing/2014/main" id="{D3C191AF-C29C-FD4C-4CE0-391582160491}"/>
                  </a:ext>
                </a:extLst>
              </p:cNvPr>
              <p:cNvGrpSpPr/>
              <p:nvPr/>
            </p:nvGrpSpPr>
            <p:grpSpPr>
              <a:xfrm>
                <a:off x="13409519" y="4242607"/>
                <a:ext cx="460518" cy="799582"/>
                <a:chOff x="13409519" y="4242607"/>
                <a:chExt cx="460518" cy="799582"/>
              </a:xfrm>
              <a:noFill/>
            </p:grpSpPr>
            <p:sp>
              <p:nvSpPr>
                <p:cNvPr id="26" name="Freeform 1185">
                  <a:extLst>
                    <a:ext uri="{FF2B5EF4-FFF2-40B4-BE49-F238E27FC236}">
                      <a16:creationId xmlns:a16="http://schemas.microsoft.com/office/drawing/2014/main" id="{1FB05647-DD32-3638-FC7C-EF534E3F2060}"/>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7" name="Freeform 1186">
                  <a:extLst>
                    <a:ext uri="{FF2B5EF4-FFF2-40B4-BE49-F238E27FC236}">
                      <a16:creationId xmlns:a16="http://schemas.microsoft.com/office/drawing/2014/main" id="{EC070C3D-D816-2F28-2E04-C064C61C937E}"/>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8" name="Freeform 1187">
                  <a:extLst>
                    <a:ext uri="{FF2B5EF4-FFF2-40B4-BE49-F238E27FC236}">
                      <a16:creationId xmlns:a16="http://schemas.microsoft.com/office/drawing/2014/main" id="{EEBBA048-AE7F-38D6-7B7E-5ADB96D85BAD}"/>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2" name="Graphic 503">
                <a:extLst>
                  <a:ext uri="{FF2B5EF4-FFF2-40B4-BE49-F238E27FC236}">
                    <a16:creationId xmlns:a16="http://schemas.microsoft.com/office/drawing/2014/main" id="{FF48C6C4-4D35-480C-88D5-80D630DB17FA}"/>
                  </a:ext>
                </a:extLst>
              </p:cNvPr>
              <p:cNvGrpSpPr/>
              <p:nvPr/>
            </p:nvGrpSpPr>
            <p:grpSpPr>
              <a:xfrm>
                <a:off x="12846663" y="4242733"/>
                <a:ext cx="462169" cy="799457"/>
                <a:chOff x="12846663" y="4242733"/>
                <a:chExt cx="462169" cy="799457"/>
              </a:xfrm>
              <a:noFill/>
            </p:grpSpPr>
            <p:sp>
              <p:nvSpPr>
                <p:cNvPr id="23" name="Freeform 1189">
                  <a:extLst>
                    <a:ext uri="{FF2B5EF4-FFF2-40B4-BE49-F238E27FC236}">
                      <a16:creationId xmlns:a16="http://schemas.microsoft.com/office/drawing/2014/main" id="{8B43C38F-3FBA-32AB-84D0-07E32504C2FA}"/>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4" name="Freeform 1190">
                  <a:extLst>
                    <a:ext uri="{FF2B5EF4-FFF2-40B4-BE49-F238E27FC236}">
                      <a16:creationId xmlns:a16="http://schemas.microsoft.com/office/drawing/2014/main" id="{738D8F6E-3690-9E6D-23E2-D83F2B517276}"/>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5" name="Freeform 1191">
                  <a:extLst>
                    <a:ext uri="{FF2B5EF4-FFF2-40B4-BE49-F238E27FC236}">
                      <a16:creationId xmlns:a16="http://schemas.microsoft.com/office/drawing/2014/main" id="{96F6E960-AB61-F6DF-03BE-69DD336DA566}"/>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AB87563A-C529-6D09-5C2D-86D79C404F6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01F2C03A-7DC2-398A-C3D5-50DFF2F078CB}"/>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2" name="Freeform 1194">
                <a:extLst>
                  <a:ext uri="{FF2B5EF4-FFF2-40B4-BE49-F238E27FC236}">
                    <a16:creationId xmlns:a16="http://schemas.microsoft.com/office/drawing/2014/main" id="{6D688045-8498-2094-124E-089FB3C18775}"/>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4" name="Freeform 1195">
                <a:extLst>
                  <a:ext uri="{FF2B5EF4-FFF2-40B4-BE49-F238E27FC236}">
                    <a16:creationId xmlns:a16="http://schemas.microsoft.com/office/drawing/2014/main" id="{7D5E5DEF-ABF2-46DF-1105-AAF873143964}"/>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5" name="Freeform 1196">
                <a:extLst>
                  <a:ext uri="{FF2B5EF4-FFF2-40B4-BE49-F238E27FC236}">
                    <a16:creationId xmlns:a16="http://schemas.microsoft.com/office/drawing/2014/main" id="{ACA14260-A82C-A01C-5FDC-F293D6CB6253}"/>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6" name="Freeform 1197">
                <a:extLst>
                  <a:ext uri="{FF2B5EF4-FFF2-40B4-BE49-F238E27FC236}">
                    <a16:creationId xmlns:a16="http://schemas.microsoft.com/office/drawing/2014/main" id="{3CF49177-FD9C-D2AD-278B-F6EA2546FDD9}"/>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7" name="Graphic 503">
                <a:extLst>
                  <a:ext uri="{FF2B5EF4-FFF2-40B4-BE49-F238E27FC236}">
                    <a16:creationId xmlns:a16="http://schemas.microsoft.com/office/drawing/2014/main" id="{83EE411C-292F-0AE7-08BC-6F7F91BF5833}"/>
                  </a:ext>
                </a:extLst>
              </p:cNvPr>
              <p:cNvGrpSpPr/>
              <p:nvPr/>
            </p:nvGrpSpPr>
            <p:grpSpPr>
              <a:xfrm>
                <a:off x="13185037" y="4244381"/>
                <a:ext cx="260795" cy="257144"/>
                <a:chOff x="13185037" y="4244381"/>
                <a:chExt cx="260795" cy="257144"/>
              </a:xfrm>
              <a:noFill/>
            </p:grpSpPr>
            <p:sp>
              <p:nvSpPr>
                <p:cNvPr id="18" name="Freeform 1199">
                  <a:extLst>
                    <a:ext uri="{FF2B5EF4-FFF2-40B4-BE49-F238E27FC236}">
                      <a16:creationId xmlns:a16="http://schemas.microsoft.com/office/drawing/2014/main" id="{DBA2B7A3-C713-FF9D-40C4-B9FFC8FB518B}"/>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9" name="Freeform 1200">
                  <a:extLst>
                    <a:ext uri="{FF2B5EF4-FFF2-40B4-BE49-F238E27FC236}">
                      <a16:creationId xmlns:a16="http://schemas.microsoft.com/office/drawing/2014/main" id="{C3169F35-2488-7AEC-B8AC-433DD4A6CC67}"/>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20" name="Freeform 1201">
                  <a:extLst>
                    <a:ext uri="{FF2B5EF4-FFF2-40B4-BE49-F238E27FC236}">
                      <a16:creationId xmlns:a16="http://schemas.microsoft.com/office/drawing/2014/main" id="{1913FFFB-028E-FD1A-AFC1-2D65B0D17D4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29" name="Graphic 503">
            <a:extLst>
              <a:ext uri="{FF2B5EF4-FFF2-40B4-BE49-F238E27FC236}">
                <a16:creationId xmlns:a16="http://schemas.microsoft.com/office/drawing/2014/main" id="{72967BBA-48C3-8DE0-AB29-15E053506997}"/>
              </a:ext>
            </a:extLst>
          </p:cNvPr>
          <p:cNvGrpSpPr/>
          <p:nvPr/>
        </p:nvGrpSpPr>
        <p:grpSpPr>
          <a:xfrm>
            <a:off x="4309058" y="2910720"/>
            <a:ext cx="720000" cy="720000"/>
            <a:chOff x="12846663" y="3911411"/>
            <a:chExt cx="1023375" cy="1130779"/>
          </a:xfrm>
          <a:noFill/>
        </p:grpSpPr>
        <p:grpSp>
          <p:nvGrpSpPr>
            <p:cNvPr id="30" name="Graphic 503">
              <a:extLst>
                <a:ext uri="{FF2B5EF4-FFF2-40B4-BE49-F238E27FC236}">
                  <a16:creationId xmlns:a16="http://schemas.microsoft.com/office/drawing/2014/main" id="{C8E0D86B-A817-69BF-52A4-C0BD653A2529}"/>
                </a:ext>
              </a:extLst>
            </p:cNvPr>
            <p:cNvGrpSpPr/>
            <p:nvPr/>
          </p:nvGrpSpPr>
          <p:grpSpPr>
            <a:xfrm>
              <a:off x="12846663" y="4242607"/>
              <a:ext cx="1023375" cy="799582"/>
              <a:chOff x="12846663" y="4242607"/>
              <a:chExt cx="1023375" cy="799582"/>
            </a:xfrm>
            <a:noFill/>
          </p:grpSpPr>
          <p:grpSp>
            <p:nvGrpSpPr>
              <p:cNvPr id="41" name="Graphic 503">
                <a:extLst>
                  <a:ext uri="{FF2B5EF4-FFF2-40B4-BE49-F238E27FC236}">
                    <a16:creationId xmlns:a16="http://schemas.microsoft.com/office/drawing/2014/main" id="{BA16333B-20E3-692E-13B2-285F7F6ADF31}"/>
                  </a:ext>
                </a:extLst>
              </p:cNvPr>
              <p:cNvGrpSpPr/>
              <p:nvPr/>
            </p:nvGrpSpPr>
            <p:grpSpPr>
              <a:xfrm>
                <a:off x="13409519" y="4242607"/>
                <a:ext cx="460518" cy="799582"/>
                <a:chOff x="13409519" y="4242607"/>
                <a:chExt cx="460518" cy="799582"/>
              </a:xfrm>
              <a:noFill/>
            </p:grpSpPr>
            <p:sp>
              <p:nvSpPr>
                <p:cNvPr id="46" name="Freeform 1185">
                  <a:extLst>
                    <a:ext uri="{FF2B5EF4-FFF2-40B4-BE49-F238E27FC236}">
                      <a16:creationId xmlns:a16="http://schemas.microsoft.com/office/drawing/2014/main" id="{58515085-90D5-EBA0-09F6-6C8A457D3AFC}"/>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7" name="Freeform 1186">
                  <a:extLst>
                    <a:ext uri="{FF2B5EF4-FFF2-40B4-BE49-F238E27FC236}">
                      <a16:creationId xmlns:a16="http://schemas.microsoft.com/office/drawing/2014/main" id="{7CEB2371-9553-5CB6-D555-A21380444AA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8" name="Freeform 1187">
                  <a:extLst>
                    <a:ext uri="{FF2B5EF4-FFF2-40B4-BE49-F238E27FC236}">
                      <a16:creationId xmlns:a16="http://schemas.microsoft.com/office/drawing/2014/main" id="{C8D05574-CC16-3DB0-A7B5-69E2DB49CCCF}"/>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2" name="Graphic 503">
                <a:extLst>
                  <a:ext uri="{FF2B5EF4-FFF2-40B4-BE49-F238E27FC236}">
                    <a16:creationId xmlns:a16="http://schemas.microsoft.com/office/drawing/2014/main" id="{D355D337-4D11-39D8-972D-0B363620B752}"/>
                  </a:ext>
                </a:extLst>
              </p:cNvPr>
              <p:cNvGrpSpPr/>
              <p:nvPr/>
            </p:nvGrpSpPr>
            <p:grpSpPr>
              <a:xfrm>
                <a:off x="12846663" y="4242733"/>
                <a:ext cx="462169" cy="799457"/>
                <a:chOff x="12846663" y="4242733"/>
                <a:chExt cx="462169" cy="799457"/>
              </a:xfrm>
              <a:noFill/>
            </p:grpSpPr>
            <p:sp>
              <p:nvSpPr>
                <p:cNvPr id="43" name="Freeform 1189">
                  <a:extLst>
                    <a:ext uri="{FF2B5EF4-FFF2-40B4-BE49-F238E27FC236}">
                      <a16:creationId xmlns:a16="http://schemas.microsoft.com/office/drawing/2014/main" id="{FA622EEE-6FF5-4E9A-4B68-ED30A6AA416F}"/>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4" name="Freeform 1190">
                  <a:extLst>
                    <a:ext uri="{FF2B5EF4-FFF2-40B4-BE49-F238E27FC236}">
                      <a16:creationId xmlns:a16="http://schemas.microsoft.com/office/drawing/2014/main" id="{943273E5-AA28-C87D-5FC7-504694833AF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5" name="Freeform 1191">
                  <a:extLst>
                    <a:ext uri="{FF2B5EF4-FFF2-40B4-BE49-F238E27FC236}">
                      <a16:creationId xmlns:a16="http://schemas.microsoft.com/office/drawing/2014/main" id="{1C7BA7DE-87EA-DFA0-B8CF-109A232A5ABA}"/>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31" name="Graphic 503">
              <a:extLst>
                <a:ext uri="{FF2B5EF4-FFF2-40B4-BE49-F238E27FC236}">
                  <a16:creationId xmlns:a16="http://schemas.microsoft.com/office/drawing/2014/main" id="{F0E1331C-1021-FEE1-B54D-88ADF51D1094}"/>
                </a:ext>
              </a:extLst>
            </p:cNvPr>
            <p:cNvGrpSpPr/>
            <p:nvPr/>
          </p:nvGrpSpPr>
          <p:grpSpPr>
            <a:xfrm>
              <a:off x="13086001" y="3911411"/>
              <a:ext cx="602471" cy="728577"/>
              <a:chOff x="13086001" y="3911411"/>
              <a:chExt cx="602471" cy="728577"/>
            </a:xfrm>
            <a:noFill/>
          </p:grpSpPr>
          <p:sp>
            <p:nvSpPr>
              <p:cNvPr id="32" name="Freeform 1193">
                <a:extLst>
                  <a:ext uri="{FF2B5EF4-FFF2-40B4-BE49-F238E27FC236}">
                    <a16:creationId xmlns:a16="http://schemas.microsoft.com/office/drawing/2014/main" id="{70D4093C-BFB6-601B-826B-084BBE598456}"/>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3" name="Freeform 1194">
                <a:extLst>
                  <a:ext uri="{FF2B5EF4-FFF2-40B4-BE49-F238E27FC236}">
                    <a16:creationId xmlns:a16="http://schemas.microsoft.com/office/drawing/2014/main" id="{03B03626-BE8B-528F-8A37-482A5713E28E}"/>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4" name="Freeform 1195">
                <a:extLst>
                  <a:ext uri="{FF2B5EF4-FFF2-40B4-BE49-F238E27FC236}">
                    <a16:creationId xmlns:a16="http://schemas.microsoft.com/office/drawing/2014/main" id="{B751B320-063D-C09B-66C6-D8162C82B59F}"/>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5" name="Freeform 1196">
                <a:extLst>
                  <a:ext uri="{FF2B5EF4-FFF2-40B4-BE49-F238E27FC236}">
                    <a16:creationId xmlns:a16="http://schemas.microsoft.com/office/drawing/2014/main" id="{ABE62A41-3BF6-80A1-C4F6-8B9E5EDB837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6" name="Freeform 1197">
                <a:extLst>
                  <a:ext uri="{FF2B5EF4-FFF2-40B4-BE49-F238E27FC236}">
                    <a16:creationId xmlns:a16="http://schemas.microsoft.com/office/drawing/2014/main" id="{8D2A6B36-6A24-8E84-220A-0CEA706BF2B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7" name="Graphic 503">
                <a:extLst>
                  <a:ext uri="{FF2B5EF4-FFF2-40B4-BE49-F238E27FC236}">
                    <a16:creationId xmlns:a16="http://schemas.microsoft.com/office/drawing/2014/main" id="{62459BC9-0B94-FD00-FEEC-B9C8EAECD7CB}"/>
                  </a:ext>
                </a:extLst>
              </p:cNvPr>
              <p:cNvGrpSpPr/>
              <p:nvPr/>
            </p:nvGrpSpPr>
            <p:grpSpPr>
              <a:xfrm>
                <a:off x="13185037" y="4244381"/>
                <a:ext cx="260795" cy="257144"/>
                <a:chOff x="13185037" y="4244381"/>
                <a:chExt cx="260795" cy="257144"/>
              </a:xfrm>
              <a:noFill/>
            </p:grpSpPr>
            <p:sp>
              <p:nvSpPr>
                <p:cNvPr id="38" name="Freeform 1199">
                  <a:extLst>
                    <a:ext uri="{FF2B5EF4-FFF2-40B4-BE49-F238E27FC236}">
                      <a16:creationId xmlns:a16="http://schemas.microsoft.com/office/drawing/2014/main" id="{CAF8E520-6C5C-626D-D8F2-D4B7C4EA196C}"/>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9" name="Freeform 1200">
                  <a:extLst>
                    <a:ext uri="{FF2B5EF4-FFF2-40B4-BE49-F238E27FC236}">
                      <a16:creationId xmlns:a16="http://schemas.microsoft.com/office/drawing/2014/main" id="{7F8C1179-B2A9-A140-F1B3-18EE344F6BB3}"/>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40" name="Freeform 1201">
                  <a:extLst>
                    <a:ext uri="{FF2B5EF4-FFF2-40B4-BE49-F238E27FC236}">
                      <a16:creationId xmlns:a16="http://schemas.microsoft.com/office/drawing/2014/main" id="{B4F356A8-36BB-FBA4-C6F8-47F19AB12429}"/>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49" name="Graphic 503">
            <a:extLst>
              <a:ext uri="{FF2B5EF4-FFF2-40B4-BE49-F238E27FC236}">
                <a16:creationId xmlns:a16="http://schemas.microsoft.com/office/drawing/2014/main" id="{9F7991F9-B74E-9FD1-7971-3748BC6A0FB9}"/>
              </a:ext>
            </a:extLst>
          </p:cNvPr>
          <p:cNvGrpSpPr/>
          <p:nvPr/>
        </p:nvGrpSpPr>
        <p:grpSpPr>
          <a:xfrm>
            <a:off x="4309878" y="5119199"/>
            <a:ext cx="720000" cy="720000"/>
            <a:chOff x="12846663" y="3911411"/>
            <a:chExt cx="1023375" cy="1130779"/>
          </a:xfrm>
          <a:noFill/>
        </p:grpSpPr>
        <p:grpSp>
          <p:nvGrpSpPr>
            <p:cNvPr id="50" name="Graphic 503">
              <a:extLst>
                <a:ext uri="{FF2B5EF4-FFF2-40B4-BE49-F238E27FC236}">
                  <a16:creationId xmlns:a16="http://schemas.microsoft.com/office/drawing/2014/main" id="{99E72C4C-FFA4-ED7E-8B5A-2BB5C7AC7326}"/>
                </a:ext>
              </a:extLst>
            </p:cNvPr>
            <p:cNvGrpSpPr/>
            <p:nvPr/>
          </p:nvGrpSpPr>
          <p:grpSpPr>
            <a:xfrm>
              <a:off x="12846663" y="4242607"/>
              <a:ext cx="1023375" cy="799582"/>
              <a:chOff x="12846663" y="4242607"/>
              <a:chExt cx="1023375" cy="799582"/>
            </a:xfrm>
            <a:noFill/>
          </p:grpSpPr>
          <p:grpSp>
            <p:nvGrpSpPr>
              <p:cNvPr id="61" name="Graphic 503">
                <a:extLst>
                  <a:ext uri="{FF2B5EF4-FFF2-40B4-BE49-F238E27FC236}">
                    <a16:creationId xmlns:a16="http://schemas.microsoft.com/office/drawing/2014/main" id="{17181EB9-11ED-37FD-11BD-70D26FDD36AA}"/>
                  </a:ext>
                </a:extLst>
              </p:cNvPr>
              <p:cNvGrpSpPr/>
              <p:nvPr/>
            </p:nvGrpSpPr>
            <p:grpSpPr>
              <a:xfrm>
                <a:off x="13409519" y="4242607"/>
                <a:ext cx="460518" cy="799582"/>
                <a:chOff x="13409519" y="4242607"/>
                <a:chExt cx="460518" cy="799582"/>
              </a:xfrm>
              <a:noFill/>
            </p:grpSpPr>
            <p:sp>
              <p:nvSpPr>
                <p:cNvPr id="66" name="Freeform 1185">
                  <a:extLst>
                    <a:ext uri="{FF2B5EF4-FFF2-40B4-BE49-F238E27FC236}">
                      <a16:creationId xmlns:a16="http://schemas.microsoft.com/office/drawing/2014/main" id="{8E90D93F-E93F-0A50-2D2B-22603D7DA7F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67" name="Freeform 1186">
                  <a:extLst>
                    <a:ext uri="{FF2B5EF4-FFF2-40B4-BE49-F238E27FC236}">
                      <a16:creationId xmlns:a16="http://schemas.microsoft.com/office/drawing/2014/main" id="{C9B1CA3E-066D-4BA6-9ABE-613087868722}"/>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8" name="Freeform 1187">
                  <a:extLst>
                    <a:ext uri="{FF2B5EF4-FFF2-40B4-BE49-F238E27FC236}">
                      <a16:creationId xmlns:a16="http://schemas.microsoft.com/office/drawing/2014/main" id="{1C1BB2EF-D730-4E33-D9F5-695DA96D7618}"/>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62" name="Graphic 503">
                <a:extLst>
                  <a:ext uri="{FF2B5EF4-FFF2-40B4-BE49-F238E27FC236}">
                    <a16:creationId xmlns:a16="http://schemas.microsoft.com/office/drawing/2014/main" id="{7A194A18-9B1A-537D-51E2-546CE780093E}"/>
                  </a:ext>
                </a:extLst>
              </p:cNvPr>
              <p:cNvGrpSpPr/>
              <p:nvPr/>
            </p:nvGrpSpPr>
            <p:grpSpPr>
              <a:xfrm>
                <a:off x="12846663" y="4242733"/>
                <a:ext cx="462169" cy="799457"/>
                <a:chOff x="12846663" y="4242733"/>
                <a:chExt cx="462169" cy="799457"/>
              </a:xfrm>
              <a:noFill/>
            </p:grpSpPr>
            <p:sp>
              <p:nvSpPr>
                <p:cNvPr id="63" name="Freeform 1189">
                  <a:extLst>
                    <a:ext uri="{FF2B5EF4-FFF2-40B4-BE49-F238E27FC236}">
                      <a16:creationId xmlns:a16="http://schemas.microsoft.com/office/drawing/2014/main" id="{94AE5DBB-5FEF-733C-858A-BF065D391739}"/>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64" name="Freeform 1190">
                  <a:extLst>
                    <a:ext uri="{FF2B5EF4-FFF2-40B4-BE49-F238E27FC236}">
                      <a16:creationId xmlns:a16="http://schemas.microsoft.com/office/drawing/2014/main" id="{ACC0CBC2-1DF7-878D-803C-8A2CEA45CAC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65" name="Freeform 1191">
                  <a:extLst>
                    <a:ext uri="{FF2B5EF4-FFF2-40B4-BE49-F238E27FC236}">
                      <a16:creationId xmlns:a16="http://schemas.microsoft.com/office/drawing/2014/main" id="{E1BF34EF-67CB-062A-79A1-3D4FD3C0E90E}"/>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51" name="Graphic 503">
              <a:extLst>
                <a:ext uri="{FF2B5EF4-FFF2-40B4-BE49-F238E27FC236}">
                  <a16:creationId xmlns:a16="http://schemas.microsoft.com/office/drawing/2014/main" id="{1F46FBDA-E228-AB74-37A0-0C0BC1DC0B0F}"/>
                </a:ext>
              </a:extLst>
            </p:cNvPr>
            <p:cNvGrpSpPr/>
            <p:nvPr/>
          </p:nvGrpSpPr>
          <p:grpSpPr>
            <a:xfrm>
              <a:off x="13086001" y="3911411"/>
              <a:ext cx="602471" cy="728577"/>
              <a:chOff x="13086001" y="3911411"/>
              <a:chExt cx="602471" cy="728577"/>
            </a:xfrm>
            <a:noFill/>
          </p:grpSpPr>
          <p:sp>
            <p:nvSpPr>
              <p:cNvPr id="52" name="Freeform 1193">
                <a:extLst>
                  <a:ext uri="{FF2B5EF4-FFF2-40B4-BE49-F238E27FC236}">
                    <a16:creationId xmlns:a16="http://schemas.microsoft.com/office/drawing/2014/main" id="{EF6F38F1-B0FE-3D9F-4CDC-479CB28C42DC}"/>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53" name="Freeform 1194">
                <a:extLst>
                  <a:ext uri="{FF2B5EF4-FFF2-40B4-BE49-F238E27FC236}">
                    <a16:creationId xmlns:a16="http://schemas.microsoft.com/office/drawing/2014/main" id="{0DF34D57-7D65-ED9F-139B-6C96D86DC090}"/>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54" name="Freeform 1195">
                <a:extLst>
                  <a:ext uri="{FF2B5EF4-FFF2-40B4-BE49-F238E27FC236}">
                    <a16:creationId xmlns:a16="http://schemas.microsoft.com/office/drawing/2014/main" id="{65B83E70-AC02-B417-B209-1C8288152407}"/>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55" name="Freeform 1196">
                <a:extLst>
                  <a:ext uri="{FF2B5EF4-FFF2-40B4-BE49-F238E27FC236}">
                    <a16:creationId xmlns:a16="http://schemas.microsoft.com/office/drawing/2014/main" id="{D23797A6-D0BA-728C-106F-1E9CD67213FD}"/>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56" name="Freeform 1197">
                <a:extLst>
                  <a:ext uri="{FF2B5EF4-FFF2-40B4-BE49-F238E27FC236}">
                    <a16:creationId xmlns:a16="http://schemas.microsoft.com/office/drawing/2014/main" id="{FE535AAF-1D5A-58B3-DCF4-9E5E002EBE5D}"/>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57" name="Graphic 503">
                <a:extLst>
                  <a:ext uri="{FF2B5EF4-FFF2-40B4-BE49-F238E27FC236}">
                    <a16:creationId xmlns:a16="http://schemas.microsoft.com/office/drawing/2014/main" id="{B19E39E0-4FBA-7A07-0399-5207B7D6AD3F}"/>
                  </a:ext>
                </a:extLst>
              </p:cNvPr>
              <p:cNvGrpSpPr/>
              <p:nvPr/>
            </p:nvGrpSpPr>
            <p:grpSpPr>
              <a:xfrm>
                <a:off x="13185037" y="4244381"/>
                <a:ext cx="260795" cy="257144"/>
                <a:chOff x="13185037" y="4244381"/>
                <a:chExt cx="260795" cy="257144"/>
              </a:xfrm>
              <a:noFill/>
            </p:grpSpPr>
            <p:sp>
              <p:nvSpPr>
                <p:cNvPr id="58" name="Freeform 1199">
                  <a:extLst>
                    <a:ext uri="{FF2B5EF4-FFF2-40B4-BE49-F238E27FC236}">
                      <a16:creationId xmlns:a16="http://schemas.microsoft.com/office/drawing/2014/main" id="{23EE7D31-07C6-760A-5112-E3EC8C51217D}"/>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59" name="Freeform 1200">
                  <a:extLst>
                    <a:ext uri="{FF2B5EF4-FFF2-40B4-BE49-F238E27FC236}">
                      <a16:creationId xmlns:a16="http://schemas.microsoft.com/office/drawing/2014/main" id="{4D672FAA-B26C-283D-EF0E-2C2ADE7E8D5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60" name="Freeform 1201">
                  <a:extLst>
                    <a:ext uri="{FF2B5EF4-FFF2-40B4-BE49-F238E27FC236}">
                      <a16:creationId xmlns:a16="http://schemas.microsoft.com/office/drawing/2014/main" id="{3F9FEBE2-267D-A061-3484-9623C0CE500B}"/>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71" name="Text Placeholder 5">
            <a:extLst>
              <a:ext uri="{FF2B5EF4-FFF2-40B4-BE49-F238E27FC236}">
                <a16:creationId xmlns:a16="http://schemas.microsoft.com/office/drawing/2014/main" id="{736E48EB-C8CB-7E6A-ED28-A32668AC34C3}"/>
              </a:ext>
            </a:extLst>
          </p:cNvPr>
          <p:cNvSpPr>
            <a:spLocks noGrp="1"/>
          </p:cNvSpPr>
          <p:nvPr>
            <p:ph type="body" sz="quarter" idx="18"/>
          </p:nvPr>
        </p:nvSpPr>
        <p:spPr>
          <a:xfrm>
            <a:off x="570245" y="3266922"/>
            <a:ext cx="3011155" cy="1049221"/>
          </a:xfrm>
        </p:spPr>
        <p:txBody>
          <a:bodyPr/>
          <a:lstStyle/>
          <a:p>
            <a:pPr algn="ctr"/>
            <a:r>
              <a:rPr lang="en-IE" sz="3600" b="0" dirty="0"/>
              <a:t>Finančni nasveti</a:t>
            </a:r>
          </a:p>
        </p:txBody>
      </p:sp>
      <p:sp>
        <p:nvSpPr>
          <p:cNvPr id="72" name="Text Placeholder 7">
            <a:extLst>
              <a:ext uri="{FF2B5EF4-FFF2-40B4-BE49-F238E27FC236}">
                <a16:creationId xmlns:a16="http://schemas.microsoft.com/office/drawing/2014/main" id="{9B68A48B-DAB4-25F2-C67C-A6606EE017C1}"/>
              </a:ext>
            </a:extLst>
          </p:cNvPr>
          <p:cNvSpPr>
            <a:spLocks noGrp="1"/>
          </p:cNvSpPr>
          <p:nvPr>
            <p:ph type="body" sz="quarter" idx="19"/>
          </p:nvPr>
        </p:nvSpPr>
        <p:spPr>
          <a:xfrm>
            <a:off x="395188" y="1868291"/>
            <a:ext cx="3200399" cy="385564"/>
          </a:xfrm>
        </p:spPr>
        <p:txBody>
          <a:bodyPr lIns="91440" tIns="45720" rIns="91440" bIns="45720" anchor="t">
            <a:noAutofit/>
          </a:bodyPr>
          <a:lstStyle/>
          <a:p>
            <a:pPr marL="308610" algn="ctr"/>
            <a:r>
              <a:rPr lang="en-IE" sz="3000" dirty="0">
                <a:latin typeface="Calibri"/>
                <a:ea typeface="Open Sans"/>
                <a:cs typeface="Calibri"/>
              </a:rPr>
              <a:t>Komunalne storitve in infrastruktura</a:t>
            </a:r>
          </a:p>
        </p:txBody>
      </p:sp>
    </p:spTree>
    <p:extLst>
      <p:ext uri="{BB962C8B-B14F-4D97-AF65-F5344CB8AC3E}">
        <p14:creationId xmlns:p14="http://schemas.microsoft.com/office/powerpoint/2010/main" val="57584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ACF7-6FEE-641C-BA4A-676EDD8038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423AB55-176F-4E6F-15D4-85EC8862F257}"/>
              </a:ext>
            </a:extLst>
          </p:cNvPr>
          <p:cNvSpPr>
            <a:spLocks noGrp="1"/>
          </p:cNvSpPr>
          <p:nvPr>
            <p:ph type="body" sz="quarter" idx="18"/>
          </p:nvPr>
        </p:nvSpPr>
        <p:spPr>
          <a:xfrm>
            <a:off x="8125512" y="1857125"/>
            <a:ext cx="3885513" cy="870198"/>
          </a:xfrm>
        </p:spPr>
        <p:txBody>
          <a:bodyPr/>
          <a:lstStyle/>
          <a:p>
            <a:pPr>
              <a:lnSpc>
                <a:spcPct val="100000"/>
              </a:lnSpc>
            </a:pPr>
            <a:r>
              <a:rPr lang="en-US" sz="3000" dirty="0"/>
              <a:t>Poskrbite, da bodo prišli tja: </a:t>
            </a:r>
            <a:r>
              <a:rPr lang="en-US" sz="3000" b="0" dirty="0"/>
              <a:t>stroški dostopa in prevoza</a:t>
            </a:r>
            <a:endParaRPr lang="en-IE" b="0" dirty="0"/>
          </a:p>
        </p:txBody>
      </p:sp>
      <p:sp>
        <p:nvSpPr>
          <p:cNvPr id="7" name="Text Placeholder 6">
            <a:extLst>
              <a:ext uri="{FF2B5EF4-FFF2-40B4-BE49-F238E27FC236}">
                <a16:creationId xmlns:a16="http://schemas.microsoft.com/office/drawing/2014/main" id="{B5D39C0F-8CCE-4787-8781-F5A0B07E5355}"/>
              </a:ext>
            </a:extLst>
          </p:cNvPr>
          <p:cNvSpPr>
            <a:spLocks noGrp="1"/>
          </p:cNvSpPr>
          <p:nvPr>
            <p:ph type="body" sz="quarter" idx="19"/>
          </p:nvPr>
        </p:nvSpPr>
        <p:spPr>
          <a:xfrm>
            <a:off x="10622535" y="648333"/>
            <a:ext cx="1197303" cy="319777"/>
          </a:xfrm>
        </p:spPr>
        <p:txBody>
          <a:bodyPr/>
          <a:lstStyle/>
          <a:p>
            <a:r>
              <a:rPr lang="en-IE" sz="7200" dirty="0"/>
              <a:t>06</a:t>
            </a:r>
          </a:p>
        </p:txBody>
      </p:sp>
      <p:sp>
        <p:nvSpPr>
          <p:cNvPr id="9" name="Text Placeholder 8">
            <a:extLst>
              <a:ext uri="{FF2B5EF4-FFF2-40B4-BE49-F238E27FC236}">
                <a16:creationId xmlns:a16="http://schemas.microsoft.com/office/drawing/2014/main" id="{9E4ECD19-08C5-4A38-6A97-D113F8AFB28E}"/>
              </a:ext>
            </a:extLst>
          </p:cNvPr>
          <p:cNvSpPr>
            <a:spLocks noGrp="1"/>
          </p:cNvSpPr>
          <p:nvPr>
            <p:ph type="body" sz="quarter" idx="23"/>
          </p:nvPr>
        </p:nvSpPr>
        <p:spPr>
          <a:xfrm>
            <a:off x="330274" y="3994020"/>
            <a:ext cx="11318801" cy="2614186"/>
          </a:xfrm>
        </p:spPr>
        <p:txBody>
          <a:bodyPr/>
          <a:lstStyle/>
          <a:p>
            <a:r>
              <a:rPr lang="en-US" sz="2400" b="1" dirty="0">
                <a:solidFill>
                  <a:srgbClr val="E96751"/>
                </a:solidFill>
              </a:rPr>
              <a:t>Poskrbite, da bodo vaši gostje (in službena vozila) lahko prišli do vas varno, cenovno ugodno in brez ovinkov – sicer tvegate izgubo rezervacij.</a:t>
            </a:r>
          </a:p>
          <a:p>
            <a:r>
              <a:rPr lang="en-US" dirty="0"/>
              <a:t>Če gostje ne morejo priti do vas, ne bodo rezervirali. Dober dostop vključuje varne ceste, jasno označene poti, ustrezna parkirišča za vozila in včasih tudi osvetlitev poti ali prevozne storitve. Slab dostop = slabe ocene in nižja zasedenost. Morda boste morali </a:t>
            </a:r>
            <a:r>
              <a:rPr lang="en-US" b="1" dirty="0"/>
              <a:t>izravnati teren, zgraditi dovozne poti ali zaprositi za pravico do prehoda, </a:t>
            </a:r>
            <a:r>
              <a:rPr lang="en-US" dirty="0"/>
              <a:t>kar lahko stane od nekaj sto evrov do 20.000 evrov ali več, odvisno od terena in dovoljenj. Zagotavljanje dostopa je nepogojno za uspešno poslovanje.</a:t>
            </a:r>
            <a:endParaRPr lang="en-IE" dirty="0"/>
          </a:p>
        </p:txBody>
      </p:sp>
      <p:pic>
        <p:nvPicPr>
          <p:cNvPr id="8" name="Picture Placeholder 7" descr="A person and person standing next to a car&#10;&#10;AI-generated content may be incorrect.">
            <a:extLst>
              <a:ext uri="{FF2B5EF4-FFF2-40B4-BE49-F238E27FC236}">
                <a16:creationId xmlns:a16="http://schemas.microsoft.com/office/drawing/2014/main" id="{82620886-AFCB-EEC2-7958-92236819DE81}"/>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5974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CAE97-A30F-1708-E65A-75BAB89A084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E549F3B-09CF-5103-A4E8-8B2582CC746B}"/>
              </a:ext>
            </a:extLst>
          </p:cNvPr>
          <p:cNvSpPr>
            <a:spLocks noGrp="1"/>
          </p:cNvSpPr>
          <p:nvPr>
            <p:ph type="body" sz="quarter" idx="18"/>
          </p:nvPr>
        </p:nvSpPr>
        <p:spPr>
          <a:xfrm>
            <a:off x="611891" y="3345951"/>
            <a:ext cx="2982580" cy="1049221"/>
          </a:xfrm>
        </p:spPr>
        <p:txBody>
          <a:bodyPr lIns="91440" tIns="45720" rIns="91440" bIns="45720" anchor="t">
            <a:noAutofit/>
          </a:bodyPr>
          <a:lstStyle/>
          <a:p>
            <a:pPr algn="ctr">
              <a:lnSpc>
                <a:spcPct val="100000"/>
              </a:lnSpc>
            </a:pPr>
            <a:r>
              <a:rPr lang="en-US" sz="2400" b="0" dirty="0">
                <a:latin typeface="Calibri"/>
                <a:ea typeface="Open Sans"/>
                <a:cs typeface="Calibri"/>
              </a:rPr>
              <a:t>Zagotovite nemoten prihod gostov in logistiko.</a:t>
            </a:r>
          </a:p>
          <a:p>
            <a:pPr algn="ctr">
              <a:lnSpc>
                <a:spcPct val="100000"/>
              </a:lnSpc>
            </a:pPr>
            <a:endParaRPr lang="en-IE" sz="3200" dirty="0"/>
          </a:p>
        </p:txBody>
      </p:sp>
      <p:sp>
        <p:nvSpPr>
          <p:cNvPr id="13" name="Text Placeholder 2">
            <a:extLst>
              <a:ext uri="{FF2B5EF4-FFF2-40B4-BE49-F238E27FC236}">
                <a16:creationId xmlns:a16="http://schemas.microsoft.com/office/drawing/2014/main" id="{49C6CEFC-20AC-E64A-8539-632B60E8DA36}"/>
              </a:ext>
            </a:extLst>
          </p:cNvPr>
          <p:cNvSpPr txBox="1">
            <a:spLocks/>
          </p:cNvSpPr>
          <p:nvPr/>
        </p:nvSpPr>
        <p:spPr>
          <a:xfrm>
            <a:off x="4411134" y="301989"/>
            <a:ext cx="7304600"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000" b="1" dirty="0">
                <a:solidFill>
                  <a:srgbClr val="E96751"/>
                </a:solidFill>
                <a:latin typeface="Calibri"/>
                <a:ea typeface="Open Sans"/>
                <a:cs typeface="Calibri"/>
              </a:rPr>
              <a:t>Premisleki: </a:t>
            </a:r>
            <a:r>
              <a:rPr lang="en-US" sz="2000" dirty="0">
                <a:solidFill>
                  <a:srgbClr val="494949"/>
                </a:solidFill>
                <a:latin typeface="Calibri"/>
                <a:ea typeface="Open Sans"/>
                <a:cs typeface="Calibri"/>
              </a:rPr>
              <a:t>Premislite, kako bodo gostje (in reševalne službe) prispeli na lokacijo. To je pomembno tudi za gradnjo in vzdrževanje. Mnoge podeželske lokacije v Evropi so dostopne po ozkih </a:t>
            </a:r>
            <a:r>
              <a:rPr lang="en-US" sz="2000" b="1" dirty="0">
                <a:solidFill>
                  <a:srgbClr val="494949"/>
                </a:solidFill>
                <a:latin typeface="Calibri"/>
                <a:ea typeface="Open Sans"/>
                <a:cs typeface="Calibri"/>
              </a:rPr>
              <a:t>poteh ali neasfaltiranih cestah </a:t>
            </a:r>
            <a:r>
              <a:rPr lang="en-US" sz="2000" dirty="0">
                <a:solidFill>
                  <a:srgbClr val="494949"/>
                </a:solidFill>
                <a:latin typeface="Calibri"/>
                <a:ea typeface="Open Sans"/>
                <a:cs typeface="Calibri"/>
              </a:rPr>
              <a:t>– preverite, ali so potrebne izboljšave za dostop skozi vse leto. </a:t>
            </a:r>
          </a:p>
          <a:p>
            <a:pPr marL="342900" indent="-342900" fontAlgn="base">
              <a:lnSpc>
                <a:spcPct val="100000"/>
              </a:lnSpc>
              <a:spcAft>
                <a:spcPts val="600"/>
              </a:spcAft>
              <a:buFont typeface="Wingdings" panose="05000000000000000000" pitchFamily="2" charset="2"/>
              <a:buChar char="v"/>
            </a:pPr>
            <a:r>
              <a:rPr lang="en-US" sz="2000" b="1" dirty="0">
                <a:solidFill>
                  <a:srgbClr val="494949"/>
                </a:solidFill>
                <a:latin typeface="Calibri"/>
                <a:ea typeface="Open Sans"/>
                <a:cs typeface="Calibri"/>
              </a:rPr>
              <a:t>Ocenite dostop po cesti, vhod in parkirišče. </a:t>
            </a:r>
            <a:r>
              <a:rPr lang="en-US" sz="2000" dirty="0">
                <a:solidFill>
                  <a:srgbClr val="494949"/>
                </a:solidFill>
                <a:latin typeface="Calibri"/>
                <a:ea typeface="Open Sans"/>
                <a:cs typeface="Calibri"/>
              </a:rPr>
              <a:t>Lokacija z </a:t>
            </a:r>
            <a:r>
              <a:rPr lang="en-US" sz="2000" b="1" dirty="0">
                <a:solidFill>
                  <a:srgbClr val="494949"/>
                </a:solidFill>
                <a:latin typeface="Calibri"/>
                <a:ea typeface="Open Sans"/>
                <a:cs typeface="Calibri"/>
              </a:rPr>
              <a:t>dobrim dostopom po cesti </a:t>
            </a:r>
            <a:r>
              <a:rPr lang="en-US" sz="2000" dirty="0">
                <a:solidFill>
                  <a:srgbClr val="494949"/>
                </a:solidFill>
                <a:latin typeface="Calibri"/>
                <a:ea typeface="Open Sans"/>
                <a:cs typeface="Calibri"/>
              </a:rPr>
              <a:t>in </a:t>
            </a:r>
            <a:r>
              <a:rPr lang="en-US" sz="2000" b="1" dirty="0">
                <a:solidFill>
                  <a:srgbClr val="494949"/>
                </a:solidFill>
                <a:latin typeface="Calibri"/>
                <a:ea typeface="Open Sans"/>
                <a:cs typeface="Calibri"/>
              </a:rPr>
              <a:t>jasno označenimi prometnimi znaki </a:t>
            </a:r>
            <a:r>
              <a:rPr lang="en-US" sz="2000" dirty="0">
                <a:solidFill>
                  <a:srgbClr val="494949"/>
                </a:solidFill>
                <a:latin typeface="Calibri"/>
                <a:ea typeface="Open Sans"/>
                <a:cs typeface="Calibri"/>
              </a:rPr>
              <a:t>poveča udobje gostov, medtem ko oddaljena lokacija lahko zahteva gradnjo ali izboljšanje zasebnih dostopnih cest. Lokacija mora biti </a:t>
            </a:r>
            <a:r>
              <a:rPr lang="en-US" sz="2000" i="1" dirty="0">
                <a:solidFill>
                  <a:srgbClr val="494949"/>
                </a:solidFill>
                <a:latin typeface="Calibri"/>
                <a:ea typeface="Open Sans"/>
                <a:cs typeface="Calibri"/>
              </a:rPr>
              <a:t>zlahka dostopna z avtomobilom in parkiriščem </a:t>
            </a:r>
            <a:r>
              <a:rPr lang="en-US" sz="2000" dirty="0">
                <a:solidFill>
                  <a:srgbClr val="494949"/>
                </a:solidFill>
                <a:latin typeface="Calibri"/>
                <a:ea typeface="Open Sans"/>
                <a:cs typeface="Calibri"/>
              </a:rPr>
              <a:t>(ali celo z rednimi turističnimi avtobusi v priljubljenih območjih) ter imeti </a:t>
            </a:r>
            <a:r>
              <a:rPr lang="en-US" sz="2000" b="1" dirty="0">
                <a:solidFill>
                  <a:srgbClr val="494949"/>
                </a:solidFill>
                <a:latin typeface="Calibri"/>
                <a:ea typeface="Open Sans"/>
                <a:cs typeface="Calibri"/>
              </a:rPr>
              <a:t>varne </a:t>
            </a:r>
            <a:r>
              <a:rPr lang="en-US" sz="2000" dirty="0">
                <a:solidFill>
                  <a:srgbClr val="494949"/>
                </a:solidFill>
                <a:latin typeface="Calibri"/>
                <a:ea typeface="Open Sans"/>
                <a:cs typeface="Calibri"/>
              </a:rPr>
              <a:t>vhode/izhode.</a:t>
            </a:r>
          </a:p>
          <a:p>
            <a:pPr marL="342900" indent="-342900" fontAlgn="base">
              <a:lnSpc>
                <a:spcPct val="100000"/>
              </a:lnSpc>
              <a:spcAft>
                <a:spcPts val="600"/>
              </a:spcAft>
              <a:buFont typeface="Wingdings" panose="05000000000000000000" pitchFamily="2" charset="2"/>
              <a:buChar char="v"/>
            </a:pPr>
            <a:r>
              <a:rPr lang="en-US" sz="2000" dirty="0">
                <a:solidFill>
                  <a:srgbClr val="494949"/>
                </a:solidFill>
                <a:latin typeface="Calibri"/>
                <a:ea typeface="Open Sans"/>
                <a:cs typeface="Calibri"/>
              </a:rPr>
              <a:t>Upoštevajte </a:t>
            </a:r>
            <a:r>
              <a:rPr lang="en-US" sz="2000" b="1" dirty="0">
                <a:solidFill>
                  <a:srgbClr val="494949"/>
                </a:solidFill>
                <a:latin typeface="Calibri"/>
                <a:ea typeface="Open Sans"/>
                <a:cs typeface="Calibri"/>
              </a:rPr>
              <a:t>standarde dostopnosti: </a:t>
            </a:r>
            <a:r>
              <a:rPr lang="en-US" sz="2000" dirty="0">
                <a:solidFill>
                  <a:srgbClr val="494949"/>
                </a:solidFill>
                <a:latin typeface="Calibri"/>
                <a:ea typeface="Open Sans"/>
                <a:cs typeface="Calibri"/>
              </a:rPr>
              <a:t>prijazna lokacija omogoča dostop invalidom ali vsaj možnost premikanja s prtljago. V oddaljeni </a:t>
            </a:r>
            <a:r>
              <a:rPr lang="en-US" sz="2000" b="1" dirty="0">
                <a:solidFill>
                  <a:srgbClr val="E96751"/>
                </a:solidFill>
                <a:latin typeface="Calibri"/>
                <a:ea typeface="Open Sans"/>
                <a:cs typeface="Calibri"/>
              </a:rPr>
              <a:t>Islandiji </a:t>
            </a:r>
            <a:r>
              <a:rPr lang="en-US" sz="2000" dirty="0">
                <a:solidFill>
                  <a:srgbClr val="494949"/>
                </a:solidFill>
                <a:latin typeface="Calibri"/>
                <a:ea typeface="Open Sans"/>
                <a:cs typeface="Calibri"/>
              </a:rPr>
              <a:t>ali gorati </a:t>
            </a:r>
            <a:r>
              <a:rPr lang="en-US" sz="2000" b="1" dirty="0">
                <a:solidFill>
                  <a:srgbClr val="E96751"/>
                </a:solidFill>
                <a:latin typeface="Calibri"/>
                <a:ea typeface="Open Sans"/>
                <a:cs typeface="Calibri"/>
              </a:rPr>
              <a:t>Italiji </a:t>
            </a:r>
            <a:r>
              <a:rPr lang="en-US" sz="2000" dirty="0">
                <a:solidFill>
                  <a:srgbClr val="494949"/>
                </a:solidFill>
                <a:latin typeface="Calibri"/>
                <a:ea typeface="Open Sans"/>
                <a:cs typeface="Calibri"/>
              </a:rPr>
              <a:t>je lahko dostop pozimi (sneg, močan dež) problematičen; na </a:t>
            </a:r>
            <a:r>
              <a:rPr lang="en-US" sz="2000" b="1" dirty="0">
                <a:solidFill>
                  <a:srgbClr val="E96751"/>
                </a:solidFill>
                <a:latin typeface="Calibri"/>
                <a:ea typeface="Open Sans"/>
                <a:cs typeface="Calibri"/>
              </a:rPr>
              <a:t>Nizozemskem </a:t>
            </a:r>
            <a:r>
              <a:rPr lang="en-US" sz="2000" dirty="0">
                <a:solidFill>
                  <a:srgbClr val="494949"/>
                </a:solidFill>
                <a:latin typeface="Calibri"/>
                <a:ea typeface="Open Sans"/>
                <a:cs typeface="Calibri"/>
              </a:rPr>
              <a:t>upoštevajte bližino glavnih cest ali javnega prevoza za goste. Težavne ali dolge dostopne poti ne le odvračajo goste</a:t>
            </a:r>
            <a:r>
              <a:rPr lang="en-US" sz="2000" b="1" dirty="0">
                <a:solidFill>
                  <a:srgbClr val="E96751"/>
                </a:solidFill>
                <a:latin typeface="Calibri"/>
                <a:ea typeface="Open Sans"/>
                <a:cs typeface="Calibri"/>
              </a:rPr>
              <a:t>,</a:t>
            </a:r>
            <a:r>
              <a:rPr lang="en-US" sz="2000" dirty="0">
                <a:solidFill>
                  <a:srgbClr val="494949"/>
                </a:solidFill>
                <a:latin typeface="Calibri"/>
                <a:ea typeface="Open Sans"/>
                <a:cs typeface="Calibri"/>
              </a:rPr>
              <a:t> ampak tudi povečujejo stroške gradnje (prinašanje materialov).</a:t>
            </a:r>
            <a:endParaRPr lang="en-US" sz="2000">
              <a:solidFill>
                <a:srgbClr val="494949"/>
              </a:solidFill>
              <a:latin typeface="Calibri"/>
              <a:ea typeface="Open Sans"/>
              <a:cs typeface="Calibri"/>
            </a:endParaRPr>
          </a:p>
        </p:txBody>
      </p:sp>
      <p:pic>
        <p:nvPicPr>
          <p:cNvPr id="6" name="Picture Placeholder 5" descr="A building next to a body of water&#10;&#10;AI-generated content may be incorrect.">
            <a:extLst>
              <a:ext uri="{FF2B5EF4-FFF2-40B4-BE49-F238E27FC236}">
                <a16:creationId xmlns:a16="http://schemas.microsoft.com/office/drawing/2014/main" id="{8D180294-D64A-F4D3-7B9A-06D733470B8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BFE96E0-48A2-E7C0-78B3-C9C53240D95D}"/>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46</a:t>
            </a:fld>
            <a:endParaRPr lang="fr-CA" dirty="0"/>
          </a:p>
        </p:txBody>
      </p:sp>
      <p:sp>
        <p:nvSpPr>
          <p:cNvPr id="11" name="Text Placeholder 7">
            <a:extLst>
              <a:ext uri="{FF2B5EF4-FFF2-40B4-BE49-F238E27FC236}">
                <a16:creationId xmlns:a16="http://schemas.microsoft.com/office/drawing/2014/main" id="{D6371355-A6F2-CF81-5360-5B84331E9146}"/>
              </a:ext>
            </a:extLst>
          </p:cNvPr>
          <p:cNvSpPr>
            <a:spLocks noGrp="1"/>
          </p:cNvSpPr>
          <p:nvPr>
            <p:ph type="body" sz="quarter" idx="19"/>
          </p:nvPr>
        </p:nvSpPr>
        <p:spPr>
          <a:xfrm>
            <a:off x="400050" y="2043466"/>
            <a:ext cx="3200399" cy="385564"/>
          </a:xfrm>
        </p:spPr>
        <p:txBody>
          <a:bodyPr lIns="91440" tIns="45720" rIns="91440" bIns="45720" anchor="t">
            <a:noAutofit/>
          </a:bodyPr>
          <a:lstStyle/>
          <a:p>
            <a:pPr algn="ctr"/>
            <a:r>
              <a:rPr lang="en-US" sz="3000" b="0" dirty="0">
                <a:latin typeface="Calibri"/>
                <a:ea typeface="Open Sans"/>
                <a:cs typeface="Calibri"/>
              </a:rPr>
              <a:t>Dostop, mobilnost in prevoz</a:t>
            </a:r>
          </a:p>
        </p:txBody>
      </p:sp>
    </p:spTree>
    <p:extLst>
      <p:ext uri="{BB962C8B-B14F-4D97-AF65-F5344CB8AC3E}">
        <p14:creationId xmlns:p14="http://schemas.microsoft.com/office/powerpoint/2010/main" val="75082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D79C-0ED8-F869-CB8B-7653C0898FF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A79B7021-6785-3934-2C2B-F2FFC5388DE4}"/>
              </a:ext>
            </a:extLst>
          </p:cNvPr>
          <p:cNvSpPr txBox="1">
            <a:spLocks/>
          </p:cNvSpPr>
          <p:nvPr/>
        </p:nvSpPr>
        <p:spPr>
          <a:xfrm>
            <a:off x="4411526" y="482270"/>
            <a:ext cx="7392489"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100" b="1" dirty="0">
                <a:solidFill>
                  <a:srgbClr val="E96751"/>
                </a:solidFill>
                <a:latin typeface="Calibri"/>
                <a:ea typeface="Open Sans"/>
                <a:cs typeface="Calibri"/>
              </a:rPr>
              <a:t>Stroški: </a:t>
            </a:r>
            <a:r>
              <a:rPr lang="en-US" sz="2100" dirty="0">
                <a:solidFill>
                  <a:srgbClr val="494949"/>
                </a:solidFill>
                <a:latin typeface="Calibri"/>
                <a:ea typeface="Open Sans"/>
                <a:cs typeface="Calibri"/>
              </a:rPr>
              <a:t>Izboljšanje </a:t>
            </a:r>
            <a:r>
              <a:rPr lang="en-US" sz="2100" b="1" dirty="0">
                <a:solidFill>
                  <a:srgbClr val="494949"/>
                </a:solidFill>
                <a:latin typeface="Calibri"/>
                <a:ea typeface="Open Sans"/>
                <a:cs typeface="Calibri"/>
              </a:rPr>
              <a:t>dostopa do lokacije </a:t>
            </a:r>
            <a:r>
              <a:rPr lang="en-US" sz="2100" dirty="0">
                <a:solidFill>
                  <a:srgbClr val="494949"/>
                </a:solidFill>
                <a:latin typeface="Calibri"/>
                <a:ea typeface="Open Sans"/>
                <a:cs typeface="Calibri"/>
              </a:rPr>
              <a:t>lahko znaša veliko. </a:t>
            </a:r>
          </a:p>
          <a:p>
            <a:pPr marL="342900" indent="-342900" fontAlgn="base">
              <a:lnSpc>
                <a:spcPct val="100000"/>
              </a:lnSpc>
              <a:spcAft>
                <a:spcPts val="600"/>
              </a:spcAft>
              <a:buFont typeface="Wingdings" panose="05000000000000000000" pitchFamily="2" charset="2"/>
              <a:buChar char="v"/>
            </a:pPr>
            <a:r>
              <a:rPr lang="en-US" sz="2100" dirty="0">
                <a:solidFill>
                  <a:srgbClr val="494949"/>
                </a:solidFill>
                <a:latin typeface="Calibri"/>
                <a:ea typeface="Open Sans"/>
                <a:cs typeface="Calibri"/>
              </a:rPr>
              <a:t>Ureditev </a:t>
            </a:r>
            <a:r>
              <a:rPr lang="en-US" sz="2100" b="1" dirty="0">
                <a:solidFill>
                  <a:srgbClr val="494949"/>
                </a:solidFill>
                <a:latin typeface="Calibri"/>
                <a:ea typeface="Open Sans"/>
                <a:cs typeface="Calibri"/>
              </a:rPr>
              <a:t>osnovne gramozne </a:t>
            </a:r>
            <a:r>
              <a:rPr lang="en-US" sz="2100" dirty="0">
                <a:solidFill>
                  <a:srgbClr val="E96751"/>
                </a:solidFill>
                <a:latin typeface="Calibri"/>
                <a:ea typeface="Open Sans"/>
                <a:cs typeface="Calibri"/>
                <a:hlinkClick r:id="rId2">
                  <a:extLst>
                    <a:ext uri="{A12FA001-AC4F-418D-AE19-62706E023703}">
                      <ahyp:hlinkClr xmlns:ahyp="http://schemas.microsoft.com/office/drawing/2018/hyperlinkcolor" val="tx"/>
                    </a:ext>
                  </a:extLst>
                </a:hlinkClick>
              </a:rPr>
              <a:t>poti </a:t>
            </a:r>
            <a:r>
              <a:rPr lang="en-US" sz="2100" dirty="0">
                <a:solidFill>
                  <a:srgbClr val="494949"/>
                </a:solidFill>
                <a:latin typeface="Calibri"/>
                <a:ea typeface="Open Sans"/>
                <a:cs typeface="Calibri"/>
              </a:rPr>
              <a:t>(100 m) </a:t>
            </a:r>
            <a:r>
              <a:rPr lang="en-US" sz="2100" dirty="0" err="1">
                <a:solidFill>
                  <a:srgbClr val="494949"/>
                </a:solidFill>
                <a:latin typeface="Calibri"/>
                <a:ea typeface="Open Sans"/>
                <a:cs typeface="Calibri"/>
              </a:rPr>
              <a:t>lahko</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stane</a:t>
            </a:r>
            <a:r>
              <a:rPr lang="en-US" sz="2100" dirty="0">
                <a:solidFill>
                  <a:srgbClr val="494949"/>
                </a:solidFill>
                <a:latin typeface="Calibri"/>
                <a:ea typeface="Open Sans"/>
                <a:cs typeface="Calibri"/>
              </a:rPr>
              <a:t> </a:t>
            </a:r>
            <a:r>
              <a:rPr lang="en-US" sz="2100" b="1" dirty="0">
                <a:solidFill>
                  <a:srgbClr val="494949"/>
                </a:solidFill>
                <a:latin typeface="Calibri"/>
                <a:ea typeface="Open Sans"/>
                <a:cs typeface="Calibri"/>
              </a:rPr>
              <a:t>od 5.000 do 15.000 </a:t>
            </a:r>
            <a:r>
              <a:rPr lang="en-US" sz="2100" b="1" dirty="0" err="1">
                <a:solidFill>
                  <a:srgbClr val="494949"/>
                </a:solidFill>
                <a:latin typeface="Calibri"/>
                <a:ea typeface="Open Sans"/>
                <a:cs typeface="Calibri"/>
              </a:rPr>
              <a:t>evrov</a:t>
            </a:r>
            <a:r>
              <a:rPr lang="en-US" sz="2100" dirty="0">
                <a:solidFill>
                  <a:srgbClr val="494949"/>
                </a:solidFill>
                <a:latin typeface="Calibri"/>
                <a:ea typeface="Open Sans"/>
                <a:cs typeface="Calibri"/>
              </a:rPr>
              <a:t>, </a:t>
            </a:r>
            <a:r>
              <a:rPr lang="en-US" sz="2100" dirty="0" err="1">
                <a:solidFill>
                  <a:srgbClr val="494949"/>
                </a:solidFill>
                <a:latin typeface="Calibri"/>
                <a:ea typeface="Open Sans"/>
                <a:cs typeface="Calibri"/>
              </a:rPr>
              <a:t>odvisno</a:t>
            </a:r>
            <a:r>
              <a:rPr lang="en-US" sz="2100" dirty="0">
                <a:solidFill>
                  <a:srgbClr val="494949"/>
                </a:solidFill>
                <a:latin typeface="Calibri"/>
                <a:ea typeface="Open Sans"/>
                <a:cs typeface="Calibri"/>
              </a:rPr>
              <a:t> od terena, zato to upoštevajte v svojem proračunu, če je lokacija oddaljena od glavnih prometnic. Gradnja majhnega mostu ali utrditev strmega pobočja lahko stane </a:t>
            </a:r>
            <a:r>
              <a:rPr lang="en-US" sz="2100" b="1" dirty="0">
                <a:solidFill>
                  <a:srgbClr val="494949"/>
                </a:solidFill>
                <a:latin typeface="Calibri"/>
                <a:ea typeface="Open Sans"/>
                <a:cs typeface="Calibri"/>
              </a:rPr>
              <a:t>več deset tisoč evrov</a:t>
            </a:r>
            <a:r>
              <a:rPr lang="en-US" sz="2100" dirty="0">
                <a:solidFill>
                  <a:srgbClr val="494949"/>
                </a:solidFill>
                <a:latin typeface="Calibri"/>
                <a:ea typeface="Open Sans"/>
                <a:cs typeface="Calibri"/>
              </a:rPr>
              <a:t>. </a:t>
            </a:r>
          </a:p>
          <a:p>
            <a:pPr marL="342900" indent="-342900" fontAlgn="base">
              <a:lnSpc>
                <a:spcPct val="100000"/>
              </a:lnSpc>
              <a:spcAft>
                <a:spcPts val="600"/>
              </a:spcAft>
              <a:buFont typeface="Wingdings" panose="05000000000000000000" pitchFamily="2" charset="2"/>
              <a:buChar char="v"/>
            </a:pPr>
            <a:r>
              <a:rPr lang="en-US" sz="2100" b="1" dirty="0">
                <a:solidFill>
                  <a:srgbClr val="494949"/>
                </a:solidFill>
                <a:latin typeface="Calibri"/>
                <a:ea typeface="Open Sans"/>
                <a:cs typeface="Calibri"/>
              </a:rPr>
              <a:t>Stroški infrastrukture </a:t>
            </a:r>
            <a:r>
              <a:rPr lang="en-US" sz="2100" dirty="0">
                <a:solidFill>
                  <a:srgbClr val="494949"/>
                </a:solidFill>
                <a:latin typeface="Calibri"/>
                <a:ea typeface="Open Sans"/>
                <a:cs typeface="Calibri"/>
              </a:rPr>
              <a:t>za majhno glamping lokacijo (npr. ceste, poti, komunalne storitve) pogosto znašajo</a:t>
            </a:r>
            <a:r>
              <a:rPr lang="en-US" sz="2100" b="1" dirty="0">
                <a:solidFill>
                  <a:srgbClr val="494949"/>
                </a:solidFill>
                <a:latin typeface="Calibri"/>
                <a:ea typeface="Open Sans"/>
                <a:cs typeface="Calibri"/>
              </a:rPr>
              <a:t> 60.000–120.000 evrov </a:t>
            </a:r>
            <a:r>
              <a:rPr lang="en-US" sz="2100" dirty="0">
                <a:solidFill>
                  <a:srgbClr val="494949"/>
                </a:solidFill>
                <a:latin typeface="Calibri"/>
                <a:ea typeface="Open Sans"/>
                <a:cs typeface="Calibri"/>
              </a:rPr>
              <a:t>za </a:t>
            </a:r>
            <a:r>
              <a:rPr lang="en-US" sz="2100" dirty="0">
                <a:solidFill>
                  <a:srgbClr val="87A66E"/>
                </a:solidFill>
                <a:latin typeface="Calibri"/>
                <a:ea typeface="Open Sans"/>
                <a:cs typeface="Calibri"/>
                <a:hlinkClick r:id="rId3">
                  <a:extLst>
                    <a:ext uri="{A12FA001-AC4F-418D-AE19-62706E023703}">
                      <ahyp:hlinkClr xmlns:ahyp="http://schemas.microsoft.com/office/drawing/2018/hyperlinkcolor" val="tx"/>
                    </a:ext>
                  </a:extLst>
                </a:hlinkClick>
              </a:rPr>
              <a:t>nekaj </a:t>
            </a:r>
            <a:r>
              <a:rPr lang="en-US" sz="2100" dirty="0">
                <a:solidFill>
                  <a:srgbClr val="E96751"/>
                </a:solidFill>
                <a:latin typeface="Calibri"/>
                <a:ea typeface="Open Sans"/>
                <a:cs typeface="Calibri"/>
                <a:hlinkClick r:id="rId3">
                  <a:extLst>
                    <a:ext uri="{A12FA001-AC4F-418D-AE19-62706E023703}">
                      <ahyp:hlinkClr xmlns:ahyp="http://schemas.microsoft.com/office/drawing/2018/hyperlinkcolor" val="tx"/>
                    </a:ext>
                  </a:extLst>
                </a:hlinkClick>
              </a:rPr>
              <a:t>enot</a:t>
            </a:r>
            <a:r>
              <a:rPr lang="en-US" sz="2100" dirty="0">
                <a:solidFill>
                  <a:srgbClr val="494949"/>
                </a:solidFill>
                <a:latin typeface="Calibri"/>
                <a:ea typeface="Open Sans"/>
                <a:cs typeface="Calibri"/>
              </a:rPr>
              <a:t>, zlasti </a:t>
            </a:r>
            <a:r>
              <a:rPr lang="en-US" sz="2100" i="1" dirty="0">
                <a:solidFill>
                  <a:srgbClr val="494949"/>
                </a:solidFill>
                <a:latin typeface="Calibri"/>
                <a:ea typeface="Open Sans"/>
                <a:cs typeface="Calibri"/>
              </a:rPr>
              <a:t>»odvisno od razpoložljivosti obstoječih storitev in dostopa«.</a:t>
            </a:r>
            <a:r>
              <a:rPr lang="en-US" sz="2100" dirty="0">
                <a:solidFill>
                  <a:srgbClr val="494949"/>
                </a:solidFill>
                <a:latin typeface="Calibri"/>
                <a:ea typeface="Open Sans"/>
                <a:cs typeface="Calibri"/>
              </a:rPr>
              <a:t> </a:t>
            </a:r>
          </a:p>
          <a:p>
            <a:pPr marL="342900" indent="-342900" fontAlgn="base">
              <a:lnSpc>
                <a:spcPct val="100000"/>
              </a:lnSpc>
              <a:spcAft>
                <a:spcPts val="600"/>
              </a:spcAft>
              <a:buFont typeface="Wingdings" panose="05000000000000000000" pitchFamily="2" charset="2"/>
              <a:buChar char="v"/>
            </a:pPr>
            <a:r>
              <a:rPr lang="en-US" sz="2100" b="1" dirty="0">
                <a:solidFill>
                  <a:srgbClr val="3B7F81"/>
                </a:solidFill>
                <a:latin typeface="Calibri"/>
                <a:ea typeface="Open Sans"/>
                <a:cs typeface="Calibri"/>
              </a:rPr>
              <a:t>Na primer</a:t>
            </a:r>
            <a:r>
              <a:rPr lang="en-US" sz="2100" dirty="0">
                <a:solidFill>
                  <a:srgbClr val="3B7F81"/>
                </a:solidFill>
                <a:latin typeface="Calibri"/>
                <a:ea typeface="Open Sans"/>
                <a:cs typeface="Calibri"/>
              </a:rPr>
              <a:t>, </a:t>
            </a:r>
            <a:r>
              <a:rPr lang="en-US" sz="2100" dirty="0">
                <a:solidFill>
                  <a:srgbClr val="494949"/>
                </a:solidFill>
                <a:latin typeface="Calibri"/>
                <a:ea typeface="Open Sans"/>
                <a:cs typeface="Calibri"/>
              </a:rPr>
              <a:t>če obstaja obstoječa kmetijska cesta, so stroški nizki; če morate zgraditi novo cesto ali razširiti pas (kar je pogosto na irskem podeželju), pričakujte višje stroške.</a:t>
            </a:r>
          </a:p>
          <a:p>
            <a:pPr marL="342900" indent="-342900" fontAlgn="base">
              <a:lnSpc>
                <a:spcPct val="100000"/>
              </a:lnSpc>
              <a:spcAft>
                <a:spcPts val="600"/>
              </a:spcAft>
              <a:buFont typeface="Wingdings" panose="05000000000000000000" pitchFamily="2" charset="2"/>
              <a:buChar char="v"/>
            </a:pPr>
            <a:r>
              <a:rPr lang="en-US" sz="2100" dirty="0">
                <a:solidFill>
                  <a:srgbClr val="494949"/>
                </a:solidFill>
                <a:latin typeface="Calibri"/>
                <a:ea typeface="Open Sans"/>
                <a:cs typeface="Calibri"/>
              </a:rPr>
              <a:t>Ocenite tudi bližino </a:t>
            </a:r>
            <a:r>
              <a:rPr lang="en-US" sz="2100" b="1" dirty="0">
                <a:solidFill>
                  <a:srgbClr val="494949"/>
                </a:solidFill>
                <a:latin typeface="Calibri"/>
                <a:ea typeface="Open Sans"/>
                <a:cs typeface="Calibri"/>
              </a:rPr>
              <a:t>prometnih vozlišč ali znamenitosti </a:t>
            </a:r>
            <a:r>
              <a:rPr lang="en-US" sz="2100" dirty="0">
                <a:solidFill>
                  <a:srgbClr val="494949"/>
                </a:solidFill>
                <a:latin typeface="Calibri"/>
                <a:ea typeface="Open Sans"/>
                <a:cs typeface="Calibri"/>
              </a:rPr>
              <a:t>– razumna bližina letališč, avtocest ali priljubljenih turističnih znamenitosti lahko razširi vaš trg. </a:t>
            </a:r>
          </a:p>
          <a:p>
            <a:pPr marL="342900" indent="-342900" fontAlgn="base">
              <a:lnSpc>
                <a:spcPct val="100000"/>
              </a:lnSpc>
              <a:spcAft>
                <a:spcPts val="600"/>
              </a:spcAft>
              <a:buFont typeface="Wingdings" panose="05000000000000000000" pitchFamily="2" charset="2"/>
              <a:buChar char="v"/>
            </a:pPr>
            <a:endParaRPr lang="en-US" sz="1000" dirty="0">
              <a:solidFill>
                <a:srgbClr val="494949"/>
              </a:solidFill>
            </a:endParaRPr>
          </a:p>
        </p:txBody>
      </p:sp>
      <p:pic>
        <p:nvPicPr>
          <p:cNvPr id="6" name="Picture Placeholder 5" descr="A house in the woods&#10;&#10;AI-generated content may be incorrect.">
            <a:extLst>
              <a:ext uri="{FF2B5EF4-FFF2-40B4-BE49-F238E27FC236}">
                <a16:creationId xmlns:a16="http://schemas.microsoft.com/office/drawing/2014/main" id="{71477B2F-48DB-91AC-525A-B088614AA789}"/>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7F7C9874-BEE3-2DE5-8320-EEE4E2471DB1}"/>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47</a:t>
            </a:fld>
            <a:endParaRPr lang="fr-CA" dirty="0"/>
          </a:p>
        </p:txBody>
      </p:sp>
      <p:pic>
        <p:nvPicPr>
          <p:cNvPr id="9" name="Picture 8">
            <a:extLst>
              <a:ext uri="{FF2B5EF4-FFF2-40B4-BE49-F238E27FC236}">
                <a16:creationId xmlns:a16="http://schemas.microsoft.com/office/drawing/2014/main" id="{02C094D9-97D7-4495-30D4-D8074AA0CB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26" y="5855505"/>
            <a:ext cx="850589" cy="846711"/>
          </a:xfrm>
          <a:prstGeom prst="rect">
            <a:avLst/>
          </a:prstGeom>
        </p:spPr>
      </p:pic>
      <p:sp>
        <p:nvSpPr>
          <p:cNvPr id="2" name="TextBox 1">
            <a:extLst>
              <a:ext uri="{FF2B5EF4-FFF2-40B4-BE49-F238E27FC236}">
                <a16:creationId xmlns:a16="http://schemas.microsoft.com/office/drawing/2014/main" id="{52741711-6B07-FA0C-0438-3B71BBC54A1C}"/>
              </a:ext>
            </a:extLst>
          </p:cNvPr>
          <p:cNvSpPr txBox="1"/>
          <p:nvPr/>
        </p:nvSpPr>
        <p:spPr>
          <a:xfrm>
            <a:off x="1021864" y="5808218"/>
            <a:ext cx="3873986" cy="664284"/>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6">
                <a:extLst>
                  <a:ext uri="{A12FA001-AC4F-418D-AE19-62706E023703}">
                    <ahyp:hlinkClr xmlns:ahyp="http://schemas.microsoft.com/office/drawing/2018/hyperlinkcolor" val="tx"/>
                  </a:ext>
                </a:extLst>
              </a:hlinkClick>
            </a:endParaRPr>
          </a:p>
          <a:p>
            <a:r>
              <a:rPr lang="en-US" dirty="0">
                <a:solidFill>
                  <a:srgbClr val="00B0F0"/>
                </a:solidFill>
                <a:hlinkClick r:id="rId3">
                  <a:extLst>
                    <a:ext uri="{A12FA001-AC4F-418D-AE19-62706E023703}">
                      <ahyp:hlinkClr xmlns:ahyp="http://schemas.microsoft.com/office/drawing/2018/hyperlinkcolor" val="tx"/>
                    </a:ext>
                  </a:extLst>
                </a:hlinkClick>
              </a:rPr>
              <a:t>Kako ustanoviti podjetje za glamping</a:t>
            </a:r>
            <a:endParaRPr lang="en-US" dirty="0">
              <a:solidFill>
                <a:srgbClr val="00B0F0"/>
              </a:solidFill>
            </a:endParaRPr>
          </a:p>
        </p:txBody>
      </p:sp>
      <p:sp>
        <p:nvSpPr>
          <p:cNvPr id="10" name="Text Placeholder 6">
            <a:extLst>
              <a:ext uri="{FF2B5EF4-FFF2-40B4-BE49-F238E27FC236}">
                <a16:creationId xmlns:a16="http://schemas.microsoft.com/office/drawing/2014/main" id="{9FE0C9D3-4AB4-E03B-1978-2239BD52175B}"/>
              </a:ext>
            </a:extLst>
          </p:cNvPr>
          <p:cNvSpPr>
            <a:spLocks noGrp="1"/>
          </p:cNvSpPr>
          <p:nvPr>
            <p:ph type="body" sz="quarter" idx="18"/>
          </p:nvPr>
        </p:nvSpPr>
        <p:spPr>
          <a:xfrm>
            <a:off x="611891" y="3218260"/>
            <a:ext cx="2982580" cy="1049221"/>
          </a:xfrm>
        </p:spPr>
        <p:txBody>
          <a:bodyPr lIns="91440" tIns="45720" rIns="91440" bIns="45720" anchor="t">
            <a:noAutofit/>
          </a:bodyPr>
          <a:lstStyle/>
          <a:p>
            <a:pPr algn="ctr">
              <a:lnSpc>
                <a:spcPct val="100000"/>
              </a:lnSpc>
            </a:pPr>
            <a:r>
              <a:rPr lang="en-US" sz="2400" dirty="0">
                <a:latin typeface="Calibri"/>
                <a:ea typeface="Open Sans"/>
                <a:cs typeface="Calibri"/>
              </a:rPr>
              <a:t>Pametno trošenje: </a:t>
            </a:r>
            <a:r>
              <a:rPr lang="en-US" sz="2400" b="0" dirty="0">
                <a:latin typeface="Calibri"/>
                <a:ea typeface="Open Sans"/>
                <a:cs typeface="Calibri"/>
              </a:rPr>
              <a:t>resnični stroški dostopa in infrastrukture</a:t>
            </a:r>
            <a:endParaRPr lang="en-IE" sz="2400">
              <a:latin typeface="Calibri"/>
              <a:ea typeface="Open Sans"/>
              <a:cs typeface="Calibri"/>
            </a:endParaRPr>
          </a:p>
        </p:txBody>
      </p:sp>
      <p:sp>
        <p:nvSpPr>
          <p:cNvPr id="7" name="Text Placeholder 7">
            <a:extLst>
              <a:ext uri="{FF2B5EF4-FFF2-40B4-BE49-F238E27FC236}">
                <a16:creationId xmlns:a16="http://schemas.microsoft.com/office/drawing/2014/main" id="{C5866E45-E16D-6211-10D6-CC354960682E}"/>
              </a:ext>
            </a:extLst>
          </p:cNvPr>
          <p:cNvSpPr>
            <a:spLocks noGrp="1"/>
          </p:cNvSpPr>
          <p:nvPr>
            <p:ph type="body" sz="quarter" idx="19"/>
          </p:nvPr>
        </p:nvSpPr>
        <p:spPr>
          <a:xfrm>
            <a:off x="391600" y="2106966"/>
            <a:ext cx="3200399" cy="385564"/>
          </a:xfrm>
        </p:spPr>
        <p:txBody>
          <a:bodyPr lIns="91440" tIns="45720" rIns="91440" bIns="45720" anchor="t">
            <a:noAutofit/>
          </a:bodyPr>
          <a:lstStyle/>
          <a:p>
            <a:pPr algn="ctr"/>
            <a:r>
              <a:rPr lang="en-US" sz="3000" b="0" dirty="0">
                <a:latin typeface="Calibri"/>
                <a:ea typeface="Open Sans"/>
                <a:cs typeface="Calibri"/>
              </a:rPr>
              <a:t>Dostop, mobilnost in prevoz</a:t>
            </a:r>
          </a:p>
        </p:txBody>
      </p:sp>
    </p:spTree>
    <p:extLst>
      <p:ext uri="{BB962C8B-B14F-4D97-AF65-F5344CB8AC3E}">
        <p14:creationId xmlns:p14="http://schemas.microsoft.com/office/powerpoint/2010/main" val="389130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FB633-5DD6-518A-7C93-7F5F14CFF6F1}"/>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5A7617E-0ED8-D163-2E54-E451B3D77335}"/>
              </a:ext>
            </a:extLst>
          </p:cNvPr>
          <p:cNvSpPr txBox="1">
            <a:spLocks/>
          </p:cNvSpPr>
          <p:nvPr/>
        </p:nvSpPr>
        <p:spPr>
          <a:xfrm>
            <a:off x="4925103" y="638315"/>
            <a:ext cx="6777272" cy="3488600"/>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ü"/>
            </a:pPr>
            <a:r>
              <a:rPr lang="en-US" sz="2400" b="1" i="1" dirty="0">
                <a:solidFill>
                  <a:srgbClr val="3B7F81"/>
                </a:solidFill>
              </a:rPr>
              <a:t>Finančni nasvet: </a:t>
            </a:r>
            <a:r>
              <a:rPr lang="en-US" sz="2000" dirty="0">
                <a:solidFill>
                  <a:srgbClr val="494949"/>
                </a:solidFill>
              </a:rPr>
              <a:t>Kadar je mogoče, </a:t>
            </a:r>
            <a:r>
              <a:rPr lang="en-US" sz="2000" b="1" dirty="0">
                <a:solidFill>
                  <a:srgbClr val="494949"/>
                </a:solidFill>
              </a:rPr>
              <a:t>izkoristite obstoječo infrastrukturo</a:t>
            </a:r>
            <a:r>
              <a:rPr lang="en-US" sz="2000" dirty="0">
                <a:solidFill>
                  <a:srgbClr val="494949"/>
                </a:solidFill>
              </a:rPr>
              <a:t>. Izbira parcele, ki že ima dostopno pot ali obstoječo kmetijsko pot, lahko prihrani znatno količino denarja. Če potrebujete nov dostop, se posvetujte z lokalnimi organi o možnostih subvencij ali delitve stroškov. Nekatere regije (kot so podeželska območja Irske ali Slovenije) imajo lahko razvojne sklade za izboljšanje turistične infrastrukture. Poleg tega razmislite o namestitvi prometnih znakov ob glavnih cestah (za skromno ceno 200–500 EUR), da bodo gostje lažje in varneje našli lokacijo.</a:t>
            </a:r>
            <a:endParaRPr lang="en-US" sz="2000" b="1" i="1" dirty="0">
              <a:solidFill>
                <a:srgbClr val="494949"/>
              </a:solidFill>
            </a:endParaRPr>
          </a:p>
          <a:p>
            <a:pPr marL="342900" indent="-342900" fontAlgn="base">
              <a:lnSpc>
                <a:spcPct val="100000"/>
              </a:lnSpc>
              <a:spcAft>
                <a:spcPts val="600"/>
              </a:spcAft>
              <a:buFont typeface="Wingdings" panose="05000000000000000000" pitchFamily="2" charset="2"/>
              <a:buChar char="ü"/>
            </a:pPr>
            <a:endParaRPr lang="en-US" sz="2000" b="1" i="1" dirty="0">
              <a:solidFill>
                <a:srgbClr val="494949"/>
              </a:solidFill>
            </a:endParaRPr>
          </a:p>
          <a:p>
            <a:pPr marL="342900" indent="-342900" fontAlgn="base">
              <a:lnSpc>
                <a:spcPct val="100000"/>
              </a:lnSpc>
              <a:spcAft>
                <a:spcPts val="600"/>
              </a:spcAft>
              <a:buFont typeface="Wingdings" panose="05000000000000000000" pitchFamily="2" charset="2"/>
              <a:buChar char="ü"/>
            </a:pPr>
            <a:r>
              <a:rPr lang="en-US" sz="2400" b="1" i="1" dirty="0">
                <a:solidFill>
                  <a:srgbClr val="3B7F81"/>
                </a:solidFill>
              </a:rPr>
              <a:t>Finančni nasvet: </a:t>
            </a:r>
            <a:r>
              <a:rPr lang="en-US" sz="2000" b="1" dirty="0">
                <a:solidFill>
                  <a:srgbClr val="494949"/>
                </a:solidFill>
              </a:rPr>
              <a:t>Načrtujte redno vzdrževanje </a:t>
            </a:r>
            <a:r>
              <a:rPr lang="en-US" sz="2000" dirty="0">
                <a:solidFill>
                  <a:srgbClr val="494949"/>
                </a:solidFill>
              </a:rPr>
              <a:t>dostopnih poti (odstranjevanje snega, ravnanje, označbe) in razmislite o </a:t>
            </a:r>
            <a:r>
              <a:rPr lang="en-US" sz="2000" b="1" dirty="0">
                <a:solidFill>
                  <a:srgbClr val="494949"/>
                </a:solidFill>
              </a:rPr>
              <a:t>prevoznih rešitvah </a:t>
            </a:r>
            <a:r>
              <a:rPr lang="en-US" sz="2000" dirty="0">
                <a:solidFill>
                  <a:srgbClr val="494949"/>
                </a:solidFill>
              </a:rPr>
              <a:t>(kot so prevozne storitve), če je lokacija zelo oddaljena. Vnaprejšnja naložba v </a:t>
            </a:r>
            <a:r>
              <a:rPr lang="en-US" sz="2000" b="1" dirty="0">
                <a:solidFill>
                  <a:srgbClr val="494949"/>
                </a:solidFill>
              </a:rPr>
              <a:t>zanesljiv dostop </a:t>
            </a:r>
            <a:r>
              <a:rPr lang="en-US" sz="2000" dirty="0">
                <a:solidFill>
                  <a:srgbClr val="494949"/>
                </a:solidFill>
              </a:rPr>
              <a:t>preprečuje nezadovoljstvo gostov in poznejše drage popravke v zadnjem trenutku.</a:t>
            </a: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latin typeface="+mn-lt"/>
            </a:endParaRPr>
          </a:p>
          <a:p>
            <a:pPr fontAlgn="base">
              <a:lnSpc>
                <a:spcPct val="100000"/>
              </a:lnSpc>
              <a:spcAft>
                <a:spcPts val="1200"/>
              </a:spcAft>
            </a:pPr>
            <a:endParaRPr lang="en-US" sz="2100" dirty="0">
              <a:solidFill>
                <a:srgbClr val="494949"/>
              </a:solidFill>
              <a:latin typeface="+mn-lt"/>
            </a:endParaRPr>
          </a:p>
        </p:txBody>
      </p:sp>
      <p:pic>
        <p:nvPicPr>
          <p:cNvPr id="28" name="Picture Placeholder 27" descr="A triangular shaped house with a triangular roof&#10;&#10;AI-generated content may be incorrect.">
            <a:extLst>
              <a:ext uri="{FF2B5EF4-FFF2-40B4-BE49-F238E27FC236}">
                <a16:creationId xmlns:a16="http://schemas.microsoft.com/office/drawing/2014/main" id="{6CC3CB73-8395-C965-D502-B6515A28F7C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1C9B869F-1D38-E804-9C9F-EFB9B25C12FD}"/>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48</a:t>
            </a:fld>
            <a:endParaRPr lang="fr-CA" dirty="0"/>
          </a:p>
        </p:txBody>
      </p:sp>
      <p:grpSp>
        <p:nvGrpSpPr>
          <p:cNvPr id="2" name="Graphic 503">
            <a:extLst>
              <a:ext uri="{FF2B5EF4-FFF2-40B4-BE49-F238E27FC236}">
                <a16:creationId xmlns:a16="http://schemas.microsoft.com/office/drawing/2014/main" id="{98375035-43A1-BA7D-AF0B-E4241EBD62AB}"/>
              </a:ext>
            </a:extLst>
          </p:cNvPr>
          <p:cNvGrpSpPr/>
          <p:nvPr/>
        </p:nvGrpSpPr>
        <p:grpSpPr>
          <a:xfrm>
            <a:off x="4284950" y="796587"/>
            <a:ext cx="720000" cy="720000"/>
            <a:chOff x="12846663" y="3911411"/>
            <a:chExt cx="1023375" cy="1130779"/>
          </a:xfrm>
          <a:noFill/>
        </p:grpSpPr>
        <p:grpSp>
          <p:nvGrpSpPr>
            <p:cNvPr id="5" name="Graphic 503">
              <a:extLst>
                <a:ext uri="{FF2B5EF4-FFF2-40B4-BE49-F238E27FC236}">
                  <a16:creationId xmlns:a16="http://schemas.microsoft.com/office/drawing/2014/main" id="{8E1E17C6-EE50-C936-69AE-2C99CD86B7B0}"/>
                </a:ext>
              </a:extLst>
            </p:cNvPr>
            <p:cNvGrpSpPr/>
            <p:nvPr/>
          </p:nvGrpSpPr>
          <p:grpSpPr>
            <a:xfrm>
              <a:off x="12846663" y="4242607"/>
              <a:ext cx="1023375" cy="799582"/>
              <a:chOff x="12846663" y="4242607"/>
              <a:chExt cx="1023375" cy="799582"/>
            </a:xfrm>
            <a:noFill/>
          </p:grpSpPr>
          <p:grpSp>
            <p:nvGrpSpPr>
              <p:cNvPr id="19" name="Graphic 503">
                <a:extLst>
                  <a:ext uri="{FF2B5EF4-FFF2-40B4-BE49-F238E27FC236}">
                    <a16:creationId xmlns:a16="http://schemas.microsoft.com/office/drawing/2014/main" id="{EAD9FAB8-6EBC-EBDC-2354-8BE064C00629}"/>
                  </a:ext>
                </a:extLst>
              </p:cNvPr>
              <p:cNvGrpSpPr/>
              <p:nvPr/>
            </p:nvGrpSpPr>
            <p:grpSpPr>
              <a:xfrm>
                <a:off x="13409519" y="4242607"/>
                <a:ext cx="460518" cy="799582"/>
                <a:chOff x="13409519" y="4242607"/>
                <a:chExt cx="460518" cy="799582"/>
              </a:xfrm>
              <a:noFill/>
            </p:grpSpPr>
            <p:sp>
              <p:nvSpPr>
                <p:cNvPr id="24" name="Freeform 1185">
                  <a:extLst>
                    <a:ext uri="{FF2B5EF4-FFF2-40B4-BE49-F238E27FC236}">
                      <a16:creationId xmlns:a16="http://schemas.microsoft.com/office/drawing/2014/main" id="{54E37F17-2757-A826-ABCD-9AA74DB057C5}"/>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5" name="Freeform 1186">
                  <a:extLst>
                    <a:ext uri="{FF2B5EF4-FFF2-40B4-BE49-F238E27FC236}">
                      <a16:creationId xmlns:a16="http://schemas.microsoft.com/office/drawing/2014/main" id="{14D3A4A5-4E87-9482-5057-BB8FE052480A}"/>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6" name="Freeform 1187">
                  <a:extLst>
                    <a:ext uri="{FF2B5EF4-FFF2-40B4-BE49-F238E27FC236}">
                      <a16:creationId xmlns:a16="http://schemas.microsoft.com/office/drawing/2014/main" id="{1EA52C85-3DF9-3097-2C5F-EC92C5A850AC}"/>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0" name="Graphic 503">
                <a:extLst>
                  <a:ext uri="{FF2B5EF4-FFF2-40B4-BE49-F238E27FC236}">
                    <a16:creationId xmlns:a16="http://schemas.microsoft.com/office/drawing/2014/main" id="{66474F6A-024D-18EF-2773-9DE46AA0FA9A}"/>
                  </a:ext>
                </a:extLst>
              </p:cNvPr>
              <p:cNvGrpSpPr/>
              <p:nvPr/>
            </p:nvGrpSpPr>
            <p:grpSpPr>
              <a:xfrm>
                <a:off x="12846663" y="4242733"/>
                <a:ext cx="462169" cy="799457"/>
                <a:chOff x="12846663" y="4242733"/>
                <a:chExt cx="462169" cy="799457"/>
              </a:xfrm>
              <a:noFill/>
            </p:grpSpPr>
            <p:sp>
              <p:nvSpPr>
                <p:cNvPr id="21" name="Freeform 1189">
                  <a:extLst>
                    <a:ext uri="{FF2B5EF4-FFF2-40B4-BE49-F238E27FC236}">
                      <a16:creationId xmlns:a16="http://schemas.microsoft.com/office/drawing/2014/main" id="{9417E82D-89D9-24B7-7F06-B6B278E672E4}"/>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2" name="Freeform 1190">
                  <a:extLst>
                    <a:ext uri="{FF2B5EF4-FFF2-40B4-BE49-F238E27FC236}">
                      <a16:creationId xmlns:a16="http://schemas.microsoft.com/office/drawing/2014/main" id="{B9BC652D-9E5B-FB01-9C15-94665DEC6827}"/>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3" name="Freeform 1191">
                  <a:extLst>
                    <a:ext uri="{FF2B5EF4-FFF2-40B4-BE49-F238E27FC236}">
                      <a16:creationId xmlns:a16="http://schemas.microsoft.com/office/drawing/2014/main" id="{383E9D48-2B07-954E-F124-41A29A865C65}"/>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8AAF4B25-D817-12DB-E2ED-C3DE3AC1F48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568E2748-67D6-E15B-4F0D-70340FF0F94C}"/>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0" name="Freeform 1194">
                <a:extLst>
                  <a:ext uri="{FF2B5EF4-FFF2-40B4-BE49-F238E27FC236}">
                    <a16:creationId xmlns:a16="http://schemas.microsoft.com/office/drawing/2014/main" id="{0412A17E-2891-CA53-A2FF-63ED38AEFEE7}"/>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1" name="Freeform 1195">
                <a:extLst>
                  <a:ext uri="{FF2B5EF4-FFF2-40B4-BE49-F238E27FC236}">
                    <a16:creationId xmlns:a16="http://schemas.microsoft.com/office/drawing/2014/main" id="{8F98F2E2-8439-2F41-72FF-C669FC753A58}"/>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2" name="Freeform 1196">
                <a:extLst>
                  <a:ext uri="{FF2B5EF4-FFF2-40B4-BE49-F238E27FC236}">
                    <a16:creationId xmlns:a16="http://schemas.microsoft.com/office/drawing/2014/main" id="{91813329-5E68-09BB-F8B0-73585366F740}"/>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4" name="Freeform 1197">
                <a:extLst>
                  <a:ext uri="{FF2B5EF4-FFF2-40B4-BE49-F238E27FC236}">
                    <a16:creationId xmlns:a16="http://schemas.microsoft.com/office/drawing/2014/main" id="{6D5847A4-9542-B0B4-2EEA-3E25DF0845E5}"/>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5" name="Graphic 503">
                <a:extLst>
                  <a:ext uri="{FF2B5EF4-FFF2-40B4-BE49-F238E27FC236}">
                    <a16:creationId xmlns:a16="http://schemas.microsoft.com/office/drawing/2014/main" id="{28ABC1F4-DE8C-67E3-EF04-F98976C91E22}"/>
                  </a:ext>
                </a:extLst>
              </p:cNvPr>
              <p:cNvGrpSpPr/>
              <p:nvPr/>
            </p:nvGrpSpPr>
            <p:grpSpPr>
              <a:xfrm>
                <a:off x="13185037" y="4244381"/>
                <a:ext cx="260795" cy="257144"/>
                <a:chOff x="13185037" y="4244381"/>
                <a:chExt cx="260795" cy="257144"/>
              </a:xfrm>
              <a:noFill/>
            </p:grpSpPr>
            <p:sp>
              <p:nvSpPr>
                <p:cNvPr id="16" name="Freeform 1199">
                  <a:extLst>
                    <a:ext uri="{FF2B5EF4-FFF2-40B4-BE49-F238E27FC236}">
                      <a16:creationId xmlns:a16="http://schemas.microsoft.com/office/drawing/2014/main" id="{26A2B348-253B-05A9-974E-28D32B1707A4}"/>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7" name="Freeform 1200">
                  <a:extLst>
                    <a:ext uri="{FF2B5EF4-FFF2-40B4-BE49-F238E27FC236}">
                      <a16:creationId xmlns:a16="http://schemas.microsoft.com/office/drawing/2014/main" id="{84DFDA4B-9D07-8B95-D7E5-5C5E7B51DF77}"/>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18" name="Freeform 1201">
                  <a:extLst>
                    <a:ext uri="{FF2B5EF4-FFF2-40B4-BE49-F238E27FC236}">
                      <a16:creationId xmlns:a16="http://schemas.microsoft.com/office/drawing/2014/main" id="{FCE386B5-ED35-9CB8-598A-F9383A334C16}"/>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29" name="Text Placeholder 6">
            <a:extLst>
              <a:ext uri="{FF2B5EF4-FFF2-40B4-BE49-F238E27FC236}">
                <a16:creationId xmlns:a16="http://schemas.microsoft.com/office/drawing/2014/main" id="{543414E0-0209-806F-CCF3-E0F66718D5C0}"/>
              </a:ext>
            </a:extLst>
          </p:cNvPr>
          <p:cNvSpPr>
            <a:spLocks noGrp="1"/>
          </p:cNvSpPr>
          <p:nvPr>
            <p:ph type="body" sz="quarter" idx="18"/>
          </p:nvPr>
        </p:nvSpPr>
        <p:spPr>
          <a:xfrm>
            <a:off x="611891" y="3345951"/>
            <a:ext cx="2982580" cy="1049221"/>
          </a:xfrm>
        </p:spPr>
        <p:txBody>
          <a:bodyPr lIns="91440" tIns="45720" rIns="91440" bIns="45720" anchor="t">
            <a:noAutofit/>
          </a:bodyPr>
          <a:lstStyle/>
          <a:p>
            <a:pPr algn="ctr">
              <a:lnSpc>
                <a:spcPct val="100000"/>
              </a:lnSpc>
            </a:pPr>
            <a:r>
              <a:rPr lang="en-US" b="0" dirty="0">
                <a:latin typeface="Calibri"/>
                <a:ea typeface="Open Sans"/>
                <a:cs typeface="Calibri"/>
              </a:rPr>
              <a:t>Finančni nasveti</a:t>
            </a:r>
          </a:p>
          <a:p>
            <a:pPr algn="ctr">
              <a:lnSpc>
                <a:spcPct val="100000"/>
              </a:lnSpc>
            </a:pPr>
            <a:endParaRPr lang="en-IE" sz="3200" dirty="0"/>
          </a:p>
        </p:txBody>
      </p:sp>
      <p:grpSp>
        <p:nvGrpSpPr>
          <p:cNvPr id="30" name="Graphic 503">
            <a:extLst>
              <a:ext uri="{FF2B5EF4-FFF2-40B4-BE49-F238E27FC236}">
                <a16:creationId xmlns:a16="http://schemas.microsoft.com/office/drawing/2014/main" id="{3BECBC05-90CF-5BBF-0490-5EBD1BE63245}"/>
              </a:ext>
            </a:extLst>
          </p:cNvPr>
          <p:cNvGrpSpPr/>
          <p:nvPr/>
        </p:nvGrpSpPr>
        <p:grpSpPr>
          <a:xfrm>
            <a:off x="4283955" y="4397981"/>
            <a:ext cx="720000" cy="720000"/>
            <a:chOff x="12846663" y="3911411"/>
            <a:chExt cx="1023375" cy="1130779"/>
          </a:xfrm>
          <a:noFill/>
        </p:grpSpPr>
        <p:grpSp>
          <p:nvGrpSpPr>
            <p:cNvPr id="31" name="Graphic 503">
              <a:extLst>
                <a:ext uri="{FF2B5EF4-FFF2-40B4-BE49-F238E27FC236}">
                  <a16:creationId xmlns:a16="http://schemas.microsoft.com/office/drawing/2014/main" id="{6435C0C2-5C86-FEC7-11C6-4F09C2BAC06A}"/>
                </a:ext>
              </a:extLst>
            </p:cNvPr>
            <p:cNvGrpSpPr/>
            <p:nvPr/>
          </p:nvGrpSpPr>
          <p:grpSpPr>
            <a:xfrm>
              <a:off x="12846663" y="4242607"/>
              <a:ext cx="1023375" cy="799582"/>
              <a:chOff x="12846663" y="4242607"/>
              <a:chExt cx="1023375" cy="799582"/>
            </a:xfrm>
            <a:noFill/>
          </p:grpSpPr>
          <p:grpSp>
            <p:nvGrpSpPr>
              <p:cNvPr id="42" name="Graphic 503">
                <a:extLst>
                  <a:ext uri="{FF2B5EF4-FFF2-40B4-BE49-F238E27FC236}">
                    <a16:creationId xmlns:a16="http://schemas.microsoft.com/office/drawing/2014/main" id="{2819DA55-D5C1-86C2-75B8-D9327D16FE4E}"/>
                  </a:ext>
                </a:extLst>
              </p:cNvPr>
              <p:cNvGrpSpPr/>
              <p:nvPr/>
            </p:nvGrpSpPr>
            <p:grpSpPr>
              <a:xfrm>
                <a:off x="13409519" y="4242607"/>
                <a:ext cx="460518" cy="799582"/>
                <a:chOff x="13409519" y="4242607"/>
                <a:chExt cx="460518" cy="799582"/>
              </a:xfrm>
              <a:noFill/>
            </p:grpSpPr>
            <p:sp>
              <p:nvSpPr>
                <p:cNvPr id="47" name="Freeform 1185">
                  <a:extLst>
                    <a:ext uri="{FF2B5EF4-FFF2-40B4-BE49-F238E27FC236}">
                      <a16:creationId xmlns:a16="http://schemas.microsoft.com/office/drawing/2014/main" id="{E0E40862-4FFE-E32B-E09C-5051040A9D74}"/>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8" name="Freeform 1186">
                  <a:extLst>
                    <a:ext uri="{FF2B5EF4-FFF2-40B4-BE49-F238E27FC236}">
                      <a16:creationId xmlns:a16="http://schemas.microsoft.com/office/drawing/2014/main" id="{F152BBEF-588D-EDA9-534F-32D15E5646AE}"/>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9" name="Freeform 1187">
                  <a:extLst>
                    <a:ext uri="{FF2B5EF4-FFF2-40B4-BE49-F238E27FC236}">
                      <a16:creationId xmlns:a16="http://schemas.microsoft.com/office/drawing/2014/main" id="{C7F82727-20AE-C63F-F8BC-A52900AA0A7D}"/>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3" name="Graphic 503">
                <a:extLst>
                  <a:ext uri="{FF2B5EF4-FFF2-40B4-BE49-F238E27FC236}">
                    <a16:creationId xmlns:a16="http://schemas.microsoft.com/office/drawing/2014/main" id="{AB6C884D-3D5C-C405-5509-A83C6BE98D8C}"/>
                  </a:ext>
                </a:extLst>
              </p:cNvPr>
              <p:cNvGrpSpPr/>
              <p:nvPr/>
            </p:nvGrpSpPr>
            <p:grpSpPr>
              <a:xfrm>
                <a:off x="12846663" y="4242733"/>
                <a:ext cx="462169" cy="799457"/>
                <a:chOff x="12846663" y="4242733"/>
                <a:chExt cx="462169" cy="799457"/>
              </a:xfrm>
              <a:noFill/>
            </p:grpSpPr>
            <p:sp>
              <p:nvSpPr>
                <p:cNvPr id="44" name="Freeform 1189">
                  <a:extLst>
                    <a:ext uri="{FF2B5EF4-FFF2-40B4-BE49-F238E27FC236}">
                      <a16:creationId xmlns:a16="http://schemas.microsoft.com/office/drawing/2014/main" id="{8AF7AB34-0AE1-53CA-6A9A-900C58E1D1EA}"/>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5" name="Freeform 1190">
                  <a:extLst>
                    <a:ext uri="{FF2B5EF4-FFF2-40B4-BE49-F238E27FC236}">
                      <a16:creationId xmlns:a16="http://schemas.microsoft.com/office/drawing/2014/main" id="{8AEE1936-7AAC-AC8C-1BC6-77ACBA014BC5}"/>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91">
                  <a:extLst>
                    <a:ext uri="{FF2B5EF4-FFF2-40B4-BE49-F238E27FC236}">
                      <a16:creationId xmlns:a16="http://schemas.microsoft.com/office/drawing/2014/main" id="{DFC67BEF-FEFD-E37A-174E-F6D16CD63E3E}"/>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32" name="Graphic 503">
              <a:extLst>
                <a:ext uri="{FF2B5EF4-FFF2-40B4-BE49-F238E27FC236}">
                  <a16:creationId xmlns:a16="http://schemas.microsoft.com/office/drawing/2014/main" id="{289A22AE-FCE5-57CA-B34B-98D51FBFBDFF}"/>
                </a:ext>
              </a:extLst>
            </p:cNvPr>
            <p:cNvGrpSpPr/>
            <p:nvPr/>
          </p:nvGrpSpPr>
          <p:grpSpPr>
            <a:xfrm>
              <a:off x="13086001" y="3911411"/>
              <a:ext cx="602471" cy="728577"/>
              <a:chOff x="13086001" y="3911411"/>
              <a:chExt cx="602471" cy="728577"/>
            </a:xfrm>
            <a:noFill/>
          </p:grpSpPr>
          <p:sp>
            <p:nvSpPr>
              <p:cNvPr id="33" name="Freeform 1193">
                <a:extLst>
                  <a:ext uri="{FF2B5EF4-FFF2-40B4-BE49-F238E27FC236}">
                    <a16:creationId xmlns:a16="http://schemas.microsoft.com/office/drawing/2014/main" id="{C0C44F39-9433-7806-67D8-E67BB15CD75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4" name="Freeform 1194">
                <a:extLst>
                  <a:ext uri="{FF2B5EF4-FFF2-40B4-BE49-F238E27FC236}">
                    <a16:creationId xmlns:a16="http://schemas.microsoft.com/office/drawing/2014/main" id="{27FFDF97-D792-5596-C50D-3B7EF47F4E23}"/>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5" name="Freeform 1195">
                <a:extLst>
                  <a:ext uri="{FF2B5EF4-FFF2-40B4-BE49-F238E27FC236}">
                    <a16:creationId xmlns:a16="http://schemas.microsoft.com/office/drawing/2014/main" id="{9B9A9595-0EE7-0C5E-6513-C4A9FC41DE05}"/>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6" name="Freeform 1196">
                <a:extLst>
                  <a:ext uri="{FF2B5EF4-FFF2-40B4-BE49-F238E27FC236}">
                    <a16:creationId xmlns:a16="http://schemas.microsoft.com/office/drawing/2014/main" id="{A00EA74B-6C32-8488-08F1-F96392657A15}"/>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7" name="Freeform 1197">
                <a:extLst>
                  <a:ext uri="{FF2B5EF4-FFF2-40B4-BE49-F238E27FC236}">
                    <a16:creationId xmlns:a16="http://schemas.microsoft.com/office/drawing/2014/main" id="{FD4C98FE-3ADD-72F2-63FD-9526EF578F33}"/>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8" name="Graphic 503">
                <a:extLst>
                  <a:ext uri="{FF2B5EF4-FFF2-40B4-BE49-F238E27FC236}">
                    <a16:creationId xmlns:a16="http://schemas.microsoft.com/office/drawing/2014/main" id="{A726D959-AF9E-EB38-B117-F12095A5AB13}"/>
                  </a:ext>
                </a:extLst>
              </p:cNvPr>
              <p:cNvGrpSpPr/>
              <p:nvPr/>
            </p:nvGrpSpPr>
            <p:grpSpPr>
              <a:xfrm>
                <a:off x="13185037" y="4244381"/>
                <a:ext cx="260795" cy="257144"/>
                <a:chOff x="13185037" y="4244381"/>
                <a:chExt cx="260795" cy="257144"/>
              </a:xfrm>
              <a:noFill/>
            </p:grpSpPr>
            <p:sp>
              <p:nvSpPr>
                <p:cNvPr id="39" name="Freeform 1199">
                  <a:extLst>
                    <a:ext uri="{FF2B5EF4-FFF2-40B4-BE49-F238E27FC236}">
                      <a16:creationId xmlns:a16="http://schemas.microsoft.com/office/drawing/2014/main" id="{C0C2ADA7-8333-CB33-4F6C-5B718A17341C}"/>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40" name="Freeform 1200">
                  <a:extLst>
                    <a:ext uri="{FF2B5EF4-FFF2-40B4-BE49-F238E27FC236}">
                      <a16:creationId xmlns:a16="http://schemas.microsoft.com/office/drawing/2014/main" id="{A2C9566B-1B33-6236-7953-43C4D13CAC3C}"/>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41" name="Freeform 1201">
                  <a:extLst>
                    <a:ext uri="{FF2B5EF4-FFF2-40B4-BE49-F238E27FC236}">
                      <a16:creationId xmlns:a16="http://schemas.microsoft.com/office/drawing/2014/main" id="{B578A48D-80DA-49D9-A197-FB48B4EF3635}"/>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pic>
        <p:nvPicPr>
          <p:cNvPr id="7" name="Picture 6">
            <a:extLst>
              <a:ext uri="{FF2B5EF4-FFF2-40B4-BE49-F238E27FC236}">
                <a16:creationId xmlns:a16="http://schemas.microsoft.com/office/drawing/2014/main" id="{EB6E5727-9B88-BD7A-34EA-7AB423034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36" y="5490849"/>
            <a:ext cx="850589" cy="846711"/>
          </a:xfrm>
          <a:prstGeom prst="rect">
            <a:avLst/>
          </a:prstGeom>
        </p:spPr>
      </p:pic>
      <p:sp>
        <p:nvSpPr>
          <p:cNvPr id="27" name="TextBox 26">
            <a:extLst>
              <a:ext uri="{FF2B5EF4-FFF2-40B4-BE49-F238E27FC236}">
                <a16:creationId xmlns:a16="http://schemas.microsoft.com/office/drawing/2014/main" id="{55E17F45-3DB8-A443-B1AF-CD6ABF230563}"/>
              </a:ext>
            </a:extLst>
          </p:cNvPr>
          <p:cNvSpPr txBox="1"/>
          <p:nvPr/>
        </p:nvSpPr>
        <p:spPr>
          <a:xfrm>
            <a:off x="1053874" y="5443562"/>
            <a:ext cx="3873986" cy="941283"/>
          </a:xfrm>
          <a:prstGeom prst="rect">
            <a:avLst/>
          </a:prstGeom>
          <a:noFill/>
        </p:spPr>
        <p:txBody>
          <a:bodyPr wrap="square">
            <a:spAutoFit/>
          </a:bodyPr>
          <a:lstStyle/>
          <a:p>
            <a:pPr algn="l">
              <a:lnSpc>
                <a:spcPts val="2250"/>
              </a:lnSpc>
            </a:pPr>
            <a:r>
              <a:rPr lang="en-US" sz="1600" b="1" i="1" dirty="0">
                <a:solidFill>
                  <a:srgbClr val="414141"/>
                </a:solidFill>
                <a:effectLst/>
              </a:rPr>
              <a:t>Priporočena literatura</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a:p>
            <a:r>
              <a:rPr lang="en-US" dirty="0">
                <a:solidFill>
                  <a:srgbClr val="00B0F0"/>
                </a:solidFill>
                <a:hlinkClick r:id="rId5">
                  <a:extLst>
                    <a:ext uri="{A12FA001-AC4F-418D-AE19-62706E023703}">
                      <ahyp:hlinkClr xmlns:ahyp="http://schemas.microsoft.com/office/drawing/2018/hyperlinkcolor" val="tx"/>
                    </a:ext>
                  </a:extLst>
                </a:hlinkClick>
              </a:rPr>
              <a:t>Začetni stroški glampinga 2 – zemeljska dela, urejanje okolice in komunalne storitve</a:t>
            </a:r>
            <a:endParaRPr lang="en-US" sz="1600" i="0" dirty="0">
              <a:solidFill>
                <a:srgbClr val="414141"/>
              </a:solidFill>
              <a:effectLst/>
            </a:endParaRPr>
          </a:p>
        </p:txBody>
      </p:sp>
      <p:sp>
        <p:nvSpPr>
          <p:cNvPr id="52" name="Text Placeholder 7">
            <a:extLst>
              <a:ext uri="{FF2B5EF4-FFF2-40B4-BE49-F238E27FC236}">
                <a16:creationId xmlns:a16="http://schemas.microsoft.com/office/drawing/2014/main" id="{D00E4324-DF7D-E550-9AC8-A0D8ACC419A8}"/>
              </a:ext>
            </a:extLst>
          </p:cNvPr>
          <p:cNvSpPr>
            <a:spLocks noGrp="1"/>
          </p:cNvSpPr>
          <p:nvPr>
            <p:ph type="body" sz="quarter" idx="19"/>
          </p:nvPr>
        </p:nvSpPr>
        <p:spPr>
          <a:xfrm>
            <a:off x="400050" y="2106966"/>
            <a:ext cx="3200399" cy="385564"/>
          </a:xfrm>
        </p:spPr>
        <p:txBody>
          <a:bodyPr lIns="91440" tIns="45720" rIns="91440" bIns="45720" anchor="t">
            <a:noAutofit/>
          </a:bodyPr>
          <a:lstStyle/>
          <a:p>
            <a:pPr algn="ctr"/>
            <a:r>
              <a:rPr lang="en-US" sz="3000" b="0" dirty="0">
                <a:latin typeface="Calibri"/>
                <a:ea typeface="Open Sans"/>
                <a:cs typeface="Calibri"/>
              </a:rPr>
              <a:t>Dostop, mobilnost in prevoz</a:t>
            </a:r>
          </a:p>
        </p:txBody>
      </p:sp>
    </p:spTree>
    <p:extLst>
      <p:ext uri="{BB962C8B-B14F-4D97-AF65-F5344CB8AC3E}">
        <p14:creationId xmlns:p14="http://schemas.microsoft.com/office/powerpoint/2010/main" val="1454571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EE3C-77DF-7D09-4E24-4FFAEAF1A0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CB0767-EFD7-A22D-2902-B5648276EAF8}"/>
              </a:ext>
            </a:extLst>
          </p:cNvPr>
          <p:cNvSpPr>
            <a:spLocks noGrp="1"/>
          </p:cNvSpPr>
          <p:nvPr>
            <p:ph type="body" sz="quarter" idx="18"/>
          </p:nvPr>
        </p:nvSpPr>
        <p:spPr>
          <a:xfrm>
            <a:off x="7934325" y="1761875"/>
            <a:ext cx="3885513" cy="870198"/>
          </a:xfrm>
        </p:spPr>
        <p:txBody>
          <a:bodyPr/>
          <a:lstStyle/>
          <a:p>
            <a:pPr>
              <a:lnSpc>
                <a:spcPct val="100000"/>
              </a:lnSpc>
            </a:pPr>
            <a:r>
              <a:rPr lang="en-US" sz="3000" dirty="0"/>
              <a:t>Izbira napačne zemlje lahko škoduje: </a:t>
            </a:r>
            <a:r>
              <a:rPr lang="en-US" sz="3000" b="0" dirty="0"/>
              <a:t>teren, odvodnjavanje in gradbena primernost</a:t>
            </a:r>
            <a:endParaRPr lang="en-IE" b="0" dirty="0"/>
          </a:p>
        </p:txBody>
      </p:sp>
      <p:sp>
        <p:nvSpPr>
          <p:cNvPr id="7" name="Text Placeholder 6">
            <a:extLst>
              <a:ext uri="{FF2B5EF4-FFF2-40B4-BE49-F238E27FC236}">
                <a16:creationId xmlns:a16="http://schemas.microsoft.com/office/drawing/2014/main" id="{15A85A57-E5D0-EFEF-009C-CD93AC2258AA}"/>
              </a:ext>
            </a:extLst>
          </p:cNvPr>
          <p:cNvSpPr>
            <a:spLocks noGrp="1"/>
          </p:cNvSpPr>
          <p:nvPr>
            <p:ph type="body" sz="quarter" idx="19"/>
          </p:nvPr>
        </p:nvSpPr>
        <p:spPr>
          <a:xfrm>
            <a:off x="10622535" y="648333"/>
            <a:ext cx="1197303" cy="319777"/>
          </a:xfrm>
        </p:spPr>
        <p:txBody>
          <a:bodyPr/>
          <a:lstStyle/>
          <a:p>
            <a:r>
              <a:rPr lang="en-IE" sz="7200" dirty="0"/>
              <a:t>07</a:t>
            </a:r>
          </a:p>
        </p:txBody>
      </p:sp>
      <p:sp>
        <p:nvSpPr>
          <p:cNvPr id="9" name="Text Placeholder 8">
            <a:extLst>
              <a:ext uri="{FF2B5EF4-FFF2-40B4-BE49-F238E27FC236}">
                <a16:creationId xmlns:a16="http://schemas.microsoft.com/office/drawing/2014/main" id="{107DFAF8-87F2-811E-7BC3-4939DA246A22}"/>
              </a:ext>
            </a:extLst>
          </p:cNvPr>
          <p:cNvSpPr>
            <a:spLocks noGrp="1"/>
          </p:cNvSpPr>
          <p:nvPr>
            <p:ph type="body" sz="quarter" idx="23"/>
          </p:nvPr>
        </p:nvSpPr>
        <p:spPr>
          <a:xfrm>
            <a:off x="330274" y="3994020"/>
            <a:ext cx="11489564" cy="1248936"/>
          </a:xfrm>
        </p:spPr>
        <p:txBody>
          <a:bodyPr lIns="91440" tIns="45720" rIns="91440" bIns="45720" anchor="t"/>
          <a:lstStyle/>
          <a:p>
            <a:r>
              <a:rPr lang="en-US" sz="2100" b="1" dirty="0">
                <a:solidFill>
                  <a:srgbClr val="E96751"/>
                </a:solidFill>
              </a:rPr>
              <a:t>Izberite zemljišče, ki je pripravljeno za gradnjo, da se izognete dragim presenečenjem, kot so težave z odvodnjavanjem, strukturna priprava tal ali ponovna ureditev terena – pred naložbo vedno ocenite naklon, tla in površino.</a:t>
            </a:r>
            <a:endParaRPr lang="en-US" sz="2100" b="1">
              <a:solidFill>
                <a:srgbClr val="E96751"/>
              </a:solidFill>
              <a:ea typeface="Calibri"/>
              <a:cs typeface="Calibri"/>
            </a:endParaRPr>
          </a:p>
          <a:p>
            <a:r>
              <a:rPr lang="en-US" sz="2100" dirty="0"/>
              <a:t>Topografija in stanje tal imajo pomemben </a:t>
            </a:r>
            <a:r>
              <a:rPr lang="en-US" sz="2100" b="1" dirty="0"/>
              <a:t>vpliv na vaše stroške gradnje</a:t>
            </a:r>
            <a:r>
              <a:rPr lang="en-US" sz="2100" dirty="0"/>
              <a:t>. Strma naklonina, slaba drenaža, nestabilna tla ali nevarnost poplav lahko sanjsko lokacijo spremenijo v finančno breme. Terenske raziskave, geotehnična poročila ali temelji lahko stanejo </a:t>
            </a:r>
            <a:r>
              <a:rPr lang="en-US" sz="2100" b="1" dirty="0"/>
              <a:t>med 2.000 in 15.000 evrov, odvisno od njihove </a:t>
            </a:r>
            <a:r>
              <a:rPr lang="en-US" sz="2100" dirty="0"/>
              <a:t>zahtevnosti. Izberite zemljišče, ki potrebuje minimalno posredovanje, ali se pred odločitvijo seznanite s stroški, ki jih boste morali vložiti, da bo zemljišče primerno za uporabo.</a:t>
            </a:r>
            <a:endParaRPr lang="en-IE" sz="2100">
              <a:ea typeface="Calibri"/>
              <a:cs typeface="Calibri"/>
            </a:endParaRPr>
          </a:p>
        </p:txBody>
      </p:sp>
      <p:pic>
        <p:nvPicPr>
          <p:cNvPr id="10" name="Picture Placeholder 9" descr="A group of people in a museum&#10;&#10;AI-generated content may be incorrect.">
            <a:extLst>
              <a:ext uri="{FF2B5EF4-FFF2-40B4-BE49-F238E27FC236}">
                <a16:creationId xmlns:a16="http://schemas.microsoft.com/office/drawing/2014/main" id="{7E8E1DFF-C6A8-43E1-7D23-CA5F074422F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032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Placeholder 50" descr="A house with a glass door&#10;&#10;AI-generated content may be incorrect.">
            <a:extLst>
              <a:ext uri="{FF2B5EF4-FFF2-40B4-BE49-F238E27FC236}">
                <a16:creationId xmlns:a16="http://schemas.microsoft.com/office/drawing/2014/main" id="{3D153B69-2F17-1BD8-C82D-2883B42DA028}"/>
              </a:ext>
            </a:extLst>
          </p:cNvPr>
          <p:cNvPicPr>
            <a:picLocks noGrp="1" noChangeAspect="1"/>
          </p:cNvPicPr>
          <p:nvPr>
            <p:ph type="pic" sz="quarter" idx="67"/>
          </p:nvPr>
        </p:nvPicPr>
        <p:blipFill>
          <a:blip r:embed="rId2" cstate="email">
            <a:extLst>
              <a:ext uri="{28A0092B-C50C-407E-A947-70E740481C1C}">
                <a14:useLocalDpi xmlns:a14="http://schemas.microsoft.com/office/drawing/2010/main"/>
              </a:ext>
            </a:extLst>
          </a:blip>
          <a:srcRect t="-3487"/>
          <a:stretch>
            <a:fillRect/>
          </a:stretch>
        </p:blipFill>
        <p:spPr>
          <a:xfrm>
            <a:off x="540029" y="0"/>
            <a:ext cx="2654458" cy="3351213"/>
          </a:xfrm>
        </p:spPr>
      </p:pic>
      <p:sp>
        <p:nvSpPr>
          <p:cNvPr id="24" name="Text Placeholder 5">
            <a:extLst>
              <a:ext uri="{FF2B5EF4-FFF2-40B4-BE49-F238E27FC236}">
                <a16:creationId xmlns:a16="http://schemas.microsoft.com/office/drawing/2014/main" id="{77A92217-AC3D-FBF6-2143-ECDC6B9D2835}"/>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Avtor fotografije: Cave People, Islandija</a:t>
            </a:r>
          </a:p>
          <a:p>
            <a:endParaRPr lang="en-GB"/>
          </a:p>
        </p:txBody>
      </p:sp>
      <p:sp>
        <p:nvSpPr>
          <p:cNvPr id="29" name="object 3">
            <a:extLst>
              <a:ext uri="{FF2B5EF4-FFF2-40B4-BE49-F238E27FC236}">
                <a16:creationId xmlns:a16="http://schemas.microsoft.com/office/drawing/2014/main" id="{AE2FAD08-E73A-3BA0-093F-72FE04C35FB1}"/>
              </a:ext>
            </a:extLst>
          </p:cNvPr>
          <p:cNvSpPr/>
          <p:nvPr/>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Text Placeholder 32">
            <a:extLst>
              <a:ext uri="{FF2B5EF4-FFF2-40B4-BE49-F238E27FC236}">
                <a16:creationId xmlns:a16="http://schemas.microsoft.com/office/drawing/2014/main" id="{2F91BA38-A2FE-0798-D2DE-D5F319671E2E}"/>
              </a:ext>
            </a:extLst>
          </p:cNvPr>
          <p:cNvSpPr>
            <a:spLocks noGrp="1"/>
          </p:cNvSpPr>
          <p:nvPr>
            <p:ph type="body" sz="quarter" idx="18" hasCustomPrompt="1"/>
          </p:nvPr>
        </p:nvSpPr>
        <p:spPr>
          <a:xfrm>
            <a:off x="480381" y="4223713"/>
            <a:ext cx="2772964" cy="2630678"/>
          </a:xfrm>
          <a:prstGeom prst="rect">
            <a:avLst/>
          </a:prstGeom>
        </p:spPr>
        <p:txBody>
          <a:bodyPr lIns="91440" tIns="45720" rIns="91440" bIns="45720"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lgn="ctr">
              <a:lnSpc>
                <a:spcPct val="100000"/>
              </a:lnSpc>
              <a:spcAft>
                <a:spcPts val="600"/>
              </a:spcAft>
            </a:pPr>
            <a:r>
              <a:rPr lang="en-US" sz="2300" b="0" dirty="0">
                <a:solidFill>
                  <a:schemeClr val="bg1"/>
                </a:solidFill>
              </a:rPr>
              <a:t>Izbira napačne zemlje lahko škoduje: teren, odvodnjavanje in gradbena primernost </a:t>
            </a:r>
          </a:p>
          <a:p>
            <a:pPr lvl="0" algn="ctr">
              <a:lnSpc>
                <a:spcPct val="100000"/>
              </a:lnSpc>
              <a:spcAft>
                <a:spcPts val="600"/>
              </a:spcAft>
            </a:pPr>
            <a:r>
              <a:rPr lang="en-US" b="0" i="1">
                <a:solidFill>
                  <a:schemeClr val="bg1"/>
                </a:solidFill>
              </a:rPr>
              <a:t>(5 strani)</a:t>
            </a:r>
            <a:endParaRPr lang="en-IE" b="0" i="1">
              <a:solidFill>
                <a:schemeClr val="bg1"/>
              </a:solidFill>
            </a:endParaRPr>
          </a:p>
          <a:p>
            <a:pPr lvl="0" algn="ctr">
              <a:lnSpc>
                <a:spcPct val="100000"/>
              </a:lnSpc>
              <a:spcAft>
                <a:spcPts val="600"/>
              </a:spcAft>
            </a:pPr>
            <a:endParaRPr lang="en-US" sz="2400" b="0" dirty="0">
              <a:solidFill>
                <a:schemeClr val="bg1"/>
              </a:solidFill>
            </a:endParaRPr>
          </a:p>
        </p:txBody>
      </p:sp>
      <p:sp>
        <p:nvSpPr>
          <p:cNvPr id="31" name="Text Placeholder 32">
            <a:extLst>
              <a:ext uri="{FF2B5EF4-FFF2-40B4-BE49-F238E27FC236}">
                <a16:creationId xmlns:a16="http://schemas.microsoft.com/office/drawing/2014/main" id="{4EC964F4-F687-8E7A-B917-3AE5E68AAE14}"/>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32" name="Straight Connector 31">
            <a:extLst>
              <a:ext uri="{FF2B5EF4-FFF2-40B4-BE49-F238E27FC236}">
                <a16:creationId xmlns:a16="http://schemas.microsoft.com/office/drawing/2014/main" id="{624818D6-1F17-EBE8-364F-E762FDAB491C}"/>
              </a:ext>
            </a:extLst>
          </p:cNvPr>
          <p:cNvCxnSpPr>
            <a:cxnSpLocks/>
          </p:cNvCxnSpPr>
          <p:nvPr/>
        </p:nvCxnSpPr>
        <p:spPr>
          <a:xfrm flipV="1">
            <a:off x="171801" y="413054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3">
            <a:extLst>
              <a:ext uri="{FF2B5EF4-FFF2-40B4-BE49-F238E27FC236}">
                <a16:creationId xmlns:a16="http://schemas.microsoft.com/office/drawing/2014/main" id="{47D03350-B55C-3AC8-F265-1F17E8502BE7}"/>
              </a:ext>
            </a:extLst>
          </p:cNvPr>
          <p:cNvSpPr txBox="1">
            <a:spLocks/>
          </p:cNvSpPr>
          <p:nvPr/>
        </p:nvSpPr>
        <p:spPr>
          <a:xfrm rot="16200000">
            <a:off x="1718251"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Avtor fotografije: </a:t>
            </a:r>
            <a:endParaRPr lang="en-US" dirty="0"/>
          </a:p>
        </p:txBody>
      </p:sp>
      <p:sp>
        <p:nvSpPr>
          <p:cNvPr id="35" name="Text Placeholder 32">
            <a:extLst>
              <a:ext uri="{FF2B5EF4-FFF2-40B4-BE49-F238E27FC236}">
                <a16:creationId xmlns:a16="http://schemas.microsoft.com/office/drawing/2014/main" id="{7573E5E7-EBB9-B0AE-BD93-2F0D22DFE98C}"/>
              </a:ext>
            </a:extLst>
          </p:cNvPr>
          <p:cNvSpPr txBox="1">
            <a:spLocks/>
          </p:cNvSpPr>
          <p:nvPr/>
        </p:nvSpPr>
        <p:spPr>
          <a:xfrm>
            <a:off x="3753316" y="1298945"/>
            <a:ext cx="647999" cy="385564"/>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05</a:t>
            </a:r>
            <a:endParaRPr lang="en-US" dirty="0"/>
          </a:p>
        </p:txBody>
      </p:sp>
      <p:cxnSp>
        <p:nvCxnSpPr>
          <p:cNvPr id="36" name="Straight Connector 35">
            <a:extLst>
              <a:ext uri="{FF2B5EF4-FFF2-40B4-BE49-F238E27FC236}">
                <a16:creationId xmlns:a16="http://schemas.microsoft.com/office/drawing/2014/main" id="{4535E3AB-ACF4-9101-23E4-0A852572201D}"/>
              </a:ext>
            </a:extLst>
          </p:cNvPr>
          <p:cNvCxnSpPr>
            <a:cxnSpLocks/>
          </p:cNvCxnSpPr>
          <p:nvPr/>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FC5166-00B6-D9D5-999C-AF65545CCAEE}"/>
              </a:ext>
            </a:extLst>
          </p:cNvPr>
          <p:cNvCxnSpPr>
            <a:cxnSpLocks/>
          </p:cNvCxnSpPr>
          <p:nvPr/>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23">
            <a:extLst>
              <a:ext uri="{FF2B5EF4-FFF2-40B4-BE49-F238E27FC236}">
                <a16:creationId xmlns:a16="http://schemas.microsoft.com/office/drawing/2014/main" id="{AC1AFCD9-8AC8-4E50-FB97-B40D0E367AD3}"/>
              </a:ext>
            </a:extLst>
          </p:cNvPr>
          <p:cNvSpPr txBox="1">
            <a:spLocks/>
          </p:cNvSpPr>
          <p:nvPr/>
        </p:nvSpPr>
        <p:spPr>
          <a:xfrm rot="16200000">
            <a:off x="8105202" y="1271823"/>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Avtor fotografije: </a:t>
            </a:r>
            <a:endParaRPr lang="en-US" dirty="0"/>
          </a:p>
        </p:txBody>
      </p:sp>
      <p:sp>
        <p:nvSpPr>
          <p:cNvPr id="42" name="Freeform 28">
            <a:extLst>
              <a:ext uri="{FF2B5EF4-FFF2-40B4-BE49-F238E27FC236}">
                <a16:creationId xmlns:a16="http://schemas.microsoft.com/office/drawing/2014/main" id="{E5ED6BCB-2062-25FA-9DA8-800F6CEC2AE7}"/>
              </a:ext>
            </a:extLst>
          </p:cNvPr>
          <p:cNvSpPr/>
          <p:nvPr/>
        </p:nvSpPr>
        <p:spPr>
          <a:xfrm>
            <a:off x="-25039" y="194538"/>
            <a:ext cx="7311664" cy="1136492"/>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3" name="Text Placeholder 16">
            <a:extLst>
              <a:ext uri="{FF2B5EF4-FFF2-40B4-BE49-F238E27FC236}">
                <a16:creationId xmlns:a16="http://schemas.microsoft.com/office/drawing/2014/main" id="{0A68336B-200F-9066-BEBF-2D4FAE906227}"/>
              </a:ext>
            </a:extLst>
          </p:cNvPr>
          <p:cNvSpPr txBox="1">
            <a:spLocks/>
          </p:cNvSpPr>
          <p:nvPr/>
        </p:nvSpPr>
        <p:spPr>
          <a:xfrm>
            <a:off x="412485" y="127912"/>
            <a:ext cx="6096000"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4000" dirty="0">
                <a:solidFill>
                  <a:schemeClr val="bg1"/>
                </a:solidFill>
              </a:rPr>
              <a:t>2. del: </a:t>
            </a:r>
            <a:r>
              <a:rPr lang="en-US" dirty="0">
                <a:solidFill>
                  <a:schemeClr val="bg1"/>
                </a:solidFill>
              </a:rPr>
              <a:t>Lokacija, zemljišče in logistika: načrtovanje donosne lokacije</a:t>
            </a:r>
            <a:endParaRPr lang="en-GB" dirty="0">
              <a:solidFill>
                <a:schemeClr val="bg1"/>
              </a:solidFill>
            </a:endParaRPr>
          </a:p>
        </p:txBody>
      </p:sp>
      <p:sp>
        <p:nvSpPr>
          <p:cNvPr id="44" name="Text Placeholder 32">
            <a:extLst>
              <a:ext uri="{FF2B5EF4-FFF2-40B4-BE49-F238E27FC236}">
                <a16:creationId xmlns:a16="http://schemas.microsoft.com/office/drawing/2014/main" id="{8375B34D-25A4-1422-32BB-85121ED6C041}"/>
              </a:ext>
            </a:extLst>
          </p:cNvPr>
          <p:cNvSpPr txBox="1">
            <a:spLocks/>
          </p:cNvSpPr>
          <p:nvPr/>
        </p:nvSpPr>
        <p:spPr>
          <a:xfrm>
            <a:off x="1219970" y="3850654"/>
            <a:ext cx="1748911" cy="243728"/>
          </a:xfrm>
          <a:prstGeom prst="rect">
            <a:avLst/>
          </a:prstGeom>
        </p:spPr>
        <p:txBody>
          <a:bodyPr lIns="91440" tIns="45720" rIns="91440" bIns="45720"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err="1">
                <a:latin typeface="Calibri"/>
                <a:ea typeface="Open Sans"/>
                <a:cs typeface="Calibri"/>
              </a:rPr>
              <a:t>Poglavje</a:t>
            </a:r>
            <a:endParaRPr lang="en-US" dirty="0" err="1"/>
          </a:p>
        </p:txBody>
      </p:sp>
      <p:sp>
        <p:nvSpPr>
          <p:cNvPr id="45" name="Text Placeholder 32">
            <a:extLst>
              <a:ext uri="{FF2B5EF4-FFF2-40B4-BE49-F238E27FC236}">
                <a16:creationId xmlns:a16="http://schemas.microsoft.com/office/drawing/2014/main" id="{72E1554C-276F-A911-4AC4-0D82BDE2FC4A}"/>
              </a:ext>
            </a:extLst>
          </p:cNvPr>
          <p:cNvSpPr txBox="1">
            <a:spLocks/>
          </p:cNvSpPr>
          <p:nvPr/>
        </p:nvSpPr>
        <p:spPr>
          <a:xfrm>
            <a:off x="4484440" y="1440781"/>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Oddelek </a:t>
            </a:r>
          </a:p>
        </p:txBody>
      </p:sp>
      <p:sp>
        <p:nvSpPr>
          <p:cNvPr id="46" name="Text Placeholder 32">
            <a:extLst>
              <a:ext uri="{FF2B5EF4-FFF2-40B4-BE49-F238E27FC236}">
                <a16:creationId xmlns:a16="http://schemas.microsoft.com/office/drawing/2014/main" id="{485C3500-4140-ADC5-88AC-F399E5BCD361}"/>
              </a:ext>
            </a:extLst>
          </p:cNvPr>
          <p:cNvSpPr txBox="1">
            <a:spLocks/>
          </p:cNvSpPr>
          <p:nvPr/>
        </p:nvSpPr>
        <p:spPr>
          <a:xfrm>
            <a:off x="7657348" y="3834123"/>
            <a:ext cx="1748911"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Poglavje </a:t>
            </a:r>
          </a:p>
        </p:txBody>
      </p:sp>
      <p:sp>
        <p:nvSpPr>
          <p:cNvPr id="47" name="Text Placeholder 16">
            <a:extLst>
              <a:ext uri="{FF2B5EF4-FFF2-40B4-BE49-F238E27FC236}">
                <a16:creationId xmlns:a16="http://schemas.microsoft.com/office/drawing/2014/main" id="{E0A4D18D-F98A-DBA6-1108-3901CE6FC5CE}"/>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459597"/>
                </a:solidFill>
              </a:rPr>
              <a:t>Modul 6</a:t>
            </a:r>
          </a:p>
          <a:p>
            <a:pPr marL="0" indent="0">
              <a:lnSpc>
                <a:spcPct val="100000"/>
              </a:lnSpc>
              <a:spcBef>
                <a:spcPts val="0"/>
              </a:spcBef>
              <a:buFont typeface="Arial" panose="020B0604020202020204" pitchFamily="34" charset="0"/>
              <a:buNone/>
            </a:pPr>
            <a:r>
              <a:rPr lang="en-GB" sz="6600" dirty="0">
                <a:solidFill>
                  <a:srgbClr val="E96751"/>
                </a:solidFill>
              </a:rPr>
              <a:t>VSEBINA</a:t>
            </a:r>
          </a:p>
        </p:txBody>
      </p:sp>
    </p:spTree>
    <p:extLst>
      <p:ext uri="{BB962C8B-B14F-4D97-AF65-F5344CB8AC3E}">
        <p14:creationId xmlns:p14="http://schemas.microsoft.com/office/powerpoint/2010/main" val="2710896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1C8CC-D061-D46A-477D-1525BBAB7C4E}"/>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45C419BC-D131-FD4F-F8B7-E0DAA16EEF8F}"/>
              </a:ext>
            </a:extLst>
          </p:cNvPr>
          <p:cNvSpPr txBox="1">
            <a:spLocks/>
          </p:cNvSpPr>
          <p:nvPr/>
        </p:nvSpPr>
        <p:spPr>
          <a:xfrm>
            <a:off x="4331728" y="338489"/>
            <a:ext cx="7377036"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400" b="1" dirty="0">
                <a:solidFill>
                  <a:srgbClr val="E96751"/>
                </a:solidFill>
              </a:rPr>
              <a:t>Slaba zemlja = </a:t>
            </a:r>
            <a:r>
              <a:rPr lang="en-US" sz="2400" dirty="0">
                <a:solidFill>
                  <a:srgbClr val="E96751"/>
                </a:solidFill>
              </a:rPr>
              <a:t>dodatni stroški (zemeljska dela, izravnava); dobra zemlja zmanjša kapitalsko porabo. </a:t>
            </a:r>
          </a:p>
          <a:p>
            <a:pPr fontAlgn="base">
              <a:lnSpc>
                <a:spcPct val="100000"/>
              </a:lnSpc>
              <a:spcAft>
                <a:spcPts val="600"/>
              </a:spcAft>
            </a:pPr>
            <a:r>
              <a:rPr lang="en-US" sz="2200" dirty="0">
                <a:solidFill>
                  <a:srgbClr val="494949"/>
                </a:solidFill>
              </a:rPr>
              <a:t>Naravne lastnosti in oblika zemljišča močno vplivajo na stroške razvoja in varnost/izkušnjo gostov.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latin typeface="Calibri"/>
                <a:ea typeface="Open Sans"/>
                <a:cs typeface="Calibri"/>
              </a:rPr>
              <a:t>Kakovost zemljišča: </a:t>
            </a:r>
            <a:r>
              <a:rPr lang="en-US" sz="2200" dirty="0">
                <a:solidFill>
                  <a:srgbClr val="494949"/>
                </a:solidFill>
                <a:latin typeface="Calibri"/>
                <a:ea typeface="Open Sans"/>
                <a:cs typeface="Calibri"/>
              </a:rPr>
              <a:t>Slaba kakovost zemljišča lahko povzroči dodatne stroške, kot so obsežna zemeljska dela in izravnava terena, medtem ko dobra kakovost </a:t>
            </a:r>
            <a:r>
              <a:rPr lang="en-US" sz="2200" dirty="0" err="1">
                <a:solidFill>
                  <a:srgbClr val="494949"/>
                </a:solidFill>
                <a:latin typeface="Calibri"/>
                <a:ea typeface="Open Sans"/>
                <a:cs typeface="Calibri"/>
              </a:rPr>
              <a:t>zemljišča</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lahko</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zmanjša</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kapitalsko</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porabo</a:t>
            </a:r>
            <a:r>
              <a:rPr lang="en-US" sz="2200" dirty="0">
                <a:solidFill>
                  <a:srgbClr val="494949"/>
                </a:solidFill>
                <a:latin typeface="Calibri"/>
                <a:ea typeface="Open Sans"/>
                <a:cs typeface="Calibri"/>
              </a:rPr>
              <a:t>.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Naravne značilnosti in oblika: </a:t>
            </a:r>
            <a:r>
              <a:rPr lang="en-US" sz="2200" dirty="0">
                <a:solidFill>
                  <a:srgbClr val="494949"/>
                </a:solidFill>
              </a:rPr>
              <a:t>Naravne značilnosti in topografija zemljišča imajo ključno vlogo pri določanju stroškov razvoja in zagotavljanju varnosti in užitka gostov.   </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Topografske značilnosti: </a:t>
            </a:r>
            <a:r>
              <a:rPr lang="en-US" sz="2200" dirty="0">
                <a:solidFill>
                  <a:srgbClr val="494949"/>
                </a:solidFill>
              </a:rPr>
              <a:t>Pomembni so dejavniki, kot so strmina pobočja, stabilnost tal, odvodnjavanje in izpostavljenost. Na primer, slikovit vrh hriba ponuja čudovit razgled, vendar je lahko vetroven ali zahteva terasaste platforme, medtem ko se travnik ob reki zdi idealen, dokler ne pride do poplav.</a:t>
            </a:r>
          </a:p>
          <a:p>
            <a:pPr fontAlgn="base">
              <a:lnSpc>
                <a:spcPct val="100000"/>
              </a:lnSpc>
              <a:spcAft>
                <a:spcPts val="600"/>
              </a:spcAft>
            </a:pPr>
            <a:r>
              <a:rPr lang="en-US" sz="2200" dirty="0">
                <a:solidFill>
                  <a:srgbClr val="494949"/>
                </a:solidFill>
              </a:rPr>
              <a:t> </a:t>
            </a:r>
          </a:p>
        </p:txBody>
      </p:sp>
      <p:pic>
        <p:nvPicPr>
          <p:cNvPr id="5" name="Picture Placeholder 4" descr="A stone building with a pool in the middle of a rocky landscape&#10;&#10;AI-generated content may be incorrect.">
            <a:extLst>
              <a:ext uri="{FF2B5EF4-FFF2-40B4-BE49-F238E27FC236}">
                <a16:creationId xmlns:a16="http://schemas.microsoft.com/office/drawing/2014/main" id="{83FF7646-058F-351F-FDE3-091FE298810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2E71E334-CDB7-9C0F-2ADE-D8337BDEC9A5}"/>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50</a:t>
            </a:fld>
            <a:endParaRPr lang="fr-CA" dirty="0"/>
          </a:p>
        </p:txBody>
      </p:sp>
      <p:sp>
        <p:nvSpPr>
          <p:cNvPr id="6" name="Text Placeholder 5">
            <a:extLst>
              <a:ext uri="{FF2B5EF4-FFF2-40B4-BE49-F238E27FC236}">
                <a16:creationId xmlns:a16="http://schemas.microsoft.com/office/drawing/2014/main" id="{31CEABB5-924D-6297-BC3D-7D60B658F0EB}"/>
              </a:ext>
            </a:extLst>
          </p:cNvPr>
          <p:cNvSpPr>
            <a:spLocks noGrp="1"/>
          </p:cNvSpPr>
          <p:nvPr>
            <p:ph type="body" sz="quarter" idx="18"/>
          </p:nvPr>
        </p:nvSpPr>
        <p:spPr>
          <a:xfrm>
            <a:off x="391600" y="3316250"/>
            <a:ext cx="3423163" cy="1049221"/>
          </a:xfrm>
        </p:spPr>
        <p:txBody>
          <a:bodyPr lIns="91440" tIns="45720" rIns="91440" bIns="45720" anchor="t">
            <a:noAutofit/>
          </a:bodyPr>
          <a:lstStyle/>
          <a:p>
            <a:pPr algn="ctr"/>
            <a:r>
              <a:rPr lang="en-IE" sz="2600" b="0" dirty="0">
                <a:latin typeface="Calibri"/>
                <a:ea typeface="Open Sans"/>
                <a:cs typeface="Calibri"/>
              </a:rPr>
              <a:t>Kakovost zemljišča in možnost gradnje</a:t>
            </a:r>
          </a:p>
        </p:txBody>
      </p:sp>
      <p:sp>
        <p:nvSpPr>
          <p:cNvPr id="10" name="Text Placeholder 7">
            <a:extLst>
              <a:ext uri="{FF2B5EF4-FFF2-40B4-BE49-F238E27FC236}">
                <a16:creationId xmlns:a16="http://schemas.microsoft.com/office/drawing/2014/main" id="{D8A2F9DE-93FA-C0AE-0B9B-84D8BE284F7A}"/>
              </a:ext>
            </a:extLst>
          </p:cNvPr>
          <p:cNvSpPr>
            <a:spLocks noGrp="1"/>
          </p:cNvSpPr>
          <p:nvPr>
            <p:ph type="body" sz="quarter" idx="19"/>
          </p:nvPr>
        </p:nvSpPr>
        <p:spPr>
          <a:xfrm>
            <a:off x="162355" y="1948216"/>
            <a:ext cx="3549648" cy="417314"/>
          </a:xfrm>
        </p:spPr>
        <p:txBody>
          <a:bodyPr lIns="91440" tIns="45720" rIns="91440" bIns="45720" anchor="t">
            <a:noAutofit/>
          </a:bodyPr>
          <a:lstStyle/>
          <a:p>
            <a:pPr marL="308610" algn="ctr"/>
            <a:r>
              <a:rPr lang="en-IE" sz="2600" dirty="0">
                <a:latin typeface="Calibri"/>
                <a:ea typeface="Open Sans"/>
                <a:cs typeface="Calibri"/>
              </a:rPr>
              <a:t>Teren, odvodnjavanje in gradbena sposobnost</a:t>
            </a:r>
          </a:p>
        </p:txBody>
      </p:sp>
      <p:sp>
        <p:nvSpPr>
          <p:cNvPr id="7" name="Rectangle: Rounded Corners 6">
            <a:extLst>
              <a:ext uri="{FF2B5EF4-FFF2-40B4-BE49-F238E27FC236}">
                <a16:creationId xmlns:a16="http://schemas.microsoft.com/office/drawing/2014/main" id="{10D30E16-5601-846C-29B7-461DB1970F7B}"/>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200" b="1" dirty="0">
                <a:solidFill>
                  <a:schemeClr val="bg1"/>
                </a:solidFill>
                <a:cs typeface="Aharoni"/>
              </a:rPr>
              <a:t>Prednostna naloga 10 </a:t>
            </a:r>
            <a:r>
              <a:rPr lang="en-IE" sz="2200" dirty="0">
                <a:solidFill>
                  <a:schemeClr val="bg1"/>
                </a:solidFill>
                <a:cs typeface="Aharoni"/>
              </a:rPr>
              <a:t>(€)</a:t>
            </a:r>
            <a:endParaRPr lang="en-IE" sz="2200" dirty="0">
              <a:solidFill>
                <a:schemeClr val="bg1"/>
              </a:solidFill>
              <a:ea typeface="Calibri"/>
              <a:cs typeface="Aharoni"/>
            </a:endParaRPr>
          </a:p>
          <a:p>
            <a:pPr algn="ctr">
              <a:spcAft>
                <a:spcPts val="600"/>
              </a:spcAft>
            </a:pPr>
            <a:r>
              <a:rPr lang="en-US" sz="2200" dirty="0"/>
              <a:t>Preverite, ali je zemljišče primerno za gradnjo (odvodnjavanje, tla, dostop, naklon).</a:t>
            </a:r>
            <a:endParaRPr lang="en-IE" sz="2200" dirty="0">
              <a:solidFill>
                <a:schemeClr val="bg1"/>
              </a:solidFill>
              <a:ea typeface="Calibri"/>
              <a:cs typeface="Aharoni" panose="02010803020104030203" pitchFamily="2" charset="-79"/>
            </a:endParaRPr>
          </a:p>
        </p:txBody>
      </p:sp>
    </p:spTree>
    <p:extLst>
      <p:ext uri="{BB962C8B-B14F-4D97-AF65-F5344CB8AC3E}">
        <p14:creationId xmlns:p14="http://schemas.microsoft.com/office/powerpoint/2010/main" val="395212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98D2-579F-D42F-35FE-2B37626EF79B}"/>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6A246CAE-2C02-77AA-B1A5-54C52BDA9754}"/>
              </a:ext>
            </a:extLst>
          </p:cNvPr>
          <p:cNvSpPr txBox="1">
            <a:spLocks/>
          </p:cNvSpPr>
          <p:nvPr/>
        </p:nvSpPr>
        <p:spPr>
          <a:xfrm>
            <a:off x="4361181" y="974395"/>
            <a:ext cx="7272261" cy="4917349"/>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Varnost okolja: </a:t>
            </a:r>
            <a:r>
              <a:rPr lang="en-US" sz="2200" dirty="0">
                <a:solidFill>
                  <a:srgbClr val="494949"/>
                </a:solidFill>
              </a:rPr>
              <a:t>V Evropi morajo načrtovalci oceniti nevarnosti za okolje. Na primer, </a:t>
            </a:r>
            <a:r>
              <a:rPr lang="en-US" sz="2200" dirty="0">
                <a:solidFill>
                  <a:srgbClr val="E96751"/>
                </a:solidFill>
                <a:hlinkClick r:id="rId2">
                  <a:extLst>
                    <a:ext uri="{A12FA001-AC4F-418D-AE19-62706E023703}">
                      <ahyp:hlinkClr xmlns:ahyp="http://schemas.microsoft.com/office/drawing/2018/hyperlinkcolor" val="tx"/>
                    </a:ext>
                  </a:extLst>
                </a:hlinkClick>
              </a:rPr>
              <a:t>irske smernice </a:t>
            </a:r>
            <a:r>
              <a:rPr lang="en-US" sz="2200" dirty="0">
                <a:solidFill>
                  <a:srgbClr val="494949"/>
                </a:solidFill>
              </a:rPr>
              <a:t>priporočajo izbiro lokacij, ki so brez tveganj, kot so poplave, padajoče veje dreves ali krušljive skale na pečinah.</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Tla: </a:t>
            </a:r>
            <a:r>
              <a:rPr lang="en-US" sz="2200" dirty="0">
                <a:solidFill>
                  <a:srgbClr val="494949"/>
                </a:solidFill>
              </a:rPr>
              <a:t>Pomembno je tudi preučiti stanje tal. Mehka, močvirnata tla, ki so pogosta v območjih, kot sta Irska in Slovenija, lahko zahtevajo ojačitev, medtem ko skalnata tla lahko zahtevajo draga izkopavanja.</a:t>
            </a:r>
          </a:p>
          <a:p>
            <a:pPr marL="342900" indent="-342900" fontAlgn="base">
              <a:lnSpc>
                <a:spcPct val="100000"/>
              </a:lnSpc>
              <a:spcAft>
                <a:spcPts val="600"/>
              </a:spcAft>
              <a:buFont typeface="Wingdings" panose="05000000000000000000" pitchFamily="2" charset="2"/>
              <a:buChar char="v"/>
            </a:pPr>
            <a:r>
              <a:rPr lang="en-US" sz="2200" b="1" dirty="0">
                <a:solidFill>
                  <a:srgbClr val="494949"/>
                </a:solidFill>
              </a:rPr>
              <a:t>Izpostavljenost soncu in vetru: </a:t>
            </a:r>
            <a:r>
              <a:rPr lang="en-US" sz="2200" dirty="0">
                <a:solidFill>
                  <a:srgbClr val="494949"/>
                </a:solidFill>
              </a:rPr>
              <a:t>Nazadnje upoštevajte vpliv sonca in vetra. Na Islandiji lahko dolina, zaščitena pred vetrom, podaljša vašo sezono, medtem ko v državah, kot sta Italija ali Slovenija, senca ali hladen vetrič na južnih pobočjih lahko povečata udobje poletnih gostov.</a:t>
            </a:r>
          </a:p>
        </p:txBody>
      </p:sp>
      <p:pic>
        <p:nvPicPr>
          <p:cNvPr id="5" name="Picture Placeholder 4" descr="A stone building with a pool in the middle of a rocky landscape&#10;&#10;AI-generated content may be incorrect.">
            <a:extLst>
              <a:ext uri="{FF2B5EF4-FFF2-40B4-BE49-F238E27FC236}">
                <a16:creationId xmlns:a16="http://schemas.microsoft.com/office/drawing/2014/main" id="{962D4A9F-4588-334B-595B-D879481D008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F2B4DDF2-1202-CD95-ADBD-B7007DDBED65}"/>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51</a:t>
            </a:fld>
            <a:endParaRPr lang="fr-CA" dirty="0"/>
          </a:p>
        </p:txBody>
      </p:sp>
      <p:sp>
        <p:nvSpPr>
          <p:cNvPr id="6" name="Text Placeholder 5">
            <a:extLst>
              <a:ext uri="{FF2B5EF4-FFF2-40B4-BE49-F238E27FC236}">
                <a16:creationId xmlns:a16="http://schemas.microsoft.com/office/drawing/2014/main" id="{77AC0984-461F-E2E2-9BED-6189E6DA60FD}"/>
              </a:ext>
            </a:extLst>
          </p:cNvPr>
          <p:cNvSpPr>
            <a:spLocks noGrp="1"/>
          </p:cNvSpPr>
          <p:nvPr>
            <p:ph type="body" sz="quarter" idx="18"/>
          </p:nvPr>
        </p:nvSpPr>
        <p:spPr>
          <a:xfrm>
            <a:off x="391600" y="3316250"/>
            <a:ext cx="3423163" cy="1049221"/>
          </a:xfrm>
        </p:spPr>
        <p:txBody>
          <a:bodyPr lIns="91440" tIns="45720" rIns="91440" bIns="45720" anchor="t">
            <a:noAutofit/>
          </a:bodyPr>
          <a:lstStyle/>
          <a:p>
            <a:pPr algn="ctr"/>
            <a:r>
              <a:rPr lang="en-IE" sz="2600" b="0" dirty="0">
                <a:latin typeface="Calibri"/>
                <a:ea typeface="Open Sans"/>
                <a:cs typeface="Calibri"/>
              </a:rPr>
              <a:t>Kakovost zemljišča in možnost gradnje</a:t>
            </a:r>
          </a:p>
        </p:txBody>
      </p:sp>
      <p:sp>
        <p:nvSpPr>
          <p:cNvPr id="10" name="Text Placeholder 7">
            <a:extLst>
              <a:ext uri="{FF2B5EF4-FFF2-40B4-BE49-F238E27FC236}">
                <a16:creationId xmlns:a16="http://schemas.microsoft.com/office/drawing/2014/main" id="{D33FBA2F-6EEA-9143-63B8-85FE4F9E6DA9}"/>
              </a:ext>
            </a:extLst>
          </p:cNvPr>
          <p:cNvSpPr>
            <a:spLocks noGrp="1"/>
          </p:cNvSpPr>
          <p:nvPr>
            <p:ph type="body" sz="quarter" idx="19"/>
          </p:nvPr>
        </p:nvSpPr>
        <p:spPr>
          <a:xfrm>
            <a:off x="162355" y="1958799"/>
            <a:ext cx="3412065" cy="353814"/>
          </a:xfrm>
        </p:spPr>
        <p:txBody>
          <a:bodyPr lIns="91440" tIns="45720" rIns="91440" bIns="45720" anchor="t">
            <a:noAutofit/>
          </a:bodyPr>
          <a:lstStyle/>
          <a:p>
            <a:pPr marL="308610" algn="ctr"/>
            <a:r>
              <a:rPr lang="en-IE" sz="2400" dirty="0">
                <a:latin typeface="Calibri"/>
                <a:ea typeface="Open Sans"/>
                <a:cs typeface="Calibri"/>
              </a:rPr>
              <a:t>Teren, odvodnjavanje in gradbena sposobnost</a:t>
            </a:r>
            <a:endParaRPr lang="sl-SI" sz="2400">
              <a:latin typeface="Calibri"/>
              <a:ea typeface="Open Sans"/>
              <a:cs typeface="Calibri"/>
            </a:endParaRPr>
          </a:p>
        </p:txBody>
      </p:sp>
      <p:sp>
        <p:nvSpPr>
          <p:cNvPr id="7" name="Rectangle: Rounded Corners 6">
            <a:extLst>
              <a:ext uri="{FF2B5EF4-FFF2-40B4-BE49-F238E27FC236}">
                <a16:creationId xmlns:a16="http://schemas.microsoft.com/office/drawing/2014/main" id="{18B8137B-4C87-4CCA-6963-7DE067043EF1}"/>
              </a:ext>
            </a:extLst>
          </p:cNvPr>
          <p:cNvSpPr/>
          <p:nvPr/>
        </p:nvSpPr>
        <p:spPr>
          <a:xfrm>
            <a:off x="165116" y="4507995"/>
            <a:ext cx="3797283" cy="2089056"/>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200" b="1" dirty="0">
                <a:solidFill>
                  <a:schemeClr val="bg1"/>
                </a:solidFill>
                <a:cs typeface="Aharoni"/>
              </a:rPr>
              <a:t>Prednostna naloga 10 </a:t>
            </a:r>
            <a:r>
              <a:rPr lang="en-IE" sz="2200" dirty="0">
                <a:solidFill>
                  <a:schemeClr val="bg1"/>
                </a:solidFill>
                <a:cs typeface="Aharoni"/>
              </a:rPr>
              <a:t>(€)</a:t>
            </a:r>
            <a:endParaRPr lang="en-IE" sz="2200" dirty="0">
              <a:solidFill>
                <a:schemeClr val="bg1"/>
              </a:solidFill>
              <a:ea typeface="Calibri"/>
              <a:cs typeface="Aharoni"/>
            </a:endParaRPr>
          </a:p>
          <a:p>
            <a:pPr algn="ctr">
              <a:spcAft>
                <a:spcPts val="600"/>
              </a:spcAft>
            </a:pPr>
            <a:r>
              <a:rPr lang="en-US" sz="2200" dirty="0"/>
              <a:t>Prepričajte se, da je zemljišče primerno za gradnjo (odvodnjavanje, tla, dostop, naklon).</a:t>
            </a:r>
            <a:endParaRPr lang="en-IE" sz="2200" dirty="0">
              <a:solidFill>
                <a:schemeClr val="bg1"/>
              </a:solidFill>
              <a:ea typeface="Calibri"/>
              <a:cs typeface="Aharoni" panose="02010803020104030203" pitchFamily="2" charset="-79"/>
            </a:endParaRPr>
          </a:p>
        </p:txBody>
      </p:sp>
    </p:spTree>
    <p:extLst>
      <p:ext uri="{BB962C8B-B14F-4D97-AF65-F5344CB8AC3E}">
        <p14:creationId xmlns:p14="http://schemas.microsoft.com/office/powerpoint/2010/main" val="3932430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6562-3292-3EEA-C57E-3A02DA5C18E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2A4267A-2690-ACDA-A1AE-A835E9162C5E}"/>
              </a:ext>
            </a:extLst>
          </p:cNvPr>
          <p:cNvSpPr txBox="1">
            <a:spLocks/>
          </p:cNvSpPr>
          <p:nvPr/>
        </p:nvSpPr>
        <p:spPr>
          <a:xfrm>
            <a:off x="4329189" y="478037"/>
            <a:ext cx="7378094"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000" b="1" dirty="0">
                <a:solidFill>
                  <a:srgbClr val="E96751"/>
                </a:solidFill>
                <a:latin typeface="Calibri"/>
                <a:ea typeface="Open Sans"/>
                <a:cs typeface="Calibri"/>
              </a:rPr>
              <a:t>Stroški: </a:t>
            </a:r>
            <a:r>
              <a:rPr lang="en-US" sz="2000" b="1" dirty="0">
                <a:solidFill>
                  <a:srgbClr val="494949"/>
                </a:solidFill>
                <a:latin typeface="Calibri"/>
                <a:ea typeface="Open Sans"/>
                <a:cs typeface="Calibri"/>
              </a:rPr>
              <a:t>Priprava zemljišča </a:t>
            </a:r>
            <a:r>
              <a:rPr lang="en-US" sz="2000" dirty="0">
                <a:solidFill>
                  <a:srgbClr val="494949"/>
                </a:solidFill>
                <a:latin typeface="Calibri"/>
                <a:ea typeface="Open Sans"/>
                <a:cs typeface="Calibri"/>
              </a:rPr>
              <a:t>je lahko skriti strošek, ki lahko močno obremeni proračun. Preprosto izravnavanje in čiščenje za nekaj platform za šotore lahko stane</a:t>
            </a:r>
            <a:r>
              <a:rPr lang="en-US" sz="2000" b="1" dirty="0">
                <a:solidFill>
                  <a:srgbClr val="494949"/>
                </a:solidFill>
                <a:latin typeface="Calibri"/>
                <a:ea typeface="Open Sans"/>
                <a:cs typeface="Calibri"/>
              </a:rPr>
              <a:t> 2.000–5.000 evrov</a:t>
            </a:r>
            <a:r>
              <a:rPr lang="en-US" sz="2000" dirty="0">
                <a:solidFill>
                  <a:srgbClr val="494949"/>
                </a:solidFill>
                <a:latin typeface="Calibri"/>
                <a:ea typeface="Open Sans"/>
                <a:cs typeface="Calibri"/>
              </a:rPr>
              <a:t>, vendar lahko obsežna zemeljska dela (izkopavanje v pobočju ali gradnja opornih zidov) zlahka presežejo</a:t>
            </a:r>
            <a:r>
              <a:rPr lang="en-US" sz="2000" b="1" dirty="0">
                <a:solidFill>
                  <a:srgbClr val="494949"/>
                </a:solidFill>
                <a:latin typeface="Calibri"/>
                <a:ea typeface="Open Sans"/>
                <a:cs typeface="Calibri"/>
              </a:rPr>
              <a:t> 20.000 </a:t>
            </a:r>
            <a:r>
              <a:rPr lang="en-US" sz="2000" dirty="0">
                <a:solidFill>
                  <a:srgbClr val="494949"/>
                </a:solidFill>
                <a:latin typeface="Calibri"/>
                <a:ea typeface="Open Sans"/>
                <a:cs typeface="Calibri"/>
              </a:rPr>
              <a:t>evrov. </a:t>
            </a:r>
          </a:p>
          <a:p>
            <a:pPr fontAlgn="base">
              <a:lnSpc>
                <a:spcPct val="100000"/>
              </a:lnSpc>
              <a:spcAft>
                <a:spcPts val="600"/>
              </a:spcAft>
            </a:pPr>
            <a:r>
              <a:rPr lang="en-US" sz="2000" dirty="0">
                <a:solidFill>
                  <a:srgbClr val="494949"/>
                </a:solidFill>
                <a:latin typeface="Calibri"/>
                <a:ea typeface="Open Sans"/>
                <a:cs typeface="Calibri"/>
              </a:rPr>
              <a:t>Če morate dvigniti konstrukcije </a:t>
            </a:r>
            <a:r>
              <a:rPr lang="en-US" sz="2000" b="1" dirty="0">
                <a:solidFill>
                  <a:srgbClr val="494949"/>
                </a:solidFill>
                <a:latin typeface="Calibri"/>
                <a:ea typeface="Open Sans"/>
                <a:cs typeface="Calibri"/>
              </a:rPr>
              <a:t>nad raven poplav </a:t>
            </a:r>
            <a:r>
              <a:rPr lang="en-US" sz="2000" dirty="0">
                <a:solidFill>
                  <a:srgbClr val="494949"/>
                </a:solidFill>
                <a:latin typeface="Calibri"/>
                <a:ea typeface="Open Sans"/>
                <a:cs typeface="Calibri"/>
              </a:rPr>
              <a:t>(npr. gradnja teras ali pilotov na poplavni ravnici), lahko vsaka platforma za enoto stane </a:t>
            </a:r>
            <a:r>
              <a:rPr lang="en-US" sz="2000" b="1" dirty="0">
                <a:solidFill>
                  <a:srgbClr val="494949"/>
                </a:solidFill>
                <a:latin typeface="Calibri"/>
                <a:ea typeface="Open Sans"/>
                <a:cs typeface="Calibri"/>
              </a:rPr>
              <a:t>dodatnih 5.000–10.000 evrov</a:t>
            </a:r>
            <a:r>
              <a:rPr lang="en-US" sz="2000" dirty="0">
                <a:solidFill>
                  <a:srgbClr val="494949"/>
                </a:solidFill>
                <a:latin typeface="Calibri"/>
                <a:ea typeface="Open Sans"/>
                <a:cs typeface="Calibri"/>
              </a:rPr>
              <a:t>. Ne pozabite na </a:t>
            </a:r>
            <a:r>
              <a:rPr lang="en-US" sz="2000" b="1" dirty="0">
                <a:solidFill>
                  <a:srgbClr val="494949"/>
                </a:solidFill>
                <a:latin typeface="Calibri"/>
                <a:ea typeface="Open Sans"/>
                <a:cs typeface="Calibri"/>
              </a:rPr>
              <a:t>rešitve za odvodnjavanje </a:t>
            </a:r>
            <a:r>
              <a:rPr lang="en-US" sz="2000" dirty="0">
                <a:solidFill>
                  <a:srgbClr val="494949"/>
                </a:solidFill>
                <a:latin typeface="Calibri"/>
                <a:ea typeface="Open Sans"/>
                <a:cs typeface="Calibri"/>
              </a:rPr>
              <a:t>– jarki ali prepusti za odvodnjavanje lahko stanejo nekaj tisoč evrov, vendar so nujni na naklonjenih terenih.</a:t>
            </a:r>
          </a:p>
          <a:p>
            <a:pPr fontAlgn="base">
              <a:lnSpc>
                <a:spcPct val="100000"/>
              </a:lnSpc>
              <a:spcAft>
                <a:spcPts val="600"/>
              </a:spcAft>
            </a:pPr>
            <a:r>
              <a:rPr lang="en-US" sz="2000" dirty="0">
                <a:solidFill>
                  <a:srgbClr val="494949"/>
                </a:solidFill>
                <a:latin typeface="Calibri"/>
                <a:ea typeface="Open Sans"/>
                <a:cs typeface="Calibri"/>
              </a:rPr>
              <a:t>Proračun za </a:t>
            </a:r>
            <a:r>
              <a:rPr lang="en-US" sz="2000" b="1" dirty="0">
                <a:solidFill>
                  <a:srgbClr val="494949"/>
                </a:solidFill>
                <a:latin typeface="Calibri"/>
                <a:ea typeface="Open Sans"/>
                <a:cs typeface="Calibri"/>
              </a:rPr>
              <a:t>dovozne poti ali poti</a:t>
            </a:r>
            <a:r>
              <a:rPr lang="en-US" sz="2000" dirty="0">
                <a:solidFill>
                  <a:srgbClr val="494949"/>
                </a:solidFill>
                <a:latin typeface="Calibri"/>
                <a:ea typeface="Open Sans"/>
                <a:cs typeface="Calibri"/>
              </a:rPr>
              <a:t>, prilagojene terenu (makadamski poti na ravnem terenu so poceni; </a:t>
            </a:r>
            <a:r>
              <a:rPr lang="en-US" sz="2000" b="1" dirty="0">
                <a:solidFill>
                  <a:srgbClr val="494949"/>
                </a:solidFill>
                <a:latin typeface="Calibri"/>
                <a:ea typeface="Open Sans"/>
                <a:cs typeface="Calibri"/>
              </a:rPr>
              <a:t>stopnice ali lesene poti </a:t>
            </a:r>
            <a:r>
              <a:rPr lang="en-US" sz="2000" dirty="0">
                <a:solidFill>
                  <a:srgbClr val="494949"/>
                </a:solidFill>
                <a:latin typeface="Calibri"/>
                <a:ea typeface="Open Sans"/>
                <a:cs typeface="Calibri"/>
              </a:rPr>
              <a:t>na strmem ali močvirnatem terenu stanejo več). </a:t>
            </a:r>
          </a:p>
          <a:p>
            <a:pPr fontAlgn="base">
              <a:lnSpc>
                <a:spcPct val="100000"/>
              </a:lnSpc>
              <a:spcAft>
                <a:spcPts val="600"/>
              </a:spcAft>
            </a:pPr>
            <a:endParaRPr lang="en-US" sz="2200" dirty="0">
              <a:solidFill>
                <a:srgbClr val="494949"/>
              </a:solidFill>
            </a:endParaRPr>
          </a:p>
        </p:txBody>
      </p:sp>
      <p:pic>
        <p:nvPicPr>
          <p:cNvPr id="9" name="Picture Placeholder 8" descr="A close-up of grass&#10;&#10;AI-generated content may be incorrect.">
            <a:extLst>
              <a:ext uri="{FF2B5EF4-FFF2-40B4-BE49-F238E27FC236}">
                <a16:creationId xmlns:a16="http://schemas.microsoft.com/office/drawing/2014/main" id="{8B0A8DA7-C6B5-3167-1B87-D53670213DA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3751ACCE-3A9B-C49C-085F-2C9ECD610D4B}"/>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52</a:t>
            </a:fld>
            <a:endParaRPr lang="fr-CA" dirty="0"/>
          </a:p>
        </p:txBody>
      </p:sp>
      <p:sp>
        <p:nvSpPr>
          <p:cNvPr id="6" name="Text Placeholder 5">
            <a:extLst>
              <a:ext uri="{FF2B5EF4-FFF2-40B4-BE49-F238E27FC236}">
                <a16:creationId xmlns:a16="http://schemas.microsoft.com/office/drawing/2014/main" id="{B2A6A76E-8F80-1D3D-149D-3FD1DEBC3FC1}"/>
              </a:ext>
            </a:extLst>
          </p:cNvPr>
          <p:cNvSpPr>
            <a:spLocks noGrp="1"/>
          </p:cNvSpPr>
          <p:nvPr>
            <p:ph type="body" sz="quarter" idx="18"/>
          </p:nvPr>
        </p:nvSpPr>
        <p:spPr>
          <a:xfrm>
            <a:off x="570245" y="3355476"/>
            <a:ext cx="2877175" cy="1049221"/>
          </a:xfrm>
        </p:spPr>
        <p:txBody>
          <a:bodyPr lIns="91440" tIns="45720" rIns="91440" bIns="45720" anchor="t">
            <a:noAutofit/>
          </a:bodyPr>
          <a:lstStyle/>
          <a:p>
            <a:pPr algn="ctr"/>
            <a:r>
              <a:rPr lang="en-IE" sz="2600" b="0" dirty="0">
                <a:latin typeface="Calibri"/>
                <a:ea typeface="Open Sans"/>
                <a:cs typeface="Calibri"/>
              </a:rPr>
              <a:t>Kakovost zemljišča in stroški razvoja</a:t>
            </a:r>
          </a:p>
        </p:txBody>
      </p:sp>
      <p:sp>
        <p:nvSpPr>
          <p:cNvPr id="5" name="Slide Number Placeholder 5">
            <a:extLst>
              <a:ext uri="{FF2B5EF4-FFF2-40B4-BE49-F238E27FC236}">
                <a16:creationId xmlns:a16="http://schemas.microsoft.com/office/drawing/2014/main" id="{290022CB-299E-5427-69FA-9991F43AD4D9}"/>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52</a:t>
            </a:fld>
            <a:endParaRPr lang="fr-CA" dirty="0"/>
          </a:p>
        </p:txBody>
      </p:sp>
      <p:sp>
        <p:nvSpPr>
          <p:cNvPr id="7" name="TextBox 6">
            <a:extLst>
              <a:ext uri="{FF2B5EF4-FFF2-40B4-BE49-F238E27FC236}">
                <a16:creationId xmlns:a16="http://schemas.microsoft.com/office/drawing/2014/main" id="{4BA92843-09E2-E467-A194-FFD82BA7F0C2}"/>
              </a:ext>
            </a:extLst>
          </p:cNvPr>
          <p:cNvSpPr txBox="1"/>
          <p:nvPr/>
        </p:nvSpPr>
        <p:spPr>
          <a:xfrm>
            <a:off x="1394036" y="5102309"/>
            <a:ext cx="7952302" cy="1600438"/>
          </a:xfrm>
          <a:prstGeom prst="rect">
            <a:avLst/>
          </a:prstGeom>
          <a:noFill/>
        </p:spPr>
        <p:txBody>
          <a:bodyPr wrap="square" lIns="91440" tIns="45720" rIns="91440" bIns="45720" anchor="t">
            <a:spAutoFit/>
          </a:bodyPr>
          <a:lstStyle/>
          <a:p>
            <a:r>
              <a:rPr lang="en-US" sz="1400" b="1" i="1" dirty="0">
                <a:solidFill>
                  <a:srgbClr val="494949"/>
                </a:solidFill>
                <a:latin typeface="Google Sans"/>
              </a:rPr>
              <a:t>Priporočena orodja za oceno tipografije, odvodnjavanja, poplavne nevarnosti</a:t>
            </a:r>
            <a:endParaRPr lang="en-US" sz="1400" b="1" i="1">
              <a:solidFill>
                <a:srgbClr val="494949"/>
              </a:solidFill>
              <a:latin typeface="Google Sans"/>
              <a:hlinkClick r:id="">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IE" sz="1400" dirty="0">
                <a:solidFill>
                  <a:srgbClr val="00B0F0"/>
                </a:solidFill>
                <a:hlinkClick r:id="rId3">
                  <a:extLst>
                    <a:ext uri="{A12FA001-AC4F-418D-AE19-62706E023703}">
                      <ahyp:hlinkClr xmlns:ahyp="http://schemas.microsoft.com/office/drawing/2018/hyperlinkcolor" val="tx"/>
                    </a:ext>
                  </a:extLst>
                </a:hlinkClick>
              </a:rPr>
              <a:t>Floodinfo.ie </a:t>
            </a:r>
            <a:r>
              <a:rPr lang="en-US" sz="1400" dirty="0">
                <a:solidFill>
                  <a:srgbClr val="494949"/>
                </a:solidFill>
              </a:rPr>
              <a:t>zelo podrobno kartiranje poplav na Irskem z interaktivnimi podatki in napovednimi modeli – nujno za turistične lokacije na podeželju ali ob rekah. </a:t>
            </a:r>
            <a:endParaRPr lang="en-US" sz="1400">
              <a:solidFill>
                <a:srgbClr val="494949"/>
              </a:solidFill>
              <a:ea typeface="Calibri"/>
              <a:cs typeface="Calibri"/>
            </a:endParaRPr>
          </a:p>
          <a:p>
            <a:pPr marL="285750" indent="-285750">
              <a:buFont typeface="Arial" panose="020B0604020202020204" pitchFamily="34" charset="0"/>
              <a:buChar char="•"/>
            </a:pPr>
            <a:r>
              <a:rPr lang="en-IE" sz="1400" dirty="0">
                <a:solidFill>
                  <a:srgbClr val="00B0F0"/>
                </a:solidFill>
                <a:hlinkClick r:id="rId4">
                  <a:extLst>
                    <a:ext uri="{A12FA001-AC4F-418D-AE19-62706E023703}">
                      <ahyp:hlinkClr xmlns:ahyp="http://schemas.microsoft.com/office/drawing/2018/hyperlinkcolor" val="tx"/>
                    </a:ext>
                  </a:extLst>
                </a:hlinkClick>
              </a:rPr>
              <a:t>FloodMap.net </a:t>
            </a:r>
            <a:r>
              <a:rPr lang="en-US" sz="1400" dirty="0">
                <a:solidFill>
                  <a:srgbClr val="494949"/>
                </a:solidFill>
              </a:rPr>
              <a:t>ocenjuje nadmorsko višino in poplavno tveganje po vsej Evropi. Kombinirajte ga z Google Earth ali podatki GIS za bogatejšo analizo terena.</a:t>
            </a:r>
            <a:endParaRPr lang="en-US" sz="1400">
              <a:solidFill>
                <a:srgbClr val="494949"/>
              </a:solidFill>
              <a:ea typeface="Calibri"/>
              <a:cs typeface="Calibri"/>
            </a:endParaRPr>
          </a:p>
          <a:p>
            <a:pPr marL="285750" indent="-285750">
              <a:buFont typeface="Arial" panose="020B0604020202020204" pitchFamily="34" charset="0"/>
              <a:buChar char="•"/>
            </a:pPr>
            <a:r>
              <a:rPr lang="en-IE" sz="1400" dirty="0">
                <a:solidFill>
                  <a:srgbClr val="00B0F0"/>
                </a:solidFill>
                <a:hlinkClick r:id="rId5">
                  <a:extLst>
                    <a:ext uri="{A12FA001-AC4F-418D-AE19-62706E023703}">
                      <ahyp:hlinkClr xmlns:ahyp="http://schemas.microsoft.com/office/drawing/2018/hyperlinkcolor" val="tx"/>
                    </a:ext>
                  </a:extLst>
                </a:hlinkClick>
              </a:rPr>
              <a:t>ILWIS (Integrated Land &amp; Water Information System) </a:t>
            </a:r>
            <a:r>
              <a:rPr lang="en-IE" sz="1400" dirty="0">
                <a:solidFill>
                  <a:srgbClr val="494949"/>
                </a:solidFill>
              </a:rPr>
              <a:t>napredno orodje, ki je še posebej dragoceno za kompleksne lokacije ali gradnje zunaj omrežja.</a:t>
            </a:r>
            <a:endParaRPr lang="en-IE" sz="1400">
              <a:solidFill>
                <a:srgbClr val="494949"/>
              </a:solidFill>
              <a:ea typeface="Calibri"/>
              <a:cs typeface="Calibri"/>
            </a:endParaRPr>
          </a:p>
        </p:txBody>
      </p:sp>
      <p:pic>
        <p:nvPicPr>
          <p:cNvPr id="8" name="Picture 7">
            <a:extLst>
              <a:ext uri="{FF2B5EF4-FFF2-40B4-BE49-F238E27FC236}">
                <a16:creationId xmlns:a16="http://schemas.microsoft.com/office/drawing/2014/main" id="{3FB5EEDB-3D96-901C-644C-EDF615E0D7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938" y="5401652"/>
            <a:ext cx="850589" cy="846711"/>
          </a:xfrm>
          <a:prstGeom prst="rect">
            <a:avLst/>
          </a:prstGeom>
        </p:spPr>
      </p:pic>
      <p:sp>
        <p:nvSpPr>
          <p:cNvPr id="11" name="Text Placeholder 7">
            <a:extLst>
              <a:ext uri="{FF2B5EF4-FFF2-40B4-BE49-F238E27FC236}">
                <a16:creationId xmlns:a16="http://schemas.microsoft.com/office/drawing/2014/main" id="{67644633-A93B-9185-DB33-8CCE203F5C11}"/>
              </a:ext>
            </a:extLst>
          </p:cNvPr>
          <p:cNvSpPr>
            <a:spLocks noGrp="1"/>
          </p:cNvSpPr>
          <p:nvPr>
            <p:ph type="body" sz="quarter" idx="19"/>
          </p:nvPr>
        </p:nvSpPr>
        <p:spPr>
          <a:xfrm>
            <a:off x="257605" y="1842383"/>
            <a:ext cx="3316815" cy="385564"/>
          </a:xfrm>
        </p:spPr>
        <p:txBody>
          <a:bodyPr lIns="91440" tIns="45720" rIns="91440" bIns="45720" anchor="t">
            <a:noAutofit/>
          </a:bodyPr>
          <a:lstStyle/>
          <a:p>
            <a:pPr marL="308610" algn="ctr"/>
            <a:r>
              <a:rPr lang="en-IE" sz="2800" dirty="0">
                <a:latin typeface="Calibri"/>
                <a:ea typeface="Open Sans"/>
                <a:cs typeface="Calibri"/>
              </a:rPr>
              <a:t>Teren, odvodnjavanje in gradljivost</a:t>
            </a:r>
            <a:endParaRPr lang="sl-SI" sz="2800">
              <a:latin typeface="Calibri"/>
              <a:ea typeface="Open Sans"/>
              <a:cs typeface="Calibri"/>
            </a:endParaRPr>
          </a:p>
        </p:txBody>
      </p:sp>
    </p:spTree>
    <p:extLst>
      <p:ext uri="{BB962C8B-B14F-4D97-AF65-F5344CB8AC3E}">
        <p14:creationId xmlns:p14="http://schemas.microsoft.com/office/powerpoint/2010/main" val="472173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ECF27-F117-BE4F-BE85-678FB55629D3}"/>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AE5E9966-5668-3F06-A2C2-938A62B76D11}"/>
              </a:ext>
            </a:extLst>
          </p:cNvPr>
          <p:cNvSpPr txBox="1">
            <a:spLocks/>
          </p:cNvSpPr>
          <p:nvPr/>
        </p:nvSpPr>
        <p:spPr>
          <a:xfrm>
            <a:off x="4526230" y="290453"/>
            <a:ext cx="7190121"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endParaRPr lang="en-US" sz="1000" dirty="0">
              <a:solidFill>
                <a:srgbClr val="494949"/>
              </a:solidFill>
            </a:endParaRPr>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latin typeface="Calibri"/>
                <a:ea typeface="Open Sans"/>
                <a:cs typeface="Calibri"/>
              </a:rPr>
              <a:t>Finančni nasvet: </a:t>
            </a:r>
            <a:r>
              <a:rPr lang="en-US" sz="2200" b="1" dirty="0">
                <a:solidFill>
                  <a:srgbClr val="494949"/>
                </a:solidFill>
                <a:latin typeface="Calibri"/>
                <a:ea typeface="Open Sans"/>
                <a:cs typeface="Calibri"/>
              </a:rPr>
              <a:t>Prilagodite svoj načrt terenu, </a:t>
            </a:r>
            <a:r>
              <a:rPr lang="en-US" sz="2200" dirty="0">
                <a:solidFill>
                  <a:srgbClr val="494949"/>
                </a:solidFill>
                <a:latin typeface="Calibri"/>
                <a:ea typeface="Open Sans"/>
                <a:cs typeface="Calibri"/>
              </a:rPr>
              <a:t>da zmanjšate potrebo po težkih inženirskih posegih. </a:t>
            </a:r>
          </a:p>
          <a:p>
            <a:pPr marL="342900" indent="-342900">
              <a:lnSpc>
                <a:spcPct val="100000"/>
              </a:lnSpc>
              <a:spcAft>
                <a:spcPts val="1200"/>
              </a:spcAft>
              <a:buFont typeface="Wingdings" panose="05000000000000000000" pitchFamily="2" charset="2"/>
              <a:buChar char="ü"/>
            </a:pPr>
            <a:r>
              <a:rPr lang="en-US" sz="2200" b="1" dirty="0">
                <a:solidFill>
                  <a:srgbClr val="3B7F81"/>
                </a:solidFill>
                <a:latin typeface="Calibri"/>
                <a:ea typeface="Open Sans"/>
                <a:cs typeface="Calibri"/>
              </a:rPr>
              <a:t>Na primer, </a:t>
            </a:r>
            <a:r>
              <a:rPr lang="en-US" sz="2200" dirty="0" err="1">
                <a:solidFill>
                  <a:srgbClr val="494949"/>
                </a:solidFill>
                <a:latin typeface="Calibri"/>
                <a:ea typeface="Open Sans"/>
                <a:cs typeface="Calibri"/>
              </a:rPr>
              <a:t>na</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neravnem</a:t>
            </a:r>
            <a:r>
              <a:rPr lang="en-US" sz="2200" dirty="0">
                <a:solidFill>
                  <a:srgbClr val="494949"/>
                </a:solidFill>
                <a:latin typeface="Calibri"/>
                <a:ea typeface="Open Sans"/>
                <a:cs typeface="Calibri"/>
              </a:rPr>
              <a:t> terenu uporabite lahke, pol-stalne enote (jurte ali podi, ki stojijo na nastavljivih podstavkih), namesto da poskušate izravnati celotno območje. Ta pristop ne le ohranja naravno privlačnost, ampak tudi zmanjša stroške. </a:t>
            </a:r>
            <a:endParaRPr lang="en-US"/>
          </a:p>
          <a:p>
            <a:pPr marL="342900" indent="-342900" fontAlgn="base">
              <a:lnSpc>
                <a:spcPct val="100000"/>
              </a:lnSpc>
              <a:spcAft>
                <a:spcPts val="1200"/>
              </a:spcAft>
              <a:buFont typeface="Wingdings" panose="05000000000000000000" pitchFamily="2" charset="2"/>
              <a:buChar char="ü"/>
            </a:pPr>
            <a:r>
              <a:rPr lang="en-US" sz="2400" b="1" i="1" dirty="0">
                <a:solidFill>
                  <a:srgbClr val="3B7F81"/>
                </a:solidFill>
                <a:latin typeface="Calibri"/>
                <a:ea typeface="Open Sans"/>
                <a:cs typeface="Calibri"/>
              </a:rPr>
              <a:t>Finančni nasvet: </a:t>
            </a:r>
            <a:r>
              <a:rPr lang="en-US" sz="2200" dirty="0">
                <a:solidFill>
                  <a:srgbClr val="494949"/>
                </a:solidFill>
                <a:latin typeface="Calibri"/>
                <a:ea typeface="Open Sans"/>
                <a:cs typeface="Calibri"/>
              </a:rPr>
              <a:t>Pred </a:t>
            </a:r>
            <a:r>
              <a:rPr lang="en-US" sz="2200" dirty="0" err="1">
                <a:solidFill>
                  <a:srgbClr val="494949"/>
                </a:solidFill>
                <a:latin typeface="Calibri"/>
                <a:ea typeface="Open Sans"/>
                <a:cs typeface="Calibri"/>
              </a:rPr>
              <a:t>dokončnim</a:t>
            </a:r>
            <a:r>
              <a:rPr lang="en-US" sz="2200" dirty="0">
                <a:solidFill>
                  <a:srgbClr val="494949"/>
                </a:solidFill>
                <a:latin typeface="Calibri"/>
                <a:ea typeface="Open Sans"/>
                <a:cs typeface="Calibri"/>
              </a:rPr>
              <a:t> oblikovanjem tlorisa lokacije je pametno opraviti raziskavo tal in </a:t>
            </a:r>
            <a:r>
              <a:rPr lang="en-US" sz="2200" dirty="0" err="1">
                <a:solidFill>
                  <a:srgbClr val="494949"/>
                </a:solidFill>
                <a:latin typeface="Calibri"/>
                <a:ea typeface="Open Sans"/>
                <a:cs typeface="Calibri"/>
              </a:rPr>
              <a:t>odvodnjavanja</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pogosto</a:t>
            </a:r>
            <a:r>
              <a:rPr lang="en-US" sz="2200" b="1" dirty="0">
                <a:solidFill>
                  <a:srgbClr val="494949"/>
                </a:solidFill>
                <a:latin typeface="Calibri"/>
                <a:ea typeface="Open Sans"/>
                <a:cs typeface="Calibri"/>
              </a:rPr>
              <a:t> 500–1.500 EUR)</a:t>
            </a:r>
            <a:r>
              <a:rPr lang="en-US" sz="2200" dirty="0">
                <a:solidFill>
                  <a:srgbClr val="494949"/>
                </a:solidFill>
                <a:latin typeface="Calibri"/>
                <a:ea typeface="Open Sans"/>
                <a:cs typeface="Calibri"/>
              </a:rPr>
              <a:t>, </a:t>
            </a:r>
            <a:r>
              <a:rPr lang="en-US" sz="2200" dirty="0" err="1">
                <a:solidFill>
                  <a:srgbClr val="494949"/>
                </a:solidFill>
                <a:latin typeface="Calibri"/>
                <a:ea typeface="Open Sans"/>
                <a:cs typeface="Calibri"/>
              </a:rPr>
              <a:t>saj</a:t>
            </a:r>
            <a:r>
              <a:rPr lang="en-US" sz="2200" dirty="0">
                <a:solidFill>
                  <a:srgbClr val="494949"/>
                </a:solidFill>
                <a:latin typeface="Calibri"/>
                <a:ea typeface="Open Sans"/>
                <a:cs typeface="Calibri"/>
              </a:rPr>
              <a:t> lahko tako zgodaj odkrijete morebitne problematične površine ali dodatne stroške. V mnogih evropskih regijah imajo lokalni izvajalci izkušnje s terenom (npr. odvodnjavanje šotnih površin ali gradnja na alpskih pobočjih), zato poiščite njihovo mnenje, da se izognete dragim napakam.</a:t>
            </a:r>
          </a:p>
        </p:txBody>
      </p:sp>
      <p:pic>
        <p:nvPicPr>
          <p:cNvPr id="5" name="Picture Placeholder 4" descr="A house with a lawn and trees&#10;&#10;AI-generated content may be incorrect.">
            <a:extLst>
              <a:ext uri="{FF2B5EF4-FFF2-40B4-BE49-F238E27FC236}">
                <a16:creationId xmlns:a16="http://schemas.microsoft.com/office/drawing/2014/main" id="{5AA7896E-1596-EFB6-ECD0-1F71FFB9E41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72D523EA-3F41-7CE5-F443-19297D593A6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53</a:t>
            </a:fld>
            <a:endParaRPr lang="fr-CA" dirty="0"/>
          </a:p>
        </p:txBody>
      </p:sp>
      <p:sp>
        <p:nvSpPr>
          <p:cNvPr id="6" name="Text Placeholder 5">
            <a:extLst>
              <a:ext uri="{FF2B5EF4-FFF2-40B4-BE49-F238E27FC236}">
                <a16:creationId xmlns:a16="http://schemas.microsoft.com/office/drawing/2014/main" id="{D0732B19-D961-A81B-BA82-78BFD49B1608}"/>
              </a:ext>
            </a:extLst>
          </p:cNvPr>
          <p:cNvSpPr>
            <a:spLocks noGrp="1"/>
          </p:cNvSpPr>
          <p:nvPr>
            <p:ph type="body" sz="quarter" idx="18"/>
          </p:nvPr>
        </p:nvSpPr>
        <p:spPr>
          <a:xfrm>
            <a:off x="570245" y="3392026"/>
            <a:ext cx="2877175" cy="1049221"/>
          </a:xfrm>
        </p:spPr>
        <p:txBody>
          <a:bodyPr lIns="91440" tIns="45720" rIns="91440" bIns="45720" anchor="t">
            <a:noAutofit/>
          </a:bodyPr>
          <a:lstStyle/>
          <a:p>
            <a:pPr algn="ctr"/>
            <a:r>
              <a:rPr lang="en-IE" sz="2400" b="0" dirty="0">
                <a:latin typeface="Calibri"/>
                <a:ea typeface="Open Sans"/>
                <a:cs typeface="Calibri"/>
              </a:rPr>
              <a:t>Finančni nasveti</a:t>
            </a:r>
          </a:p>
        </p:txBody>
      </p:sp>
      <p:grpSp>
        <p:nvGrpSpPr>
          <p:cNvPr id="2" name="Graphic 503">
            <a:extLst>
              <a:ext uri="{FF2B5EF4-FFF2-40B4-BE49-F238E27FC236}">
                <a16:creationId xmlns:a16="http://schemas.microsoft.com/office/drawing/2014/main" id="{191E20B6-0984-63CB-375A-BD2B03515D52}"/>
              </a:ext>
            </a:extLst>
          </p:cNvPr>
          <p:cNvGrpSpPr/>
          <p:nvPr/>
        </p:nvGrpSpPr>
        <p:grpSpPr>
          <a:xfrm>
            <a:off x="3995192" y="846637"/>
            <a:ext cx="720000" cy="720000"/>
            <a:chOff x="12846663" y="3911411"/>
            <a:chExt cx="1023375" cy="1130779"/>
          </a:xfrm>
          <a:noFill/>
        </p:grpSpPr>
        <p:grpSp>
          <p:nvGrpSpPr>
            <p:cNvPr id="3" name="Graphic 503">
              <a:extLst>
                <a:ext uri="{FF2B5EF4-FFF2-40B4-BE49-F238E27FC236}">
                  <a16:creationId xmlns:a16="http://schemas.microsoft.com/office/drawing/2014/main" id="{1A79FD2C-59FE-2874-0A50-AB9A3553031D}"/>
                </a:ext>
              </a:extLst>
            </p:cNvPr>
            <p:cNvGrpSpPr/>
            <p:nvPr/>
          </p:nvGrpSpPr>
          <p:grpSpPr>
            <a:xfrm>
              <a:off x="12846663" y="4242607"/>
              <a:ext cx="1023375" cy="799582"/>
              <a:chOff x="12846663" y="4242607"/>
              <a:chExt cx="1023375" cy="799582"/>
            </a:xfrm>
            <a:noFill/>
          </p:grpSpPr>
          <p:grpSp>
            <p:nvGrpSpPr>
              <p:cNvPr id="19" name="Graphic 503">
                <a:extLst>
                  <a:ext uri="{FF2B5EF4-FFF2-40B4-BE49-F238E27FC236}">
                    <a16:creationId xmlns:a16="http://schemas.microsoft.com/office/drawing/2014/main" id="{09BF6EC5-86B4-42F3-2EFF-520BF1CBA599}"/>
                  </a:ext>
                </a:extLst>
              </p:cNvPr>
              <p:cNvGrpSpPr/>
              <p:nvPr/>
            </p:nvGrpSpPr>
            <p:grpSpPr>
              <a:xfrm>
                <a:off x="13409519" y="4242607"/>
                <a:ext cx="460518" cy="799582"/>
                <a:chOff x="13409519" y="4242607"/>
                <a:chExt cx="460518" cy="799582"/>
              </a:xfrm>
              <a:noFill/>
            </p:grpSpPr>
            <p:sp>
              <p:nvSpPr>
                <p:cNvPr id="24" name="Freeform 1185">
                  <a:extLst>
                    <a:ext uri="{FF2B5EF4-FFF2-40B4-BE49-F238E27FC236}">
                      <a16:creationId xmlns:a16="http://schemas.microsoft.com/office/drawing/2014/main" id="{E6B35D80-E748-EB25-7333-D6690522DE83}"/>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25" name="Freeform 1186">
                  <a:extLst>
                    <a:ext uri="{FF2B5EF4-FFF2-40B4-BE49-F238E27FC236}">
                      <a16:creationId xmlns:a16="http://schemas.microsoft.com/office/drawing/2014/main" id="{CADAA44F-541F-E63B-1594-CBB5E51B7BA5}"/>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6" name="Freeform 1187">
                  <a:extLst>
                    <a:ext uri="{FF2B5EF4-FFF2-40B4-BE49-F238E27FC236}">
                      <a16:creationId xmlns:a16="http://schemas.microsoft.com/office/drawing/2014/main" id="{F6895427-0678-2795-7E95-F0BC45579954}"/>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20" name="Graphic 503">
                <a:extLst>
                  <a:ext uri="{FF2B5EF4-FFF2-40B4-BE49-F238E27FC236}">
                    <a16:creationId xmlns:a16="http://schemas.microsoft.com/office/drawing/2014/main" id="{E4CC2E79-6C92-A8CA-7B80-31E1DEBFC896}"/>
                  </a:ext>
                </a:extLst>
              </p:cNvPr>
              <p:cNvGrpSpPr/>
              <p:nvPr/>
            </p:nvGrpSpPr>
            <p:grpSpPr>
              <a:xfrm>
                <a:off x="12846663" y="4242733"/>
                <a:ext cx="462169" cy="799457"/>
                <a:chOff x="12846663" y="4242733"/>
                <a:chExt cx="462169" cy="799457"/>
              </a:xfrm>
              <a:noFill/>
            </p:grpSpPr>
            <p:sp>
              <p:nvSpPr>
                <p:cNvPr id="21" name="Freeform 1189">
                  <a:extLst>
                    <a:ext uri="{FF2B5EF4-FFF2-40B4-BE49-F238E27FC236}">
                      <a16:creationId xmlns:a16="http://schemas.microsoft.com/office/drawing/2014/main" id="{D640E2AA-0FB9-9C51-B8D9-41A2DA514CCD}"/>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22" name="Freeform 1190">
                  <a:extLst>
                    <a:ext uri="{FF2B5EF4-FFF2-40B4-BE49-F238E27FC236}">
                      <a16:creationId xmlns:a16="http://schemas.microsoft.com/office/drawing/2014/main" id="{7E500E91-048B-7620-04C1-7661C68D4A9F}"/>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23" name="Freeform 1191">
                  <a:extLst>
                    <a:ext uri="{FF2B5EF4-FFF2-40B4-BE49-F238E27FC236}">
                      <a16:creationId xmlns:a16="http://schemas.microsoft.com/office/drawing/2014/main" id="{6AFE6061-8330-805E-C651-A35DA5C5B872}"/>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DE1A7C19-E73A-5DF4-F00C-8BDE70E0E0E7}"/>
                </a:ext>
              </a:extLst>
            </p:cNvPr>
            <p:cNvGrpSpPr/>
            <p:nvPr/>
          </p:nvGrpSpPr>
          <p:grpSpPr>
            <a:xfrm>
              <a:off x="13086001" y="3911411"/>
              <a:ext cx="602471" cy="728577"/>
              <a:chOff x="13086001" y="3911411"/>
              <a:chExt cx="602471" cy="728577"/>
            </a:xfrm>
            <a:noFill/>
          </p:grpSpPr>
          <p:sp>
            <p:nvSpPr>
              <p:cNvPr id="9" name="Freeform 1193">
                <a:extLst>
                  <a:ext uri="{FF2B5EF4-FFF2-40B4-BE49-F238E27FC236}">
                    <a16:creationId xmlns:a16="http://schemas.microsoft.com/office/drawing/2014/main" id="{6C2EEC6F-5B84-6214-02A1-6EABDB71B1C4}"/>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10" name="Freeform 1194">
                <a:extLst>
                  <a:ext uri="{FF2B5EF4-FFF2-40B4-BE49-F238E27FC236}">
                    <a16:creationId xmlns:a16="http://schemas.microsoft.com/office/drawing/2014/main" id="{479E3C81-CD76-1A49-AA92-868126913400}"/>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11" name="Freeform 1195">
                <a:extLst>
                  <a:ext uri="{FF2B5EF4-FFF2-40B4-BE49-F238E27FC236}">
                    <a16:creationId xmlns:a16="http://schemas.microsoft.com/office/drawing/2014/main" id="{096C0813-48EA-3997-286B-EB2B5F35F832}"/>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12" name="Freeform 1196">
                <a:extLst>
                  <a:ext uri="{FF2B5EF4-FFF2-40B4-BE49-F238E27FC236}">
                    <a16:creationId xmlns:a16="http://schemas.microsoft.com/office/drawing/2014/main" id="{AFCB9CEF-E9CA-6610-7DA9-B6732439F974}"/>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14" name="Freeform 1197">
                <a:extLst>
                  <a:ext uri="{FF2B5EF4-FFF2-40B4-BE49-F238E27FC236}">
                    <a16:creationId xmlns:a16="http://schemas.microsoft.com/office/drawing/2014/main" id="{B6AEE9E7-CF00-9A4F-85EE-45F3A912F49C}"/>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15" name="Graphic 503">
                <a:extLst>
                  <a:ext uri="{FF2B5EF4-FFF2-40B4-BE49-F238E27FC236}">
                    <a16:creationId xmlns:a16="http://schemas.microsoft.com/office/drawing/2014/main" id="{6D4A7890-270B-9EC9-57AC-AA8A5E23F715}"/>
                  </a:ext>
                </a:extLst>
              </p:cNvPr>
              <p:cNvGrpSpPr/>
              <p:nvPr/>
            </p:nvGrpSpPr>
            <p:grpSpPr>
              <a:xfrm>
                <a:off x="13185037" y="4244381"/>
                <a:ext cx="260795" cy="257144"/>
                <a:chOff x="13185037" y="4244381"/>
                <a:chExt cx="260795" cy="257144"/>
              </a:xfrm>
              <a:noFill/>
            </p:grpSpPr>
            <p:sp>
              <p:nvSpPr>
                <p:cNvPr id="16" name="Freeform 1199">
                  <a:extLst>
                    <a:ext uri="{FF2B5EF4-FFF2-40B4-BE49-F238E27FC236}">
                      <a16:creationId xmlns:a16="http://schemas.microsoft.com/office/drawing/2014/main" id="{E2E24434-510B-A2AC-65F0-5DAB75264240}"/>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17" name="Freeform 1200">
                  <a:extLst>
                    <a:ext uri="{FF2B5EF4-FFF2-40B4-BE49-F238E27FC236}">
                      <a16:creationId xmlns:a16="http://schemas.microsoft.com/office/drawing/2014/main" id="{3D127F86-BAD5-5D3A-E46B-86849C80453E}"/>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18" name="Freeform 1201">
                  <a:extLst>
                    <a:ext uri="{FF2B5EF4-FFF2-40B4-BE49-F238E27FC236}">
                      <a16:creationId xmlns:a16="http://schemas.microsoft.com/office/drawing/2014/main" id="{59DEFA83-223E-B207-3B51-BDA3B3491F2D}"/>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grpSp>
        <p:nvGrpSpPr>
          <p:cNvPr id="27" name="Graphic 503">
            <a:extLst>
              <a:ext uri="{FF2B5EF4-FFF2-40B4-BE49-F238E27FC236}">
                <a16:creationId xmlns:a16="http://schemas.microsoft.com/office/drawing/2014/main" id="{037BCF0E-79BC-B342-900E-BEF195C443E1}"/>
              </a:ext>
            </a:extLst>
          </p:cNvPr>
          <p:cNvGrpSpPr/>
          <p:nvPr/>
        </p:nvGrpSpPr>
        <p:grpSpPr>
          <a:xfrm>
            <a:off x="4087353" y="3992253"/>
            <a:ext cx="720000" cy="720000"/>
            <a:chOff x="12846663" y="3911411"/>
            <a:chExt cx="1023375" cy="1130779"/>
          </a:xfrm>
          <a:noFill/>
        </p:grpSpPr>
        <p:grpSp>
          <p:nvGrpSpPr>
            <p:cNvPr id="28" name="Graphic 503">
              <a:extLst>
                <a:ext uri="{FF2B5EF4-FFF2-40B4-BE49-F238E27FC236}">
                  <a16:creationId xmlns:a16="http://schemas.microsoft.com/office/drawing/2014/main" id="{1C9E0251-7D83-0759-6664-64DEA633F1C6}"/>
                </a:ext>
              </a:extLst>
            </p:cNvPr>
            <p:cNvGrpSpPr/>
            <p:nvPr/>
          </p:nvGrpSpPr>
          <p:grpSpPr>
            <a:xfrm>
              <a:off x="12846663" y="4242607"/>
              <a:ext cx="1023375" cy="799582"/>
              <a:chOff x="12846663" y="4242607"/>
              <a:chExt cx="1023375" cy="799582"/>
            </a:xfrm>
            <a:noFill/>
          </p:grpSpPr>
          <p:grpSp>
            <p:nvGrpSpPr>
              <p:cNvPr id="39" name="Graphic 503">
                <a:extLst>
                  <a:ext uri="{FF2B5EF4-FFF2-40B4-BE49-F238E27FC236}">
                    <a16:creationId xmlns:a16="http://schemas.microsoft.com/office/drawing/2014/main" id="{8D6213A7-BFB6-8FE9-4E4C-2D6D07BF1AA1}"/>
                  </a:ext>
                </a:extLst>
              </p:cNvPr>
              <p:cNvGrpSpPr/>
              <p:nvPr/>
            </p:nvGrpSpPr>
            <p:grpSpPr>
              <a:xfrm>
                <a:off x="13409519" y="4242607"/>
                <a:ext cx="460518" cy="799582"/>
                <a:chOff x="13409519" y="4242607"/>
                <a:chExt cx="460518" cy="799582"/>
              </a:xfrm>
              <a:noFill/>
            </p:grpSpPr>
            <p:sp>
              <p:nvSpPr>
                <p:cNvPr id="44" name="Freeform 1185">
                  <a:extLst>
                    <a:ext uri="{FF2B5EF4-FFF2-40B4-BE49-F238E27FC236}">
                      <a16:creationId xmlns:a16="http://schemas.microsoft.com/office/drawing/2014/main" id="{934F9A4C-79F0-2564-CC5E-FBC92E654156}"/>
                    </a:ext>
                  </a:extLst>
                </p:cNvPr>
                <p:cNvSpPr/>
                <p:nvPr/>
              </p:nvSpPr>
              <p:spPr>
                <a:xfrm>
                  <a:off x="13423395" y="4242607"/>
                  <a:ext cx="446643" cy="674307"/>
                </a:xfrm>
                <a:custGeom>
                  <a:avLst/>
                  <a:gdLst>
                    <a:gd name="connsiteX0" fmla="*/ 220510 w 446643"/>
                    <a:gd name="connsiteY0" fmla="*/ 674307 h 674307"/>
                    <a:gd name="connsiteX1" fmla="*/ 430137 w 446643"/>
                    <a:gd name="connsiteY1" fmla="*/ 463317 h 674307"/>
                    <a:gd name="connsiteX2" fmla="*/ 446643 w 446643"/>
                    <a:gd name="connsiteY2" fmla="*/ 425404 h 674307"/>
                    <a:gd name="connsiteX3" fmla="*/ 446643 w 446643"/>
                    <a:gd name="connsiteY3" fmla="*/ 29796 h 674307"/>
                    <a:gd name="connsiteX4" fmla="*/ 415282 w 446643"/>
                    <a:gd name="connsiteY4" fmla="*/ 126 h 674307"/>
                    <a:gd name="connsiteX5" fmla="*/ 334402 w 446643"/>
                    <a:gd name="connsiteY5" fmla="*/ 112214 h 674307"/>
                    <a:gd name="connsiteX6" fmla="*/ 306342 w 446643"/>
                    <a:gd name="connsiteY6" fmla="*/ 331447 h 674307"/>
                    <a:gd name="connsiteX7" fmla="*/ 240317 w 446643"/>
                    <a:gd name="connsiteY7" fmla="*/ 349579 h 674307"/>
                    <a:gd name="connsiteX8" fmla="*/ 166040 w 446643"/>
                    <a:gd name="connsiteY8" fmla="*/ 423755 h 674307"/>
                    <a:gd name="connsiteX9" fmla="*/ 37293 w 446643"/>
                    <a:gd name="connsiteY9" fmla="*/ 483097 h 674307"/>
                    <a:gd name="connsiteX10" fmla="*/ 4281 w 446643"/>
                    <a:gd name="connsiteY10" fmla="*/ 674307 h 6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43" h="674307">
                      <a:moveTo>
                        <a:pt x="220510" y="674307"/>
                      </a:moveTo>
                      <a:lnTo>
                        <a:pt x="430137" y="463317"/>
                      </a:lnTo>
                      <a:cubicBezTo>
                        <a:pt x="440041" y="453426"/>
                        <a:pt x="446643" y="438591"/>
                        <a:pt x="446643" y="425404"/>
                      </a:cubicBezTo>
                      <a:lnTo>
                        <a:pt x="446643" y="29796"/>
                      </a:lnTo>
                      <a:cubicBezTo>
                        <a:pt x="446643" y="13312"/>
                        <a:pt x="433438" y="-1523"/>
                        <a:pt x="415282" y="126"/>
                      </a:cubicBezTo>
                      <a:cubicBezTo>
                        <a:pt x="380619" y="1774"/>
                        <a:pt x="347607" y="39686"/>
                        <a:pt x="334402" y="112214"/>
                      </a:cubicBezTo>
                      <a:lnTo>
                        <a:pt x="306342" y="331447"/>
                      </a:lnTo>
                      <a:cubicBezTo>
                        <a:pt x="281583" y="329799"/>
                        <a:pt x="255173" y="334744"/>
                        <a:pt x="240317" y="349579"/>
                      </a:cubicBezTo>
                      <a:lnTo>
                        <a:pt x="166040" y="423755"/>
                      </a:lnTo>
                      <a:cubicBezTo>
                        <a:pt x="98366" y="436943"/>
                        <a:pt x="73607" y="446833"/>
                        <a:pt x="37293" y="483097"/>
                      </a:cubicBezTo>
                      <a:cubicBezTo>
                        <a:pt x="-7273" y="527603"/>
                        <a:pt x="-2322" y="586944"/>
                        <a:pt x="4281" y="674307"/>
                      </a:cubicBezTo>
                    </a:path>
                  </a:pathLst>
                </a:custGeom>
                <a:noFill/>
                <a:ln w="16501" cap="rnd">
                  <a:solidFill>
                    <a:srgbClr val="000000"/>
                  </a:solidFill>
                  <a:prstDash val="solid"/>
                  <a:round/>
                </a:ln>
              </p:spPr>
              <p:txBody>
                <a:bodyPr rtlCol="0" anchor="ctr"/>
                <a:lstStyle/>
                <a:p>
                  <a:endParaRPr lang="en-US" sz="1799"/>
                </a:p>
              </p:txBody>
            </p:sp>
            <p:sp>
              <p:nvSpPr>
                <p:cNvPr id="45" name="Freeform 1186">
                  <a:extLst>
                    <a:ext uri="{FF2B5EF4-FFF2-40B4-BE49-F238E27FC236}">
                      <a16:creationId xmlns:a16="http://schemas.microsoft.com/office/drawing/2014/main" id="{3855B098-2CAD-CE08-93F6-83C062FD3F2B}"/>
                    </a:ext>
                  </a:extLst>
                </p:cNvPr>
                <p:cNvSpPr/>
                <p:nvPr/>
              </p:nvSpPr>
              <p:spPr>
                <a:xfrm>
                  <a:off x="13409519" y="4916915"/>
                  <a:ext cx="292157" cy="125275"/>
                </a:xfrm>
                <a:custGeom>
                  <a:avLst/>
                  <a:gdLst>
                    <a:gd name="connsiteX0" fmla="*/ 0 w 292157"/>
                    <a:gd name="connsiteY0" fmla="*/ 0 h 125275"/>
                    <a:gd name="connsiteX1" fmla="*/ 292158 w 292157"/>
                    <a:gd name="connsiteY1" fmla="*/ 0 h 125275"/>
                    <a:gd name="connsiteX2" fmla="*/ 292158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8" y="0"/>
                      </a:lnTo>
                      <a:lnTo>
                        <a:pt x="292158"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6" name="Freeform 1187">
                  <a:extLst>
                    <a:ext uri="{FF2B5EF4-FFF2-40B4-BE49-F238E27FC236}">
                      <a16:creationId xmlns:a16="http://schemas.microsoft.com/office/drawing/2014/main" id="{54D1AA8F-3211-8440-97DE-40310A40723B}"/>
                    </a:ext>
                  </a:extLst>
                </p:cNvPr>
                <p:cNvSpPr/>
                <p:nvPr/>
              </p:nvSpPr>
              <p:spPr>
                <a:xfrm>
                  <a:off x="13642255" y="4574055"/>
                  <a:ext cx="135104" cy="174726"/>
                </a:xfrm>
                <a:custGeom>
                  <a:avLst/>
                  <a:gdLst>
                    <a:gd name="connsiteX0" fmla="*/ 89133 w 135104"/>
                    <a:gd name="connsiteY0" fmla="*/ 0 h 174726"/>
                    <a:gd name="connsiteX1" fmla="*/ 115542 w 135104"/>
                    <a:gd name="connsiteY1" fmla="*/ 8242 h 174726"/>
                    <a:gd name="connsiteX2" fmla="*/ 130398 w 135104"/>
                    <a:gd name="connsiteY2" fmla="*/ 44506 h 174726"/>
                    <a:gd name="connsiteX3" fmla="*/ 0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89133" y="0"/>
                      </a:moveTo>
                      <a:cubicBezTo>
                        <a:pt x="99036" y="0"/>
                        <a:pt x="107289" y="3296"/>
                        <a:pt x="115542" y="8242"/>
                      </a:cubicBezTo>
                      <a:cubicBezTo>
                        <a:pt x="130398" y="14835"/>
                        <a:pt x="141952" y="31319"/>
                        <a:pt x="130398" y="44506"/>
                      </a:cubicBezTo>
                      <a:lnTo>
                        <a:pt x="0" y="174726"/>
                      </a:lnTo>
                    </a:path>
                  </a:pathLst>
                </a:custGeom>
                <a:noFill/>
                <a:ln w="16501" cap="rnd">
                  <a:solidFill>
                    <a:srgbClr val="000000"/>
                  </a:solidFill>
                  <a:prstDash val="solid"/>
                  <a:round/>
                </a:ln>
              </p:spPr>
              <p:txBody>
                <a:bodyPr rtlCol="0" anchor="ctr"/>
                <a:lstStyle/>
                <a:p>
                  <a:endParaRPr lang="en-US" sz="1799"/>
                </a:p>
              </p:txBody>
            </p:sp>
          </p:grpSp>
          <p:grpSp>
            <p:nvGrpSpPr>
              <p:cNvPr id="40" name="Graphic 503">
                <a:extLst>
                  <a:ext uri="{FF2B5EF4-FFF2-40B4-BE49-F238E27FC236}">
                    <a16:creationId xmlns:a16="http://schemas.microsoft.com/office/drawing/2014/main" id="{1E09AAA8-9262-0B43-6E2F-C69CFFA83D1D}"/>
                  </a:ext>
                </a:extLst>
              </p:cNvPr>
              <p:cNvGrpSpPr/>
              <p:nvPr/>
            </p:nvGrpSpPr>
            <p:grpSpPr>
              <a:xfrm>
                <a:off x="12846663" y="4242733"/>
                <a:ext cx="462169" cy="799457"/>
                <a:chOff x="12846663" y="4242733"/>
                <a:chExt cx="462169" cy="799457"/>
              </a:xfrm>
              <a:noFill/>
            </p:grpSpPr>
            <p:sp>
              <p:nvSpPr>
                <p:cNvPr id="41" name="Freeform 1189">
                  <a:extLst>
                    <a:ext uri="{FF2B5EF4-FFF2-40B4-BE49-F238E27FC236}">
                      <a16:creationId xmlns:a16="http://schemas.microsoft.com/office/drawing/2014/main" id="{EDBE12E8-6E94-4EFE-7C62-B74E74475818}"/>
                    </a:ext>
                  </a:extLst>
                </p:cNvPr>
                <p:cNvSpPr/>
                <p:nvPr/>
              </p:nvSpPr>
              <p:spPr>
                <a:xfrm>
                  <a:off x="12846663" y="4242733"/>
                  <a:ext cx="446280" cy="674181"/>
                </a:xfrm>
                <a:custGeom>
                  <a:avLst/>
                  <a:gdLst>
                    <a:gd name="connsiteX0" fmla="*/ 442362 w 446280"/>
                    <a:gd name="connsiteY0" fmla="*/ 670885 h 674181"/>
                    <a:gd name="connsiteX1" fmla="*/ 409350 w 446280"/>
                    <a:gd name="connsiteY1" fmla="*/ 482971 h 674181"/>
                    <a:gd name="connsiteX2" fmla="*/ 280603 w 446280"/>
                    <a:gd name="connsiteY2" fmla="*/ 423630 h 674181"/>
                    <a:gd name="connsiteX3" fmla="*/ 206326 w 446280"/>
                    <a:gd name="connsiteY3" fmla="*/ 349453 h 674181"/>
                    <a:gd name="connsiteX4" fmla="*/ 140301 w 446280"/>
                    <a:gd name="connsiteY4" fmla="*/ 331322 h 674181"/>
                    <a:gd name="connsiteX5" fmla="*/ 112241 w 446280"/>
                    <a:gd name="connsiteY5" fmla="*/ 112089 h 674181"/>
                    <a:gd name="connsiteX6" fmla="*/ 31362 w 446280"/>
                    <a:gd name="connsiteY6" fmla="*/ 0 h 674181"/>
                    <a:gd name="connsiteX7" fmla="*/ 0 w 446280"/>
                    <a:gd name="connsiteY7" fmla="*/ 29670 h 674181"/>
                    <a:gd name="connsiteX8" fmla="*/ 0 w 446280"/>
                    <a:gd name="connsiteY8" fmla="*/ 425278 h 674181"/>
                    <a:gd name="connsiteX9" fmla="*/ 16506 w 446280"/>
                    <a:gd name="connsiteY9" fmla="*/ 463191 h 674181"/>
                    <a:gd name="connsiteX10" fmla="*/ 226133 w 446280"/>
                    <a:gd name="connsiteY10" fmla="*/ 674182 h 6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0" h="674181">
                      <a:moveTo>
                        <a:pt x="442362" y="670885"/>
                      </a:moveTo>
                      <a:cubicBezTo>
                        <a:pt x="448965" y="585170"/>
                        <a:pt x="452266" y="525829"/>
                        <a:pt x="409350" y="482971"/>
                      </a:cubicBezTo>
                      <a:cubicBezTo>
                        <a:pt x="373037" y="446707"/>
                        <a:pt x="348278" y="438465"/>
                        <a:pt x="280603" y="423630"/>
                      </a:cubicBezTo>
                      <a:lnTo>
                        <a:pt x="206326" y="349453"/>
                      </a:lnTo>
                      <a:cubicBezTo>
                        <a:pt x="191471" y="334618"/>
                        <a:pt x="165061" y="328025"/>
                        <a:pt x="140301" y="331322"/>
                      </a:cubicBezTo>
                      <a:lnTo>
                        <a:pt x="112241" y="112089"/>
                      </a:lnTo>
                      <a:cubicBezTo>
                        <a:pt x="99036" y="39561"/>
                        <a:pt x="66024" y="1648"/>
                        <a:pt x="31362" y="0"/>
                      </a:cubicBezTo>
                      <a:cubicBezTo>
                        <a:pt x="14856" y="0"/>
                        <a:pt x="0" y="13187"/>
                        <a:pt x="0" y="29670"/>
                      </a:cubicBezTo>
                      <a:lnTo>
                        <a:pt x="0" y="425278"/>
                      </a:lnTo>
                      <a:cubicBezTo>
                        <a:pt x="0" y="440113"/>
                        <a:pt x="6603" y="453301"/>
                        <a:pt x="16506" y="463191"/>
                      </a:cubicBezTo>
                      <a:lnTo>
                        <a:pt x="226133" y="674182"/>
                      </a:lnTo>
                    </a:path>
                  </a:pathLst>
                </a:custGeom>
                <a:noFill/>
                <a:ln w="16501" cap="rnd">
                  <a:solidFill>
                    <a:srgbClr val="000000"/>
                  </a:solidFill>
                  <a:prstDash val="solid"/>
                  <a:round/>
                </a:ln>
              </p:spPr>
              <p:txBody>
                <a:bodyPr rtlCol="0" anchor="ctr"/>
                <a:lstStyle/>
                <a:p>
                  <a:endParaRPr lang="en-US" sz="1799"/>
                </a:p>
              </p:txBody>
            </p:sp>
            <p:sp>
              <p:nvSpPr>
                <p:cNvPr id="42" name="Freeform 1190">
                  <a:extLst>
                    <a:ext uri="{FF2B5EF4-FFF2-40B4-BE49-F238E27FC236}">
                      <a16:creationId xmlns:a16="http://schemas.microsoft.com/office/drawing/2014/main" id="{0C7CD193-B63B-4A54-8525-4FC5D60CCD3A}"/>
                    </a:ext>
                  </a:extLst>
                </p:cNvPr>
                <p:cNvSpPr/>
                <p:nvPr/>
              </p:nvSpPr>
              <p:spPr>
                <a:xfrm>
                  <a:off x="13016675" y="4916915"/>
                  <a:ext cx="292157" cy="125275"/>
                </a:xfrm>
                <a:custGeom>
                  <a:avLst/>
                  <a:gdLst>
                    <a:gd name="connsiteX0" fmla="*/ 0 w 292157"/>
                    <a:gd name="connsiteY0" fmla="*/ 0 h 125275"/>
                    <a:gd name="connsiteX1" fmla="*/ 292157 w 292157"/>
                    <a:gd name="connsiteY1" fmla="*/ 0 h 125275"/>
                    <a:gd name="connsiteX2" fmla="*/ 292157 w 292157"/>
                    <a:gd name="connsiteY2" fmla="*/ 125276 h 125275"/>
                    <a:gd name="connsiteX3" fmla="*/ 0 w 292157"/>
                    <a:gd name="connsiteY3" fmla="*/ 125276 h 125275"/>
                  </a:gdLst>
                  <a:ahLst/>
                  <a:cxnLst>
                    <a:cxn ang="0">
                      <a:pos x="connsiteX0" y="connsiteY0"/>
                    </a:cxn>
                    <a:cxn ang="0">
                      <a:pos x="connsiteX1" y="connsiteY1"/>
                    </a:cxn>
                    <a:cxn ang="0">
                      <a:pos x="connsiteX2" y="connsiteY2"/>
                    </a:cxn>
                    <a:cxn ang="0">
                      <a:pos x="connsiteX3" y="connsiteY3"/>
                    </a:cxn>
                  </a:cxnLst>
                  <a:rect l="l" t="t" r="r" b="b"/>
                  <a:pathLst>
                    <a:path w="292157" h="125275">
                      <a:moveTo>
                        <a:pt x="0" y="0"/>
                      </a:moveTo>
                      <a:lnTo>
                        <a:pt x="292157" y="0"/>
                      </a:lnTo>
                      <a:lnTo>
                        <a:pt x="292157" y="125276"/>
                      </a:lnTo>
                      <a:lnTo>
                        <a:pt x="0" y="125276"/>
                      </a:lnTo>
                      <a:close/>
                    </a:path>
                  </a:pathLst>
                </a:custGeom>
                <a:solidFill>
                  <a:srgbClr val="3B7F81"/>
                </a:solidFill>
                <a:ln w="16501" cap="rnd">
                  <a:solidFill>
                    <a:srgbClr val="000000"/>
                  </a:solidFill>
                  <a:prstDash val="solid"/>
                  <a:round/>
                </a:ln>
              </p:spPr>
              <p:txBody>
                <a:bodyPr rtlCol="0" anchor="ctr"/>
                <a:lstStyle/>
                <a:p>
                  <a:endParaRPr lang="en-US" sz="1799"/>
                </a:p>
              </p:txBody>
            </p:sp>
            <p:sp>
              <p:nvSpPr>
                <p:cNvPr id="43" name="Freeform 1191">
                  <a:extLst>
                    <a:ext uri="{FF2B5EF4-FFF2-40B4-BE49-F238E27FC236}">
                      <a16:creationId xmlns:a16="http://schemas.microsoft.com/office/drawing/2014/main" id="{E32DA245-0B10-5572-09AA-41465748E007}"/>
                    </a:ext>
                  </a:extLst>
                </p:cNvPr>
                <p:cNvSpPr/>
                <p:nvPr/>
              </p:nvSpPr>
              <p:spPr>
                <a:xfrm>
                  <a:off x="12940992" y="4574055"/>
                  <a:ext cx="135104" cy="174726"/>
                </a:xfrm>
                <a:custGeom>
                  <a:avLst/>
                  <a:gdLst>
                    <a:gd name="connsiteX0" fmla="*/ 45972 w 135104"/>
                    <a:gd name="connsiteY0" fmla="*/ 0 h 174726"/>
                    <a:gd name="connsiteX1" fmla="*/ 19562 w 135104"/>
                    <a:gd name="connsiteY1" fmla="*/ 8242 h 174726"/>
                    <a:gd name="connsiteX2" fmla="*/ 4707 w 135104"/>
                    <a:gd name="connsiteY2" fmla="*/ 44506 h 174726"/>
                    <a:gd name="connsiteX3" fmla="*/ 135105 w 135104"/>
                    <a:gd name="connsiteY3" fmla="*/ 174726 h 174726"/>
                  </a:gdLst>
                  <a:ahLst/>
                  <a:cxnLst>
                    <a:cxn ang="0">
                      <a:pos x="connsiteX0" y="connsiteY0"/>
                    </a:cxn>
                    <a:cxn ang="0">
                      <a:pos x="connsiteX1" y="connsiteY1"/>
                    </a:cxn>
                    <a:cxn ang="0">
                      <a:pos x="connsiteX2" y="connsiteY2"/>
                    </a:cxn>
                    <a:cxn ang="0">
                      <a:pos x="connsiteX3" y="connsiteY3"/>
                    </a:cxn>
                  </a:cxnLst>
                  <a:rect l="l" t="t" r="r" b="b"/>
                  <a:pathLst>
                    <a:path w="135104" h="174726">
                      <a:moveTo>
                        <a:pt x="45972" y="0"/>
                      </a:moveTo>
                      <a:cubicBezTo>
                        <a:pt x="36068" y="0"/>
                        <a:pt x="27815" y="3296"/>
                        <a:pt x="19562" y="8242"/>
                      </a:cubicBezTo>
                      <a:cubicBezTo>
                        <a:pt x="4707" y="14835"/>
                        <a:pt x="-6848" y="31319"/>
                        <a:pt x="4707" y="44506"/>
                      </a:cubicBezTo>
                      <a:lnTo>
                        <a:pt x="135105" y="174726"/>
                      </a:lnTo>
                    </a:path>
                  </a:pathLst>
                </a:custGeom>
                <a:noFill/>
                <a:ln w="16501" cap="rnd">
                  <a:solidFill>
                    <a:srgbClr val="000000"/>
                  </a:solidFill>
                  <a:prstDash val="solid"/>
                  <a:round/>
                </a:ln>
              </p:spPr>
              <p:txBody>
                <a:bodyPr rtlCol="0" anchor="ctr"/>
                <a:lstStyle/>
                <a:p>
                  <a:endParaRPr lang="en-US" sz="1799"/>
                </a:p>
              </p:txBody>
            </p:sp>
          </p:grpSp>
        </p:grpSp>
        <p:grpSp>
          <p:nvGrpSpPr>
            <p:cNvPr id="29" name="Graphic 503">
              <a:extLst>
                <a:ext uri="{FF2B5EF4-FFF2-40B4-BE49-F238E27FC236}">
                  <a16:creationId xmlns:a16="http://schemas.microsoft.com/office/drawing/2014/main" id="{2D674320-8511-1B7D-56ED-0C6E21A3BCC7}"/>
                </a:ext>
              </a:extLst>
            </p:cNvPr>
            <p:cNvGrpSpPr/>
            <p:nvPr/>
          </p:nvGrpSpPr>
          <p:grpSpPr>
            <a:xfrm>
              <a:off x="13086001" y="3911411"/>
              <a:ext cx="602471" cy="728577"/>
              <a:chOff x="13086001" y="3911411"/>
              <a:chExt cx="602471" cy="728577"/>
            </a:xfrm>
            <a:noFill/>
          </p:grpSpPr>
          <p:sp>
            <p:nvSpPr>
              <p:cNvPr id="30" name="Freeform 1193">
                <a:extLst>
                  <a:ext uri="{FF2B5EF4-FFF2-40B4-BE49-F238E27FC236}">
                    <a16:creationId xmlns:a16="http://schemas.microsoft.com/office/drawing/2014/main" id="{1123AC05-63AA-68E1-A220-897C18260CCD}"/>
                  </a:ext>
                </a:extLst>
              </p:cNvPr>
              <p:cNvSpPr/>
              <p:nvPr/>
            </p:nvSpPr>
            <p:spPr>
              <a:xfrm>
                <a:off x="13086001" y="4102622"/>
                <a:ext cx="538097" cy="537367"/>
              </a:xfrm>
              <a:custGeom>
                <a:avLst/>
                <a:gdLst>
                  <a:gd name="connsiteX0" fmla="*/ 538098 w 538097"/>
                  <a:gd name="connsiteY0" fmla="*/ 268684 h 537367"/>
                  <a:gd name="connsiteX1" fmla="*/ 269049 w 538097"/>
                  <a:gd name="connsiteY1" fmla="*/ 537367 h 537367"/>
                  <a:gd name="connsiteX2" fmla="*/ 1 w 538097"/>
                  <a:gd name="connsiteY2" fmla="*/ 268684 h 537367"/>
                  <a:gd name="connsiteX3" fmla="*/ 269049 w 538097"/>
                  <a:gd name="connsiteY3" fmla="*/ 0 h 537367"/>
                  <a:gd name="connsiteX4" fmla="*/ 538098 w 538097"/>
                  <a:gd name="connsiteY4" fmla="*/ 268684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7" h="537367">
                    <a:moveTo>
                      <a:pt x="538098" y="268684"/>
                    </a:moveTo>
                    <a:cubicBezTo>
                      <a:pt x="538098" y="417073"/>
                      <a:pt x="417641" y="537367"/>
                      <a:pt x="269049" y="537367"/>
                    </a:cubicBezTo>
                    <a:cubicBezTo>
                      <a:pt x="120458" y="537367"/>
                      <a:pt x="1" y="417073"/>
                      <a:pt x="1" y="268684"/>
                    </a:cubicBezTo>
                    <a:cubicBezTo>
                      <a:pt x="1" y="120294"/>
                      <a:pt x="120458" y="0"/>
                      <a:pt x="269049" y="0"/>
                    </a:cubicBezTo>
                    <a:cubicBezTo>
                      <a:pt x="417641" y="0"/>
                      <a:pt x="538098" y="120294"/>
                      <a:pt x="538098" y="268684"/>
                    </a:cubicBezTo>
                    <a:close/>
                  </a:path>
                </a:pathLst>
              </a:custGeom>
              <a:noFill/>
              <a:ln w="16501" cap="rnd">
                <a:solidFill>
                  <a:srgbClr val="000000"/>
                </a:solidFill>
                <a:prstDash val="solid"/>
                <a:round/>
              </a:ln>
            </p:spPr>
            <p:txBody>
              <a:bodyPr rtlCol="0" anchor="ctr"/>
              <a:lstStyle/>
              <a:p>
                <a:endParaRPr lang="en-US" sz="1799"/>
              </a:p>
            </p:txBody>
          </p:sp>
          <p:sp>
            <p:nvSpPr>
              <p:cNvPr id="31" name="Freeform 1194">
                <a:extLst>
                  <a:ext uri="{FF2B5EF4-FFF2-40B4-BE49-F238E27FC236}">
                    <a16:creationId xmlns:a16="http://schemas.microsoft.com/office/drawing/2014/main" id="{B33DFBF9-32CD-1699-B5EA-467E355EFFE8}"/>
                  </a:ext>
                </a:extLst>
              </p:cNvPr>
              <p:cNvSpPr/>
              <p:nvPr/>
            </p:nvSpPr>
            <p:spPr>
              <a:xfrm>
                <a:off x="13143772" y="4160315"/>
                <a:ext cx="422555" cy="421981"/>
              </a:xfrm>
              <a:custGeom>
                <a:avLst/>
                <a:gdLst>
                  <a:gd name="connsiteX0" fmla="*/ 422555 w 422555"/>
                  <a:gd name="connsiteY0" fmla="*/ 210991 h 421981"/>
                  <a:gd name="connsiteX1" fmla="*/ 211278 w 422555"/>
                  <a:gd name="connsiteY1" fmla="*/ 421981 h 421981"/>
                  <a:gd name="connsiteX2" fmla="*/ 1 w 422555"/>
                  <a:gd name="connsiteY2" fmla="*/ 210991 h 421981"/>
                  <a:gd name="connsiteX3" fmla="*/ 211278 w 422555"/>
                  <a:gd name="connsiteY3" fmla="*/ 0 h 421981"/>
                  <a:gd name="connsiteX4" fmla="*/ 422555 w 422555"/>
                  <a:gd name="connsiteY4" fmla="*/ 210991 h 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55" h="421981">
                    <a:moveTo>
                      <a:pt x="422555" y="210991"/>
                    </a:moveTo>
                    <a:cubicBezTo>
                      <a:pt x="422555" y="327518"/>
                      <a:pt x="327963" y="421981"/>
                      <a:pt x="211278" y="421981"/>
                    </a:cubicBezTo>
                    <a:cubicBezTo>
                      <a:pt x="94592" y="421981"/>
                      <a:pt x="1" y="327518"/>
                      <a:pt x="1" y="210991"/>
                    </a:cubicBezTo>
                    <a:cubicBezTo>
                      <a:pt x="1" y="94464"/>
                      <a:pt x="94593" y="0"/>
                      <a:pt x="211278" y="0"/>
                    </a:cubicBezTo>
                    <a:cubicBezTo>
                      <a:pt x="327964" y="0"/>
                      <a:pt x="422555" y="94464"/>
                      <a:pt x="422555" y="210991"/>
                    </a:cubicBezTo>
                    <a:close/>
                  </a:path>
                </a:pathLst>
              </a:custGeom>
              <a:solidFill>
                <a:srgbClr val="FFC000"/>
              </a:solidFill>
              <a:ln w="16501" cap="rnd">
                <a:solidFill>
                  <a:srgbClr val="000000"/>
                </a:solidFill>
                <a:prstDash val="solid"/>
                <a:round/>
              </a:ln>
            </p:spPr>
            <p:txBody>
              <a:bodyPr rtlCol="0" anchor="ctr"/>
              <a:lstStyle/>
              <a:p>
                <a:endParaRPr lang="en-US" sz="1799" dirty="0"/>
              </a:p>
            </p:txBody>
          </p:sp>
          <p:sp>
            <p:nvSpPr>
              <p:cNvPr id="32" name="Freeform 1195">
                <a:extLst>
                  <a:ext uri="{FF2B5EF4-FFF2-40B4-BE49-F238E27FC236}">
                    <a16:creationId xmlns:a16="http://schemas.microsoft.com/office/drawing/2014/main" id="{5C8AB2FF-D86A-FD4D-06F6-049F34551797}"/>
                  </a:ext>
                </a:extLst>
              </p:cNvPr>
              <p:cNvSpPr/>
              <p:nvPr/>
            </p:nvSpPr>
            <p:spPr>
              <a:xfrm>
                <a:off x="13221350" y="3911411"/>
                <a:ext cx="188169" cy="196155"/>
              </a:xfrm>
              <a:custGeom>
                <a:avLst/>
                <a:gdLst>
                  <a:gd name="connsiteX0" fmla="*/ 0 w 188169"/>
                  <a:gd name="connsiteY0" fmla="*/ 0 h 196155"/>
                  <a:gd name="connsiteX1" fmla="*/ 188169 w 188169"/>
                  <a:gd name="connsiteY1" fmla="*/ 196155 h 196155"/>
                </a:gdLst>
                <a:ahLst/>
                <a:cxnLst>
                  <a:cxn ang="0">
                    <a:pos x="connsiteX0" y="connsiteY0"/>
                  </a:cxn>
                  <a:cxn ang="0">
                    <a:pos x="connsiteX1" y="connsiteY1"/>
                  </a:cxn>
                </a:cxnLst>
                <a:rect l="l" t="t" r="r" b="b"/>
                <a:pathLst>
                  <a:path w="188169" h="196155">
                    <a:moveTo>
                      <a:pt x="0" y="0"/>
                    </a:moveTo>
                    <a:cubicBezTo>
                      <a:pt x="0" y="0"/>
                      <a:pt x="3301" y="168134"/>
                      <a:pt x="188169" y="196155"/>
                    </a:cubicBezTo>
                  </a:path>
                </a:pathLst>
              </a:custGeom>
              <a:noFill/>
              <a:ln w="16501" cap="rnd">
                <a:solidFill>
                  <a:srgbClr val="000000"/>
                </a:solidFill>
                <a:prstDash val="solid"/>
                <a:round/>
              </a:ln>
            </p:spPr>
            <p:txBody>
              <a:bodyPr rtlCol="0" anchor="ctr"/>
              <a:lstStyle/>
              <a:p>
                <a:endParaRPr lang="en-US" sz="1799"/>
              </a:p>
            </p:txBody>
          </p:sp>
          <p:sp>
            <p:nvSpPr>
              <p:cNvPr id="33" name="Freeform 1196">
                <a:extLst>
                  <a:ext uri="{FF2B5EF4-FFF2-40B4-BE49-F238E27FC236}">
                    <a16:creationId xmlns:a16="http://schemas.microsoft.com/office/drawing/2014/main" id="{7184B687-FD6A-0740-C8D5-584A0B81FC5E}"/>
                  </a:ext>
                </a:extLst>
              </p:cNvPr>
              <p:cNvSpPr/>
              <p:nvPr/>
            </p:nvSpPr>
            <p:spPr>
              <a:xfrm>
                <a:off x="13409520" y="3956510"/>
                <a:ext cx="278951" cy="162161"/>
              </a:xfrm>
              <a:custGeom>
                <a:avLst/>
                <a:gdLst>
                  <a:gd name="connsiteX0" fmla="*/ 0 w 278951"/>
                  <a:gd name="connsiteY0" fmla="*/ 151056 h 162161"/>
                  <a:gd name="connsiteX1" fmla="*/ 278952 w 278951"/>
                  <a:gd name="connsiteY1" fmla="*/ 12594 h 162161"/>
                  <a:gd name="connsiteX2" fmla="*/ 0 w 278951"/>
                  <a:gd name="connsiteY2" fmla="*/ 151056 h 162161"/>
                </a:gdLst>
                <a:ahLst/>
                <a:cxnLst>
                  <a:cxn ang="0">
                    <a:pos x="connsiteX0" y="connsiteY0"/>
                  </a:cxn>
                  <a:cxn ang="0">
                    <a:pos x="connsiteX1" y="connsiteY1"/>
                  </a:cxn>
                  <a:cxn ang="0">
                    <a:pos x="connsiteX2" y="connsiteY2"/>
                  </a:cxn>
                </a:cxnLst>
                <a:rect l="l" t="t" r="r" b="b"/>
                <a:pathLst>
                  <a:path w="278951" h="162161">
                    <a:moveTo>
                      <a:pt x="0" y="151056"/>
                    </a:moveTo>
                    <a:cubicBezTo>
                      <a:pt x="0" y="151056"/>
                      <a:pt x="49518" y="-51693"/>
                      <a:pt x="278952" y="12594"/>
                    </a:cubicBezTo>
                    <a:cubicBezTo>
                      <a:pt x="278952" y="12594"/>
                      <a:pt x="222832" y="210398"/>
                      <a:pt x="0" y="151056"/>
                    </a:cubicBezTo>
                    <a:close/>
                  </a:path>
                </a:pathLst>
              </a:custGeom>
              <a:noFill/>
              <a:ln w="16501" cap="rnd">
                <a:solidFill>
                  <a:srgbClr val="000000"/>
                </a:solidFill>
                <a:prstDash val="solid"/>
                <a:round/>
              </a:ln>
            </p:spPr>
            <p:txBody>
              <a:bodyPr rtlCol="0" anchor="ctr"/>
              <a:lstStyle/>
              <a:p>
                <a:endParaRPr lang="en-US" sz="1799"/>
              </a:p>
            </p:txBody>
          </p:sp>
          <p:sp>
            <p:nvSpPr>
              <p:cNvPr id="34" name="Freeform 1197">
                <a:extLst>
                  <a:ext uri="{FF2B5EF4-FFF2-40B4-BE49-F238E27FC236}">
                    <a16:creationId xmlns:a16="http://schemas.microsoft.com/office/drawing/2014/main" id="{2B0A5368-B66D-D420-6879-E1C958DFF0EE}"/>
                  </a:ext>
                </a:extLst>
              </p:cNvPr>
              <p:cNvSpPr/>
              <p:nvPr/>
            </p:nvSpPr>
            <p:spPr>
              <a:xfrm>
                <a:off x="13409519" y="3969104"/>
                <a:ext cx="278952" cy="138462"/>
              </a:xfrm>
              <a:custGeom>
                <a:avLst/>
                <a:gdLst>
                  <a:gd name="connsiteX0" fmla="*/ 278952 w 278952"/>
                  <a:gd name="connsiteY0" fmla="*/ 0 h 138462"/>
                  <a:gd name="connsiteX1" fmla="*/ 0 w 278952"/>
                  <a:gd name="connsiteY1" fmla="*/ 138463 h 138462"/>
                </a:gdLst>
                <a:ahLst/>
                <a:cxnLst>
                  <a:cxn ang="0">
                    <a:pos x="connsiteX0" y="connsiteY0"/>
                  </a:cxn>
                  <a:cxn ang="0">
                    <a:pos x="connsiteX1" y="connsiteY1"/>
                  </a:cxn>
                </a:cxnLst>
                <a:rect l="l" t="t" r="r" b="b"/>
                <a:pathLst>
                  <a:path w="278952" h="138462">
                    <a:moveTo>
                      <a:pt x="278952" y="0"/>
                    </a:moveTo>
                    <a:lnTo>
                      <a:pt x="0" y="138463"/>
                    </a:lnTo>
                  </a:path>
                </a:pathLst>
              </a:custGeom>
              <a:ln w="16501" cap="rnd">
                <a:solidFill>
                  <a:srgbClr val="000000"/>
                </a:solidFill>
                <a:prstDash val="solid"/>
                <a:round/>
              </a:ln>
            </p:spPr>
            <p:txBody>
              <a:bodyPr rtlCol="0" anchor="ctr"/>
              <a:lstStyle/>
              <a:p>
                <a:endParaRPr lang="en-US" sz="1799"/>
              </a:p>
            </p:txBody>
          </p:sp>
          <p:grpSp>
            <p:nvGrpSpPr>
              <p:cNvPr id="35" name="Graphic 503">
                <a:extLst>
                  <a:ext uri="{FF2B5EF4-FFF2-40B4-BE49-F238E27FC236}">
                    <a16:creationId xmlns:a16="http://schemas.microsoft.com/office/drawing/2014/main" id="{72F7C46E-7331-AC1C-F8AE-5AE46D39F55B}"/>
                  </a:ext>
                </a:extLst>
              </p:cNvPr>
              <p:cNvGrpSpPr/>
              <p:nvPr/>
            </p:nvGrpSpPr>
            <p:grpSpPr>
              <a:xfrm>
                <a:off x="13185037" y="4244381"/>
                <a:ext cx="260795" cy="257144"/>
                <a:chOff x="13185037" y="4244381"/>
                <a:chExt cx="260795" cy="257144"/>
              </a:xfrm>
              <a:noFill/>
            </p:grpSpPr>
            <p:sp>
              <p:nvSpPr>
                <p:cNvPr id="36" name="Freeform 1199">
                  <a:extLst>
                    <a:ext uri="{FF2B5EF4-FFF2-40B4-BE49-F238E27FC236}">
                      <a16:creationId xmlns:a16="http://schemas.microsoft.com/office/drawing/2014/main" id="{57E83E0B-2FD5-CDF3-1CF7-F604373CCEF8}"/>
                    </a:ext>
                  </a:extLst>
                </p:cNvPr>
                <p:cNvSpPr/>
                <p:nvPr/>
              </p:nvSpPr>
              <p:spPr>
                <a:xfrm>
                  <a:off x="13226302" y="4244381"/>
                  <a:ext cx="219530" cy="257144"/>
                </a:xfrm>
                <a:custGeom>
                  <a:avLst/>
                  <a:gdLst>
                    <a:gd name="connsiteX0" fmla="*/ 214579 w 219530"/>
                    <a:gd name="connsiteY0" fmla="*/ 224177 h 257144"/>
                    <a:gd name="connsiteX1" fmla="*/ 128747 w 219530"/>
                    <a:gd name="connsiteY1" fmla="*/ 257145 h 257144"/>
                    <a:gd name="connsiteX2" fmla="*/ 0 w 219530"/>
                    <a:gd name="connsiteY2" fmla="*/ 128572 h 257144"/>
                    <a:gd name="connsiteX3" fmla="*/ 128747 w 219530"/>
                    <a:gd name="connsiteY3" fmla="*/ 0 h 257144"/>
                    <a:gd name="connsiteX4" fmla="*/ 219530 w 219530"/>
                    <a:gd name="connsiteY4" fmla="*/ 37912 h 25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30" h="257144">
                      <a:moveTo>
                        <a:pt x="214579" y="224177"/>
                      </a:moveTo>
                      <a:cubicBezTo>
                        <a:pt x="191471" y="243958"/>
                        <a:pt x="161759" y="257145"/>
                        <a:pt x="128747" y="257145"/>
                      </a:cubicBezTo>
                      <a:cubicBezTo>
                        <a:pt x="57771" y="257145"/>
                        <a:pt x="0" y="199452"/>
                        <a:pt x="0" y="128572"/>
                      </a:cubicBezTo>
                      <a:cubicBezTo>
                        <a:pt x="0" y="57693"/>
                        <a:pt x="57771" y="0"/>
                        <a:pt x="128747" y="0"/>
                      </a:cubicBezTo>
                      <a:cubicBezTo>
                        <a:pt x="199724" y="0"/>
                        <a:pt x="196422" y="14835"/>
                        <a:pt x="219530" y="37912"/>
                      </a:cubicBezTo>
                    </a:path>
                  </a:pathLst>
                </a:custGeom>
                <a:noFill/>
                <a:ln w="16501" cap="rnd">
                  <a:solidFill>
                    <a:srgbClr val="000000"/>
                  </a:solidFill>
                  <a:prstDash val="solid"/>
                  <a:round/>
                </a:ln>
              </p:spPr>
              <p:txBody>
                <a:bodyPr rtlCol="0" anchor="ctr"/>
                <a:lstStyle/>
                <a:p>
                  <a:endParaRPr lang="en-US" sz="1799"/>
                </a:p>
              </p:txBody>
            </p:sp>
            <p:sp>
              <p:nvSpPr>
                <p:cNvPr id="37" name="Freeform 1200">
                  <a:extLst>
                    <a:ext uri="{FF2B5EF4-FFF2-40B4-BE49-F238E27FC236}">
                      <a16:creationId xmlns:a16="http://schemas.microsoft.com/office/drawing/2014/main" id="{47BD6535-431A-7803-C47D-4BC3598ECA45}"/>
                    </a:ext>
                  </a:extLst>
                </p:cNvPr>
                <p:cNvSpPr/>
                <p:nvPr/>
              </p:nvSpPr>
              <p:spPr>
                <a:xfrm>
                  <a:off x="13185037" y="4349877"/>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sp>
              <p:nvSpPr>
                <p:cNvPr id="38" name="Freeform 1201">
                  <a:extLst>
                    <a:ext uri="{FF2B5EF4-FFF2-40B4-BE49-F238E27FC236}">
                      <a16:creationId xmlns:a16="http://schemas.microsoft.com/office/drawing/2014/main" id="{59CF35AB-8F2B-532B-B66C-F524C5101E81}"/>
                    </a:ext>
                  </a:extLst>
                </p:cNvPr>
                <p:cNvSpPr/>
                <p:nvPr/>
              </p:nvSpPr>
              <p:spPr>
                <a:xfrm>
                  <a:off x="13185037" y="4399328"/>
                  <a:ext cx="198072" cy="16483"/>
                </a:xfrm>
                <a:custGeom>
                  <a:avLst/>
                  <a:gdLst>
                    <a:gd name="connsiteX0" fmla="*/ 0 w 198072"/>
                    <a:gd name="connsiteY0" fmla="*/ 0 h 16483"/>
                    <a:gd name="connsiteX1" fmla="*/ 198072 w 198072"/>
                    <a:gd name="connsiteY1" fmla="*/ 0 h 16483"/>
                  </a:gdLst>
                  <a:ahLst/>
                  <a:cxnLst>
                    <a:cxn ang="0">
                      <a:pos x="connsiteX0" y="connsiteY0"/>
                    </a:cxn>
                    <a:cxn ang="0">
                      <a:pos x="connsiteX1" y="connsiteY1"/>
                    </a:cxn>
                  </a:cxnLst>
                  <a:rect l="l" t="t" r="r" b="b"/>
                  <a:pathLst>
                    <a:path w="198072" h="16483">
                      <a:moveTo>
                        <a:pt x="0" y="0"/>
                      </a:moveTo>
                      <a:lnTo>
                        <a:pt x="198072" y="0"/>
                      </a:lnTo>
                    </a:path>
                  </a:pathLst>
                </a:custGeom>
                <a:ln w="16501" cap="rnd">
                  <a:solidFill>
                    <a:srgbClr val="000000"/>
                  </a:solidFill>
                  <a:prstDash val="solid"/>
                  <a:round/>
                </a:ln>
              </p:spPr>
              <p:txBody>
                <a:bodyPr rtlCol="0" anchor="ctr"/>
                <a:lstStyle/>
                <a:p>
                  <a:endParaRPr lang="en-US" sz="1799"/>
                </a:p>
              </p:txBody>
            </p:sp>
          </p:grpSp>
        </p:grpSp>
      </p:grpSp>
      <p:sp>
        <p:nvSpPr>
          <p:cNvPr id="49" name="Text Placeholder 7">
            <a:extLst>
              <a:ext uri="{FF2B5EF4-FFF2-40B4-BE49-F238E27FC236}">
                <a16:creationId xmlns:a16="http://schemas.microsoft.com/office/drawing/2014/main" id="{A39FE124-462E-0BEF-E7B8-2D190189EB70}"/>
              </a:ext>
            </a:extLst>
          </p:cNvPr>
          <p:cNvSpPr>
            <a:spLocks noGrp="1"/>
          </p:cNvSpPr>
          <p:nvPr>
            <p:ph type="body" sz="quarter" idx="19"/>
          </p:nvPr>
        </p:nvSpPr>
        <p:spPr>
          <a:xfrm>
            <a:off x="194105" y="1948216"/>
            <a:ext cx="3412065" cy="353815"/>
          </a:xfrm>
        </p:spPr>
        <p:txBody>
          <a:bodyPr lIns="91440" tIns="45720" rIns="91440" bIns="45720" anchor="t">
            <a:noAutofit/>
          </a:bodyPr>
          <a:lstStyle/>
          <a:p>
            <a:pPr marL="308610" algn="ctr"/>
            <a:r>
              <a:rPr lang="en-IE" sz="2600" dirty="0">
                <a:latin typeface="Calibri"/>
                <a:ea typeface="Open Sans"/>
                <a:cs typeface="Calibri"/>
              </a:rPr>
              <a:t>Teren, odvodnjavanje in gradbena izvedljivost</a:t>
            </a:r>
          </a:p>
        </p:txBody>
      </p:sp>
    </p:spTree>
    <p:extLst>
      <p:ext uri="{BB962C8B-B14F-4D97-AF65-F5344CB8AC3E}">
        <p14:creationId xmlns:p14="http://schemas.microsoft.com/office/powerpoint/2010/main" val="1272152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0ADF-8F1B-E8AA-E26E-FED7BF1DEB3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5B57-D1C7-8D66-0FF2-BC5F5881D5A5}"/>
              </a:ext>
            </a:extLst>
          </p:cNvPr>
          <p:cNvSpPr>
            <a:spLocks noGrp="1"/>
          </p:cNvSpPr>
          <p:nvPr>
            <p:ph type="body" sz="quarter" idx="42"/>
          </p:nvPr>
        </p:nvSpPr>
        <p:spPr>
          <a:xfrm rot="16200000">
            <a:off x="9804265" y="4215220"/>
            <a:ext cx="4329947" cy="452458"/>
          </a:xfrm>
        </p:spPr>
        <p:txBody>
          <a:bodyPr/>
          <a:lstStyle/>
          <a:p>
            <a:r>
              <a:rPr lang="en-GB" dirty="0">
                <a:solidFill>
                  <a:srgbClr val="3B7F81"/>
                </a:solidFill>
              </a:rPr>
              <a:t>Narava in </a:t>
            </a:r>
            <a:r>
              <a:rPr lang="en-GB" dirty="0" err="1">
                <a:solidFill>
                  <a:srgbClr val="3B7F81"/>
                </a:solidFill>
              </a:rPr>
              <a:t>okolje</a:t>
            </a:r>
            <a:endParaRPr lang="en-GB" dirty="0">
              <a:solidFill>
                <a:srgbClr val="3B7F81"/>
              </a:solidFill>
            </a:endParaRPr>
          </a:p>
        </p:txBody>
      </p:sp>
      <p:sp>
        <p:nvSpPr>
          <p:cNvPr id="6" name="Text Placeholder 5">
            <a:extLst>
              <a:ext uri="{FF2B5EF4-FFF2-40B4-BE49-F238E27FC236}">
                <a16:creationId xmlns:a16="http://schemas.microsoft.com/office/drawing/2014/main" id="{835B5DE3-814C-1EDE-4CAE-B4F20680A89E}"/>
              </a:ext>
            </a:extLst>
          </p:cNvPr>
          <p:cNvSpPr>
            <a:spLocks noGrp="1"/>
          </p:cNvSpPr>
          <p:nvPr>
            <p:ph type="body" sz="quarter" idx="65"/>
          </p:nvPr>
        </p:nvSpPr>
        <p:spPr/>
        <p:txBody>
          <a:bodyPr/>
          <a:lstStyle/>
          <a:p>
            <a:r>
              <a:rPr lang="en-GB" dirty="0"/>
              <a:t>Foto: Evropski primeri glejte lokacije na spletni strani Epic Stays</a:t>
            </a:r>
          </a:p>
        </p:txBody>
      </p:sp>
      <p:pic>
        <p:nvPicPr>
          <p:cNvPr id="20" name="Picture Placeholder 19" descr="A person lying on a bed in a glass room&#10;&#10;AI-generated content may be incorrect.">
            <a:extLst>
              <a:ext uri="{FF2B5EF4-FFF2-40B4-BE49-F238E27FC236}">
                <a16:creationId xmlns:a16="http://schemas.microsoft.com/office/drawing/2014/main" id="{781D9A1C-4C99-F225-7E30-0DC63FED632D}"/>
              </a:ext>
            </a:extLst>
          </p:cNvPr>
          <p:cNvPicPr>
            <a:picLocks noGrp="1" noChangeAspect="1"/>
          </p:cNvPicPr>
          <p:nvPr>
            <p:ph type="pic" sz="quarter" idx="73"/>
          </p:nvPr>
        </p:nvPicPr>
        <p:blipFill>
          <a:blip r:embed="rId2" cstate="email">
            <a:extLst>
              <a:ext uri="{28A0092B-C50C-407E-A947-70E740481C1C}">
                <a14:useLocalDpi xmlns:a14="http://schemas.microsoft.com/office/drawing/2010/main"/>
              </a:ext>
            </a:extLst>
          </a:blip>
          <a:srcRect/>
          <a:stretch>
            <a:fillRect/>
          </a:stretch>
        </p:blipFill>
        <p:spPr/>
      </p:pic>
      <p:pic>
        <p:nvPicPr>
          <p:cNvPr id="23" name="Picture Placeholder 22" descr="A group of houses in a grassy field&#10;&#10;AI-generated content may be incorrect.">
            <a:extLst>
              <a:ext uri="{FF2B5EF4-FFF2-40B4-BE49-F238E27FC236}">
                <a16:creationId xmlns:a16="http://schemas.microsoft.com/office/drawing/2014/main" id="{AC4D878B-F3A8-3B0D-715E-6B971B702055}"/>
              </a:ext>
            </a:extLst>
          </p:cNvPr>
          <p:cNvPicPr>
            <a:picLocks noGrp="1" noChangeAspect="1"/>
          </p:cNvPicPr>
          <p:nvPr>
            <p:ph type="pic" sz="quarter" idx="74"/>
          </p:nvPr>
        </p:nvPicPr>
        <p:blipFill>
          <a:blip r:embed="rId3" cstate="email">
            <a:extLst>
              <a:ext uri="{28A0092B-C50C-407E-A947-70E740481C1C}">
                <a14:useLocalDpi xmlns:a14="http://schemas.microsoft.com/office/drawing/2010/main"/>
              </a:ext>
            </a:extLst>
          </a:blip>
          <a:srcRect/>
          <a:stretch>
            <a:fillRect/>
          </a:stretch>
        </p:blipFill>
        <p:spPr/>
      </p:pic>
      <p:pic>
        <p:nvPicPr>
          <p:cNvPr id="29" name="Picture Placeholder 28" descr="A triangular building with a black roof and a black fence&#10;&#10;AI-generated content may be incorrect.">
            <a:extLst>
              <a:ext uri="{FF2B5EF4-FFF2-40B4-BE49-F238E27FC236}">
                <a16:creationId xmlns:a16="http://schemas.microsoft.com/office/drawing/2014/main" id="{56B6F78B-8F69-2D0D-F3DF-12C3CA20FFAF}"/>
              </a:ext>
            </a:extLst>
          </p:cNvPr>
          <p:cNvPicPr>
            <a:picLocks noGrp="1" noChangeAspect="1"/>
          </p:cNvPicPr>
          <p:nvPr>
            <p:ph type="pic" sz="quarter" idx="75"/>
          </p:nvPr>
        </p:nvPicPr>
        <p:blipFill>
          <a:blip r:embed="rId4" cstate="email">
            <a:extLst>
              <a:ext uri="{28A0092B-C50C-407E-A947-70E740481C1C}">
                <a14:useLocalDpi xmlns:a14="http://schemas.microsoft.com/office/drawing/2010/main"/>
              </a:ext>
            </a:extLst>
          </a:blip>
          <a:srcRect/>
          <a:stretch>
            <a:fillRect/>
          </a:stretch>
        </p:blipFill>
        <p:spPr/>
      </p:pic>
      <p:pic>
        <p:nvPicPr>
          <p:cNvPr id="33" name="Picture Placeholder 32" descr="A group of small houses in a park&#10;&#10;AI-generated content may be incorrect.">
            <a:extLst>
              <a:ext uri="{FF2B5EF4-FFF2-40B4-BE49-F238E27FC236}">
                <a16:creationId xmlns:a16="http://schemas.microsoft.com/office/drawing/2014/main" id="{7E3E835A-3512-BB60-28B7-5257586D8F23}"/>
              </a:ext>
            </a:extLst>
          </p:cNvPr>
          <p:cNvPicPr>
            <a:picLocks noGrp="1" noChangeAspect="1"/>
          </p:cNvPicPr>
          <p:nvPr>
            <p:ph type="pic" sz="quarter" idx="77"/>
          </p:nvPr>
        </p:nvPicPr>
        <p:blipFill>
          <a:blip r:embed="rId5" cstate="email">
            <a:extLst>
              <a:ext uri="{28A0092B-C50C-407E-A947-70E740481C1C}">
                <a14:useLocalDpi xmlns:a14="http://schemas.microsoft.com/office/drawing/2010/main"/>
              </a:ext>
            </a:extLst>
          </a:blip>
          <a:srcRect/>
          <a:stretch>
            <a:fillRect/>
          </a:stretch>
        </p:blipFill>
        <p:spPr/>
      </p:pic>
      <p:pic>
        <p:nvPicPr>
          <p:cNvPr id="31" name="Picture Placeholder 30" descr="A house with a deck and chairs in the grass&#10;&#10;AI-generated content may be incorrect.">
            <a:extLst>
              <a:ext uri="{FF2B5EF4-FFF2-40B4-BE49-F238E27FC236}">
                <a16:creationId xmlns:a16="http://schemas.microsoft.com/office/drawing/2014/main" id="{6273C933-7CFF-3A0A-0FAA-E33BDC104BCA}"/>
              </a:ext>
            </a:extLst>
          </p:cNvPr>
          <p:cNvPicPr>
            <a:picLocks noGrp="1" noChangeAspect="1"/>
          </p:cNvPicPr>
          <p:nvPr>
            <p:ph type="pic" sz="quarter" idx="76"/>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4560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err="1">
                <a:solidFill>
                  <a:srgbClr val="459597"/>
                </a:solidFill>
              </a:rPr>
              <a:t>Zaključili</a:t>
            </a:r>
            <a:r>
              <a:rPr lang="en-US" sz="3200" b="1" dirty="0">
                <a:solidFill>
                  <a:srgbClr val="459597"/>
                </a:solidFill>
              </a:rPr>
              <a:t> </a:t>
            </a:r>
            <a:r>
              <a:rPr lang="en-US" sz="3200" b="1" dirty="0" err="1">
                <a:solidFill>
                  <a:srgbClr val="459597"/>
                </a:solidFill>
              </a:rPr>
              <a:t>ste</a:t>
            </a:r>
            <a:r>
              <a:rPr lang="en-US" sz="3200" b="1" dirty="0">
                <a:solidFill>
                  <a:srgbClr val="459597"/>
                </a:solidFill>
              </a:rPr>
              <a:t> …             Modul 6 (2. del)</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473288"/>
          </a:xfrm>
          <a:prstGeom prst="rect">
            <a:avLst/>
          </a:prstGeom>
          <a:noFill/>
        </p:spPr>
        <p:txBody>
          <a:bodyPr wrap="square" rtlCol="0">
            <a:spAutoFit/>
          </a:bodyPr>
          <a:lstStyle/>
          <a:p>
            <a:pPr algn="ctr"/>
            <a:r>
              <a:rPr lang="en-US" sz="2400" b="1" dirty="0">
                <a:solidFill>
                  <a:srgbClr val="5A5A5A"/>
                </a:solidFill>
              </a:rPr>
              <a:t>Lokacija, zemljišče in logistika: </a:t>
            </a:r>
            <a:r>
              <a:rPr lang="en-US" sz="2400" dirty="0">
                <a:solidFill>
                  <a:srgbClr val="5A5A5A"/>
                </a:solidFill>
              </a:rPr>
              <a:t>načrtovanje donosne lokacije</a:t>
            </a:r>
            <a:endParaRPr lang="en-IE" sz="3200" dirty="0">
              <a:solidFill>
                <a:srgbClr val="5A5A5A"/>
              </a:solidFill>
            </a:endParaRP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 6 (3. del)</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1522020"/>
          </a:xfrm>
          <a:prstGeom prst="rect">
            <a:avLst/>
          </a:prstGeom>
          <a:noFill/>
        </p:spPr>
        <p:txBody>
          <a:bodyPr wrap="square" rtlCol="0">
            <a:spAutoFit/>
          </a:bodyPr>
          <a:lstStyle/>
          <a:p>
            <a:r>
              <a:rPr lang="en-US" sz="2400" dirty="0">
                <a:solidFill>
                  <a:srgbClr val="5A5A5A"/>
                </a:solidFill>
              </a:rPr>
              <a:t>Trajnost, vlaganje v faktor WOW in podporna orodja</a:t>
            </a:r>
            <a:endParaRPr lang="en-IE" sz="3200" dirty="0">
              <a:solidFill>
                <a:srgbClr val="5A5A5A"/>
              </a:solidFill>
            </a:endParaRPr>
          </a:p>
          <a:p>
            <a:endParaRPr lang="en-US" sz="2400" dirty="0">
              <a:solidFill>
                <a:srgbClr val="494949"/>
              </a:solidFill>
            </a:endParaRP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736040" y="5105374"/>
            <a:ext cx="1939276" cy="990015"/>
          </a:xfrm>
          <a:prstGeom prst="rect">
            <a:avLst/>
          </a:prstGeom>
          <a:noFill/>
        </p:spPr>
        <p:txBody>
          <a:bodyPr wrap="square" lIns="91440" tIns="45720" rIns="91440" bIns="45720" anchor="t">
            <a:spAutoFit/>
          </a:bodyPr>
          <a:lstStyle/>
          <a:p>
            <a:pPr algn="ctr">
              <a:lnSpc>
                <a:spcPts val="3540"/>
              </a:lnSpc>
            </a:pPr>
            <a:r>
              <a:rPr lang="en-US" sz="3200" b="1" dirty="0">
                <a:solidFill>
                  <a:schemeClr val="bg1"/>
                </a:solidFill>
              </a:rPr>
              <a:t>Naslednje </a:t>
            </a:r>
            <a:r>
              <a:rPr lang="en-US" sz="3200" b="1">
                <a:solidFill>
                  <a:schemeClr val="bg1"/>
                </a:solidFill>
              </a:rPr>
              <a:t>je ...</a:t>
            </a:r>
            <a:endParaRPr lang="en-US" sz="320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Bravo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8E64-B855-4110-02ED-C9BF7BCCA54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73A7CAB-3943-EDC2-2EB4-28C836E4B495}"/>
              </a:ext>
            </a:extLst>
          </p:cNvPr>
          <p:cNvSpPr>
            <a:spLocks noGrp="1"/>
          </p:cNvSpPr>
          <p:nvPr>
            <p:ph type="body" sz="quarter" idx="18"/>
          </p:nvPr>
        </p:nvSpPr>
        <p:spPr>
          <a:xfrm>
            <a:off x="7960413" y="1710587"/>
            <a:ext cx="3944661" cy="2599351"/>
          </a:xfrm>
        </p:spPr>
        <p:txBody>
          <a:bodyPr lIns="91440" tIns="45720" rIns="91440" bIns="45720" anchor="t">
            <a:noAutofit/>
          </a:bodyPr>
          <a:lstStyle/>
          <a:p>
            <a:pPr>
              <a:lnSpc>
                <a:spcPct val="100000"/>
              </a:lnSpc>
            </a:pPr>
            <a:r>
              <a:rPr lang="en-US" sz="2700" dirty="0">
                <a:latin typeface="Calibri"/>
                <a:ea typeface="Open Sans"/>
                <a:cs typeface="Calibri"/>
              </a:rPr>
              <a:t>Izberite (in pridobite dovoljenje) pravo mesto: </a:t>
            </a:r>
            <a:r>
              <a:rPr lang="en-US" sz="2700" b="0" dirty="0">
                <a:latin typeface="Calibri"/>
                <a:ea typeface="Open Sans"/>
                <a:cs typeface="Calibri"/>
              </a:rPr>
              <a:t>stroški za prostorsko načrtovanje in urejanje prostora</a:t>
            </a:r>
            <a:endParaRPr lang="en-IE" sz="2700" b="0">
              <a:latin typeface="Calibri"/>
              <a:ea typeface="Open Sans"/>
              <a:cs typeface="Calibri"/>
            </a:endParaRPr>
          </a:p>
        </p:txBody>
      </p:sp>
      <p:sp>
        <p:nvSpPr>
          <p:cNvPr id="7" name="Text Placeholder 6">
            <a:extLst>
              <a:ext uri="{FF2B5EF4-FFF2-40B4-BE49-F238E27FC236}">
                <a16:creationId xmlns:a16="http://schemas.microsoft.com/office/drawing/2014/main" id="{8E086646-51AD-08A5-C7CB-496CE62601AD}"/>
              </a:ext>
            </a:extLst>
          </p:cNvPr>
          <p:cNvSpPr>
            <a:spLocks noGrp="1"/>
          </p:cNvSpPr>
          <p:nvPr>
            <p:ph type="body" sz="quarter" idx="19"/>
          </p:nvPr>
        </p:nvSpPr>
        <p:spPr>
          <a:xfrm>
            <a:off x="10610079" y="482256"/>
            <a:ext cx="1197303" cy="798469"/>
          </a:xfrm>
        </p:spPr>
        <p:txBody>
          <a:bodyPr/>
          <a:lstStyle/>
          <a:p>
            <a:r>
              <a:rPr lang="en-IE" sz="7200" dirty="0"/>
              <a:t>04</a:t>
            </a:r>
          </a:p>
        </p:txBody>
      </p:sp>
      <p:sp>
        <p:nvSpPr>
          <p:cNvPr id="9" name="Text Placeholder 8">
            <a:extLst>
              <a:ext uri="{FF2B5EF4-FFF2-40B4-BE49-F238E27FC236}">
                <a16:creationId xmlns:a16="http://schemas.microsoft.com/office/drawing/2014/main" id="{91A4F832-16D5-B14B-9EA5-06D4EBB7548C}"/>
              </a:ext>
            </a:extLst>
          </p:cNvPr>
          <p:cNvSpPr>
            <a:spLocks noGrp="1"/>
          </p:cNvSpPr>
          <p:nvPr>
            <p:ph type="body" sz="quarter" idx="23"/>
          </p:nvPr>
        </p:nvSpPr>
        <p:spPr>
          <a:xfrm>
            <a:off x="437735" y="4087444"/>
            <a:ext cx="11318801" cy="1248936"/>
          </a:xfrm>
        </p:spPr>
        <p:txBody>
          <a:bodyPr lIns="91440" tIns="45720" rIns="91440" bIns="45720" anchor="t"/>
          <a:lstStyle/>
          <a:p>
            <a:r>
              <a:rPr lang="en-US" sz="2400" dirty="0"/>
              <a:t>Preden kupite zemljišče ali začnete graditi, morate razumeti lokalne zakone o prostorskem </a:t>
            </a:r>
            <a:r>
              <a:rPr lang="en-US" sz="2400"/>
              <a:t>načrtovanju in gradbena dovoljenja. To poglavje razlaga, kako lahko predpisi vplivajo na vaš </a:t>
            </a:r>
            <a:r>
              <a:rPr lang="en-US" sz="2400" dirty="0"/>
              <a:t>časovni načrt, proračun in celo na vašo sposobnost odprtja. Naučili se boste, katera vprašanja zastaviti lokalnim organom, katere dokumente pripraviti in kako se izogniti pogostim pastem pri pridobivanju dovoljenj. Zgodnje načrtovanje lahko prihrani mesece zamude in tisoče evrov za ponovno delo ali pravne stroške.</a:t>
            </a:r>
            <a:endParaRPr lang="en-IE" dirty="0"/>
          </a:p>
        </p:txBody>
      </p:sp>
      <p:pic>
        <p:nvPicPr>
          <p:cNvPr id="5" name="Picture Placeholder 4" descr="A house with a lawn and trees&#10;&#10;AI-generated content may be incorrect.">
            <a:extLst>
              <a:ext uri="{FF2B5EF4-FFF2-40B4-BE49-F238E27FC236}">
                <a16:creationId xmlns:a16="http://schemas.microsoft.com/office/drawing/2014/main" id="{8A8533D2-C897-7B26-2B35-362FB80A89A2}"/>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a:stretch>
            <a:fillRect/>
          </a:stretch>
        </p:blipFill>
        <p:spPr>
          <a:xfrm>
            <a:off x="0" y="148452"/>
            <a:ext cx="7843183" cy="3704457"/>
          </a:xfrm>
        </p:spPr>
      </p:pic>
    </p:spTree>
    <p:extLst>
      <p:ext uri="{BB962C8B-B14F-4D97-AF65-F5344CB8AC3E}">
        <p14:creationId xmlns:p14="http://schemas.microsoft.com/office/powerpoint/2010/main" val="159992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18FB-FF08-D44F-F593-8E2ADBE6162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4DA1A05-29A5-FF32-590E-246097C128CD}"/>
              </a:ext>
            </a:extLst>
          </p:cNvPr>
          <p:cNvSpPr>
            <a:spLocks noGrp="1"/>
          </p:cNvSpPr>
          <p:nvPr>
            <p:ph type="body" sz="quarter" idx="18"/>
          </p:nvPr>
        </p:nvSpPr>
        <p:spPr>
          <a:xfrm>
            <a:off x="762943" y="3429987"/>
            <a:ext cx="2677779" cy="1049221"/>
          </a:xfrm>
        </p:spPr>
        <p:txBody>
          <a:bodyPr/>
          <a:lstStyle/>
          <a:p>
            <a:pPr algn="ctr">
              <a:lnSpc>
                <a:spcPct val="100000"/>
              </a:lnSpc>
            </a:pPr>
            <a:r>
              <a:rPr lang="en-US" b="0" dirty="0"/>
              <a:t>Lokacija je srce vašega ATA posla!</a:t>
            </a:r>
          </a:p>
          <a:p>
            <a:pPr algn="ctr">
              <a:lnSpc>
                <a:spcPct val="100000"/>
              </a:lnSpc>
            </a:pPr>
            <a:endParaRPr lang="en-IE" sz="3200" b="0" dirty="0"/>
          </a:p>
        </p:txBody>
      </p:sp>
      <p:sp>
        <p:nvSpPr>
          <p:cNvPr id="8" name="Text Placeholder 7">
            <a:extLst>
              <a:ext uri="{FF2B5EF4-FFF2-40B4-BE49-F238E27FC236}">
                <a16:creationId xmlns:a16="http://schemas.microsoft.com/office/drawing/2014/main" id="{BAB23AD6-3270-24DB-4202-A819FBB6E547}"/>
              </a:ext>
            </a:extLst>
          </p:cNvPr>
          <p:cNvSpPr>
            <a:spLocks noGrp="1"/>
          </p:cNvSpPr>
          <p:nvPr>
            <p:ph type="body" sz="quarter" idx="19"/>
          </p:nvPr>
        </p:nvSpPr>
        <p:spPr>
          <a:xfrm>
            <a:off x="507211" y="1866229"/>
            <a:ext cx="3189244" cy="1264794"/>
          </a:xfrm>
        </p:spPr>
        <p:txBody>
          <a:bodyPr/>
          <a:lstStyle/>
          <a:p>
            <a:pPr algn="ctr"/>
            <a:r>
              <a:rPr lang="en-IE" sz="3000" dirty="0"/>
              <a:t>Lokacija je pomembna za goste </a:t>
            </a:r>
          </a:p>
        </p:txBody>
      </p:sp>
      <p:pic>
        <p:nvPicPr>
          <p:cNvPr id="6" name="Picture Placeholder 5" descr="A red camper parked in front of a building&#10;&#10;AI-generated content may be incorrect.">
            <a:extLst>
              <a:ext uri="{FF2B5EF4-FFF2-40B4-BE49-F238E27FC236}">
                <a16:creationId xmlns:a16="http://schemas.microsoft.com/office/drawing/2014/main" id="{1019BB07-9B05-2991-6E15-D631B6EFDBF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391600" y="0"/>
            <a:ext cx="3423163" cy="1867595"/>
          </a:xfrm>
        </p:spPr>
      </p:pic>
      <p:sp>
        <p:nvSpPr>
          <p:cNvPr id="13" name="Text Placeholder 2">
            <a:extLst>
              <a:ext uri="{FF2B5EF4-FFF2-40B4-BE49-F238E27FC236}">
                <a16:creationId xmlns:a16="http://schemas.microsoft.com/office/drawing/2014/main" id="{9EA5BD2F-A792-56C4-E3E5-D2741B008D87}"/>
              </a:ext>
            </a:extLst>
          </p:cNvPr>
          <p:cNvSpPr txBox="1">
            <a:spLocks/>
          </p:cNvSpPr>
          <p:nvPr/>
        </p:nvSpPr>
        <p:spPr>
          <a:xfrm>
            <a:off x="4273663" y="196156"/>
            <a:ext cx="7623061" cy="3499183"/>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2400" b="1" dirty="0">
                <a:solidFill>
                  <a:srgbClr val="E96751"/>
                </a:solidFill>
              </a:rPr>
              <a:t>Lokacija vpliva na cene prenočišč, dostop do subvencij in tržno moč.</a:t>
            </a:r>
          </a:p>
          <a:p>
            <a:pPr fontAlgn="base">
              <a:lnSpc>
                <a:spcPct val="100000"/>
              </a:lnSpc>
              <a:spcAft>
                <a:spcPts val="600"/>
              </a:spcAft>
            </a:pPr>
            <a:r>
              <a:rPr lang="en-US" sz="2200" b="1" i="1" dirty="0">
                <a:solidFill>
                  <a:srgbClr val="459597"/>
                </a:solidFill>
                <a:latin typeface="+mn-lt"/>
              </a:rPr>
              <a:t>Razmišljate o ustanovitvi alternativne turistične nastanitve (ATA) v lokalnem okolju, poleg svojega doma, ali sanjate o lokaciji v bližini plaže ali edinstvenem kraju? </a:t>
            </a:r>
          </a:p>
          <a:p>
            <a:pPr fontAlgn="base">
              <a:lnSpc>
                <a:spcPct val="100000"/>
              </a:lnSpc>
              <a:spcAft>
                <a:spcPts val="1200"/>
              </a:spcAft>
            </a:pPr>
            <a:r>
              <a:rPr lang="en-US" sz="2200" b="1" i="1" dirty="0">
                <a:solidFill>
                  <a:srgbClr val="494949"/>
                </a:solidFill>
                <a:latin typeface="+mn-lt"/>
              </a:rPr>
              <a:t>Preden se odločite, se prepričajte, da je lokacija in mesto prava izbira – to je srce vašega ATA posla.</a:t>
            </a:r>
          </a:p>
          <a:p>
            <a:pPr fontAlgn="base">
              <a:lnSpc>
                <a:spcPct val="100000"/>
              </a:lnSpc>
              <a:spcAft>
                <a:spcPts val="1200"/>
              </a:spcAft>
            </a:pPr>
            <a:r>
              <a:rPr lang="en-US" sz="2200" dirty="0">
                <a:solidFill>
                  <a:srgbClr val="494949"/>
                </a:solidFill>
                <a:latin typeface="+mn-lt"/>
              </a:rPr>
              <a:t>Izbira </a:t>
            </a:r>
            <a:r>
              <a:rPr lang="en-US" sz="2200" b="1" dirty="0">
                <a:solidFill>
                  <a:srgbClr val="494949"/>
                </a:solidFill>
                <a:latin typeface="+mn-lt"/>
              </a:rPr>
              <a:t>prave lokacije in mesta </a:t>
            </a:r>
            <a:r>
              <a:rPr lang="en-US" sz="2200" dirty="0">
                <a:solidFill>
                  <a:srgbClr val="494949"/>
                </a:solidFill>
                <a:latin typeface="+mn-lt"/>
              </a:rPr>
              <a:t>je ena najpomembnejših zgodnjih odločitev pri razvoju podjetja za </a:t>
            </a:r>
            <a:r>
              <a:rPr lang="en-US" sz="2200" b="1" dirty="0">
                <a:solidFill>
                  <a:srgbClr val="494949"/>
                </a:solidFill>
                <a:latin typeface="+mn-lt"/>
              </a:rPr>
              <a:t>alternativno turistično nastanitev (ATA)</a:t>
            </a:r>
            <a:r>
              <a:rPr lang="en-US" sz="2200" dirty="0">
                <a:solidFill>
                  <a:srgbClr val="494949"/>
                </a:solidFill>
                <a:latin typeface="+mn-lt"/>
              </a:rPr>
              <a:t>. </a:t>
            </a:r>
          </a:p>
          <a:p>
            <a:pPr fontAlgn="base">
              <a:lnSpc>
                <a:spcPct val="100000"/>
              </a:lnSpc>
              <a:spcAft>
                <a:spcPts val="1200"/>
              </a:spcAft>
            </a:pPr>
            <a:r>
              <a:rPr lang="en-US" sz="2200" dirty="0">
                <a:solidFill>
                  <a:srgbClr val="494949"/>
                </a:solidFill>
                <a:latin typeface="+mn-lt"/>
                <a:ea typeface="Open Sans"/>
                <a:cs typeface="Calibri"/>
              </a:rPr>
              <a:t>Lokacija, ki jo izberete, ni pomembna le zaradi pokrajine – je temelj vašega poslovnega modela in vašega dobička. Vpliva na </a:t>
            </a:r>
            <a:r>
              <a:rPr lang="en-US" sz="2200" b="1" dirty="0">
                <a:solidFill>
                  <a:srgbClr val="494949"/>
                </a:solidFill>
                <a:latin typeface="+mn-lt"/>
                <a:ea typeface="Open Sans"/>
                <a:cs typeface="Calibri"/>
              </a:rPr>
              <a:t>izkušnjo gostov, operativne stroške, ponudbo storitev in potencial za oblikovanje cen</a:t>
            </a:r>
            <a:r>
              <a:rPr lang="en-US" sz="2200" dirty="0">
                <a:solidFill>
                  <a:srgbClr val="494949"/>
                </a:solidFill>
                <a:latin typeface="+mn-lt"/>
                <a:ea typeface="Open Sans"/>
                <a:cs typeface="Calibri"/>
              </a:rPr>
              <a:t>. Strateško izbrana lokacija lahko znatno zmanjša vaše začetne stroške, poveča zadovoljstvo gostov in poveča dolgoročne prihodke. Tako pametna </a:t>
            </a:r>
            <a:r>
              <a:rPr lang="en-US" sz="2200" dirty="0" err="1">
                <a:solidFill>
                  <a:srgbClr val="494949"/>
                </a:solidFill>
                <a:latin typeface="+mn-lt"/>
                <a:ea typeface="Open Sans"/>
                <a:cs typeface="Calibri"/>
              </a:rPr>
              <a:t>lokacija</a:t>
            </a:r>
            <a:r>
              <a:rPr lang="en-US" sz="2200" dirty="0">
                <a:solidFill>
                  <a:srgbClr val="494949"/>
                </a:solidFill>
                <a:latin typeface="+mn-lt"/>
                <a:ea typeface="Open Sans"/>
                <a:cs typeface="Calibri"/>
              </a:rPr>
              <a:t> </a:t>
            </a:r>
            <a:r>
              <a:rPr lang="en-US" sz="2200" dirty="0" err="1">
                <a:solidFill>
                  <a:srgbClr val="494949"/>
                </a:solidFill>
                <a:latin typeface="+mn-lt"/>
                <a:ea typeface="Open Sans"/>
                <a:cs typeface="Calibri"/>
              </a:rPr>
              <a:t>prinaša</a:t>
            </a:r>
            <a:r>
              <a:rPr lang="en-US" sz="2200" dirty="0">
                <a:solidFill>
                  <a:srgbClr val="494949"/>
                </a:solidFill>
                <a:latin typeface="+mn-lt"/>
                <a:ea typeface="Open Sans"/>
                <a:cs typeface="Calibri"/>
              </a:rPr>
              <a:t> </a:t>
            </a:r>
            <a:r>
              <a:rPr lang="en-US" sz="2200" dirty="0" err="1">
                <a:solidFill>
                  <a:srgbClr val="494949"/>
                </a:solidFill>
                <a:latin typeface="+mn-lt"/>
                <a:ea typeface="Open Sans"/>
                <a:cs typeface="Calibri"/>
              </a:rPr>
              <a:t>resnično</a:t>
            </a:r>
            <a:r>
              <a:rPr lang="en-US" sz="2200" dirty="0">
                <a:solidFill>
                  <a:srgbClr val="494949"/>
                </a:solidFill>
                <a:latin typeface="+mn-lt"/>
                <a:ea typeface="Open Sans"/>
                <a:cs typeface="Calibri"/>
              </a:rPr>
              <a:t> </a:t>
            </a:r>
            <a:r>
              <a:rPr lang="en-US" sz="2200" dirty="0" err="1">
                <a:solidFill>
                  <a:srgbClr val="494949"/>
                </a:solidFill>
                <a:latin typeface="+mn-lt"/>
                <a:ea typeface="Open Sans"/>
                <a:cs typeface="Calibri"/>
              </a:rPr>
              <a:t>finančno</a:t>
            </a:r>
            <a:r>
              <a:rPr lang="en-US" sz="2200" dirty="0">
                <a:solidFill>
                  <a:srgbClr val="494949"/>
                </a:solidFill>
                <a:latin typeface="+mn-lt"/>
                <a:ea typeface="Open Sans"/>
                <a:cs typeface="Calibri"/>
              </a:rPr>
              <a:t> </a:t>
            </a:r>
            <a:r>
              <a:rPr lang="en-US" sz="2200" dirty="0" err="1">
                <a:solidFill>
                  <a:srgbClr val="494949"/>
                </a:solidFill>
                <a:latin typeface="+mn-lt"/>
                <a:ea typeface="Open Sans"/>
                <a:cs typeface="Calibri"/>
              </a:rPr>
              <a:t>vrednost</a:t>
            </a:r>
            <a:r>
              <a:rPr lang="en-US" sz="2200" dirty="0">
                <a:solidFill>
                  <a:srgbClr val="494949"/>
                </a:solidFill>
                <a:latin typeface="+mn-lt"/>
                <a:ea typeface="Open Sans"/>
                <a:cs typeface="Calibri"/>
              </a:rPr>
              <a:t>.</a:t>
            </a:r>
            <a:endParaRPr lang="en-US" sz="2100" dirty="0">
              <a:solidFill>
                <a:srgbClr val="494949"/>
              </a:solidFill>
              <a:latin typeface="+mn-lt"/>
              <a:ea typeface="Open Sans"/>
              <a:cs typeface="Calibri"/>
            </a:endParaRPr>
          </a:p>
        </p:txBody>
      </p:sp>
      <p:sp>
        <p:nvSpPr>
          <p:cNvPr id="2" name="Rectangle: Rounded Corners 1">
            <a:extLst>
              <a:ext uri="{FF2B5EF4-FFF2-40B4-BE49-F238E27FC236}">
                <a16:creationId xmlns:a16="http://schemas.microsoft.com/office/drawing/2014/main" id="{2528EA02-BF60-1CD5-1350-F426DFE8CF96}"/>
              </a:ext>
            </a:extLst>
          </p:cNvPr>
          <p:cNvSpPr/>
          <p:nvPr/>
        </p:nvSpPr>
        <p:spPr>
          <a:xfrm>
            <a:off x="231792" y="4881912"/>
            <a:ext cx="3797283" cy="1656118"/>
          </a:xfrm>
          <a:prstGeom prst="roundRect">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IE" sz="2400" b="1" dirty="0">
                <a:solidFill>
                  <a:schemeClr val="bg1"/>
                </a:solidFill>
                <a:cs typeface="Aharoni"/>
              </a:rPr>
              <a:t>Prednostna naloga 6 </a:t>
            </a:r>
            <a:r>
              <a:rPr lang="en-IE" sz="2400" dirty="0">
                <a:solidFill>
                  <a:schemeClr val="bg1"/>
                </a:solidFill>
                <a:cs typeface="Aharoni"/>
              </a:rPr>
              <a:t>(€)</a:t>
            </a:r>
            <a:endParaRPr lang="en-IE" sz="2400" dirty="0">
              <a:solidFill>
                <a:schemeClr val="bg1"/>
              </a:solidFill>
              <a:ea typeface="Calibri"/>
              <a:cs typeface="Aharoni"/>
            </a:endParaRPr>
          </a:p>
          <a:p>
            <a:pPr algn="ctr">
              <a:spcAft>
                <a:spcPts val="600"/>
              </a:spcAft>
            </a:pPr>
            <a:r>
              <a:rPr lang="en-IE" sz="2400" dirty="0">
                <a:solidFill>
                  <a:schemeClr val="bg1"/>
                </a:solidFill>
                <a:cs typeface="Aharoni"/>
              </a:rPr>
              <a:t>Izberite praktično in privlačno lokacijo!</a:t>
            </a:r>
            <a:endParaRPr lang="en-IE" sz="2400" dirty="0">
              <a:solidFill>
                <a:schemeClr val="bg1"/>
              </a:solidFill>
              <a:ea typeface="Calibri"/>
              <a:cs typeface="Aharoni"/>
            </a:endParaRPr>
          </a:p>
        </p:txBody>
      </p:sp>
    </p:spTree>
    <p:extLst>
      <p:ext uri="{BB962C8B-B14F-4D97-AF65-F5344CB8AC3E}">
        <p14:creationId xmlns:p14="http://schemas.microsoft.com/office/powerpoint/2010/main" val="128789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6CAD-213D-656A-56FD-26839C91E7C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148113F-C7BF-A571-B1D7-6055695CAFF6}"/>
              </a:ext>
            </a:extLst>
          </p:cNvPr>
          <p:cNvSpPr>
            <a:spLocks noGrp="1"/>
          </p:cNvSpPr>
          <p:nvPr>
            <p:ph type="body" sz="quarter" idx="18"/>
          </p:nvPr>
        </p:nvSpPr>
        <p:spPr>
          <a:xfrm>
            <a:off x="675020" y="3325351"/>
            <a:ext cx="2677779" cy="1049221"/>
          </a:xfrm>
        </p:spPr>
        <p:txBody>
          <a:bodyPr lIns="91440" tIns="45720" rIns="91440" bIns="45720" anchor="t">
            <a:noAutofit/>
          </a:bodyPr>
          <a:lstStyle/>
          <a:p>
            <a:pPr algn="ctr"/>
            <a:r>
              <a:rPr lang="en-US" sz="2400" dirty="0">
                <a:latin typeface="Calibri"/>
                <a:ea typeface="Open Sans"/>
                <a:cs typeface="Calibri"/>
              </a:rPr>
              <a:t>Prednostna naloga: </a:t>
            </a:r>
            <a:r>
              <a:rPr lang="en-US" sz="2400" b="0" dirty="0">
                <a:latin typeface="Calibri"/>
                <a:ea typeface="Open Sans"/>
                <a:cs typeface="Calibri"/>
              </a:rPr>
              <a:t>izbira prave lokacije in uravnoteženje stroškov</a:t>
            </a:r>
          </a:p>
          <a:p>
            <a:pPr algn="ctr">
              <a:lnSpc>
                <a:spcPct val="100000"/>
              </a:lnSpc>
            </a:pPr>
            <a:endParaRPr lang="en-IE" sz="2600" b="0" dirty="0"/>
          </a:p>
        </p:txBody>
      </p:sp>
      <p:sp>
        <p:nvSpPr>
          <p:cNvPr id="13" name="Text Placeholder 2">
            <a:extLst>
              <a:ext uri="{FF2B5EF4-FFF2-40B4-BE49-F238E27FC236}">
                <a16:creationId xmlns:a16="http://schemas.microsoft.com/office/drawing/2014/main" id="{89944639-A729-7452-9E88-7E1DFAA95C8E}"/>
              </a:ext>
            </a:extLst>
          </p:cNvPr>
          <p:cNvSpPr txBox="1">
            <a:spLocks/>
          </p:cNvSpPr>
          <p:nvPr/>
        </p:nvSpPr>
        <p:spPr>
          <a:xfrm>
            <a:off x="4255533" y="215695"/>
            <a:ext cx="7439026" cy="7699952"/>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b="1" dirty="0">
                <a:solidFill>
                  <a:srgbClr val="E96751"/>
                </a:solidFill>
              </a:rPr>
              <a:t>Izbira primerne lokacije za ciljni trg</a:t>
            </a:r>
          </a:p>
          <a:p>
            <a:pPr marL="342900" indent="-342900">
              <a:lnSpc>
                <a:spcPct val="100000"/>
              </a:lnSpc>
              <a:spcAft>
                <a:spcPts val="600"/>
              </a:spcAft>
              <a:buFont typeface="Wingdings" panose="05000000000000000000" pitchFamily="2" charset="2"/>
              <a:buChar char="v"/>
            </a:pPr>
            <a:r>
              <a:rPr lang="en-US" sz="2000" b="1" dirty="0">
                <a:solidFill>
                  <a:srgbClr val="494949"/>
                </a:solidFill>
                <a:latin typeface="Calibri"/>
                <a:ea typeface="Open Sans"/>
                <a:cs typeface="Calibri"/>
              </a:rPr>
              <a:t>Izboljšajte izkušnjo gostov in </a:t>
            </a:r>
            <a:r>
              <a:rPr lang="en-US" sz="2000" dirty="0">
                <a:solidFill>
                  <a:srgbClr val="494949"/>
                </a:solidFill>
                <a:latin typeface="Calibri"/>
                <a:ea typeface="Open Sans"/>
                <a:cs typeface="Calibri"/>
              </a:rPr>
              <a:t>omogočite </a:t>
            </a:r>
            <a:r>
              <a:rPr lang="en-US" sz="2000" b="1" dirty="0">
                <a:solidFill>
                  <a:srgbClr val="494949"/>
                </a:solidFill>
                <a:latin typeface="Calibri"/>
                <a:ea typeface="Open Sans"/>
                <a:cs typeface="Calibri"/>
              </a:rPr>
              <a:t>višje cene </a:t>
            </a:r>
            <a:r>
              <a:rPr lang="en-US" sz="2000" dirty="0">
                <a:solidFill>
                  <a:srgbClr val="494949"/>
                </a:solidFill>
                <a:latin typeface="Calibri"/>
                <a:ea typeface="Open Sans"/>
                <a:cs typeface="Calibri"/>
              </a:rPr>
              <a:t>za bivanje v slikoviti, mirni ali </a:t>
            </a:r>
            <a:r>
              <a:rPr lang="en-US" sz="2000" dirty="0" err="1">
                <a:solidFill>
                  <a:srgbClr val="494949"/>
                </a:solidFill>
                <a:latin typeface="Calibri"/>
                <a:ea typeface="Open Sans"/>
                <a:cs typeface="Calibri"/>
              </a:rPr>
              <a:t>kulturno</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bogati</a:t>
            </a:r>
            <a:r>
              <a:rPr lang="en-US" sz="2000" dirty="0">
                <a:solidFill>
                  <a:srgbClr val="494949"/>
                </a:solidFill>
                <a:latin typeface="Calibri"/>
                <a:ea typeface="Open Sans"/>
                <a:cs typeface="Calibri"/>
              </a:rPr>
              <a:t> </a:t>
            </a:r>
            <a:r>
              <a:rPr lang="en-US" sz="2000" dirty="0" err="1">
                <a:solidFill>
                  <a:srgbClr val="494949"/>
                </a:solidFill>
                <a:latin typeface="Calibri"/>
                <a:ea typeface="Open Sans"/>
                <a:cs typeface="Calibri"/>
              </a:rPr>
              <a:t>okolici</a:t>
            </a:r>
            <a:r>
              <a:rPr lang="en-US" sz="2000" dirty="0">
                <a:solidFill>
                  <a:srgbClr val="494949"/>
                </a:solidFill>
                <a:latin typeface="Calibri"/>
                <a:ea typeface="Open Sans"/>
                <a:cs typeface="Calibri"/>
              </a:rPr>
              <a:t>.</a:t>
            </a:r>
          </a:p>
          <a:p>
            <a:pPr marL="342900" indent="-342900">
              <a:lnSpc>
                <a:spcPct val="100000"/>
              </a:lnSpc>
              <a:spcAft>
                <a:spcPts val="600"/>
              </a:spcAft>
              <a:buFont typeface="Wingdings" panose="05000000000000000000" pitchFamily="2" charset="2"/>
              <a:buChar char="v"/>
            </a:pPr>
            <a:r>
              <a:rPr lang="en-US" sz="2000" b="1" dirty="0">
                <a:solidFill>
                  <a:srgbClr val="494949"/>
                </a:solidFill>
                <a:latin typeface="+mn-lt"/>
                <a:ea typeface="Open Sans"/>
                <a:cs typeface="Calibri"/>
              </a:rPr>
              <a:t>Zmanjšajte stroške infrastrukture </a:t>
            </a:r>
            <a:r>
              <a:rPr lang="en-US" sz="2000" dirty="0">
                <a:solidFill>
                  <a:srgbClr val="494949"/>
                </a:solidFill>
                <a:latin typeface="+mn-lt"/>
                <a:ea typeface="Open Sans"/>
                <a:cs typeface="Calibri"/>
              </a:rPr>
              <a:t>→ Zmanjšajte stroške za vodo, elektriko, kanalizacijo in dostop do cest (</a:t>
            </a:r>
            <a:r>
              <a:rPr lang="en-US" sz="2000" b="1" dirty="0">
                <a:solidFill>
                  <a:srgbClr val="494949"/>
                </a:solidFill>
                <a:latin typeface="+mn-lt"/>
                <a:ea typeface="Open Sans"/>
                <a:cs typeface="Calibri"/>
              </a:rPr>
              <a:t>prihranki v </a:t>
            </a:r>
            <a:r>
              <a:rPr lang="en-US" sz="2000" b="1" dirty="0" err="1">
                <a:solidFill>
                  <a:srgbClr val="494949"/>
                </a:solidFill>
                <a:latin typeface="+mn-lt"/>
                <a:ea typeface="Open Sans"/>
                <a:cs typeface="Calibri"/>
              </a:rPr>
              <a:t>višini</a:t>
            </a:r>
            <a:r>
              <a:rPr lang="en-US" sz="2000" b="1" dirty="0">
                <a:solidFill>
                  <a:srgbClr val="494949"/>
                </a:solidFill>
                <a:latin typeface="+mn-lt"/>
                <a:ea typeface="Open Sans"/>
                <a:cs typeface="Calibri"/>
              </a:rPr>
              <a:t> 10.000–50.000 EUR+).</a:t>
            </a:r>
          </a:p>
          <a:p>
            <a:pPr marL="342900" indent="-342900">
              <a:lnSpc>
                <a:spcPct val="100000"/>
              </a:lnSpc>
              <a:spcAft>
                <a:spcPts val="600"/>
              </a:spcAft>
              <a:buFont typeface="Wingdings" panose="05000000000000000000" pitchFamily="2" charset="2"/>
              <a:buChar char="v"/>
            </a:pPr>
            <a:r>
              <a:rPr lang="en-US" sz="2000" b="1" dirty="0">
                <a:solidFill>
                  <a:srgbClr val="494949"/>
                </a:solidFill>
                <a:latin typeface="+mn-lt"/>
                <a:ea typeface="Open Sans"/>
                <a:cs typeface="Calibri"/>
              </a:rPr>
              <a:t>Povečajte zasedenost </a:t>
            </a:r>
            <a:r>
              <a:rPr lang="en-US" sz="2000" dirty="0">
                <a:solidFill>
                  <a:srgbClr val="494949"/>
                </a:solidFill>
                <a:latin typeface="+mn-lt"/>
                <a:ea typeface="Open Sans"/>
                <a:cs typeface="Calibri"/>
              </a:rPr>
              <a:t>z bližino znamenitosti, poti ali prometnih povezav, </a:t>
            </a:r>
            <a:r>
              <a:rPr lang="en-IE" sz="2000" dirty="0">
                <a:solidFill>
                  <a:srgbClr val="494949"/>
                </a:solidFill>
                <a:latin typeface="+mn-lt"/>
                <a:ea typeface="Open Sans"/>
                <a:cs typeface="Calibri"/>
              </a:rPr>
              <a:t>kar poveča število rezervacij </a:t>
            </a:r>
            <a:r>
              <a:rPr lang="en-IE" sz="2000" dirty="0" err="1">
                <a:solidFill>
                  <a:srgbClr val="494949"/>
                </a:solidFill>
                <a:latin typeface="+mn-lt"/>
                <a:ea typeface="Open Sans"/>
                <a:cs typeface="Calibri"/>
              </a:rPr>
              <a:t>skozi</a:t>
            </a:r>
            <a:r>
              <a:rPr lang="en-IE" sz="2000" dirty="0">
                <a:solidFill>
                  <a:srgbClr val="494949"/>
                </a:solidFill>
                <a:latin typeface="+mn-lt"/>
                <a:ea typeface="Open Sans"/>
                <a:cs typeface="Calibri"/>
              </a:rPr>
              <a:t> </a:t>
            </a:r>
            <a:r>
              <a:rPr lang="en-IE" sz="2000" dirty="0" err="1">
                <a:solidFill>
                  <a:srgbClr val="494949"/>
                </a:solidFill>
                <a:latin typeface="+mn-lt"/>
                <a:ea typeface="Open Sans"/>
                <a:cs typeface="Calibri"/>
              </a:rPr>
              <a:t>vse</a:t>
            </a:r>
            <a:r>
              <a:rPr lang="en-IE" sz="2000" dirty="0">
                <a:solidFill>
                  <a:srgbClr val="494949"/>
                </a:solidFill>
                <a:latin typeface="+mn-lt"/>
                <a:ea typeface="Open Sans"/>
                <a:cs typeface="Calibri"/>
              </a:rPr>
              <a:t> </a:t>
            </a:r>
            <a:r>
              <a:rPr lang="en-IE" sz="2000" dirty="0" err="1">
                <a:solidFill>
                  <a:srgbClr val="494949"/>
                </a:solidFill>
                <a:latin typeface="+mn-lt"/>
                <a:ea typeface="Open Sans"/>
                <a:cs typeface="Calibri"/>
              </a:rPr>
              <a:t>leto</a:t>
            </a:r>
            <a:r>
              <a:rPr lang="en-IE" sz="2000" dirty="0">
                <a:solidFill>
                  <a:srgbClr val="494949"/>
                </a:solidFill>
                <a:latin typeface="+mn-lt"/>
                <a:ea typeface="Open Sans"/>
                <a:cs typeface="Calibri"/>
              </a:rPr>
              <a:t>.</a:t>
            </a:r>
            <a:endParaRPr lang="en-US" sz="2000" dirty="0">
              <a:solidFill>
                <a:srgbClr val="494949"/>
              </a:solidFill>
              <a:latin typeface="+mn-lt"/>
              <a:ea typeface="Open Sans"/>
              <a:cs typeface="Calibri"/>
            </a:endParaRPr>
          </a:p>
          <a:p>
            <a:pPr marL="342900" indent="-342900">
              <a:lnSpc>
                <a:spcPct val="100000"/>
              </a:lnSpc>
              <a:spcAft>
                <a:spcPts val="600"/>
              </a:spcAft>
              <a:buFont typeface="Wingdings" panose="05000000000000000000" pitchFamily="2" charset="2"/>
              <a:buChar char="v"/>
            </a:pPr>
            <a:r>
              <a:rPr lang="en-US" sz="2000" b="1" dirty="0">
                <a:solidFill>
                  <a:srgbClr val="494949"/>
                </a:solidFill>
                <a:latin typeface="+mn-lt"/>
                <a:ea typeface="Open Sans"/>
                <a:cs typeface="Calibri"/>
              </a:rPr>
              <a:t>Omogočite edinstvene izkušnje, </a:t>
            </a:r>
            <a:r>
              <a:rPr lang="en-US" sz="2000" dirty="0">
                <a:solidFill>
                  <a:srgbClr val="494949"/>
                </a:solidFill>
                <a:latin typeface="+mn-lt"/>
                <a:ea typeface="Open Sans"/>
                <a:cs typeface="Calibri"/>
              </a:rPr>
              <a:t>ki vam omogočajo prodajo dodatkov, kot so kopanje v gozdu, opazovanje zvezd ali lokalne delavnice za </a:t>
            </a:r>
            <a:r>
              <a:rPr lang="en-US" sz="2000" dirty="0" err="1">
                <a:solidFill>
                  <a:srgbClr val="494949"/>
                </a:solidFill>
                <a:latin typeface="+mn-lt"/>
                <a:ea typeface="Open Sans"/>
                <a:cs typeface="Calibri"/>
              </a:rPr>
              <a:t>dodatni</a:t>
            </a:r>
            <a:r>
              <a:rPr lang="en-US" sz="2000" dirty="0">
                <a:solidFill>
                  <a:srgbClr val="494949"/>
                </a:solidFill>
                <a:latin typeface="+mn-lt"/>
                <a:ea typeface="Open Sans"/>
                <a:cs typeface="Calibri"/>
              </a:rPr>
              <a:t> </a:t>
            </a:r>
            <a:r>
              <a:rPr lang="en-US" sz="2000" dirty="0" err="1">
                <a:solidFill>
                  <a:srgbClr val="494949"/>
                </a:solidFill>
                <a:latin typeface="+mn-lt"/>
                <a:ea typeface="Open Sans"/>
                <a:cs typeface="Calibri"/>
              </a:rPr>
              <a:t>prihodek</a:t>
            </a:r>
            <a:r>
              <a:rPr lang="en-US" sz="2000" dirty="0">
                <a:solidFill>
                  <a:srgbClr val="494949"/>
                </a:solidFill>
                <a:latin typeface="+mn-lt"/>
                <a:ea typeface="Open Sans"/>
                <a:cs typeface="Calibri"/>
              </a:rPr>
              <a:t>.</a:t>
            </a:r>
          </a:p>
          <a:p>
            <a:pPr marL="342900" indent="-342900">
              <a:lnSpc>
                <a:spcPct val="100000"/>
              </a:lnSpc>
              <a:spcAft>
                <a:spcPts val="600"/>
              </a:spcAft>
              <a:buFont typeface="Wingdings" panose="05000000000000000000" pitchFamily="2" charset="2"/>
              <a:buChar char="v"/>
            </a:pPr>
            <a:r>
              <a:rPr lang="en-US" sz="2000" b="1" dirty="0">
                <a:solidFill>
                  <a:srgbClr val="494949"/>
                </a:solidFill>
                <a:latin typeface="+mn-lt"/>
                <a:ea typeface="Open Sans"/>
                <a:cs typeface="Calibri"/>
              </a:rPr>
              <a:t>Podpirajte cilje trajnosti, </a:t>
            </a:r>
            <a:r>
              <a:rPr lang="en-US" sz="2000" dirty="0">
                <a:solidFill>
                  <a:srgbClr val="494949"/>
                </a:solidFill>
                <a:latin typeface="+mn-lt"/>
                <a:ea typeface="Open Sans"/>
                <a:cs typeface="Calibri"/>
              </a:rPr>
              <a:t>dostop do sonca, vetra ali lokalnih prehrambenih sistemov, zmanjšajte tekoče stroške </a:t>
            </a:r>
            <a:r>
              <a:rPr lang="en-IE" sz="2000" dirty="0">
                <a:solidFill>
                  <a:srgbClr val="494949"/>
                </a:solidFill>
                <a:latin typeface="+mn-lt"/>
                <a:ea typeface="Open Sans"/>
                <a:cs typeface="Calibri"/>
              </a:rPr>
              <a:t>in </a:t>
            </a:r>
            <a:r>
              <a:rPr lang="en-IE" sz="2000" dirty="0" err="1">
                <a:solidFill>
                  <a:srgbClr val="494949"/>
                </a:solidFill>
                <a:latin typeface="+mn-lt"/>
                <a:ea typeface="Open Sans"/>
                <a:cs typeface="Calibri"/>
              </a:rPr>
              <a:t>privabite</a:t>
            </a:r>
            <a:r>
              <a:rPr lang="en-IE" sz="2000" dirty="0">
                <a:solidFill>
                  <a:srgbClr val="494949"/>
                </a:solidFill>
                <a:latin typeface="+mn-lt"/>
                <a:ea typeface="Open Sans"/>
                <a:cs typeface="Calibri"/>
              </a:rPr>
              <a:t> </a:t>
            </a:r>
            <a:r>
              <a:rPr lang="en-IE" sz="2000" dirty="0" err="1">
                <a:solidFill>
                  <a:srgbClr val="494949"/>
                </a:solidFill>
                <a:latin typeface="+mn-lt"/>
                <a:ea typeface="Open Sans"/>
                <a:cs typeface="Calibri"/>
              </a:rPr>
              <a:t>financiranje</a:t>
            </a:r>
            <a:r>
              <a:rPr lang="en-IE" sz="2000" dirty="0">
                <a:solidFill>
                  <a:srgbClr val="494949"/>
                </a:solidFill>
                <a:latin typeface="+mn-lt"/>
                <a:ea typeface="Open Sans"/>
                <a:cs typeface="Calibri"/>
              </a:rPr>
              <a:t>/</a:t>
            </a:r>
            <a:r>
              <a:rPr lang="en-IE" sz="2000" dirty="0" err="1">
                <a:solidFill>
                  <a:srgbClr val="494949"/>
                </a:solidFill>
                <a:latin typeface="+mn-lt"/>
                <a:ea typeface="Open Sans"/>
                <a:cs typeface="Calibri"/>
              </a:rPr>
              <a:t>subvencije</a:t>
            </a:r>
            <a:r>
              <a:rPr lang="en-IE" sz="2000" dirty="0">
                <a:solidFill>
                  <a:srgbClr val="494949"/>
                </a:solidFill>
                <a:latin typeface="+mn-lt"/>
                <a:ea typeface="Open Sans"/>
                <a:cs typeface="Calibri"/>
              </a:rPr>
              <a:t>.</a:t>
            </a:r>
            <a:endParaRPr lang="en-US" sz="2000" dirty="0">
              <a:solidFill>
                <a:srgbClr val="494949"/>
              </a:solidFill>
              <a:latin typeface="+mn-lt"/>
              <a:ea typeface="Open Sans"/>
              <a:cs typeface="Calibri"/>
            </a:endParaRPr>
          </a:p>
          <a:p>
            <a:pPr marL="342900" indent="-342900">
              <a:lnSpc>
                <a:spcPct val="100000"/>
              </a:lnSpc>
              <a:spcAft>
                <a:spcPts val="600"/>
              </a:spcAft>
              <a:buFont typeface="Wingdings" panose="05000000000000000000" pitchFamily="2" charset="2"/>
              <a:buChar char="v"/>
            </a:pPr>
            <a:r>
              <a:rPr lang="en-US" sz="2000" b="1" dirty="0">
                <a:solidFill>
                  <a:srgbClr val="E96751"/>
                </a:solidFill>
                <a:latin typeface="Calibri"/>
                <a:ea typeface="Open Sans"/>
                <a:cs typeface="Calibri"/>
              </a:rPr>
              <a:t>Sklepna ugotovitev: </a:t>
            </a:r>
            <a:r>
              <a:rPr lang="en-US" sz="2000" dirty="0">
                <a:solidFill>
                  <a:srgbClr val="494949"/>
                </a:solidFill>
                <a:latin typeface="Calibri"/>
                <a:ea typeface="Open Sans"/>
                <a:cs typeface="Calibri"/>
              </a:rPr>
              <a:t>Izbira prave lokacije je ena redkih zgodnjih odločitev, ki lahko zniža vaše stroške in poveča vaše prihodke. Ni pomembno samo, kje </a:t>
            </a:r>
            <a:r>
              <a:rPr lang="en-US" sz="2000" dirty="0">
                <a:solidFill>
                  <a:srgbClr val="000000"/>
                </a:solidFill>
                <a:latin typeface="Calibri"/>
                <a:ea typeface="Open Sans"/>
                <a:cs typeface="Calibri"/>
              </a:rPr>
              <a:t>gradite, ampak tudi, kako okoli </a:t>
            </a:r>
            <a:r>
              <a:rPr lang="en-US" sz="2000" dirty="0" err="1">
                <a:solidFill>
                  <a:srgbClr val="000000"/>
                </a:solidFill>
                <a:latin typeface="Calibri"/>
                <a:ea typeface="Open Sans"/>
                <a:cs typeface="Calibri"/>
              </a:rPr>
              <a:t>tega</a:t>
            </a:r>
            <a:r>
              <a:rPr lang="en-US" sz="2000" dirty="0">
                <a:solidFill>
                  <a:srgbClr val="000000"/>
                </a:solidFill>
                <a:latin typeface="Calibri"/>
                <a:ea typeface="Open Sans"/>
                <a:cs typeface="Calibri"/>
              </a:rPr>
              <a:t> </a:t>
            </a:r>
            <a:r>
              <a:rPr lang="en-US" sz="2000" dirty="0" err="1">
                <a:solidFill>
                  <a:srgbClr val="000000"/>
                </a:solidFill>
                <a:latin typeface="Calibri"/>
                <a:ea typeface="Open Sans"/>
                <a:cs typeface="Calibri"/>
              </a:rPr>
              <a:t>gradite</a:t>
            </a:r>
            <a:r>
              <a:rPr lang="en-US" sz="2000" dirty="0">
                <a:solidFill>
                  <a:srgbClr val="000000"/>
                </a:solidFill>
                <a:latin typeface="Calibri"/>
                <a:ea typeface="Open Sans"/>
                <a:cs typeface="Calibri"/>
              </a:rPr>
              <a:t> </a:t>
            </a:r>
            <a:r>
              <a:rPr lang="en-US" sz="2000" dirty="0" err="1">
                <a:solidFill>
                  <a:srgbClr val="000000"/>
                </a:solidFill>
                <a:latin typeface="Calibri"/>
                <a:ea typeface="Open Sans"/>
                <a:cs typeface="Calibri"/>
              </a:rPr>
              <a:t>posel</a:t>
            </a:r>
            <a:r>
              <a:rPr lang="en-US" sz="2000" dirty="0">
                <a:solidFill>
                  <a:srgbClr val="000000"/>
                </a:solidFill>
                <a:latin typeface="Calibri"/>
                <a:ea typeface="Open Sans"/>
                <a:cs typeface="Calibri"/>
              </a:rPr>
              <a:t>. </a:t>
            </a:r>
            <a:r>
              <a:rPr lang="en-US" sz="2000" dirty="0" err="1">
                <a:solidFill>
                  <a:srgbClr val="000000"/>
                </a:solidFill>
                <a:latin typeface="Calibri"/>
                <a:ea typeface="Open Sans"/>
                <a:cs typeface="Calibri"/>
              </a:rPr>
              <a:t>Privabi</a:t>
            </a:r>
            <a:r>
              <a:rPr lang="en-US" sz="2000" dirty="0">
                <a:solidFill>
                  <a:srgbClr val="000000"/>
                </a:solidFill>
                <a:latin typeface="Calibri"/>
                <a:ea typeface="Open Sans"/>
                <a:cs typeface="Calibri"/>
              </a:rPr>
              <a:t> </a:t>
            </a:r>
            <a:r>
              <a:rPr lang="en-US" sz="2000" dirty="0" err="1">
                <a:solidFill>
                  <a:srgbClr val="000000"/>
                </a:solidFill>
                <a:latin typeface="Calibri"/>
                <a:ea typeface="Open Sans"/>
                <a:cs typeface="Calibri"/>
              </a:rPr>
              <a:t>financiranje</a:t>
            </a:r>
            <a:r>
              <a:rPr lang="en-US" sz="2000" dirty="0">
                <a:solidFill>
                  <a:srgbClr val="000000"/>
                </a:solidFill>
                <a:latin typeface="Calibri"/>
                <a:ea typeface="Open Sans"/>
                <a:cs typeface="Calibri"/>
              </a:rPr>
              <a:t>/</a:t>
            </a:r>
            <a:r>
              <a:rPr lang="en-US" sz="2000" dirty="0" err="1">
                <a:solidFill>
                  <a:srgbClr val="000000"/>
                </a:solidFill>
                <a:latin typeface="Calibri"/>
                <a:ea typeface="Open Sans"/>
                <a:cs typeface="Calibri"/>
              </a:rPr>
              <a:t>subvencije</a:t>
            </a:r>
            <a:r>
              <a:rPr lang="en-US" sz="2000" dirty="0">
                <a:solidFill>
                  <a:srgbClr val="000000"/>
                </a:solidFill>
                <a:latin typeface="Calibri"/>
                <a:ea typeface="Open Sans"/>
                <a:cs typeface="Calibri"/>
              </a:rPr>
              <a:t>.</a:t>
            </a:r>
          </a:p>
        </p:txBody>
      </p:sp>
      <p:pic>
        <p:nvPicPr>
          <p:cNvPr id="11" name="Picture Placeholder 10" descr="A house with a balcony and trees&#10;&#10;AI-generated content may be incorrect.">
            <a:extLst>
              <a:ext uri="{FF2B5EF4-FFF2-40B4-BE49-F238E27FC236}">
                <a16:creationId xmlns:a16="http://schemas.microsoft.com/office/drawing/2014/main" id="{4493F24B-1125-86B2-7170-87D1A71F910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372573" y="-9769"/>
            <a:ext cx="3273274" cy="1722071"/>
          </a:xfrm>
          <a:prstGeom prst="rect">
            <a:avLst/>
          </a:prstGeom>
        </p:spPr>
      </p:pic>
      <p:sp>
        <p:nvSpPr>
          <p:cNvPr id="9" name="Text Placeholder 7">
            <a:extLst>
              <a:ext uri="{FF2B5EF4-FFF2-40B4-BE49-F238E27FC236}">
                <a16:creationId xmlns:a16="http://schemas.microsoft.com/office/drawing/2014/main" id="{16BBA607-801E-A10C-FDDC-2F7E83C33535}"/>
              </a:ext>
            </a:extLst>
          </p:cNvPr>
          <p:cNvSpPr>
            <a:spLocks noGrp="1"/>
          </p:cNvSpPr>
          <p:nvPr>
            <p:ph type="body" sz="quarter" idx="19"/>
          </p:nvPr>
        </p:nvSpPr>
        <p:spPr>
          <a:xfrm>
            <a:off x="438825" y="1758767"/>
            <a:ext cx="3150168" cy="385564"/>
          </a:xfrm>
        </p:spPr>
        <p:txBody>
          <a:bodyPr/>
          <a:lstStyle/>
          <a:p>
            <a:pPr algn="ctr"/>
            <a:r>
              <a:rPr lang="en-IE" sz="3000" dirty="0"/>
              <a:t>Lokacija je pomembna za goste </a:t>
            </a:r>
          </a:p>
        </p:txBody>
      </p:sp>
      <p:pic>
        <p:nvPicPr>
          <p:cNvPr id="4" name="Picture 3">
            <a:extLst>
              <a:ext uri="{FF2B5EF4-FFF2-40B4-BE49-F238E27FC236}">
                <a16:creationId xmlns:a16="http://schemas.microsoft.com/office/drawing/2014/main" id="{CDCB80CE-CB5D-D7CB-85A0-84422AFF9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13" y="5506249"/>
            <a:ext cx="850589" cy="846711"/>
          </a:xfrm>
          <a:prstGeom prst="rect">
            <a:avLst/>
          </a:prstGeom>
        </p:spPr>
      </p:pic>
      <p:sp>
        <p:nvSpPr>
          <p:cNvPr id="5" name="TextBox 4">
            <a:extLst>
              <a:ext uri="{FF2B5EF4-FFF2-40B4-BE49-F238E27FC236}">
                <a16:creationId xmlns:a16="http://schemas.microsoft.com/office/drawing/2014/main" id="{C445E98E-9AC2-46DF-3349-BF0ECB6129B1}"/>
              </a:ext>
            </a:extLst>
          </p:cNvPr>
          <p:cNvSpPr txBox="1"/>
          <p:nvPr/>
        </p:nvSpPr>
        <p:spPr>
          <a:xfrm>
            <a:off x="1341356" y="5283274"/>
            <a:ext cx="2677780" cy="1200329"/>
          </a:xfrm>
          <a:prstGeom prst="rect">
            <a:avLst/>
          </a:prstGeom>
          <a:noFill/>
        </p:spPr>
        <p:txBody>
          <a:bodyPr wrap="square" rtlCol="0">
            <a:spAutoFit/>
          </a:bodyPr>
          <a:lstStyle/>
          <a:p>
            <a:r>
              <a:rPr lang="en-US" b="1" i="1" dirty="0">
                <a:solidFill>
                  <a:srgbClr val="494949"/>
                </a:solidFill>
                <a:latin typeface="Google Sans"/>
              </a:rPr>
              <a:t>Priporočena literatura</a:t>
            </a:r>
            <a:endParaRPr lang="en-US" b="1" i="1" dirty="0">
              <a:solidFill>
                <a:srgbClr val="494949"/>
              </a:solidFill>
              <a:latin typeface="Google Sans"/>
              <a:hlinkClick r:id="rId4">
                <a:extLst>
                  <a:ext uri="{A12FA001-AC4F-418D-AE19-62706E023703}">
                    <ahyp:hlinkClr xmlns:ahyp="http://schemas.microsoft.com/office/drawing/2018/hyperlinkcolor" val="tx"/>
                  </a:ext>
                </a:extLst>
              </a:hlinkClick>
            </a:endParaRPr>
          </a:p>
          <a:p>
            <a:r>
              <a:rPr lang="en-US" dirty="0">
                <a:solidFill>
                  <a:srgbClr val="00B0F0"/>
                </a:solidFill>
                <a:latin typeface="AkkuratLLWeb"/>
                <a:hlinkClick r:id="rId5">
                  <a:extLst>
                    <a:ext uri="{A12FA001-AC4F-418D-AE19-62706E023703}">
                      <ahyp:hlinkClr xmlns:ahyp="http://schemas.microsoft.com/office/drawing/2018/hyperlinkcolor" val="tx"/>
                    </a:ext>
                  </a:extLst>
                </a:hlinkClick>
              </a:rPr>
              <a:t>Anketa med </a:t>
            </a:r>
            <a:r>
              <a:rPr lang="en-US" dirty="0" err="1">
                <a:solidFill>
                  <a:srgbClr val="00B0F0"/>
                </a:solidFill>
                <a:latin typeface="AkkuratLLWeb"/>
                <a:hlinkClick r:id="rId5">
                  <a:extLst>
                    <a:ext uri="{A12FA001-AC4F-418D-AE19-62706E023703}">
                      <ahyp:hlinkClr xmlns:ahyp="http://schemas.microsoft.com/office/drawing/2018/hyperlinkcolor" val="tx"/>
                    </a:ext>
                  </a:extLst>
                </a:hlinkClick>
              </a:rPr>
              <a:t>popotniki </a:t>
            </a:r>
            <a:r>
              <a:rPr lang="en-US" dirty="0">
                <a:solidFill>
                  <a:srgbClr val="00B0F0"/>
                </a:solidFill>
                <a:latin typeface="AkkuratLLWeb"/>
                <a:hlinkClick r:id="rId5">
                  <a:extLst>
                    <a:ext uri="{A12FA001-AC4F-418D-AE19-62706E023703}">
                      <ahyp:hlinkClr xmlns:ahyp="http://schemas.microsoft.com/office/drawing/2018/hyperlinkcolor" val="tx"/>
                    </a:ext>
                  </a:extLst>
                </a:hlinkClick>
              </a:rPr>
              <a:t>je pokazala, da 76 % želi bolj trajnostne možnosti</a:t>
            </a:r>
            <a:r>
              <a:rPr lang="en-US" dirty="0">
                <a:solidFill>
                  <a:srgbClr val="00B0F0"/>
                </a:solidFill>
                <a:latin typeface="AkkuratLLWeb"/>
              </a:rPr>
              <a:t>, 2023</a:t>
            </a:r>
          </a:p>
        </p:txBody>
      </p:sp>
    </p:spTree>
    <p:extLst>
      <p:ext uri="{BB962C8B-B14F-4D97-AF65-F5344CB8AC3E}">
        <p14:creationId xmlns:p14="http://schemas.microsoft.com/office/powerpoint/2010/main" val="44728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33F87-898A-BB3D-EB54-5C3567B7B2C7}"/>
            </a:ext>
          </a:extLst>
        </p:cNvPr>
        <p:cNvGrpSpPr/>
        <p:nvPr/>
      </p:nvGrpSpPr>
      <p:grpSpPr>
        <a:xfrm>
          <a:off x="0" y="0"/>
          <a:ext cx="0" cy="0"/>
          <a:chOff x="0" y="0"/>
          <a:chExt cx="0" cy="0"/>
        </a:xfrm>
      </p:grpSpPr>
      <p:sp>
        <p:nvSpPr>
          <p:cNvPr id="13" name="Text Placeholder 2">
            <a:extLst>
              <a:ext uri="{FF2B5EF4-FFF2-40B4-BE49-F238E27FC236}">
                <a16:creationId xmlns:a16="http://schemas.microsoft.com/office/drawing/2014/main" id="{3E951EDE-2B67-6659-F725-7D62E3911843}"/>
              </a:ext>
            </a:extLst>
          </p:cNvPr>
          <p:cNvSpPr txBox="1">
            <a:spLocks/>
          </p:cNvSpPr>
          <p:nvPr/>
        </p:nvSpPr>
        <p:spPr>
          <a:xfrm>
            <a:off x="4107261" y="176618"/>
            <a:ext cx="7873042" cy="6439721"/>
          </a:xfrm>
          <a:prstGeom prst="rect">
            <a:avLst/>
          </a:prstGeom>
        </p:spPr>
        <p:txBody>
          <a:bodyPr lIns="91440" tIns="45720" rIns="91440" bIns="45720"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b="1" dirty="0">
                <a:solidFill>
                  <a:srgbClr val="E96751"/>
                </a:solidFill>
              </a:rPr>
              <a:t>Razumevanje privlačnosti in izkušenj gostov</a:t>
            </a:r>
          </a:p>
          <a:p>
            <a:pPr fontAlgn="base">
              <a:lnSpc>
                <a:spcPct val="100000"/>
              </a:lnSpc>
              <a:spcAft>
                <a:spcPts val="1200"/>
              </a:spcAft>
            </a:pPr>
            <a:r>
              <a:rPr lang="en-US" sz="2400" b="1" dirty="0">
                <a:solidFill>
                  <a:srgbClr val="459597"/>
                </a:solidFill>
                <a:latin typeface="+mn-lt"/>
                <a:ea typeface="Open Sans"/>
                <a:cs typeface="Calibri"/>
              </a:rPr>
              <a:t>Bližina dejavnosti in tematskih ponudb</a:t>
            </a:r>
          </a:p>
          <a:p>
            <a:pPr fontAlgn="base">
              <a:lnSpc>
                <a:spcPct val="100000"/>
              </a:lnSpc>
              <a:spcAft>
                <a:spcPts val="1200"/>
              </a:spcAft>
            </a:pPr>
            <a:r>
              <a:rPr lang="en-US" sz="2000" dirty="0">
                <a:solidFill>
                  <a:srgbClr val="494949"/>
                </a:solidFill>
                <a:latin typeface="+mn-lt"/>
                <a:ea typeface="Open Sans"/>
                <a:cs typeface="Calibri"/>
              </a:rPr>
              <a:t>Čeprav je oddaljenost privlačna, je ključnega pomena tudi dostopnost do zanimivih dejavnosti. Turisti želijo med bivanjem stran od civilizacije „nekaj početi“.</a:t>
            </a:r>
          </a:p>
          <a:p>
            <a:pPr fontAlgn="base">
              <a:lnSpc>
                <a:spcPct val="100000"/>
              </a:lnSpc>
              <a:spcAft>
                <a:spcPts val="1200"/>
              </a:spcAft>
            </a:pPr>
            <a:r>
              <a:rPr lang="en-US" sz="2000" i="1" dirty="0">
                <a:solidFill>
                  <a:srgbClr val="494949"/>
                </a:solidFill>
                <a:latin typeface="Calibri"/>
                <a:ea typeface="Open Sans"/>
                <a:cs typeface="Calibri"/>
              </a:rPr>
              <a:t>72 % </a:t>
            </a:r>
            <a:r>
              <a:rPr lang="en-US" sz="2000" i="1" dirty="0" err="1">
                <a:solidFill>
                  <a:srgbClr val="494949"/>
                </a:solidFill>
                <a:latin typeface="Calibri"/>
                <a:ea typeface="Open Sans"/>
                <a:cs typeface="Calibri"/>
              </a:rPr>
              <a:t>potnikov</a:t>
            </a:r>
            <a:r>
              <a:rPr lang="en-US" sz="2000" i="1" dirty="0">
                <a:solidFill>
                  <a:srgbClr val="494949"/>
                </a:solidFill>
                <a:latin typeface="Calibri"/>
                <a:ea typeface="Open Sans"/>
                <a:cs typeface="Calibri"/>
              </a:rPr>
              <a:t> pravi, </a:t>
            </a:r>
            <a:r>
              <a:rPr lang="en-US" sz="2000" b="1" i="1" dirty="0">
                <a:solidFill>
                  <a:srgbClr val="494949"/>
                </a:solidFill>
                <a:latin typeface="Calibri"/>
                <a:ea typeface="Open Sans"/>
                <a:cs typeface="Calibri"/>
              </a:rPr>
              <a:t>da na</a:t>
            </a:r>
            <a:r>
              <a:rPr lang="en-US" sz="2000" i="1" dirty="0">
                <a:solidFill>
                  <a:srgbClr val="494949"/>
                </a:solidFill>
                <a:latin typeface="Calibri"/>
                <a:ea typeface="Open Sans"/>
                <a:cs typeface="Calibri"/>
              </a:rPr>
              <a:t> </a:t>
            </a:r>
            <a:r>
              <a:rPr lang="en-US" sz="2000" i="1" dirty="0" err="1">
                <a:solidFill>
                  <a:srgbClr val="494949"/>
                </a:solidFill>
                <a:latin typeface="Calibri"/>
                <a:ea typeface="Open Sans"/>
                <a:cs typeface="Calibri"/>
              </a:rPr>
              <a:t>njihovo</a:t>
            </a:r>
            <a:r>
              <a:rPr lang="en-US" sz="2000" i="1" dirty="0">
                <a:solidFill>
                  <a:srgbClr val="494949"/>
                </a:solidFill>
                <a:latin typeface="Calibri"/>
                <a:ea typeface="Open Sans"/>
                <a:cs typeface="Calibri"/>
              </a:rPr>
              <a:t> </a:t>
            </a:r>
            <a:r>
              <a:rPr lang="en-US" sz="2000" b="1" i="1" dirty="0" err="1">
                <a:solidFill>
                  <a:srgbClr val="494949"/>
                </a:solidFill>
                <a:latin typeface="Calibri"/>
                <a:ea typeface="Open Sans"/>
                <a:cs typeface="Calibri"/>
              </a:rPr>
              <a:t>izbiro</a:t>
            </a:r>
            <a:r>
              <a:rPr lang="en-US" sz="2000" b="1" i="1" dirty="0">
                <a:solidFill>
                  <a:srgbClr val="494949"/>
                </a:solidFill>
                <a:latin typeface="Calibri"/>
                <a:ea typeface="Open Sans"/>
                <a:cs typeface="Calibri"/>
              </a:rPr>
              <a:t> </a:t>
            </a:r>
            <a:r>
              <a:rPr lang="en-US" sz="2000" b="1" i="1" dirty="0" err="1">
                <a:solidFill>
                  <a:srgbClr val="494949"/>
                </a:solidFill>
                <a:latin typeface="Calibri"/>
                <a:ea typeface="Open Sans"/>
                <a:cs typeface="Calibri"/>
              </a:rPr>
              <a:t>nastanitve</a:t>
            </a:r>
            <a:r>
              <a:rPr lang="en-US" sz="2000" b="1" i="1" dirty="0">
                <a:solidFill>
                  <a:srgbClr val="494949"/>
                </a:solidFill>
                <a:latin typeface="Calibri"/>
                <a:ea typeface="Open Sans"/>
                <a:cs typeface="Calibri"/>
              </a:rPr>
              <a:t> </a:t>
            </a:r>
            <a:r>
              <a:rPr lang="en-US" sz="2000" b="1" i="1" dirty="0" err="1">
                <a:solidFill>
                  <a:srgbClr val="494949"/>
                </a:solidFill>
                <a:latin typeface="Calibri"/>
                <a:ea typeface="Open Sans"/>
                <a:cs typeface="Calibri"/>
              </a:rPr>
              <a:t>vplivajo</a:t>
            </a:r>
            <a:r>
              <a:rPr lang="en-US" sz="2000" b="1" i="1" dirty="0">
                <a:solidFill>
                  <a:srgbClr val="494949"/>
                </a:solidFill>
                <a:latin typeface="Calibri"/>
                <a:ea typeface="Open Sans"/>
                <a:cs typeface="Calibri"/>
              </a:rPr>
              <a:t> </a:t>
            </a:r>
            <a:r>
              <a:rPr lang="en-US" sz="2000" b="1" i="1" dirty="0" err="1">
                <a:solidFill>
                  <a:srgbClr val="494949"/>
                </a:solidFill>
                <a:latin typeface="Calibri"/>
                <a:ea typeface="Open Sans"/>
                <a:cs typeface="Calibri"/>
              </a:rPr>
              <a:t>dejavnosti</a:t>
            </a:r>
            <a:r>
              <a:rPr lang="en-US" sz="2000" b="1" i="1" dirty="0">
                <a:solidFill>
                  <a:srgbClr val="494949"/>
                </a:solidFill>
                <a:latin typeface="Calibri"/>
                <a:ea typeface="Open Sans"/>
                <a:cs typeface="Calibri"/>
              </a:rPr>
              <a:t> v bližini</a:t>
            </a:r>
            <a:r>
              <a:rPr lang="en-US" sz="2000" i="1" dirty="0">
                <a:solidFill>
                  <a:srgbClr val="494949"/>
                </a:solidFill>
                <a:latin typeface="Calibri"/>
                <a:ea typeface="Open Sans"/>
                <a:cs typeface="Calibri"/>
              </a:rPr>
              <a:t>, zlasti doživetja v naravi in na področju dobrega počutja (Booking.com 2023 Sustainable Travel Report). </a:t>
            </a:r>
          </a:p>
          <a:p>
            <a:pPr fontAlgn="base">
              <a:lnSpc>
                <a:spcPct val="100000"/>
              </a:lnSpc>
              <a:spcAft>
                <a:spcPts val="1200"/>
              </a:spcAft>
            </a:pPr>
            <a:r>
              <a:rPr lang="en-US" sz="2000" dirty="0">
                <a:solidFill>
                  <a:srgbClr val="494949"/>
                </a:solidFill>
                <a:latin typeface="Calibri"/>
                <a:ea typeface="Open Sans"/>
                <a:cs typeface="Calibri"/>
              </a:rPr>
              <a:t>To pomeni, da </a:t>
            </a:r>
            <a:r>
              <a:rPr lang="en-US" sz="2000" b="1" dirty="0">
                <a:solidFill>
                  <a:srgbClr val="494949"/>
                </a:solidFill>
                <a:latin typeface="Calibri"/>
                <a:ea typeface="Open Sans"/>
                <a:cs typeface="Calibri"/>
              </a:rPr>
              <a:t>je </a:t>
            </a:r>
            <a:r>
              <a:rPr lang="en-US" sz="2000" dirty="0">
                <a:solidFill>
                  <a:srgbClr val="494949"/>
                </a:solidFill>
                <a:latin typeface="Calibri"/>
                <a:ea typeface="Open Sans"/>
                <a:cs typeface="Calibri"/>
              </a:rPr>
              <a:t>ena od vaših </a:t>
            </a:r>
            <a:r>
              <a:rPr lang="en-US" sz="2000" b="1" dirty="0">
                <a:solidFill>
                  <a:srgbClr val="494949"/>
                </a:solidFill>
                <a:latin typeface="Calibri"/>
                <a:ea typeface="Open Sans"/>
                <a:cs typeface="Calibri"/>
              </a:rPr>
              <a:t>največjih prednosti tisto, kar se nahaja tik pred vašim pragom</a:t>
            </a:r>
            <a:r>
              <a:rPr lang="en-US" sz="2000" dirty="0">
                <a:solidFill>
                  <a:srgbClr val="494949"/>
                </a:solidFill>
                <a:latin typeface="Calibri"/>
                <a:ea typeface="Open Sans"/>
                <a:cs typeface="Calibri"/>
              </a:rPr>
              <a:t>.</a:t>
            </a:r>
            <a:endParaRPr lang="en-US" sz="2000" i="1" dirty="0">
              <a:solidFill>
                <a:srgbClr val="494949"/>
              </a:solidFill>
              <a:latin typeface="Calibri"/>
              <a:ea typeface="Open Sans"/>
              <a:cs typeface="Calibri"/>
            </a:endParaRPr>
          </a:p>
          <a:p>
            <a:pPr fontAlgn="base">
              <a:lnSpc>
                <a:spcPct val="100000"/>
              </a:lnSpc>
              <a:spcAft>
                <a:spcPts val="1200"/>
              </a:spcAft>
            </a:pPr>
            <a:r>
              <a:rPr lang="en-US" sz="2000" b="1" dirty="0">
                <a:solidFill>
                  <a:srgbClr val="3B7F81"/>
                </a:solidFill>
                <a:latin typeface="+mn-lt"/>
                <a:ea typeface="Open Sans"/>
                <a:cs typeface="Calibri"/>
              </a:rPr>
              <a:t>Kakšne lokacije in okolja iščejo!</a:t>
            </a:r>
          </a:p>
          <a:p>
            <a:pPr fontAlgn="base">
              <a:lnSpc>
                <a:spcPct val="100000"/>
              </a:lnSpc>
              <a:spcAft>
                <a:spcPts val="1200"/>
              </a:spcAft>
            </a:pPr>
            <a:r>
              <a:rPr lang="en-US" sz="2000" dirty="0">
                <a:solidFill>
                  <a:srgbClr val="494949"/>
                </a:solidFill>
                <a:latin typeface="+mn-lt"/>
                <a:ea typeface="Open Sans"/>
                <a:cs typeface="Calibri"/>
              </a:rPr>
              <a:t>Iščejo </a:t>
            </a:r>
            <a:r>
              <a:rPr lang="en-US" sz="2000" dirty="0" err="1">
                <a:solidFill>
                  <a:srgbClr val="494949"/>
                </a:solidFill>
                <a:latin typeface="+mn-lt"/>
                <a:ea typeface="Open Sans"/>
                <a:cs typeface="Calibri"/>
              </a:rPr>
              <a:t>nastanitve</a:t>
            </a:r>
            <a:r>
              <a:rPr lang="en-US" sz="2000" dirty="0">
                <a:solidFill>
                  <a:srgbClr val="494949"/>
                </a:solidFill>
                <a:latin typeface="+mn-lt"/>
                <a:ea typeface="Open Sans"/>
                <a:cs typeface="Calibri"/>
              </a:rPr>
              <a:t> in </a:t>
            </a:r>
            <a:r>
              <a:rPr lang="en-US" sz="2000" dirty="0" err="1">
                <a:solidFill>
                  <a:srgbClr val="494949"/>
                </a:solidFill>
                <a:latin typeface="+mn-lt"/>
                <a:ea typeface="Open Sans"/>
                <a:cs typeface="Calibri"/>
              </a:rPr>
              <a:t>lokacije</a:t>
            </a:r>
            <a:r>
              <a:rPr lang="en-US" sz="2000" dirty="0">
                <a:solidFill>
                  <a:srgbClr val="494949"/>
                </a:solidFill>
                <a:latin typeface="+mn-lt"/>
                <a:ea typeface="Open Sans"/>
                <a:cs typeface="Calibri"/>
              </a:rPr>
              <a:t>, ki ponujajo pustolovščine v naravi (kajak, pohodništvo, plavanje v naravi, kolesarjenje), doživetja na področju dobrega počutja (kopanje v gozdu, joga, termalni izviri), doživetja na področju hrane in vina (jedilnik od kmetije do mize, nabiranje hrane, vinogradi) ter umetnost ali lokalno obrtništvo (lončarstvo, tkanje, slikarski umiki). </a:t>
            </a:r>
          </a:p>
        </p:txBody>
      </p:sp>
      <p:pic>
        <p:nvPicPr>
          <p:cNvPr id="4" name="Picture Placeholder 3" descr="A group of people on bicycles&#10;&#10;AI-generated content may be incorrect.">
            <a:extLst>
              <a:ext uri="{FF2B5EF4-FFF2-40B4-BE49-F238E27FC236}">
                <a16:creationId xmlns:a16="http://schemas.microsoft.com/office/drawing/2014/main" id="{82148E12-BB53-BCFB-1B96-C8C128E4F6D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Placeholder 6">
            <a:extLst>
              <a:ext uri="{FF2B5EF4-FFF2-40B4-BE49-F238E27FC236}">
                <a16:creationId xmlns:a16="http://schemas.microsoft.com/office/drawing/2014/main" id="{1B716DE2-A084-0377-EFB5-54281C56D4F9}"/>
              </a:ext>
            </a:extLst>
          </p:cNvPr>
          <p:cNvSpPr>
            <a:spLocks noGrp="1"/>
          </p:cNvSpPr>
          <p:nvPr>
            <p:ph type="body" sz="quarter" idx="18"/>
          </p:nvPr>
        </p:nvSpPr>
        <p:spPr>
          <a:xfrm>
            <a:off x="713765" y="3430971"/>
            <a:ext cx="2777808" cy="1049337"/>
          </a:xfrm>
        </p:spPr>
        <p:txBody>
          <a:bodyPr lIns="91440" tIns="45720" rIns="91440" bIns="45720" anchor="t">
            <a:noAutofit/>
          </a:bodyPr>
          <a:lstStyle/>
          <a:p>
            <a:pPr algn="ctr">
              <a:lnSpc>
                <a:spcPct val="100000"/>
              </a:lnSpc>
            </a:pPr>
            <a:r>
              <a:rPr lang="en-US" sz="2400" dirty="0">
                <a:latin typeface="Calibri"/>
                <a:ea typeface="Open Sans"/>
                <a:cs typeface="Calibri"/>
              </a:rPr>
              <a:t>Prednost: </a:t>
            </a:r>
            <a:r>
              <a:rPr lang="en-US" sz="2400" b="0" dirty="0">
                <a:latin typeface="Calibri"/>
                <a:ea typeface="Open Sans"/>
                <a:cs typeface="Calibri"/>
              </a:rPr>
              <a:t>zagotovite rezervacije glede na bližino lokacije</a:t>
            </a:r>
          </a:p>
          <a:p>
            <a:pPr algn="ctr">
              <a:lnSpc>
                <a:spcPct val="100000"/>
              </a:lnSpc>
            </a:pPr>
            <a:endParaRPr lang="en-IE" sz="2600" b="0" dirty="0"/>
          </a:p>
        </p:txBody>
      </p:sp>
      <p:sp>
        <p:nvSpPr>
          <p:cNvPr id="10" name="Text Placeholder 7">
            <a:extLst>
              <a:ext uri="{FF2B5EF4-FFF2-40B4-BE49-F238E27FC236}">
                <a16:creationId xmlns:a16="http://schemas.microsoft.com/office/drawing/2014/main" id="{15EEBAF7-ABCA-0FFC-6CBC-C1BBE01BD0EC}"/>
              </a:ext>
            </a:extLst>
          </p:cNvPr>
          <p:cNvSpPr>
            <a:spLocks noGrp="1"/>
          </p:cNvSpPr>
          <p:nvPr>
            <p:ph type="body" sz="quarter" idx="19"/>
          </p:nvPr>
        </p:nvSpPr>
        <p:spPr>
          <a:xfrm>
            <a:off x="438825" y="1928658"/>
            <a:ext cx="3150168" cy="385564"/>
          </a:xfrm>
        </p:spPr>
        <p:txBody>
          <a:bodyPr/>
          <a:lstStyle/>
          <a:p>
            <a:pPr algn="ctr" fontAlgn="base"/>
            <a:r>
              <a:rPr lang="en-US" sz="2600" dirty="0"/>
              <a:t>Lokacija prodaja – izberite jo tako, kot bi jo izbral gost</a:t>
            </a:r>
          </a:p>
        </p:txBody>
      </p:sp>
    </p:spTree>
    <p:extLst>
      <p:ext uri="{BB962C8B-B14F-4D97-AF65-F5344CB8AC3E}">
        <p14:creationId xmlns:p14="http://schemas.microsoft.com/office/powerpoint/2010/main" val="42647661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D0F17E-64BB-46E1-8002-C1DA541ACEAF}"/>
</file>

<file path=customXml/itemProps2.xml><?xml version="1.0" encoding="utf-8"?>
<ds:datastoreItem xmlns:ds="http://schemas.openxmlformats.org/officeDocument/2006/customXml" ds:itemID="{A89BDF13-A471-4F7E-8E73-F86843BF5E03}"/>
</file>

<file path=customXml/itemProps3.xml><?xml version="1.0" encoding="utf-8"?>
<ds:datastoreItem xmlns:ds="http://schemas.openxmlformats.org/officeDocument/2006/customXml" ds:itemID="{FF74CC12-8063-4BC6-95CE-91371F5F104F}"/>
</file>

<file path=docProps/app.xml><?xml version="1.0" encoding="utf-8"?>
<Properties xmlns="http://schemas.openxmlformats.org/officeDocument/2006/extended-properties" xmlns:vt="http://schemas.openxmlformats.org/officeDocument/2006/docPropsVTypes">
  <TotalTime>0</TotalTime>
  <Words>8650</Words>
  <Application>Microsoft Office PowerPoint</Application>
  <PresentationFormat>Širokozaslonsko</PresentationFormat>
  <Paragraphs>579</Paragraphs>
  <Slides>55</Slides>
  <Notes>0</Notes>
  <HiddenSlides>0</HiddenSlides>
  <MMClips>0</MMClips>
  <ScaleCrop>false</ScaleCrop>
  <HeadingPairs>
    <vt:vector size="4" baseType="variant">
      <vt:variant>
        <vt:lpstr>Tema</vt:lpstr>
      </vt:variant>
      <vt:variant>
        <vt:i4>1</vt:i4>
      </vt:variant>
      <vt:variant>
        <vt:lpstr>Naslovi diapozitivov</vt:lpstr>
      </vt:variant>
      <vt:variant>
        <vt:i4>55</vt:i4>
      </vt:variant>
    </vt:vector>
  </HeadingPairs>
  <TitlesOfParts>
    <vt:vector size="56" baseType="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docId:ADF5ED28613B1552622B36BF66E92B7B</cp:keywords>
  <cp:lastModifiedBy>Tatjana Klakočar</cp:lastModifiedBy>
  <cp:revision>768</cp:revision>
  <dcterms:created xsi:type="dcterms:W3CDTF">2020-10-14T13:32:04Z</dcterms:created>
  <dcterms:modified xsi:type="dcterms:W3CDTF">2026-01-09T08:26:46Z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