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81"/>
  </p:notesMasterIdLst>
  <p:handoutMasterIdLst>
    <p:handoutMasterId r:id="rId82"/>
  </p:handoutMasterIdLst>
  <p:sldIdLst>
    <p:sldId id="7764" r:id="rId2"/>
    <p:sldId id="7690" r:id="rId3"/>
    <p:sldId id="7696" r:id="rId4"/>
    <p:sldId id="4324" r:id="rId5"/>
    <p:sldId id="7732" r:id="rId6"/>
    <p:sldId id="7733" r:id="rId7"/>
    <p:sldId id="7788" r:id="rId8"/>
    <p:sldId id="7789" r:id="rId9"/>
    <p:sldId id="7790" r:id="rId10"/>
    <p:sldId id="7802" r:id="rId11"/>
    <p:sldId id="7804" r:id="rId12"/>
    <p:sldId id="7805" r:id="rId13"/>
    <p:sldId id="7803" r:id="rId14"/>
    <p:sldId id="7806" r:id="rId15"/>
    <p:sldId id="7807" r:id="rId16"/>
    <p:sldId id="7808" r:id="rId17"/>
    <p:sldId id="7809" r:id="rId18"/>
    <p:sldId id="7765" r:id="rId19"/>
    <p:sldId id="7812" r:id="rId20"/>
    <p:sldId id="7813" r:id="rId21"/>
    <p:sldId id="7814" r:id="rId22"/>
    <p:sldId id="4337" r:id="rId23"/>
    <p:sldId id="7815" r:id="rId24"/>
    <p:sldId id="7826" r:id="rId25"/>
    <p:sldId id="7827" r:id="rId26"/>
    <p:sldId id="7828" r:id="rId27"/>
    <p:sldId id="7829" r:id="rId28"/>
    <p:sldId id="7830" r:id="rId29"/>
    <p:sldId id="7831" r:id="rId30"/>
    <p:sldId id="7832" r:id="rId31"/>
    <p:sldId id="7833" r:id="rId32"/>
    <p:sldId id="7834" r:id="rId33"/>
    <p:sldId id="7835" r:id="rId34"/>
    <p:sldId id="7837" r:id="rId35"/>
    <p:sldId id="7838" r:id="rId36"/>
    <p:sldId id="7836" r:id="rId37"/>
    <p:sldId id="7839" r:id="rId38"/>
    <p:sldId id="7840" r:id="rId39"/>
    <p:sldId id="7841" r:id="rId40"/>
    <p:sldId id="7842" r:id="rId41"/>
    <p:sldId id="7844" r:id="rId42"/>
    <p:sldId id="7843" r:id="rId43"/>
    <p:sldId id="7845" r:id="rId44"/>
    <p:sldId id="7846" r:id="rId45"/>
    <p:sldId id="7847" r:id="rId46"/>
    <p:sldId id="7849" r:id="rId47"/>
    <p:sldId id="7848" r:id="rId48"/>
    <p:sldId id="7850" r:id="rId49"/>
    <p:sldId id="7851" r:id="rId50"/>
    <p:sldId id="7852" r:id="rId51"/>
    <p:sldId id="7816" r:id="rId52"/>
    <p:sldId id="7817" r:id="rId53"/>
    <p:sldId id="7818" r:id="rId54"/>
    <p:sldId id="7820" r:id="rId55"/>
    <p:sldId id="7819" r:id="rId56"/>
    <p:sldId id="7821" r:id="rId57"/>
    <p:sldId id="7822" r:id="rId58"/>
    <p:sldId id="7823" r:id="rId59"/>
    <p:sldId id="7824" r:id="rId60"/>
    <p:sldId id="7825" r:id="rId61"/>
    <p:sldId id="7853" r:id="rId62"/>
    <p:sldId id="7854" r:id="rId63"/>
    <p:sldId id="7855" r:id="rId64"/>
    <p:sldId id="7856" r:id="rId65"/>
    <p:sldId id="7857" r:id="rId66"/>
    <p:sldId id="7858" r:id="rId67"/>
    <p:sldId id="7859" r:id="rId68"/>
    <p:sldId id="7860" r:id="rId69"/>
    <p:sldId id="7861" r:id="rId70"/>
    <p:sldId id="7862" r:id="rId71"/>
    <p:sldId id="7863" r:id="rId72"/>
    <p:sldId id="7864" r:id="rId73"/>
    <p:sldId id="7865" r:id="rId74"/>
    <p:sldId id="7866" r:id="rId75"/>
    <p:sldId id="7867" r:id="rId76"/>
    <p:sldId id="7868" r:id="rId77"/>
    <p:sldId id="7001" r:id="rId78"/>
    <p:sldId id="7869" r:id="rId79"/>
    <p:sldId id="7702"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59597"/>
    <a:srgbClr val="494949"/>
    <a:srgbClr val="FBA63B"/>
    <a:srgbClr val="414141"/>
    <a:srgbClr val="ECECEC"/>
    <a:srgbClr val="E96751"/>
    <a:srgbClr val="3B7F81"/>
    <a:srgbClr val="00B0F0"/>
    <a:srgbClr val="B8DD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83B689-DDC0-D072-0CEF-28453530FAF1}" v="937" dt="2026-01-07T14:28:02.4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29" autoAdjust="0"/>
    <p:restoredTop sz="94963"/>
  </p:normalViewPr>
  <p:slideViewPr>
    <p:cSldViewPr snapToGrid="0" snapToObjects="1">
      <p:cViewPr varScale="1">
        <p:scale>
          <a:sx n="82" d="100"/>
          <a:sy n="82" d="100"/>
        </p:scale>
        <p:origin x="509"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51" d="100"/>
        <a:sy n="51"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89" Type="http://schemas.openxmlformats.org/officeDocument/2006/relationships/customXml" Target="../customXml/item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ustomXml" Target="../customXml/item2.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9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8883B689-DDC0-D072-0CEF-28453530FAF1}"/>
    <pc:docChg chg="modSld">
      <pc:chgData name="Irena Krošl" userId="S::irenak@vsgt.si::6f871211-9d6e-4801-9f7a-49ad5e71b0eb" providerId="AD" clId="Web-{8883B689-DDC0-D072-0CEF-28453530FAF1}" dt="2026-01-07T14:28:02.421" v="705" actId="20577"/>
      <pc:docMkLst>
        <pc:docMk/>
      </pc:docMkLst>
      <pc:sldChg chg="modSp">
        <pc:chgData name="Irena Krošl" userId="S::irenak@vsgt.si::6f871211-9d6e-4801-9f7a-49ad5e71b0eb" providerId="AD" clId="Web-{8883B689-DDC0-D072-0CEF-28453530FAF1}" dt="2026-01-07T12:28:21.907" v="33" actId="20577"/>
        <pc:sldMkLst>
          <pc:docMk/>
          <pc:sldMk cId="1951910865" sldId="4324"/>
        </pc:sldMkLst>
        <pc:spChg chg="mod">
          <ac:chgData name="Irena Krošl" userId="S::irenak@vsgt.si::6f871211-9d6e-4801-9f7a-49ad5e71b0eb" providerId="AD" clId="Web-{8883B689-DDC0-D072-0CEF-28453530FAF1}" dt="2026-01-07T12:28:06.189" v="29" actId="20577"/>
          <ac:spMkLst>
            <pc:docMk/>
            <pc:sldMk cId="1951910865" sldId="4324"/>
            <ac:spMk id="2" creationId="{1E535EBF-5907-1F5D-A29A-4553FF9A441F}"/>
          </ac:spMkLst>
        </pc:spChg>
        <pc:spChg chg="mod">
          <ac:chgData name="Irena Krošl" userId="S::irenak@vsgt.si::6f871211-9d6e-4801-9f7a-49ad5e71b0eb" providerId="AD" clId="Web-{8883B689-DDC0-D072-0CEF-28453530FAF1}" dt="2026-01-07T12:28:21.907" v="33" actId="20577"/>
          <ac:spMkLst>
            <pc:docMk/>
            <pc:sldMk cId="1951910865" sldId="4324"/>
            <ac:spMk id="12" creationId="{35A2D442-1024-77DF-889C-2E58FD97AC54}"/>
          </ac:spMkLst>
        </pc:spChg>
      </pc:sldChg>
      <pc:sldChg chg="modSp">
        <pc:chgData name="Irena Krošl" userId="S::irenak@vsgt.si::6f871211-9d6e-4801-9f7a-49ad5e71b0eb" providerId="AD" clId="Web-{8883B689-DDC0-D072-0CEF-28453530FAF1}" dt="2026-01-07T14:26:39.826" v="684" actId="20577"/>
        <pc:sldMkLst>
          <pc:docMk/>
          <pc:sldMk cId="3686742194" sldId="7001"/>
        </pc:sldMkLst>
        <pc:spChg chg="mod">
          <ac:chgData name="Irena Krošl" userId="S::irenak@vsgt.si::6f871211-9d6e-4801-9f7a-49ad5e71b0eb" providerId="AD" clId="Web-{8883B689-DDC0-D072-0CEF-28453530FAF1}" dt="2026-01-07T14:26:39.826" v="684" actId="20577"/>
          <ac:spMkLst>
            <pc:docMk/>
            <pc:sldMk cId="3686742194" sldId="7001"/>
            <ac:spMk id="6" creationId="{48E79417-16CF-7DD3-8445-D28975F25434}"/>
          </ac:spMkLst>
        </pc:spChg>
      </pc:sldChg>
      <pc:sldChg chg="modSp">
        <pc:chgData name="Irena Krošl" userId="S::irenak@vsgt.si::6f871211-9d6e-4801-9f7a-49ad5e71b0eb" providerId="AD" clId="Web-{8883B689-DDC0-D072-0CEF-28453530FAF1}" dt="2026-01-07T12:27:30.391" v="22" actId="14100"/>
        <pc:sldMkLst>
          <pc:docMk/>
          <pc:sldMk cId="648164715" sldId="7696"/>
        </pc:sldMkLst>
        <pc:spChg chg="mod">
          <ac:chgData name="Irena Krošl" userId="S::irenak@vsgt.si::6f871211-9d6e-4801-9f7a-49ad5e71b0eb" providerId="AD" clId="Web-{8883B689-DDC0-D072-0CEF-28453530FAF1}" dt="2026-01-07T12:27:02.828" v="16" actId="14100"/>
          <ac:spMkLst>
            <pc:docMk/>
            <pc:sldMk cId="648164715" sldId="7696"/>
            <ac:spMk id="6" creationId="{43D63E27-25D9-4919-8DFB-F33F333C3548}"/>
          </ac:spMkLst>
        </pc:spChg>
        <pc:spChg chg="mod">
          <ac:chgData name="Irena Krošl" userId="S::irenak@vsgt.si::6f871211-9d6e-4801-9f7a-49ad5e71b0eb" providerId="AD" clId="Web-{8883B689-DDC0-D072-0CEF-28453530FAF1}" dt="2026-01-07T12:26:45.718" v="10" actId="20577"/>
          <ac:spMkLst>
            <pc:docMk/>
            <pc:sldMk cId="648164715" sldId="7696"/>
            <ac:spMk id="9" creationId="{4F1B31DF-1CFE-D018-6B75-87CD9C17B018}"/>
          </ac:spMkLst>
        </pc:spChg>
        <pc:spChg chg="mod">
          <ac:chgData name="Irena Krošl" userId="S::irenak@vsgt.si::6f871211-9d6e-4801-9f7a-49ad5e71b0eb" providerId="AD" clId="Web-{8883B689-DDC0-D072-0CEF-28453530FAF1}" dt="2026-01-07T12:27:30.391" v="22" actId="14100"/>
          <ac:spMkLst>
            <pc:docMk/>
            <pc:sldMk cId="648164715" sldId="7696"/>
            <ac:spMk id="11" creationId="{0D4384D8-C9BE-3A21-3637-568A04D30488}"/>
          </ac:spMkLst>
        </pc:spChg>
        <pc:spChg chg="mod">
          <ac:chgData name="Irena Krošl" userId="S::irenak@vsgt.si::6f871211-9d6e-4801-9f7a-49ad5e71b0eb" providerId="AD" clId="Web-{8883B689-DDC0-D072-0CEF-28453530FAF1}" dt="2026-01-07T12:26:59.109" v="15"/>
          <ac:spMkLst>
            <pc:docMk/>
            <pc:sldMk cId="648164715" sldId="7696"/>
            <ac:spMk id="18" creationId="{9B61029F-166A-BF4A-2B28-52ED1C3CA449}"/>
          </ac:spMkLst>
        </pc:spChg>
        <pc:spChg chg="mod">
          <ac:chgData name="Irena Krošl" userId="S::irenak@vsgt.si::6f871211-9d6e-4801-9f7a-49ad5e71b0eb" providerId="AD" clId="Web-{8883B689-DDC0-D072-0CEF-28453530FAF1}" dt="2026-01-07T12:27:12.844" v="18" actId="1076"/>
          <ac:spMkLst>
            <pc:docMk/>
            <pc:sldMk cId="648164715" sldId="7696"/>
            <ac:spMk id="19" creationId="{B330C397-05ED-4034-18C2-325E0A7AA1FD}"/>
          </ac:spMkLst>
        </pc:spChg>
        <pc:spChg chg="mod">
          <ac:chgData name="Irena Krošl" userId="S::irenak@vsgt.si::6f871211-9d6e-4801-9f7a-49ad5e71b0eb" providerId="AD" clId="Web-{8883B689-DDC0-D072-0CEF-28453530FAF1}" dt="2026-01-07T12:26:47.858" v="11" actId="20577"/>
          <ac:spMkLst>
            <pc:docMk/>
            <pc:sldMk cId="648164715" sldId="7696"/>
            <ac:spMk id="20" creationId="{7A883677-0E96-F934-6583-BEDD0FE46558}"/>
          </ac:spMkLst>
        </pc:spChg>
        <pc:cxnChg chg="mod">
          <ac:chgData name="Irena Krošl" userId="S::irenak@vsgt.si::6f871211-9d6e-4801-9f7a-49ad5e71b0eb" providerId="AD" clId="Web-{8883B689-DDC0-D072-0CEF-28453530FAF1}" dt="2026-01-07T12:27:09.469" v="17" actId="1076"/>
          <ac:cxnSpMkLst>
            <pc:docMk/>
            <pc:sldMk cId="648164715" sldId="7696"/>
            <ac:cxnSpMk id="34" creationId="{AE91B2BC-7D76-4B4D-B897-64B7D14505D7}"/>
          </ac:cxnSpMkLst>
        </pc:cxnChg>
      </pc:sldChg>
      <pc:sldChg chg="modSp">
        <pc:chgData name="Irena Krošl" userId="S::irenak@vsgt.si::6f871211-9d6e-4801-9f7a-49ad5e71b0eb" providerId="AD" clId="Web-{8883B689-DDC0-D072-0CEF-28453530FAF1}" dt="2026-01-07T14:28:02.421" v="705" actId="20577"/>
        <pc:sldMkLst>
          <pc:docMk/>
          <pc:sldMk cId="2961207069" sldId="7702"/>
        </pc:sldMkLst>
        <pc:spChg chg="mod">
          <ac:chgData name="Irena Krošl" userId="S::irenak@vsgt.si::6f871211-9d6e-4801-9f7a-49ad5e71b0eb" providerId="AD" clId="Web-{8883B689-DDC0-D072-0CEF-28453530FAF1}" dt="2026-01-07T14:27:52.874" v="700" actId="1076"/>
          <ac:spMkLst>
            <pc:docMk/>
            <pc:sldMk cId="2961207069" sldId="7702"/>
            <ac:spMk id="12" creationId="{A258AFCB-3ABF-C161-3419-10F437108D7D}"/>
          </ac:spMkLst>
        </pc:spChg>
        <pc:spChg chg="mod">
          <ac:chgData name="Irena Krošl" userId="S::irenak@vsgt.si::6f871211-9d6e-4801-9f7a-49ad5e71b0eb" providerId="AD" clId="Web-{8883B689-DDC0-D072-0CEF-28453530FAF1}" dt="2026-01-07T14:27:56.608" v="702" actId="20577"/>
          <ac:spMkLst>
            <pc:docMk/>
            <pc:sldMk cId="2961207069" sldId="7702"/>
            <ac:spMk id="14" creationId="{D038243F-8340-B1BF-D76B-D388040AA801}"/>
          </ac:spMkLst>
        </pc:spChg>
        <pc:spChg chg="mod">
          <ac:chgData name="Irena Krošl" userId="S::irenak@vsgt.si::6f871211-9d6e-4801-9f7a-49ad5e71b0eb" providerId="AD" clId="Web-{8883B689-DDC0-D072-0CEF-28453530FAF1}" dt="2026-01-07T14:28:02.421" v="705" actId="20577"/>
          <ac:spMkLst>
            <pc:docMk/>
            <pc:sldMk cId="2961207069" sldId="7702"/>
            <ac:spMk id="54" creationId="{4065BC51-B524-FC95-B65C-14FE7E10D2B1}"/>
          </ac:spMkLst>
        </pc:spChg>
      </pc:sldChg>
      <pc:sldChg chg="modSp">
        <pc:chgData name="Irena Krošl" userId="S::irenak@vsgt.si::6f871211-9d6e-4801-9f7a-49ad5e71b0eb" providerId="AD" clId="Web-{8883B689-DDC0-D072-0CEF-28453530FAF1}" dt="2026-01-07T12:29:46.424" v="49" actId="20577"/>
        <pc:sldMkLst>
          <pc:docMk/>
          <pc:sldMk cId="1164802475" sldId="7732"/>
        </pc:sldMkLst>
        <pc:spChg chg="mod">
          <ac:chgData name="Irena Krošl" userId="S::irenak@vsgt.si::6f871211-9d6e-4801-9f7a-49ad5e71b0eb" providerId="AD" clId="Web-{8883B689-DDC0-D072-0CEF-28453530FAF1}" dt="2026-01-07T12:29:19.642" v="40" actId="20577"/>
          <ac:spMkLst>
            <pc:docMk/>
            <pc:sldMk cId="1164802475" sldId="7732"/>
            <ac:spMk id="2" creationId="{60EE4489-BED2-40C4-B487-666D244E48C7}"/>
          </ac:spMkLst>
        </pc:spChg>
        <pc:spChg chg="mod">
          <ac:chgData name="Irena Krošl" userId="S::irenak@vsgt.si::6f871211-9d6e-4801-9f7a-49ad5e71b0eb" providerId="AD" clId="Web-{8883B689-DDC0-D072-0CEF-28453530FAF1}" dt="2026-01-07T12:29:46.424" v="49" actId="20577"/>
          <ac:spMkLst>
            <pc:docMk/>
            <pc:sldMk cId="1164802475" sldId="7732"/>
            <ac:spMk id="26" creationId="{E692E126-A856-F0CE-FE52-EDEEF84A76E2}"/>
          </ac:spMkLst>
        </pc:spChg>
      </pc:sldChg>
      <pc:sldChg chg="modSp">
        <pc:chgData name="Irena Krošl" userId="S::irenak@vsgt.si::6f871211-9d6e-4801-9f7a-49ad5e71b0eb" providerId="AD" clId="Web-{8883B689-DDC0-D072-0CEF-28453530FAF1}" dt="2026-01-07T12:31:31.909" v="84" actId="20577"/>
        <pc:sldMkLst>
          <pc:docMk/>
          <pc:sldMk cId="461981686" sldId="7733"/>
        </pc:sldMkLst>
        <pc:spChg chg="mod">
          <ac:chgData name="Irena Krošl" userId="S::irenak@vsgt.si::6f871211-9d6e-4801-9f7a-49ad5e71b0eb" providerId="AD" clId="Web-{8883B689-DDC0-D072-0CEF-28453530FAF1}" dt="2026-01-07T12:31:31.909" v="84" actId="20577"/>
          <ac:spMkLst>
            <pc:docMk/>
            <pc:sldMk cId="461981686" sldId="7733"/>
            <ac:spMk id="8" creationId="{433F1DBA-D3E1-15F1-6EC0-3F287C47D176}"/>
          </ac:spMkLst>
        </pc:spChg>
      </pc:sldChg>
      <pc:sldChg chg="modSp">
        <pc:chgData name="Irena Krošl" userId="S::irenak@vsgt.si::6f871211-9d6e-4801-9f7a-49ad5e71b0eb" providerId="AD" clId="Web-{8883B689-DDC0-D072-0CEF-28453530FAF1}" dt="2026-01-07T12:45:48.332" v="225" actId="20577"/>
        <pc:sldMkLst>
          <pc:docMk/>
          <pc:sldMk cId="1458162308" sldId="7765"/>
        </pc:sldMkLst>
        <pc:spChg chg="mod">
          <ac:chgData name="Irena Krošl" userId="S::irenak@vsgt.si::6f871211-9d6e-4801-9f7a-49ad5e71b0eb" providerId="AD" clId="Web-{8883B689-DDC0-D072-0CEF-28453530FAF1}" dt="2026-01-07T12:45:15.989" v="220" actId="1076"/>
          <ac:spMkLst>
            <pc:docMk/>
            <pc:sldMk cId="1458162308" sldId="7765"/>
            <ac:spMk id="3" creationId="{D50FF910-5D09-1811-E7B0-A60829C46129}"/>
          </ac:spMkLst>
        </pc:spChg>
        <pc:spChg chg="mod">
          <ac:chgData name="Irena Krošl" userId="S::irenak@vsgt.si::6f871211-9d6e-4801-9f7a-49ad5e71b0eb" providerId="AD" clId="Web-{8883B689-DDC0-D072-0CEF-28453530FAF1}" dt="2026-01-07T12:45:48.332" v="225" actId="20577"/>
          <ac:spMkLst>
            <pc:docMk/>
            <pc:sldMk cId="1458162308" sldId="7765"/>
            <ac:spMk id="16" creationId="{10534C82-2F3E-4773-473E-CF376F87C680}"/>
          </ac:spMkLst>
        </pc:spChg>
        <pc:spChg chg="mod">
          <ac:chgData name="Irena Krošl" userId="S::irenak@vsgt.si::6f871211-9d6e-4801-9f7a-49ad5e71b0eb" providerId="AD" clId="Web-{8883B689-DDC0-D072-0CEF-28453530FAF1}" dt="2026-01-07T12:45:08.755" v="218" actId="1076"/>
          <ac:spMkLst>
            <pc:docMk/>
            <pc:sldMk cId="1458162308" sldId="7765"/>
            <ac:spMk id="18" creationId="{338DCEC3-5F23-DB1E-25D6-70F2A3521F36}"/>
          </ac:spMkLst>
        </pc:spChg>
      </pc:sldChg>
      <pc:sldChg chg="modSp">
        <pc:chgData name="Irena Krošl" userId="S::irenak@vsgt.si::6f871211-9d6e-4801-9f7a-49ad5e71b0eb" providerId="AD" clId="Web-{8883B689-DDC0-D072-0CEF-28453530FAF1}" dt="2026-01-07T12:31:41.580" v="87" actId="20577"/>
        <pc:sldMkLst>
          <pc:docMk/>
          <pc:sldMk cId="3976931829" sldId="7788"/>
        </pc:sldMkLst>
        <pc:spChg chg="mod">
          <ac:chgData name="Irena Krošl" userId="S::irenak@vsgt.si::6f871211-9d6e-4801-9f7a-49ad5e71b0eb" providerId="AD" clId="Web-{8883B689-DDC0-D072-0CEF-28453530FAF1}" dt="2026-01-07T12:31:41.580" v="87" actId="20577"/>
          <ac:spMkLst>
            <pc:docMk/>
            <pc:sldMk cId="3976931829" sldId="7788"/>
            <ac:spMk id="8" creationId="{A21192D3-1A5A-CD5C-3FF4-420E373DC2A6}"/>
          </ac:spMkLst>
        </pc:spChg>
      </pc:sldChg>
      <pc:sldChg chg="modSp">
        <pc:chgData name="Irena Krošl" userId="S::irenak@vsgt.si::6f871211-9d6e-4801-9f7a-49ad5e71b0eb" providerId="AD" clId="Web-{8883B689-DDC0-D072-0CEF-28453530FAF1}" dt="2026-01-07T12:31:52.112" v="89" actId="20577"/>
        <pc:sldMkLst>
          <pc:docMk/>
          <pc:sldMk cId="3161020989" sldId="7789"/>
        </pc:sldMkLst>
        <pc:spChg chg="mod">
          <ac:chgData name="Irena Krošl" userId="S::irenak@vsgt.si::6f871211-9d6e-4801-9f7a-49ad5e71b0eb" providerId="AD" clId="Web-{8883B689-DDC0-D072-0CEF-28453530FAF1}" dt="2026-01-07T12:31:52.112" v="89" actId="20577"/>
          <ac:spMkLst>
            <pc:docMk/>
            <pc:sldMk cId="3161020989" sldId="7789"/>
            <ac:spMk id="8" creationId="{1E0A9CED-5A0F-50C0-EED9-814A0B1AEE3A}"/>
          </ac:spMkLst>
        </pc:spChg>
      </pc:sldChg>
      <pc:sldChg chg="modSp">
        <pc:chgData name="Irena Krošl" userId="S::irenak@vsgt.si::6f871211-9d6e-4801-9f7a-49ad5e71b0eb" providerId="AD" clId="Web-{8883B689-DDC0-D072-0CEF-28453530FAF1}" dt="2026-01-07T12:32:43.878" v="101" actId="20577"/>
        <pc:sldMkLst>
          <pc:docMk/>
          <pc:sldMk cId="669471800" sldId="7790"/>
        </pc:sldMkLst>
        <pc:spChg chg="mod">
          <ac:chgData name="Irena Krošl" userId="S::irenak@vsgt.si::6f871211-9d6e-4801-9f7a-49ad5e71b0eb" providerId="AD" clId="Web-{8883B689-DDC0-D072-0CEF-28453530FAF1}" dt="2026-01-07T12:32:09.159" v="91" actId="20577"/>
          <ac:spMkLst>
            <pc:docMk/>
            <pc:sldMk cId="669471800" sldId="7790"/>
            <ac:spMk id="2" creationId="{17F83FB3-9B0E-A952-1CED-0CC09693B8E7}"/>
          </ac:spMkLst>
        </pc:spChg>
        <pc:spChg chg="mod">
          <ac:chgData name="Irena Krošl" userId="S::irenak@vsgt.si::6f871211-9d6e-4801-9f7a-49ad5e71b0eb" providerId="AD" clId="Web-{8883B689-DDC0-D072-0CEF-28453530FAF1}" dt="2026-01-07T12:32:43.878" v="101" actId="20577"/>
          <ac:spMkLst>
            <pc:docMk/>
            <pc:sldMk cId="669471800" sldId="7790"/>
            <ac:spMk id="26" creationId="{BE44EB2D-7999-BFB9-D500-76723B185506}"/>
          </ac:spMkLst>
        </pc:spChg>
      </pc:sldChg>
      <pc:sldChg chg="modSp">
        <pc:chgData name="Irena Krošl" userId="S::irenak@vsgt.si::6f871211-9d6e-4801-9f7a-49ad5e71b0eb" providerId="AD" clId="Web-{8883B689-DDC0-D072-0CEF-28453530FAF1}" dt="2026-01-07T12:35:42.817" v="117" actId="20577"/>
        <pc:sldMkLst>
          <pc:docMk/>
          <pc:sldMk cId="636059950" sldId="7802"/>
        </pc:sldMkLst>
        <pc:spChg chg="mod">
          <ac:chgData name="Irena Krošl" userId="S::irenak@vsgt.si::6f871211-9d6e-4801-9f7a-49ad5e71b0eb" providerId="AD" clId="Web-{8883B689-DDC0-D072-0CEF-28453530FAF1}" dt="2026-01-07T12:35:42.817" v="117" actId="20577"/>
          <ac:spMkLst>
            <pc:docMk/>
            <pc:sldMk cId="636059950" sldId="7802"/>
            <ac:spMk id="2" creationId="{4B57C7B9-1888-EA40-62F3-77D08FC57AD9}"/>
          </ac:spMkLst>
        </pc:spChg>
        <pc:spChg chg="mod">
          <ac:chgData name="Irena Krošl" userId="S::irenak@vsgt.si::6f871211-9d6e-4801-9f7a-49ad5e71b0eb" providerId="AD" clId="Web-{8883B689-DDC0-D072-0CEF-28453530FAF1}" dt="2026-01-07T12:26:11.244" v="2"/>
          <ac:spMkLst>
            <pc:docMk/>
            <pc:sldMk cId="636059950" sldId="7802"/>
            <ac:spMk id="4" creationId="{AD9510A4-8EE2-778B-45FD-D535050A50FF}"/>
          </ac:spMkLst>
        </pc:spChg>
      </pc:sldChg>
      <pc:sldChg chg="modSp">
        <pc:chgData name="Irena Krošl" userId="S::irenak@vsgt.si::6f871211-9d6e-4801-9f7a-49ad5e71b0eb" providerId="AD" clId="Web-{8883B689-DDC0-D072-0CEF-28453530FAF1}" dt="2026-01-07T12:41:31.878" v="158" actId="20577"/>
        <pc:sldMkLst>
          <pc:docMk/>
          <pc:sldMk cId="3566762329" sldId="7803"/>
        </pc:sldMkLst>
        <pc:spChg chg="mod">
          <ac:chgData name="Irena Krošl" userId="S::irenak@vsgt.si::6f871211-9d6e-4801-9f7a-49ad5e71b0eb" providerId="AD" clId="Web-{8883B689-DDC0-D072-0CEF-28453530FAF1}" dt="2026-01-07T12:41:31.878" v="158" actId="20577"/>
          <ac:spMkLst>
            <pc:docMk/>
            <pc:sldMk cId="3566762329" sldId="7803"/>
            <ac:spMk id="3" creationId="{48B8FFB0-A567-7106-E128-1F9ACF9EE1BB}"/>
          </ac:spMkLst>
        </pc:spChg>
        <pc:spChg chg="mod">
          <ac:chgData name="Irena Krošl" userId="S::irenak@vsgt.si::6f871211-9d6e-4801-9f7a-49ad5e71b0eb" providerId="AD" clId="Web-{8883B689-DDC0-D072-0CEF-28453530FAF1}" dt="2026-01-07T12:26:11.244" v="2"/>
          <ac:spMkLst>
            <pc:docMk/>
            <pc:sldMk cId="3566762329" sldId="7803"/>
            <ac:spMk id="14" creationId="{F01302E9-A00D-9B44-8526-05F3BDCC5273}"/>
          </ac:spMkLst>
        </pc:spChg>
      </pc:sldChg>
      <pc:sldChg chg="modSp">
        <pc:chgData name="Irena Krošl" userId="S::irenak@vsgt.si::6f871211-9d6e-4801-9f7a-49ad5e71b0eb" providerId="AD" clId="Web-{8883B689-DDC0-D072-0CEF-28453530FAF1}" dt="2026-01-07T12:37:49.411" v="129" actId="14100"/>
        <pc:sldMkLst>
          <pc:docMk/>
          <pc:sldMk cId="3442900072" sldId="7804"/>
        </pc:sldMkLst>
        <pc:spChg chg="mod">
          <ac:chgData name="Irena Krošl" userId="S::irenak@vsgt.si::6f871211-9d6e-4801-9f7a-49ad5e71b0eb" providerId="AD" clId="Web-{8883B689-DDC0-D072-0CEF-28453530FAF1}" dt="2026-01-07T12:37:49.411" v="129" actId="14100"/>
          <ac:spMkLst>
            <pc:docMk/>
            <pc:sldMk cId="3442900072" sldId="7804"/>
            <ac:spMk id="3" creationId="{9B599D32-25E3-F203-C6F4-4D3FFA9559EB}"/>
          </ac:spMkLst>
        </pc:spChg>
        <pc:spChg chg="mod">
          <ac:chgData name="Irena Krošl" userId="S::irenak@vsgt.si::6f871211-9d6e-4801-9f7a-49ad5e71b0eb" providerId="AD" clId="Web-{8883B689-DDC0-D072-0CEF-28453530FAF1}" dt="2026-01-07T12:37:46.114" v="128" actId="14100"/>
          <ac:spMkLst>
            <pc:docMk/>
            <pc:sldMk cId="3442900072" sldId="7804"/>
            <ac:spMk id="6" creationId="{88789C1D-232A-0418-B297-2A19C72B5680}"/>
          </ac:spMkLst>
        </pc:spChg>
        <pc:spChg chg="mod">
          <ac:chgData name="Irena Krošl" userId="S::irenak@vsgt.si::6f871211-9d6e-4801-9f7a-49ad5e71b0eb" providerId="AD" clId="Web-{8883B689-DDC0-D072-0CEF-28453530FAF1}" dt="2026-01-07T12:37:36.411" v="127" actId="14100"/>
          <ac:spMkLst>
            <pc:docMk/>
            <pc:sldMk cId="3442900072" sldId="7804"/>
            <ac:spMk id="11" creationId="{C5B2EB56-61C6-02EB-02AA-7954DEA14388}"/>
          </ac:spMkLst>
        </pc:spChg>
      </pc:sldChg>
      <pc:sldChg chg="modSp">
        <pc:chgData name="Irena Krošl" userId="S::irenak@vsgt.si::6f871211-9d6e-4801-9f7a-49ad5e71b0eb" providerId="AD" clId="Web-{8883B689-DDC0-D072-0CEF-28453530FAF1}" dt="2026-01-07T12:41:05.704" v="156" actId="20577"/>
        <pc:sldMkLst>
          <pc:docMk/>
          <pc:sldMk cId="76036310" sldId="7805"/>
        </pc:sldMkLst>
        <pc:spChg chg="mod">
          <ac:chgData name="Irena Krošl" userId="S::irenak@vsgt.si::6f871211-9d6e-4801-9f7a-49ad5e71b0eb" providerId="AD" clId="Web-{8883B689-DDC0-D072-0CEF-28453530FAF1}" dt="2026-01-07T12:38:01.052" v="131" actId="14100"/>
          <ac:spMkLst>
            <pc:docMk/>
            <pc:sldMk cId="76036310" sldId="7805"/>
            <ac:spMk id="4" creationId="{A8A94B3A-6747-E64F-5AF5-8CA26290D982}"/>
          </ac:spMkLst>
        </pc:spChg>
        <pc:spChg chg="mod">
          <ac:chgData name="Irena Krošl" userId="S::irenak@vsgt.si::6f871211-9d6e-4801-9f7a-49ad5e71b0eb" providerId="AD" clId="Web-{8883B689-DDC0-D072-0CEF-28453530FAF1}" dt="2026-01-07T12:38:23.286" v="134" actId="14100"/>
          <ac:spMkLst>
            <pc:docMk/>
            <pc:sldMk cId="76036310" sldId="7805"/>
            <ac:spMk id="6" creationId="{F6EB12AA-FBCE-A7FF-FA1B-5B4903786F13}"/>
          </ac:spMkLst>
        </pc:spChg>
        <pc:spChg chg="mod">
          <ac:chgData name="Irena Krošl" userId="S::irenak@vsgt.si::6f871211-9d6e-4801-9f7a-49ad5e71b0eb" providerId="AD" clId="Web-{8883B689-DDC0-D072-0CEF-28453530FAF1}" dt="2026-01-07T12:41:05.704" v="156" actId="20577"/>
          <ac:spMkLst>
            <pc:docMk/>
            <pc:sldMk cId="76036310" sldId="7805"/>
            <ac:spMk id="11" creationId="{1092F0E2-4145-8600-BC94-C2A2A379E752}"/>
          </ac:spMkLst>
        </pc:spChg>
      </pc:sldChg>
      <pc:sldChg chg="modSp">
        <pc:chgData name="Irena Krošl" userId="S::irenak@vsgt.si::6f871211-9d6e-4801-9f7a-49ad5e71b0eb" providerId="AD" clId="Web-{8883B689-DDC0-D072-0CEF-28453530FAF1}" dt="2026-01-07T12:42:02.161" v="165" actId="20577"/>
        <pc:sldMkLst>
          <pc:docMk/>
          <pc:sldMk cId="3101997454" sldId="7806"/>
        </pc:sldMkLst>
        <pc:spChg chg="mod">
          <ac:chgData name="Irena Krošl" userId="S::irenak@vsgt.si::6f871211-9d6e-4801-9f7a-49ad5e71b0eb" providerId="AD" clId="Web-{8883B689-DDC0-D072-0CEF-28453530FAF1}" dt="2026-01-07T12:41:43.910" v="161" actId="1076"/>
          <ac:spMkLst>
            <pc:docMk/>
            <pc:sldMk cId="3101997454" sldId="7806"/>
            <ac:spMk id="2" creationId="{B6250AF1-C635-D829-1542-EFC56748E9C9}"/>
          </ac:spMkLst>
        </pc:spChg>
        <pc:spChg chg="mod">
          <ac:chgData name="Irena Krošl" userId="S::irenak@vsgt.si::6f871211-9d6e-4801-9f7a-49ad5e71b0eb" providerId="AD" clId="Web-{8883B689-DDC0-D072-0CEF-28453530FAF1}" dt="2026-01-07T12:26:11.244" v="2"/>
          <ac:spMkLst>
            <pc:docMk/>
            <pc:sldMk cId="3101997454" sldId="7806"/>
            <ac:spMk id="4" creationId="{A71E9071-373C-1749-E139-4ECDE4D40D95}"/>
          </ac:spMkLst>
        </pc:spChg>
        <pc:spChg chg="mod">
          <ac:chgData name="Irena Krošl" userId="S::irenak@vsgt.si::6f871211-9d6e-4801-9f7a-49ad5e71b0eb" providerId="AD" clId="Web-{8883B689-DDC0-D072-0CEF-28453530FAF1}" dt="2026-01-07T12:42:02.161" v="165" actId="20577"/>
          <ac:spMkLst>
            <pc:docMk/>
            <pc:sldMk cId="3101997454" sldId="7806"/>
            <ac:spMk id="13" creationId="{53E0292C-5CC3-A32A-8D3D-A2BE1EAEA21D}"/>
          </ac:spMkLst>
        </pc:spChg>
      </pc:sldChg>
      <pc:sldChg chg="modSp">
        <pc:chgData name="Irena Krošl" userId="S::irenak@vsgt.si::6f871211-9d6e-4801-9f7a-49ad5e71b0eb" providerId="AD" clId="Web-{8883B689-DDC0-D072-0CEF-28453530FAF1}" dt="2026-01-07T12:42:40.724" v="177" actId="20577"/>
        <pc:sldMkLst>
          <pc:docMk/>
          <pc:sldMk cId="509473547" sldId="7807"/>
        </pc:sldMkLst>
        <pc:spChg chg="mod">
          <ac:chgData name="Irena Krošl" userId="S::irenak@vsgt.si::6f871211-9d6e-4801-9f7a-49ad5e71b0eb" providerId="AD" clId="Web-{8883B689-DDC0-D072-0CEF-28453530FAF1}" dt="2026-01-07T12:42:26.193" v="169" actId="20577"/>
          <ac:spMkLst>
            <pc:docMk/>
            <pc:sldMk cId="509473547" sldId="7807"/>
            <ac:spMk id="2" creationId="{B72D6B1B-CCB9-9597-A2C9-61C117D012C3}"/>
          </ac:spMkLst>
        </pc:spChg>
        <pc:spChg chg="mod">
          <ac:chgData name="Irena Krošl" userId="S::irenak@vsgt.si::6f871211-9d6e-4801-9f7a-49ad5e71b0eb" providerId="AD" clId="Web-{8883B689-DDC0-D072-0CEF-28453530FAF1}" dt="2026-01-07T12:42:09.942" v="166" actId="14100"/>
          <ac:spMkLst>
            <pc:docMk/>
            <pc:sldMk cId="509473547" sldId="7807"/>
            <ac:spMk id="4" creationId="{F1069A75-F4F0-8616-F2CA-7D572DF04EF2}"/>
          </ac:spMkLst>
        </pc:spChg>
        <pc:spChg chg="mod">
          <ac:chgData name="Irena Krošl" userId="S::irenak@vsgt.si::6f871211-9d6e-4801-9f7a-49ad5e71b0eb" providerId="AD" clId="Web-{8883B689-DDC0-D072-0CEF-28453530FAF1}" dt="2026-01-07T12:42:40.724" v="177" actId="20577"/>
          <ac:spMkLst>
            <pc:docMk/>
            <pc:sldMk cId="509473547" sldId="7807"/>
            <ac:spMk id="11" creationId="{83A8949C-4F25-2B71-6CEF-97E8AB0441DE}"/>
          </ac:spMkLst>
        </pc:spChg>
      </pc:sldChg>
      <pc:sldChg chg="modSp">
        <pc:chgData name="Irena Krošl" userId="S::irenak@vsgt.si::6f871211-9d6e-4801-9f7a-49ad5e71b0eb" providerId="AD" clId="Web-{8883B689-DDC0-D072-0CEF-28453530FAF1}" dt="2026-01-07T12:44:49.489" v="214" actId="20577"/>
        <pc:sldMkLst>
          <pc:docMk/>
          <pc:sldMk cId="3753293610" sldId="7808"/>
        </pc:sldMkLst>
        <pc:spChg chg="mod">
          <ac:chgData name="Irena Krošl" userId="S::irenak@vsgt.si::6f871211-9d6e-4801-9f7a-49ad5e71b0eb" providerId="AD" clId="Web-{8883B689-DDC0-D072-0CEF-28453530FAF1}" dt="2026-01-07T12:43:38.272" v="190" actId="1076"/>
          <ac:spMkLst>
            <pc:docMk/>
            <pc:sldMk cId="3753293610" sldId="7808"/>
            <ac:spMk id="3" creationId="{AA6C4C93-7E71-045C-6197-C281B70B552C}"/>
          </ac:spMkLst>
        </pc:spChg>
        <pc:spChg chg="mod">
          <ac:chgData name="Irena Krošl" userId="S::irenak@vsgt.si::6f871211-9d6e-4801-9f7a-49ad5e71b0eb" providerId="AD" clId="Web-{8883B689-DDC0-D072-0CEF-28453530FAF1}" dt="2026-01-07T12:42:48.334" v="178" actId="1076"/>
          <ac:spMkLst>
            <pc:docMk/>
            <pc:sldMk cId="3753293610" sldId="7808"/>
            <ac:spMk id="4" creationId="{E229F205-F254-BC3D-B73A-ACDBBF7115A5}"/>
          </ac:spMkLst>
        </pc:spChg>
        <pc:spChg chg="mod">
          <ac:chgData name="Irena Krošl" userId="S::irenak@vsgt.si::6f871211-9d6e-4801-9f7a-49ad5e71b0eb" providerId="AD" clId="Web-{8883B689-DDC0-D072-0CEF-28453530FAF1}" dt="2026-01-07T12:43:18.334" v="188" actId="14100"/>
          <ac:spMkLst>
            <pc:docMk/>
            <pc:sldMk cId="3753293610" sldId="7808"/>
            <ac:spMk id="5" creationId="{918F11F8-F8FD-2F72-D152-0323BBAD4BA9}"/>
          </ac:spMkLst>
        </pc:spChg>
        <pc:spChg chg="mod">
          <ac:chgData name="Irena Krošl" userId="S::irenak@vsgt.si::6f871211-9d6e-4801-9f7a-49ad5e71b0eb" providerId="AD" clId="Web-{8883B689-DDC0-D072-0CEF-28453530FAF1}" dt="2026-01-07T12:42:59.100" v="183" actId="20577"/>
          <ac:spMkLst>
            <pc:docMk/>
            <pc:sldMk cId="3753293610" sldId="7808"/>
            <ac:spMk id="6" creationId="{AA98F2B9-1CA9-3B6A-A683-7F01BFA4211D}"/>
          </ac:spMkLst>
        </pc:spChg>
        <pc:spChg chg="mod">
          <ac:chgData name="Irena Krošl" userId="S::irenak@vsgt.si::6f871211-9d6e-4801-9f7a-49ad5e71b0eb" providerId="AD" clId="Web-{8883B689-DDC0-D072-0CEF-28453530FAF1}" dt="2026-01-07T12:44:49.489" v="214" actId="20577"/>
          <ac:spMkLst>
            <pc:docMk/>
            <pc:sldMk cId="3753293610" sldId="7808"/>
            <ac:spMk id="8" creationId="{86CA1609-A147-5523-1A00-7C15C123F77A}"/>
          </ac:spMkLst>
        </pc:spChg>
        <pc:spChg chg="mod">
          <ac:chgData name="Irena Krošl" userId="S::irenak@vsgt.si::6f871211-9d6e-4801-9f7a-49ad5e71b0eb" providerId="AD" clId="Web-{8883B689-DDC0-D072-0CEF-28453530FAF1}" dt="2026-01-07T12:26:11.244" v="2"/>
          <ac:spMkLst>
            <pc:docMk/>
            <pc:sldMk cId="3753293610" sldId="7808"/>
            <ac:spMk id="9" creationId="{13736997-7310-1810-2F3B-487C7ADCCCC1}"/>
          </ac:spMkLst>
        </pc:spChg>
      </pc:sldChg>
      <pc:sldChg chg="modSp">
        <pc:chgData name="Irena Krošl" userId="S::irenak@vsgt.si::6f871211-9d6e-4801-9f7a-49ad5e71b0eb" providerId="AD" clId="Web-{8883B689-DDC0-D072-0CEF-28453530FAF1}" dt="2026-01-07T12:44:59.849" v="216" actId="1076"/>
        <pc:sldMkLst>
          <pc:docMk/>
          <pc:sldMk cId="3446781759" sldId="7809"/>
        </pc:sldMkLst>
        <pc:spChg chg="mod">
          <ac:chgData name="Irena Krošl" userId="S::irenak@vsgt.si::6f871211-9d6e-4801-9f7a-49ad5e71b0eb" providerId="AD" clId="Web-{8883B689-DDC0-D072-0CEF-28453530FAF1}" dt="2026-01-07T12:44:59.849" v="216" actId="1076"/>
          <ac:spMkLst>
            <pc:docMk/>
            <pc:sldMk cId="3446781759" sldId="7809"/>
            <ac:spMk id="9" creationId="{B19FD876-414C-3E53-D004-C80943B560A2}"/>
          </ac:spMkLst>
        </pc:spChg>
      </pc:sldChg>
      <pc:sldChg chg="modSp">
        <pc:chgData name="Irena Krošl" userId="S::irenak@vsgt.si::6f871211-9d6e-4801-9f7a-49ad5e71b0eb" providerId="AD" clId="Web-{8883B689-DDC0-D072-0CEF-28453530FAF1}" dt="2026-01-07T12:48:11.613" v="254" actId="20577"/>
        <pc:sldMkLst>
          <pc:docMk/>
          <pc:sldMk cId="85077926" sldId="7812"/>
        </pc:sldMkLst>
        <pc:spChg chg="mod">
          <ac:chgData name="Irena Krošl" userId="S::irenak@vsgt.si::6f871211-9d6e-4801-9f7a-49ad5e71b0eb" providerId="AD" clId="Web-{8883B689-DDC0-D072-0CEF-28453530FAF1}" dt="2026-01-07T12:48:11.613" v="254" actId="20577"/>
          <ac:spMkLst>
            <pc:docMk/>
            <pc:sldMk cId="85077926" sldId="7812"/>
            <ac:spMk id="5" creationId="{0A46FCA9-D456-1762-4FB3-287FB3127F6E}"/>
          </ac:spMkLst>
        </pc:spChg>
        <pc:spChg chg="mod">
          <ac:chgData name="Irena Krošl" userId="S::irenak@vsgt.si::6f871211-9d6e-4801-9f7a-49ad5e71b0eb" providerId="AD" clId="Web-{8883B689-DDC0-D072-0CEF-28453530FAF1}" dt="2026-01-07T12:46:20.160" v="228" actId="20577"/>
          <ac:spMkLst>
            <pc:docMk/>
            <pc:sldMk cId="85077926" sldId="7812"/>
            <ac:spMk id="6" creationId="{16FB1D71-1B99-8395-EC67-ADF82A213BA6}"/>
          </ac:spMkLst>
        </pc:spChg>
      </pc:sldChg>
      <pc:sldChg chg="modSp">
        <pc:chgData name="Irena Krošl" userId="S::irenak@vsgt.si::6f871211-9d6e-4801-9f7a-49ad5e71b0eb" providerId="AD" clId="Web-{8883B689-DDC0-D072-0CEF-28453530FAF1}" dt="2026-01-07T12:47:12.754" v="244" actId="20577"/>
        <pc:sldMkLst>
          <pc:docMk/>
          <pc:sldMk cId="4281961378" sldId="7813"/>
        </pc:sldMkLst>
        <pc:spChg chg="mod">
          <ac:chgData name="Irena Krošl" userId="S::irenak@vsgt.si::6f871211-9d6e-4801-9f7a-49ad5e71b0eb" providerId="AD" clId="Web-{8883B689-DDC0-D072-0CEF-28453530FAF1}" dt="2026-01-07T12:46:53.379" v="239" actId="20577"/>
          <ac:spMkLst>
            <pc:docMk/>
            <pc:sldMk cId="4281961378" sldId="7813"/>
            <ac:spMk id="2" creationId="{6F1C5B04-92A4-010C-FDA7-D656DDF83B9A}"/>
          </ac:spMkLst>
        </pc:spChg>
        <pc:spChg chg="mod">
          <ac:chgData name="Irena Krošl" userId="S::irenak@vsgt.si::6f871211-9d6e-4801-9f7a-49ad5e71b0eb" providerId="AD" clId="Web-{8883B689-DDC0-D072-0CEF-28453530FAF1}" dt="2026-01-07T12:47:12.754" v="244" actId="20577"/>
          <ac:spMkLst>
            <pc:docMk/>
            <pc:sldMk cId="4281961378" sldId="7813"/>
            <ac:spMk id="6" creationId="{3A7E7557-8792-4C22-86E7-E16B4B71652C}"/>
          </ac:spMkLst>
        </pc:spChg>
      </pc:sldChg>
      <pc:sldChg chg="modSp">
        <pc:chgData name="Irena Krošl" userId="S::irenak@vsgt.si::6f871211-9d6e-4801-9f7a-49ad5e71b0eb" providerId="AD" clId="Web-{8883B689-DDC0-D072-0CEF-28453530FAF1}" dt="2026-01-07T12:47:35.426" v="253" actId="1076"/>
        <pc:sldMkLst>
          <pc:docMk/>
          <pc:sldMk cId="1145675669" sldId="7814"/>
        </pc:sldMkLst>
        <pc:spChg chg="mod">
          <ac:chgData name="Irena Krošl" userId="S::irenak@vsgt.si::6f871211-9d6e-4801-9f7a-49ad5e71b0eb" providerId="AD" clId="Web-{8883B689-DDC0-D072-0CEF-28453530FAF1}" dt="2026-01-07T12:26:11.244" v="2"/>
          <ac:spMkLst>
            <pc:docMk/>
            <pc:sldMk cId="1145675669" sldId="7814"/>
            <ac:spMk id="2" creationId="{D8F91E6B-7272-3269-0175-2E918B44D1BF}"/>
          </ac:spMkLst>
        </pc:spChg>
        <pc:spChg chg="mod">
          <ac:chgData name="Irena Krošl" userId="S::irenak@vsgt.si::6f871211-9d6e-4801-9f7a-49ad5e71b0eb" providerId="AD" clId="Web-{8883B689-DDC0-D072-0CEF-28453530FAF1}" dt="2026-01-07T12:47:35.426" v="253" actId="1076"/>
          <ac:spMkLst>
            <pc:docMk/>
            <pc:sldMk cId="1145675669" sldId="7814"/>
            <ac:spMk id="5" creationId="{9F9ECB0E-B1F9-CAE9-D01B-4A9A8F6DFB1F}"/>
          </ac:spMkLst>
        </pc:spChg>
        <pc:spChg chg="mod">
          <ac:chgData name="Irena Krošl" userId="S::irenak@vsgt.si::6f871211-9d6e-4801-9f7a-49ad5e71b0eb" providerId="AD" clId="Web-{8883B689-DDC0-D072-0CEF-28453530FAF1}" dt="2026-01-07T12:47:32.988" v="252" actId="20577"/>
          <ac:spMkLst>
            <pc:docMk/>
            <pc:sldMk cId="1145675669" sldId="7814"/>
            <ac:spMk id="6" creationId="{EFE0813B-E71F-CA51-9C4B-2EBF9B585AD8}"/>
          </ac:spMkLst>
        </pc:spChg>
      </pc:sldChg>
      <pc:sldChg chg="modSp">
        <pc:chgData name="Irena Krošl" userId="S::irenak@vsgt.si::6f871211-9d6e-4801-9f7a-49ad5e71b0eb" providerId="AD" clId="Web-{8883B689-DDC0-D072-0CEF-28453530FAF1}" dt="2026-01-07T12:49:00.537" v="257" actId="14100"/>
        <pc:sldMkLst>
          <pc:docMk/>
          <pc:sldMk cId="2592957133" sldId="7815"/>
        </pc:sldMkLst>
        <pc:spChg chg="mod">
          <ac:chgData name="Irena Krošl" userId="S::irenak@vsgt.si::6f871211-9d6e-4801-9f7a-49ad5e71b0eb" providerId="AD" clId="Web-{8883B689-DDC0-D072-0CEF-28453530FAF1}" dt="2026-01-07T12:49:00.537" v="257" actId="14100"/>
          <ac:spMkLst>
            <pc:docMk/>
            <pc:sldMk cId="2592957133" sldId="7815"/>
            <ac:spMk id="5" creationId="{7D521869-D179-F522-50C8-C06B4D5FD213}"/>
          </ac:spMkLst>
        </pc:spChg>
      </pc:sldChg>
      <pc:sldChg chg="modSp">
        <pc:chgData name="Irena Krošl" userId="S::irenak@vsgt.si::6f871211-9d6e-4801-9f7a-49ad5e71b0eb" providerId="AD" clId="Web-{8883B689-DDC0-D072-0CEF-28453530FAF1}" dt="2026-01-07T14:07:49.972" v="471" actId="1076"/>
        <pc:sldMkLst>
          <pc:docMk/>
          <pc:sldMk cId="2437589369" sldId="7816"/>
        </pc:sldMkLst>
        <pc:spChg chg="mod">
          <ac:chgData name="Irena Krošl" userId="S::irenak@vsgt.si::6f871211-9d6e-4801-9f7a-49ad5e71b0eb" providerId="AD" clId="Web-{8883B689-DDC0-D072-0CEF-28453530FAF1}" dt="2026-01-07T14:07:33.753" v="466" actId="1076"/>
          <ac:spMkLst>
            <pc:docMk/>
            <pc:sldMk cId="2437589369" sldId="7816"/>
            <ac:spMk id="9" creationId="{D2B944B6-AD04-0030-586A-83D509507B91}"/>
          </ac:spMkLst>
        </pc:spChg>
        <pc:spChg chg="mod">
          <ac:chgData name="Irena Krošl" userId="S::irenak@vsgt.si::6f871211-9d6e-4801-9f7a-49ad5e71b0eb" providerId="AD" clId="Web-{8883B689-DDC0-D072-0CEF-28453530FAF1}" dt="2026-01-07T14:07:49.972" v="471" actId="1076"/>
          <ac:spMkLst>
            <pc:docMk/>
            <pc:sldMk cId="2437589369" sldId="7816"/>
            <ac:spMk id="36" creationId="{22130658-B58A-E3C6-614F-188DBF03A73F}"/>
          </ac:spMkLst>
        </pc:spChg>
        <pc:spChg chg="mod">
          <ac:chgData name="Irena Krošl" userId="S::irenak@vsgt.si::6f871211-9d6e-4801-9f7a-49ad5e71b0eb" providerId="AD" clId="Web-{8883B689-DDC0-D072-0CEF-28453530FAF1}" dt="2026-01-07T14:07:41.956" v="468" actId="14100"/>
          <ac:spMkLst>
            <pc:docMk/>
            <pc:sldMk cId="2437589369" sldId="7816"/>
            <ac:spMk id="37" creationId="{34640E4A-153E-7655-BDB6-CF8C534B9949}"/>
          </ac:spMkLst>
        </pc:spChg>
      </pc:sldChg>
      <pc:sldChg chg="modSp">
        <pc:chgData name="Irena Krošl" userId="S::irenak@vsgt.si::6f871211-9d6e-4801-9f7a-49ad5e71b0eb" providerId="AD" clId="Web-{8883B689-DDC0-D072-0CEF-28453530FAF1}" dt="2026-01-07T14:08:46.113" v="479" actId="14100"/>
        <pc:sldMkLst>
          <pc:docMk/>
          <pc:sldMk cId="2748671360" sldId="7817"/>
        </pc:sldMkLst>
        <pc:spChg chg="mod">
          <ac:chgData name="Irena Krošl" userId="S::irenak@vsgt.si::6f871211-9d6e-4801-9f7a-49ad5e71b0eb" providerId="AD" clId="Web-{8883B689-DDC0-D072-0CEF-28453530FAF1}" dt="2026-01-07T14:08:23.722" v="475" actId="20577"/>
          <ac:spMkLst>
            <pc:docMk/>
            <pc:sldMk cId="2748671360" sldId="7817"/>
            <ac:spMk id="6" creationId="{3A3FD8E9-E70F-4490-041D-017ED3A0A9AF}"/>
          </ac:spMkLst>
        </pc:spChg>
        <pc:spChg chg="mod">
          <ac:chgData name="Irena Krošl" userId="S::irenak@vsgt.si::6f871211-9d6e-4801-9f7a-49ad5e71b0eb" providerId="AD" clId="Web-{8883B689-DDC0-D072-0CEF-28453530FAF1}" dt="2026-01-07T14:08:30.191" v="477" actId="20577"/>
          <ac:spMkLst>
            <pc:docMk/>
            <pc:sldMk cId="2748671360" sldId="7817"/>
            <ac:spMk id="7" creationId="{80D1001E-4EC0-350C-D9B7-2D011C23E7B4}"/>
          </ac:spMkLst>
        </pc:spChg>
        <pc:spChg chg="mod">
          <ac:chgData name="Irena Krošl" userId="S::irenak@vsgt.si::6f871211-9d6e-4801-9f7a-49ad5e71b0eb" providerId="AD" clId="Web-{8883B689-DDC0-D072-0CEF-28453530FAF1}" dt="2026-01-07T14:08:46.113" v="479" actId="14100"/>
          <ac:spMkLst>
            <pc:docMk/>
            <pc:sldMk cId="2748671360" sldId="7817"/>
            <ac:spMk id="36" creationId="{C74901A9-268E-A7BB-8F87-06D6EDEA13A3}"/>
          </ac:spMkLst>
        </pc:spChg>
        <pc:spChg chg="mod">
          <ac:chgData name="Irena Krošl" userId="S::irenak@vsgt.si::6f871211-9d6e-4801-9f7a-49ad5e71b0eb" providerId="AD" clId="Web-{8883B689-DDC0-D072-0CEF-28453530FAF1}" dt="2026-01-07T14:08:42.613" v="478" actId="14100"/>
          <ac:spMkLst>
            <pc:docMk/>
            <pc:sldMk cId="2748671360" sldId="7817"/>
            <ac:spMk id="37" creationId="{816B8B41-0182-53E1-154D-88E46EE9C751}"/>
          </ac:spMkLst>
        </pc:spChg>
      </pc:sldChg>
      <pc:sldChg chg="modSp">
        <pc:chgData name="Irena Krošl" userId="S::irenak@vsgt.si::6f871211-9d6e-4801-9f7a-49ad5e71b0eb" providerId="AD" clId="Web-{8883B689-DDC0-D072-0CEF-28453530FAF1}" dt="2026-01-07T14:09:04.723" v="484" actId="14100"/>
        <pc:sldMkLst>
          <pc:docMk/>
          <pc:sldMk cId="1060734050" sldId="7818"/>
        </pc:sldMkLst>
        <pc:spChg chg="mod">
          <ac:chgData name="Irena Krošl" userId="S::irenak@vsgt.si::6f871211-9d6e-4801-9f7a-49ad5e71b0eb" providerId="AD" clId="Web-{8883B689-DDC0-D072-0CEF-28453530FAF1}" dt="2026-01-07T14:09:01.801" v="483" actId="20577"/>
          <ac:spMkLst>
            <pc:docMk/>
            <pc:sldMk cId="1060734050" sldId="7818"/>
            <ac:spMk id="10" creationId="{C9073449-D1FB-9B27-BBCD-C6DE3100610F}"/>
          </ac:spMkLst>
        </pc:spChg>
        <pc:spChg chg="mod">
          <ac:chgData name="Irena Krošl" userId="S::irenak@vsgt.si::6f871211-9d6e-4801-9f7a-49ad5e71b0eb" providerId="AD" clId="Web-{8883B689-DDC0-D072-0CEF-28453530FAF1}" dt="2026-01-07T14:09:04.723" v="484" actId="14100"/>
          <ac:spMkLst>
            <pc:docMk/>
            <pc:sldMk cId="1060734050" sldId="7818"/>
            <ac:spMk id="37" creationId="{751562DB-1DC9-DD12-3315-70CD12CBB465}"/>
          </ac:spMkLst>
        </pc:spChg>
      </pc:sldChg>
      <pc:sldChg chg="modSp">
        <pc:chgData name="Irena Krošl" userId="S::irenak@vsgt.si::6f871211-9d6e-4801-9f7a-49ad5e71b0eb" providerId="AD" clId="Web-{8883B689-DDC0-D072-0CEF-28453530FAF1}" dt="2026-01-07T14:10:14.880" v="498" actId="14100"/>
        <pc:sldMkLst>
          <pc:docMk/>
          <pc:sldMk cId="2298112431" sldId="7819"/>
        </pc:sldMkLst>
        <pc:spChg chg="mod">
          <ac:chgData name="Irena Krošl" userId="S::irenak@vsgt.si::6f871211-9d6e-4801-9f7a-49ad5e71b0eb" providerId="AD" clId="Web-{8883B689-DDC0-D072-0CEF-28453530FAF1}" dt="2026-01-07T14:10:08.661" v="497" actId="20577"/>
          <ac:spMkLst>
            <pc:docMk/>
            <pc:sldMk cId="2298112431" sldId="7819"/>
            <ac:spMk id="7" creationId="{D3909F81-448A-75A8-6482-0CA61A2694C1}"/>
          </ac:spMkLst>
        </pc:spChg>
        <pc:spChg chg="mod">
          <ac:chgData name="Irena Krošl" userId="S::irenak@vsgt.si::6f871211-9d6e-4801-9f7a-49ad5e71b0eb" providerId="AD" clId="Web-{8883B689-DDC0-D072-0CEF-28453530FAF1}" dt="2026-01-07T14:09:42.145" v="490" actId="1076"/>
          <ac:spMkLst>
            <pc:docMk/>
            <pc:sldMk cId="2298112431" sldId="7819"/>
            <ac:spMk id="8" creationId="{51C101F8-85AE-56ED-9DCA-E8FF61057929}"/>
          </ac:spMkLst>
        </pc:spChg>
        <pc:spChg chg="mod">
          <ac:chgData name="Irena Krošl" userId="S::irenak@vsgt.si::6f871211-9d6e-4801-9f7a-49ad5e71b0eb" providerId="AD" clId="Web-{8883B689-DDC0-D072-0CEF-28453530FAF1}" dt="2026-01-07T14:10:14.880" v="498" actId="14100"/>
          <ac:spMkLst>
            <pc:docMk/>
            <pc:sldMk cId="2298112431" sldId="7819"/>
            <ac:spMk id="37" creationId="{300070B6-6CD7-E911-5350-7E7B2BF0B993}"/>
          </ac:spMkLst>
        </pc:spChg>
      </pc:sldChg>
      <pc:sldChg chg="modSp">
        <pc:chgData name="Irena Krošl" userId="S::irenak@vsgt.si::6f871211-9d6e-4801-9f7a-49ad5e71b0eb" providerId="AD" clId="Web-{8883B689-DDC0-D072-0CEF-28453530FAF1}" dt="2026-01-07T14:09:36.926" v="489" actId="14100"/>
        <pc:sldMkLst>
          <pc:docMk/>
          <pc:sldMk cId="2288482298" sldId="7820"/>
        </pc:sldMkLst>
        <pc:spChg chg="mod">
          <ac:chgData name="Irena Krošl" userId="S::irenak@vsgt.si::6f871211-9d6e-4801-9f7a-49ad5e71b0eb" providerId="AD" clId="Web-{8883B689-DDC0-D072-0CEF-28453530FAF1}" dt="2026-01-07T14:09:32.208" v="488" actId="20577"/>
          <ac:spMkLst>
            <pc:docMk/>
            <pc:sldMk cId="2288482298" sldId="7820"/>
            <ac:spMk id="10" creationId="{AA354A9E-CC44-66B7-47D7-764AF19B2437}"/>
          </ac:spMkLst>
        </pc:spChg>
        <pc:spChg chg="mod">
          <ac:chgData name="Irena Krošl" userId="S::irenak@vsgt.si::6f871211-9d6e-4801-9f7a-49ad5e71b0eb" providerId="AD" clId="Web-{8883B689-DDC0-D072-0CEF-28453530FAF1}" dt="2026-01-07T14:09:36.926" v="489" actId="14100"/>
          <ac:spMkLst>
            <pc:docMk/>
            <pc:sldMk cId="2288482298" sldId="7820"/>
            <ac:spMk id="37" creationId="{4AE99CAC-7291-CD52-DC94-53A25BA14610}"/>
          </ac:spMkLst>
        </pc:spChg>
      </pc:sldChg>
      <pc:sldChg chg="modSp">
        <pc:chgData name="Irena Krošl" userId="S::irenak@vsgt.si::6f871211-9d6e-4801-9f7a-49ad5e71b0eb" providerId="AD" clId="Web-{8883B689-DDC0-D072-0CEF-28453530FAF1}" dt="2026-01-07T14:10:49.115" v="510" actId="14100"/>
        <pc:sldMkLst>
          <pc:docMk/>
          <pc:sldMk cId="3603586891" sldId="7821"/>
        </pc:sldMkLst>
        <pc:spChg chg="mod">
          <ac:chgData name="Irena Krošl" userId="S::irenak@vsgt.si::6f871211-9d6e-4801-9f7a-49ad5e71b0eb" providerId="AD" clId="Web-{8883B689-DDC0-D072-0CEF-28453530FAF1}" dt="2026-01-07T14:10:46.208" v="509" actId="20577"/>
          <ac:spMkLst>
            <pc:docMk/>
            <pc:sldMk cId="3603586891" sldId="7821"/>
            <ac:spMk id="7" creationId="{C38DC205-396B-DF4C-F9FF-B4F426527F65}"/>
          </ac:spMkLst>
        </pc:spChg>
        <pc:spChg chg="mod">
          <ac:chgData name="Irena Krošl" userId="S::irenak@vsgt.si::6f871211-9d6e-4801-9f7a-49ad5e71b0eb" providerId="AD" clId="Web-{8883B689-DDC0-D072-0CEF-28453530FAF1}" dt="2026-01-07T14:10:30.161" v="502" actId="20577"/>
          <ac:spMkLst>
            <pc:docMk/>
            <pc:sldMk cId="3603586891" sldId="7821"/>
            <ac:spMk id="9" creationId="{6E5D9D31-1E66-02A2-48B2-746D47B7AFF3}"/>
          </ac:spMkLst>
        </pc:spChg>
        <pc:spChg chg="mod">
          <ac:chgData name="Irena Krošl" userId="S::irenak@vsgt.si::6f871211-9d6e-4801-9f7a-49ad5e71b0eb" providerId="AD" clId="Web-{8883B689-DDC0-D072-0CEF-28453530FAF1}" dt="2026-01-07T14:10:49.115" v="510" actId="14100"/>
          <ac:spMkLst>
            <pc:docMk/>
            <pc:sldMk cId="3603586891" sldId="7821"/>
            <ac:spMk id="37" creationId="{1AB66399-2193-E5B4-91CE-CB556ED1AEAB}"/>
          </ac:spMkLst>
        </pc:spChg>
      </pc:sldChg>
      <pc:sldChg chg="modSp">
        <pc:chgData name="Irena Krošl" userId="S::irenak@vsgt.si::6f871211-9d6e-4801-9f7a-49ad5e71b0eb" providerId="AD" clId="Web-{8883B689-DDC0-D072-0CEF-28453530FAF1}" dt="2026-01-07T14:11:18.943" v="516" actId="14100"/>
        <pc:sldMkLst>
          <pc:docMk/>
          <pc:sldMk cId="751269343" sldId="7822"/>
        </pc:sldMkLst>
        <pc:spChg chg="mod">
          <ac:chgData name="Irena Krošl" userId="S::irenak@vsgt.si::6f871211-9d6e-4801-9f7a-49ad5e71b0eb" providerId="AD" clId="Web-{8883B689-DDC0-D072-0CEF-28453530FAF1}" dt="2026-01-07T14:11:08.146" v="515" actId="1076"/>
          <ac:spMkLst>
            <pc:docMk/>
            <pc:sldMk cId="751269343" sldId="7822"/>
            <ac:spMk id="7" creationId="{40E2C192-AD24-EAB1-280F-21B80FBFF63C}"/>
          </ac:spMkLst>
        </pc:spChg>
        <pc:spChg chg="mod">
          <ac:chgData name="Irena Krošl" userId="S::irenak@vsgt.si::6f871211-9d6e-4801-9f7a-49ad5e71b0eb" providerId="AD" clId="Web-{8883B689-DDC0-D072-0CEF-28453530FAF1}" dt="2026-01-07T14:11:04.646" v="514" actId="20577"/>
          <ac:spMkLst>
            <pc:docMk/>
            <pc:sldMk cId="751269343" sldId="7822"/>
            <ac:spMk id="8" creationId="{9E80B675-0B2C-B5A7-E170-2375E4333B68}"/>
          </ac:spMkLst>
        </pc:spChg>
        <pc:spChg chg="mod">
          <ac:chgData name="Irena Krošl" userId="S::irenak@vsgt.si::6f871211-9d6e-4801-9f7a-49ad5e71b0eb" providerId="AD" clId="Web-{8883B689-DDC0-D072-0CEF-28453530FAF1}" dt="2026-01-07T14:11:18.943" v="516" actId="14100"/>
          <ac:spMkLst>
            <pc:docMk/>
            <pc:sldMk cId="751269343" sldId="7822"/>
            <ac:spMk id="37" creationId="{D5160D9B-5307-530E-6261-82EDD160B250}"/>
          </ac:spMkLst>
        </pc:spChg>
      </pc:sldChg>
      <pc:sldChg chg="modSp">
        <pc:chgData name="Irena Krošl" userId="S::irenak@vsgt.si::6f871211-9d6e-4801-9f7a-49ad5e71b0eb" providerId="AD" clId="Web-{8883B689-DDC0-D072-0CEF-28453530FAF1}" dt="2026-01-07T14:11:35.146" v="521" actId="14100"/>
        <pc:sldMkLst>
          <pc:docMk/>
          <pc:sldMk cId="546381971" sldId="7823"/>
        </pc:sldMkLst>
        <pc:spChg chg="mod">
          <ac:chgData name="Irena Krošl" userId="S::irenak@vsgt.si::6f871211-9d6e-4801-9f7a-49ad5e71b0eb" providerId="AD" clId="Web-{8883B689-DDC0-D072-0CEF-28453530FAF1}" dt="2026-01-07T14:11:32.521" v="520" actId="20577"/>
          <ac:spMkLst>
            <pc:docMk/>
            <pc:sldMk cId="546381971" sldId="7823"/>
            <ac:spMk id="10" creationId="{28A199F2-5D4D-1BE4-6CE1-03EF86C4B078}"/>
          </ac:spMkLst>
        </pc:spChg>
        <pc:spChg chg="mod">
          <ac:chgData name="Irena Krošl" userId="S::irenak@vsgt.si::6f871211-9d6e-4801-9f7a-49ad5e71b0eb" providerId="AD" clId="Web-{8883B689-DDC0-D072-0CEF-28453530FAF1}" dt="2026-01-07T14:11:35.146" v="521" actId="14100"/>
          <ac:spMkLst>
            <pc:docMk/>
            <pc:sldMk cId="546381971" sldId="7823"/>
            <ac:spMk id="37" creationId="{B0624F46-17FC-DFBE-D56B-6EF6D57EEE2D}"/>
          </ac:spMkLst>
        </pc:spChg>
      </pc:sldChg>
      <pc:sldChg chg="modSp">
        <pc:chgData name="Irena Krošl" userId="S::irenak@vsgt.si::6f871211-9d6e-4801-9f7a-49ad5e71b0eb" providerId="AD" clId="Web-{8883B689-DDC0-D072-0CEF-28453530FAF1}" dt="2026-01-07T14:12:04.740" v="528" actId="14100"/>
        <pc:sldMkLst>
          <pc:docMk/>
          <pc:sldMk cId="1350200725" sldId="7824"/>
        </pc:sldMkLst>
        <pc:spChg chg="mod">
          <ac:chgData name="Irena Krošl" userId="S::irenak@vsgt.si::6f871211-9d6e-4801-9f7a-49ad5e71b0eb" providerId="AD" clId="Web-{8883B689-DDC0-D072-0CEF-28453530FAF1}" dt="2026-01-07T14:11:44.412" v="525" actId="20577"/>
          <ac:spMkLst>
            <pc:docMk/>
            <pc:sldMk cId="1350200725" sldId="7824"/>
            <ac:spMk id="6" creationId="{13129044-8BA5-4D45-E19F-918D25BC5D0B}"/>
          </ac:spMkLst>
        </pc:spChg>
        <pc:spChg chg="mod">
          <ac:chgData name="Irena Krošl" userId="S::irenak@vsgt.si::6f871211-9d6e-4801-9f7a-49ad5e71b0eb" providerId="AD" clId="Web-{8883B689-DDC0-D072-0CEF-28453530FAF1}" dt="2026-01-07T14:11:48.850" v="527" actId="14100"/>
          <ac:spMkLst>
            <pc:docMk/>
            <pc:sldMk cId="1350200725" sldId="7824"/>
            <ac:spMk id="7" creationId="{A7948DD1-C208-071F-C083-FA5E5513E8E3}"/>
          </ac:spMkLst>
        </pc:spChg>
        <pc:spChg chg="mod">
          <ac:chgData name="Irena Krošl" userId="S::irenak@vsgt.si::6f871211-9d6e-4801-9f7a-49ad5e71b0eb" providerId="AD" clId="Web-{8883B689-DDC0-D072-0CEF-28453530FAF1}" dt="2026-01-07T14:12:04.740" v="528" actId="14100"/>
          <ac:spMkLst>
            <pc:docMk/>
            <pc:sldMk cId="1350200725" sldId="7824"/>
            <ac:spMk id="37" creationId="{1523E179-7D1A-22D5-CB9E-8C648E829EDC}"/>
          </ac:spMkLst>
        </pc:spChg>
      </pc:sldChg>
      <pc:sldChg chg="modSp">
        <pc:chgData name="Irena Krošl" userId="S::irenak@vsgt.si::6f871211-9d6e-4801-9f7a-49ad5e71b0eb" providerId="AD" clId="Web-{8883B689-DDC0-D072-0CEF-28453530FAF1}" dt="2026-01-07T14:12:32.116" v="537" actId="14100"/>
        <pc:sldMkLst>
          <pc:docMk/>
          <pc:sldMk cId="738522640" sldId="7825"/>
        </pc:sldMkLst>
        <pc:spChg chg="mod">
          <ac:chgData name="Irena Krošl" userId="S::irenak@vsgt.si::6f871211-9d6e-4801-9f7a-49ad5e71b0eb" providerId="AD" clId="Web-{8883B689-DDC0-D072-0CEF-28453530FAF1}" dt="2026-01-07T14:12:12.350" v="530" actId="1076"/>
          <ac:spMkLst>
            <pc:docMk/>
            <pc:sldMk cId="738522640" sldId="7825"/>
            <ac:spMk id="2" creationId="{AB03293C-E9B2-F45A-FFC7-7F45F63A37C0}"/>
          </ac:spMkLst>
        </pc:spChg>
        <pc:spChg chg="mod">
          <ac:chgData name="Irena Krošl" userId="S::irenak@vsgt.si::6f871211-9d6e-4801-9f7a-49ad5e71b0eb" providerId="AD" clId="Web-{8883B689-DDC0-D072-0CEF-28453530FAF1}" dt="2026-01-07T14:12:21.600" v="536" actId="14100"/>
          <ac:spMkLst>
            <pc:docMk/>
            <pc:sldMk cId="738522640" sldId="7825"/>
            <ac:spMk id="7" creationId="{1FBDA156-9217-C970-A906-BEA5035C02F4}"/>
          </ac:spMkLst>
        </pc:spChg>
        <pc:spChg chg="mod">
          <ac:chgData name="Irena Krošl" userId="S::irenak@vsgt.si::6f871211-9d6e-4801-9f7a-49ad5e71b0eb" providerId="AD" clId="Web-{8883B689-DDC0-D072-0CEF-28453530FAF1}" dt="2026-01-07T14:12:17.240" v="534" actId="20577"/>
          <ac:spMkLst>
            <pc:docMk/>
            <pc:sldMk cId="738522640" sldId="7825"/>
            <ac:spMk id="10" creationId="{05644DCD-67B2-AE82-723E-D69569C1810A}"/>
          </ac:spMkLst>
        </pc:spChg>
        <pc:spChg chg="mod">
          <ac:chgData name="Irena Krošl" userId="S::irenak@vsgt.si::6f871211-9d6e-4801-9f7a-49ad5e71b0eb" providerId="AD" clId="Web-{8883B689-DDC0-D072-0CEF-28453530FAF1}" dt="2026-01-07T14:12:32.116" v="537" actId="14100"/>
          <ac:spMkLst>
            <pc:docMk/>
            <pc:sldMk cId="738522640" sldId="7825"/>
            <ac:spMk id="37" creationId="{7389A04A-828C-E4B4-1155-8802A0E393ED}"/>
          </ac:spMkLst>
        </pc:spChg>
      </pc:sldChg>
      <pc:sldChg chg="modSp">
        <pc:chgData name="Irena Krošl" userId="S::irenak@vsgt.si::6f871211-9d6e-4801-9f7a-49ad5e71b0eb" providerId="AD" clId="Web-{8883B689-DDC0-D072-0CEF-28453530FAF1}" dt="2026-01-07T12:52:14.792" v="290" actId="20577"/>
        <pc:sldMkLst>
          <pc:docMk/>
          <pc:sldMk cId="1745516274" sldId="7826"/>
        </pc:sldMkLst>
        <pc:spChg chg="mod">
          <ac:chgData name="Irena Krošl" userId="S::irenak@vsgt.si::6f871211-9d6e-4801-9f7a-49ad5e71b0eb" providerId="AD" clId="Web-{8883B689-DDC0-D072-0CEF-28453530FAF1}" dt="2026-01-07T12:52:14.792" v="290" actId="20577"/>
          <ac:spMkLst>
            <pc:docMk/>
            <pc:sldMk cId="1745516274" sldId="7826"/>
            <ac:spMk id="2" creationId="{5219DDD9-D19D-DE21-E234-5772FB9B9B43}"/>
          </ac:spMkLst>
        </pc:spChg>
      </pc:sldChg>
      <pc:sldChg chg="modSp">
        <pc:chgData name="Irena Krošl" userId="S::irenak@vsgt.si::6f871211-9d6e-4801-9f7a-49ad5e71b0eb" providerId="AD" clId="Web-{8883B689-DDC0-D072-0CEF-28453530FAF1}" dt="2026-01-07T12:53:05.001" v="298" actId="20577"/>
        <pc:sldMkLst>
          <pc:docMk/>
          <pc:sldMk cId="3234627178" sldId="7827"/>
        </pc:sldMkLst>
        <pc:spChg chg="mod">
          <ac:chgData name="Irena Krošl" userId="S::irenak@vsgt.si::6f871211-9d6e-4801-9f7a-49ad5e71b0eb" providerId="AD" clId="Web-{8883B689-DDC0-D072-0CEF-28453530FAF1}" dt="2026-01-07T12:53:05.001" v="298" actId="20577"/>
          <ac:spMkLst>
            <pc:docMk/>
            <pc:sldMk cId="3234627178" sldId="7827"/>
            <ac:spMk id="2" creationId="{5167B274-B71D-A2B9-FFE4-9544B164975A}"/>
          </ac:spMkLst>
        </pc:spChg>
        <pc:spChg chg="mod">
          <ac:chgData name="Irena Krošl" userId="S::irenak@vsgt.si::6f871211-9d6e-4801-9f7a-49ad5e71b0eb" providerId="AD" clId="Web-{8883B689-DDC0-D072-0CEF-28453530FAF1}" dt="2026-01-07T12:52:45.857" v="293" actId="20577"/>
          <ac:spMkLst>
            <pc:docMk/>
            <pc:sldMk cId="3234627178" sldId="7827"/>
            <ac:spMk id="6" creationId="{061627D8-9F83-F471-530E-5E7F90030F74}"/>
          </ac:spMkLst>
        </pc:spChg>
      </pc:sldChg>
      <pc:sldChg chg="modSp">
        <pc:chgData name="Irena Krošl" userId="S::irenak@vsgt.si::6f871211-9d6e-4801-9f7a-49ad5e71b0eb" providerId="AD" clId="Web-{8883B689-DDC0-D072-0CEF-28453530FAF1}" dt="2026-01-07T13:37:49.253" v="308" actId="20577"/>
        <pc:sldMkLst>
          <pc:docMk/>
          <pc:sldMk cId="2347235308" sldId="7828"/>
        </pc:sldMkLst>
        <pc:spChg chg="mod">
          <ac:chgData name="Irena Krošl" userId="S::irenak@vsgt.si::6f871211-9d6e-4801-9f7a-49ad5e71b0eb" providerId="AD" clId="Web-{8883B689-DDC0-D072-0CEF-28453530FAF1}" dt="2026-01-07T13:37:49.253" v="308" actId="20577"/>
          <ac:spMkLst>
            <pc:docMk/>
            <pc:sldMk cId="2347235308" sldId="7828"/>
            <ac:spMk id="2" creationId="{BEA8E4C5-0CDB-A5BE-A799-53363057AC67}"/>
          </ac:spMkLst>
        </pc:spChg>
      </pc:sldChg>
      <pc:sldChg chg="modSp">
        <pc:chgData name="Irena Krošl" userId="S::irenak@vsgt.si::6f871211-9d6e-4801-9f7a-49ad5e71b0eb" providerId="AD" clId="Web-{8883B689-DDC0-D072-0CEF-28453530FAF1}" dt="2026-01-07T13:38:03.707" v="310" actId="1076"/>
        <pc:sldMkLst>
          <pc:docMk/>
          <pc:sldMk cId="884417622" sldId="7829"/>
        </pc:sldMkLst>
        <pc:spChg chg="mod">
          <ac:chgData name="Irena Krošl" userId="S::irenak@vsgt.si::6f871211-9d6e-4801-9f7a-49ad5e71b0eb" providerId="AD" clId="Web-{8883B689-DDC0-D072-0CEF-28453530FAF1}" dt="2026-01-07T13:38:03.707" v="310" actId="1076"/>
          <ac:spMkLst>
            <pc:docMk/>
            <pc:sldMk cId="884417622" sldId="7829"/>
            <ac:spMk id="8" creationId="{CA563796-75FD-D78B-94D3-AB487E8A89C7}"/>
          </ac:spMkLst>
        </pc:spChg>
        <pc:spChg chg="mod">
          <ac:chgData name="Irena Krošl" userId="S::irenak@vsgt.si::6f871211-9d6e-4801-9f7a-49ad5e71b0eb" providerId="AD" clId="Web-{8883B689-DDC0-D072-0CEF-28453530FAF1}" dt="2026-01-07T13:37:58.894" v="309" actId="1076"/>
          <ac:spMkLst>
            <pc:docMk/>
            <pc:sldMk cId="884417622" sldId="7829"/>
            <ac:spMk id="11" creationId="{9CBB3F2C-3C81-E9A8-8CCF-1572599082B8}"/>
          </ac:spMkLst>
        </pc:spChg>
      </pc:sldChg>
      <pc:sldChg chg="modSp">
        <pc:chgData name="Irena Krošl" userId="S::irenak@vsgt.si::6f871211-9d6e-4801-9f7a-49ad5e71b0eb" providerId="AD" clId="Web-{8883B689-DDC0-D072-0CEF-28453530FAF1}" dt="2026-01-07T13:38:36.052" v="316" actId="20577"/>
        <pc:sldMkLst>
          <pc:docMk/>
          <pc:sldMk cId="2934659466" sldId="7830"/>
        </pc:sldMkLst>
        <pc:spChg chg="mod">
          <ac:chgData name="Irena Krošl" userId="S::irenak@vsgt.si::6f871211-9d6e-4801-9f7a-49ad5e71b0eb" providerId="AD" clId="Web-{8883B689-DDC0-D072-0CEF-28453530FAF1}" dt="2026-01-07T13:38:36.052" v="316" actId="20577"/>
          <ac:spMkLst>
            <pc:docMk/>
            <pc:sldMk cId="2934659466" sldId="7830"/>
            <ac:spMk id="5" creationId="{BCA11527-A002-7BD2-8D12-95124BA85638}"/>
          </ac:spMkLst>
        </pc:spChg>
      </pc:sldChg>
      <pc:sldChg chg="modSp">
        <pc:chgData name="Irena Krošl" userId="S::irenak@vsgt.si::6f871211-9d6e-4801-9f7a-49ad5e71b0eb" providerId="AD" clId="Web-{8883B689-DDC0-D072-0CEF-28453530FAF1}" dt="2026-01-07T13:39:19.976" v="319" actId="20577"/>
        <pc:sldMkLst>
          <pc:docMk/>
          <pc:sldMk cId="1709489955" sldId="7831"/>
        </pc:sldMkLst>
        <pc:spChg chg="mod">
          <ac:chgData name="Irena Krošl" userId="S::irenak@vsgt.si::6f871211-9d6e-4801-9f7a-49ad5e71b0eb" providerId="AD" clId="Web-{8883B689-DDC0-D072-0CEF-28453530FAF1}" dt="2026-01-07T13:39:19.976" v="319" actId="20577"/>
          <ac:spMkLst>
            <pc:docMk/>
            <pc:sldMk cId="1709489955" sldId="7831"/>
            <ac:spMk id="5" creationId="{C65CE465-F811-541F-1336-CFFB571ABD04}"/>
          </ac:spMkLst>
        </pc:spChg>
      </pc:sldChg>
      <pc:sldChg chg="modSp">
        <pc:chgData name="Irena Krošl" userId="S::irenak@vsgt.si::6f871211-9d6e-4801-9f7a-49ad5e71b0eb" providerId="AD" clId="Web-{8883B689-DDC0-D072-0CEF-28453530FAF1}" dt="2026-01-07T13:47:33.300" v="332" actId="20577"/>
        <pc:sldMkLst>
          <pc:docMk/>
          <pc:sldMk cId="3538801851" sldId="7832"/>
        </pc:sldMkLst>
        <pc:spChg chg="mod">
          <ac:chgData name="Irena Krošl" userId="S::irenak@vsgt.si::6f871211-9d6e-4801-9f7a-49ad5e71b0eb" providerId="AD" clId="Web-{8883B689-DDC0-D072-0CEF-28453530FAF1}" dt="2026-01-07T13:47:33.300" v="332" actId="20577"/>
          <ac:spMkLst>
            <pc:docMk/>
            <pc:sldMk cId="3538801851" sldId="7832"/>
            <ac:spMk id="2" creationId="{986E2594-921A-2A7B-F416-9D529720CD07}"/>
          </ac:spMkLst>
        </pc:spChg>
        <pc:spChg chg="mod">
          <ac:chgData name="Irena Krošl" userId="S::irenak@vsgt.si::6f871211-9d6e-4801-9f7a-49ad5e71b0eb" providerId="AD" clId="Web-{8883B689-DDC0-D072-0CEF-28453530FAF1}" dt="2026-01-07T13:46:56.893" v="321" actId="20577"/>
          <ac:spMkLst>
            <pc:docMk/>
            <pc:sldMk cId="3538801851" sldId="7832"/>
            <ac:spMk id="5" creationId="{57F50E21-B9A5-1B04-2DFA-57182E7C955C}"/>
          </ac:spMkLst>
        </pc:spChg>
      </pc:sldChg>
      <pc:sldChg chg="modSp">
        <pc:chgData name="Irena Krošl" userId="S::irenak@vsgt.si::6f871211-9d6e-4801-9f7a-49ad5e71b0eb" providerId="AD" clId="Web-{8883B689-DDC0-D072-0CEF-28453530FAF1}" dt="2026-01-07T13:48:45.051" v="339" actId="20577"/>
        <pc:sldMkLst>
          <pc:docMk/>
          <pc:sldMk cId="463820906" sldId="7833"/>
        </pc:sldMkLst>
        <pc:spChg chg="mod">
          <ac:chgData name="Irena Krošl" userId="S::irenak@vsgt.si::6f871211-9d6e-4801-9f7a-49ad5e71b0eb" providerId="AD" clId="Web-{8883B689-DDC0-D072-0CEF-28453530FAF1}" dt="2026-01-07T13:48:45.051" v="339" actId="20577"/>
          <ac:spMkLst>
            <pc:docMk/>
            <pc:sldMk cId="463820906" sldId="7833"/>
            <ac:spMk id="2" creationId="{0D979962-8F3D-3A37-FCC3-3A2022F5F0D9}"/>
          </ac:spMkLst>
        </pc:spChg>
        <pc:spChg chg="mod">
          <ac:chgData name="Irena Krošl" userId="S::irenak@vsgt.si::6f871211-9d6e-4801-9f7a-49ad5e71b0eb" providerId="AD" clId="Web-{8883B689-DDC0-D072-0CEF-28453530FAF1}" dt="2026-01-07T13:47:42.410" v="334" actId="20577"/>
          <ac:spMkLst>
            <pc:docMk/>
            <pc:sldMk cId="463820906" sldId="7833"/>
            <ac:spMk id="5" creationId="{43C76774-02F2-9E40-6609-AF1F7A7A6AB1}"/>
          </ac:spMkLst>
        </pc:spChg>
      </pc:sldChg>
      <pc:sldChg chg="modSp">
        <pc:chgData name="Irena Krošl" userId="S::irenak@vsgt.si::6f871211-9d6e-4801-9f7a-49ad5e71b0eb" providerId="AD" clId="Web-{8883B689-DDC0-D072-0CEF-28453530FAF1}" dt="2026-01-07T13:50:27.443" v="344" actId="20577"/>
        <pc:sldMkLst>
          <pc:docMk/>
          <pc:sldMk cId="3059531952" sldId="7834"/>
        </pc:sldMkLst>
        <pc:spChg chg="mod">
          <ac:chgData name="Irena Krošl" userId="S::irenak@vsgt.si::6f871211-9d6e-4801-9f7a-49ad5e71b0eb" providerId="AD" clId="Web-{8883B689-DDC0-D072-0CEF-28453530FAF1}" dt="2026-01-07T13:50:27.443" v="344" actId="20577"/>
          <ac:spMkLst>
            <pc:docMk/>
            <pc:sldMk cId="3059531952" sldId="7834"/>
            <ac:spMk id="2" creationId="{357C5CD7-DE5B-367A-A230-F12DAFFB7D57}"/>
          </ac:spMkLst>
        </pc:spChg>
        <pc:spChg chg="mod">
          <ac:chgData name="Irena Krošl" userId="S::irenak@vsgt.si::6f871211-9d6e-4801-9f7a-49ad5e71b0eb" providerId="AD" clId="Web-{8883B689-DDC0-D072-0CEF-28453530FAF1}" dt="2026-01-07T13:48:48.535" v="340" actId="14100"/>
          <ac:spMkLst>
            <pc:docMk/>
            <pc:sldMk cId="3059531952" sldId="7834"/>
            <ac:spMk id="5" creationId="{4B4941A6-A8FA-BC51-0D3F-5A4E2539FFD7}"/>
          </ac:spMkLst>
        </pc:spChg>
      </pc:sldChg>
      <pc:sldChg chg="modSp">
        <pc:chgData name="Irena Krošl" userId="S::irenak@vsgt.si::6f871211-9d6e-4801-9f7a-49ad5e71b0eb" providerId="AD" clId="Web-{8883B689-DDC0-D072-0CEF-28453530FAF1}" dt="2026-01-07T13:50:57.007" v="346" actId="1076"/>
        <pc:sldMkLst>
          <pc:docMk/>
          <pc:sldMk cId="613891716" sldId="7835"/>
        </pc:sldMkLst>
        <pc:spChg chg="mod">
          <ac:chgData name="Irena Krošl" userId="S::irenak@vsgt.si::6f871211-9d6e-4801-9f7a-49ad5e71b0eb" providerId="AD" clId="Web-{8883B689-DDC0-D072-0CEF-28453530FAF1}" dt="2026-01-07T13:50:30.677" v="345" actId="14100"/>
          <ac:spMkLst>
            <pc:docMk/>
            <pc:sldMk cId="613891716" sldId="7835"/>
            <ac:spMk id="22" creationId="{E6B72534-7D8A-92DC-E577-D2396D1B3F9F}"/>
          </ac:spMkLst>
        </pc:spChg>
        <pc:spChg chg="mod">
          <ac:chgData name="Irena Krošl" userId="S::irenak@vsgt.si::6f871211-9d6e-4801-9f7a-49ad5e71b0eb" providerId="AD" clId="Web-{8883B689-DDC0-D072-0CEF-28453530FAF1}" dt="2026-01-07T13:50:57.007" v="346" actId="1076"/>
          <ac:spMkLst>
            <pc:docMk/>
            <pc:sldMk cId="613891716" sldId="7835"/>
            <ac:spMk id="25" creationId="{6F41DEC6-74DF-1D97-A4DC-1AA7A454EA44}"/>
          </ac:spMkLst>
        </pc:spChg>
      </pc:sldChg>
      <pc:sldChg chg="modSp">
        <pc:chgData name="Irena Krošl" userId="S::irenak@vsgt.si::6f871211-9d6e-4801-9f7a-49ad5e71b0eb" providerId="AD" clId="Web-{8883B689-DDC0-D072-0CEF-28453530FAF1}" dt="2026-01-07T13:52:44.533" v="367" actId="14100"/>
        <pc:sldMkLst>
          <pc:docMk/>
          <pc:sldMk cId="2178557460" sldId="7836"/>
        </pc:sldMkLst>
        <pc:spChg chg="mod">
          <ac:chgData name="Irena Krošl" userId="S::irenak@vsgt.si::6f871211-9d6e-4801-9f7a-49ad5e71b0eb" providerId="AD" clId="Web-{8883B689-DDC0-D072-0CEF-28453530FAF1}" dt="2026-01-07T13:52:44.533" v="367" actId="14100"/>
          <ac:spMkLst>
            <pc:docMk/>
            <pc:sldMk cId="2178557460" sldId="7836"/>
            <ac:spMk id="2" creationId="{2D377043-073D-628A-D5EE-D479A8B3A3CF}"/>
          </ac:spMkLst>
        </pc:spChg>
        <pc:spChg chg="mod">
          <ac:chgData name="Irena Krošl" userId="S::irenak@vsgt.si::6f871211-9d6e-4801-9f7a-49ad5e71b0eb" providerId="AD" clId="Web-{8883B689-DDC0-D072-0CEF-28453530FAF1}" dt="2026-01-07T13:52:16.109" v="363" actId="14100"/>
          <ac:spMkLst>
            <pc:docMk/>
            <pc:sldMk cId="2178557460" sldId="7836"/>
            <ac:spMk id="5" creationId="{0654E884-2380-E7BE-53CD-6FDF2D617293}"/>
          </ac:spMkLst>
        </pc:spChg>
        <pc:cxnChg chg="mod">
          <ac:chgData name="Irena Krošl" userId="S::irenak@vsgt.si::6f871211-9d6e-4801-9f7a-49ad5e71b0eb" providerId="AD" clId="Web-{8883B689-DDC0-D072-0CEF-28453530FAF1}" dt="2026-01-07T13:52:19.406" v="364" actId="1076"/>
          <ac:cxnSpMkLst>
            <pc:docMk/>
            <pc:sldMk cId="2178557460" sldId="7836"/>
            <ac:cxnSpMk id="10" creationId="{57E874BC-02EA-A9AF-5D2B-9E70B4B7EC3B}"/>
          </ac:cxnSpMkLst>
        </pc:cxnChg>
      </pc:sldChg>
      <pc:sldChg chg="modSp">
        <pc:chgData name="Irena Krošl" userId="S::irenak@vsgt.si::6f871211-9d6e-4801-9f7a-49ad5e71b0eb" providerId="AD" clId="Web-{8883B689-DDC0-D072-0CEF-28453530FAF1}" dt="2026-01-07T13:51:48.685" v="358" actId="20577"/>
        <pc:sldMkLst>
          <pc:docMk/>
          <pc:sldMk cId="2751922257" sldId="7837"/>
        </pc:sldMkLst>
        <pc:spChg chg="mod">
          <ac:chgData name="Irena Krošl" userId="S::irenak@vsgt.si::6f871211-9d6e-4801-9f7a-49ad5e71b0eb" providerId="AD" clId="Web-{8883B689-DDC0-D072-0CEF-28453530FAF1}" dt="2026-01-07T13:51:48.685" v="358" actId="20577"/>
          <ac:spMkLst>
            <pc:docMk/>
            <pc:sldMk cId="2751922257" sldId="7837"/>
            <ac:spMk id="3" creationId="{20E19312-D834-B5B9-6FE3-1E7A37D7E9B3}"/>
          </ac:spMkLst>
        </pc:spChg>
      </pc:sldChg>
      <pc:sldChg chg="modSp">
        <pc:chgData name="Irena Krošl" userId="S::irenak@vsgt.si::6f871211-9d6e-4801-9f7a-49ad5e71b0eb" providerId="AD" clId="Web-{8883B689-DDC0-D072-0CEF-28453530FAF1}" dt="2026-01-07T13:55:14.496" v="414" actId="20577"/>
        <pc:sldMkLst>
          <pc:docMk/>
          <pc:sldMk cId="804354172" sldId="7839"/>
        </pc:sldMkLst>
        <pc:spChg chg="mod">
          <ac:chgData name="Irena Krošl" userId="S::irenak@vsgt.si::6f871211-9d6e-4801-9f7a-49ad5e71b0eb" providerId="AD" clId="Web-{8883B689-DDC0-D072-0CEF-28453530FAF1}" dt="2026-01-07T13:55:14.496" v="414" actId="20577"/>
          <ac:spMkLst>
            <pc:docMk/>
            <pc:sldMk cId="804354172" sldId="7839"/>
            <ac:spMk id="2" creationId="{A0E20347-144D-AFC6-0515-3C43520EE09E}"/>
          </ac:spMkLst>
        </pc:spChg>
        <pc:cxnChg chg="mod">
          <ac:chgData name="Irena Krošl" userId="S::irenak@vsgt.si::6f871211-9d6e-4801-9f7a-49ad5e71b0eb" providerId="AD" clId="Web-{8883B689-DDC0-D072-0CEF-28453530FAF1}" dt="2026-01-07T13:52:54.800" v="368" actId="1076"/>
          <ac:cxnSpMkLst>
            <pc:docMk/>
            <pc:sldMk cId="804354172" sldId="7839"/>
            <ac:cxnSpMk id="8" creationId="{9E604234-B695-6D3D-8D90-2ACE03DF8250}"/>
          </ac:cxnSpMkLst>
        </pc:cxnChg>
      </pc:sldChg>
      <pc:sldChg chg="modSp">
        <pc:chgData name="Irena Krošl" userId="S::irenak@vsgt.si::6f871211-9d6e-4801-9f7a-49ad5e71b0eb" providerId="AD" clId="Web-{8883B689-DDC0-D072-0CEF-28453530FAF1}" dt="2026-01-07T13:54:44.244" v="408" actId="20577"/>
        <pc:sldMkLst>
          <pc:docMk/>
          <pc:sldMk cId="2626915003" sldId="7840"/>
        </pc:sldMkLst>
        <pc:spChg chg="mod">
          <ac:chgData name="Irena Krošl" userId="S::irenak@vsgt.si::6f871211-9d6e-4801-9f7a-49ad5e71b0eb" providerId="AD" clId="Web-{8883B689-DDC0-D072-0CEF-28453530FAF1}" dt="2026-01-07T13:54:44.244" v="408" actId="20577"/>
          <ac:spMkLst>
            <pc:docMk/>
            <pc:sldMk cId="2626915003" sldId="7840"/>
            <ac:spMk id="2" creationId="{601EDC24-4EA9-3AEA-2F5F-CDAA83475B0A}"/>
          </ac:spMkLst>
        </pc:spChg>
        <pc:spChg chg="mod">
          <ac:chgData name="Irena Krošl" userId="S::irenak@vsgt.si::6f871211-9d6e-4801-9f7a-49ad5e71b0eb" providerId="AD" clId="Web-{8883B689-DDC0-D072-0CEF-28453530FAF1}" dt="2026-01-07T13:53:58.788" v="389" actId="14100"/>
          <ac:spMkLst>
            <pc:docMk/>
            <pc:sldMk cId="2626915003" sldId="7840"/>
            <ac:spMk id="11" creationId="{79B0293C-9E74-8D4B-0DE0-F44E20105950}"/>
          </ac:spMkLst>
        </pc:spChg>
        <pc:cxnChg chg="mod">
          <ac:chgData name="Irena Krošl" userId="S::irenak@vsgt.si::6f871211-9d6e-4801-9f7a-49ad5e71b0eb" providerId="AD" clId="Web-{8883B689-DDC0-D072-0CEF-28453530FAF1}" dt="2026-01-07T13:54:00.523" v="390" actId="1076"/>
          <ac:cxnSpMkLst>
            <pc:docMk/>
            <pc:sldMk cId="2626915003" sldId="7840"/>
            <ac:cxnSpMk id="8" creationId="{0A1ADAF6-1744-6354-E969-DD2823DBFB66}"/>
          </ac:cxnSpMkLst>
        </pc:cxnChg>
      </pc:sldChg>
      <pc:sldChg chg="modSp">
        <pc:chgData name="Irena Krošl" userId="S::irenak@vsgt.si::6f871211-9d6e-4801-9f7a-49ad5e71b0eb" providerId="AD" clId="Web-{8883B689-DDC0-D072-0CEF-28453530FAF1}" dt="2026-01-07T13:55:46.935" v="424" actId="20577"/>
        <pc:sldMkLst>
          <pc:docMk/>
          <pc:sldMk cId="3196777697" sldId="7841"/>
        </pc:sldMkLst>
        <pc:spChg chg="mod">
          <ac:chgData name="Irena Krošl" userId="S::irenak@vsgt.si::6f871211-9d6e-4801-9f7a-49ad5e71b0eb" providerId="AD" clId="Web-{8883B689-DDC0-D072-0CEF-28453530FAF1}" dt="2026-01-07T13:55:46.935" v="424" actId="20577"/>
          <ac:spMkLst>
            <pc:docMk/>
            <pc:sldMk cId="3196777697" sldId="7841"/>
            <ac:spMk id="2" creationId="{5F3F048F-DC96-CBC8-AC69-E1C448FD7C9B}"/>
          </ac:spMkLst>
        </pc:spChg>
        <pc:spChg chg="mod">
          <ac:chgData name="Irena Krošl" userId="S::irenak@vsgt.si::6f871211-9d6e-4801-9f7a-49ad5e71b0eb" providerId="AD" clId="Web-{8883B689-DDC0-D072-0CEF-28453530FAF1}" dt="2026-01-07T13:55:21.699" v="416" actId="20577"/>
          <ac:spMkLst>
            <pc:docMk/>
            <pc:sldMk cId="3196777697" sldId="7841"/>
            <ac:spMk id="11" creationId="{F958B398-1164-3F93-3A0C-12ECDEB5305E}"/>
          </ac:spMkLst>
        </pc:spChg>
      </pc:sldChg>
      <pc:sldChg chg="modSp">
        <pc:chgData name="Irena Krošl" userId="S::irenak@vsgt.si::6f871211-9d6e-4801-9f7a-49ad5e71b0eb" providerId="AD" clId="Web-{8883B689-DDC0-D072-0CEF-28453530FAF1}" dt="2026-01-07T13:55:54.794" v="427" actId="20577"/>
        <pc:sldMkLst>
          <pc:docMk/>
          <pc:sldMk cId="1449291332" sldId="7842"/>
        </pc:sldMkLst>
        <pc:spChg chg="mod">
          <ac:chgData name="Irena Krošl" userId="S::irenak@vsgt.si::6f871211-9d6e-4801-9f7a-49ad5e71b0eb" providerId="AD" clId="Web-{8883B689-DDC0-D072-0CEF-28453530FAF1}" dt="2026-01-07T13:55:54.794" v="427" actId="20577"/>
          <ac:spMkLst>
            <pc:docMk/>
            <pc:sldMk cId="1449291332" sldId="7842"/>
            <ac:spMk id="2" creationId="{8C9FA8B0-2B62-BE16-9CFD-DB1089CDD72C}"/>
          </ac:spMkLst>
        </pc:spChg>
        <pc:spChg chg="mod">
          <ac:chgData name="Irena Krošl" userId="S::irenak@vsgt.si::6f871211-9d6e-4801-9f7a-49ad5e71b0eb" providerId="AD" clId="Web-{8883B689-DDC0-D072-0CEF-28453530FAF1}" dt="2026-01-07T13:55:52.029" v="426" actId="20577"/>
          <ac:spMkLst>
            <pc:docMk/>
            <pc:sldMk cId="1449291332" sldId="7842"/>
            <ac:spMk id="11" creationId="{28AB2D68-8286-5591-A517-5439EAA877C5}"/>
          </ac:spMkLst>
        </pc:spChg>
      </pc:sldChg>
      <pc:sldChg chg="modSp">
        <pc:chgData name="Irena Krošl" userId="S::irenak@vsgt.si::6f871211-9d6e-4801-9f7a-49ad5e71b0eb" providerId="AD" clId="Web-{8883B689-DDC0-D072-0CEF-28453530FAF1}" dt="2026-01-07T13:57:53.111" v="429" actId="20577"/>
        <pc:sldMkLst>
          <pc:docMk/>
          <pc:sldMk cId="3855535260" sldId="7845"/>
        </pc:sldMkLst>
        <pc:spChg chg="mod">
          <ac:chgData name="Irena Krošl" userId="S::irenak@vsgt.si::6f871211-9d6e-4801-9f7a-49ad5e71b0eb" providerId="AD" clId="Web-{8883B689-DDC0-D072-0CEF-28453530FAF1}" dt="2026-01-07T13:57:53.111" v="429" actId="20577"/>
          <ac:spMkLst>
            <pc:docMk/>
            <pc:sldMk cId="3855535260" sldId="7845"/>
            <ac:spMk id="11" creationId="{1288B044-EC8B-1ACC-7851-52BD06206D64}"/>
          </ac:spMkLst>
        </pc:spChg>
      </pc:sldChg>
      <pc:sldChg chg="modSp">
        <pc:chgData name="Irena Krošl" userId="S::irenak@vsgt.si::6f871211-9d6e-4801-9f7a-49ad5e71b0eb" providerId="AD" clId="Web-{8883B689-DDC0-D072-0CEF-28453530FAF1}" dt="2026-01-07T13:59:05.254" v="437" actId="20577"/>
        <pc:sldMkLst>
          <pc:docMk/>
          <pc:sldMk cId="3458786778" sldId="7846"/>
        </pc:sldMkLst>
        <pc:spChg chg="mod">
          <ac:chgData name="Irena Krošl" userId="S::irenak@vsgt.si::6f871211-9d6e-4801-9f7a-49ad5e71b0eb" providerId="AD" clId="Web-{8883B689-DDC0-D072-0CEF-28453530FAF1}" dt="2026-01-07T13:59:05.254" v="437" actId="20577"/>
          <ac:spMkLst>
            <pc:docMk/>
            <pc:sldMk cId="3458786778" sldId="7846"/>
            <ac:spMk id="2" creationId="{E31DA445-918F-956E-94ED-168363B1AD50}"/>
          </ac:spMkLst>
        </pc:spChg>
        <pc:spChg chg="mod">
          <ac:chgData name="Irena Krošl" userId="S::irenak@vsgt.si::6f871211-9d6e-4801-9f7a-49ad5e71b0eb" providerId="AD" clId="Web-{8883B689-DDC0-D072-0CEF-28453530FAF1}" dt="2026-01-07T13:58:25.846" v="430" actId="14100"/>
          <ac:spMkLst>
            <pc:docMk/>
            <pc:sldMk cId="3458786778" sldId="7846"/>
            <ac:spMk id="6" creationId="{E7C2015B-2639-A5BA-A749-2FAB054E5EC5}"/>
          </ac:spMkLst>
        </pc:spChg>
      </pc:sldChg>
      <pc:sldChg chg="modSp">
        <pc:chgData name="Irena Krošl" userId="S::irenak@vsgt.si::6f871211-9d6e-4801-9f7a-49ad5e71b0eb" providerId="AD" clId="Web-{8883B689-DDC0-D072-0CEF-28453530FAF1}" dt="2026-01-07T13:59:28.020" v="439" actId="14100"/>
        <pc:sldMkLst>
          <pc:docMk/>
          <pc:sldMk cId="687873870" sldId="7847"/>
        </pc:sldMkLst>
        <pc:spChg chg="mod">
          <ac:chgData name="Irena Krošl" userId="S::irenak@vsgt.si::6f871211-9d6e-4801-9f7a-49ad5e71b0eb" providerId="AD" clId="Web-{8883B689-DDC0-D072-0CEF-28453530FAF1}" dt="2026-01-07T13:59:08.472" v="438" actId="14100"/>
          <ac:spMkLst>
            <pc:docMk/>
            <pc:sldMk cId="687873870" sldId="7847"/>
            <ac:spMk id="6" creationId="{D298F4AB-EDE1-3346-47AC-9152DDEA3535}"/>
          </ac:spMkLst>
        </pc:spChg>
        <pc:picChg chg="mod">
          <ac:chgData name="Irena Krošl" userId="S::irenak@vsgt.si::6f871211-9d6e-4801-9f7a-49ad5e71b0eb" providerId="AD" clId="Web-{8883B689-DDC0-D072-0CEF-28453530FAF1}" dt="2026-01-07T13:59:28.020" v="439" actId="14100"/>
          <ac:picMkLst>
            <pc:docMk/>
            <pc:sldMk cId="687873870" sldId="7847"/>
            <ac:picMk id="3" creationId="{04F3EDB5-BDE1-AC19-E338-35CE3B00487D}"/>
          </ac:picMkLst>
        </pc:picChg>
      </pc:sldChg>
      <pc:sldChg chg="modSp">
        <pc:chgData name="Irena Krošl" userId="S::irenak@vsgt.si::6f871211-9d6e-4801-9f7a-49ad5e71b0eb" providerId="AD" clId="Web-{8883B689-DDC0-D072-0CEF-28453530FAF1}" dt="2026-01-07T14:00:23.195" v="446" actId="14100"/>
        <pc:sldMkLst>
          <pc:docMk/>
          <pc:sldMk cId="402143023" sldId="7848"/>
        </pc:sldMkLst>
        <pc:spChg chg="mod">
          <ac:chgData name="Irena Krošl" userId="S::irenak@vsgt.si::6f871211-9d6e-4801-9f7a-49ad5e71b0eb" providerId="AD" clId="Web-{8883B689-DDC0-D072-0CEF-28453530FAF1}" dt="2026-01-07T14:00:03.084" v="444" actId="14100"/>
          <ac:spMkLst>
            <pc:docMk/>
            <pc:sldMk cId="402143023" sldId="7848"/>
            <ac:spMk id="6" creationId="{FC2492E8-54DB-18CA-5661-BE59DAB3BD42}"/>
          </ac:spMkLst>
        </pc:spChg>
        <pc:picChg chg="mod">
          <ac:chgData name="Irena Krošl" userId="S::irenak@vsgt.si::6f871211-9d6e-4801-9f7a-49ad5e71b0eb" providerId="AD" clId="Web-{8883B689-DDC0-D072-0CEF-28453530FAF1}" dt="2026-01-07T14:00:23.195" v="446" actId="14100"/>
          <ac:picMkLst>
            <pc:docMk/>
            <pc:sldMk cId="402143023" sldId="7848"/>
            <ac:picMk id="3" creationId="{22111798-A884-3BA1-C7D2-B454089AAE30}"/>
          </ac:picMkLst>
        </pc:picChg>
      </pc:sldChg>
      <pc:sldChg chg="modSp">
        <pc:chgData name="Irena Krošl" userId="S::irenak@vsgt.si::6f871211-9d6e-4801-9f7a-49ad5e71b0eb" providerId="AD" clId="Web-{8883B689-DDC0-D072-0CEF-28453530FAF1}" dt="2026-01-07T13:59:59.491" v="443" actId="20577"/>
        <pc:sldMkLst>
          <pc:docMk/>
          <pc:sldMk cId="3076640094" sldId="7849"/>
        </pc:sldMkLst>
        <pc:spChg chg="mod">
          <ac:chgData name="Irena Krošl" userId="S::irenak@vsgt.si::6f871211-9d6e-4801-9f7a-49ad5e71b0eb" providerId="AD" clId="Web-{8883B689-DDC0-D072-0CEF-28453530FAF1}" dt="2026-01-07T13:59:59.491" v="443" actId="20577"/>
          <ac:spMkLst>
            <pc:docMk/>
            <pc:sldMk cId="3076640094" sldId="7849"/>
            <ac:spMk id="2" creationId="{0C2AE3EA-FFF1-B7AB-F871-ADD79FCC08C7}"/>
          </ac:spMkLst>
        </pc:spChg>
        <pc:spChg chg="mod">
          <ac:chgData name="Irena Krošl" userId="S::irenak@vsgt.si::6f871211-9d6e-4801-9f7a-49ad5e71b0eb" providerId="AD" clId="Web-{8883B689-DDC0-D072-0CEF-28453530FAF1}" dt="2026-01-07T13:59:32.536" v="440" actId="14100"/>
          <ac:spMkLst>
            <pc:docMk/>
            <pc:sldMk cId="3076640094" sldId="7849"/>
            <ac:spMk id="6" creationId="{14430281-6201-83D1-32C8-3B136DE756C8}"/>
          </ac:spMkLst>
        </pc:spChg>
      </pc:sldChg>
      <pc:sldChg chg="modSp">
        <pc:chgData name="Irena Krošl" userId="S::irenak@vsgt.si::6f871211-9d6e-4801-9f7a-49ad5e71b0eb" providerId="AD" clId="Web-{8883B689-DDC0-D072-0CEF-28453530FAF1}" dt="2026-01-07T14:06:05.267" v="452" actId="20577"/>
        <pc:sldMkLst>
          <pc:docMk/>
          <pc:sldMk cId="3022253585" sldId="7850"/>
        </pc:sldMkLst>
        <pc:spChg chg="mod">
          <ac:chgData name="Irena Krošl" userId="S::irenak@vsgt.si::6f871211-9d6e-4801-9f7a-49ad5e71b0eb" providerId="AD" clId="Web-{8883B689-DDC0-D072-0CEF-28453530FAF1}" dt="2026-01-07T14:06:05.267" v="452" actId="20577"/>
          <ac:spMkLst>
            <pc:docMk/>
            <pc:sldMk cId="3022253585" sldId="7850"/>
            <ac:spMk id="6" creationId="{60153473-F17B-0326-ED9D-67D0D2C6BB52}"/>
          </ac:spMkLst>
        </pc:spChg>
      </pc:sldChg>
      <pc:sldChg chg="modSp">
        <pc:chgData name="Irena Krošl" userId="S::irenak@vsgt.si::6f871211-9d6e-4801-9f7a-49ad5e71b0eb" providerId="AD" clId="Web-{8883B689-DDC0-D072-0CEF-28453530FAF1}" dt="2026-01-07T14:06:42.471" v="457" actId="20577"/>
        <pc:sldMkLst>
          <pc:docMk/>
          <pc:sldMk cId="1454210956" sldId="7851"/>
        </pc:sldMkLst>
        <pc:spChg chg="mod">
          <ac:chgData name="Irena Krošl" userId="S::irenak@vsgt.si::6f871211-9d6e-4801-9f7a-49ad5e71b0eb" providerId="AD" clId="Web-{8883B689-DDC0-D072-0CEF-28453530FAF1}" dt="2026-01-07T14:06:42.471" v="457" actId="20577"/>
          <ac:spMkLst>
            <pc:docMk/>
            <pc:sldMk cId="1454210956" sldId="7851"/>
            <ac:spMk id="2" creationId="{711276BA-989B-FC1A-FD0D-4F8EB0BC1687}"/>
          </ac:spMkLst>
        </pc:spChg>
      </pc:sldChg>
      <pc:sldChg chg="modSp">
        <pc:chgData name="Irena Krošl" userId="S::irenak@vsgt.si::6f871211-9d6e-4801-9f7a-49ad5e71b0eb" providerId="AD" clId="Web-{8883B689-DDC0-D072-0CEF-28453530FAF1}" dt="2026-01-07T14:07:17.581" v="462" actId="20577"/>
        <pc:sldMkLst>
          <pc:docMk/>
          <pc:sldMk cId="1066976639" sldId="7852"/>
        </pc:sldMkLst>
        <pc:spChg chg="mod">
          <ac:chgData name="Irena Krošl" userId="S::irenak@vsgt.si::6f871211-9d6e-4801-9f7a-49ad5e71b0eb" providerId="AD" clId="Web-{8883B689-DDC0-D072-0CEF-28453530FAF1}" dt="2026-01-07T14:07:17.581" v="462" actId="20577"/>
          <ac:spMkLst>
            <pc:docMk/>
            <pc:sldMk cId="1066976639" sldId="7852"/>
            <ac:spMk id="2" creationId="{98F9E3C3-3E67-3D0C-1014-7C3624DAD5FD}"/>
          </ac:spMkLst>
        </pc:spChg>
        <pc:spChg chg="mod">
          <ac:chgData name="Irena Krošl" userId="S::irenak@vsgt.si::6f871211-9d6e-4801-9f7a-49ad5e71b0eb" providerId="AD" clId="Web-{8883B689-DDC0-D072-0CEF-28453530FAF1}" dt="2026-01-07T12:26:11.244" v="2"/>
          <ac:spMkLst>
            <pc:docMk/>
            <pc:sldMk cId="1066976639" sldId="7852"/>
            <ac:spMk id="5" creationId="{DEF03917-2F7A-4FCA-C104-24A09E7FEAAE}"/>
          </ac:spMkLst>
        </pc:spChg>
      </pc:sldChg>
      <pc:sldChg chg="modSp">
        <pc:chgData name="Irena Krošl" userId="S::irenak@vsgt.si::6f871211-9d6e-4801-9f7a-49ad5e71b0eb" providerId="AD" clId="Web-{8883B689-DDC0-D072-0CEF-28453530FAF1}" dt="2026-01-07T14:12:40.444" v="538" actId="1076"/>
        <pc:sldMkLst>
          <pc:docMk/>
          <pc:sldMk cId="2226433067" sldId="7853"/>
        </pc:sldMkLst>
        <pc:spChg chg="mod">
          <ac:chgData name="Irena Krošl" userId="S::irenak@vsgt.si::6f871211-9d6e-4801-9f7a-49ad5e71b0eb" providerId="AD" clId="Web-{8883B689-DDC0-D072-0CEF-28453530FAF1}" dt="2026-01-07T14:12:40.444" v="538" actId="1076"/>
          <ac:spMkLst>
            <pc:docMk/>
            <pc:sldMk cId="2226433067" sldId="7853"/>
            <ac:spMk id="2" creationId="{67996558-0989-E634-F5C0-48A21DAA1E0F}"/>
          </ac:spMkLst>
        </pc:spChg>
      </pc:sldChg>
      <pc:sldChg chg="modSp">
        <pc:chgData name="Irena Krošl" userId="S::irenak@vsgt.si::6f871211-9d6e-4801-9f7a-49ad5e71b0eb" providerId="AD" clId="Web-{8883B689-DDC0-D072-0CEF-28453530FAF1}" dt="2026-01-07T12:26:11.244" v="2"/>
        <pc:sldMkLst>
          <pc:docMk/>
          <pc:sldMk cId="2797286822" sldId="7854"/>
        </pc:sldMkLst>
        <pc:spChg chg="mod">
          <ac:chgData name="Irena Krošl" userId="S::irenak@vsgt.si::6f871211-9d6e-4801-9f7a-49ad5e71b0eb" providerId="AD" clId="Web-{8883B689-DDC0-D072-0CEF-28453530FAF1}" dt="2026-01-07T12:26:11.244" v="2"/>
          <ac:spMkLst>
            <pc:docMk/>
            <pc:sldMk cId="2797286822" sldId="7854"/>
            <ac:spMk id="2" creationId="{79178EAF-5C80-3413-A2D4-E0BEB79380CA}"/>
          </ac:spMkLst>
        </pc:spChg>
      </pc:sldChg>
      <pc:sldChg chg="modSp">
        <pc:chgData name="Irena Krošl" userId="S::irenak@vsgt.si::6f871211-9d6e-4801-9f7a-49ad5e71b0eb" providerId="AD" clId="Web-{8883B689-DDC0-D072-0CEF-28453530FAF1}" dt="2026-01-07T14:13:46.007" v="544" actId="14100"/>
        <pc:sldMkLst>
          <pc:docMk/>
          <pc:sldMk cId="576461891" sldId="7855"/>
        </pc:sldMkLst>
        <pc:spChg chg="mod">
          <ac:chgData name="Irena Krošl" userId="S::irenak@vsgt.si::6f871211-9d6e-4801-9f7a-49ad5e71b0eb" providerId="AD" clId="Web-{8883B689-DDC0-D072-0CEF-28453530FAF1}" dt="2026-01-07T14:13:44.272" v="543" actId="20577"/>
          <ac:spMkLst>
            <pc:docMk/>
            <pc:sldMk cId="576461891" sldId="7855"/>
            <ac:spMk id="2" creationId="{0FD02E7B-AE0C-319A-2DA9-6589B4448237}"/>
          </ac:spMkLst>
        </pc:spChg>
        <pc:spChg chg="mod">
          <ac:chgData name="Irena Krošl" userId="S::irenak@vsgt.si::6f871211-9d6e-4801-9f7a-49ad5e71b0eb" providerId="AD" clId="Web-{8883B689-DDC0-D072-0CEF-28453530FAF1}" dt="2026-01-07T14:13:46.007" v="544" actId="14100"/>
          <ac:spMkLst>
            <pc:docMk/>
            <pc:sldMk cId="576461891" sldId="7855"/>
            <ac:spMk id="20" creationId="{4792C973-759D-D5C4-423D-139D042ACCC5}"/>
          </ac:spMkLst>
        </pc:spChg>
      </pc:sldChg>
      <pc:sldChg chg="modSp">
        <pc:chgData name="Irena Krošl" userId="S::irenak@vsgt.si::6f871211-9d6e-4801-9f7a-49ad5e71b0eb" providerId="AD" clId="Web-{8883B689-DDC0-D072-0CEF-28453530FAF1}" dt="2026-01-07T14:14:31.335" v="554" actId="1076"/>
        <pc:sldMkLst>
          <pc:docMk/>
          <pc:sldMk cId="1326477145" sldId="7856"/>
        </pc:sldMkLst>
        <pc:spChg chg="mod">
          <ac:chgData name="Irena Krošl" userId="S::irenak@vsgt.si::6f871211-9d6e-4801-9f7a-49ad5e71b0eb" providerId="AD" clId="Web-{8883B689-DDC0-D072-0CEF-28453530FAF1}" dt="2026-01-07T14:14:31.335" v="554" actId="1076"/>
          <ac:spMkLst>
            <pc:docMk/>
            <pc:sldMk cId="1326477145" sldId="7856"/>
            <ac:spMk id="21" creationId="{95C4CB60-7769-FD84-C7B2-A7F9D95ECABC}"/>
          </ac:spMkLst>
        </pc:spChg>
        <pc:spChg chg="mod">
          <ac:chgData name="Irena Krošl" userId="S::irenak@vsgt.si::6f871211-9d6e-4801-9f7a-49ad5e71b0eb" providerId="AD" clId="Web-{8883B689-DDC0-D072-0CEF-28453530FAF1}" dt="2026-01-07T14:14:01.413" v="548" actId="20577"/>
          <ac:spMkLst>
            <pc:docMk/>
            <pc:sldMk cId="1326477145" sldId="7856"/>
            <ac:spMk id="32" creationId="{75132028-186E-BEB4-23EA-9CFF0EA51D35}"/>
          </ac:spMkLst>
        </pc:spChg>
      </pc:sldChg>
      <pc:sldChg chg="modSp">
        <pc:chgData name="Irena Krošl" userId="S::irenak@vsgt.si::6f871211-9d6e-4801-9f7a-49ad5e71b0eb" providerId="AD" clId="Web-{8883B689-DDC0-D072-0CEF-28453530FAF1}" dt="2026-01-07T14:15:22.179" v="564" actId="20577"/>
        <pc:sldMkLst>
          <pc:docMk/>
          <pc:sldMk cId="694106527" sldId="7857"/>
        </pc:sldMkLst>
        <pc:spChg chg="mod">
          <ac:chgData name="Irena Krošl" userId="S::irenak@vsgt.si::6f871211-9d6e-4801-9f7a-49ad5e71b0eb" providerId="AD" clId="Web-{8883B689-DDC0-D072-0CEF-28453530FAF1}" dt="2026-01-07T14:14:45.960" v="558" actId="20577"/>
          <ac:spMkLst>
            <pc:docMk/>
            <pc:sldMk cId="694106527" sldId="7857"/>
            <ac:spMk id="20" creationId="{00DFBEC5-DF13-A701-E91B-C3865E3065F2}"/>
          </ac:spMkLst>
        </pc:spChg>
        <pc:spChg chg="mod">
          <ac:chgData name="Irena Krošl" userId="S::irenak@vsgt.si::6f871211-9d6e-4801-9f7a-49ad5e71b0eb" providerId="AD" clId="Web-{8883B689-DDC0-D072-0CEF-28453530FAF1}" dt="2026-01-07T14:15:22.179" v="564" actId="20577"/>
          <ac:spMkLst>
            <pc:docMk/>
            <pc:sldMk cId="694106527" sldId="7857"/>
            <ac:spMk id="21" creationId="{6986C300-534B-BD0C-9161-4A224B5C21EE}"/>
          </ac:spMkLst>
        </pc:spChg>
      </pc:sldChg>
      <pc:sldChg chg="modSp">
        <pc:chgData name="Irena Krošl" userId="S::irenak@vsgt.si::6f871211-9d6e-4801-9f7a-49ad5e71b0eb" providerId="AD" clId="Web-{8883B689-DDC0-D072-0CEF-28453530FAF1}" dt="2026-01-07T14:15:35.273" v="566" actId="1076"/>
        <pc:sldMkLst>
          <pc:docMk/>
          <pc:sldMk cId="670864963" sldId="7858"/>
        </pc:sldMkLst>
        <pc:spChg chg="mod">
          <ac:chgData name="Irena Krošl" userId="S::irenak@vsgt.si::6f871211-9d6e-4801-9f7a-49ad5e71b0eb" providerId="AD" clId="Web-{8883B689-DDC0-D072-0CEF-28453530FAF1}" dt="2026-01-07T14:15:35.273" v="566" actId="1076"/>
          <ac:spMkLst>
            <pc:docMk/>
            <pc:sldMk cId="670864963" sldId="7858"/>
            <ac:spMk id="20" creationId="{8E5051E8-07A2-3CB8-B1D2-6832015C00F4}"/>
          </ac:spMkLst>
        </pc:spChg>
        <pc:spChg chg="mod">
          <ac:chgData name="Irena Krošl" userId="S::irenak@vsgt.si::6f871211-9d6e-4801-9f7a-49ad5e71b0eb" providerId="AD" clId="Web-{8883B689-DDC0-D072-0CEF-28453530FAF1}" dt="2026-01-07T14:15:27.304" v="565" actId="1076"/>
          <ac:spMkLst>
            <pc:docMk/>
            <pc:sldMk cId="670864963" sldId="7858"/>
            <ac:spMk id="21" creationId="{9360E393-9573-6FFC-5B9F-3B2C3F5F5B02}"/>
          </ac:spMkLst>
        </pc:spChg>
      </pc:sldChg>
      <pc:sldChg chg="modSp">
        <pc:chgData name="Irena Krošl" userId="S::irenak@vsgt.si::6f871211-9d6e-4801-9f7a-49ad5e71b0eb" providerId="AD" clId="Web-{8883B689-DDC0-D072-0CEF-28453530FAF1}" dt="2026-01-07T14:16:22.196" v="574" actId="20577"/>
        <pc:sldMkLst>
          <pc:docMk/>
          <pc:sldMk cId="2578550298" sldId="7859"/>
        </pc:sldMkLst>
        <pc:spChg chg="mod">
          <ac:chgData name="Irena Krošl" userId="S::irenak@vsgt.si::6f871211-9d6e-4801-9f7a-49ad5e71b0eb" providerId="AD" clId="Web-{8883B689-DDC0-D072-0CEF-28453530FAF1}" dt="2026-01-07T14:16:22.196" v="574" actId="20577"/>
          <ac:spMkLst>
            <pc:docMk/>
            <pc:sldMk cId="2578550298" sldId="7859"/>
            <ac:spMk id="21" creationId="{3BB775F5-64CA-562D-CCDC-EBF27179BA65}"/>
          </ac:spMkLst>
        </pc:spChg>
      </pc:sldChg>
      <pc:sldChg chg="modSp">
        <pc:chgData name="Irena Krošl" userId="S::irenak@vsgt.si::6f871211-9d6e-4801-9f7a-49ad5e71b0eb" providerId="AD" clId="Web-{8883B689-DDC0-D072-0CEF-28453530FAF1}" dt="2026-01-07T14:17:23.626" v="610" actId="20577"/>
        <pc:sldMkLst>
          <pc:docMk/>
          <pc:sldMk cId="3372061603" sldId="7860"/>
        </pc:sldMkLst>
        <pc:spChg chg="mod">
          <ac:chgData name="Irena Krošl" userId="S::irenak@vsgt.si::6f871211-9d6e-4801-9f7a-49ad5e71b0eb" providerId="AD" clId="Web-{8883B689-DDC0-D072-0CEF-28453530FAF1}" dt="2026-01-07T14:16:26.337" v="575" actId="14100"/>
          <ac:spMkLst>
            <pc:docMk/>
            <pc:sldMk cId="3372061603" sldId="7860"/>
            <ac:spMk id="20" creationId="{41F42D2C-BC4B-56EA-E670-9358175F529C}"/>
          </ac:spMkLst>
        </pc:spChg>
        <pc:spChg chg="mod">
          <ac:chgData name="Irena Krošl" userId="S::irenak@vsgt.si::6f871211-9d6e-4801-9f7a-49ad5e71b0eb" providerId="AD" clId="Web-{8883B689-DDC0-D072-0CEF-28453530FAF1}" dt="2026-01-07T14:17:23.626" v="610" actId="20577"/>
          <ac:spMkLst>
            <pc:docMk/>
            <pc:sldMk cId="3372061603" sldId="7860"/>
            <ac:spMk id="21" creationId="{E6F439B1-A3CF-C8B2-EDDF-486A9AE06E37}"/>
          </ac:spMkLst>
        </pc:spChg>
      </pc:sldChg>
      <pc:sldChg chg="modSp">
        <pc:chgData name="Irena Krošl" userId="S::irenak@vsgt.si::6f871211-9d6e-4801-9f7a-49ad5e71b0eb" providerId="AD" clId="Web-{8883B689-DDC0-D072-0CEF-28453530FAF1}" dt="2026-01-07T14:17:31.298" v="613" actId="1076"/>
        <pc:sldMkLst>
          <pc:docMk/>
          <pc:sldMk cId="1944105956" sldId="7861"/>
        </pc:sldMkLst>
        <pc:spChg chg="mod">
          <ac:chgData name="Irena Krošl" userId="S::irenak@vsgt.si::6f871211-9d6e-4801-9f7a-49ad5e71b0eb" providerId="AD" clId="Web-{8883B689-DDC0-D072-0CEF-28453530FAF1}" dt="2026-01-07T14:17:30.673" v="612" actId="1076"/>
          <ac:spMkLst>
            <pc:docMk/>
            <pc:sldMk cId="1944105956" sldId="7861"/>
            <ac:spMk id="20" creationId="{025CF260-B5F8-6659-020B-F82E6A3DD464}"/>
          </ac:spMkLst>
        </pc:spChg>
        <pc:spChg chg="mod">
          <ac:chgData name="Irena Krošl" userId="S::irenak@vsgt.si::6f871211-9d6e-4801-9f7a-49ad5e71b0eb" providerId="AD" clId="Web-{8883B689-DDC0-D072-0CEF-28453530FAF1}" dt="2026-01-07T14:17:31.298" v="613" actId="1076"/>
          <ac:spMkLst>
            <pc:docMk/>
            <pc:sldMk cId="1944105956" sldId="7861"/>
            <ac:spMk id="21" creationId="{574CAE32-11BF-D526-21CC-96CEA03FD6FB}"/>
          </ac:spMkLst>
        </pc:spChg>
      </pc:sldChg>
      <pc:sldChg chg="modSp">
        <pc:chgData name="Irena Krošl" userId="S::irenak@vsgt.si::6f871211-9d6e-4801-9f7a-49ad5e71b0eb" providerId="AD" clId="Web-{8883B689-DDC0-D072-0CEF-28453530FAF1}" dt="2026-01-07T14:20:24.828" v="615" actId="14100"/>
        <pc:sldMkLst>
          <pc:docMk/>
          <pc:sldMk cId="1855960128" sldId="7862"/>
        </pc:sldMkLst>
        <pc:spChg chg="mod">
          <ac:chgData name="Irena Krošl" userId="S::irenak@vsgt.si::6f871211-9d6e-4801-9f7a-49ad5e71b0eb" providerId="AD" clId="Web-{8883B689-DDC0-D072-0CEF-28453530FAF1}" dt="2026-01-07T14:17:54.176" v="614" actId="1076"/>
          <ac:spMkLst>
            <pc:docMk/>
            <pc:sldMk cId="1855960128" sldId="7862"/>
            <ac:spMk id="20" creationId="{EC41DCF8-E2D2-2C88-07E3-D8BA666B627B}"/>
          </ac:spMkLst>
        </pc:spChg>
        <pc:spChg chg="mod">
          <ac:chgData name="Irena Krošl" userId="S::irenak@vsgt.si::6f871211-9d6e-4801-9f7a-49ad5e71b0eb" providerId="AD" clId="Web-{8883B689-DDC0-D072-0CEF-28453530FAF1}" dt="2026-01-07T14:20:24.828" v="615" actId="14100"/>
          <ac:spMkLst>
            <pc:docMk/>
            <pc:sldMk cId="1855960128" sldId="7862"/>
            <ac:spMk id="21" creationId="{32DD4D1C-111F-CBEA-B28A-353B5C990560}"/>
          </ac:spMkLst>
        </pc:spChg>
      </pc:sldChg>
      <pc:sldChg chg="modSp">
        <pc:chgData name="Irena Krošl" userId="S::irenak@vsgt.si::6f871211-9d6e-4801-9f7a-49ad5e71b0eb" providerId="AD" clId="Web-{8883B689-DDC0-D072-0CEF-28453530FAF1}" dt="2026-01-07T14:22:34.069" v="620" actId="14100"/>
        <pc:sldMkLst>
          <pc:docMk/>
          <pc:sldMk cId="1643678923" sldId="7863"/>
        </pc:sldMkLst>
        <pc:spChg chg="mod">
          <ac:chgData name="Irena Krošl" userId="S::irenak@vsgt.si::6f871211-9d6e-4801-9f7a-49ad5e71b0eb" providerId="AD" clId="Web-{8883B689-DDC0-D072-0CEF-28453530FAF1}" dt="2026-01-07T14:22:22.537" v="619" actId="1076"/>
          <ac:spMkLst>
            <pc:docMk/>
            <pc:sldMk cId="1643678923" sldId="7863"/>
            <ac:spMk id="2" creationId="{B008EC16-1B10-279C-2446-55DEE5EE4F64}"/>
          </ac:spMkLst>
        </pc:spChg>
        <pc:spChg chg="mod">
          <ac:chgData name="Irena Krošl" userId="S::irenak@vsgt.si::6f871211-9d6e-4801-9f7a-49ad5e71b0eb" providerId="AD" clId="Web-{8883B689-DDC0-D072-0CEF-28453530FAF1}" dt="2026-01-07T14:22:19.865" v="618" actId="14100"/>
          <ac:spMkLst>
            <pc:docMk/>
            <pc:sldMk cId="1643678923" sldId="7863"/>
            <ac:spMk id="6" creationId="{2E93A807-3131-265F-9DFA-52B1FD89FEB1}"/>
          </ac:spMkLst>
        </pc:spChg>
        <pc:spChg chg="mod">
          <ac:chgData name="Irena Krošl" userId="S::irenak@vsgt.si::6f871211-9d6e-4801-9f7a-49ad5e71b0eb" providerId="AD" clId="Web-{8883B689-DDC0-D072-0CEF-28453530FAF1}" dt="2026-01-07T14:20:44.360" v="616" actId="1076"/>
          <ac:spMkLst>
            <pc:docMk/>
            <pc:sldMk cId="1643678923" sldId="7863"/>
            <ac:spMk id="20" creationId="{E8FCF2A3-BA68-7ADA-D935-1A2F8C3FACC7}"/>
          </ac:spMkLst>
        </pc:spChg>
        <pc:spChg chg="mod">
          <ac:chgData name="Irena Krošl" userId="S::irenak@vsgt.si::6f871211-9d6e-4801-9f7a-49ad5e71b0eb" providerId="AD" clId="Web-{8883B689-DDC0-D072-0CEF-28453530FAF1}" dt="2026-01-07T14:22:34.069" v="620" actId="14100"/>
          <ac:spMkLst>
            <pc:docMk/>
            <pc:sldMk cId="1643678923" sldId="7863"/>
            <ac:spMk id="21" creationId="{D1819636-ABAF-FFA6-3F72-A3A311EE055D}"/>
          </ac:spMkLst>
        </pc:spChg>
      </pc:sldChg>
      <pc:sldChg chg="modSp">
        <pc:chgData name="Irena Krošl" userId="S::irenak@vsgt.si::6f871211-9d6e-4801-9f7a-49ad5e71b0eb" providerId="AD" clId="Web-{8883B689-DDC0-D072-0CEF-28453530FAF1}" dt="2026-01-07T14:23:55.087" v="629" actId="1076"/>
        <pc:sldMkLst>
          <pc:docMk/>
          <pc:sldMk cId="2297837610" sldId="7864"/>
        </pc:sldMkLst>
        <pc:spChg chg="mod">
          <ac:chgData name="Irena Krošl" userId="S::irenak@vsgt.si::6f871211-9d6e-4801-9f7a-49ad5e71b0eb" providerId="AD" clId="Web-{8883B689-DDC0-D072-0CEF-28453530FAF1}" dt="2026-01-07T14:23:55.087" v="629" actId="1076"/>
          <ac:spMkLst>
            <pc:docMk/>
            <pc:sldMk cId="2297837610" sldId="7864"/>
            <ac:spMk id="2" creationId="{1E62F25B-7206-F48F-AC37-C65002FC66A1}"/>
          </ac:spMkLst>
        </pc:spChg>
        <pc:spChg chg="mod">
          <ac:chgData name="Irena Krošl" userId="S::irenak@vsgt.si::6f871211-9d6e-4801-9f7a-49ad5e71b0eb" providerId="AD" clId="Web-{8883B689-DDC0-D072-0CEF-28453530FAF1}" dt="2026-01-07T14:23:50.446" v="627" actId="20577"/>
          <ac:spMkLst>
            <pc:docMk/>
            <pc:sldMk cId="2297837610" sldId="7864"/>
            <ac:spMk id="21" creationId="{9C5A6C5D-1760-FF1D-5240-9A4797E7E054}"/>
          </ac:spMkLst>
        </pc:spChg>
        <pc:spChg chg="mod">
          <ac:chgData name="Irena Krošl" userId="S::irenak@vsgt.si::6f871211-9d6e-4801-9f7a-49ad5e71b0eb" providerId="AD" clId="Web-{8883B689-DDC0-D072-0CEF-28453530FAF1}" dt="2026-01-07T14:23:53.150" v="628" actId="14100"/>
          <ac:spMkLst>
            <pc:docMk/>
            <pc:sldMk cId="2297837610" sldId="7864"/>
            <ac:spMk id="51" creationId="{888025A7-B764-F148-114C-913A1710B940}"/>
          </ac:spMkLst>
        </pc:spChg>
      </pc:sldChg>
      <pc:sldChg chg="modSp">
        <pc:chgData name="Irena Krošl" userId="S::irenak@vsgt.si::6f871211-9d6e-4801-9f7a-49ad5e71b0eb" providerId="AD" clId="Web-{8883B689-DDC0-D072-0CEF-28453530FAF1}" dt="2026-01-07T14:24:04.415" v="630" actId="1076"/>
        <pc:sldMkLst>
          <pc:docMk/>
          <pc:sldMk cId="2757938507" sldId="7865"/>
        </pc:sldMkLst>
        <pc:spChg chg="mod">
          <ac:chgData name="Irena Krošl" userId="S::irenak@vsgt.si::6f871211-9d6e-4801-9f7a-49ad5e71b0eb" providerId="AD" clId="Web-{8883B689-DDC0-D072-0CEF-28453530FAF1}" dt="2026-01-07T14:24:04.415" v="630" actId="1076"/>
          <ac:spMkLst>
            <pc:docMk/>
            <pc:sldMk cId="2757938507" sldId="7865"/>
            <ac:spMk id="20" creationId="{350AC600-2B40-FA24-0D7D-02BBC3457F13}"/>
          </ac:spMkLst>
        </pc:spChg>
      </pc:sldChg>
      <pc:sldChg chg="modSp">
        <pc:chgData name="Irena Krošl" userId="S::irenak@vsgt.si::6f871211-9d6e-4801-9f7a-49ad5e71b0eb" providerId="AD" clId="Web-{8883B689-DDC0-D072-0CEF-28453530FAF1}" dt="2026-01-07T14:24:58.448" v="652" actId="20577"/>
        <pc:sldMkLst>
          <pc:docMk/>
          <pc:sldMk cId="4008714731" sldId="7866"/>
        </pc:sldMkLst>
        <pc:spChg chg="mod">
          <ac:chgData name="Irena Krošl" userId="S::irenak@vsgt.si::6f871211-9d6e-4801-9f7a-49ad5e71b0eb" providerId="AD" clId="Web-{8883B689-DDC0-D072-0CEF-28453530FAF1}" dt="2026-01-07T14:24:24.072" v="635" actId="20577"/>
          <ac:spMkLst>
            <pc:docMk/>
            <pc:sldMk cId="4008714731" sldId="7866"/>
            <ac:spMk id="2" creationId="{EFC7F127-34C5-9565-FBFE-71E39E962FF6}"/>
          </ac:spMkLst>
        </pc:spChg>
        <pc:spChg chg="mod">
          <ac:chgData name="Irena Krošl" userId="S::irenak@vsgt.si::6f871211-9d6e-4801-9f7a-49ad5e71b0eb" providerId="AD" clId="Web-{8883B689-DDC0-D072-0CEF-28453530FAF1}" dt="2026-01-07T14:24:28.119" v="636" actId="1076"/>
          <ac:spMkLst>
            <pc:docMk/>
            <pc:sldMk cId="4008714731" sldId="7866"/>
            <ac:spMk id="8" creationId="{FDD53C6B-D0EB-B5C1-FC02-4297F12795BF}"/>
          </ac:spMkLst>
        </pc:spChg>
        <pc:spChg chg="mod">
          <ac:chgData name="Irena Krošl" userId="S::irenak@vsgt.si::6f871211-9d6e-4801-9f7a-49ad5e71b0eb" providerId="AD" clId="Web-{8883B689-DDC0-D072-0CEF-28453530FAF1}" dt="2026-01-07T14:24:55.683" v="647" actId="20577"/>
          <ac:spMkLst>
            <pc:docMk/>
            <pc:sldMk cId="4008714731" sldId="7866"/>
            <ac:spMk id="9" creationId="{F0643A26-11E3-63B8-BB1F-CD8EBA5D00C3}"/>
          </ac:spMkLst>
        </pc:spChg>
        <pc:spChg chg="mod">
          <ac:chgData name="Irena Krošl" userId="S::irenak@vsgt.si::6f871211-9d6e-4801-9f7a-49ad5e71b0eb" providerId="AD" clId="Web-{8883B689-DDC0-D072-0CEF-28453530FAF1}" dt="2026-01-07T14:24:58.448" v="652" actId="20577"/>
          <ac:spMkLst>
            <pc:docMk/>
            <pc:sldMk cId="4008714731" sldId="7866"/>
            <ac:spMk id="15" creationId="{D80316DC-D3D7-7804-6E4D-DFBE86FD1539}"/>
          </ac:spMkLst>
        </pc:spChg>
      </pc:sldChg>
      <pc:sldChg chg="modSp">
        <pc:chgData name="Irena Krošl" userId="S::irenak@vsgt.si::6f871211-9d6e-4801-9f7a-49ad5e71b0eb" providerId="AD" clId="Web-{8883B689-DDC0-D072-0CEF-28453530FAF1}" dt="2026-01-07T14:25:23.605" v="656" actId="14100"/>
        <pc:sldMkLst>
          <pc:docMk/>
          <pc:sldMk cId="3700628143" sldId="7867"/>
        </pc:sldMkLst>
        <pc:spChg chg="mod">
          <ac:chgData name="Irena Krošl" userId="S::irenak@vsgt.si::6f871211-9d6e-4801-9f7a-49ad5e71b0eb" providerId="AD" clId="Web-{8883B689-DDC0-D072-0CEF-28453530FAF1}" dt="2026-01-07T14:25:07.902" v="654" actId="20577"/>
          <ac:spMkLst>
            <pc:docMk/>
            <pc:sldMk cId="3700628143" sldId="7867"/>
            <ac:spMk id="2" creationId="{CD37E0F9-5FF8-27F1-72EB-59D4B8DF0647}"/>
          </ac:spMkLst>
        </pc:spChg>
        <pc:spChg chg="mod">
          <ac:chgData name="Irena Krošl" userId="S::irenak@vsgt.si::6f871211-9d6e-4801-9f7a-49ad5e71b0eb" providerId="AD" clId="Web-{8883B689-DDC0-D072-0CEF-28453530FAF1}" dt="2026-01-07T14:25:23.605" v="656" actId="14100"/>
          <ac:spMkLst>
            <pc:docMk/>
            <pc:sldMk cId="3700628143" sldId="7867"/>
            <ac:spMk id="15" creationId="{04763791-14F2-F026-56BC-3064BF127B23}"/>
          </ac:spMkLst>
        </pc:spChg>
      </pc:sldChg>
      <pc:sldChg chg="modSp">
        <pc:chgData name="Irena Krošl" userId="S::irenak@vsgt.si::6f871211-9d6e-4801-9f7a-49ad5e71b0eb" providerId="AD" clId="Web-{8883B689-DDC0-D072-0CEF-28453530FAF1}" dt="2026-01-07T14:26:14.606" v="671" actId="20577"/>
        <pc:sldMkLst>
          <pc:docMk/>
          <pc:sldMk cId="2454707628" sldId="7868"/>
        </pc:sldMkLst>
        <pc:spChg chg="mod">
          <ac:chgData name="Irena Krošl" userId="S::irenak@vsgt.si::6f871211-9d6e-4801-9f7a-49ad5e71b0eb" providerId="AD" clId="Web-{8883B689-DDC0-D072-0CEF-28453530FAF1}" dt="2026-01-07T14:25:53.168" v="659" actId="20577"/>
          <ac:spMkLst>
            <pc:docMk/>
            <pc:sldMk cId="2454707628" sldId="7868"/>
            <ac:spMk id="2" creationId="{9BCB1F86-BEAE-FD75-9FB1-7DEBC8D7EBA2}"/>
          </ac:spMkLst>
        </pc:spChg>
        <pc:spChg chg="mod">
          <ac:chgData name="Irena Krošl" userId="S::irenak@vsgt.si::6f871211-9d6e-4801-9f7a-49ad5e71b0eb" providerId="AD" clId="Web-{8883B689-DDC0-D072-0CEF-28453530FAF1}" dt="2026-01-07T14:25:57.090" v="660" actId="1076"/>
          <ac:spMkLst>
            <pc:docMk/>
            <pc:sldMk cId="2454707628" sldId="7868"/>
            <ac:spMk id="6" creationId="{9A7548B2-F641-DF3D-1911-B0F32F4E571D}"/>
          </ac:spMkLst>
        </pc:spChg>
        <pc:spChg chg="mod">
          <ac:chgData name="Irena Krošl" userId="S::irenak@vsgt.si::6f871211-9d6e-4801-9f7a-49ad5e71b0eb" providerId="AD" clId="Web-{8883B689-DDC0-D072-0CEF-28453530FAF1}" dt="2026-01-07T14:26:14.606" v="671" actId="20577"/>
          <ac:spMkLst>
            <pc:docMk/>
            <pc:sldMk cId="2454707628" sldId="7868"/>
            <ac:spMk id="8" creationId="{7BB85538-40EA-F058-C669-0438CF119E1F}"/>
          </ac:spMkLst>
        </pc:spChg>
      </pc:sldChg>
      <pc:sldChg chg="modSp">
        <pc:chgData name="Irena Krošl" userId="S::irenak@vsgt.si::6f871211-9d6e-4801-9f7a-49ad5e71b0eb" providerId="AD" clId="Web-{8883B689-DDC0-D072-0CEF-28453530FAF1}" dt="2026-01-07T14:27:41.483" v="696" actId="1076"/>
        <pc:sldMkLst>
          <pc:docMk/>
          <pc:sldMk cId="92897734" sldId="7869"/>
        </pc:sldMkLst>
        <pc:spChg chg="mod">
          <ac:chgData name="Irena Krošl" userId="S::irenak@vsgt.si::6f871211-9d6e-4801-9f7a-49ad5e71b0eb" providerId="AD" clId="Web-{8883B689-DDC0-D072-0CEF-28453530FAF1}" dt="2026-01-07T14:27:37.389" v="694" actId="20577"/>
          <ac:spMkLst>
            <pc:docMk/>
            <pc:sldMk cId="92897734" sldId="7869"/>
            <ac:spMk id="15" creationId="{57E91B09-7D56-734C-9F89-4FAE351804E1}"/>
          </ac:spMkLst>
        </pc:spChg>
        <pc:spChg chg="mod">
          <ac:chgData name="Irena Krošl" userId="S::irenak@vsgt.si::6f871211-9d6e-4801-9f7a-49ad5e71b0eb" providerId="AD" clId="Web-{8883B689-DDC0-D072-0CEF-28453530FAF1}" dt="2026-01-07T14:27:40.108" v="695" actId="14100"/>
          <ac:spMkLst>
            <pc:docMk/>
            <pc:sldMk cId="92897734" sldId="7869"/>
            <ac:spMk id="23" creationId="{30FC7336-5A8F-B07B-6A58-942DDB53B959}"/>
          </ac:spMkLst>
        </pc:spChg>
        <pc:spChg chg="mod">
          <ac:chgData name="Irena Krošl" userId="S::irenak@vsgt.si::6f871211-9d6e-4801-9f7a-49ad5e71b0eb" providerId="AD" clId="Web-{8883B689-DDC0-D072-0CEF-28453530FAF1}" dt="2026-01-07T14:26:53.326" v="685" actId="1076"/>
          <ac:spMkLst>
            <pc:docMk/>
            <pc:sldMk cId="92897734" sldId="7869"/>
            <ac:spMk id="25" creationId="{D61E681A-ABBE-43B0-EA74-640D75B5D83B}"/>
          </ac:spMkLst>
        </pc:spChg>
        <pc:spChg chg="mod">
          <ac:chgData name="Irena Krošl" userId="S::irenak@vsgt.si::6f871211-9d6e-4801-9f7a-49ad5e71b0eb" providerId="AD" clId="Web-{8883B689-DDC0-D072-0CEF-28453530FAF1}" dt="2026-01-07T14:27:41.483" v="696" actId="1076"/>
          <ac:spMkLst>
            <pc:docMk/>
            <pc:sldMk cId="92897734" sldId="7869"/>
            <ac:spMk id="27" creationId="{44125C1C-D0B3-A248-CE30-6D84AC80B0F0}"/>
          </ac:spMkLst>
        </pc:spChg>
      </pc:sldChg>
    </pc:docChg>
  </pc:docChgLst>
  <pc:docChgLst>
    <pc:chgData name="Tatjana Klakočar" userId="52d434e4-ce75-449b-9aeb-5e821878ed4a" providerId="ADAL" clId="{65BEC8FF-9CA5-4476-881A-8EFCBC907724}"/>
    <pc:docChg chg="addSld modSld">
      <pc:chgData name="Tatjana Klakočar" userId="52d434e4-ce75-449b-9aeb-5e821878ed4a" providerId="ADAL" clId="{65BEC8FF-9CA5-4476-881A-8EFCBC907724}" dt="2025-12-08T08:26:26.303" v="0"/>
      <pc:docMkLst>
        <pc:docMk/>
      </pc:docMkLst>
      <pc:sldChg chg="add">
        <pc:chgData name="Tatjana Klakočar" userId="52d434e4-ce75-449b-9aeb-5e821878ed4a" providerId="ADAL" clId="{65BEC8FF-9CA5-4476-881A-8EFCBC907724}" dt="2025-12-08T08:26:26.303" v="0"/>
        <pc:sldMkLst>
          <pc:docMk/>
          <pc:sldMk cId="3686742194" sldId="700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07/01/2026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raven</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3B27CC-E251-C463-3FBB-C4F07E52C535}"/>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1B99A274-F707-10C9-9E84-6F781F5C5AC1}"/>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B3CA82C6-6627-7BC7-B7E4-D1ABC487E001}"/>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FAD74044-CDEC-2B10-CA3C-B4BA67A7F58B}"/>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8569DE0-63DD-151D-BA34-D5995FD5FBD5}"/>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2E9DC701-54FF-0696-25C3-6499102B7D79}"/>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6" name="Picture Placeholder 5">
            <a:extLst>
              <a:ext uri="{FF2B5EF4-FFF2-40B4-BE49-F238E27FC236}">
                <a16:creationId xmlns:a16="http://schemas.microsoft.com/office/drawing/2014/main" id="{E54A686E-5C2D-F25D-9D17-4A87246A70F5}"/>
              </a:ext>
            </a:extLst>
          </p:cNvPr>
          <p:cNvSpPr>
            <a:spLocks noGrp="1"/>
          </p:cNvSpPr>
          <p:nvPr>
            <p:ph type="pic" sz="quarter" idx="19"/>
          </p:nvPr>
        </p:nvSpPr>
        <p:spPr>
          <a:xfrm>
            <a:off x="5725016" y="1795230"/>
            <a:ext cx="6455044" cy="4540273"/>
          </a:xfrm>
          <a:custGeom>
            <a:avLst/>
            <a:gdLst>
              <a:gd name="connsiteX0" fmla="*/ 3943697 w 6660541"/>
              <a:gd name="connsiteY0" fmla="*/ 0 h 4684813"/>
              <a:gd name="connsiteX1" fmla="*/ 3943798 w 6660541"/>
              <a:gd name="connsiteY1" fmla="*/ 0 h 4684813"/>
              <a:gd name="connsiteX2" fmla="*/ 4075766 w 6660541"/>
              <a:gd name="connsiteY2" fmla="*/ 0 h 4684813"/>
              <a:gd name="connsiteX3" fmla="*/ 4075766 w 6660541"/>
              <a:gd name="connsiteY3" fmla="*/ 0 h 4684813"/>
              <a:gd name="connsiteX4" fmla="*/ 6660541 w 6660541"/>
              <a:gd name="connsiteY4" fmla="*/ 0 h 4684813"/>
              <a:gd name="connsiteX5" fmla="*/ 6660541 w 6660541"/>
              <a:gd name="connsiteY5" fmla="*/ 4684812 h 4684813"/>
              <a:gd name="connsiteX6" fmla="*/ 5059821 w 6660541"/>
              <a:gd name="connsiteY6" fmla="*/ 4684812 h 4684813"/>
              <a:gd name="connsiteX7" fmla="*/ 5059821 w 6660541"/>
              <a:gd name="connsiteY7" fmla="*/ 4684813 h 4684813"/>
              <a:gd name="connsiteX8" fmla="*/ 2475046 w 6660541"/>
              <a:gd name="connsiteY8" fmla="*/ 4684813 h 4684813"/>
              <a:gd name="connsiteX9" fmla="*/ 2475046 w 6660541"/>
              <a:gd name="connsiteY9" fmla="*/ 4679925 h 4684813"/>
              <a:gd name="connsiteX10" fmla="*/ 2342978 w 6660541"/>
              <a:gd name="connsiteY10" fmla="*/ 4684813 h 4684813"/>
              <a:gd name="connsiteX11" fmla="*/ 0 w 6660541"/>
              <a:gd name="connsiteY11" fmla="*/ 2342407 h 4684813"/>
              <a:gd name="connsiteX12" fmla="*/ 2342978 w 6660541"/>
              <a:gd name="connsiteY12" fmla="*/ 0 h 4684813"/>
              <a:gd name="connsiteX13" fmla="*/ 2475046 w 6660541"/>
              <a:gd name="connsiteY13" fmla="*/ 4890 h 4684813"/>
              <a:gd name="connsiteX14" fmla="*/ 2475046 w 6660541"/>
              <a:gd name="connsiteY14" fmla="*/ 0 h 4684813"/>
              <a:gd name="connsiteX15" fmla="*/ 3943679 w 6660541"/>
              <a:gd name="connsiteY15" fmla="*/ 0 h 468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0541" h="4684813">
                <a:moveTo>
                  <a:pt x="3943697" y="0"/>
                </a:moveTo>
                <a:lnTo>
                  <a:pt x="3943798" y="0"/>
                </a:lnTo>
                <a:lnTo>
                  <a:pt x="4075766" y="0"/>
                </a:lnTo>
                <a:lnTo>
                  <a:pt x="4075766" y="0"/>
                </a:lnTo>
                <a:lnTo>
                  <a:pt x="6660541" y="0"/>
                </a:lnTo>
                <a:lnTo>
                  <a:pt x="6660541" y="4684812"/>
                </a:lnTo>
                <a:lnTo>
                  <a:pt x="5059821" y="4684812"/>
                </a:lnTo>
                <a:lnTo>
                  <a:pt x="5059821" y="4684813"/>
                </a:lnTo>
                <a:lnTo>
                  <a:pt x="2475046" y="4684813"/>
                </a:lnTo>
                <a:lnTo>
                  <a:pt x="2475046" y="4679925"/>
                </a:lnTo>
                <a:cubicBezTo>
                  <a:pt x="2431023" y="4684813"/>
                  <a:pt x="2386999" y="4684813"/>
                  <a:pt x="2342978" y="4684813"/>
                </a:cubicBezTo>
                <a:cubicBezTo>
                  <a:pt x="1046756" y="4684813"/>
                  <a:pt x="0" y="3638311"/>
                  <a:pt x="0" y="2342407"/>
                </a:cubicBezTo>
                <a:cubicBezTo>
                  <a:pt x="0" y="1046504"/>
                  <a:pt x="1051651" y="0"/>
                  <a:pt x="2342978" y="0"/>
                </a:cubicBezTo>
                <a:cubicBezTo>
                  <a:pt x="2386999" y="0"/>
                  <a:pt x="2435915" y="0"/>
                  <a:pt x="2475046" y="4890"/>
                </a:cubicBezTo>
                <a:lnTo>
                  <a:pt x="2475046" y="0"/>
                </a:lnTo>
                <a:lnTo>
                  <a:pt x="3943679" y="0"/>
                </a:ln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92523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589569" y="-1017807"/>
            <a:ext cx="40097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223593"/>
            <a:ext cx="6560312" cy="3473075"/>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92523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7289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4170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99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271304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9EB7BEF0-FA94-5115-FA25-42C165F78608}"/>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6A302A67-654B-7AC2-9C64-4510E667B6DA}"/>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91D11006-8889-5EC8-DEC2-F21EE24ECE46}"/>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41F265C6-CB12-C229-E7A9-04CCAF942DF5}"/>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127551CF-E1D6-B8A8-859C-DA21788C436F}"/>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A4C741C7-BC25-F095-214E-626E7ED5BAE3}"/>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17C99E55-31E9-61C5-1267-020BFD12619A}"/>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564D7438-5DBC-93FB-05BE-D902A63FF53D}"/>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043783" y="-295306"/>
            <a:ext cx="3462496"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34852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Picture Placeholder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277598"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Contents Slide 02">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3F850265-4D38-0D9F-4AC2-90E998EA2EB0}"/>
              </a:ext>
            </a:extLst>
          </p:cNvPr>
          <p:cNvSpPr/>
          <p:nvPr userDrawn="1"/>
        </p:nvSpPr>
        <p:spPr>
          <a:xfrm rot="16200000">
            <a:off x="5054547" y="1282615"/>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664597B8-8B75-6618-4F2C-C6DBD668D76B}"/>
              </a:ext>
            </a:extLst>
          </p:cNvPr>
          <p:cNvSpPr/>
          <p:nvPr userDrawn="1"/>
        </p:nvSpPr>
        <p:spPr>
          <a:xfrm>
            <a:off x="4214886" y="2517395"/>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0B935CD4-5A25-39F8-A013-F1CF1D4A86E5}"/>
              </a:ext>
            </a:extLst>
          </p:cNvPr>
          <p:cNvSpPr>
            <a:spLocks noGrp="1"/>
          </p:cNvSpPr>
          <p:nvPr>
            <p:ph type="pic" sz="quarter" idx="67"/>
          </p:nvPr>
        </p:nvSpPr>
        <p:spPr>
          <a:xfrm>
            <a:off x="4214886" y="-3775"/>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EBBCF701-2E93-4A52-53A9-C308ABEA2E91}"/>
              </a:ext>
            </a:extLst>
          </p:cNvPr>
          <p:cNvSpPr>
            <a:spLocks noGrp="1"/>
          </p:cNvSpPr>
          <p:nvPr>
            <p:ph type="body" sz="quarter" idx="18" hasCustomPrompt="1"/>
          </p:nvPr>
        </p:nvSpPr>
        <p:spPr>
          <a:xfrm>
            <a:off x="4314004" y="4379702"/>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A3AE5DF3-E508-A79E-FC19-B5A341DA97F3}"/>
              </a:ext>
            </a:extLst>
          </p:cNvPr>
          <p:cNvSpPr>
            <a:spLocks noGrp="1"/>
          </p:cNvSpPr>
          <p:nvPr>
            <p:ph type="body" sz="quarter" idx="19" hasCustomPrompt="1"/>
          </p:nvPr>
        </p:nvSpPr>
        <p:spPr>
          <a:xfrm>
            <a:off x="4256379" y="3501620"/>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Text Placeholder 32">
            <a:extLst>
              <a:ext uri="{FF2B5EF4-FFF2-40B4-BE49-F238E27FC236}">
                <a16:creationId xmlns:a16="http://schemas.microsoft.com/office/drawing/2014/main" id="{1ADE3756-3F36-B74B-3278-C3112CCBCE8F}"/>
              </a:ext>
            </a:extLst>
          </p:cNvPr>
          <p:cNvSpPr>
            <a:spLocks noGrp="1"/>
          </p:cNvSpPr>
          <p:nvPr>
            <p:ph type="body" sz="quarter" idx="20" hasCustomPrompt="1"/>
          </p:nvPr>
        </p:nvSpPr>
        <p:spPr>
          <a:xfrm>
            <a:off x="5291594" y="3913544"/>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23" name="Text Placeholder 23">
            <a:extLst>
              <a:ext uri="{FF2B5EF4-FFF2-40B4-BE49-F238E27FC236}">
                <a16:creationId xmlns:a16="http://schemas.microsoft.com/office/drawing/2014/main" id="{81535683-02A9-FB84-F1E1-097F0D4999E2}"/>
              </a:ext>
            </a:extLst>
          </p:cNvPr>
          <p:cNvSpPr>
            <a:spLocks noGrp="1"/>
          </p:cNvSpPr>
          <p:nvPr>
            <p:ph type="body" sz="quarter" idx="66" hasCustomPrompt="1"/>
          </p:nvPr>
        </p:nvSpPr>
        <p:spPr>
          <a:xfrm rot="16200000">
            <a:off x="5066646" y="1296010"/>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28" name="Straight Connector 27">
            <a:extLst>
              <a:ext uri="{FF2B5EF4-FFF2-40B4-BE49-F238E27FC236}">
                <a16:creationId xmlns:a16="http://schemas.microsoft.com/office/drawing/2014/main" id="{53E37450-F11B-9870-F66E-A910DAC1689E}"/>
              </a:ext>
            </a:extLst>
          </p:cNvPr>
          <p:cNvCxnSpPr>
            <a:cxnSpLocks/>
          </p:cNvCxnSpPr>
          <p:nvPr userDrawn="1"/>
        </p:nvCxnSpPr>
        <p:spPr>
          <a:xfrm flipV="1">
            <a:off x="4217889" y="4136541"/>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C110313C-1EEA-FA8E-232D-51F8416E82F8}"/>
              </a:ext>
            </a:extLst>
          </p:cNvPr>
          <p:cNvSpPr/>
          <p:nvPr userDrawn="1"/>
        </p:nvSpPr>
        <p:spPr>
          <a:xfrm rot="10800000">
            <a:off x="6870094" y="309363"/>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object 3">
            <a:extLst>
              <a:ext uri="{FF2B5EF4-FFF2-40B4-BE49-F238E27FC236}">
                <a16:creationId xmlns:a16="http://schemas.microsoft.com/office/drawing/2014/main" id="{0492FBBC-78A0-7458-A89C-4C86142C5E9F}"/>
              </a:ext>
            </a:extLst>
          </p:cNvPr>
          <p:cNvSpPr/>
          <p:nvPr userDrawn="1"/>
        </p:nvSpPr>
        <p:spPr>
          <a:xfrm rot="5400000">
            <a:off x="7711887" y="516646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37" name="Picture Placeholder 63">
            <a:extLst>
              <a:ext uri="{FF2B5EF4-FFF2-40B4-BE49-F238E27FC236}">
                <a16:creationId xmlns:a16="http://schemas.microsoft.com/office/drawing/2014/main" id="{781B90E7-3814-5805-EFF0-F9CE57638F61}"/>
              </a:ext>
            </a:extLst>
          </p:cNvPr>
          <p:cNvSpPr>
            <a:spLocks noGrp="1"/>
          </p:cNvSpPr>
          <p:nvPr>
            <p:ph type="pic" sz="quarter" idx="85"/>
          </p:nvPr>
        </p:nvSpPr>
        <p:spPr>
          <a:xfrm>
            <a:off x="6867666" y="3503003"/>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38" name="Text Placeholder 32">
            <a:extLst>
              <a:ext uri="{FF2B5EF4-FFF2-40B4-BE49-F238E27FC236}">
                <a16:creationId xmlns:a16="http://schemas.microsoft.com/office/drawing/2014/main" id="{9C922EBA-0C15-91F4-DA57-20C8B3EE1C77}"/>
              </a:ext>
            </a:extLst>
          </p:cNvPr>
          <p:cNvSpPr>
            <a:spLocks noGrp="1"/>
          </p:cNvSpPr>
          <p:nvPr>
            <p:ph type="body" sz="quarter" idx="86" hasCustomPrompt="1"/>
          </p:nvPr>
        </p:nvSpPr>
        <p:spPr>
          <a:xfrm>
            <a:off x="6974493" y="179741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BDADA95E-1B78-6FDB-6315-7380B92DE865}"/>
              </a:ext>
            </a:extLst>
          </p:cNvPr>
          <p:cNvSpPr>
            <a:spLocks noGrp="1"/>
          </p:cNvSpPr>
          <p:nvPr>
            <p:ph type="body" sz="quarter" idx="87" hasCustomPrompt="1"/>
          </p:nvPr>
        </p:nvSpPr>
        <p:spPr>
          <a:xfrm>
            <a:off x="6916868" y="91933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A7CF21B5-42A0-AD84-A15E-D307EC6CD6B0}"/>
              </a:ext>
            </a:extLst>
          </p:cNvPr>
          <p:cNvSpPr>
            <a:spLocks noGrp="1"/>
          </p:cNvSpPr>
          <p:nvPr>
            <p:ph type="body" sz="quarter" idx="88" hasCustomPrompt="1"/>
          </p:nvPr>
        </p:nvSpPr>
        <p:spPr>
          <a:xfrm>
            <a:off x="7952083" y="133125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0D60B0ED-9E30-C0A3-A225-F39EB410E86D}"/>
              </a:ext>
            </a:extLst>
          </p:cNvPr>
          <p:cNvCxnSpPr>
            <a:cxnSpLocks/>
          </p:cNvCxnSpPr>
          <p:nvPr userDrawn="1"/>
        </p:nvCxnSpPr>
        <p:spPr>
          <a:xfrm flipV="1">
            <a:off x="6878378" y="155425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object 3">
            <a:extLst>
              <a:ext uri="{FF2B5EF4-FFF2-40B4-BE49-F238E27FC236}">
                <a16:creationId xmlns:a16="http://schemas.microsoft.com/office/drawing/2014/main" id="{CE71875B-0621-A53D-1ADD-0F8875DCBA41}"/>
              </a:ext>
            </a:extLst>
          </p:cNvPr>
          <p:cNvSpPr/>
          <p:nvPr userDrawn="1"/>
        </p:nvSpPr>
        <p:spPr>
          <a:xfrm rot="16200000">
            <a:off x="10379583" y="1286390"/>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43" name="Freeform 42">
            <a:extLst>
              <a:ext uri="{FF2B5EF4-FFF2-40B4-BE49-F238E27FC236}">
                <a16:creationId xmlns:a16="http://schemas.microsoft.com/office/drawing/2014/main" id="{17944735-5817-61CF-ABC3-AE38609ABB4D}"/>
              </a:ext>
            </a:extLst>
          </p:cNvPr>
          <p:cNvSpPr/>
          <p:nvPr userDrawn="1"/>
        </p:nvSpPr>
        <p:spPr>
          <a:xfrm>
            <a:off x="9539922" y="2521170"/>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Picture Placeholder 26">
            <a:extLst>
              <a:ext uri="{FF2B5EF4-FFF2-40B4-BE49-F238E27FC236}">
                <a16:creationId xmlns:a16="http://schemas.microsoft.com/office/drawing/2014/main" id="{B0C71FA6-0C00-BA68-0E70-D3CE31E78745}"/>
              </a:ext>
            </a:extLst>
          </p:cNvPr>
          <p:cNvSpPr>
            <a:spLocks noGrp="1"/>
          </p:cNvSpPr>
          <p:nvPr>
            <p:ph type="pic" sz="quarter" idx="89"/>
          </p:nvPr>
        </p:nvSpPr>
        <p:spPr>
          <a:xfrm>
            <a:off x="9539922" y="0"/>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45" name="Text Placeholder 32">
            <a:extLst>
              <a:ext uri="{FF2B5EF4-FFF2-40B4-BE49-F238E27FC236}">
                <a16:creationId xmlns:a16="http://schemas.microsoft.com/office/drawing/2014/main" id="{BB898A30-90C4-FDC7-707E-A21EE8AE8F08}"/>
              </a:ext>
            </a:extLst>
          </p:cNvPr>
          <p:cNvSpPr>
            <a:spLocks noGrp="1"/>
          </p:cNvSpPr>
          <p:nvPr>
            <p:ph type="body" sz="quarter" idx="90" hasCustomPrompt="1"/>
          </p:nvPr>
        </p:nvSpPr>
        <p:spPr>
          <a:xfrm>
            <a:off x="9639040" y="438347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E3376CA6-1F5A-2B2E-F9D5-9B5493D94AB9}"/>
              </a:ext>
            </a:extLst>
          </p:cNvPr>
          <p:cNvSpPr>
            <a:spLocks noGrp="1"/>
          </p:cNvSpPr>
          <p:nvPr>
            <p:ph type="body" sz="quarter" idx="91" hasCustomPrompt="1"/>
          </p:nvPr>
        </p:nvSpPr>
        <p:spPr>
          <a:xfrm>
            <a:off x="9581415" y="350539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7" name="Text Placeholder 32">
            <a:extLst>
              <a:ext uri="{FF2B5EF4-FFF2-40B4-BE49-F238E27FC236}">
                <a16:creationId xmlns:a16="http://schemas.microsoft.com/office/drawing/2014/main" id="{0F28EBB4-EE7D-0C65-6E62-FBC896577FE0}"/>
              </a:ext>
            </a:extLst>
          </p:cNvPr>
          <p:cNvSpPr>
            <a:spLocks noGrp="1"/>
          </p:cNvSpPr>
          <p:nvPr>
            <p:ph type="body" sz="quarter" idx="92" hasCustomPrompt="1"/>
          </p:nvPr>
        </p:nvSpPr>
        <p:spPr>
          <a:xfrm>
            <a:off x="10616630" y="391731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8" name="Text Placeholder 23">
            <a:extLst>
              <a:ext uri="{FF2B5EF4-FFF2-40B4-BE49-F238E27FC236}">
                <a16:creationId xmlns:a16="http://schemas.microsoft.com/office/drawing/2014/main" id="{BB5D5B20-3121-0F0F-2E4C-3D9B554CEB7A}"/>
              </a:ext>
            </a:extLst>
          </p:cNvPr>
          <p:cNvSpPr>
            <a:spLocks noGrp="1"/>
          </p:cNvSpPr>
          <p:nvPr>
            <p:ph type="body" sz="quarter" idx="93" hasCustomPrompt="1"/>
          </p:nvPr>
        </p:nvSpPr>
        <p:spPr>
          <a:xfrm rot="16200000">
            <a:off x="10391682" y="1299785"/>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49" name="Straight Connector 48">
            <a:extLst>
              <a:ext uri="{FF2B5EF4-FFF2-40B4-BE49-F238E27FC236}">
                <a16:creationId xmlns:a16="http://schemas.microsoft.com/office/drawing/2014/main" id="{6916D2A9-8858-7FC7-7432-BF37A909CC8C}"/>
              </a:ext>
            </a:extLst>
          </p:cNvPr>
          <p:cNvCxnSpPr>
            <a:cxnSpLocks/>
          </p:cNvCxnSpPr>
          <p:nvPr userDrawn="1"/>
        </p:nvCxnSpPr>
        <p:spPr>
          <a:xfrm flipV="1">
            <a:off x="9542925"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 Placeholder 23">
            <a:extLst>
              <a:ext uri="{FF2B5EF4-FFF2-40B4-BE49-F238E27FC236}">
                <a16:creationId xmlns:a16="http://schemas.microsoft.com/office/drawing/2014/main" id="{28BB3BC0-F643-6C4F-6672-7CA33DF5268D}"/>
              </a:ext>
            </a:extLst>
          </p:cNvPr>
          <p:cNvSpPr>
            <a:spLocks noGrp="1"/>
          </p:cNvSpPr>
          <p:nvPr>
            <p:ph type="body" sz="quarter" idx="98" hasCustomPrompt="1"/>
          </p:nvPr>
        </p:nvSpPr>
        <p:spPr>
          <a:xfrm rot="16200000">
            <a:off x="7717895" y="5139128"/>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6405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Cover Slide ">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4BDF266-AD07-951C-0FC5-D2A80F4FB6EA}"/>
              </a:ext>
            </a:extLst>
          </p:cNvPr>
          <p:cNvSpPr/>
          <p:nvPr userDrawn="1"/>
        </p:nvSpPr>
        <p:spPr>
          <a:xfrm>
            <a:off x="0" y="323082"/>
            <a:ext cx="7397280" cy="4704736"/>
          </a:xfrm>
          <a:custGeom>
            <a:avLst/>
            <a:gdLst>
              <a:gd name="connsiteX0" fmla="*/ 3 w 7397280"/>
              <a:gd name="connsiteY0" fmla="*/ 0 h 4704736"/>
              <a:gd name="connsiteX1" fmla="*/ 5047027 w 7397280"/>
              <a:gd name="connsiteY1" fmla="*/ 0 h 4704736"/>
              <a:gd name="connsiteX2" fmla="*/ 5047027 w 7397280"/>
              <a:gd name="connsiteY2" fmla="*/ 112 h 4704736"/>
              <a:gd name="connsiteX3" fmla="*/ 5285737 w 7397280"/>
              <a:gd name="connsiteY3" fmla="*/ 12122 h 4704736"/>
              <a:gd name="connsiteX4" fmla="*/ 7397280 w 7397280"/>
              <a:gd name="connsiteY4" fmla="*/ 2352370 h 4704736"/>
              <a:gd name="connsiteX5" fmla="*/ 5284928 w 7397280"/>
              <a:gd name="connsiteY5" fmla="*/ 4692617 h 4704736"/>
              <a:gd name="connsiteX6" fmla="*/ 5047027 w 7397280"/>
              <a:gd name="connsiteY6" fmla="*/ 4704626 h 4704736"/>
              <a:gd name="connsiteX7" fmla="*/ 5047027 w 7397280"/>
              <a:gd name="connsiteY7" fmla="*/ 4704732 h 4704736"/>
              <a:gd name="connsiteX8" fmla="*/ 5044930 w 7397280"/>
              <a:gd name="connsiteY8" fmla="*/ 4704732 h 4704736"/>
              <a:gd name="connsiteX9" fmla="*/ 5044846 w 7397280"/>
              <a:gd name="connsiteY9" fmla="*/ 4704736 h 4704736"/>
              <a:gd name="connsiteX10" fmla="*/ 5044730 w 7397280"/>
              <a:gd name="connsiteY10" fmla="*/ 4704732 h 4704736"/>
              <a:gd name="connsiteX11" fmla="*/ 4912245 w 7397280"/>
              <a:gd name="connsiteY11" fmla="*/ 4704732 h 4704736"/>
              <a:gd name="connsiteX12" fmla="*/ 4912245 w 7397280"/>
              <a:gd name="connsiteY12" fmla="*/ 4704736 h 4704736"/>
              <a:gd name="connsiteX13" fmla="*/ 2317036 w 7397280"/>
              <a:gd name="connsiteY13" fmla="*/ 4704736 h 4704736"/>
              <a:gd name="connsiteX14" fmla="*/ 2317036 w 7397280"/>
              <a:gd name="connsiteY14" fmla="*/ 4704732 h 4704736"/>
              <a:gd name="connsiteX15" fmla="*/ 0 w 7397280"/>
              <a:gd name="connsiteY15" fmla="*/ 4704732 h 4704736"/>
              <a:gd name="connsiteX16" fmla="*/ 0 w 7397280"/>
              <a:gd name="connsiteY16" fmla="*/ 1655235 h 4704736"/>
              <a:gd name="connsiteX17" fmla="*/ 3 w 7397280"/>
              <a:gd name="connsiteY17" fmla="*/ 1655235 h 470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97280" h="4704736">
                <a:moveTo>
                  <a:pt x="3" y="0"/>
                </a:moveTo>
                <a:lnTo>
                  <a:pt x="5047027" y="0"/>
                </a:lnTo>
                <a:lnTo>
                  <a:pt x="5047027" y="112"/>
                </a:lnTo>
                <a:lnTo>
                  <a:pt x="5285737" y="12122"/>
                </a:lnTo>
                <a:cubicBezTo>
                  <a:pt x="6473566" y="132349"/>
                  <a:pt x="7397280" y="1132293"/>
                  <a:pt x="7397280" y="2352370"/>
                </a:cubicBezTo>
                <a:cubicBezTo>
                  <a:pt x="7397280" y="3572444"/>
                  <a:pt x="6469247" y="4572389"/>
                  <a:pt x="5284928" y="4692617"/>
                </a:cubicBezTo>
                <a:lnTo>
                  <a:pt x="5047027" y="4704626"/>
                </a:lnTo>
                <a:lnTo>
                  <a:pt x="5047027" y="4704732"/>
                </a:lnTo>
                <a:lnTo>
                  <a:pt x="5044930" y="4704732"/>
                </a:lnTo>
                <a:lnTo>
                  <a:pt x="5044846" y="4704736"/>
                </a:lnTo>
                <a:lnTo>
                  <a:pt x="5044730" y="4704732"/>
                </a:lnTo>
                <a:lnTo>
                  <a:pt x="4912245" y="4704732"/>
                </a:lnTo>
                <a:lnTo>
                  <a:pt x="4912245" y="4704736"/>
                </a:lnTo>
                <a:lnTo>
                  <a:pt x="2317036" y="4704736"/>
                </a:lnTo>
                <a:lnTo>
                  <a:pt x="2317036" y="4704732"/>
                </a:lnTo>
                <a:lnTo>
                  <a:pt x="0" y="4704732"/>
                </a:lnTo>
                <a:lnTo>
                  <a:pt x="0" y="1655235"/>
                </a:lnTo>
                <a:lnTo>
                  <a:pt x="3" y="1655235"/>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41D050F8-31AB-9FE2-1F96-1C312E675290}"/>
              </a:ext>
            </a:extLst>
          </p:cNvPr>
          <p:cNvSpPr/>
          <p:nvPr userDrawn="1"/>
        </p:nvSpPr>
        <p:spPr>
          <a:xfrm rot="10800000">
            <a:off x="5815699" y="2780706"/>
            <a:ext cx="6376301" cy="30148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DD21705C-7FA8-BA02-3A02-4AEB6B8A6FA5}"/>
              </a:ext>
            </a:extLst>
          </p:cNvPr>
          <p:cNvSpPr/>
          <p:nvPr userDrawn="1"/>
        </p:nvSpPr>
        <p:spPr>
          <a:xfrm>
            <a:off x="0" y="4748524"/>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23">
            <a:extLst>
              <a:ext uri="{FF2B5EF4-FFF2-40B4-BE49-F238E27FC236}">
                <a16:creationId xmlns:a16="http://schemas.microsoft.com/office/drawing/2014/main" id="{DB9C673F-75B9-3C64-B354-B97F6B5B3B7D}"/>
              </a:ext>
            </a:extLst>
          </p:cNvPr>
          <p:cNvSpPr>
            <a:spLocks noGrp="1"/>
          </p:cNvSpPr>
          <p:nvPr>
            <p:ph type="body" sz="quarter" idx="15" hasCustomPrompt="1"/>
          </p:nvPr>
        </p:nvSpPr>
        <p:spPr>
          <a:xfrm>
            <a:off x="553654" y="3403432"/>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35" name="Text Placeholder 23">
            <a:extLst>
              <a:ext uri="{FF2B5EF4-FFF2-40B4-BE49-F238E27FC236}">
                <a16:creationId xmlns:a16="http://schemas.microsoft.com/office/drawing/2014/main" id="{B6B55F79-6219-8770-AA75-46A8FCA7993C}"/>
              </a:ext>
            </a:extLst>
          </p:cNvPr>
          <p:cNvSpPr>
            <a:spLocks noGrp="1"/>
          </p:cNvSpPr>
          <p:nvPr>
            <p:ph type="body" sz="quarter" idx="16" hasCustomPrompt="1"/>
          </p:nvPr>
        </p:nvSpPr>
        <p:spPr>
          <a:xfrm>
            <a:off x="553654" y="2780706"/>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46" name="Text Placeholder 23">
            <a:extLst>
              <a:ext uri="{FF2B5EF4-FFF2-40B4-BE49-F238E27FC236}">
                <a16:creationId xmlns:a16="http://schemas.microsoft.com/office/drawing/2014/main" id="{20689DDF-9FE1-3230-DCC6-2F50B15342A4}"/>
              </a:ext>
            </a:extLst>
          </p:cNvPr>
          <p:cNvSpPr>
            <a:spLocks noGrp="1"/>
          </p:cNvSpPr>
          <p:nvPr>
            <p:ph type="body" sz="quarter" idx="17" hasCustomPrompt="1"/>
          </p:nvPr>
        </p:nvSpPr>
        <p:spPr>
          <a:xfrm>
            <a:off x="0" y="4782197"/>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grpSp>
        <p:nvGrpSpPr>
          <p:cNvPr id="7" name="Group 6">
            <a:extLst>
              <a:ext uri="{FF2B5EF4-FFF2-40B4-BE49-F238E27FC236}">
                <a16:creationId xmlns:a16="http://schemas.microsoft.com/office/drawing/2014/main" id="{5D593706-4C85-5920-F70F-0CE6F883ED35}"/>
              </a:ext>
            </a:extLst>
          </p:cNvPr>
          <p:cNvGrpSpPr/>
          <p:nvPr userDrawn="1"/>
        </p:nvGrpSpPr>
        <p:grpSpPr>
          <a:xfrm>
            <a:off x="494660" y="5658757"/>
            <a:ext cx="6932341" cy="851642"/>
            <a:chOff x="441852" y="5691396"/>
            <a:chExt cx="6932341" cy="851642"/>
          </a:xfrm>
        </p:grpSpPr>
        <p:pic>
          <p:nvPicPr>
            <p:cNvPr id="8" name="Picture 7" descr="Co-funded by the European Union logo in png for web usage">
              <a:extLst>
                <a:ext uri="{FF2B5EF4-FFF2-40B4-BE49-F238E27FC236}">
                  <a16:creationId xmlns:a16="http://schemas.microsoft.com/office/drawing/2014/main" id="{F3C18A2F-CC39-28BC-FB5E-6EE3BED856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5DA2DED4-8C74-4729-B1AC-D8D3B61225E9}"/>
                </a:ext>
              </a:extLst>
            </p:cNvPr>
            <p:cNvSpPr/>
            <p:nvPr userDrawn="1"/>
          </p:nvSpPr>
          <p:spPr>
            <a:xfrm>
              <a:off x="3179504" y="6104456"/>
              <a:ext cx="4194689"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93D0D581-B07B-F3E7-2386-BE30D2C37512}"/>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99B1BE01-0A0D-D523-D299-F20147CC3628}"/>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0A7BFF38-7E2B-C318-5B01-3FD416F801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pic>
        <p:nvPicPr>
          <p:cNvPr id="13" name="Picture 12">
            <a:extLst>
              <a:ext uri="{FF2B5EF4-FFF2-40B4-BE49-F238E27FC236}">
                <a16:creationId xmlns:a16="http://schemas.microsoft.com/office/drawing/2014/main" id="{60C7197D-FB01-0C61-00CF-88F6AC65625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415806" y="508982"/>
            <a:ext cx="3201549" cy="1983866"/>
          </a:xfrm>
          <a:prstGeom prst="rect">
            <a:avLst/>
          </a:prstGeom>
        </p:spPr>
      </p:pic>
    </p:spTree>
    <p:extLst>
      <p:ext uri="{BB962C8B-B14F-4D97-AF65-F5344CB8AC3E}">
        <p14:creationId xmlns:p14="http://schemas.microsoft.com/office/powerpoint/2010/main" val="3580894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0937095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Contents Slide 0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B58B100-F3B0-9F75-BCD6-CD01355380E3}"/>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 name="Freeform 2">
            <a:extLst>
              <a:ext uri="{FF2B5EF4-FFF2-40B4-BE49-F238E27FC236}">
                <a16:creationId xmlns:a16="http://schemas.microsoft.com/office/drawing/2014/main" id="{5A6BB997-596E-4786-2F55-208C130FA1A6}"/>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222A47AC-E8AE-56CC-DCEC-85D7067A0FBE}"/>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4001BD79-7C1D-4AEA-28DD-B4D32AD5877B}"/>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 name="Text Placeholder 32">
            <a:extLst>
              <a:ext uri="{FF2B5EF4-FFF2-40B4-BE49-F238E27FC236}">
                <a16:creationId xmlns:a16="http://schemas.microsoft.com/office/drawing/2014/main" id="{67491A92-E816-1D3A-E5D6-EBF192255845}"/>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2" name="Text Placeholder 32">
            <a:extLst>
              <a:ext uri="{FF2B5EF4-FFF2-40B4-BE49-F238E27FC236}">
                <a16:creationId xmlns:a16="http://schemas.microsoft.com/office/drawing/2014/main" id="{987EFA9A-2ED0-56D1-40B3-419FC3851D77}"/>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 name="Text Placeholder 23">
            <a:extLst>
              <a:ext uri="{FF2B5EF4-FFF2-40B4-BE49-F238E27FC236}">
                <a16:creationId xmlns:a16="http://schemas.microsoft.com/office/drawing/2014/main" id="{03661970-41DC-FEFA-3751-A94EF54BBECA}"/>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97B18728-F186-A8AC-4AD7-600B58C667B4}"/>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56BC89A4-DD24-2C25-BFA4-C7F92035029F}"/>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object 3">
            <a:extLst>
              <a:ext uri="{FF2B5EF4-FFF2-40B4-BE49-F238E27FC236}">
                <a16:creationId xmlns:a16="http://schemas.microsoft.com/office/drawing/2014/main" id="{13DEC2A7-8A35-A10B-354E-B48ACD1AC720}"/>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17" name="Picture Placeholder 63">
            <a:extLst>
              <a:ext uri="{FF2B5EF4-FFF2-40B4-BE49-F238E27FC236}">
                <a16:creationId xmlns:a16="http://schemas.microsoft.com/office/drawing/2014/main" id="{3F69ECB2-5E5E-6F96-31CC-D27D9FAE69FD}"/>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18" name="Text Placeholder 32">
            <a:extLst>
              <a:ext uri="{FF2B5EF4-FFF2-40B4-BE49-F238E27FC236}">
                <a16:creationId xmlns:a16="http://schemas.microsoft.com/office/drawing/2014/main" id="{76079F84-B306-F7E7-A066-B14BCD193490}"/>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A4012D8B-03FF-7AB7-2352-50B881B6772F}"/>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20" name="Text Placeholder 32">
            <a:extLst>
              <a:ext uri="{FF2B5EF4-FFF2-40B4-BE49-F238E27FC236}">
                <a16:creationId xmlns:a16="http://schemas.microsoft.com/office/drawing/2014/main" id="{9576CC2E-339A-8170-905A-A21C9CAE4146}"/>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1" name="Straight Connector 20">
            <a:extLst>
              <a:ext uri="{FF2B5EF4-FFF2-40B4-BE49-F238E27FC236}">
                <a16:creationId xmlns:a16="http://schemas.microsoft.com/office/drawing/2014/main" id="{FE694A44-1BDC-AFDB-FF67-66ADDE7DB91A}"/>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75BA7323-31AB-B9AD-9AF6-A0EE0CE9268B}"/>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24" name="Freeform 23">
            <a:extLst>
              <a:ext uri="{FF2B5EF4-FFF2-40B4-BE49-F238E27FC236}">
                <a16:creationId xmlns:a16="http://schemas.microsoft.com/office/drawing/2014/main" id="{B48294FA-6206-DC27-6E44-D4BB7C2C8DC7}"/>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Picture Placeholder 26">
            <a:extLst>
              <a:ext uri="{FF2B5EF4-FFF2-40B4-BE49-F238E27FC236}">
                <a16:creationId xmlns:a16="http://schemas.microsoft.com/office/drawing/2014/main" id="{DBFAC1F1-D0E5-BCB9-86E9-2EA24562BF8D}"/>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6" name="Text Placeholder 32">
            <a:extLst>
              <a:ext uri="{FF2B5EF4-FFF2-40B4-BE49-F238E27FC236}">
                <a16:creationId xmlns:a16="http://schemas.microsoft.com/office/drawing/2014/main" id="{56C07F70-6842-66F8-7253-081C5AFCB97F}"/>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3" name="Text Placeholder 32">
            <a:extLst>
              <a:ext uri="{FF2B5EF4-FFF2-40B4-BE49-F238E27FC236}">
                <a16:creationId xmlns:a16="http://schemas.microsoft.com/office/drawing/2014/main" id="{40168223-E82F-C581-CD6C-819F083C284A}"/>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35" name="Text Placeholder 32">
            <a:extLst>
              <a:ext uri="{FF2B5EF4-FFF2-40B4-BE49-F238E27FC236}">
                <a16:creationId xmlns:a16="http://schemas.microsoft.com/office/drawing/2014/main" id="{6965A4F2-CFB5-597B-B1A4-DD256D8297E7}"/>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7" name="Text Placeholder 23">
            <a:extLst>
              <a:ext uri="{FF2B5EF4-FFF2-40B4-BE49-F238E27FC236}">
                <a16:creationId xmlns:a16="http://schemas.microsoft.com/office/drawing/2014/main" id="{0058FE08-A56A-1DCA-7467-6DC169387395}"/>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8" name="Straight Connector 37">
            <a:extLst>
              <a:ext uri="{FF2B5EF4-FFF2-40B4-BE49-F238E27FC236}">
                <a16:creationId xmlns:a16="http://schemas.microsoft.com/office/drawing/2014/main" id="{AE696F87-EAE8-55E7-10A1-B3B87338CB68}"/>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23">
            <a:extLst>
              <a:ext uri="{FF2B5EF4-FFF2-40B4-BE49-F238E27FC236}">
                <a16:creationId xmlns:a16="http://schemas.microsoft.com/office/drawing/2014/main" id="{78F1EF78-9AD9-0FCA-90D3-30D5C9A8CED2}"/>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42" name="Text Placeholder 32">
            <a:extLst>
              <a:ext uri="{FF2B5EF4-FFF2-40B4-BE49-F238E27FC236}">
                <a16:creationId xmlns:a16="http://schemas.microsoft.com/office/drawing/2014/main" id="{44EE4033-E818-4E58-A69F-F073C9036957}"/>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32097755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921353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F04BAB3-BE64-3894-E661-DD3DC6B9AC28}"/>
              </a:ext>
            </a:extLst>
          </p:cNvPr>
          <p:cNvSpPr/>
          <p:nvPr userDrawn="1"/>
        </p:nvSpPr>
        <p:spPr>
          <a:xfrm>
            <a:off x="9747" y="0"/>
            <a:ext cx="6957098"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FA54864F-1BF9-7C3B-EC61-E9CDBB542643}"/>
              </a:ext>
            </a:extLst>
          </p:cNvPr>
          <p:cNvSpPr/>
          <p:nvPr userDrawn="1"/>
        </p:nvSpPr>
        <p:spPr>
          <a:xfrm>
            <a:off x="-21232" y="222984"/>
            <a:ext cx="548934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5839F62A-5EC4-5317-C1EA-AF4DC9776CAB}"/>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B04458DE-9730-B610-F533-5146C234CB37}"/>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CA23520B-D11B-4872-3182-B59687CF2AA6}"/>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96ED7FC3-9754-E873-52FB-C4C561D0121E}"/>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05AF0DE1-1B4E-DAC7-D9E1-B97E374BB618}"/>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1993BA1F-94EE-5A82-3F41-56DDAE86FD03}"/>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7C3B6A5C-142A-95FF-DBD0-2699D0D3F2D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2DB4815A-612B-3FAA-2A89-845DDC7CDABD}"/>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3D2349A5-05B8-A07F-211B-2CB19D5A3B3B}"/>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378F4CA5-A728-2C52-A8FC-2AB8CEAA2075}"/>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8519A2E5-013A-73D6-486B-8091F7E11F62}"/>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3FE01BEF-03F0-F5E6-338F-050F43E417A4}"/>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24DAFF96-05ED-3E14-48DD-BC1B724BFFB7}"/>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C93EBFEB-D84A-0F41-D452-26A8A9D3281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6C04C232-43ED-1E3F-E682-1283135DD51E}"/>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5023C05-43DC-8545-01C0-65A5F89F8B4F}"/>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4A8DFA9-2C7E-AC0D-4F08-B6C71702C4B9}"/>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dirty="0">
                <a:solidFill>
                  <a:srgbClr val="459597"/>
                </a:solidFill>
                <a:latin typeface="Calibri" panose="020F0502020204030204" pitchFamily="34" charset="0"/>
                <a:ea typeface="+mn-ea"/>
                <a:cs typeface="Calibri" panose="020F0502020204030204" pitchFamily="34" charset="0"/>
              </a:rPr>
              <a:t>OBLIKOVANJE INOVATIVNIH TURISTIČNIH BIVANJ</a:t>
            </a:r>
          </a:p>
        </p:txBody>
      </p:sp>
      <p:sp>
        <p:nvSpPr>
          <p:cNvPr id="7" name="Slide Number Placeholder 5">
            <a:extLst>
              <a:ext uri="{FF2B5EF4-FFF2-40B4-BE49-F238E27FC236}">
                <a16:creationId xmlns:a16="http://schemas.microsoft.com/office/drawing/2014/main" id="{94521030-FD8A-C141-318C-BDD7DEFBC6A2}"/>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923"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24" r:id="rId24"/>
    <p:sldLayoutId id="2147483907" r:id="rId25"/>
    <p:sldLayoutId id="2147483878" r:id="rId26"/>
    <p:sldLayoutId id="2147483915" r:id="rId27"/>
    <p:sldLayoutId id="2147483891" r:id="rId28"/>
    <p:sldLayoutId id="2147483925" r:id="rId29"/>
    <p:sldLayoutId id="2147483922" r:id="rId30"/>
    <p:sldLayoutId id="2147483921" r:id="rId31"/>
    <p:sldLayoutId id="2147483894" r:id="rId32"/>
    <p:sldLayoutId id="2147483916" r:id="rId33"/>
    <p:sldLayoutId id="2147483893" r:id="rId34"/>
    <p:sldLayoutId id="2147483895" r:id="rId35"/>
    <p:sldLayoutId id="2147483896" r:id="rId36"/>
    <p:sldLayoutId id="2147483900" r:id="rId37"/>
    <p:sldLayoutId id="2147483901" r:id="rId38"/>
    <p:sldLayoutId id="2147483902" r:id="rId39"/>
    <p:sldLayoutId id="2147483903" r:id="rId40"/>
    <p:sldLayoutId id="2147483904" r:id="rId41"/>
    <p:sldLayoutId id="2147483853" r:id="rId42"/>
    <p:sldLayoutId id="2147483912" r:id="rId43"/>
    <p:sldLayoutId id="2147483931" r:id="rId44"/>
    <p:sldLayoutId id="2147483929" r:id="rId45"/>
    <p:sldLayoutId id="2147483930" r:id="rId46"/>
    <p:sldLayoutId id="2147483932" r:id="rId47"/>
    <p:sldLayoutId id="2147483933"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revfine.com/accommodation-in-tourism/#:~:text=The%20role%20of%20accommodation%20is,shelter%2C%20hospitality%2C%20and%20security." TargetMode="Externa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s://www.revfine.com/tourism-industry/" TargetMode="External"/><Relationship Id="rId2" Type="http://schemas.openxmlformats.org/officeDocument/2006/relationships/hyperlink" Target="https://tourismnotes.com/what-is-alternative-tourism/#:~:text=Alternative%20tourism%20has%20contributed%20to,by%20addressing%20new%20market%20segments." TargetMode="Externa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hyperlink" Target="https://www.revfine.com/accommodation-in-tourism/#:~:text=The%20role%20of%20accommodation%20is,shelter%2C%20hospitality%2C%20and%20security." TargetMode="Externa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6.xml"/><Relationship Id="rId5" Type="http://schemas.microsoft.com/office/2007/relationships/hdphoto" Target="../media/hdphoto5.wdp"/><Relationship Id="rId4" Type="http://schemas.openxmlformats.org/officeDocument/2006/relationships/hyperlink" Target="https://www.hotel-hubertus.d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rossoverlodge.com/it/2025/04/14/permission-glamping-site/#:~:text=Glamping%20in%20the%20Netherlands%3F%20You%E2%80%99ll,need" TargetMode="External"/><Relationship Id="rId1" Type="http://schemas.openxmlformats.org/officeDocument/2006/relationships/slideLayout" Target="../slideLayouts/slideLayout16.xml"/><Relationship Id="rId6" Type="http://schemas.openxmlformats.org/officeDocument/2006/relationships/hyperlink" Target="https://crossoverlodge.com/it/2025/04/14/permission-glamping-site/#:~:text=Glamping%20in%20the%20Netherlands%3F%20You&#8217;ll,need" TargetMode="External"/><Relationship Id="rId5" Type="http://schemas.openxmlformats.org/officeDocument/2006/relationships/image" Target="../media/image17.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booking.com/hotel/de/hubertus-mountain-refugio-allgau.en-gb.html?aid=356980&amp;label=gog235jc-1FCAsoO0IgaHViZXJ0dXMtbW91bnRhaW4tcmVmdWdpby1hbGxnYXVIM1gDaGmIAQGYAQm4ARfIAQzYAQHoAQH4AQyIAgGoAgO4Apqy0cEGwAIB0gIkYWI3MzUwNzktOWQ3Yy00MTk2LTk4YzAtYzg1ZDE5ZjkxNTM22AIG4AIB&amp;sid=fc9292a8233ebebf1904eb1dfe6b8eec&amp;dest_id=-1743474&amp;dest_type=city&amp;dist=0&amp;group_adults=1&amp;group_children=0&amp;hapos=1&amp;hpos=1&amp;no_rooms=1&amp;req_adults=1&amp;req_children=0&amp;room1=A&amp;sb_price_type=total&amp;sr_order=popularity&amp;srepoch=1748261318&amp;srpvid=6f6c550d9236067a&amp;type=total&amp;ucfs=1&amp;" TargetMode="External"/><Relationship Id="rId1" Type="http://schemas.openxmlformats.org/officeDocument/2006/relationships/slideLayout" Target="../slideLayouts/slideLayout48.xml"/><Relationship Id="rId6" Type="http://schemas.openxmlformats.org/officeDocument/2006/relationships/hyperlink" Target="https://www.hotel-hubertus.de/" TargetMode="External"/><Relationship Id="rId5" Type="http://schemas.openxmlformats.org/officeDocument/2006/relationships/image" Target="../media/image18.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7.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hyperlink" Target="https://www.hostpapa.com/ideas/business/how-to-grow-a-tourism-business/" TargetMode="External"/><Relationship Id="rId1" Type="http://schemas.openxmlformats.org/officeDocument/2006/relationships/slideLayout" Target="../slideLayouts/slideLayout16.xml"/><Relationship Id="rId6" Type="http://schemas.openxmlformats.org/officeDocument/2006/relationships/hyperlink" Target="https://touchstay.com/blog/starting-glamping-business#:~:text=,materials" TargetMode="External"/><Relationship Id="rId5" Type="http://schemas.openxmlformats.org/officeDocument/2006/relationships/hyperlink" Target="https://www.neh.gov.ie/service/search/neh-en/116580?query=Climate+Action+Programme" TargetMode="External"/><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hyperlink" Target="https://www.failteireland.ie/FailteIreland/media/WebsiteStructure/Documents/2_Develop_Your_Business/1_StartGrow_Your_Business/Ecotourism_Handbook-2.pdf" TargetMode="External"/><Relationship Id="rId2" Type="http://schemas.openxmlformats.org/officeDocument/2006/relationships/hyperlink" Target="https://www.gstc.org/what-is-sustainable-tourism/" TargetMode="External"/><Relationship Id="rId1" Type="http://schemas.openxmlformats.org/officeDocument/2006/relationships/slideLayout" Target="../slideLayouts/slideLayout16.xml"/><Relationship Id="rId5" Type="http://schemas.microsoft.com/office/2007/relationships/hdphoto" Target="../media/hdphoto10.wdp"/><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hyperlink" Target="https://crrhospitality.com/blog/launching-your-glamping-business-tips-and-insights-for-a-successful-start/"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hyperlink" Target="https://www.program-podezelja.si/en/" TargetMode="External"/><Relationship Id="rId2" Type="http://schemas.openxmlformats.org/officeDocument/2006/relationships/hyperlink" Target="https://www.gov.ie/en/service/9b93d0-leader-programme/" TargetMode="External"/><Relationship Id="rId1" Type="http://schemas.openxmlformats.org/officeDocument/2006/relationships/slideLayout" Target="../slideLayouts/slideLayout16.xml"/><Relationship Id="rId5" Type="http://schemas.microsoft.com/office/2007/relationships/hdphoto" Target="../media/hdphoto10.wdp"/><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44.xml"/><Relationship Id="rId5" Type="http://schemas.openxmlformats.org/officeDocument/2006/relationships/image" Target="../media/image1.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teagasc.ie/rural-economy/rural-development/diversification/glamping/#:~:text=ImagePlanning%20permission%20from%20the%20local,site%20boundaries%2C%20fire%20regulations%2C%20water" TargetMode="External"/><Relationship Id="rId1" Type="http://schemas.openxmlformats.org/officeDocument/2006/relationships/slideLayout" Target="../slideLayouts/slideLayout16.xml"/><Relationship Id="rId4" Type="http://schemas.microsoft.com/office/2007/relationships/hdphoto" Target="../media/hdphoto10.wdp"/></Relationships>
</file>

<file path=ppt/slides/_rels/slide4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hyperlink" Target="https://crossoverlodge.com/2025/04/07/how-to-start-set-up-a-glamping-business/"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2.wdp"/><Relationship Id="rId2" Type="http://schemas.openxmlformats.org/officeDocument/2006/relationships/hyperlink" Target="https://greenhospitality.ie/72-of-global-travellers-put-sustainability-as-a-priority-2/" TargetMode="Externa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hyperlink" Target="https://www.gstc.org/booking-com-2023-sustainable-travel-report/#:~:text=At%20a%20time%20of%20general,the%20demands%20of%20everyday%20life." TargetMode="External"/><Relationship Id="rId4" Type="http://schemas.microsoft.com/office/2007/relationships/hdphoto" Target="../media/hdphoto10.wdp"/></Relationships>
</file>

<file path=ppt/slides/_rels/slide64.xml.rels><?xml version="1.0" encoding="UTF-8" standalone="yes"?>
<Relationships xmlns="http://schemas.openxmlformats.org/package/2006/relationships"><Relationship Id="rId2" Type="http://schemas.openxmlformats.org/officeDocument/2006/relationships/hyperlink" Target="https://www.myjournalcourier.com/features/article/hotels-give-way-castles-caves-cranes-20181729.php.com" TargetMode="Externa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hyperlink" Target="https://www.gstc.org/booking-com-2023-sustainable-travel-report/#:~:text=Nearly%20half%20(49%25)%20want,qualify%20accommodations%20to%20receive%20it." TargetMode="Externa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hyperlink" Target="https://en.wikipedia.org/wiki/Wellness_tourism.com" TargetMode="Externa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hyperlink" Target="https://www.theguardian.com/travel/2025/jan/15/a-break-from-the-accommodation-mega-sites-the-best-alternative-booking-platforms.com" TargetMode="External"/><Relationship Id="rId2" Type="http://schemas.openxmlformats.org/officeDocument/2006/relationships/hyperlink" Target="https://www.cbi.eu/market-information/tourism/community-based-tourism/market-potential.com" TargetMode="External"/><Relationship Id="rId1" Type="http://schemas.openxmlformats.org/officeDocument/2006/relationships/slideLayout" Target="../slideLayouts/slideLayout21.xml"/><Relationship Id="rId5" Type="http://schemas.microsoft.com/office/2007/relationships/hdphoto" Target="../media/hdphoto12.wdp"/><Relationship Id="rId4" Type="http://schemas.openxmlformats.org/officeDocument/2006/relationships/image" Target="../media/image15.png"/></Relationships>
</file>

<file path=ppt/slides/_rels/slide72.xml.rels><?xml version="1.0" encoding="UTF-8" standalone="yes"?>
<Relationships xmlns="http://schemas.openxmlformats.org/package/2006/relationships"><Relationship Id="rId3" Type="http://schemas.openxmlformats.org/officeDocument/2006/relationships/hyperlink" Target="https://thraenhart.medium.com/the-power-of-balanced-tourism-growth-fueling-sustainable-development-7991eb165a0e" TargetMode="External"/><Relationship Id="rId2" Type="http://schemas.openxmlformats.org/officeDocument/2006/relationships/hyperlink" Target="https://www.failteireland.ie/FailteIreland/media/WebsiteStructure/Documents/2_Develop_Your_Business/1_StartGrow_Your_Business/Ecotourism_Handbook-2.pdf" TargetMode="External"/><Relationship Id="rId1" Type="http://schemas.openxmlformats.org/officeDocument/2006/relationships/slideLayout" Target="../slideLayouts/slideLayout21.xml"/><Relationship Id="rId6" Type="http://schemas.microsoft.com/office/2007/relationships/hdphoto" Target="../media/hdphoto12.wdp"/><Relationship Id="rId5" Type="http://schemas.openxmlformats.org/officeDocument/2006/relationships/image" Target="../media/image15.png"/><Relationship Id="rId4" Type="http://schemas.openxmlformats.org/officeDocument/2006/relationships/hyperlink" Target="https://www.abchospitality.pt/2025-a-pivotal-year-for-transformation-in-hospitality-and-wellness/#:~:text=This%20trend%20not%20only%20enriches%20the%20guest,extra%20layer%20of%20authenticity%20to%20luxury%20travel."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40.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78.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12.wdp"/><Relationship Id="rId2" Type="http://schemas.openxmlformats.org/officeDocument/2006/relationships/image" Target="../media/image16.png"/><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hyperlink" Target="https://www.interregeurope.eu/good-practices/eco-certification-promoting-sustainable-tourism-through-eco-friendly-practices-in-hotels#:~:text=Evidence%20of%20success,aligning%20with%20global%20sustainability%20goals." TargetMode="External"/><Relationship Id="rId4" Type="http://schemas.openxmlformats.org/officeDocument/2006/relationships/hyperlink" Target="https://www.failteireland.ie/FailteIreland/media/WebsiteStructure/Documents/2_Develop_Your_Business/1_StartGrow_Your_Business/Ecotourism_Handbook-2.pdf"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fortunebusinessinsights.com/alternative-accommodation-market-112090" TargetMode="Externa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err="1"/>
              <a:t>Holenberg</a:t>
            </a:r>
            <a:r>
              <a:rPr lang="en-US" dirty="0"/>
              <a:t>, Nizozemska</a:t>
            </a:r>
            <a:endParaRPr lang="en-IE" dirty="0"/>
          </a:p>
        </p:txBody>
      </p:sp>
      <p:sp>
        <p:nvSpPr>
          <p:cNvPr id="10" name="Text Placeholder 2">
            <a:extLst>
              <a:ext uri="{FF2B5EF4-FFF2-40B4-BE49-F238E27FC236}">
                <a16:creationId xmlns:a16="http://schemas.microsoft.com/office/drawing/2014/main" id="{91D31641-969F-B09C-3355-ECA39DA8CFF6}"/>
              </a:ext>
            </a:extLst>
          </p:cNvPr>
          <p:cNvSpPr>
            <a:spLocks noGrp="1"/>
          </p:cNvSpPr>
          <p:nvPr>
            <p:ph type="body" sz="quarter" idx="15"/>
          </p:nvPr>
        </p:nvSpPr>
        <p:spPr>
          <a:xfrm>
            <a:off x="374360" y="2557127"/>
            <a:ext cx="5089964" cy="697353"/>
          </a:xfrm>
        </p:spPr>
        <p:txBody>
          <a:bodyPr/>
          <a:lstStyle/>
          <a:p>
            <a:r>
              <a:rPr lang="en-GB" dirty="0"/>
              <a:t>Modul 6 </a:t>
            </a:r>
            <a:r>
              <a:rPr lang="en-GB" sz="4400" b="0" dirty="0"/>
              <a:t>(1. del)</a:t>
            </a:r>
          </a:p>
        </p:txBody>
      </p:sp>
      <p:sp>
        <p:nvSpPr>
          <p:cNvPr id="11" name="Text Placeholder 3">
            <a:extLst>
              <a:ext uri="{FF2B5EF4-FFF2-40B4-BE49-F238E27FC236}">
                <a16:creationId xmlns:a16="http://schemas.microsoft.com/office/drawing/2014/main" id="{161E7648-E850-A3C6-41DF-B21959997E47}"/>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Pametna priprava in zagon </a:t>
            </a:r>
            <a:r>
              <a:rPr lang="en-US" sz="3200" dirty="0"/>
              <a:t>– načrtovanje zagona podjetja in kapitalskih stroškov </a:t>
            </a:r>
          </a:p>
          <a:p>
            <a:pPr>
              <a:spcBef>
                <a:spcPts val="0"/>
              </a:spcBef>
              <a:spcAft>
                <a:spcPts val="1200"/>
              </a:spcAft>
            </a:pPr>
            <a:r>
              <a:rPr lang="en-GB" sz="2800" i="1" dirty="0"/>
              <a:t>Finančno načrtovanje in financiranje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5" name="Picture Placeholder 4">
            <a:extLst>
              <a:ext uri="{FF2B5EF4-FFF2-40B4-BE49-F238E27FC236}">
                <a16:creationId xmlns:a16="http://schemas.microsoft.com/office/drawing/2014/main" id="{59F724CF-7146-6984-6E60-1EC401165905}"/>
              </a:ext>
            </a:extLst>
          </p:cNvPr>
          <p:cNvPicPr>
            <a:picLocks noGrp="1" noChangeAspect="1"/>
          </p:cNvPicPr>
          <p:nvPr>
            <p:ph type="pic" sz="quarter" idx="19"/>
          </p:nvPr>
        </p:nvPicPr>
        <p:blipFill>
          <a:blip r:embed="rId2"/>
          <a:srcRect t="5109" b="5109"/>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6FBB-3898-2B18-8377-74D0956D69A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E8F26C47-9360-3366-556F-D340BDF1AC91}"/>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Uvod </a:t>
            </a:r>
            <a:r>
              <a:rPr lang="en-US" dirty="0"/>
              <a:t>– Alternativne turistične nastanitve</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D7243FF7-F3EB-E622-1510-6CF4BD4B8276}"/>
              </a:ext>
            </a:extLst>
          </p:cNvPr>
          <p:cNvCxnSpPr>
            <a:cxnSpLocks/>
          </p:cNvCxnSpPr>
          <p:nvPr/>
        </p:nvCxnSpPr>
        <p:spPr>
          <a:xfrm>
            <a:off x="0" y="1111427"/>
            <a:ext cx="1130968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FD8B64E-5E04-5D54-AC01-7725BE9A18B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sp>
        <p:nvSpPr>
          <p:cNvPr id="4" name="Text Placeholder 5">
            <a:extLst>
              <a:ext uri="{FF2B5EF4-FFF2-40B4-BE49-F238E27FC236}">
                <a16:creationId xmlns:a16="http://schemas.microsoft.com/office/drawing/2014/main" id="{AD9510A4-8EE2-778B-45FD-D535050A50FF}"/>
              </a:ext>
            </a:extLst>
          </p:cNvPr>
          <p:cNvSpPr txBox="1">
            <a:spLocks/>
          </p:cNvSpPr>
          <p:nvPr/>
        </p:nvSpPr>
        <p:spPr>
          <a:xfrm>
            <a:off x="629644" y="1487061"/>
            <a:ext cx="3412967"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Alternativna turistična nastanitev spreminja podobo potovanj</a:t>
            </a:r>
          </a:p>
        </p:txBody>
      </p:sp>
      <p:sp>
        <p:nvSpPr>
          <p:cNvPr id="2" name="TextBox 1">
            <a:extLst>
              <a:ext uri="{FF2B5EF4-FFF2-40B4-BE49-F238E27FC236}">
                <a16:creationId xmlns:a16="http://schemas.microsoft.com/office/drawing/2014/main" id="{4B57C7B9-1888-EA40-62F3-77D08FC57AD9}"/>
              </a:ext>
            </a:extLst>
          </p:cNvPr>
          <p:cNvSpPr txBox="1"/>
          <p:nvPr/>
        </p:nvSpPr>
        <p:spPr>
          <a:xfrm>
            <a:off x="4163784" y="1487061"/>
            <a:ext cx="7398571" cy="4222438"/>
          </a:xfrm>
          <a:prstGeom prst="rect">
            <a:avLst/>
          </a:prstGeom>
          <a:noFill/>
        </p:spPr>
        <p:txBody>
          <a:bodyPr wrap="square" lIns="91440" tIns="45720" rIns="91440" bIns="45720" anchor="t">
            <a:spAutoFit/>
          </a:bodyPr>
          <a:lstStyle/>
          <a:p>
            <a:pPr>
              <a:lnSpc>
                <a:spcPts val="2340"/>
              </a:lnSpc>
            </a:pPr>
            <a:r>
              <a:rPr lang="en-US" sz="2200" dirty="0">
                <a:solidFill>
                  <a:srgbClr val="414141"/>
                </a:solidFill>
              </a:rPr>
              <a:t>Alternativna turistična nastanitev spreminja potovalno pokrajino. </a:t>
            </a:r>
            <a:r>
              <a:rPr lang="en-US" sz="2200" i="1" dirty="0">
                <a:solidFill>
                  <a:srgbClr val="414141"/>
                </a:solidFill>
              </a:rPr>
              <a:t>Turisti se ne zadovoljijo </a:t>
            </a:r>
            <a:r>
              <a:rPr lang="en-US" sz="2200" i="1" dirty="0" err="1">
                <a:solidFill>
                  <a:srgbClr val="414141"/>
                </a:solidFill>
              </a:rPr>
              <a:t>več</a:t>
            </a:r>
            <a:r>
              <a:rPr lang="en-US" sz="2200" i="1" dirty="0">
                <a:solidFill>
                  <a:srgbClr val="414141"/>
                </a:solidFill>
              </a:rPr>
              <a:t> z </a:t>
            </a:r>
            <a:r>
              <a:rPr lang="en-US" sz="2200" i="1" dirty="0" err="1">
                <a:solidFill>
                  <a:srgbClr val="414141"/>
                </a:solidFill>
              </a:rPr>
              <a:t>generičnimi</a:t>
            </a:r>
            <a:r>
              <a:rPr lang="en-US" sz="2200" i="1" dirty="0">
                <a:solidFill>
                  <a:srgbClr val="414141"/>
                </a:solidFill>
              </a:rPr>
              <a:t>, </a:t>
            </a:r>
            <a:r>
              <a:rPr lang="en-US" sz="2200" i="1" dirty="0" err="1">
                <a:solidFill>
                  <a:srgbClr val="414141"/>
                </a:solidFill>
              </a:rPr>
              <a:t>enotnimi</a:t>
            </a:r>
            <a:r>
              <a:rPr lang="en-US" sz="2200" i="1" dirty="0">
                <a:solidFill>
                  <a:srgbClr val="414141"/>
                </a:solidFill>
              </a:rPr>
              <a:t> </a:t>
            </a:r>
            <a:r>
              <a:rPr lang="en-US" sz="2200" i="1" dirty="0" err="1">
                <a:solidFill>
                  <a:srgbClr val="414141"/>
                </a:solidFill>
              </a:rPr>
              <a:t>izkušnjami</a:t>
            </a:r>
            <a:r>
              <a:rPr lang="en-US" sz="2200" dirty="0">
                <a:solidFill>
                  <a:srgbClr val="414141"/>
                </a:solidFill>
              </a:rPr>
              <a:t>.</a:t>
            </a:r>
            <a:r>
              <a:rPr lang="en-US" sz="2200" i="1" dirty="0">
                <a:solidFill>
                  <a:srgbClr val="414141"/>
                </a:solidFill>
              </a:rPr>
              <a:t> </a:t>
            </a:r>
            <a:r>
              <a:rPr lang="en-US" sz="2200" dirty="0" err="1">
                <a:solidFill>
                  <a:srgbClr val="414141"/>
                </a:solidFill>
              </a:rPr>
              <a:t>Današnji</a:t>
            </a:r>
            <a:r>
              <a:rPr lang="en-US" sz="2200" dirty="0">
                <a:solidFill>
                  <a:srgbClr val="414141"/>
                </a:solidFill>
              </a:rPr>
              <a:t> </a:t>
            </a:r>
            <a:r>
              <a:rPr lang="en-US" sz="2200" dirty="0" err="1">
                <a:solidFill>
                  <a:srgbClr val="414141"/>
                </a:solidFill>
              </a:rPr>
              <a:t>obiskovalci</a:t>
            </a:r>
            <a:r>
              <a:rPr lang="en-US" sz="2200" dirty="0">
                <a:solidFill>
                  <a:srgbClr val="414141"/>
                </a:solidFill>
              </a:rPr>
              <a:t> </a:t>
            </a:r>
            <a:r>
              <a:rPr lang="en-US" sz="2200" dirty="0" err="1">
                <a:solidFill>
                  <a:srgbClr val="414141"/>
                </a:solidFill>
              </a:rPr>
              <a:t>aktivno</a:t>
            </a:r>
            <a:r>
              <a:rPr lang="en-US" sz="2200" dirty="0">
                <a:solidFill>
                  <a:srgbClr val="414141"/>
                </a:solidFill>
              </a:rPr>
              <a:t> </a:t>
            </a:r>
            <a:r>
              <a:rPr lang="en-US" sz="2200" dirty="0" err="1">
                <a:solidFill>
                  <a:srgbClr val="414141"/>
                </a:solidFill>
              </a:rPr>
              <a:t>iščejo</a:t>
            </a:r>
            <a:r>
              <a:rPr lang="en-US" sz="2200" dirty="0">
                <a:solidFill>
                  <a:srgbClr val="414141"/>
                </a:solidFill>
              </a:rPr>
              <a:t> </a:t>
            </a:r>
            <a:r>
              <a:rPr lang="en-US" sz="2200" b="1" dirty="0" err="1">
                <a:solidFill>
                  <a:srgbClr val="414141"/>
                </a:solidFill>
              </a:rPr>
              <a:t>pomembne</a:t>
            </a:r>
            <a:r>
              <a:rPr lang="en-US" sz="2200" b="1" dirty="0">
                <a:solidFill>
                  <a:srgbClr val="414141"/>
                </a:solidFill>
              </a:rPr>
              <a:t> </a:t>
            </a:r>
            <a:r>
              <a:rPr lang="en-US" sz="2200" b="1" dirty="0" err="1">
                <a:solidFill>
                  <a:srgbClr val="414141"/>
                </a:solidFill>
              </a:rPr>
              <a:t>nastanitve</a:t>
            </a:r>
            <a:r>
              <a:rPr lang="en-US" sz="2200" b="1" dirty="0">
                <a:solidFill>
                  <a:srgbClr val="414141"/>
                </a:solidFill>
              </a:rPr>
              <a:t>, </a:t>
            </a:r>
            <a:r>
              <a:rPr lang="en-US" sz="2200" dirty="0">
                <a:solidFill>
                  <a:srgbClr val="414141"/>
                </a:solidFill>
              </a:rPr>
              <a:t>ki </a:t>
            </a:r>
            <a:r>
              <a:rPr lang="en-US" sz="2200" dirty="0" err="1">
                <a:solidFill>
                  <a:srgbClr val="414141"/>
                </a:solidFill>
              </a:rPr>
              <a:t>odražajo</a:t>
            </a:r>
            <a:r>
              <a:rPr lang="en-US" sz="2200" dirty="0">
                <a:solidFill>
                  <a:srgbClr val="414141"/>
                </a:solidFill>
              </a:rPr>
              <a:t> </a:t>
            </a:r>
            <a:r>
              <a:rPr lang="en-US" sz="2200" dirty="0" err="1">
                <a:solidFill>
                  <a:srgbClr val="414141"/>
                </a:solidFill>
              </a:rPr>
              <a:t>lokalno</a:t>
            </a:r>
            <a:r>
              <a:rPr lang="en-US" sz="2200" dirty="0">
                <a:solidFill>
                  <a:srgbClr val="414141"/>
                </a:solidFill>
              </a:rPr>
              <a:t> </a:t>
            </a:r>
            <a:r>
              <a:rPr lang="en-US" sz="2200" dirty="0" err="1">
                <a:solidFill>
                  <a:srgbClr val="414141"/>
                </a:solidFill>
              </a:rPr>
              <a:t>kulturo</a:t>
            </a:r>
            <a:r>
              <a:rPr lang="en-US" sz="2200" dirty="0">
                <a:solidFill>
                  <a:srgbClr val="414141"/>
                </a:solidFill>
              </a:rPr>
              <a:t>, </a:t>
            </a:r>
            <a:r>
              <a:rPr lang="en-US" sz="2200" dirty="0" err="1">
                <a:solidFill>
                  <a:srgbClr val="414141"/>
                </a:solidFill>
              </a:rPr>
              <a:t>dajejo</a:t>
            </a:r>
            <a:r>
              <a:rPr lang="en-US" sz="2200" dirty="0">
                <a:solidFill>
                  <a:srgbClr val="414141"/>
                </a:solidFill>
              </a:rPr>
              <a:t> </a:t>
            </a:r>
            <a:r>
              <a:rPr lang="en-US" sz="2200" dirty="0" err="1">
                <a:solidFill>
                  <a:srgbClr val="414141"/>
                </a:solidFill>
              </a:rPr>
              <a:t>prednost</a:t>
            </a:r>
            <a:r>
              <a:rPr lang="en-US" sz="2200" dirty="0">
                <a:solidFill>
                  <a:srgbClr val="414141"/>
                </a:solidFill>
              </a:rPr>
              <a:t> </a:t>
            </a:r>
            <a:r>
              <a:rPr lang="en-US" sz="2200" dirty="0" err="1">
                <a:solidFill>
                  <a:srgbClr val="414141"/>
                </a:solidFill>
              </a:rPr>
              <a:t>trajnosti</a:t>
            </a:r>
            <a:r>
              <a:rPr lang="en-US" sz="2200" dirty="0">
                <a:solidFill>
                  <a:srgbClr val="414141"/>
                </a:solidFill>
              </a:rPr>
              <a:t> in </a:t>
            </a:r>
            <a:r>
              <a:rPr lang="en-US" sz="2200" dirty="0" err="1">
                <a:solidFill>
                  <a:srgbClr val="414141"/>
                </a:solidFill>
              </a:rPr>
              <a:t>ponujajo</a:t>
            </a:r>
            <a:r>
              <a:rPr lang="en-US" sz="2200" dirty="0">
                <a:solidFill>
                  <a:srgbClr val="414141"/>
                </a:solidFill>
              </a:rPr>
              <a:t> </a:t>
            </a:r>
            <a:r>
              <a:rPr lang="en-US" sz="2200" dirty="0" err="1">
                <a:solidFill>
                  <a:srgbClr val="414141"/>
                </a:solidFill>
              </a:rPr>
              <a:t>nekaj</a:t>
            </a:r>
            <a:r>
              <a:rPr lang="en-US" sz="2200" dirty="0">
                <a:solidFill>
                  <a:srgbClr val="414141"/>
                </a:solidFill>
              </a:rPr>
              <a:t> </a:t>
            </a:r>
            <a:r>
              <a:rPr lang="en-US" sz="2200" dirty="0" err="1">
                <a:solidFill>
                  <a:srgbClr val="414141"/>
                </a:solidFill>
              </a:rPr>
              <a:t>edinstvenega</a:t>
            </a:r>
            <a:r>
              <a:rPr lang="en-US" sz="2200" dirty="0">
                <a:solidFill>
                  <a:srgbClr val="414141"/>
                </a:solidFill>
              </a:rPr>
              <a:t>. </a:t>
            </a:r>
            <a:r>
              <a:rPr lang="en-US" sz="2200" dirty="0" err="1">
                <a:solidFill>
                  <a:srgbClr val="414141"/>
                </a:solidFill>
              </a:rPr>
              <a:t>Prehod</a:t>
            </a:r>
            <a:r>
              <a:rPr lang="en-US" sz="2200" dirty="0">
                <a:solidFill>
                  <a:srgbClr val="414141"/>
                </a:solidFill>
              </a:rPr>
              <a:t> v </a:t>
            </a:r>
            <a:r>
              <a:rPr lang="en-US" sz="2200" dirty="0" err="1">
                <a:solidFill>
                  <a:srgbClr val="414141"/>
                </a:solidFill>
              </a:rPr>
              <a:t>turistični</a:t>
            </a:r>
            <a:r>
              <a:rPr lang="en-US" sz="2200" dirty="0">
                <a:solidFill>
                  <a:srgbClr val="414141"/>
                </a:solidFill>
              </a:rPr>
              <a:t> </a:t>
            </a:r>
            <a:r>
              <a:rPr lang="en-US" sz="2200" dirty="0" err="1">
                <a:solidFill>
                  <a:srgbClr val="414141"/>
                </a:solidFill>
              </a:rPr>
              <a:t>nastanitvi</a:t>
            </a:r>
            <a:r>
              <a:rPr lang="en-US" sz="2200" dirty="0">
                <a:solidFill>
                  <a:srgbClr val="414141"/>
                </a:solidFill>
              </a:rPr>
              <a:t> k </a:t>
            </a:r>
            <a:r>
              <a:rPr lang="en-US" sz="2200" dirty="0" err="1">
                <a:solidFill>
                  <a:srgbClr val="414141"/>
                </a:solidFill>
              </a:rPr>
              <a:t>alternativni</a:t>
            </a:r>
            <a:r>
              <a:rPr lang="en-US" sz="2200" dirty="0">
                <a:solidFill>
                  <a:srgbClr val="414141"/>
                </a:solidFill>
              </a:rPr>
              <a:t> </a:t>
            </a:r>
            <a:r>
              <a:rPr lang="en-US" sz="2200" dirty="0" err="1">
                <a:solidFill>
                  <a:srgbClr val="414141"/>
                </a:solidFill>
              </a:rPr>
              <a:t>turistični</a:t>
            </a:r>
            <a:r>
              <a:rPr lang="en-US" sz="2200" dirty="0">
                <a:solidFill>
                  <a:srgbClr val="414141"/>
                </a:solidFill>
              </a:rPr>
              <a:t> </a:t>
            </a:r>
            <a:r>
              <a:rPr lang="en-US" sz="2200" dirty="0" err="1">
                <a:solidFill>
                  <a:srgbClr val="414141"/>
                </a:solidFill>
              </a:rPr>
              <a:t>nastanitvi</a:t>
            </a:r>
            <a:r>
              <a:rPr lang="en-US" sz="2200" dirty="0">
                <a:solidFill>
                  <a:srgbClr val="414141"/>
                </a:solidFill>
              </a:rPr>
              <a:t> je v </a:t>
            </a:r>
            <a:r>
              <a:rPr lang="en-US" sz="2200" dirty="0" err="1">
                <a:solidFill>
                  <a:srgbClr val="414141"/>
                </a:solidFill>
              </a:rPr>
              <a:t>skladu</a:t>
            </a:r>
            <a:r>
              <a:rPr lang="en-US" sz="2200" dirty="0">
                <a:solidFill>
                  <a:srgbClr val="414141"/>
                </a:solidFill>
              </a:rPr>
              <a:t> z </a:t>
            </a:r>
            <a:r>
              <a:rPr lang="en-US" sz="2200" dirty="0" err="1">
                <a:solidFill>
                  <a:srgbClr val="414141"/>
                </a:solidFill>
              </a:rPr>
              <a:t>globalnimi</a:t>
            </a:r>
            <a:r>
              <a:rPr lang="en-US" sz="2200" dirty="0">
                <a:solidFill>
                  <a:srgbClr val="414141"/>
                </a:solidFill>
              </a:rPr>
              <a:t> </a:t>
            </a:r>
            <a:r>
              <a:rPr lang="en-US" sz="2200" dirty="0" err="1">
                <a:solidFill>
                  <a:srgbClr val="414141"/>
                </a:solidFill>
              </a:rPr>
              <a:t>turističnimi</a:t>
            </a:r>
            <a:r>
              <a:rPr lang="en-US" sz="2200" dirty="0">
                <a:solidFill>
                  <a:srgbClr val="414141"/>
                </a:solidFill>
              </a:rPr>
              <a:t> </a:t>
            </a:r>
            <a:r>
              <a:rPr lang="en-US" sz="2200" dirty="0" err="1">
                <a:solidFill>
                  <a:srgbClr val="414141"/>
                </a:solidFill>
              </a:rPr>
              <a:t>trendi</a:t>
            </a:r>
            <a:r>
              <a:rPr lang="en-US" sz="2200" dirty="0">
                <a:solidFill>
                  <a:srgbClr val="414141"/>
                </a:solidFill>
              </a:rPr>
              <a:t>, ki </a:t>
            </a:r>
            <a:r>
              <a:rPr lang="en-US" sz="2200" b="1" dirty="0" err="1">
                <a:solidFill>
                  <a:srgbClr val="414141"/>
                </a:solidFill>
              </a:rPr>
              <a:t>poudarjajo</a:t>
            </a:r>
            <a:r>
              <a:rPr lang="en-US" sz="2200" b="1" dirty="0">
                <a:solidFill>
                  <a:srgbClr val="414141"/>
                </a:solidFill>
              </a:rPr>
              <a:t> </a:t>
            </a:r>
            <a:r>
              <a:rPr lang="en-US" sz="2200" b="1" dirty="0" err="1">
                <a:solidFill>
                  <a:srgbClr val="414141"/>
                </a:solidFill>
              </a:rPr>
              <a:t>pristnost</a:t>
            </a:r>
            <a:r>
              <a:rPr lang="en-US" sz="2200" b="1" dirty="0">
                <a:solidFill>
                  <a:srgbClr val="414141"/>
                </a:solidFill>
              </a:rPr>
              <a:t>, </a:t>
            </a:r>
            <a:r>
              <a:rPr lang="en-US" sz="2200" b="1" dirty="0" err="1">
                <a:solidFill>
                  <a:srgbClr val="414141"/>
                </a:solidFill>
              </a:rPr>
              <a:t>odgovornost</a:t>
            </a:r>
            <a:r>
              <a:rPr lang="en-US" sz="2200" b="1" dirty="0">
                <a:solidFill>
                  <a:srgbClr val="414141"/>
                </a:solidFill>
              </a:rPr>
              <a:t> do </a:t>
            </a:r>
            <a:r>
              <a:rPr lang="en-US" sz="2200" b="1" dirty="0" err="1">
                <a:solidFill>
                  <a:srgbClr val="414141"/>
                </a:solidFill>
              </a:rPr>
              <a:t>okolja</a:t>
            </a:r>
            <a:r>
              <a:rPr lang="en-US" sz="2200" b="1" dirty="0">
                <a:solidFill>
                  <a:srgbClr val="414141"/>
                </a:solidFill>
              </a:rPr>
              <a:t> in </a:t>
            </a:r>
            <a:r>
              <a:rPr lang="en-US" sz="2200" b="1" dirty="0" err="1">
                <a:solidFill>
                  <a:srgbClr val="414141"/>
                </a:solidFill>
              </a:rPr>
              <a:t>poglobljeno</a:t>
            </a:r>
            <a:r>
              <a:rPr lang="en-US" sz="2200" b="1" dirty="0">
                <a:solidFill>
                  <a:srgbClr val="414141"/>
                </a:solidFill>
              </a:rPr>
              <a:t> </a:t>
            </a:r>
            <a:r>
              <a:rPr lang="en-US" sz="2200" b="1" dirty="0" err="1">
                <a:solidFill>
                  <a:srgbClr val="414141"/>
                </a:solidFill>
              </a:rPr>
              <a:t>lokalno</a:t>
            </a:r>
            <a:r>
              <a:rPr lang="en-US" sz="2200" b="1" dirty="0">
                <a:solidFill>
                  <a:srgbClr val="414141"/>
                </a:solidFill>
              </a:rPr>
              <a:t> </a:t>
            </a:r>
            <a:r>
              <a:rPr lang="en-US" sz="2200" b="1" dirty="0" err="1">
                <a:solidFill>
                  <a:srgbClr val="414141"/>
                </a:solidFill>
              </a:rPr>
              <a:t>vključevanje</a:t>
            </a:r>
            <a:r>
              <a:rPr lang="en-US" sz="2200" b="1" dirty="0">
                <a:solidFill>
                  <a:srgbClr val="414141"/>
                </a:solidFill>
              </a:rPr>
              <a:t> </a:t>
            </a:r>
            <a:r>
              <a:rPr lang="en-US" sz="2200" dirty="0">
                <a:solidFill>
                  <a:srgbClr val="414141"/>
                </a:solidFill>
              </a:rPr>
              <a:t>– </a:t>
            </a:r>
            <a:r>
              <a:rPr lang="en-US" sz="2200" dirty="0" err="1">
                <a:solidFill>
                  <a:srgbClr val="414141"/>
                </a:solidFill>
              </a:rPr>
              <a:t>trendi</a:t>
            </a:r>
            <a:r>
              <a:rPr lang="en-US" sz="2200" dirty="0">
                <a:solidFill>
                  <a:srgbClr val="414141"/>
                </a:solidFill>
              </a:rPr>
              <a:t>, ki </a:t>
            </a:r>
            <a:r>
              <a:rPr lang="en-US" sz="2200" dirty="0" err="1">
                <a:solidFill>
                  <a:srgbClr val="414141"/>
                </a:solidFill>
              </a:rPr>
              <a:t>jih</a:t>
            </a:r>
            <a:r>
              <a:rPr lang="en-US" sz="2200" dirty="0">
                <a:solidFill>
                  <a:srgbClr val="414141"/>
                </a:solidFill>
              </a:rPr>
              <a:t> </a:t>
            </a:r>
            <a:r>
              <a:rPr lang="en-US" sz="2200" dirty="0" err="1">
                <a:solidFill>
                  <a:srgbClr val="414141"/>
                </a:solidFill>
              </a:rPr>
              <a:t>priznavajo</a:t>
            </a:r>
            <a:r>
              <a:rPr lang="en-US" sz="2200" dirty="0">
                <a:solidFill>
                  <a:srgbClr val="414141"/>
                </a:solidFill>
              </a:rPr>
              <a:t> UNWTO, </a:t>
            </a:r>
            <a:r>
              <a:rPr lang="en-US" sz="2200" dirty="0" err="1">
                <a:solidFill>
                  <a:srgbClr val="414141"/>
                </a:solidFill>
              </a:rPr>
              <a:t>Evropska</a:t>
            </a:r>
            <a:r>
              <a:rPr lang="en-US" sz="2200" dirty="0">
                <a:solidFill>
                  <a:srgbClr val="414141"/>
                </a:solidFill>
              </a:rPr>
              <a:t> </a:t>
            </a:r>
            <a:r>
              <a:rPr lang="en-US" sz="2200" dirty="0" err="1">
                <a:solidFill>
                  <a:srgbClr val="414141"/>
                </a:solidFill>
              </a:rPr>
              <a:t>potovalna</a:t>
            </a:r>
            <a:r>
              <a:rPr lang="en-US" sz="2200" dirty="0">
                <a:solidFill>
                  <a:srgbClr val="414141"/>
                </a:solidFill>
              </a:rPr>
              <a:t> </a:t>
            </a:r>
            <a:r>
              <a:rPr lang="en-US" sz="2200" dirty="0" err="1">
                <a:solidFill>
                  <a:srgbClr val="414141"/>
                </a:solidFill>
              </a:rPr>
              <a:t>komisija</a:t>
            </a:r>
            <a:r>
              <a:rPr lang="en-US" sz="2200" dirty="0">
                <a:solidFill>
                  <a:srgbClr val="414141"/>
                </a:solidFill>
              </a:rPr>
              <a:t> in </a:t>
            </a:r>
            <a:r>
              <a:rPr lang="en-US" sz="2200" dirty="0" err="1">
                <a:solidFill>
                  <a:srgbClr val="414141"/>
                </a:solidFill>
              </a:rPr>
              <a:t>nacionalne</a:t>
            </a:r>
            <a:r>
              <a:rPr lang="en-US" sz="2200" dirty="0">
                <a:solidFill>
                  <a:srgbClr val="414141"/>
                </a:solidFill>
              </a:rPr>
              <a:t> </a:t>
            </a:r>
            <a:r>
              <a:rPr lang="en-US" sz="2200" dirty="0" err="1">
                <a:solidFill>
                  <a:srgbClr val="414141"/>
                </a:solidFill>
              </a:rPr>
              <a:t>turistične</a:t>
            </a:r>
            <a:r>
              <a:rPr lang="en-US" sz="2200" dirty="0">
                <a:solidFill>
                  <a:srgbClr val="414141"/>
                </a:solidFill>
              </a:rPr>
              <a:t> </a:t>
            </a:r>
            <a:r>
              <a:rPr lang="en-US" sz="2200" dirty="0" err="1">
                <a:solidFill>
                  <a:srgbClr val="414141"/>
                </a:solidFill>
              </a:rPr>
              <a:t>organizacije</a:t>
            </a:r>
            <a:r>
              <a:rPr lang="en-US" sz="2200" dirty="0">
                <a:solidFill>
                  <a:srgbClr val="414141"/>
                </a:solidFill>
              </a:rPr>
              <a:t> po </a:t>
            </a:r>
            <a:r>
              <a:rPr lang="en-US" sz="2200" dirty="0" err="1">
                <a:solidFill>
                  <a:srgbClr val="414141"/>
                </a:solidFill>
              </a:rPr>
              <a:t>vsej</a:t>
            </a:r>
            <a:r>
              <a:rPr lang="en-US" sz="2200" dirty="0">
                <a:solidFill>
                  <a:srgbClr val="414141"/>
                </a:solidFill>
              </a:rPr>
              <a:t> </a:t>
            </a:r>
            <a:r>
              <a:rPr lang="en-US" sz="2200" dirty="0" err="1">
                <a:solidFill>
                  <a:srgbClr val="414141"/>
                </a:solidFill>
              </a:rPr>
              <a:t>Evropi</a:t>
            </a:r>
            <a:r>
              <a:rPr lang="en-US" sz="2200" dirty="0">
                <a:solidFill>
                  <a:srgbClr val="414141"/>
                </a:solidFill>
              </a:rPr>
              <a:t>.</a:t>
            </a:r>
            <a:endParaRPr lang="sl-SI"/>
          </a:p>
          <a:p>
            <a:pPr>
              <a:lnSpc>
                <a:spcPts val="2340"/>
              </a:lnSpc>
            </a:pPr>
            <a:r>
              <a:rPr lang="en-US" sz="2200" dirty="0">
                <a:solidFill>
                  <a:srgbClr val="459597"/>
                </a:solidFill>
                <a:hlinkClick r:id="rId2">
                  <a:extLst>
                    <a:ext uri="{A12FA001-AC4F-418D-AE19-62706E023703}">
                      <ahyp:hlinkClr xmlns:ahyp="http://schemas.microsoft.com/office/drawing/2018/hyperlinkcolor" val="tx"/>
                    </a:ext>
                  </a:extLst>
                </a:hlinkClick>
              </a:rPr>
              <a:t>Alternativne nastanitvene zmogljivosti </a:t>
            </a:r>
            <a:r>
              <a:rPr lang="en-US" sz="2200" dirty="0">
                <a:solidFill>
                  <a:srgbClr val="414141"/>
                </a:solidFill>
              </a:rPr>
              <a:t>so ključnega pomena za turistično industrijo, saj gostom zagotavljajo </a:t>
            </a:r>
            <a:r>
              <a:rPr lang="en-US" sz="2200" b="1" dirty="0">
                <a:solidFill>
                  <a:srgbClr val="414141"/>
                </a:solidFill>
              </a:rPr>
              <a:t>varno, udobno in edinstveno </a:t>
            </a:r>
            <a:r>
              <a:rPr lang="en-US" sz="2200" dirty="0">
                <a:solidFill>
                  <a:srgbClr val="414141"/>
                </a:solidFill>
              </a:rPr>
              <a:t>nastanitev. Običajno iščejo nastanitev, ki je popolnoma drugačna od tiste, v kateri živijo ali so jo že izkusili. </a:t>
            </a:r>
          </a:p>
        </p:txBody>
      </p:sp>
      <p:pic>
        <p:nvPicPr>
          <p:cNvPr id="8" name="Picture 7">
            <a:extLst>
              <a:ext uri="{FF2B5EF4-FFF2-40B4-BE49-F238E27FC236}">
                <a16:creationId xmlns:a16="http://schemas.microsoft.com/office/drawing/2014/main" id="{6C72E243-0B53-C392-DCCB-27D048B80AEE}"/>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176390" y="4198867"/>
            <a:ext cx="3580276" cy="2659133"/>
          </a:xfrm>
          <a:prstGeom prst="rect">
            <a:avLst/>
          </a:prstGeom>
        </p:spPr>
      </p:pic>
    </p:spTree>
    <p:extLst>
      <p:ext uri="{BB962C8B-B14F-4D97-AF65-F5344CB8AC3E}">
        <p14:creationId xmlns:p14="http://schemas.microsoft.com/office/powerpoint/2010/main" val="636059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93962-AF62-C42B-4486-1434FBDCB50F}"/>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2ED7006-88B6-6966-6B60-3427A9A256D1}"/>
              </a:ext>
            </a:extLst>
          </p:cNvPr>
          <p:cNvSpPr txBox="1">
            <a:spLocks/>
          </p:cNvSpPr>
          <p:nvPr/>
        </p:nvSpPr>
        <p:spPr>
          <a:xfrm>
            <a:off x="609624" y="49319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Uvod </a:t>
            </a:r>
            <a:r>
              <a:rPr lang="en-US" dirty="0"/>
              <a:t>–  Začetni stroški in stroški kapitala – kaj je res potrebno za zagon podjetja</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6BCB8D1A-C62B-CB6B-E131-2BB1DFE3ECF7}"/>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8B569E0-DC1F-A715-556C-1113489B6A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pic>
        <p:nvPicPr>
          <p:cNvPr id="8" name="Picture 7">
            <a:extLst>
              <a:ext uri="{FF2B5EF4-FFF2-40B4-BE49-F238E27FC236}">
                <a16:creationId xmlns:a16="http://schemas.microsoft.com/office/drawing/2014/main" id="{2EA81F39-BE76-3AF3-D7A9-203BDA06F377}"/>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2594061" y="5281209"/>
            <a:ext cx="3580276" cy="2659133"/>
          </a:xfrm>
          <a:prstGeom prst="rect">
            <a:avLst/>
          </a:prstGeom>
        </p:spPr>
      </p:pic>
      <p:sp>
        <p:nvSpPr>
          <p:cNvPr id="3" name="Freeform 2">
            <a:extLst>
              <a:ext uri="{FF2B5EF4-FFF2-40B4-BE49-F238E27FC236}">
                <a16:creationId xmlns:a16="http://schemas.microsoft.com/office/drawing/2014/main" id="{9B599D32-25E3-F203-C6F4-4D3FFA9559EB}"/>
              </a:ext>
            </a:extLst>
          </p:cNvPr>
          <p:cNvSpPr/>
          <p:nvPr/>
        </p:nvSpPr>
        <p:spPr>
          <a:xfrm rot="10800000">
            <a:off x="4456930" y="1661081"/>
            <a:ext cx="4627675" cy="5196918"/>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Freeform 5">
            <a:extLst>
              <a:ext uri="{FF2B5EF4-FFF2-40B4-BE49-F238E27FC236}">
                <a16:creationId xmlns:a16="http://schemas.microsoft.com/office/drawing/2014/main" id="{88789C1D-232A-0418-B297-2A19C72B5680}"/>
              </a:ext>
            </a:extLst>
          </p:cNvPr>
          <p:cNvSpPr/>
          <p:nvPr/>
        </p:nvSpPr>
        <p:spPr>
          <a:xfrm rot="10800000">
            <a:off x="6756113" y="1661081"/>
            <a:ext cx="4637444" cy="5196918"/>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C5B2EB56-61C6-02EB-02AA-7954DEA14388}"/>
              </a:ext>
            </a:extLst>
          </p:cNvPr>
          <p:cNvSpPr txBox="1">
            <a:spLocks/>
          </p:cNvSpPr>
          <p:nvPr/>
        </p:nvSpPr>
        <p:spPr>
          <a:xfrm>
            <a:off x="4573732" y="1789489"/>
            <a:ext cx="6753435" cy="4969032"/>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lnSpc>
                <a:spcPts val="2340"/>
              </a:lnSpc>
              <a:spcBef>
                <a:spcPts val="0"/>
              </a:spcBef>
              <a:buFont typeface="Arial" panose="020B0604020202020204" pitchFamily="34" charset="0"/>
              <a:buChar char="•"/>
            </a:pPr>
            <a:r>
              <a:rPr lang="en-US" sz="2200" b="1" dirty="0"/>
              <a:t>Pomembno je razumeti dejanske finančne naložbe, ki se skrivajo v </a:t>
            </a:r>
            <a:r>
              <a:rPr lang="en-US" sz="2200" b="1" dirty="0" err="1"/>
              <a:t>ozadju</a:t>
            </a:r>
            <a:r>
              <a:rPr lang="en-US" sz="2200" b="1" dirty="0"/>
              <a:t>. </a:t>
            </a:r>
            <a:r>
              <a:rPr lang="en-US" sz="2200" dirty="0"/>
              <a:t>To </a:t>
            </a:r>
            <a:r>
              <a:rPr lang="en-US" sz="2200" dirty="0" err="1"/>
              <a:t>poglavje</a:t>
            </a:r>
            <a:r>
              <a:rPr lang="en-US" sz="2200" dirty="0"/>
              <a:t> </a:t>
            </a:r>
            <a:r>
              <a:rPr lang="en-US" sz="2200" dirty="0" err="1"/>
              <a:t>vam</a:t>
            </a:r>
            <a:r>
              <a:rPr lang="en-US" sz="2200" dirty="0"/>
              <a:t> pomaga razčleniti </a:t>
            </a:r>
            <a:r>
              <a:rPr lang="en-US" sz="2200" b="1" dirty="0"/>
              <a:t>stroške kapitala, načrtovanja in infrastrukture, </a:t>
            </a:r>
            <a:r>
              <a:rPr lang="en-US" sz="2200" dirty="0"/>
              <a:t>ki so potrebni za uresničitev vaše ideje v obliki dolgoročnega posla.</a:t>
            </a:r>
          </a:p>
          <a:p>
            <a:pPr marL="342900" indent="-342900" algn="l">
              <a:lnSpc>
                <a:spcPts val="2340"/>
              </a:lnSpc>
              <a:spcBef>
                <a:spcPts val="0"/>
              </a:spcBef>
              <a:buFont typeface="Arial" panose="020B0604020202020204" pitchFamily="34" charset="0"/>
              <a:buChar char="•"/>
            </a:pPr>
            <a:r>
              <a:rPr lang="en-US" sz="2200" b="1" dirty="0"/>
              <a:t>Raziskali boste osnovne stroške zagona</a:t>
            </a:r>
            <a:r>
              <a:rPr lang="en-US" sz="2200" dirty="0"/>
              <a:t>, kot so načrtovanje turizma v primerjavi z načrtovanjem alternativnih turističnih </a:t>
            </a:r>
            <a:r>
              <a:rPr lang="en-US" sz="2200" dirty="0" err="1"/>
              <a:t>nastanitev</a:t>
            </a:r>
            <a:r>
              <a:rPr lang="en-US" sz="2200" dirty="0"/>
              <a:t>, </a:t>
            </a:r>
            <a:r>
              <a:rPr lang="en-US" sz="2200" dirty="0" err="1"/>
              <a:t>pridobivanje</a:t>
            </a:r>
            <a:r>
              <a:rPr lang="en-US" sz="2200" dirty="0"/>
              <a:t> </a:t>
            </a:r>
            <a:r>
              <a:rPr lang="en-US" sz="2200" dirty="0" err="1"/>
              <a:t>zemljišč</a:t>
            </a:r>
            <a:r>
              <a:rPr lang="en-US" sz="2200" dirty="0"/>
              <a:t>, </a:t>
            </a:r>
            <a:r>
              <a:rPr lang="en-US" sz="2200" dirty="0" err="1"/>
              <a:t>prenova</a:t>
            </a:r>
            <a:r>
              <a:rPr lang="en-US" sz="2200" dirty="0"/>
              <a:t>, </a:t>
            </a:r>
            <a:r>
              <a:rPr lang="en-US" sz="2200" dirty="0" err="1"/>
              <a:t>gradnja</a:t>
            </a:r>
            <a:r>
              <a:rPr lang="en-US" sz="2200" dirty="0"/>
              <a:t> in </a:t>
            </a:r>
            <a:r>
              <a:rPr lang="en-US" sz="2200" dirty="0" err="1"/>
              <a:t>opremljanje</a:t>
            </a:r>
            <a:r>
              <a:rPr lang="en-US" sz="2200" dirty="0"/>
              <a:t>, </a:t>
            </a:r>
            <a:r>
              <a:rPr lang="en-US" sz="2200" dirty="0" err="1"/>
              <a:t>skupaj</a:t>
            </a:r>
            <a:r>
              <a:rPr lang="en-US" sz="2200" dirty="0"/>
              <a:t> s </a:t>
            </a:r>
            <a:r>
              <a:rPr lang="en-US" sz="2200" dirty="0" err="1"/>
              <a:t>pogosto</a:t>
            </a:r>
            <a:r>
              <a:rPr lang="en-US" sz="2200" dirty="0"/>
              <a:t> </a:t>
            </a:r>
            <a:r>
              <a:rPr lang="en-US" sz="2200" dirty="0" err="1"/>
              <a:t>spregledanimi</a:t>
            </a:r>
            <a:r>
              <a:rPr lang="en-US" sz="2200" dirty="0"/>
              <a:t> bistvenimi elementi, kot so gradbena dovoljenja, priključki na komunalne vode, sončni kolektorji, sistemi za ravnanje z odpadki, označbe, zavarovanje in izboljšave dostopnosti. Brez te ravni jasnosti tudi močne ideje tvegajo, da ne bodo uspešne zaradi </a:t>
            </a:r>
            <a:r>
              <a:rPr lang="en-US" sz="2200" b="1" dirty="0"/>
              <a:t>skritih stroškov ali nerealnih proračunov.</a:t>
            </a:r>
          </a:p>
        </p:txBody>
      </p:sp>
      <p:sp>
        <p:nvSpPr>
          <p:cNvPr id="13" name="Text Placeholder 5">
            <a:extLst>
              <a:ext uri="{FF2B5EF4-FFF2-40B4-BE49-F238E27FC236}">
                <a16:creationId xmlns:a16="http://schemas.microsoft.com/office/drawing/2014/main" id="{12F2F711-ED50-A48C-3862-7D0C5532C99D}"/>
              </a:ext>
            </a:extLst>
          </p:cNvPr>
          <p:cNvSpPr txBox="1">
            <a:spLocks/>
          </p:cNvSpPr>
          <p:nvPr/>
        </p:nvSpPr>
        <p:spPr>
          <a:xfrm>
            <a:off x="609625" y="2018509"/>
            <a:ext cx="3396902" cy="221655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b="0" dirty="0">
                <a:solidFill>
                  <a:srgbClr val="494949"/>
                </a:solidFill>
              </a:rPr>
              <a:t>Začetek alternativnega turističnega nastanitvenega podjetja, naj gre za glamping pods, obnovljene kmetije ali ekološke enote, je vznemirljiv, vendar uspeh ni odvisen le od vizije. </a:t>
            </a:r>
          </a:p>
          <a:p>
            <a:pPr>
              <a:lnSpc>
                <a:spcPts val="2900"/>
              </a:lnSpc>
            </a:pPr>
            <a:endParaRPr lang="en-US" dirty="0"/>
          </a:p>
        </p:txBody>
      </p:sp>
    </p:spTree>
    <p:extLst>
      <p:ext uri="{BB962C8B-B14F-4D97-AF65-F5344CB8AC3E}">
        <p14:creationId xmlns:p14="http://schemas.microsoft.com/office/powerpoint/2010/main" val="3442900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B8D2E-9C89-D53F-236B-541A2EF26652}"/>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F236BAD3-370C-F74C-8271-7C85D09D6853}"/>
              </a:ext>
            </a:extLst>
          </p:cNvPr>
          <p:cNvSpPr txBox="1">
            <a:spLocks/>
          </p:cNvSpPr>
          <p:nvPr/>
        </p:nvSpPr>
        <p:spPr>
          <a:xfrm>
            <a:off x="609624" y="49319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Uvod </a:t>
            </a:r>
            <a:r>
              <a:rPr lang="en-US" dirty="0"/>
              <a:t>–  Začetni stroški in stroški kapitala – kaj je res potrebno za zagon podjetja</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F5AE9223-1206-60BE-9238-938B6133A51F}"/>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33E352F-9631-BEBC-DC67-02890551FA5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12</a:t>
            </a:fld>
            <a:endParaRPr lang="fr-CA" sz="1200" dirty="0"/>
          </a:p>
        </p:txBody>
      </p:sp>
      <p:sp>
        <p:nvSpPr>
          <p:cNvPr id="4" name="Text Placeholder 5">
            <a:extLst>
              <a:ext uri="{FF2B5EF4-FFF2-40B4-BE49-F238E27FC236}">
                <a16:creationId xmlns:a16="http://schemas.microsoft.com/office/drawing/2014/main" id="{A8A94B3A-6747-E64F-5AF5-8CA26290D982}"/>
              </a:ext>
            </a:extLst>
          </p:cNvPr>
          <p:cNvSpPr txBox="1">
            <a:spLocks/>
          </p:cNvSpPr>
          <p:nvPr/>
        </p:nvSpPr>
        <p:spPr>
          <a:xfrm>
            <a:off x="609624" y="2252972"/>
            <a:ext cx="4523873" cy="285191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b="0" dirty="0">
                <a:solidFill>
                  <a:srgbClr val="494949"/>
                </a:solidFill>
              </a:rPr>
              <a:t>Začetek alternativnega turističnega nastanitvenega podjetja, naj gre za glamping pods, prenovljene kmetije ali ekološke enote, je vznemirljiv, vendar uspeh ni odvisen samo od vizije. </a:t>
            </a:r>
          </a:p>
          <a:p>
            <a:pPr>
              <a:lnSpc>
                <a:spcPts val="2900"/>
              </a:lnSpc>
            </a:pPr>
            <a:endParaRPr lang="en-US" dirty="0"/>
          </a:p>
        </p:txBody>
      </p:sp>
      <p:pic>
        <p:nvPicPr>
          <p:cNvPr id="8" name="Picture 7">
            <a:extLst>
              <a:ext uri="{FF2B5EF4-FFF2-40B4-BE49-F238E27FC236}">
                <a16:creationId xmlns:a16="http://schemas.microsoft.com/office/drawing/2014/main" id="{376F0DFB-7C58-63D1-3B4E-2FC015A59A6A}"/>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2594061" y="5281209"/>
            <a:ext cx="3580276" cy="2659133"/>
          </a:xfrm>
          <a:prstGeom prst="rect">
            <a:avLst/>
          </a:prstGeom>
        </p:spPr>
      </p:pic>
      <p:sp>
        <p:nvSpPr>
          <p:cNvPr id="6" name="Freeform 5">
            <a:extLst>
              <a:ext uri="{FF2B5EF4-FFF2-40B4-BE49-F238E27FC236}">
                <a16:creationId xmlns:a16="http://schemas.microsoft.com/office/drawing/2014/main" id="{F6EB12AA-FBCE-A7FF-FA1B-5B4903786F13}"/>
              </a:ext>
            </a:extLst>
          </p:cNvPr>
          <p:cNvSpPr/>
          <p:nvPr/>
        </p:nvSpPr>
        <p:spPr>
          <a:xfrm rot="10800000">
            <a:off x="6345682" y="1934618"/>
            <a:ext cx="5299699" cy="4938855"/>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1092F0E2-4145-8600-BC94-C2A2A379E752}"/>
              </a:ext>
            </a:extLst>
          </p:cNvPr>
          <p:cNvSpPr txBox="1">
            <a:spLocks/>
          </p:cNvSpPr>
          <p:nvPr/>
        </p:nvSpPr>
        <p:spPr>
          <a:xfrm>
            <a:off x="6877305" y="2398801"/>
            <a:ext cx="4527396" cy="387487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US" sz="2200" dirty="0"/>
              <a:t>Ob koncu tega poglavja boste pripravljeni za razvoj </a:t>
            </a:r>
            <a:r>
              <a:rPr lang="en-US" sz="2200" b="1" dirty="0"/>
              <a:t>podrobnega, realističnega </a:t>
            </a:r>
            <a:r>
              <a:rPr lang="en-US" sz="2200" b="1" dirty="0" err="1"/>
              <a:t>proračuna</a:t>
            </a:r>
            <a:r>
              <a:rPr lang="en-US" sz="2200" b="1" dirty="0"/>
              <a:t> za </a:t>
            </a:r>
            <a:r>
              <a:rPr lang="en-US" sz="2200" b="1" dirty="0" err="1"/>
              <a:t>zagon</a:t>
            </a:r>
            <a:r>
              <a:rPr lang="en-US" sz="2200" dirty="0"/>
              <a:t>, se </a:t>
            </a:r>
            <a:r>
              <a:rPr lang="en-US" sz="2200" dirty="0" err="1"/>
              <a:t>znali</a:t>
            </a:r>
            <a:r>
              <a:rPr lang="en-US" sz="2200" dirty="0"/>
              <a:t> </a:t>
            </a:r>
            <a:r>
              <a:rPr lang="en-US" sz="2200" dirty="0" err="1"/>
              <a:t>izogniti</a:t>
            </a:r>
            <a:r>
              <a:rPr lang="en-US" sz="2200" dirty="0"/>
              <a:t> </a:t>
            </a:r>
            <a:r>
              <a:rPr lang="en-US" sz="2200" dirty="0" err="1"/>
              <a:t>pogostim</a:t>
            </a:r>
            <a:r>
              <a:rPr lang="en-US" sz="2200" dirty="0"/>
              <a:t> </a:t>
            </a:r>
            <a:r>
              <a:rPr lang="en-US" sz="2200" dirty="0" err="1"/>
              <a:t>pastem</a:t>
            </a:r>
            <a:r>
              <a:rPr lang="en-US" sz="2200" dirty="0"/>
              <a:t> in </a:t>
            </a:r>
            <a:r>
              <a:rPr lang="en-US" sz="2200" dirty="0" err="1"/>
              <a:t>sprejemati</a:t>
            </a:r>
            <a:r>
              <a:rPr lang="en-US" sz="2200" dirty="0"/>
              <a:t> </a:t>
            </a:r>
            <a:r>
              <a:rPr lang="en-US" sz="2200" dirty="0" err="1"/>
              <a:t>premišljene</a:t>
            </a:r>
            <a:r>
              <a:rPr lang="en-US" sz="2200" dirty="0"/>
              <a:t> </a:t>
            </a:r>
            <a:r>
              <a:rPr lang="en-US" sz="2200" dirty="0" err="1"/>
              <a:t>finančne</a:t>
            </a:r>
            <a:r>
              <a:rPr lang="en-US" sz="2200" dirty="0"/>
              <a:t> </a:t>
            </a:r>
            <a:r>
              <a:rPr lang="en-US" sz="2200" dirty="0" err="1"/>
              <a:t>odločitve</a:t>
            </a:r>
            <a:r>
              <a:rPr lang="en-US" sz="2200" dirty="0"/>
              <a:t>, ki </a:t>
            </a:r>
            <a:r>
              <a:rPr lang="en-US" sz="2200" b="1" dirty="0" err="1"/>
              <a:t>bodo</a:t>
            </a:r>
            <a:r>
              <a:rPr lang="en-US" sz="2200" b="1" dirty="0"/>
              <a:t> </a:t>
            </a:r>
            <a:r>
              <a:rPr lang="en-US" sz="2200" b="1" dirty="0" err="1"/>
              <a:t>položile</a:t>
            </a:r>
            <a:r>
              <a:rPr lang="en-US" sz="2200" b="1" dirty="0"/>
              <a:t> </a:t>
            </a:r>
            <a:r>
              <a:rPr lang="en-US" sz="2200" b="1" dirty="0" err="1"/>
              <a:t>temelje</a:t>
            </a:r>
            <a:r>
              <a:rPr lang="en-US" sz="2200" b="1" dirty="0"/>
              <a:t> za </a:t>
            </a:r>
            <a:r>
              <a:rPr lang="en-US" sz="2200" b="1" dirty="0" err="1"/>
              <a:t>dolgoročno</a:t>
            </a:r>
            <a:r>
              <a:rPr lang="en-US" sz="2200" b="1" dirty="0"/>
              <a:t> </a:t>
            </a:r>
            <a:r>
              <a:rPr lang="en-US" sz="2200" b="1" dirty="0" err="1"/>
              <a:t>trajnost</a:t>
            </a:r>
            <a:r>
              <a:rPr lang="en-US" sz="2200" dirty="0"/>
              <a:t>. Ne glede </a:t>
            </a:r>
            <a:r>
              <a:rPr lang="en-US" sz="2200" dirty="0" err="1"/>
              <a:t>na</a:t>
            </a:r>
            <a:r>
              <a:rPr lang="en-US" sz="2200" dirty="0"/>
              <a:t> to, </a:t>
            </a:r>
            <a:r>
              <a:rPr lang="en-US" sz="2200" dirty="0" err="1"/>
              <a:t>ali</a:t>
            </a:r>
            <a:r>
              <a:rPr lang="en-US" sz="2200" dirty="0"/>
              <a:t> </a:t>
            </a:r>
            <a:r>
              <a:rPr lang="en-US" sz="2200" dirty="0" err="1"/>
              <a:t>začenjate</a:t>
            </a:r>
            <a:r>
              <a:rPr lang="en-US" sz="2200" dirty="0"/>
              <a:t> </a:t>
            </a:r>
            <a:r>
              <a:rPr lang="en-US" sz="2200" dirty="0" err="1"/>
              <a:t>iz</a:t>
            </a:r>
            <a:r>
              <a:rPr lang="en-US" sz="2200" dirty="0"/>
              <a:t> </a:t>
            </a:r>
            <a:r>
              <a:rPr lang="en-US" sz="2200" dirty="0" err="1"/>
              <a:t>nič</a:t>
            </a:r>
            <a:r>
              <a:rPr lang="en-US" sz="2200" dirty="0"/>
              <a:t> </a:t>
            </a:r>
            <a:r>
              <a:rPr lang="en-US" sz="2200" dirty="0" err="1"/>
              <a:t>ali</a:t>
            </a:r>
            <a:r>
              <a:rPr lang="en-US" sz="2200" dirty="0"/>
              <a:t> </a:t>
            </a:r>
            <a:r>
              <a:rPr lang="en-US" sz="2200" dirty="0" err="1"/>
              <a:t>prilagajate</a:t>
            </a:r>
            <a:r>
              <a:rPr lang="en-US" sz="2200" dirty="0"/>
              <a:t> </a:t>
            </a:r>
            <a:r>
              <a:rPr lang="en-US" sz="2200" dirty="0" err="1"/>
              <a:t>obstoječo</a:t>
            </a:r>
            <a:r>
              <a:rPr lang="en-US" sz="2200" dirty="0"/>
              <a:t> </a:t>
            </a:r>
            <a:r>
              <a:rPr lang="en-US" sz="2200" dirty="0" err="1"/>
              <a:t>lokacijo</a:t>
            </a:r>
            <a:r>
              <a:rPr lang="en-US" sz="2200" dirty="0"/>
              <a:t>, je to znanje ključno za </a:t>
            </a:r>
            <a:r>
              <a:rPr lang="en-US" sz="2200" b="1" dirty="0"/>
              <a:t>gradnjo zaupanja </a:t>
            </a:r>
            <a:r>
              <a:rPr lang="en-US" sz="2200" dirty="0"/>
              <a:t>in zagotavljanje prihodnosti vašega alternativnega turističnega podjetja.</a:t>
            </a:r>
          </a:p>
          <a:p>
            <a:pPr algn="l">
              <a:lnSpc>
                <a:spcPts val="2340"/>
              </a:lnSpc>
              <a:spcBef>
                <a:spcPts val="0"/>
              </a:spcBef>
            </a:pPr>
            <a:endParaRPr lang="en-US" sz="2200" dirty="0"/>
          </a:p>
        </p:txBody>
      </p:sp>
    </p:spTree>
    <p:extLst>
      <p:ext uri="{BB962C8B-B14F-4D97-AF65-F5344CB8AC3E}">
        <p14:creationId xmlns:p14="http://schemas.microsoft.com/office/powerpoint/2010/main" val="76036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3B945-97DF-81D7-5C89-732BD716619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A29A361-549A-0682-2B2E-C022B80CA123}"/>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Opredelitve – </a:t>
            </a:r>
            <a:r>
              <a:rPr lang="en-US" dirty="0"/>
              <a:t>Alternativne turistične nastanitve</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1BEC5E30-5D94-68D5-60A5-9049ABCD0591}"/>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D98DCBE-C70E-066F-1462-00ADD67F097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sp>
        <p:nvSpPr>
          <p:cNvPr id="4" name="Text Placeholder 5">
            <a:extLst>
              <a:ext uri="{FF2B5EF4-FFF2-40B4-BE49-F238E27FC236}">
                <a16:creationId xmlns:a16="http://schemas.microsoft.com/office/drawing/2014/main" id="{A7F2BAE9-F4B6-7C28-CBBE-0DC0F17901E4}"/>
              </a:ext>
            </a:extLst>
          </p:cNvPr>
          <p:cNvSpPr txBox="1">
            <a:spLocks/>
          </p:cNvSpPr>
          <p:nvPr/>
        </p:nvSpPr>
        <p:spPr>
          <a:xfrm>
            <a:off x="609623" y="1574996"/>
            <a:ext cx="518157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Opredelitev alternativnega </a:t>
            </a:r>
          </a:p>
          <a:p>
            <a:pPr>
              <a:lnSpc>
                <a:spcPts val="2900"/>
              </a:lnSpc>
            </a:pPr>
            <a:r>
              <a:rPr lang="en-US" dirty="0"/>
              <a:t>turizma</a:t>
            </a:r>
          </a:p>
          <a:p>
            <a:pPr>
              <a:lnSpc>
                <a:spcPts val="2900"/>
              </a:lnSpc>
            </a:pPr>
            <a:endParaRPr lang="en-US" dirty="0"/>
          </a:p>
          <a:p>
            <a:pPr>
              <a:lnSpc>
                <a:spcPts val="2900"/>
              </a:lnSpc>
            </a:pPr>
            <a:endParaRPr lang="en-US" dirty="0"/>
          </a:p>
        </p:txBody>
      </p:sp>
      <p:sp>
        <p:nvSpPr>
          <p:cNvPr id="5" name="Text Placeholder 4">
            <a:extLst>
              <a:ext uri="{FF2B5EF4-FFF2-40B4-BE49-F238E27FC236}">
                <a16:creationId xmlns:a16="http://schemas.microsoft.com/office/drawing/2014/main" id="{B808DA56-562F-B758-1AA8-4A0A3002A38F}"/>
              </a:ext>
            </a:extLst>
          </p:cNvPr>
          <p:cNvSpPr txBox="1">
            <a:spLocks/>
          </p:cNvSpPr>
          <p:nvPr/>
        </p:nvSpPr>
        <p:spPr>
          <a:xfrm>
            <a:off x="629644" y="2401751"/>
            <a:ext cx="5280666" cy="2305015"/>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US" sz="2200" dirty="0">
                <a:solidFill>
                  <a:srgbClr val="459597"/>
                </a:solidFill>
                <a:hlinkClick r:id="rId2">
                  <a:extLst>
                    <a:ext uri="{A12FA001-AC4F-418D-AE19-62706E023703}">
                      <ahyp:hlinkClr xmlns:ahyp="http://schemas.microsoft.com/office/drawing/2018/hyperlinkcolor" val="tx"/>
                    </a:ext>
                  </a:extLst>
                </a:hlinkClick>
              </a:rPr>
              <a:t>Alternativni turizem </a:t>
            </a:r>
            <a:r>
              <a:rPr lang="en-US" sz="2200" dirty="0">
                <a:solidFill>
                  <a:srgbClr val="414141"/>
                </a:solidFill>
              </a:rPr>
              <a:t>zajema različne oblike potovanj, ki </a:t>
            </a:r>
            <a:r>
              <a:rPr lang="en-US" sz="2200" dirty="0" err="1">
                <a:solidFill>
                  <a:srgbClr val="414141"/>
                </a:solidFill>
              </a:rPr>
              <a:t>dajejo prednost </a:t>
            </a:r>
            <a:r>
              <a:rPr lang="en-US" sz="2200" dirty="0">
                <a:solidFill>
                  <a:srgbClr val="414141"/>
                </a:solidFill>
              </a:rPr>
              <a:t>trajnosti, družbeni odgovornosti in kulturni vključenosti. Pogosto vključuje ekoturizem, turizem, ki temelji na skupnosti, in pustolovska potovanja, pri čemer se osredotoča na </a:t>
            </a:r>
            <a:r>
              <a:rPr lang="en-US" sz="2200" dirty="0" err="1">
                <a:solidFill>
                  <a:srgbClr val="414141"/>
                </a:solidFill>
              </a:rPr>
              <a:t>zmanjšanje </a:t>
            </a:r>
            <a:r>
              <a:rPr lang="en-US" sz="2200" dirty="0">
                <a:solidFill>
                  <a:srgbClr val="414141"/>
                </a:solidFill>
              </a:rPr>
              <a:t>vpliva na okolje in podporo lokalnim skupnostim.  </a:t>
            </a:r>
          </a:p>
          <a:p>
            <a:pPr indent="0">
              <a:lnSpc>
                <a:spcPts val="2240"/>
              </a:lnSpc>
              <a:buClr>
                <a:srgbClr val="459597"/>
              </a:buClr>
            </a:pPr>
            <a:endParaRPr lang="en-US" sz="2200" dirty="0">
              <a:solidFill>
                <a:srgbClr val="414141"/>
              </a:solidFill>
            </a:endParaRPr>
          </a:p>
        </p:txBody>
      </p:sp>
      <p:sp>
        <p:nvSpPr>
          <p:cNvPr id="2" name="Text Placeholder 5">
            <a:extLst>
              <a:ext uri="{FF2B5EF4-FFF2-40B4-BE49-F238E27FC236}">
                <a16:creationId xmlns:a16="http://schemas.microsoft.com/office/drawing/2014/main" id="{C28E28B0-1EA6-ED41-24F9-B819740F60DA}"/>
              </a:ext>
            </a:extLst>
          </p:cNvPr>
          <p:cNvSpPr txBox="1">
            <a:spLocks/>
          </p:cNvSpPr>
          <p:nvPr/>
        </p:nvSpPr>
        <p:spPr>
          <a:xfrm>
            <a:off x="6380779" y="1574996"/>
            <a:ext cx="518157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Opredelitev turistične nastanitve</a:t>
            </a:r>
          </a:p>
          <a:p>
            <a:pPr>
              <a:lnSpc>
                <a:spcPts val="2900"/>
              </a:lnSpc>
            </a:pPr>
            <a:endParaRPr lang="en-US" dirty="0"/>
          </a:p>
          <a:p>
            <a:pPr>
              <a:lnSpc>
                <a:spcPts val="2900"/>
              </a:lnSpc>
            </a:pPr>
            <a:endParaRPr lang="en-US" dirty="0"/>
          </a:p>
          <a:p>
            <a:pPr>
              <a:lnSpc>
                <a:spcPts val="2900"/>
              </a:lnSpc>
            </a:pPr>
            <a:endParaRPr lang="en-US" dirty="0"/>
          </a:p>
        </p:txBody>
      </p:sp>
      <p:sp>
        <p:nvSpPr>
          <p:cNvPr id="3" name="Text Placeholder 4">
            <a:extLst>
              <a:ext uri="{FF2B5EF4-FFF2-40B4-BE49-F238E27FC236}">
                <a16:creationId xmlns:a16="http://schemas.microsoft.com/office/drawing/2014/main" id="{48B8FFB0-A567-7106-E128-1F9ACF9EE1BB}"/>
              </a:ext>
            </a:extLst>
          </p:cNvPr>
          <p:cNvSpPr txBox="1">
            <a:spLocks/>
          </p:cNvSpPr>
          <p:nvPr/>
        </p:nvSpPr>
        <p:spPr>
          <a:xfrm>
            <a:off x="6400800" y="2401751"/>
            <a:ext cx="5280666" cy="2305015"/>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US" sz="2200" dirty="0" err="1">
                <a:solidFill>
                  <a:srgbClr val="414141"/>
                </a:solidFill>
              </a:rPr>
              <a:t>Nastanitev</a:t>
            </a:r>
            <a:r>
              <a:rPr lang="en-US" sz="2200" dirty="0">
                <a:solidFill>
                  <a:srgbClr val="414141"/>
                </a:solidFill>
              </a:rPr>
              <a:t> v </a:t>
            </a:r>
            <a:r>
              <a:rPr lang="en-US" sz="2200" dirty="0" err="1">
                <a:solidFill>
                  <a:srgbClr val="414141"/>
                </a:solidFill>
              </a:rPr>
              <a:t>turizmu</a:t>
            </a:r>
            <a:r>
              <a:rPr lang="en-US" sz="2200" dirty="0">
                <a:solidFill>
                  <a:srgbClr val="414141"/>
                </a:solidFill>
              </a:rPr>
              <a:t> je eden najpomembnejših podsektorjev industrije, ki zajema različne dejavnosti, ki turistom zagotavljajo prenočišče. Običajno se nanaša na začasno nastanitev, kot so prenočišča. </a:t>
            </a:r>
          </a:p>
          <a:p>
            <a:pPr indent="0">
              <a:lnSpc>
                <a:spcPts val="2240"/>
              </a:lnSpc>
              <a:buClr>
                <a:srgbClr val="459597"/>
              </a:buClr>
            </a:pPr>
            <a:endParaRPr lang="en-US" sz="2200" dirty="0">
              <a:solidFill>
                <a:srgbClr val="414141"/>
              </a:solidFill>
            </a:endParaRPr>
          </a:p>
          <a:p>
            <a:pPr indent="0">
              <a:lnSpc>
                <a:spcPts val="2240"/>
              </a:lnSpc>
              <a:buClr>
                <a:srgbClr val="459597"/>
              </a:buClr>
            </a:pPr>
            <a:r>
              <a:rPr lang="en-US" sz="2200" dirty="0">
                <a:solidFill>
                  <a:srgbClr val="414141"/>
                </a:solidFill>
              </a:rPr>
              <a:t>V </a:t>
            </a:r>
            <a:r>
              <a:rPr lang="en-US" sz="2200" dirty="0">
                <a:solidFill>
                  <a:srgbClr val="459597"/>
                </a:solidFill>
                <a:hlinkClick r:id="rId3">
                  <a:extLst>
                    <a:ext uri="{A12FA001-AC4F-418D-AE19-62706E023703}">
                      <ahyp:hlinkClr xmlns:ahyp="http://schemas.microsoft.com/office/drawing/2018/hyperlinkcolor" val="tx"/>
                    </a:ext>
                  </a:extLst>
                </a:hlinkClick>
              </a:rPr>
              <a:t>turistični industriji </a:t>
            </a:r>
            <a:r>
              <a:rPr lang="en-US" sz="2200" i="1" dirty="0">
                <a:solidFill>
                  <a:srgbClr val="414141"/>
                </a:solidFill>
              </a:rPr>
              <a:t>nastanitev omogoča ljudem</a:t>
            </a:r>
            <a:r>
              <a:rPr lang="en-US" sz="2200" dirty="0">
                <a:solidFill>
                  <a:srgbClr val="414141"/>
                </a:solidFill>
              </a:rPr>
              <a:t>,</a:t>
            </a:r>
            <a:r>
              <a:rPr lang="en-US" sz="2200" i="1" dirty="0">
                <a:solidFill>
                  <a:srgbClr val="414141"/>
                </a:solidFill>
              </a:rPr>
              <a:t> da obiščejo druge lokacije in imajo dostop do zavetja. </a:t>
            </a:r>
            <a:r>
              <a:rPr lang="en-US" sz="2200" dirty="0">
                <a:solidFill>
                  <a:srgbClr val="414141"/>
                </a:solidFill>
              </a:rPr>
              <a:t>Podjetja za nastanitev pogosto ponujajo tudi zabavo in druge storitve.</a:t>
            </a:r>
          </a:p>
        </p:txBody>
      </p:sp>
      <p:sp>
        <p:nvSpPr>
          <p:cNvPr id="14" name="TextBox 13">
            <a:extLst>
              <a:ext uri="{FF2B5EF4-FFF2-40B4-BE49-F238E27FC236}">
                <a16:creationId xmlns:a16="http://schemas.microsoft.com/office/drawing/2014/main" id="{F01302E9-A00D-9B44-8526-05F3BDCC5273}"/>
              </a:ext>
            </a:extLst>
          </p:cNvPr>
          <p:cNvSpPr txBox="1"/>
          <p:nvPr/>
        </p:nvSpPr>
        <p:spPr>
          <a:xfrm>
            <a:off x="1434392" y="5350005"/>
            <a:ext cx="4042549" cy="923330"/>
          </a:xfrm>
          <a:prstGeom prst="rect">
            <a:avLst/>
          </a:prstGeom>
          <a:noFill/>
        </p:spPr>
        <p:txBody>
          <a:bodyPr wrap="square" rtlCol="0">
            <a:spAutoFit/>
          </a:bodyPr>
          <a:lstStyle/>
          <a:p>
            <a:r>
              <a:rPr lang="en-IE" b="1" dirty="0">
                <a:solidFill>
                  <a:srgbClr val="414141"/>
                </a:solidFill>
              </a:rPr>
              <a:t>Priporočena literatura</a:t>
            </a:r>
          </a:p>
          <a:p>
            <a:r>
              <a:rPr lang="en-IE" dirty="0">
                <a:solidFill>
                  <a:srgbClr val="459597"/>
                </a:solidFill>
                <a:hlinkClick r:id="rId4">
                  <a:extLst>
                    <a:ext uri="{A12FA001-AC4F-418D-AE19-62706E023703}">
                      <ahyp:hlinkClr xmlns:ahyp="http://schemas.microsoft.com/office/drawing/2018/hyperlinkcolor" val="tx"/>
                    </a:ext>
                  </a:extLst>
                </a:hlinkClick>
              </a:rPr>
              <a:t>nastanitev v turizmu: razlaga vseh vrst nastanitev</a:t>
            </a:r>
            <a:endParaRPr lang="en-IE" dirty="0">
              <a:solidFill>
                <a:srgbClr val="459597"/>
              </a:solidFill>
            </a:endParaRPr>
          </a:p>
        </p:txBody>
      </p:sp>
      <p:sp>
        <p:nvSpPr>
          <p:cNvPr id="19" name="Freeform 18">
            <a:extLst>
              <a:ext uri="{FF2B5EF4-FFF2-40B4-BE49-F238E27FC236}">
                <a16:creationId xmlns:a16="http://schemas.microsoft.com/office/drawing/2014/main" id="{874C9ABA-A3EA-1DA5-3141-6097068F1A5C}"/>
              </a:ext>
            </a:extLst>
          </p:cNvPr>
          <p:cNvSpPr/>
          <p:nvPr/>
        </p:nvSpPr>
        <p:spPr>
          <a:xfrm rot="5400000">
            <a:off x="2391018" y="3392343"/>
            <a:ext cx="2129299" cy="528066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pic>
        <p:nvPicPr>
          <p:cNvPr id="21" name="Picture 20">
            <a:extLst>
              <a:ext uri="{FF2B5EF4-FFF2-40B4-BE49-F238E27FC236}">
                <a16:creationId xmlns:a16="http://schemas.microsoft.com/office/drawing/2014/main" id="{692A3CE0-BA34-9C6B-E4A2-B52D73CC617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415220" y="5389757"/>
            <a:ext cx="793523" cy="789905"/>
          </a:xfrm>
          <a:prstGeom prst="ellipse">
            <a:avLst/>
          </a:prstGeom>
        </p:spPr>
      </p:pic>
    </p:spTree>
    <p:extLst>
      <p:ext uri="{BB962C8B-B14F-4D97-AF65-F5344CB8AC3E}">
        <p14:creationId xmlns:p14="http://schemas.microsoft.com/office/powerpoint/2010/main" val="3566762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F67E3-B8E3-1DB8-C7F3-D8E967C8049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DB3906D-672A-0E57-928B-DC0C88CBCD13}"/>
              </a:ext>
            </a:extLst>
          </p:cNvPr>
          <p:cNvSpPr txBox="1">
            <a:spLocks/>
          </p:cNvSpPr>
          <p:nvPr/>
        </p:nvSpPr>
        <p:spPr>
          <a:xfrm>
            <a:off x="609624" y="49319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Uvod </a:t>
            </a:r>
            <a:r>
              <a:rPr lang="en-US" dirty="0"/>
              <a:t>–  Začetni stroški in stroški kapitala – kaj je res potrebno za zagon podjetja</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BE05F89F-E800-10E7-F9D9-486DC8CACAA4}"/>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B28577BE-BAAF-C2BC-FE9B-AA7E828A5E3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sp>
        <p:nvSpPr>
          <p:cNvPr id="4" name="Text Placeholder 5">
            <a:extLst>
              <a:ext uri="{FF2B5EF4-FFF2-40B4-BE49-F238E27FC236}">
                <a16:creationId xmlns:a16="http://schemas.microsoft.com/office/drawing/2014/main" id="{A71E9071-373C-1749-E139-4ECDE4D40D95}"/>
              </a:ext>
            </a:extLst>
          </p:cNvPr>
          <p:cNvSpPr txBox="1">
            <a:spLocks/>
          </p:cNvSpPr>
          <p:nvPr/>
        </p:nvSpPr>
        <p:spPr>
          <a:xfrm>
            <a:off x="609624" y="2018510"/>
            <a:ext cx="452387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Opredelitev alternativnih turističnih nastanitev</a:t>
            </a:r>
          </a:p>
        </p:txBody>
      </p:sp>
      <p:sp>
        <p:nvSpPr>
          <p:cNvPr id="6" name="Freeform 5">
            <a:extLst>
              <a:ext uri="{FF2B5EF4-FFF2-40B4-BE49-F238E27FC236}">
                <a16:creationId xmlns:a16="http://schemas.microsoft.com/office/drawing/2014/main" id="{9EF3012D-80A0-3A77-7B60-AB22A23024A3}"/>
              </a:ext>
            </a:extLst>
          </p:cNvPr>
          <p:cNvSpPr/>
          <p:nvPr/>
        </p:nvSpPr>
        <p:spPr>
          <a:xfrm rot="10800000">
            <a:off x="6391031" y="2056362"/>
            <a:ext cx="4523873" cy="480163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B6250AF1-C635-D829-1542-EFC56748E9C9}"/>
              </a:ext>
            </a:extLst>
          </p:cNvPr>
          <p:cNvSpPr txBox="1"/>
          <p:nvPr/>
        </p:nvSpPr>
        <p:spPr>
          <a:xfrm>
            <a:off x="605234" y="3085091"/>
            <a:ext cx="5260622" cy="2747675"/>
          </a:xfrm>
          <a:prstGeom prst="rect">
            <a:avLst/>
          </a:prstGeom>
          <a:noFill/>
        </p:spPr>
        <p:txBody>
          <a:bodyPr wrap="square">
            <a:spAutoFit/>
          </a:bodyPr>
          <a:lstStyle/>
          <a:p>
            <a:pPr>
              <a:lnSpc>
                <a:spcPts val="2320"/>
              </a:lnSpc>
            </a:pPr>
            <a:r>
              <a:rPr lang="en-US" sz="2200" dirty="0">
                <a:solidFill>
                  <a:srgbClr val="414141"/>
                </a:solidFill>
              </a:rPr>
              <a:t>Alternativna turistična nastanitev se nanaša na možnosti nastanitve, ki se razlikujejo od običajnih hotelov in letovišč. </a:t>
            </a:r>
          </a:p>
          <a:p>
            <a:pPr>
              <a:lnSpc>
                <a:spcPts val="2320"/>
              </a:lnSpc>
            </a:pPr>
            <a:endParaRPr lang="en-US" sz="2200" dirty="0">
              <a:solidFill>
                <a:srgbClr val="414141"/>
              </a:solidFill>
            </a:endParaRPr>
          </a:p>
          <a:p>
            <a:pPr>
              <a:lnSpc>
                <a:spcPts val="2320"/>
              </a:lnSpc>
            </a:pPr>
            <a:r>
              <a:rPr lang="en-US" sz="2200" dirty="0">
                <a:solidFill>
                  <a:srgbClr val="414141"/>
                </a:solidFill>
              </a:rPr>
              <a:t>Te nastanitve </a:t>
            </a:r>
            <a:r>
              <a:rPr lang="en-US" sz="2200" dirty="0" err="1">
                <a:solidFill>
                  <a:srgbClr val="414141"/>
                </a:solidFill>
              </a:rPr>
              <a:t>poudarjajo </a:t>
            </a:r>
            <a:r>
              <a:rPr lang="en-US" sz="2200" b="1" dirty="0">
                <a:solidFill>
                  <a:srgbClr val="414141"/>
                </a:solidFill>
              </a:rPr>
              <a:t>trajnost, kulturno avtentičnost </a:t>
            </a:r>
            <a:r>
              <a:rPr lang="en-US" sz="2200" dirty="0">
                <a:solidFill>
                  <a:srgbClr val="414141"/>
                </a:solidFill>
              </a:rPr>
              <a:t>in </a:t>
            </a:r>
            <a:r>
              <a:rPr lang="en-US" sz="2200" b="1" dirty="0">
                <a:solidFill>
                  <a:srgbClr val="414141"/>
                </a:solidFill>
              </a:rPr>
              <a:t>edinstvene izkušnje gostov</a:t>
            </a:r>
            <a:r>
              <a:rPr lang="en-US" sz="2200" dirty="0">
                <a:solidFill>
                  <a:srgbClr val="414141"/>
                </a:solidFill>
              </a:rPr>
              <a:t>, pogosto pa se nahajajo v </a:t>
            </a:r>
            <a:r>
              <a:rPr lang="en-US" sz="2200" b="1" dirty="0">
                <a:solidFill>
                  <a:srgbClr val="414141"/>
                </a:solidFill>
              </a:rPr>
              <a:t>naravnem, podeželskem </a:t>
            </a:r>
            <a:r>
              <a:rPr lang="en-US" sz="2200" dirty="0">
                <a:solidFill>
                  <a:srgbClr val="414141"/>
                </a:solidFill>
              </a:rPr>
              <a:t>ali </a:t>
            </a:r>
            <a:r>
              <a:rPr lang="en-US" sz="2200" b="1" dirty="0">
                <a:solidFill>
                  <a:srgbClr val="414141"/>
                </a:solidFill>
              </a:rPr>
              <a:t>skupnostnem okolju</a:t>
            </a:r>
            <a:r>
              <a:rPr lang="en-US" sz="2200" dirty="0">
                <a:solidFill>
                  <a:srgbClr val="414141"/>
                </a:solidFill>
              </a:rPr>
              <a:t>. </a:t>
            </a:r>
          </a:p>
        </p:txBody>
      </p:sp>
      <p:sp>
        <p:nvSpPr>
          <p:cNvPr id="13" name="Text Placeholder 1">
            <a:extLst>
              <a:ext uri="{FF2B5EF4-FFF2-40B4-BE49-F238E27FC236}">
                <a16:creationId xmlns:a16="http://schemas.microsoft.com/office/drawing/2014/main" id="{53E0292C-5CC3-A32A-8D3D-A2BE1EAEA21D}"/>
              </a:ext>
            </a:extLst>
          </p:cNvPr>
          <p:cNvSpPr txBox="1">
            <a:spLocks/>
          </p:cNvSpPr>
          <p:nvPr/>
        </p:nvSpPr>
        <p:spPr>
          <a:xfrm>
            <a:off x="6795486" y="2211824"/>
            <a:ext cx="381206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80"/>
              </a:lnSpc>
              <a:spcBef>
                <a:spcPts val="0"/>
              </a:spcBef>
            </a:pPr>
            <a:r>
              <a:rPr lang="en-US" sz="2200" dirty="0"/>
              <a:t>Lahko vključujejo:</a:t>
            </a:r>
          </a:p>
          <a:p>
            <a:pPr algn="l">
              <a:lnSpc>
                <a:spcPts val="2380"/>
              </a:lnSpc>
              <a:spcBef>
                <a:spcPts val="0"/>
              </a:spcBef>
            </a:pPr>
            <a:endParaRPr lang="en-US" sz="2200" dirty="0"/>
          </a:p>
          <a:p>
            <a:pPr marL="342900" indent="-342900" algn="l">
              <a:lnSpc>
                <a:spcPts val="2380"/>
              </a:lnSpc>
              <a:spcBef>
                <a:spcPts val="0"/>
              </a:spcBef>
              <a:buFont typeface="Arial" panose="020B0604020202020204" pitchFamily="34" charset="0"/>
              <a:buChar char="•"/>
            </a:pPr>
            <a:r>
              <a:rPr lang="en-US" sz="2200" b="1" dirty="0"/>
              <a:t>Glamping </a:t>
            </a:r>
            <a:r>
              <a:rPr lang="en-US" sz="2200" dirty="0"/>
              <a:t>(luksuzno kampiranje)</a:t>
            </a:r>
          </a:p>
          <a:p>
            <a:pPr marL="342900" indent="-342900" algn="l">
              <a:lnSpc>
                <a:spcPts val="2380"/>
              </a:lnSpc>
              <a:spcBef>
                <a:spcPts val="0"/>
              </a:spcBef>
              <a:buFont typeface="Arial" panose="020B0604020202020204" pitchFamily="34" charset="0"/>
              <a:buChar char="•"/>
            </a:pPr>
            <a:r>
              <a:rPr lang="en-US" sz="2200" b="1" dirty="0"/>
              <a:t>Eko-koče</a:t>
            </a:r>
            <a:endParaRPr lang="en-US" sz="2200" dirty="0"/>
          </a:p>
          <a:p>
            <a:pPr marL="342900" indent="-342900" algn="l">
              <a:lnSpc>
                <a:spcPts val="2380"/>
              </a:lnSpc>
              <a:spcBef>
                <a:spcPts val="0"/>
              </a:spcBef>
              <a:buFont typeface="Arial" panose="020B0604020202020204" pitchFamily="34" charset="0"/>
              <a:buChar char="•"/>
            </a:pPr>
            <a:r>
              <a:rPr lang="en-US" sz="2200" b="1" dirty="0"/>
              <a:t>Kmetijske počitnice ali agroturizem</a:t>
            </a:r>
            <a:endParaRPr lang="en-US" sz="2200" dirty="0"/>
          </a:p>
          <a:p>
            <a:pPr marL="342900" indent="-342900" algn="l">
              <a:lnSpc>
                <a:spcPts val="2380"/>
              </a:lnSpc>
              <a:spcBef>
                <a:spcPts val="0"/>
              </a:spcBef>
              <a:buFont typeface="Arial" panose="020B0604020202020204" pitchFamily="34" charset="0"/>
              <a:buChar char="•"/>
            </a:pPr>
            <a:r>
              <a:rPr lang="en-US" sz="2200" b="1" dirty="0"/>
              <a:t>Prenovljene zgodovinske stavbe</a:t>
            </a:r>
            <a:endParaRPr lang="en-US" sz="2200" dirty="0"/>
          </a:p>
          <a:p>
            <a:pPr marL="342900" indent="-342900" algn="l">
              <a:lnSpc>
                <a:spcPts val="2380"/>
              </a:lnSpc>
              <a:spcBef>
                <a:spcPts val="0"/>
              </a:spcBef>
              <a:buFont typeface="Arial" panose="020B0604020202020204" pitchFamily="34" charset="0"/>
              <a:buChar char="•"/>
            </a:pPr>
            <a:r>
              <a:rPr lang="en-US" sz="2200" b="1" dirty="0"/>
              <a:t>Majhne hišice ali koče</a:t>
            </a:r>
            <a:endParaRPr lang="en-US" sz="2200" dirty="0"/>
          </a:p>
          <a:p>
            <a:pPr marL="342900" indent="-342900" algn="l">
              <a:lnSpc>
                <a:spcPts val="2380"/>
              </a:lnSpc>
              <a:spcBef>
                <a:spcPts val="0"/>
              </a:spcBef>
              <a:buFont typeface="Arial" panose="020B0604020202020204" pitchFamily="34" charset="0"/>
              <a:buChar char="•"/>
            </a:pPr>
            <a:r>
              <a:rPr lang="en-US" sz="2200" b="1" dirty="0"/>
              <a:t>Gostišča </a:t>
            </a:r>
            <a:r>
              <a:rPr lang="en-US" sz="2200" b="1" dirty="0" err="1"/>
              <a:t>ali</a:t>
            </a:r>
            <a:r>
              <a:rPr lang="en-US" sz="2200" b="1" dirty="0"/>
              <a:t> </a:t>
            </a:r>
            <a:r>
              <a:rPr lang="en-US" sz="2200" b="1" dirty="0" err="1"/>
              <a:t>zasebne</a:t>
            </a:r>
            <a:r>
              <a:rPr lang="en-US" sz="2200" b="1" dirty="0"/>
              <a:t> </a:t>
            </a:r>
            <a:r>
              <a:rPr lang="en-US" sz="2200" b="1" dirty="0" err="1"/>
              <a:t>nastanitve</a:t>
            </a:r>
            <a:r>
              <a:rPr lang="en-US" sz="2200" b="1" dirty="0"/>
              <a:t>, ki </a:t>
            </a:r>
            <a:r>
              <a:rPr lang="en-US" sz="2200" b="1" dirty="0" err="1"/>
              <a:t>jih</a:t>
            </a:r>
            <a:r>
              <a:rPr lang="en-US" sz="2200" b="1" dirty="0"/>
              <a:t> upravlja skupnost</a:t>
            </a:r>
          </a:p>
        </p:txBody>
      </p:sp>
      <p:pic>
        <p:nvPicPr>
          <p:cNvPr id="14" name="Picture 13">
            <a:extLst>
              <a:ext uri="{FF2B5EF4-FFF2-40B4-BE49-F238E27FC236}">
                <a16:creationId xmlns:a16="http://schemas.microsoft.com/office/drawing/2014/main" id="{A728A196-42F9-6E6F-BC67-7C29F3900646}"/>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4492842" y="5125426"/>
            <a:ext cx="3580276" cy="2659133"/>
          </a:xfrm>
          <a:prstGeom prst="rect">
            <a:avLst/>
          </a:prstGeom>
        </p:spPr>
      </p:pic>
    </p:spTree>
    <p:extLst>
      <p:ext uri="{BB962C8B-B14F-4D97-AF65-F5344CB8AC3E}">
        <p14:creationId xmlns:p14="http://schemas.microsoft.com/office/powerpoint/2010/main" val="3101997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B54A3-F0D5-C870-F7F1-DEC296F71CC5}"/>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6B5A5D5-CAE5-6811-15E8-DAA2BD50E165}"/>
              </a:ext>
            </a:extLst>
          </p:cNvPr>
          <p:cNvSpPr txBox="1">
            <a:spLocks/>
          </p:cNvSpPr>
          <p:nvPr/>
        </p:nvSpPr>
        <p:spPr>
          <a:xfrm>
            <a:off x="609624" y="49319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Uvod </a:t>
            </a:r>
            <a:r>
              <a:rPr lang="en-US" dirty="0"/>
              <a:t>–  Začetni stroški in stroški kapitala – kaj je res potrebno za zagon podjetja</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003E9EAE-448E-6EBC-7944-F5D4A42D89F8}"/>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F6C6B1BF-D2BD-4273-9BCD-56D4FB87ABB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
        <p:nvSpPr>
          <p:cNvPr id="4" name="Text Placeholder 5">
            <a:extLst>
              <a:ext uri="{FF2B5EF4-FFF2-40B4-BE49-F238E27FC236}">
                <a16:creationId xmlns:a16="http://schemas.microsoft.com/office/drawing/2014/main" id="{F1069A75-F4F0-8616-F2CA-7D572DF04EF2}"/>
              </a:ext>
            </a:extLst>
          </p:cNvPr>
          <p:cNvSpPr txBox="1">
            <a:spLocks/>
          </p:cNvSpPr>
          <p:nvPr/>
        </p:nvSpPr>
        <p:spPr>
          <a:xfrm>
            <a:off x="609624" y="2057586"/>
            <a:ext cx="4523873" cy="4561533"/>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Opredelitev alternativnih turističnih nastanitev</a:t>
            </a:r>
          </a:p>
        </p:txBody>
      </p:sp>
      <p:sp>
        <p:nvSpPr>
          <p:cNvPr id="2" name="TextBox 1">
            <a:extLst>
              <a:ext uri="{FF2B5EF4-FFF2-40B4-BE49-F238E27FC236}">
                <a16:creationId xmlns:a16="http://schemas.microsoft.com/office/drawing/2014/main" id="{B72D6B1B-CCB9-9597-A2C9-61C117D012C3}"/>
              </a:ext>
            </a:extLst>
          </p:cNvPr>
          <p:cNvSpPr txBox="1"/>
          <p:nvPr/>
        </p:nvSpPr>
        <p:spPr>
          <a:xfrm>
            <a:off x="609625" y="3160771"/>
            <a:ext cx="5291114" cy="3337580"/>
          </a:xfrm>
          <a:prstGeom prst="rect">
            <a:avLst/>
          </a:prstGeom>
          <a:noFill/>
        </p:spPr>
        <p:txBody>
          <a:bodyPr wrap="square" lIns="91440" tIns="45720" rIns="91440" bIns="45720" anchor="t">
            <a:spAutoFit/>
          </a:bodyPr>
          <a:lstStyle/>
          <a:p>
            <a:pPr>
              <a:lnSpc>
                <a:spcPts val="2320"/>
              </a:lnSpc>
            </a:pPr>
            <a:r>
              <a:rPr lang="en-US" sz="2200" dirty="0">
                <a:solidFill>
                  <a:srgbClr val="414141"/>
                </a:solidFill>
              </a:rPr>
              <a:t>Ti modeli so tesno povezani z vrednotami </a:t>
            </a:r>
            <a:r>
              <a:rPr lang="en-US" sz="2200" b="1" dirty="0">
                <a:solidFill>
                  <a:srgbClr val="414141"/>
                </a:solidFill>
              </a:rPr>
              <a:t>odgovornega potovanja </a:t>
            </a:r>
            <a:r>
              <a:rPr lang="en-US" sz="2200" dirty="0">
                <a:solidFill>
                  <a:srgbClr val="414141"/>
                </a:solidFill>
              </a:rPr>
              <a:t>in privlačni za obiskovalce</a:t>
            </a:r>
            <a:r>
              <a:rPr lang="en-US" sz="2200" b="1" dirty="0">
                <a:solidFill>
                  <a:srgbClr val="414141"/>
                </a:solidFill>
              </a:rPr>
              <a:t>,</a:t>
            </a:r>
            <a:r>
              <a:rPr lang="en-US" sz="2200" dirty="0">
                <a:solidFill>
                  <a:srgbClr val="414141"/>
                </a:solidFill>
              </a:rPr>
              <a:t> ki iščejo </a:t>
            </a:r>
            <a:r>
              <a:rPr lang="en-US" sz="2200" b="1" dirty="0">
                <a:solidFill>
                  <a:srgbClr val="414141"/>
                </a:solidFill>
              </a:rPr>
              <a:t>pomembne izkušnje z majhnim vplivom na okolje, </a:t>
            </a:r>
            <a:r>
              <a:rPr lang="en-US" sz="2200" dirty="0">
                <a:solidFill>
                  <a:srgbClr val="414141"/>
                </a:solidFill>
              </a:rPr>
              <a:t>ki neposredno podpirajo lokalno prebivalstvo in okolje. </a:t>
            </a:r>
          </a:p>
          <a:p>
            <a:pPr>
              <a:lnSpc>
                <a:spcPts val="2320"/>
              </a:lnSpc>
            </a:pPr>
            <a:endParaRPr lang="en-US" sz="2200" dirty="0">
              <a:solidFill>
                <a:srgbClr val="414141"/>
              </a:solidFill>
            </a:endParaRPr>
          </a:p>
          <a:p>
            <a:pPr>
              <a:lnSpc>
                <a:spcPts val="2320"/>
              </a:lnSpc>
            </a:pPr>
            <a:r>
              <a:rPr lang="en-US" sz="2200" dirty="0" err="1">
                <a:solidFill>
                  <a:srgbClr val="414141"/>
                </a:solidFill>
              </a:rPr>
              <a:t>Pogosto</a:t>
            </a:r>
            <a:r>
              <a:rPr lang="en-US" sz="2200" dirty="0">
                <a:solidFill>
                  <a:srgbClr val="414141"/>
                </a:solidFill>
              </a:rPr>
              <a:t> </a:t>
            </a:r>
            <a:r>
              <a:rPr lang="en-US" sz="2200" dirty="0" err="1">
                <a:solidFill>
                  <a:srgbClr val="414141"/>
                </a:solidFill>
              </a:rPr>
              <a:t>ponujajo</a:t>
            </a:r>
            <a:r>
              <a:rPr lang="en-US" sz="2200" dirty="0">
                <a:solidFill>
                  <a:srgbClr val="414141"/>
                </a:solidFill>
              </a:rPr>
              <a:t> </a:t>
            </a:r>
            <a:r>
              <a:rPr lang="en-US" sz="2200" b="1" dirty="0" err="1">
                <a:solidFill>
                  <a:srgbClr val="414141"/>
                </a:solidFill>
              </a:rPr>
              <a:t>poglobljeno</a:t>
            </a:r>
            <a:r>
              <a:rPr lang="en-US" sz="2200" b="1" dirty="0">
                <a:solidFill>
                  <a:srgbClr val="414141"/>
                </a:solidFill>
              </a:rPr>
              <a:t> </a:t>
            </a:r>
            <a:r>
              <a:rPr lang="en-US" sz="2200" b="1" dirty="0" err="1">
                <a:solidFill>
                  <a:srgbClr val="414141"/>
                </a:solidFill>
              </a:rPr>
              <a:t>bivanje</a:t>
            </a:r>
            <a:r>
              <a:rPr lang="en-US" sz="2200" b="1" dirty="0">
                <a:solidFill>
                  <a:srgbClr val="414141"/>
                </a:solidFill>
              </a:rPr>
              <a:t> in izkušnje, </a:t>
            </a:r>
            <a:r>
              <a:rPr lang="en-US" sz="2200" dirty="0">
                <a:solidFill>
                  <a:srgbClr val="414141"/>
                </a:solidFill>
              </a:rPr>
              <a:t>oblikovane na podlagi lokalne dediščine, pokrajine in tradicij, kar ustreza rastočemu povpraševanju po globljem, bolj etičnem potovanju. </a:t>
            </a:r>
          </a:p>
        </p:txBody>
      </p:sp>
      <p:sp>
        <p:nvSpPr>
          <p:cNvPr id="3" name="Freeform 2">
            <a:extLst>
              <a:ext uri="{FF2B5EF4-FFF2-40B4-BE49-F238E27FC236}">
                <a16:creationId xmlns:a16="http://schemas.microsoft.com/office/drawing/2014/main" id="{959C05CB-772B-C101-353D-458A27636999}"/>
              </a:ext>
            </a:extLst>
          </p:cNvPr>
          <p:cNvSpPr/>
          <p:nvPr/>
        </p:nvSpPr>
        <p:spPr>
          <a:xfrm rot="10800000">
            <a:off x="6391031" y="2056362"/>
            <a:ext cx="4523873" cy="480163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83A8949C-4F25-2B71-6CEF-97E8AB0441DE}"/>
              </a:ext>
            </a:extLst>
          </p:cNvPr>
          <p:cNvSpPr txBox="1">
            <a:spLocks/>
          </p:cNvSpPr>
          <p:nvPr/>
        </p:nvSpPr>
        <p:spPr>
          <a:xfrm>
            <a:off x="6795486" y="2280208"/>
            <a:ext cx="389998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80"/>
              </a:lnSpc>
              <a:spcBef>
                <a:spcPts val="0"/>
              </a:spcBef>
            </a:pPr>
            <a:r>
              <a:rPr lang="en-US" sz="2200" dirty="0"/>
              <a:t>Lahko vključujejo:</a:t>
            </a:r>
          </a:p>
          <a:p>
            <a:pPr algn="l">
              <a:lnSpc>
                <a:spcPts val="2380"/>
              </a:lnSpc>
              <a:spcBef>
                <a:spcPts val="0"/>
              </a:spcBef>
            </a:pPr>
            <a:endParaRPr lang="en-US" sz="2200" dirty="0"/>
          </a:p>
          <a:p>
            <a:pPr marL="342900" indent="-342900" algn="l">
              <a:lnSpc>
                <a:spcPts val="2380"/>
              </a:lnSpc>
              <a:spcBef>
                <a:spcPts val="0"/>
              </a:spcBef>
              <a:buFont typeface="Arial" panose="020B0604020202020204" pitchFamily="34" charset="0"/>
              <a:buChar char="•"/>
            </a:pPr>
            <a:r>
              <a:rPr lang="en-US" sz="2200" b="1" dirty="0"/>
              <a:t>Glamping </a:t>
            </a:r>
            <a:r>
              <a:rPr lang="en-US" sz="2200" dirty="0"/>
              <a:t>(luksuzno kampiranje)</a:t>
            </a:r>
          </a:p>
          <a:p>
            <a:pPr marL="342900" indent="-342900" algn="l">
              <a:lnSpc>
                <a:spcPts val="2380"/>
              </a:lnSpc>
              <a:spcBef>
                <a:spcPts val="0"/>
              </a:spcBef>
              <a:buFont typeface="Arial" panose="020B0604020202020204" pitchFamily="34" charset="0"/>
              <a:buChar char="•"/>
            </a:pPr>
            <a:r>
              <a:rPr lang="en-US" sz="2200" b="1" dirty="0"/>
              <a:t>Eko-koče</a:t>
            </a:r>
            <a:endParaRPr lang="en-US" sz="2200" dirty="0"/>
          </a:p>
          <a:p>
            <a:pPr marL="342900" indent="-342900" algn="l">
              <a:lnSpc>
                <a:spcPts val="2380"/>
              </a:lnSpc>
              <a:spcBef>
                <a:spcPts val="0"/>
              </a:spcBef>
              <a:buFont typeface="Arial" panose="020B0604020202020204" pitchFamily="34" charset="0"/>
              <a:buChar char="•"/>
            </a:pPr>
            <a:r>
              <a:rPr lang="en-US" sz="2200" b="1" dirty="0"/>
              <a:t>Kmetijska bivanja ali agroturizem</a:t>
            </a:r>
            <a:endParaRPr lang="en-US" sz="2200" dirty="0"/>
          </a:p>
          <a:p>
            <a:pPr marL="342900" indent="-342900" algn="l">
              <a:lnSpc>
                <a:spcPts val="2380"/>
              </a:lnSpc>
              <a:spcBef>
                <a:spcPts val="0"/>
              </a:spcBef>
              <a:buFont typeface="Arial" panose="020B0604020202020204" pitchFamily="34" charset="0"/>
              <a:buChar char="•"/>
            </a:pPr>
            <a:r>
              <a:rPr lang="en-US" sz="2200" b="1" dirty="0"/>
              <a:t>Prenovljene zgodovinske stavbe</a:t>
            </a:r>
            <a:endParaRPr lang="en-US" sz="2200" dirty="0"/>
          </a:p>
          <a:p>
            <a:pPr marL="342900" indent="-342900" algn="l">
              <a:lnSpc>
                <a:spcPts val="2380"/>
              </a:lnSpc>
              <a:spcBef>
                <a:spcPts val="0"/>
              </a:spcBef>
              <a:buFont typeface="Arial" panose="020B0604020202020204" pitchFamily="34" charset="0"/>
              <a:buChar char="•"/>
            </a:pPr>
            <a:r>
              <a:rPr lang="en-US" sz="2200" b="1" dirty="0"/>
              <a:t>Majhne hišice ali koče</a:t>
            </a:r>
            <a:endParaRPr lang="en-US" sz="2200" dirty="0"/>
          </a:p>
          <a:p>
            <a:pPr marL="342900" indent="-342900" algn="l">
              <a:lnSpc>
                <a:spcPts val="2380"/>
              </a:lnSpc>
              <a:spcBef>
                <a:spcPts val="0"/>
              </a:spcBef>
              <a:buFont typeface="Arial" panose="020B0604020202020204" pitchFamily="34" charset="0"/>
              <a:buChar char="•"/>
            </a:pPr>
            <a:r>
              <a:rPr lang="en-US" sz="2200" b="1" dirty="0"/>
              <a:t>Gostišča </a:t>
            </a:r>
            <a:r>
              <a:rPr lang="en-US" sz="2200" b="1" dirty="0" err="1"/>
              <a:t>ali</a:t>
            </a:r>
            <a:r>
              <a:rPr lang="en-US" sz="2200" b="1" dirty="0"/>
              <a:t> </a:t>
            </a:r>
            <a:r>
              <a:rPr lang="en-US" sz="2200" b="1" dirty="0" err="1"/>
              <a:t>zasebne</a:t>
            </a:r>
            <a:r>
              <a:rPr lang="en-US" sz="2200" b="1" dirty="0"/>
              <a:t> </a:t>
            </a:r>
            <a:r>
              <a:rPr lang="en-US" sz="2200" b="1" dirty="0" err="1"/>
              <a:t>nastanitve</a:t>
            </a:r>
            <a:r>
              <a:rPr lang="en-US" sz="2200" b="1" dirty="0"/>
              <a:t>, ki </a:t>
            </a:r>
            <a:r>
              <a:rPr lang="en-US" sz="2200" b="1" dirty="0" err="1"/>
              <a:t>jih</a:t>
            </a:r>
            <a:r>
              <a:rPr lang="en-US" sz="2200" b="1" dirty="0"/>
              <a:t> upravlja skupnost</a:t>
            </a:r>
          </a:p>
        </p:txBody>
      </p:sp>
      <p:pic>
        <p:nvPicPr>
          <p:cNvPr id="14" name="Picture 13">
            <a:extLst>
              <a:ext uri="{FF2B5EF4-FFF2-40B4-BE49-F238E27FC236}">
                <a16:creationId xmlns:a16="http://schemas.microsoft.com/office/drawing/2014/main" id="{95A43DE2-3BCC-27C5-A843-23BBCC8062F6}"/>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4492842" y="5125426"/>
            <a:ext cx="3580276" cy="2659133"/>
          </a:xfrm>
          <a:prstGeom prst="rect">
            <a:avLst/>
          </a:prstGeom>
        </p:spPr>
      </p:pic>
    </p:spTree>
    <p:extLst>
      <p:ext uri="{BB962C8B-B14F-4D97-AF65-F5344CB8AC3E}">
        <p14:creationId xmlns:p14="http://schemas.microsoft.com/office/powerpoint/2010/main" val="509473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2DEB7-C061-2A07-6005-969DE7C5024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13736997-7310-1810-2F3B-487C7ADCCCC1}"/>
              </a:ext>
            </a:extLst>
          </p:cNvPr>
          <p:cNvSpPr txBox="1">
            <a:spLocks/>
          </p:cNvSpPr>
          <p:nvPr/>
        </p:nvSpPr>
        <p:spPr>
          <a:xfrm>
            <a:off x="609624" y="324337"/>
            <a:ext cx="612724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Načrtovanje alternativnih turističnih nastanitev</a:t>
            </a:r>
          </a:p>
        </p:txBody>
      </p:sp>
      <p:sp>
        <p:nvSpPr>
          <p:cNvPr id="7" name="Slide Number Placeholder 5">
            <a:extLst>
              <a:ext uri="{FF2B5EF4-FFF2-40B4-BE49-F238E27FC236}">
                <a16:creationId xmlns:a16="http://schemas.microsoft.com/office/drawing/2014/main" id="{3351E873-C02C-CF65-8A2E-DF7EDB279F1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
        <p:nvSpPr>
          <p:cNvPr id="4" name="Text Placeholder 5">
            <a:extLst>
              <a:ext uri="{FF2B5EF4-FFF2-40B4-BE49-F238E27FC236}">
                <a16:creationId xmlns:a16="http://schemas.microsoft.com/office/drawing/2014/main" id="{E229F205-F254-BC3D-B73A-ACDBBF7115A5}"/>
              </a:ext>
            </a:extLst>
          </p:cNvPr>
          <p:cNvSpPr txBox="1">
            <a:spLocks/>
          </p:cNvSpPr>
          <p:nvPr/>
        </p:nvSpPr>
        <p:spPr>
          <a:xfrm>
            <a:off x="6902505" y="480645"/>
            <a:ext cx="4177635"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Razlika od tipičnih turističnih nastanitev </a:t>
            </a:r>
          </a:p>
        </p:txBody>
      </p:sp>
      <p:sp>
        <p:nvSpPr>
          <p:cNvPr id="3" name="Freeform 2">
            <a:extLst>
              <a:ext uri="{FF2B5EF4-FFF2-40B4-BE49-F238E27FC236}">
                <a16:creationId xmlns:a16="http://schemas.microsoft.com/office/drawing/2014/main" id="{AA6C4C93-7E71-045C-6197-C281B70B552C}"/>
              </a:ext>
            </a:extLst>
          </p:cNvPr>
          <p:cNvSpPr/>
          <p:nvPr/>
        </p:nvSpPr>
        <p:spPr>
          <a:xfrm rot="10800000">
            <a:off x="479363" y="1682576"/>
            <a:ext cx="4523873" cy="517286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pic>
        <p:nvPicPr>
          <p:cNvPr id="14" name="Picture 13">
            <a:extLst>
              <a:ext uri="{FF2B5EF4-FFF2-40B4-BE49-F238E27FC236}">
                <a16:creationId xmlns:a16="http://schemas.microsoft.com/office/drawing/2014/main" id="{A997168D-BA84-5A68-C150-66AC1C2BA15E}"/>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4492842" y="5125426"/>
            <a:ext cx="3580276" cy="2659133"/>
          </a:xfrm>
          <a:prstGeom prst="rect">
            <a:avLst/>
          </a:prstGeom>
        </p:spPr>
      </p:pic>
      <p:sp>
        <p:nvSpPr>
          <p:cNvPr id="5" name="Freeform 4">
            <a:extLst>
              <a:ext uri="{FF2B5EF4-FFF2-40B4-BE49-F238E27FC236}">
                <a16:creationId xmlns:a16="http://schemas.microsoft.com/office/drawing/2014/main" id="{918F11F8-F8FD-2F72-D152-0323BBAD4BA9}"/>
              </a:ext>
            </a:extLst>
          </p:cNvPr>
          <p:cNvSpPr/>
          <p:nvPr/>
        </p:nvSpPr>
        <p:spPr>
          <a:xfrm rot="10800000">
            <a:off x="4535704" y="1682572"/>
            <a:ext cx="6833358" cy="5172868"/>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AA98F2B9-1CA9-3B6A-A683-7F01BFA4211D}"/>
              </a:ext>
            </a:extLst>
          </p:cNvPr>
          <p:cNvSpPr txBox="1">
            <a:spLocks/>
          </p:cNvSpPr>
          <p:nvPr/>
        </p:nvSpPr>
        <p:spPr>
          <a:xfrm>
            <a:off x="775053" y="2406450"/>
            <a:ext cx="3013616"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l">
              <a:lnSpc>
                <a:spcPts val="2340"/>
              </a:lnSpc>
              <a:spcBef>
                <a:spcPts val="0"/>
              </a:spcBef>
            </a:pPr>
            <a:r>
              <a:rPr lang="en-US" sz="2200" dirty="0"/>
              <a:t>Za razliko od tradicionalnih stanovanjskih objektov ali komercialnih turističnih nastanitev, npr. hotelskih objektov, </a:t>
            </a:r>
            <a:r>
              <a:rPr lang="en-US" sz="2200" b="1" dirty="0" err="1"/>
              <a:t>alternativne</a:t>
            </a:r>
            <a:r>
              <a:rPr lang="en-US" sz="2200" b="1" dirty="0"/>
              <a:t> </a:t>
            </a:r>
            <a:r>
              <a:rPr lang="en-US" sz="2200" b="1" dirty="0" err="1"/>
              <a:t>turistične</a:t>
            </a:r>
            <a:r>
              <a:rPr lang="en-US" sz="2200" b="1" dirty="0"/>
              <a:t> </a:t>
            </a:r>
            <a:r>
              <a:rPr lang="en-US" sz="2200" b="1" dirty="0" err="1"/>
              <a:t>nastanitve</a:t>
            </a:r>
            <a:r>
              <a:rPr lang="en-US" sz="2200" b="1" dirty="0"/>
              <a:t> (ATA) </a:t>
            </a:r>
            <a:r>
              <a:rPr lang="en-US" sz="2200" dirty="0" err="1"/>
              <a:t>običajno</a:t>
            </a:r>
            <a:r>
              <a:rPr lang="en-US" sz="2200" dirty="0"/>
              <a:t> </a:t>
            </a:r>
            <a:r>
              <a:rPr lang="en-US" sz="2200" dirty="0" err="1"/>
              <a:t>vključujejo</a:t>
            </a:r>
            <a:r>
              <a:rPr lang="en-US" sz="2200" dirty="0"/>
              <a:t>:</a:t>
            </a:r>
          </a:p>
        </p:txBody>
      </p:sp>
      <p:sp>
        <p:nvSpPr>
          <p:cNvPr id="8" name="Text Placeholder 1">
            <a:extLst>
              <a:ext uri="{FF2B5EF4-FFF2-40B4-BE49-F238E27FC236}">
                <a16:creationId xmlns:a16="http://schemas.microsoft.com/office/drawing/2014/main" id="{86CA1609-A147-5523-1A00-7C15C123F77A}"/>
              </a:ext>
            </a:extLst>
          </p:cNvPr>
          <p:cNvSpPr txBox="1">
            <a:spLocks/>
          </p:cNvSpPr>
          <p:nvPr/>
        </p:nvSpPr>
        <p:spPr>
          <a:xfrm>
            <a:off x="3798134" y="1839835"/>
            <a:ext cx="7478127" cy="4763880"/>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lnSpc>
                <a:spcPts val="2340"/>
              </a:lnSpc>
              <a:spcBef>
                <a:spcPts val="0"/>
              </a:spcBef>
              <a:buFont typeface="Arial" panose="020B0604020202020204" pitchFamily="34" charset="0"/>
              <a:buChar char="•"/>
            </a:pPr>
            <a:r>
              <a:rPr lang="en-US" sz="2200" dirty="0" err="1"/>
              <a:t>objekte</a:t>
            </a:r>
            <a:r>
              <a:rPr lang="en-US" sz="2200" dirty="0"/>
              <a:t> </a:t>
            </a:r>
            <a:r>
              <a:rPr lang="en-US" sz="2200" b="1" dirty="0"/>
              <a:t>z </a:t>
            </a:r>
            <a:r>
              <a:rPr lang="en-US" sz="2200" b="1" dirty="0" err="1"/>
              <a:t>majhnim</a:t>
            </a:r>
            <a:r>
              <a:rPr lang="en-US" sz="2200" b="1" dirty="0"/>
              <a:t> </a:t>
            </a:r>
            <a:r>
              <a:rPr lang="en-US" sz="2200" b="1" dirty="0" err="1"/>
              <a:t>vplivom</a:t>
            </a:r>
            <a:r>
              <a:rPr lang="en-US" sz="2200" b="1" dirty="0"/>
              <a:t> </a:t>
            </a:r>
            <a:r>
              <a:rPr lang="en-US" sz="2200" b="1" dirty="0" err="1"/>
              <a:t>na</a:t>
            </a:r>
            <a:r>
              <a:rPr lang="en-US" sz="2200" b="1" dirty="0"/>
              <a:t> okolje </a:t>
            </a:r>
            <a:r>
              <a:rPr lang="en-US" sz="2200" dirty="0"/>
              <a:t>ali </a:t>
            </a:r>
            <a:r>
              <a:rPr lang="en-US" sz="2200" b="1" dirty="0"/>
              <a:t>sezonske </a:t>
            </a:r>
            <a:r>
              <a:rPr lang="en-US" sz="2200" dirty="0" err="1"/>
              <a:t>objekte</a:t>
            </a:r>
            <a:r>
              <a:rPr lang="en-US" sz="2200" dirty="0"/>
              <a:t> za </a:t>
            </a:r>
            <a:r>
              <a:rPr lang="en-US" sz="2200" dirty="0" err="1"/>
              <a:t>goste</a:t>
            </a:r>
            <a:r>
              <a:rPr lang="en-US" sz="2200" dirty="0"/>
              <a:t> (</a:t>
            </a:r>
            <a:r>
              <a:rPr lang="en-US" sz="2200" dirty="0" err="1"/>
              <a:t>npr</a:t>
            </a:r>
            <a:r>
              <a:rPr lang="en-US" sz="2200" dirty="0"/>
              <a:t>. </a:t>
            </a:r>
            <a:r>
              <a:rPr lang="en-US" sz="2200" dirty="0" err="1"/>
              <a:t>podi</a:t>
            </a:r>
            <a:r>
              <a:rPr lang="en-US" sz="2200" dirty="0"/>
              <a:t>, </a:t>
            </a:r>
            <a:r>
              <a:rPr lang="en-US" sz="2200" dirty="0" err="1"/>
              <a:t>jurte</a:t>
            </a:r>
            <a:r>
              <a:rPr lang="en-US" sz="2200" dirty="0"/>
              <a:t>, </a:t>
            </a:r>
            <a:r>
              <a:rPr lang="en-US" sz="2200" dirty="0" err="1"/>
              <a:t>pastirske</a:t>
            </a:r>
            <a:r>
              <a:rPr lang="en-US" sz="2200" dirty="0"/>
              <a:t> </a:t>
            </a:r>
            <a:r>
              <a:rPr lang="en-US" sz="2200" dirty="0" err="1"/>
              <a:t>koče</a:t>
            </a:r>
            <a:r>
              <a:rPr lang="en-US" sz="2200" dirty="0"/>
              <a:t>);</a:t>
            </a:r>
          </a:p>
          <a:p>
            <a:pPr marL="342900" indent="-342900" algn="l">
              <a:lnSpc>
                <a:spcPts val="2340"/>
              </a:lnSpc>
              <a:spcBef>
                <a:spcPts val="0"/>
              </a:spcBef>
              <a:buFont typeface="Arial" panose="020B0604020202020204" pitchFamily="34" charset="0"/>
              <a:buChar char="•"/>
            </a:pPr>
            <a:r>
              <a:rPr lang="en-US" sz="2200" b="1" dirty="0" err="1"/>
              <a:t>lokacijo</a:t>
            </a:r>
            <a:r>
              <a:rPr lang="en-US" sz="2200" b="1" dirty="0"/>
              <a:t> </a:t>
            </a:r>
            <a:r>
              <a:rPr lang="en-US" sz="2200" dirty="0" err="1"/>
              <a:t>na</a:t>
            </a:r>
            <a:r>
              <a:rPr lang="en-US" sz="2200" dirty="0"/>
              <a:t> </a:t>
            </a:r>
            <a:r>
              <a:rPr lang="en-US" sz="2200" b="1" dirty="0" err="1"/>
              <a:t>podeželju</a:t>
            </a:r>
            <a:r>
              <a:rPr lang="en-US" sz="2200" b="1" dirty="0"/>
              <a:t>, v </a:t>
            </a:r>
            <a:r>
              <a:rPr lang="en-US" sz="2200" b="1" dirty="0" err="1"/>
              <a:t>slikovitih</a:t>
            </a:r>
            <a:r>
              <a:rPr lang="en-US" sz="2200" b="1" dirty="0"/>
              <a:t> območjih </a:t>
            </a:r>
            <a:r>
              <a:rPr lang="en-US" sz="2200" b="1" dirty="0" err="1"/>
              <a:t>ali</a:t>
            </a:r>
            <a:r>
              <a:rPr lang="en-US" sz="2200" b="1" dirty="0"/>
              <a:t> </a:t>
            </a:r>
            <a:r>
              <a:rPr lang="en-US" sz="2200" b="1" dirty="0" err="1"/>
              <a:t>območjih</a:t>
            </a:r>
            <a:r>
              <a:rPr lang="en-US" sz="2200" b="1" dirty="0"/>
              <a:t>, </a:t>
            </a:r>
            <a:r>
              <a:rPr lang="en-US" sz="2200" b="1" dirty="0" err="1"/>
              <a:t>občutljivih</a:t>
            </a:r>
            <a:r>
              <a:rPr lang="en-US" sz="2200" b="1" dirty="0"/>
              <a:t> za </a:t>
            </a:r>
            <a:r>
              <a:rPr lang="en-US" sz="2200" b="1" dirty="0" err="1"/>
              <a:t>dediščino</a:t>
            </a:r>
            <a:r>
              <a:rPr lang="en-US" sz="2200" b="1" dirty="0"/>
              <a:t>;</a:t>
            </a:r>
            <a:endParaRPr lang="en-US" sz="2200"/>
          </a:p>
          <a:p>
            <a:pPr marL="342900" indent="-342900" algn="l">
              <a:lnSpc>
                <a:spcPts val="2340"/>
              </a:lnSpc>
              <a:spcBef>
                <a:spcPts val="0"/>
              </a:spcBef>
              <a:buFont typeface="Arial" panose="020B0604020202020204" pitchFamily="34" charset="0"/>
              <a:buChar char="•"/>
            </a:pPr>
            <a:r>
              <a:rPr lang="en-US" sz="2200" b="1" dirty="0" err="1"/>
              <a:t>dejavnosti</a:t>
            </a:r>
            <a:r>
              <a:rPr lang="en-US" sz="2200" b="1" dirty="0"/>
              <a:t>, </a:t>
            </a:r>
            <a:r>
              <a:rPr lang="en-US" sz="2200" dirty="0"/>
              <a:t>ki </a:t>
            </a:r>
            <a:r>
              <a:rPr lang="en-US" sz="2200" b="1" dirty="0" err="1"/>
              <a:t>izboljšujejo</a:t>
            </a:r>
            <a:r>
              <a:rPr lang="en-US" sz="2200" b="1" dirty="0"/>
              <a:t> </a:t>
            </a:r>
            <a:r>
              <a:rPr lang="en-US" sz="2200" b="1" dirty="0" err="1"/>
              <a:t>naravo</a:t>
            </a:r>
            <a:r>
              <a:rPr lang="en-US" sz="2200" b="1" dirty="0"/>
              <a:t>, dobro počutje in </a:t>
            </a:r>
            <a:r>
              <a:rPr lang="en-US" sz="2200" b="1" dirty="0" err="1"/>
              <a:t>koristi</a:t>
            </a:r>
            <a:r>
              <a:rPr lang="en-US" sz="2200" b="1" dirty="0"/>
              <a:t> </a:t>
            </a:r>
            <a:r>
              <a:rPr lang="en-US" sz="2200" b="1" dirty="0" err="1"/>
              <a:t>lokalne</a:t>
            </a:r>
            <a:r>
              <a:rPr lang="en-US" sz="2200" b="1" dirty="0"/>
              <a:t> </a:t>
            </a:r>
            <a:r>
              <a:rPr lang="en-US" sz="2200" b="1" dirty="0" err="1"/>
              <a:t>skupnosti</a:t>
            </a:r>
            <a:r>
              <a:rPr lang="en-US" sz="2200" b="1" dirty="0"/>
              <a:t>; </a:t>
            </a:r>
            <a:endParaRPr lang="en-US" sz="2200" b="1">
              <a:ea typeface="Calibri"/>
              <a:cs typeface="Calibri"/>
            </a:endParaRPr>
          </a:p>
          <a:p>
            <a:pPr marL="342900" indent="-342900" algn="l">
              <a:lnSpc>
                <a:spcPts val="2340"/>
              </a:lnSpc>
              <a:spcBef>
                <a:spcPts val="0"/>
              </a:spcBef>
              <a:buFont typeface="Arial" panose="020B0604020202020204" pitchFamily="34" charset="0"/>
              <a:buChar char="•"/>
            </a:pPr>
            <a:r>
              <a:rPr lang="en-US" sz="2200" dirty="0"/>
              <a:t>so </a:t>
            </a:r>
            <a:r>
              <a:rPr lang="en-US" sz="2200" err="1"/>
              <a:t>oblika</a:t>
            </a:r>
            <a:r>
              <a:rPr lang="en-US" sz="2200" dirty="0"/>
              <a:t> </a:t>
            </a:r>
            <a:r>
              <a:rPr lang="en-US" sz="2200" b="1" err="1"/>
              <a:t>trajnostnega</a:t>
            </a:r>
            <a:r>
              <a:rPr lang="en-US" sz="2200" b="1" dirty="0"/>
              <a:t> turizma</a:t>
            </a:r>
            <a:r>
              <a:rPr lang="en-US" sz="2200" dirty="0"/>
              <a:t>, ki </a:t>
            </a:r>
            <a:r>
              <a:rPr lang="en-US" sz="2200" b="1" dirty="0"/>
              <a:t>spodbuja lokalno gospodarstvo </a:t>
            </a:r>
            <a:r>
              <a:rPr lang="en-US" sz="2200" dirty="0"/>
              <a:t>z ustvarjanjem delovnih mest, podporo lokalnim proizvajalcem in obrtnikom ter privabljanjem </a:t>
            </a:r>
            <a:r>
              <a:rPr lang="en-US" sz="2200" err="1"/>
              <a:t>obiskovalcev</a:t>
            </a:r>
            <a:r>
              <a:rPr lang="en-US" sz="2200" dirty="0"/>
              <a:t>. </a:t>
            </a:r>
            <a:r>
              <a:rPr lang="en-US" sz="2200" err="1"/>
              <a:t>Pomaga</a:t>
            </a:r>
            <a:r>
              <a:rPr lang="en-US" sz="2200" dirty="0"/>
              <a:t> </a:t>
            </a:r>
            <a:r>
              <a:rPr lang="en-US" sz="2200" b="1" err="1"/>
              <a:t>oživiti</a:t>
            </a:r>
            <a:r>
              <a:rPr lang="en-US" sz="2200" b="1" dirty="0"/>
              <a:t> </a:t>
            </a:r>
            <a:r>
              <a:rPr lang="en-US" sz="2200" b="1" err="1"/>
              <a:t>podeželje</a:t>
            </a:r>
            <a:r>
              <a:rPr lang="en-US" sz="2200" b="1" dirty="0"/>
              <a:t> </a:t>
            </a:r>
            <a:r>
              <a:rPr lang="en-US" sz="2200" dirty="0"/>
              <a:t>in </a:t>
            </a:r>
            <a:r>
              <a:rPr lang="en-US" sz="2200" b="1" dirty="0"/>
              <a:t>izboljšati infrastrukturo</a:t>
            </a:r>
            <a:r>
              <a:rPr lang="en-US" sz="2200" dirty="0"/>
              <a:t>, kot so </a:t>
            </a:r>
            <a:r>
              <a:rPr lang="en-US" sz="2200" err="1"/>
              <a:t>poti</a:t>
            </a:r>
            <a:r>
              <a:rPr lang="en-US" sz="2200" dirty="0"/>
              <a:t>, </a:t>
            </a:r>
            <a:r>
              <a:rPr lang="en-US" sz="2200" err="1"/>
              <a:t>mestna</a:t>
            </a:r>
            <a:r>
              <a:rPr lang="en-US" sz="2200" dirty="0"/>
              <a:t> </a:t>
            </a:r>
            <a:r>
              <a:rPr lang="en-US" sz="2200" err="1"/>
              <a:t>središča</a:t>
            </a:r>
            <a:r>
              <a:rPr lang="en-US" sz="2200" dirty="0"/>
              <a:t> in </a:t>
            </a:r>
            <a:r>
              <a:rPr lang="en-US" sz="2200" err="1"/>
              <a:t>gostinske</a:t>
            </a:r>
            <a:r>
              <a:rPr lang="en-US" sz="2200" dirty="0"/>
              <a:t> ponudbe, kar koristi tudi prebivalcem, npr. </a:t>
            </a:r>
            <a:r>
              <a:rPr lang="en-IE" sz="2200" dirty="0">
                <a:hlinkClick r:id="rId4">
                  <a:extLst>
                    <a:ext uri="{A12FA001-AC4F-418D-AE19-62706E023703}">
                      <ahyp:hlinkClr xmlns:ahyp="http://schemas.microsoft.com/office/drawing/2018/hyperlinkcolor" val="tx"/>
                    </a:ext>
                  </a:extLst>
                </a:hlinkClick>
              </a:rPr>
              <a:t>Hubertus Mountain Refugio Allgäu, Nemčija; </a:t>
            </a:r>
            <a:endParaRPr lang="en-IE" sz="2200"/>
          </a:p>
          <a:p>
            <a:pPr marL="342900" indent="-342900" algn="l">
              <a:lnSpc>
                <a:spcPts val="2340"/>
              </a:lnSpc>
              <a:spcBef>
                <a:spcPts val="0"/>
              </a:spcBef>
              <a:buFont typeface="Arial" panose="020B0604020202020204" pitchFamily="34" charset="0"/>
              <a:buChar char="•"/>
            </a:pPr>
            <a:r>
              <a:rPr lang="en-US" sz="2200" b="1" dirty="0" err="1"/>
              <a:t>poslovne</a:t>
            </a:r>
            <a:r>
              <a:rPr lang="en-US" sz="2200" b="1" dirty="0"/>
              <a:t> </a:t>
            </a:r>
            <a:r>
              <a:rPr lang="en-US" sz="2200" b="1" dirty="0" err="1"/>
              <a:t>modele</a:t>
            </a:r>
            <a:r>
              <a:rPr lang="en-US" sz="2200" b="1" dirty="0"/>
              <a:t>, </a:t>
            </a:r>
            <a:r>
              <a:rPr lang="en-US" sz="2200" dirty="0"/>
              <a:t>ki so pogosto usklajeni z </a:t>
            </a:r>
            <a:r>
              <a:rPr lang="en-US" sz="2200" b="1" dirty="0"/>
              <a:t>ekološkim turizmom</a:t>
            </a:r>
            <a:r>
              <a:rPr lang="en-US" sz="2200" dirty="0"/>
              <a:t>, </a:t>
            </a:r>
            <a:r>
              <a:rPr lang="en-US" sz="2200" b="1" dirty="0"/>
              <a:t>regenerativnim turizmom </a:t>
            </a:r>
            <a:r>
              <a:rPr lang="en-US" sz="2200" dirty="0"/>
              <a:t>ali </a:t>
            </a:r>
            <a:r>
              <a:rPr lang="en-US" sz="2200" b="1" dirty="0"/>
              <a:t>počasnim potovanjem</a:t>
            </a:r>
            <a:r>
              <a:rPr lang="en-US" sz="2200" dirty="0"/>
              <a:t>.</a:t>
            </a:r>
            <a:endParaRPr lang="en-US" sz="2200" dirty="0">
              <a:ea typeface="Calibri"/>
              <a:cs typeface="Calibri"/>
            </a:endParaRPr>
          </a:p>
          <a:p>
            <a:pPr marL="342900" indent="-342900" algn="l">
              <a:lnSpc>
                <a:spcPts val="2340"/>
              </a:lnSpc>
              <a:spcBef>
                <a:spcPts val="0"/>
              </a:spcBef>
              <a:buFont typeface="Arial" panose="020B0604020202020204" pitchFamily="34" charset="0"/>
              <a:buChar char="•"/>
            </a:pPr>
            <a:endParaRPr lang="en-US" sz="2200" dirty="0">
              <a:solidFill>
                <a:srgbClr val="414141"/>
              </a:solidFill>
            </a:endParaRPr>
          </a:p>
          <a:p>
            <a:pPr marL="342900" indent="-342900" algn="l">
              <a:lnSpc>
                <a:spcPts val="2340"/>
              </a:lnSpc>
              <a:spcBef>
                <a:spcPts val="0"/>
              </a:spcBef>
              <a:buFont typeface="Arial" panose="020B0604020202020204" pitchFamily="34" charset="0"/>
              <a:buChar char="•"/>
            </a:pPr>
            <a:endParaRPr lang="en-US" sz="2200" dirty="0">
              <a:solidFill>
                <a:srgbClr val="414141"/>
              </a:solidFill>
            </a:endParaRPr>
          </a:p>
        </p:txBody>
      </p:sp>
      <p:pic>
        <p:nvPicPr>
          <p:cNvPr id="12" name="Picture 11">
            <a:extLst>
              <a:ext uri="{FF2B5EF4-FFF2-40B4-BE49-F238E27FC236}">
                <a16:creationId xmlns:a16="http://schemas.microsoft.com/office/drawing/2014/main" id="{CB280CAF-9A35-F7B2-B0A7-CEEE15A570D3}"/>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655421" y="5158085"/>
            <a:ext cx="3580276" cy="2659133"/>
          </a:xfrm>
          <a:prstGeom prst="rect">
            <a:avLst/>
          </a:prstGeom>
        </p:spPr>
      </p:pic>
      <p:cxnSp>
        <p:nvCxnSpPr>
          <p:cNvPr id="15" name="Straight Connector 14">
            <a:extLst>
              <a:ext uri="{FF2B5EF4-FFF2-40B4-BE49-F238E27FC236}">
                <a16:creationId xmlns:a16="http://schemas.microsoft.com/office/drawing/2014/main" id="{D169ADE6-6C72-389C-DAE8-D79F9D7BDB54}"/>
              </a:ext>
            </a:extLst>
          </p:cNvPr>
          <p:cNvCxnSpPr>
            <a:cxnSpLocks/>
          </p:cNvCxnSpPr>
          <p:nvPr/>
        </p:nvCxnSpPr>
        <p:spPr>
          <a:xfrm>
            <a:off x="6553201" y="152400"/>
            <a:ext cx="0" cy="153614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FB1A84-5451-B92F-380D-1F29CF7D3EF3}"/>
              </a:ext>
            </a:extLst>
          </p:cNvPr>
          <p:cNvCxnSpPr>
            <a:cxnSpLocks/>
          </p:cNvCxnSpPr>
          <p:nvPr/>
        </p:nvCxnSpPr>
        <p:spPr>
          <a:xfrm>
            <a:off x="3671889" y="2063573"/>
            <a:ext cx="0" cy="4565827"/>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293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6A96B-E497-1DA6-6BA9-1788A978AAC1}"/>
            </a:ext>
          </a:extLst>
        </p:cNvPr>
        <p:cNvGrpSpPr/>
        <p:nvPr/>
      </p:nvGrpSpPr>
      <p:grpSpPr>
        <a:xfrm>
          <a:off x="0" y="0"/>
          <a:ext cx="0" cy="0"/>
          <a:chOff x="0" y="0"/>
          <a:chExt cx="0" cy="0"/>
        </a:xfrm>
      </p:grpSpPr>
      <p:sp>
        <p:nvSpPr>
          <p:cNvPr id="27" name="Freeform 26">
            <a:extLst>
              <a:ext uri="{FF2B5EF4-FFF2-40B4-BE49-F238E27FC236}">
                <a16:creationId xmlns:a16="http://schemas.microsoft.com/office/drawing/2014/main" id="{8602243A-A8E5-D728-1D5C-8669FAB7A978}"/>
              </a:ext>
            </a:extLst>
          </p:cNvPr>
          <p:cNvSpPr/>
          <p:nvPr/>
        </p:nvSpPr>
        <p:spPr>
          <a:xfrm>
            <a:off x="4686300" y="-9524"/>
            <a:ext cx="7505702" cy="6559350"/>
          </a:xfrm>
          <a:custGeom>
            <a:avLst/>
            <a:gdLst>
              <a:gd name="connsiteX0" fmla="*/ 100484 w 6747166"/>
              <a:gd name="connsiteY0" fmla="*/ 0 h 5896454"/>
              <a:gd name="connsiteX1" fmla="*/ 6747165 w 6747166"/>
              <a:gd name="connsiteY1" fmla="*/ 0 h 5896454"/>
              <a:gd name="connsiteX2" fmla="*/ 6747166 w 6747166"/>
              <a:gd name="connsiteY2" fmla="*/ 4370799 h 5896454"/>
              <a:gd name="connsiteX3" fmla="*/ 6701832 w 6747166"/>
              <a:gd name="connsiteY3" fmla="*/ 4426118 h 5896454"/>
              <a:gd name="connsiteX4" fmla="*/ 3980302 w 6747166"/>
              <a:gd name="connsiteY4" fmla="*/ 5895522 h 5896454"/>
              <a:gd name="connsiteX5" fmla="*/ 3891611 w 6747166"/>
              <a:gd name="connsiteY5" fmla="*/ 5664719 h 5896454"/>
              <a:gd name="connsiteX6" fmla="*/ 4734676 w 6747166"/>
              <a:gd name="connsiteY6" fmla="*/ 4870808 h 5896454"/>
              <a:gd name="connsiteX7" fmla="*/ 4576536 w 6747166"/>
              <a:gd name="connsiteY7" fmla="*/ 4607950 h 5896454"/>
              <a:gd name="connsiteX8" fmla="*/ 3526179 w 6747166"/>
              <a:gd name="connsiteY8" fmla="*/ 4670991 h 5896454"/>
              <a:gd name="connsiteX9" fmla="*/ 11799 w 6747166"/>
              <a:gd name="connsiteY9" fmla="*/ 564654 h 5896454"/>
              <a:gd name="connsiteX10" fmla="*/ 12868 w 6747166"/>
              <a:gd name="connsiteY10" fmla="*/ 564654 h 5896454"/>
              <a:gd name="connsiteX11" fmla="*/ 96749 w 6747166"/>
              <a:gd name="connsiteY11" fmla="*/ 14098 h 58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7166" h="5896454">
                <a:moveTo>
                  <a:pt x="100484" y="0"/>
                </a:moveTo>
                <a:lnTo>
                  <a:pt x="6747165" y="0"/>
                </a:lnTo>
                <a:lnTo>
                  <a:pt x="6747166" y="4370799"/>
                </a:lnTo>
                <a:lnTo>
                  <a:pt x="6701832" y="4426118"/>
                </a:lnTo>
                <a:cubicBezTo>
                  <a:pt x="5982782" y="5252804"/>
                  <a:pt x="5010092" y="5783327"/>
                  <a:pt x="3980302" y="5895522"/>
                </a:cubicBezTo>
                <a:cubicBezTo>
                  <a:pt x="3848870" y="5910480"/>
                  <a:pt x="3784758" y="5741655"/>
                  <a:pt x="3891611" y="5664719"/>
                </a:cubicBezTo>
                <a:cubicBezTo>
                  <a:pt x="4200414" y="5441398"/>
                  <a:pt x="4484642" y="5174268"/>
                  <a:pt x="4734676" y="4870808"/>
                </a:cubicBezTo>
                <a:cubicBezTo>
                  <a:pt x="4831912" y="4753270"/>
                  <a:pt x="4727200" y="4578033"/>
                  <a:pt x="4576536" y="4607950"/>
                </a:cubicBezTo>
                <a:cubicBezTo>
                  <a:pt x="4238882" y="4675270"/>
                  <a:pt x="3886268" y="4698775"/>
                  <a:pt x="3526179" y="4670991"/>
                </a:cubicBezTo>
                <a:cubicBezTo>
                  <a:pt x="1423320" y="4508579"/>
                  <a:pt x="-152753" y="2667512"/>
                  <a:pt x="11799" y="564654"/>
                </a:cubicBezTo>
                <a:lnTo>
                  <a:pt x="12868" y="564654"/>
                </a:lnTo>
                <a:cubicBezTo>
                  <a:pt x="27829" y="376595"/>
                  <a:pt x="56145" y="192808"/>
                  <a:pt x="96749" y="14098"/>
                </a:cubicBezTo>
                <a:close/>
              </a:path>
            </a:pathLst>
          </a:custGeom>
          <a:solidFill>
            <a:srgbClr val="EC7C69"/>
          </a:solidFill>
          <a:ln w="9534" cap="flat">
            <a:noFill/>
            <a:prstDash val="solid"/>
            <a:miter/>
          </a:ln>
        </p:spPr>
        <p:txBody>
          <a:bodyPr wrap="square" rtlCol="0" anchor="ctr">
            <a:noAutofit/>
          </a:bodyPr>
          <a:lstStyle/>
          <a:p>
            <a:endParaRPr lang="en-US"/>
          </a:p>
        </p:txBody>
      </p:sp>
      <p:sp>
        <p:nvSpPr>
          <p:cNvPr id="15" name="Text Placeholder 4">
            <a:extLst>
              <a:ext uri="{FF2B5EF4-FFF2-40B4-BE49-F238E27FC236}">
                <a16:creationId xmlns:a16="http://schemas.microsoft.com/office/drawing/2014/main" id="{FCA4B01C-1D93-BC60-1D18-469926E7EE02}"/>
              </a:ext>
            </a:extLst>
          </p:cNvPr>
          <p:cNvSpPr txBox="1">
            <a:spLocks/>
          </p:cNvSpPr>
          <p:nvPr/>
        </p:nvSpPr>
        <p:spPr>
          <a:xfrm>
            <a:off x="5727660" y="531880"/>
            <a:ext cx="5840450" cy="120219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ts val="3240"/>
              </a:lnSpc>
              <a:buClr>
                <a:srgbClr val="459597"/>
              </a:buClr>
            </a:pPr>
            <a:r>
              <a:rPr lang="en-GB" sz="3200" i="1" dirty="0">
                <a:solidFill>
                  <a:schemeClr val="bg1"/>
                </a:solidFill>
              </a:rPr>
              <a:t> „Glamping je več kot le postavitev luksuznega šotora. Gre za ustvarjanje doživetij, povezovanje z naravo in ustvarjanje prostora, v katerega se ljudje z veseljem vračajo. </a:t>
            </a:r>
          </a:p>
          <a:p>
            <a:pPr indent="0" algn="ctr">
              <a:lnSpc>
                <a:spcPts val="3240"/>
              </a:lnSpc>
              <a:buClr>
                <a:srgbClr val="459597"/>
              </a:buClr>
            </a:pPr>
            <a:r>
              <a:rPr lang="en-GB" sz="3200" i="1" dirty="0">
                <a:solidFill>
                  <a:schemeClr val="bg1"/>
                </a:solidFill>
                <a:hlinkClick r:id="rId2">
                  <a:extLst>
                    <a:ext uri="{A12FA001-AC4F-418D-AE19-62706E023703}">
                      <ahyp:hlinkClr xmlns:ahyp="http://schemas.microsoft.com/office/drawing/2018/hyperlinkcolor" val="tx"/>
                    </a:ext>
                  </a:extLst>
                </a:hlinkClick>
              </a:rPr>
              <a:t>Crossover Lodge‘</a:t>
            </a:r>
            <a:endParaRPr lang="en-GB" sz="3200" i="1" dirty="0">
              <a:solidFill>
                <a:schemeClr val="bg1"/>
              </a:solidFill>
            </a:endParaRPr>
          </a:p>
          <a:p>
            <a:pPr indent="0" algn="ctr">
              <a:lnSpc>
                <a:spcPts val="3240"/>
              </a:lnSpc>
              <a:buClr>
                <a:srgbClr val="459597"/>
              </a:buClr>
            </a:pPr>
            <a:endParaRPr lang="en-GB" sz="3200" i="1" dirty="0">
              <a:solidFill>
                <a:schemeClr val="bg1"/>
              </a:solidFill>
            </a:endParaRPr>
          </a:p>
        </p:txBody>
      </p:sp>
      <p:sp>
        <p:nvSpPr>
          <p:cNvPr id="34" name="Slide Number Placeholder 5">
            <a:extLst>
              <a:ext uri="{FF2B5EF4-FFF2-40B4-BE49-F238E27FC236}">
                <a16:creationId xmlns:a16="http://schemas.microsoft.com/office/drawing/2014/main" id="{7B940AD4-3A79-0CC8-DF56-8F4601B85E7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pic>
        <p:nvPicPr>
          <p:cNvPr id="36" name="Picture 35">
            <a:extLst>
              <a:ext uri="{FF2B5EF4-FFF2-40B4-BE49-F238E27FC236}">
                <a16:creationId xmlns:a16="http://schemas.microsoft.com/office/drawing/2014/main" id="{B825F0D6-00B9-3C8C-7BF6-6101BA770E21}"/>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r="5047" b="59990"/>
          <a:stretch/>
        </p:blipFill>
        <p:spPr>
          <a:xfrm>
            <a:off x="4958489" y="3126544"/>
            <a:ext cx="3689396" cy="2188406"/>
          </a:xfrm>
          <a:prstGeom prst="rect">
            <a:avLst/>
          </a:prstGeom>
        </p:spPr>
      </p:pic>
      <p:pic>
        <p:nvPicPr>
          <p:cNvPr id="2" name="Picture 1">
            <a:extLst>
              <a:ext uri="{FF2B5EF4-FFF2-40B4-BE49-F238E27FC236}">
                <a16:creationId xmlns:a16="http://schemas.microsoft.com/office/drawing/2014/main" id="{B9A13765-4539-D825-D4ED-B2987781BF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3669" y="2609981"/>
            <a:ext cx="5840450" cy="3845012"/>
          </a:xfrm>
          <a:prstGeom prst="rect">
            <a:avLst/>
          </a:prstGeom>
          <a:noFill/>
        </p:spPr>
      </p:pic>
      <p:pic>
        <p:nvPicPr>
          <p:cNvPr id="7" name="Picture 6" descr="A group of tents in a field&#10;&#10;AI-generated content may be incorrect.">
            <a:extLst>
              <a:ext uri="{FF2B5EF4-FFF2-40B4-BE49-F238E27FC236}">
                <a16:creationId xmlns:a16="http://schemas.microsoft.com/office/drawing/2014/main" id="{4DF95F09-1910-7C88-5C9B-3EBD133FD06E}"/>
              </a:ext>
            </a:extLst>
          </p:cNvPr>
          <p:cNvPicPr>
            <a:picLocks noChangeAspect="1"/>
          </p:cNvPicPr>
          <p:nvPr/>
        </p:nvPicPr>
        <p:blipFill rotWithShape="1">
          <a:blip r:embed="rId5"/>
          <a:srcRect l="1272" r="1272"/>
          <a:stretch/>
        </p:blipFill>
        <p:spPr>
          <a:xfrm>
            <a:off x="1888795" y="2980279"/>
            <a:ext cx="4130197" cy="2526675"/>
          </a:xfrm>
          <a:prstGeom prst="rect">
            <a:avLst/>
          </a:prstGeom>
        </p:spPr>
      </p:pic>
      <p:sp>
        <p:nvSpPr>
          <p:cNvPr id="8" name="Oval 7">
            <a:extLst>
              <a:ext uri="{FF2B5EF4-FFF2-40B4-BE49-F238E27FC236}">
                <a16:creationId xmlns:a16="http://schemas.microsoft.com/office/drawing/2014/main" id="{32B23342-917E-0276-F369-3087876DD06E}"/>
              </a:ext>
            </a:extLst>
          </p:cNvPr>
          <p:cNvSpPr/>
          <p:nvPr/>
        </p:nvSpPr>
        <p:spPr>
          <a:xfrm>
            <a:off x="416221" y="339782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21">
            <a:extLst>
              <a:ext uri="{FF2B5EF4-FFF2-40B4-BE49-F238E27FC236}">
                <a16:creationId xmlns:a16="http://schemas.microsoft.com/office/drawing/2014/main" id="{B19FD876-414C-3E53-D004-C80943B560A2}"/>
              </a:ext>
            </a:extLst>
          </p:cNvPr>
          <p:cNvSpPr/>
          <p:nvPr/>
        </p:nvSpPr>
        <p:spPr>
          <a:xfrm>
            <a:off x="306875" y="3393043"/>
            <a:ext cx="1862748" cy="1649298"/>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Kliknite za </a:t>
            </a:r>
            <a:r>
              <a:rPr lang="en-IE" sz="2800" b="1" dirty="0">
                <a:solidFill>
                  <a:schemeClr val="bg1"/>
                </a:solidFill>
                <a:hlinkClick r:id="rId6">
                  <a:extLst>
                    <a:ext uri="{A12FA001-AC4F-418D-AE19-62706E023703}">
                      <ahyp:hlinkClr xmlns:ahyp="http://schemas.microsoft.com/office/drawing/2018/hyperlinkcolor" val="tx"/>
                    </a:ext>
                  </a:extLst>
                </a:hlinkClick>
              </a:rPr>
              <a:t>obisk</a:t>
            </a:r>
            <a:endParaRPr lang="en-IE" sz="2800" b="1" dirty="0">
              <a:solidFill>
                <a:schemeClr val="bg1"/>
              </a:solidFill>
            </a:endParaRPr>
          </a:p>
        </p:txBody>
      </p:sp>
    </p:spTree>
    <p:extLst>
      <p:ext uri="{BB962C8B-B14F-4D97-AF65-F5344CB8AC3E}">
        <p14:creationId xmlns:p14="http://schemas.microsoft.com/office/powerpoint/2010/main" val="3446781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44F0-CD05-6C3B-96A9-0A58F51C8112}"/>
            </a:ext>
          </a:extLst>
        </p:cNvPr>
        <p:cNvGrpSpPr/>
        <p:nvPr/>
      </p:nvGrpSpPr>
      <p:grpSpPr>
        <a:xfrm>
          <a:off x="0" y="0"/>
          <a:ext cx="0" cy="0"/>
          <a:chOff x="0" y="0"/>
          <a:chExt cx="0" cy="0"/>
        </a:xfrm>
      </p:grpSpPr>
      <p:sp>
        <p:nvSpPr>
          <p:cNvPr id="15" name="Text Placeholder 3">
            <a:extLst>
              <a:ext uri="{FF2B5EF4-FFF2-40B4-BE49-F238E27FC236}">
                <a16:creationId xmlns:a16="http://schemas.microsoft.com/office/drawing/2014/main" id="{77562066-0E0E-569C-1A48-D1F50B1B5D70}"/>
              </a:ext>
            </a:extLst>
          </p:cNvPr>
          <p:cNvSpPr>
            <a:spLocks noGrp="1"/>
          </p:cNvSpPr>
          <p:nvPr>
            <p:ph type="body" sz="quarter" idx="19"/>
          </p:nvPr>
        </p:nvSpPr>
        <p:spPr>
          <a:xfrm>
            <a:off x="632136" y="613375"/>
            <a:ext cx="2958765" cy="385564"/>
          </a:xfrm>
          <a:prstGeom prst="rect">
            <a:avLst/>
          </a:prstGeom>
        </p:spPr>
        <p:txBody>
          <a:bodyPr/>
          <a:lstStyle/>
          <a:p>
            <a:r>
              <a:rPr lang="en-GB" dirty="0"/>
              <a:t>Primer</a:t>
            </a:r>
          </a:p>
        </p:txBody>
      </p:sp>
      <p:sp>
        <p:nvSpPr>
          <p:cNvPr id="16" name="Text Placeholder 4">
            <a:extLst>
              <a:ext uri="{FF2B5EF4-FFF2-40B4-BE49-F238E27FC236}">
                <a16:creationId xmlns:a16="http://schemas.microsoft.com/office/drawing/2014/main" id="{10534C82-2F3E-4773-473E-CF376F87C680}"/>
              </a:ext>
            </a:extLst>
          </p:cNvPr>
          <p:cNvSpPr txBox="1">
            <a:spLocks/>
          </p:cNvSpPr>
          <p:nvPr/>
        </p:nvSpPr>
        <p:spPr>
          <a:xfrm>
            <a:off x="5581527" y="2107006"/>
            <a:ext cx="5944597" cy="4050389"/>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US" dirty="0">
                <a:solidFill>
                  <a:srgbClr val="EC7C69"/>
                </a:solidFill>
                <a:hlinkClick r:id="rId2">
                  <a:extLst>
                    <a:ext uri="{A12FA001-AC4F-418D-AE19-62706E023703}">
                      <ahyp:hlinkClr xmlns:ahyp="http://schemas.microsoft.com/office/drawing/2018/hyperlinkcolor" val="tx"/>
                    </a:ext>
                  </a:extLst>
                </a:hlinkClick>
              </a:rPr>
              <a:t>Gorska koča Hubertus v Allgäuju v Nemčiji </a:t>
            </a:r>
            <a:r>
              <a:rPr lang="en-US" dirty="0">
                <a:solidFill>
                  <a:srgbClr val="494949"/>
                </a:solidFill>
              </a:rPr>
              <a:t>ni </a:t>
            </a:r>
            <a:r>
              <a:rPr lang="en-US">
                <a:solidFill>
                  <a:srgbClr val="494949"/>
                </a:solidFill>
              </a:rPr>
              <a:t>prispevala le k privlačnosti </a:t>
            </a:r>
            <a:r>
              <a:rPr lang="en-US" err="1">
                <a:solidFill>
                  <a:srgbClr val="494949"/>
                </a:solidFill>
              </a:rPr>
              <a:t>regije</a:t>
            </a:r>
            <a:r>
              <a:rPr lang="en-US">
                <a:solidFill>
                  <a:srgbClr val="494949"/>
                </a:solidFill>
              </a:rPr>
              <a:t> za </a:t>
            </a:r>
            <a:r>
              <a:rPr lang="en-US" err="1">
                <a:solidFill>
                  <a:srgbClr val="494949"/>
                </a:solidFill>
              </a:rPr>
              <a:t>turiste</a:t>
            </a:r>
            <a:r>
              <a:rPr lang="en-US">
                <a:solidFill>
                  <a:srgbClr val="494949"/>
                </a:solidFill>
              </a:rPr>
              <a:t>, </a:t>
            </a:r>
            <a:r>
              <a:rPr lang="en-US" err="1">
                <a:solidFill>
                  <a:srgbClr val="494949"/>
                </a:solidFill>
              </a:rPr>
              <a:t>ampak</a:t>
            </a:r>
            <a:r>
              <a:rPr lang="en-US">
                <a:solidFill>
                  <a:srgbClr val="494949"/>
                </a:solidFill>
              </a:rPr>
              <a:t> </a:t>
            </a:r>
            <a:r>
              <a:rPr lang="en-US" dirty="0">
                <a:solidFill>
                  <a:srgbClr val="494949"/>
                </a:solidFill>
              </a:rPr>
              <a:t>je </a:t>
            </a:r>
            <a:r>
              <a:rPr lang="en-US" dirty="0" err="1">
                <a:solidFill>
                  <a:srgbClr val="494949"/>
                </a:solidFill>
              </a:rPr>
              <a:t>tudi</a:t>
            </a:r>
            <a:r>
              <a:rPr lang="en-US" dirty="0">
                <a:solidFill>
                  <a:srgbClr val="494949"/>
                </a:solidFill>
              </a:rPr>
              <a:t> </a:t>
            </a:r>
            <a:r>
              <a:rPr lang="en-US" dirty="0" err="1">
                <a:solidFill>
                  <a:srgbClr val="494949"/>
                </a:solidFill>
              </a:rPr>
              <a:t>oživila</a:t>
            </a:r>
            <a:r>
              <a:rPr lang="en-US" dirty="0">
                <a:solidFill>
                  <a:srgbClr val="494949"/>
                </a:solidFill>
              </a:rPr>
              <a:t> </a:t>
            </a:r>
            <a:r>
              <a:rPr lang="en-US" dirty="0" err="1">
                <a:solidFill>
                  <a:srgbClr val="494949"/>
                </a:solidFill>
              </a:rPr>
              <a:t>podeželsko</a:t>
            </a:r>
            <a:r>
              <a:rPr lang="en-US" dirty="0">
                <a:solidFill>
                  <a:srgbClr val="494949"/>
                </a:solidFill>
              </a:rPr>
              <a:t> </a:t>
            </a:r>
            <a:r>
              <a:rPr lang="en-US" err="1">
                <a:solidFill>
                  <a:srgbClr val="494949"/>
                </a:solidFill>
              </a:rPr>
              <a:t>gospodarstvo</a:t>
            </a:r>
            <a:r>
              <a:rPr lang="en-US">
                <a:solidFill>
                  <a:srgbClr val="494949"/>
                </a:solidFill>
              </a:rPr>
              <a:t>. </a:t>
            </a:r>
            <a:r>
              <a:rPr lang="en-US" dirty="0" err="1">
                <a:solidFill>
                  <a:srgbClr val="494949"/>
                </a:solidFill>
              </a:rPr>
              <a:t>Več</a:t>
            </a:r>
            <a:r>
              <a:rPr lang="en-US" dirty="0">
                <a:solidFill>
                  <a:srgbClr val="494949"/>
                </a:solidFill>
              </a:rPr>
              <a:t> </a:t>
            </a:r>
            <a:r>
              <a:rPr lang="en-US" dirty="0" err="1">
                <a:solidFill>
                  <a:srgbClr val="494949"/>
                </a:solidFill>
              </a:rPr>
              <a:t>kot</a:t>
            </a:r>
            <a:r>
              <a:rPr lang="en-US" b="1" dirty="0">
                <a:solidFill>
                  <a:srgbClr val="494949"/>
                </a:solidFill>
              </a:rPr>
              <a:t> 70 % </a:t>
            </a:r>
            <a:r>
              <a:rPr lang="en-US" b="1" dirty="0" err="1">
                <a:solidFill>
                  <a:srgbClr val="494949"/>
                </a:solidFill>
              </a:rPr>
              <a:t>zaposlenih</a:t>
            </a:r>
            <a:r>
              <a:rPr lang="en-US" b="1" dirty="0">
                <a:solidFill>
                  <a:srgbClr val="494949"/>
                </a:solidFill>
              </a:rPr>
              <a:t> </a:t>
            </a:r>
            <a:r>
              <a:rPr lang="en-US" b="1" dirty="0" err="1">
                <a:solidFill>
                  <a:srgbClr val="494949"/>
                </a:solidFill>
              </a:rPr>
              <a:t>živi</a:t>
            </a:r>
            <a:r>
              <a:rPr lang="en-US" b="1" dirty="0">
                <a:solidFill>
                  <a:srgbClr val="494949"/>
                </a:solidFill>
              </a:rPr>
              <a:t> v </a:t>
            </a:r>
            <a:r>
              <a:rPr lang="en-US" b="1" err="1">
                <a:solidFill>
                  <a:srgbClr val="494949"/>
                </a:solidFill>
              </a:rPr>
              <a:t>območju</a:t>
            </a:r>
            <a:r>
              <a:rPr lang="en-US" b="1">
                <a:solidFill>
                  <a:srgbClr val="494949"/>
                </a:solidFill>
              </a:rPr>
              <a:t> </a:t>
            </a:r>
            <a:r>
              <a:rPr lang="en-US" b="1" dirty="0" err="1">
                <a:solidFill>
                  <a:srgbClr val="494949"/>
                </a:solidFill>
              </a:rPr>
              <a:t>dveh</a:t>
            </a:r>
            <a:r>
              <a:rPr lang="en-US" b="1" dirty="0">
                <a:solidFill>
                  <a:srgbClr val="494949"/>
                </a:solidFill>
              </a:rPr>
              <a:t> </a:t>
            </a:r>
            <a:r>
              <a:rPr lang="en-US" b="1" dirty="0" err="1">
                <a:solidFill>
                  <a:srgbClr val="494949"/>
                </a:solidFill>
              </a:rPr>
              <a:t>kilometrov</a:t>
            </a:r>
            <a:r>
              <a:rPr lang="en-US" b="1" dirty="0">
                <a:solidFill>
                  <a:srgbClr val="494949"/>
                </a:solidFill>
              </a:rPr>
              <a:t> </a:t>
            </a:r>
            <a:r>
              <a:rPr lang="en-US" dirty="0">
                <a:solidFill>
                  <a:srgbClr val="494949"/>
                </a:solidFill>
              </a:rPr>
              <a:t>od </a:t>
            </a:r>
            <a:r>
              <a:rPr lang="en-US" dirty="0" err="1">
                <a:solidFill>
                  <a:srgbClr val="494949"/>
                </a:solidFill>
              </a:rPr>
              <a:t>hotela</a:t>
            </a:r>
            <a:r>
              <a:rPr lang="en-US" dirty="0">
                <a:solidFill>
                  <a:srgbClr val="494949"/>
                </a:solidFill>
              </a:rPr>
              <a:t>. </a:t>
            </a:r>
            <a:r>
              <a:rPr lang="en-US" dirty="0" err="1">
                <a:solidFill>
                  <a:srgbClr val="494949"/>
                </a:solidFill>
              </a:rPr>
              <a:t>Obstoj</a:t>
            </a:r>
            <a:r>
              <a:rPr lang="en-US" dirty="0">
                <a:solidFill>
                  <a:srgbClr val="494949"/>
                </a:solidFill>
              </a:rPr>
              <a:t> </a:t>
            </a:r>
            <a:r>
              <a:rPr lang="en-US" dirty="0" err="1">
                <a:solidFill>
                  <a:srgbClr val="494949"/>
                </a:solidFill>
              </a:rPr>
              <a:t>hotela</a:t>
            </a:r>
            <a:r>
              <a:rPr lang="en-US" dirty="0">
                <a:solidFill>
                  <a:srgbClr val="494949"/>
                </a:solidFill>
              </a:rPr>
              <a:t> </a:t>
            </a:r>
            <a:r>
              <a:rPr lang="en-US" b="1" dirty="0" err="1">
                <a:solidFill>
                  <a:srgbClr val="494949"/>
                </a:solidFill>
              </a:rPr>
              <a:t>podpira</a:t>
            </a:r>
            <a:r>
              <a:rPr lang="en-US" b="1" dirty="0">
                <a:solidFill>
                  <a:srgbClr val="494949"/>
                </a:solidFill>
              </a:rPr>
              <a:t> </a:t>
            </a:r>
            <a:r>
              <a:rPr lang="en-US" b="1" dirty="0" err="1">
                <a:solidFill>
                  <a:srgbClr val="494949"/>
                </a:solidFill>
              </a:rPr>
              <a:t>lokalno</a:t>
            </a:r>
            <a:r>
              <a:rPr lang="en-US" b="1" dirty="0">
                <a:solidFill>
                  <a:srgbClr val="494949"/>
                </a:solidFill>
              </a:rPr>
              <a:t> </a:t>
            </a:r>
            <a:r>
              <a:rPr lang="en-US" b="1" dirty="0" err="1">
                <a:solidFill>
                  <a:srgbClr val="494949"/>
                </a:solidFill>
              </a:rPr>
              <a:t>gospodarstvo</a:t>
            </a:r>
            <a:r>
              <a:rPr lang="en-US" b="1" dirty="0">
                <a:solidFill>
                  <a:srgbClr val="494949"/>
                </a:solidFill>
              </a:rPr>
              <a:t> </a:t>
            </a:r>
            <a:r>
              <a:rPr lang="en-US" dirty="0">
                <a:solidFill>
                  <a:srgbClr val="494949"/>
                </a:solidFill>
              </a:rPr>
              <a:t>in prispeva k </a:t>
            </a:r>
            <a:r>
              <a:rPr lang="en-US" b="1" dirty="0">
                <a:solidFill>
                  <a:srgbClr val="494949"/>
                </a:solidFill>
              </a:rPr>
              <a:t>vitalnosti vasi. </a:t>
            </a:r>
            <a:r>
              <a:rPr lang="en-US" dirty="0">
                <a:solidFill>
                  <a:srgbClr val="494949"/>
                </a:solidFill>
              </a:rPr>
              <a:t>Mesto živi predvsem od turizma. </a:t>
            </a:r>
          </a:p>
          <a:p>
            <a:pPr>
              <a:lnSpc>
                <a:spcPts val="2340"/>
              </a:lnSpc>
            </a:pPr>
            <a:endParaRPr lang="en-US" dirty="0">
              <a:solidFill>
                <a:srgbClr val="494949"/>
              </a:solidFill>
            </a:endParaRPr>
          </a:p>
          <a:p>
            <a:pPr>
              <a:lnSpc>
                <a:spcPts val="2340"/>
              </a:lnSpc>
            </a:pPr>
            <a:r>
              <a:rPr lang="en-US" dirty="0">
                <a:solidFill>
                  <a:srgbClr val="494949"/>
                </a:solidFill>
              </a:rPr>
              <a:t>Za skupnost </a:t>
            </a:r>
            <a:r>
              <a:rPr lang="en-US" dirty="0" err="1">
                <a:solidFill>
                  <a:srgbClr val="494949"/>
                </a:solidFill>
              </a:rPr>
              <a:t>Balderschwang</a:t>
            </a:r>
            <a:r>
              <a:rPr lang="en-US" dirty="0">
                <a:solidFill>
                  <a:srgbClr val="494949"/>
                </a:solidFill>
              </a:rPr>
              <a:t> je to eksistencialnega pomena. Družinski hotel HUBERTUS svoje izkušnje širi na lokalno gospodarstvo in gostom ponuja možnost, da spoznajo vasico </a:t>
            </a:r>
            <a:r>
              <a:rPr lang="en-US" dirty="0" err="1">
                <a:solidFill>
                  <a:srgbClr val="494949"/>
                </a:solidFill>
              </a:rPr>
              <a:t>Allgäu</a:t>
            </a:r>
            <a:r>
              <a:rPr lang="en-US" dirty="0">
                <a:solidFill>
                  <a:srgbClr val="494949"/>
                </a:solidFill>
              </a:rPr>
              <a:t>, naravo, pa naj bo to pohodništvo, planinarjenje ali zimski športi. </a:t>
            </a:r>
          </a:p>
        </p:txBody>
      </p:sp>
      <p:sp>
        <p:nvSpPr>
          <p:cNvPr id="19" name="Slide Number Placeholder 5">
            <a:extLst>
              <a:ext uri="{FF2B5EF4-FFF2-40B4-BE49-F238E27FC236}">
                <a16:creationId xmlns:a16="http://schemas.microsoft.com/office/drawing/2014/main" id="{81659B8D-91AE-D478-B036-0ABFA9EADD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
        <p:nvSpPr>
          <p:cNvPr id="3" name="Text Placeholder 3">
            <a:extLst>
              <a:ext uri="{FF2B5EF4-FFF2-40B4-BE49-F238E27FC236}">
                <a16:creationId xmlns:a16="http://schemas.microsoft.com/office/drawing/2014/main" id="{D50FF910-5D09-1811-E7B0-A60829C46129}"/>
              </a:ext>
            </a:extLst>
          </p:cNvPr>
          <p:cNvSpPr txBox="1">
            <a:spLocks/>
          </p:cNvSpPr>
          <p:nvPr/>
        </p:nvSpPr>
        <p:spPr>
          <a:xfrm>
            <a:off x="5553689" y="215646"/>
            <a:ext cx="62815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err="1"/>
              <a:t>Oživljanje </a:t>
            </a:r>
            <a:r>
              <a:rPr lang="en-US" dirty="0"/>
              <a:t>lokalnega gospodarstva in povečanje privlačnosti destinacije</a:t>
            </a:r>
          </a:p>
        </p:txBody>
      </p:sp>
      <p:cxnSp>
        <p:nvCxnSpPr>
          <p:cNvPr id="4" name="Straight Connector 3">
            <a:extLst>
              <a:ext uri="{FF2B5EF4-FFF2-40B4-BE49-F238E27FC236}">
                <a16:creationId xmlns:a16="http://schemas.microsoft.com/office/drawing/2014/main" id="{DDABB471-8DD3-3379-4D63-79BEF4321646}"/>
              </a:ext>
            </a:extLst>
          </p:cNvPr>
          <p:cNvCxnSpPr>
            <a:cxnSpLocks/>
          </p:cNvCxnSpPr>
          <p:nvPr/>
        </p:nvCxnSpPr>
        <p:spPr>
          <a:xfrm>
            <a:off x="5451865" y="1848551"/>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676F76-5E63-A447-53FB-0A662313F305}"/>
              </a:ext>
            </a:extLst>
          </p:cNvPr>
          <p:cNvPicPr>
            <a:picLocks noChangeAspect="1"/>
          </p:cNvPicPr>
          <p:nvPr/>
        </p:nvPicPr>
        <p:blipFill>
          <a:blip r:embed="rId3">
            <a:biLevel thresh="25000"/>
            <a:alphaModFix amt="35000"/>
            <a:extLst>
              <a:ext uri="{28A0092B-C50C-407E-A947-70E740481C1C}">
                <a14:useLocalDpi xmlns:a14="http://schemas.microsoft.com/office/drawing/2010/main" val="0"/>
              </a:ext>
            </a:extLst>
          </a:blip>
          <a:srcRect l="53155" t="-1" r="5047" b="49903"/>
          <a:stretch/>
        </p:blipFill>
        <p:spPr>
          <a:xfrm>
            <a:off x="-1964792" y="1805688"/>
            <a:ext cx="4246690" cy="3154091"/>
          </a:xfrm>
          <a:prstGeom prst="rect">
            <a:avLst/>
          </a:prstGeom>
        </p:spPr>
      </p:pic>
      <p:pic>
        <p:nvPicPr>
          <p:cNvPr id="13" name="Picture 12">
            <a:extLst>
              <a:ext uri="{FF2B5EF4-FFF2-40B4-BE49-F238E27FC236}">
                <a16:creationId xmlns:a16="http://schemas.microsoft.com/office/drawing/2014/main" id="{EEB828AB-23C4-A29E-6CCD-38CAD49CD2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055" y="2857204"/>
            <a:ext cx="5840450" cy="3845012"/>
          </a:xfrm>
          <a:prstGeom prst="rect">
            <a:avLst/>
          </a:prstGeom>
          <a:noFill/>
        </p:spPr>
      </p:pic>
      <p:sp>
        <p:nvSpPr>
          <p:cNvPr id="6" name="Text Placeholder 2">
            <a:extLst>
              <a:ext uri="{FF2B5EF4-FFF2-40B4-BE49-F238E27FC236}">
                <a16:creationId xmlns:a16="http://schemas.microsoft.com/office/drawing/2014/main" id="{D46C2835-90DC-4A66-AC2A-793F7A063C1E}"/>
              </a:ext>
            </a:extLst>
          </p:cNvPr>
          <p:cNvSpPr txBox="1">
            <a:spLocks/>
          </p:cNvSpPr>
          <p:nvPr/>
        </p:nvSpPr>
        <p:spPr>
          <a:xfrm>
            <a:off x="615337" y="1548294"/>
            <a:ext cx="2975564"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Hubertus Mountain Refugio </a:t>
            </a:r>
            <a:r>
              <a:rPr lang="en-US" dirty="0" err="1"/>
              <a:t>Allgäu</a:t>
            </a:r>
            <a:r>
              <a:rPr lang="en-US" dirty="0"/>
              <a:t>, Nemčija </a:t>
            </a:r>
          </a:p>
          <a:p>
            <a:endParaRPr lang="en-US" dirty="0"/>
          </a:p>
        </p:txBody>
      </p:sp>
      <p:pic>
        <p:nvPicPr>
          <p:cNvPr id="7" name="Picture 2" descr="a wooden building on the water next to some buildings at HUBERTUS Mountain Refugio Allgäu in Balderschwang">
            <a:extLst>
              <a:ext uri="{FF2B5EF4-FFF2-40B4-BE49-F238E27FC236}">
                <a16:creationId xmlns:a16="http://schemas.microsoft.com/office/drawing/2014/main" id="{DFF45901-E588-30D3-F7A5-4EC7CFAEF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818" y="3250385"/>
            <a:ext cx="4134704" cy="2486130"/>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C7E30FA6-E4C8-3EB0-9C86-C92907D80A7E}"/>
              </a:ext>
            </a:extLst>
          </p:cNvPr>
          <p:cNvSpPr/>
          <p:nvPr/>
        </p:nvSpPr>
        <p:spPr>
          <a:xfrm>
            <a:off x="3789145" y="4707005"/>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21">
            <a:extLst>
              <a:ext uri="{FF2B5EF4-FFF2-40B4-BE49-F238E27FC236}">
                <a16:creationId xmlns:a16="http://schemas.microsoft.com/office/drawing/2014/main" id="{338DCEC3-5F23-DB1E-25D6-70F2A3521F36}"/>
              </a:ext>
            </a:extLst>
          </p:cNvPr>
          <p:cNvSpPr/>
          <p:nvPr/>
        </p:nvSpPr>
        <p:spPr>
          <a:xfrm>
            <a:off x="3689569" y="4702227"/>
            <a:ext cx="1862748" cy="1649298"/>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Kliknite za </a:t>
            </a:r>
            <a:r>
              <a:rPr lang="en-IE" sz="2800" b="1" dirty="0">
                <a:solidFill>
                  <a:schemeClr val="bg1"/>
                </a:solidFill>
                <a:hlinkClick r:id="rId6">
                  <a:extLst>
                    <a:ext uri="{A12FA001-AC4F-418D-AE19-62706E023703}">
                      <ahyp:hlinkClr xmlns:ahyp="http://schemas.microsoft.com/office/drawing/2018/hyperlinkcolor" val="tx"/>
                    </a:ext>
                  </a:extLst>
                </a:hlinkClick>
              </a:rPr>
              <a:t>obisk</a:t>
            </a:r>
            <a:endParaRPr lang="en-IE" sz="2800" b="1" dirty="0">
              <a:solidFill>
                <a:schemeClr val="bg1"/>
              </a:solidFill>
            </a:endParaRPr>
          </a:p>
        </p:txBody>
      </p:sp>
    </p:spTree>
    <p:extLst>
      <p:ext uri="{BB962C8B-B14F-4D97-AF65-F5344CB8AC3E}">
        <p14:creationId xmlns:p14="http://schemas.microsoft.com/office/powerpoint/2010/main" val="1458162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78DA0-30B7-6170-70FF-86CBC9D76C65}"/>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968C80B8-4F33-9BEE-A512-56FD8101DD80}"/>
              </a:ext>
            </a:extLst>
          </p:cNvPr>
          <p:cNvSpPr/>
          <p:nvPr/>
        </p:nvSpPr>
        <p:spPr>
          <a:xfrm>
            <a:off x="-54509" y="2983124"/>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sp>
        <p:nvSpPr>
          <p:cNvPr id="3" name="Freeform 2">
            <a:extLst>
              <a:ext uri="{FF2B5EF4-FFF2-40B4-BE49-F238E27FC236}">
                <a16:creationId xmlns:a16="http://schemas.microsoft.com/office/drawing/2014/main" id="{864480F3-F80F-B854-2735-1B8EF3603013}"/>
              </a:ext>
            </a:extLst>
          </p:cNvPr>
          <p:cNvSpPr/>
          <p:nvPr/>
        </p:nvSpPr>
        <p:spPr>
          <a:xfrm>
            <a:off x="-54509" y="0"/>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6A646C48-67A9-3A5C-2C31-B969C9101048}"/>
              </a:ext>
            </a:extLst>
          </p:cNvPr>
          <p:cNvCxnSpPr>
            <a:cxnSpLocks/>
          </p:cNvCxnSpPr>
          <p:nvPr/>
        </p:nvCxnSpPr>
        <p:spPr>
          <a:xfrm>
            <a:off x="2376279" y="1069598"/>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7978D17-93E6-A02B-5947-8AF3CC7A13B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sp>
        <p:nvSpPr>
          <p:cNvPr id="2" name="TextBox 1">
            <a:extLst>
              <a:ext uri="{FF2B5EF4-FFF2-40B4-BE49-F238E27FC236}">
                <a16:creationId xmlns:a16="http://schemas.microsoft.com/office/drawing/2014/main" id="{359A3AF6-4F0D-51D9-E246-46EA89925FC9}"/>
              </a:ext>
            </a:extLst>
          </p:cNvPr>
          <p:cNvSpPr txBox="1"/>
          <p:nvPr/>
        </p:nvSpPr>
        <p:spPr>
          <a:xfrm>
            <a:off x="2576242" y="1273473"/>
            <a:ext cx="8544192" cy="5847755"/>
          </a:xfrm>
          <a:prstGeom prst="rect">
            <a:avLst/>
          </a:prstGeom>
          <a:noFill/>
        </p:spPr>
        <p:txBody>
          <a:bodyPr wrap="square">
            <a:spAutoFit/>
          </a:bodyPr>
          <a:lstStyle/>
          <a:p>
            <a:pPr marL="457200" indent="-457200">
              <a:buClr>
                <a:srgbClr val="EC7C69"/>
              </a:buClr>
              <a:buFont typeface="+mj-lt"/>
              <a:buAutoNum type="arabicPeriod"/>
            </a:pPr>
            <a:r>
              <a:rPr lang="en-IE" sz="2200" b="1" dirty="0">
                <a:solidFill>
                  <a:srgbClr val="EC7C69"/>
                </a:solidFill>
              </a:rPr>
              <a:t>Opredelite svoj poslovni model: </a:t>
            </a:r>
            <a:r>
              <a:rPr lang="en-IE" sz="2200" dirty="0">
                <a:solidFill>
                  <a:srgbClr val="494949"/>
                </a:solidFill>
              </a:rPr>
              <a:t>Odločite se, ali boste lastnik in upravljavec, </a:t>
            </a:r>
            <a:r>
              <a:rPr lang="en-IE" sz="2200" dirty="0" err="1">
                <a:solidFill>
                  <a:srgbClr val="494949"/>
                </a:solidFill>
              </a:rPr>
              <a:t>kmetija/agroturizem</a:t>
            </a:r>
            <a:r>
              <a:rPr lang="en-IE" sz="2200" dirty="0">
                <a:solidFill>
                  <a:srgbClr val="494949"/>
                </a:solidFill>
              </a:rPr>
              <a:t>, sezonski pop-up ali ekološki umik. </a:t>
            </a:r>
            <a:r>
              <a:rPr lang="en-IE" sz="2200" b="1" dirty="0">
                <a:solidFill>
                  <a:srgbClr val="494949"/>
                </a:solidFill>
              </a:rPr>
              <a:t>Vaš model vpliva na vaše stroške, </a:t>
            </a:r>
            <a:r>
              <a:rPr lang="en-IE" sz="2200" dirty="0">
                <a:solidFill>
                  <a:srgbClr val="494949"/>
                </a:solidFill>
              </a:rPr>
              <a:t>npr. izbiro lokacije, velikost naložbe, pravne potrebe in vašo tržno strategijo. </a:t>
            </a:r>
          </a:p>
          <a:p>
            <a:pPr marL="457200" indent="-457200">
              <a:buClr>
                <a:srgbClr val="EC7C69"/>
              </a:buClr>
              <a:buFont typeface="+mj-lt"/>
              <a:buAutoNum type="arabicPeriod"/>
            </a:pPr>
            <a:endParaRPr lang="en-IE" sz="2200" dirty="0">
              <a:solidFill>
                <a:srgbClr val="494949"/>
              </a:solidFill>
            </a:endParaRPr>
          </a:p>
          <a:p>
            <a:pPr marL="457200" indent="-457200">
              <a:buClr>
                <a:srgbClr val="EC7C69"/>
              </a:buClr>
              <a:buFont typeface="+mj-lt"/>
              <a:buAutoNum type="arabicPeriod"/>
            </a:pPr>
            <a:r>
              <a:rPr lang="en-IE" sz="2200" b="1" dirty="0">
                <a:solidFill>
                  <a:srgbClr val="EC7C69"/>
                </a:solidFill>
              </a:rPr>
              <a:t>Zavedajte se, da gradite komercialno turistično dejavnost: </a:t>
            </a:r>
            <a:r>
              <a:rPr lang="en-IE" sz="2200" dirty="0">
                <a:solidFill>
                  <a:srgbClr val="494949"/>
                </a:solidFill>
              </a:rPr>
              <a:t>ne domnevajte, da gre za „samo kampiranje“ ali občasno uporabo – organi to obravnavajo kot komercialni razvoj.</a:t>
            </a:r>
          </a:p>
          <a:p>
            <a:pPr marL="457200" indent="-457200">
              <a:buClr>
                <a:srgbClr val="EC7C69"/>
              </a:buClr>
              <a:buFont typeface="+mj-lt"/>
              <a:buAutoNum type="arabicPeriod"/>
            </a:pPr>
            <a:endParaRPr lang="en-IE" sz="2200" dirty="0">
              <a:solidFill>
                <a:srgbClr val="494949"/>
              </a:solidFill>
            </a:endParaRPr>
          </a:p>
          <a:p>
            <a:pPr marL="457200" indent="-457200">
              <a:buClr>
                <a:srgbClr val="EC7C69"/>
              </a:buClr>
              <a:buFont typeface="+mj-lt"/>
              <a:buAutoNum type="arabicPeriod"/>
            </a:pPr>
            <a:r>
              <a:rPr lang="en-IE" sz="2200" b="1" dirty="0">
                <a:solidFill>
                  <a:srgbClr val="EC7C69"/>
                </a:solidFill>
              </a:rPr>
              <a:t>Preverite </a:t>
            </a:r>
            <a:r>
              <a:rPr lang="en-US" sz="2200" b="1" dirty="0">
                <a:solidFill>
                  <a:srgbClr val="EC7C69"/>
                </a:solidFill>
              </a:rPr>
              <a:t>prostorsko načrtovanje in primernost </a:t>
            </a:r>
            <a:r>
              <a:rPr lang="en-US" sz="2200" b="1" dirty="0">
                <a:solidFill>
                  <a:srgbClr val="494949"/>
                </a:solidFill>
              </a:rPr>
              <a:t>(na kateri zemljiščih lahko gradite): </a:t>
            </a:r>
            <a:r>
              <a:rPr lang="en-US" sz="2200" dirty="0">
                <a:solidFill>
                  <a:srgbClr val="494949"/>
                </a:solidFill>
              </a:rPr>
              <a:t>Pravna skladnost, zemljišče in ATA morajo biti v skladu z zakoni o prostorskem načrtovanju za gostinsko rabo, turistično prostorsko načrtovanje, nadzor gradnje in namembnost za turistično rabo. Nakup kmetijskih zemljišč brez ustreznega spremembe namembnosti lahko znatno zamuja, poveča stroške ali blokira razvoj.</a:t>
            </a:r>
          </a:p>
          <a:p>
            <a:pPr>
              <a:buClr>
                <a:srgbClr val="EC7C69"/>
              </a:buClr>
            </a:pPr>
            <a:r>
              <a:rPr lang="en-IE" sz="2200" dirty="0">
                <a:solidFill>
                  <a:srgbClr val="494949"/>
                </a:solidFill>
              </a:rPr>
              <a:t> </a:t>
            </a:r>
          </a:p>
          <a:p>
            <a:pPr marL="457200" indent="-457200">
              <a:buClr>
                <a:srgbClr val="EC7C69"/>
              </a:buClr>
              <a:buFont typeface="+mj-lt"/>
              <a:buAutoNum type="arabicPeriod"/>
            </a:pPr>
            <a:endParaRPr lang="en-IE" sz="2200" b="1" dirty="0">
              <a:solidFill>
                <a:srgbClr val="494949"/>
              </a:solidFill>
            </a:endParaRPr>
          </a:p>
          <a:p>
            <a:pPr marL="457200" indent="-457200">
              <a:buClr>
                <a:srgbClr val="EC7C69"/>
              </a:buClr>
              <a:buFont typeface="+mj-lt"/>
              <a:buAutoNum type="arabicPeriod"/>
            </a:pPr>
            <a:endParaRPr lang="en-US" sz="2200" dirty="0">
              <a:solidFill>
                <a:srgbClr val="494949"/>
              </a:solidFill>
            </a:endParaRPr>
          </a:p>
        </p:txBody>
      </p:sp>
      <p:pic>
        <p:nvPicPr>
          <p:cNvPr id="14" name="Picture 13">
            <a:extLst>
              <a:ext uri="{FF2B5EF4-FFF2-40B4-BE49-F238E27FC236}">
                <a16:creationId xmlns:a16="http://schemas.microsoft.com/office/drawing/2014/main" id="{160FF025-D682-25A7-9F1F-DDA34EC455F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004034" y="4198867"/>
            <a:ext cx="3580276" cy="2659133"/>
          </a:xfrm>
          <a:prstGeom prst="rect">
            <a:avLst/>
          </a:prstGeom>
        </p:spPr>
      </p:pic>
      <p:sp>
        <p:nvSpPr>
          <p:cNvPr id="5" name="Text Placeholder 5">
            <a:extLst>
              <a:ext uri="{FF2B5EF4-FFF2-40B4-BE49-F238E27FC236}">
                <a16:creationId xmlns:a16="http://schemas.microsoft.com/office/drawing/2014/main" id="{0A46FCA9-D456-1762-4FB3-287FB3127F6E}"/>
              </a:ext>
            </a:extLst>
          </p:cNvPr>
          <p:cNvSpPr txBox="1">
            <a:spLocks/>
          </p:cNvSpPr>
          <p:nvPr/>
        </p:nvSpPr>
        <p:spPr>
          <a:xfrm>
            <a:off x="2576242" y="442669"/>
            <a:ext cx="8395403" cy="1464686"/>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Pregled in ključni stroškovni </a:t>
            </a:r>
            <a:r>
              <a:rPr lang="en-US" dirty="0" err="1"/>
              <a:t>vidiki</a:t>
            </a:r>
            <a:r>
              <a:rPr lang="en-US" dirty="0"/>
              <a:t> </a:t>
            </a:r>
            <a:r>
              <a:rPr lang="en-US" dirty="0" err="1"/>
              <a:t>pri</a:t>
            </a:r>
            <a:r>
              <a:rPr lang="en-US" dirty="0"/>
              <a:t> </a:t>
            </a:r>
            <a:r>
              <a:rPr lang="en-US" dirty="0" err="1"/>
              <a:t>vzpostavljanju</a:t>
            </a:r>
          </a:p>
        </p:txBody>
      </p:sp>
      <p:sp>
        <p:nvSpPr>
          <p:cNvPr id="6" name="Text Placeholder 3">
            <a:extLst>
              <a:ext uri="{FF2B5EF4-FFF2-40B4-BE49-F238E27FC236}">
                <a16:creationId xmlns:a16="http://schemas.microsoft.com/office/drawing/2014/main" id="{16FB1D71-1B99-8395-EC67-ADF82A213BA6}"/>
              </a:ext>
            </a:extLst>
          </p:cNvPr>
          <p:cNvSpPr txBox="1">
            <a:spLocks/>
          </p:cNvSpPr>
          <p:nvPr/>
        </p:nvSpPr>
        <p:spPr>
          <a:xfrm rot="16200000">
            <a:off x="-1643725" y="2596929"/>
            <a:ext cx="5537624" cy="1229105"/>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err="1">
                <a:solidFill>
                  <a:schemeClr val="bg1"/>
                </a:solidFill>
              </a:rPr>
              <a:t>Alternativne</a:t>
            </a:r>
            <a:r>
              <a:rPr lang="en-US" dirty="0">
                <a:solidFill>
                  <a:schemeClr val="bg1"/>
                </a:solidFill>
              </a:rPr>
              <a:t> </a:t>
            </a:r>
            <a:r>
              <a:rPr lang="en-US" dirty="0" err="1">
                <a:solidFill>
                  <a:schemeClr val="bg1"/>
                </a:solidFill>
              </a:rPr>
              <a:t>turistične</a:t>
            </a:r>
            <a:r>
              <a:rPr lang="en-US" dirty="0">
                <a:solidFill>
                  <a:schemeClr val="bg1"/>
                </a:solidFill>
              </a:rPr>
              <a:t> </a:t>
            </a:r>
            <a:r>
              <a:rPr lang="en-US" dirty="0" err="1">
                <a:solidFill>
                  <a:schemeClr val="bg1"/>
                </a:solidFill>
              </a:rPr>
              <a:t>nastanitve</a:t>
            </a:r>
            <a:r>
              <a:rPr lang="en-US" dirty="0">
                <a:solidFill>
                  <a:schemeClr val="bg1"/>
                </a:solidFill>
              </a:rPr>
              <a:t> </a:t>
            </a:r>
          </a:p>
        </p:txBody>
      </p:sp>
    </p:spTree>
    <p:extLst>
      <p:ext uri="{BB962C8B-B14F-4D97-AF65-F5344CB8AC3E}">
        <p14:creationId xmlns:p14="http://schemas.microsoft.com/office/powerpoint/2010/main" val="85077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BC66-ABD9-0C09-E0B1-DD4411D961A3}"/>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9A5C255-95BA-619C-821D-7B127EDD9D0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a:t>
            </a:fld>
            <a:endParaRPr lang="fr-CA" dirty="0"/>
          </a:p>
        </p:txBody>
      </p:sp>
      <p:sp>
        <p:nvSpPr>
          <p:cNvPr id="13" name="Text Placeholder 1">
            <a:extLst>
              <a:ext uri="{FF2B5EF4-FFF2-40B4-BE49-F238E27FC236}">
                <a16:creationId xmlns:a16="http://schemas.microsoft.com/office/drawing/2014/main" id="{5B7F3B94-7ECD-3CBD-6399-8FDF914877E7}"/>
              </a:ext>
            </a:extLst>
          </p:cNvPr>
          <p:cNvSpPr>
            <a:spLocks noGrp="1"/>
          </p:cNvSpPr>
          <p:nvPr>
            <p:ph type="body" sz="quarter" idx="16"/>
          </p:nvPr>
        </p:nvSpPr>
        <p:spPr>
          <a:xfrm>
            <a:off x="558237" y="2464805"/>
            <a:ext cx="4515214" cy="3066422"/>
          </a:xfrm>
        </p:spPr>
        <p:txBody>
          <a:bodyPr>
            <a:normAutofit/>
          </a:bodyPr>
          <a:lstStyle/>
          <a:p>
            <a:r>
              <a:rPr lang="en-US" sz="3700" dirty="0"/>
              <a:t>Postavljanje finančnih temeljev vašega podjetja in trga</a:t>
            </a:r>
          </a:p>
        </p:txBody>
      </p:sp>
      <p:sp>
        <p:nvSpPr>
          <p:cNvPr id="14" name="Text Placeholder 2">
            <a:extLst>
              <a:ext uri="{FF2B5EF4-FFF2-40B4-BE49-F238E27FC236}">
                <a16:creationId xmlns:a16="http://schemas.microsoft.com/office/drawing/2014/main" id="{4279EBEF-61A4-B6BD-FBBA-F589835A25A5}"/>
              </a:ext>
            </a:extLst>
          </p:cNvPr>
          <p:cNvSpPr>
            <a:spLocks noGrp="1"/>
          </p:cNvSpPr>
          <p:nvPr>
            <p:ph type="body" sz="quarter" idx="17"/>
          </p:nvPr>
        </p:nvSpPr>
        <p:spPr>
          <a:xfrm>
            <a:off x="558237" y="1059430"/>
            <a:ext cx="5537763" cy="582221"/>
          </a:xfrm>
        </p:spPr>
        <p:txBody>
          <a:bodyPr/>
          <a:lstStyle/>
          <a:p>
            <a:r>
              <a:rPr lang="en-IE" sz="6600" dirty="0"/>
              <a:t>Modul 6 </a:t>
            </a:r>
            <a:r>
              <a:rPr lang="en-IE" sz="5000" dirty="0"/>
              <a:t>(1. del)</a:t>
            </a:r>
            <a:endParaRPr lang="en-GB" sz="5000" dirty="0"/>
          </a:p>
        </p:txBody>
      </p:sp>
      <p:cxnSp>
        <p:nvCxnSpPr>
          <p:cNvPr id="6" name="Straight Connector 5">
            <a:extLst>
              <a:ext uri="{FF2B5EF4-FFF2-40B4-BE49-F238E27FC236}">
                <a16:creationId xmlns:a16="http://schemas.microsoft.com/office/drawing/2014/main" id="{3567C5CB-4782-EAD5-50E9-FBA3285109F7}"/>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A920B0C0-42D2-6D4D-6EE1-A78453326EBD}"/>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pic>
        <p:nvPicPr>
          <p:cNvPr id="10" name="Picture Placeholder 9" descr="A circular building with many windows&#10;&#10;AI-generated content may be incorrect.">
            <a:extLst>
              <a:ext uri="{FF2B5EF4-FFF2-40B4-BE49-F238E27FC236}">
                <a16:creationId xmlns:a16="http://schemas.microsoft.com/office/drawing/2014/main" id="{3A8AE678-921E-8894-EB3A-D671EFCD330C}"/>
              </a:ext>
            </a:extLst>
          </p:cNvPr>
          <p:cNvPicPr>
            <a:picLocks noGrp="1" noChangeAspect="1"/>
          </p:cNvPicPr>
          <p:nvPr>
            <p:ph type="pic" sz="quarter" idx="19"/>
          </p:nvPr>
        </p:nvPicPr>
        <p:blipFill>
          <a:blip r:embed="rId2"/>
          <a:srcRect l="2042" r="2042"/>
          <a:stretch>
            <a:fillRect/>
          </a:stretch>
        </p:blipFill>
        <p:spPr/>
      </p:pic>
    </p:spTree>
    <p:extLst>
      <p:ext uri="{BB962C8B-B14F-4D97-AF65-F5344CB8AC3E}">
        <p14:creationId xmlns:p14="http://schemas.microsoft.com/office/powerpoint/2010/main" val="3531818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B73E5-90BF-FF38-087C-F4A3EF73D5B5}"/>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F9735950-9530-2FE5-88D2-285734DFB607}"/>
              </a:ext>
            </a:extLst>
          </p:cNvPr>
          <p:cNvSpPr/>
          <p:nvPr/>
        </p:nvSpPr>
        <p:spPr>
          <a:xfrm>
            <a:off x="-54509" y="2983124"/>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sp>
        <p:nvSpPr>
          <p:cNvPr id="3" name="Freeform 2">
            <a:extLst>
              <a:ext uri="{FF2B5EF4-FFF2-40B4-BE49-F238E27FC236}">
                <a16:creationId xmlns:a16="http://schemas.microsoft.com/office/drawing/2014/main" id="{D4394EA9-E895-0365-EFFF-EC5DD8134590}"/>
              </a:ext>
            </a:extLst>
          </p:cNvPr>
          <p:cNvSpPr/>
          <p:nvPr/>
        </p:nvSpPr>
        <p:spPr>
          <a:xfrm>
            <a:off x="-54509" y="0"/>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8F6EC462-1111-7441-DE48-702592E8BA81}"/>
              </a:ext>
            </a:extLst>
          </p:cNvPr>
          <p:cNvCxnSpPr>
            <a:cxnSpLocks/>
          </p:cNvCxnSpPr>
          <p:nvPr/>
        </p:nvCxnSpPr>
        <p:spPr>
          <a:xfrm>
            <a:off x="2376279" y="1069598"/>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9C17B57-7B89-55E6-15BA-76C05FEB9BB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20</a:t>
            </a:fld>
            <a:endParaRPr lang="fr-CA" sz="1200" dirty="0"/>
          </a:p>
        </p:txBody>
      </p:sp>
      <p:sp>
        <p:nvSpPr>
          <p:cNvPr id="2" name="TextBox 1">
            <a:extLst>
              <a:ext uri="{FF2B5EF4-FFF2-40B4-BE49-F238E27FC236}">
                <a16:creationId xmlns:a16="http://schemas.microsoft.com/office/drawing/2014/main" id="{6F1C5B04-92A4-010C-FDA7-D656DDF83B9A}"/>
              </a:ext>
            </a:extLst>
          </p:cNvPr>
          <p:cNvSpPr txBox="1"/>
          <p:nvPr/>
        </p:nvSpPr>
        <p:spPr>
          <a:xfrm>
            <a:off x="2576242" y="1273473"/>
            <a:ext cx="8544192" cy="5847755"/>
          </a:xfrm>
          <a:prstGeom prst="rect">
            <a:avLst/>
          </a:prstGeom>
          <a:noFill/>
        </p:spPr>
        <p:txBody>
          <a:bodyPr wrap="square" lIns="91440" tIns="45720" rIns="91440" bIns="45720" anchor="t">
            <a:spAutoFit/>
          </a:bodyPr>
          <a:lstStyle/>
          <a:p>
            <a:pPr marL="457200" indent="-457200">
              <a:buClr>
                <a:srgbClr val="EC7C69"/>
              </a:buClr>
              <a:buFont typeface="+mj-lt"/>
              <a:buAutoNum type="arabicPeriod" startAt="4"/>
            </a:pPr>
            <a:r>
              <a:rPr lang="en-US" sz="2200" b="1" dirty="0">
                <a:solidFill>
                  <a:srgbClr val="EC7C69"/>
                </a:solidFill>
              </a:rPr>
              <a:t>Gradbeno dovoljenje </a:t>
            </a:r>
            <a:r>
              <a:rPr lang="en-IE" sz="2200" b="1" dirty="0">
                <a:solidFill>
                  <a:srgbClr val="EC7C69"/>
                </a:solidFill>
              </a:rPr>
              <a:t>in omejitve razvoja </a:t>
            </a:r>
            <a:r>
              <a:rPr lang="en-US" sz="2200" b="1" dirty="0">
                <a:solidFill>
                  <a:srgbClr val="494949"/>
                </a:solidFill>
              </a:rPr>
              <a:t>(kaj smete graditi)</a:t>
            </a:r>
            <a:r>
              <a:rPr lang="en-US" sz="2200" dirty="0">
                <a:solidFill>
                  <a:srgbClr val="494949"/>
                </a:solidFill>
              </a:rPr>
              <a:t>: Pridobitev gradbenega dovoljenja je ključni korak, preden se </a:t>
            </a:r>
            <a:r>
              <a:rPr lang="en-US" sz="2200" dirty="0" err="1">
                <a:solidFill>
                  <a:srgbClr val="494949"/>
                </a:solidFill>
              </a:rPr>
              <a:t>lahko</a:t>
            </a:r>
            <a:r>
              <a:rPr lang="en-US" sz="2200" dirty="0">
                <a:solidFill>
                  <a:srgbClr val="494949"/>
                </a:solidFill>
              </a:rPr>
              <a:t> </a:t>
            </a:r>
            <a:r>
              <a:rPr lang="en-US" sz="2200" dirty="0" err="1">
                <a:solidFill>
                  <a:srgbClr val="494949"/>
                </a:solidFill>
              </a:rPr>
              <a:t>začne</a:t>
            </a:r>
            <a:r>
              <a:rPr lang="en-US" sz="2200" dirty="0">
                <a:solidFill>
                  <a:srgbClr val="494949"/>
                </a:solidFill>
              </a:rPr>
              <a:t> </a:t>
            </a:r>
            <a:r>
              <a:rPr lang="en-US" sz="2200" dirty="0" err="1">
                <a:solidFill>
                  <a:srgbClr val="494949"/>
                </a:solidFill>
              </a:rPr>
              <a:t>kakršen</a:t>
            </a:r>
            <a:r>
              <a:rPr lang="en-US" sz="2200" dirty="0">
                <a:solidFill>
                  <a:srgbClr val="494949"/>
                </a:solidFill>
              </a:rPr>
              <a:t> koli </a:t>
            </a:r>
            <a:r>
              <a:rPr lang="en-US" sz="2200" dirty="0" err="1">
                <a:solidFill>
                  <a:srgbClr val="494949"/>
                </a:solidFill>
              </a:rPr>
              <a:t>razvoj</a:t>
            </a:r>
            <a:r>
              <a:rPr lang="en-US" sz="2200" dirty="0">
                <a:solidFill>
                  <a:srgbClr val="494949"/>
                </a:solidFill>
              </a:rPr>
              <a:t>. </a:t>
            </a:r>
            <a:r>
              <a:rPr lang="en-IE" sz="2200" dirty="0">
                <a:solidFill>
                  <a:srgbClr val="494949"/>
                </a:solidFill>
              </a:rPr>
              <a:t>Pred nakupom ali najemom preučite lokalne zakone o prostorskem načrtovanju, strategije podeželskega turizma, zaščito Natura 2000 in razvojne načrte. </a:t>
            </a:r>
          </a:p>
          <a:p>
            <a:pPr marL="457200" indent="-457200">
              <a:buClr>
                <a:srgbClr val="EC7C69"/>
              </a:buClr>
              <a:buFont typeface="+mj-lt"/>
              <a:buAutoNum type="arabicPeriod" startAt="4"/>
            </a:pPr>
            <a:endParaRPr lang="en-IE" sz="2200" dirty="0">
              <a:solidFill>
                <a:srgbClr val="494949"/>
              </a:solidFill>
            </a:endParaRPr>
          </a:p>
          <a:p>
            <a:pPr marL="457200" indent="-457200">
              <a:buClr>
                <a:srgbClr val="EC7C69"/>
              </a:buClr>
              <a:buFont typeface="+mj-lt"/>
              <a:buAutoNum type="arabicPeriod" startAt="4"/>
            </a:pPr>
            <a:r>
              <a:rPr lang="en-IE" sz="2200" b="1" dirty="0">
                <a:solidFill>
                  <a:srgbClr val="EC7C69"/>
                </a:solidFill>
              </a:rPr>
              <a:t>Izbira zemljišča: </a:t>
            </a:r>
            <a:r>
              <a:rPr lang="en-IE" sz="2200" dirty="0">
                <a:solidFill>
                  <a:srgbClr val="494949"/>
                </a:solidFill>
              </a:rPr>
              <a:t>Pridobitev zemljišča, primernega za razvoj turizma, lahko predstavlja </a:t>
            </a:r>
            <a:r>
              <a:rPr lang="en-IE" sz="2200" b="1" dirty="0">
                <a:solidFill>
                  <a:srgbClr val="494949"/>
                </a:solidFill>
              </a:rPr>
              <a:t>znatno začetno naložbo. </a:t>
            </a:r>
            <a:r>
              <a:rPr lang="en-IE" sz="2200" dirty="0">
                <a:solidFill>
                  <a:srgbClr val="494949"/>
                </a:solidFill>
              </a:rPr>
              <a:t>To vključuje nakupno ceno zemljišča, morebitne stroške, povezane s spremembo namembnosti (če zemljišče še ni namenjeno za turizem ali mešano rabo), in stroške priprave lokacije. </a:t>
            </a:r>
          </a:p>
          <a:p>
            <a:pPr marL="457200" indent="-457200">
              <a:buClr>
                <a:srgbClr val="EC7C69"/>
              </a:buClr>
              <a:buFont typeface="+mj-lt"/>
              <a:buAutoNum type="arabicPeriod" startAt="4"/>
            </a:pPr>
            <a:endParaRPr lang="en-IE" sz="2200" dirty="0">
              <a:solidFill>
                <a:srgbClr val="494949"/>
              </a:solidFill>
            </a:endParaRPr>
          </a:p>
          <a:p>
            <a:pPr lvl="1">
              <a:buClr>
                <a:srgbClr val="EC7C69"/>
              </a:buClr>
            </a:pPr>
            <a:r>
              <a:rPr lang="en-IE" sz="2200" i="1" dirty="0">
                <a:solidFill>
                  <a:srgbClr val="494949"/>
                </a:solidFill>
              </a:rPr>
              <a:t>Ali </a:t>
            </a:r>
            <a:r>
              <a:rPr lang="en-IE" sz="2200" i="1" dirty="0" err="1">
                <a:solidFill>
                  <a:srgbClr val="494949"/>
                </a:solidFill>
              </a:rPr>
              <a:t>ustreza</a:t>
            </a:r>
            <a:r>
              <a:rPr lang="en-IE" sz="2200" i="1" dirty="0">
                <a:solidFill>
                  <a:srgbClr val="494949"/>
                </a:solidFill>
              </a:rPr>
              <a:t> </a:t>
            </a:r>
            <a:r>
              <a:rPr lang="en-IE" sz="2200" i="1" dirty="0" err="1">
                <a:solidFill>
                  <a:srgbClr val="494949"/>
                </a:solidFill>
              </a:rPr>
              <a:t>potrebam</a:t>
            </a:r>
            <a:r>
              <a:rPr lang="en-IE" sz="2200" i="1" dirty="0">
                <a:solidFill>
                  <a:srgbClr val="494949"/>
                </a:solidFill>
              </a:rPr>
              <a:t> in </a:t>
            </a:r>
            <a:r>
              <a:rPr lang="en-IE" sz="2200" i="1" dirty="0" err="1">
                <a:solidFill>
                  <a:srgbClr val="494949"/>
                </a:solidFill>
              </a:rPr>
              <a:t>pričakovanjem</a:t>
            </a:r>
            <a:r>
              <a:rPr lang="en-IE" sz="2200" i="1" dirty="0">
                <a:solidFill>
                  <a:srgbClr val="494949"/>
                </a:solidFill>
              </a:rPr>
              <a:t> </a:t>
            </a:r>
            <a:r>
              <a:rPr lang="en-IE" sz="2200" i="1" dirty="0" err="1">
                <a:solidFill>
                  <a:srgbClr val="494949"/>
                </a:solidFill>
              </a:rPr>
              <a:t>vašega</a:t>
            </a:r>
            <a:r>
              <a:rPr lang="en-IE" sz="2200" i="1" dirty="0">
                <a:solidFill>
                  <a:srgbClr val="494949"/>
                </a:solidFill>
              </a:rPr>
              <a:t> </a:t>
            </a:r>
            <a:r>
              <a:rPr lang="en-IE" sz="2200" i="1" dirty="0" err="1">
                <a:solidFill>
                  <a:srgbClr val="494949"/>
                </a:solidFill>
              </a:rPr>
              <a:t>ciljnega</a:t>
            </a:r>
            <a:r>
              <a:rPr lang="en-IE" sz="2200" i="1" dirty="0">
                <a:solidFill>
                  <a:srgbClr val="494949"/>
                </a:solidFill>
              </a:rPr>
              <a:t> </a:t>
            </a:r>
            <a:r>
              <a:rPr lang="en-IE" sz="2200" i="1" dirty="0" err="1">
                <a:solidFill>
                  <a:srgbClr val="494949"/>
                </a:solidFill>
              </a:rPr>
              <a:t>trga</a:t>
            </a:r>
            <a:r>
              <a:rPr lang="en-IE" sz="2200" i="1" dirty="0">
                <a:solidFill>
                  <a:srgbClr val="494949"/>
                </a:solidFill>
              </a:rPr>
              <a:t>, </a:t>
            </a:r>
            <a:r>
              <a:rPr lang="en-IE" sz="2200" i="1" dirty="0" err="1">
                <a:solidFill>
                  <a:srgbClr val="494949"/>
                </a:solidFill>
              </a:rPr>
              <a:t>npr</a:t>
            </a:r>
            <a:r>
              <a:rPr lang="en-IE" sz="2200" i="1" dirty="0">
                <a:solidFill>
                  <a:srgbClr val="494949"/>
                </a:solidFill>
              </a:rPr>
              <a:t>. </a:t>
            </a:r>
            <a:r>
              <a:rPr lang="en-IE" sz="2200" i="1" dirty="0" err="1">
                <a:solidFill>
                  <a:srgbClr val="494949"/>
                </a:solidFill>
              </a:rPr>
              <a:t>velnes</a:t>
            </a:r>
            <a:r>
              <a:rPr lang="en-IE" sz="2200" i="1" dirty="0">
                <a:solidFill>
                  <a:srgbClr val="494949"/>
                </a:solidFill>
              </a:rPr>
              <a:t>, </a:t>
            </a:r>
            <a:r>
              <a:rPr lang="en-IE" sz="2200" i="1" dirty="0" err="1">
                <a:solidFill>
                  <a:srgbClr val="494949"/>
                </a:solidFill>
              </a:rPr>
              <a:t>ekološki</a:t>
            </a:r>
            <a:r>
              <a:rPr lang="en-IE" sz="2200" i="1" dirty="0">
                <a:solidFill>
                  <a:srgbClr val="494949"/>
                </a:solidFill>
              </a:rPr>
              <a:t> </a:t>
            </a:r>
            <a:r>
              <a:rPr lang="en-IE" sz="2200" i="1" dirty="0" err="1">
                <a:solidFill>
                  <a:srgbClr val="494949"/>
                </a:solidFill>
              </a:rPr>
              <a:t>turizem</a:t>
            </a:r>
            <a:r>
              <a:rPr lang="en-IE" sz="2200" i="1" dirty="0">
                <a:solidFill>
                  <a:srgbClr val="494949"/>
                </a:solidFill>
              </a:rPr>
              <a:t> ali romantični pari? </a:t>
            </a:r>
          </a:p>
          <a:p>
            <a:pPr marL="457200" indent="-457200">
              <a:buClr>
                <a:srgbClr val="EC7C69"/>
              </a:buClr>
              <a:buFont typeface="+mj-lt"/>
              <a:buAutoNum type="arabicPeriod" startAt="4"/>
            </a:pPr>
            <a:endParaRPr lang="en-IE" sz="2200" dirty="0">
              <a:solidFill>
                <a:srgbClr val="494949"/>
              </a:solidFill>
            </a:endParaRPr>
          </a:p>
          <a:p>
            <a:pPr marL="457200" indent="-457200">
              <a:buClr>
                <a:srgbClr val="EC7C69"/>
              </a:buClr>
              <a:buFont typeface="+mj-lt"/>
              <a:buAutoNum type="arabicPeriod" startAt="4"/>
            </a:pPr>
            <a:endParaRPr lang="en-IE" sz="2200" b="1" dirty="0">
              <a:solidFill>
                <a:srgbClr val="494949"/>
              </a:solidFill>
            </a:endParaRPr>
          </a:p>
          <a:p>
            <a:pPr marL="457200" indent="-457200">
              <a:buClr>
                <a:srgbClr val="EC7C69"/>
              </a:buClr>
              <a:buFont typeface="+mj-lt"/>
              <a:buAutoNum type="arabicPeriod" startAt="4"/>
            </a:pPr>
            <a:endParaRPr lang="en-US" sz="2200" dirty="0">
              <a:solidFill>
                <a:srgbClr val="494949"/>
              </a:solidFill>
            </a:endParaRPr>
          </a:p>
        </p:txBody>
      </p:sp>
      <p:pic>
        <p:nvPicPr>
          <p:cNvPr id="14" name="Picture 13">
            <a:extLst>
              <a:ext uri="{FF2B5EF4-FFF2-40B4-BE49-F238E27FC236}">
                <a16:creationId xmlns:a16="http://schemas.microsoft.com/office/drawing/2014/main" id="{11B44A39-4A3F-678C-A521-C92BFCBF633A}"/>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004034" y="4198867"/>
            <a:ext cx="3580276" cy="2659133"/>
          </a:xfrm>
          <a:prstGeom prst="rect">
            <a:avLst/>
          </a:prstGeom>
        </p:spPr>
      </p:pic>
      <p:sp>
        <p:nvSpPr>
          <p:cNvPr id="5" name="Text Placeholder 5">
            <a:extLst>
              <a:ext uri="{FF2B5EF4-FFF2-40B4-BE49-F238E27FC236}">
                <a16:creationId xmlns:a16="http://schemas.microsoft.com/office/drawing/2014/main" id="{AF0ABD27-AA7E-9029-6D4D-A8F326DA5125}"/>
              </a:ext>
            </a:extLst>
          </p:cNvPr>
          <p:cNvSpPr txBox="1">
            <a:spLocks/>
          </p:cNvSpPr>
          <p:nvPr/>
        </p:nvSpPr>
        <p:spPr>
          <a:xfrm>
            <a:off x="2576242" y="442669"/>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Pregled in ključni stroškovni vidiki pri vzpostavljanju</a:t>
            </a:r>
          </a:p>
          <a:p>
            <a:pPr>
              <a:lnSpc>
                <a:spcPts val="2900"/>
              </a:lnSpc>
            </a:pPr>
            <a:endParaRPr lang="en-US" dirty="0"/>
          </a:p>
        </p:txBody>
      </p:sp>
      <p:sp>
        <p:nvSpPr>
          <p:cNvPr id="6" name="Text Placeholder 3">
            <a:extLst>
              <a:ext uri="{FF2B5EF4-FFF2-40B4-BE49-F238E27FC236}">
                <a16:creationId xmlns:a16="http://schemas.microsoft.com/office/drawing/2014/main" id="{3A7E7557-8792-4C22-86E7-E16B4B71652C}"/>
              </a:ext>
            </a:extLst>
          </p:cNvPr>
          <p:cNvSpPr txBox="1">
            <a:spLocks/>
          </p:cNvSpPr>
          <p:nvPr/>
        </p:nvSpPr>
        <p:spPr>
          <a:xfrm rot="16200000">
            <a:off x="-1643725" y="2596929"/>
            <a:ext cx="5537624" cy="1229105"/>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err="1">
                <a:solidFill>
                  <a:schemeClr val="bg1"/>
                </a:solidFill>
              </a:rPr>
              <a:t>Alternativne</a:t>
            </a:r>
            <a:r>
              <a:rPr lang="en-US" dirty="0">
                <a:solidFill>
                  <a:schemeClr val="bg1"/>
                </a:solidFill>
              </a:rPr>
              <a:t> </a:t>
            </a:r>
            <a:r>
              <a:rPr lang="en-US" dirty="0" err="1">
                <a:solidFill>
                  <a:schemeClr val="bg1"/>
                </a:solidFill>
              </a:rPr>
              <a:t>turistične</a:t>
            </a:r>
            <a:r>
              <a:rPr lang="en-US" dirty="0">
                <a:solidFill>
                  <a:schemeClr val="bg1"/>
                </a:solidFill>
              </a:rPr>
              <a:t> </a:t>
            </a:r>
            <a:r>
              <a:rPr lang="en-US" dirty="0" err="1">
                <a:solidFill>
                  <a:schemeClr val="bg1"/>
                </a:solidFill>
              </a:rPr>
              <a:t>nastanitve</a:t>
            </a:r>
            <a:r>
              <a:rPr lang="en-US" dirty="0">
                <a:solidFill>
                  <a:schemeClr val="bg1"/>
                </a:solidFill>
              </a:rPr>
              <a:t> </a:t>
            </a:r>
          </a:p>
        </p:txBody>
      </p:sp>
    </p:spTree>
    <p:extLst>
      <p:ext uri="{BB962C8B-B14F-4D97-AF65-F5344CB8AC3E}">
        <p14:creationId xmlns:p14="http://schemas.microsoft.com/office/powerpoint/2010/main" val="4281961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46E32-B0CD-61C9-74DE-EF0D4867B39B}"/>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6A3A22B0-16CD-3F43-CD38-7E46776A8FBC}"/>
              </a:ext>
            </a:extLst>
          </p:cNvPr>
          <p:cNvSpPr/>
          <p:nvPr/>
        </p:nvSpPr>
        <p:spPr>
          <a:xfrm>
            <a:off x="-54509" y="2983124"/>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sp>
        <p:nvSpPr>
          <p:cNvPr id="3" name="Freeform 2">
            <a:extLst>
              <a:ext uri="{FF2B5EF4-FFF2-40B4-BE49-F238E27FC236}">
                <a16:creationId xmlns:a16="http://schemas.microsoft.com/office/drawing/2014/main" id="{E53BA4F2-06B8-E8FE-A4FA-05634D187FBD}"/>
              </a:ext>
            </a:extLst>
          </p:cNvPr>
          <p:cNvSpPr/>
          <p:nvPr/>
        </p:nvSpPr>
        <p:spPr>
          <a:xfrm>
            <a:off x="-54509" y="0"/>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E447157C-A1C2-2B2F-0B16-87DAB00E18CA}"/>
              </a:ext>
            </a:extLst>
          </p:cNvPr>
          <p:cNvCxnSpPr>
            <a:cxnSpLocks/>
          </p:cNvCxnSpPr>
          <p:nvPr/>
        </p:nvCxnSpPr>
        <p:spPr>
          <a:xfrm>
            <a:off x="2376279" y="1069598"/>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9AA9755-A16B-C39A-8A14-5AAC30BB736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21</a:t>
            </a:fld>
            <a:endParaRPr lang="fr-CA" sz="1200" dirty="0"/>
          </a:p>
        </p:txBody>
      </p:sp>
      <p:sp>
        <p:nvSpPr>
          <p:cNvPr id="2" name="TextBox 1">
            <a:extLst>
              <a:ext uri="{FF2B5EF4-FFF2-40B4-BE49-F238E27FC236}">
                <a16:creationId xmlns:a16="http://schemas.microsoft.com/office/drawing/2014/main" id="{D8F91E6B-7272-3269-0175-2E918B44D1BF}"/>
              </a:ext>
            </a:extLst>
          </p:cNvPr>
          <p:cNvSpPr txBox="1"/>
          <p:nvPr/>
        </p:nvSpPr>
        <p:spPr>
          <a:xfrm>
            <a:off x="2576242" y="1273473"/>
            <a:ext cx="8544192" cy="5847755"/>
          </a:xfrm>
          <a:prstGeom prst="rect">
            <a:avLst/>
          </a:prstGeom>
          <a:noFill/>
        </p:spPr>
        <p:txBody>
          <a:bodyPr wrap="square">
            <a:spAutoFit/>
          </a:bodyPr>
          <a:lstStyle/>
          <a:p>
            <a:pPr marL="457200" indent="-457200">
              <a:buClr>
                <a:srgbClr val="EC7C69"/>
              </a:buClr>
              <a:buFont typeface="+mj-lt"/>
              <a:buAutoNum type="arabicPeriod" startAt="6"/>
            </a:pPr>
            <a:r>
              <a:rPr lang="en-IE" sz="2200" b="1" dirty="0">
                <a:solidFill>
                  <a:srgbClr val="EC7C69"/>
                </a:solidFill>
              </a:rPr>
              <a:t>Infrastruktura in pripravljenost lokacije </a:t>
            </a:r>
            <a:r>
              <a:rPr lang="en-IE" sz="2200" b="1" dirty="0">
                <a:solidFill>
                  <a:srgbClr val="494949"/>
                </a:solidFill>
              </a:rPr>
              <a:t>(kako bodo gostje prišli do vas in katere komunalne storitve so na voljo): </a:t>
            </a:r>
            <a:r>
              <a:rPr lang="en-IE" sz="2200" dirty="0">
                <a:solidFill>
                  <a:srgbClr val="494949"/>
                </a:solidFill>
              </a:rPr>
              <a:t>Čeprav je zemljišče cenovno dostopno, lahko njegova prilagoditev zahtevanim standardom za nastanitev postane draga. Osnovna infrastruktura, kot so dostopne ceste, električna energija, voda in kanalizacija, je lahko nujna, stroški za njeno vzpostavitev pa lahko včasih presegajo začetno ceno nakupa zemljišča. Odročna in podeželska zemljišča pogosto nimajo takšne infrastrukturne opreme.</a:t>
            </a:r>
          </a:p>
          <a:p>
            <a:pPr marL="457200" indent="-457200">
              <a:buClr>
                <a:srgbClr val="EC7C69"/>
              </a:buClr>
              <a:buFont typeface="+mj-lt"/>
              <a:buAutoNum type="arabicPeriod" startAt="6"/>
            </a:pPr>
            <a:endParaRPr lang="en-IE" sz="2200" dirty="0">
              <a:solidFill>
                <a:srgbClr val="494949"/>
              </a:solidFill>
            </a:endParaRPr>
          </a:p>
          <a:p>
            <a:pPr marL="457200" indent="-457200">
              <a:buClr>
                <a:srgbClr val="EC7C69"/>
              </a:buClr>
              <a:buFont typeface="+mj-lt"/>
              <a:buAutoNum type="arabicPeriod" startAt="6"/>
            </a:pPr>
            <a:r>
              <a:rPr lang="en-IE" sz="2200" b="1" dirty="0">
                <a:solidFill>
                  <a:srgbClr val="EC7C69"/>
                </a:solidFill>
              </a:rPr>
              <a:t>Finančno načrtovanje </a:t>
            </a:r>
            <a:r>
              <a:rPr lang="en-IE" sz="2200" b="1" dirty="0">
                <a:solidFill>
                  <a:srgbClr val="494949"/>
                </a:solidFill>
              </a:rPr>
              <a:t>je brez proračuna nesmiselno</a:t>
            </a:r>
            <a:r>
              <a:rPr lang="en-IE" sz="2200" dirty="0">
                <a:solidFill>
                  <a:srgbClr val="494949"/>
                </a:solidFill>
              </a:rPr>
              <a:t>. Zapišite vse stroške in ustvarite realističen proračun, ki vam bo pomagal ugotoviti, ali je vaš načrt izvedljiv in kje boste morda potrebovali financiranje ali subvencije. Na primer, pri zagotavljanju ustrezne zemlje se bodo stroški razlikovali glede na vrsto zemlje, lokacijo in druge stroške, kot so pravni stroški, stroški projektiranja in stroški gradnje. </a:t>
            </a:r>
          </a:p>
          <a:p>
            <a:pPr marL="457200" indent="-457200">
              <a:buClr>
                <a:srgbClr val="EC7C69"/>
              </a:buClr>
              <a:buFont typeface="+mj-lt"/>
              <a:buAutoNum type="arabicPeriod" startAt="6"/>
            </a:pPr>
            <a:endParaRPr lang="en-IE" sz="2200" dirty="0">
              <a:solidFill>
                <a:srgbClr val="494949"/>
              </a:solidFill>
            </a:endParaRPr>
          </a:p>
          <a:p>
            <a:pPr marL="457200" indent="-457200">
              <a:buClr>
                <a:srgbClr val="EC7C69"/>
              </a:buClr>
              <a:buFont typeface="+mj-lt"/>
              <a:buAutoNum type="arabicPeriod" startAt="6"/>
            </a:pPr>
            <a:endParaRPr lang="en-IE" sz="2200" b="1" dirty="0">
              <a:solidFill>
                <a:srgbClr val="494949"/>
              </a:solidFill>
            </a:endParaRPr>
          </a:p>
        </p:txBody>
      </p:sp>
      <p:pic>
        <p:nvPicPr>
          <p:cNvPr id="14" name="Picture 13">
            <a:extLst>
              <a:ext uri="{FF2B5EF4-FFF2-40B4-BE49-F238E27FC236}">
                <a16:creationId xmlns:a16="http://schemas.microsoft.com/office/drawing/2014/main" id="{275D95FB-801A-9BC0-5459-83859C623F8A}"/>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004034" y="4198867"/>
            <a:ext cx="3580276" cy="2659133"/>
          </a:xfrm>
          <a:prstGeom prst="rect">
            <a:avLst/>
          </a:prstGeom>
        </p:spPr>
      </p:pic>
      <p:sp>
        <p:nvSpPr>
          <p:cNvPr id="5" name="Text Placeholder 5">
            <a:extLst>
              <a:ext uri="{FF2B5EF4-FFF2-40B4-BE49-F238E27FC236}">
                <a16:creationId xmlns:a16="http://schemas.microsoft.com/office/drawing/2014/main" id="{9F9ECB0E-B1F9-CAE9-D01B-4A9A8F6DFB1F}"/>
              </a:ext>
            </a:extLst>
          </p:cNvPr>
          <p:cNvSpPr txBox="1">
            <a:spLocks/>
          </p:cNvSpPr>
          <p:nvPr/>
        </p:nvSpPr>
        <p:spPr>
          <a:xfrm>
            <a:off x="2586011" y="139823"/>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Pregled in ključni stroški, ki jih je treba upoštevati pri vzpostavljanju</a:t>
            </a:r>
          </a:p>
          <a:p>
            <a:pPr>
              <a:lnSpc>
                <a:spcPts val="2900"/>
              </a:lnSpc>
            </a:pPr>
            <a:endParaRPr lang="en-US" dirty="0"/>
          </a:p>
        </p:txBody>
      </p:sp>
      <p:sp>
        <p:nvSpPr>
          <p:cNvPr id="6" name="Text Placeholder 3">
            <a:extLst>
              <a:ext uri="{FF2B5EF4-FFF2-40B4-BE49-F238E27FC236}">
                <a16:creationId xmlns:a16="http://schemas.microsoft.com/office/drawing/2014/main" id="{EFE0813B-E71F-CA51-9C4B-2EBF9B585AD8}"/>
              </a:ext>
            </a:extLst>
          </p:cNvPr>
          <p:cNvSpPr txBox="1">
            <a:spLocks/>
          </p:cNvSpPr>
          <p:nvPr/>
        </p:nvSpPr>
        <p:spPr>
          <a:xfrm rot="16200000">
            <a:off x="-1643725" y="2596929"/>
            <a:ext cx="5537624" cy="1229105"/>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err="1">
                <a:solidFill>
                  <a:schemeClr val="bg1"/>
                </a:solidFill>
              </a:rPr>
              <a:t>Alternativne</a:t>
            </a:r>
            <a:r>
              <a:rPr lang="en-US" dirty="0">
                <a:solidFill>
                  <a:schemeClr val="bg1"/>
                </a:solidFill>
              </a:rPr>
              <a:t> </a:t>
            </a:r>
            <a:r>
              <a:rPr lang="en-US" dirty="0" err="1">
                <a:solidFill>
                  <a:schemeClr val="bg1"/>
                </a:solidFill>
              </a:rPr>
              <a:t>turistične</a:t>
            </a:r>
            <a:r>
              <a:rPr lang="en-US" dirty="0">
                <a:solidFill>
                  <a:schemeClr val="bg1"/>
                </a:solidFill>
              </a:rPr>
              <a:t> </a:t>
            </a:r>
            <a:r>
              <a:rPr lang="en-US" dirty="0" err="1">
                <a:solidFill>
                  <a:schemeClr val="bg1"/>
                </a:solidFill>
              </a:rPr>
              <a:t>nastanitve</a:t>
            </a:r>
            <a:r>
              <a:rPr lang="en-US" dirty="0">
                <a:solidFill>
                  <a:schemeClr val="bg1"/>
                </a:solidFill>
              </a:rPr>
              <a:t> </a:t>
            </a:r>
          </a:p>
        </p:txBody>
      </p:sp>
    </p:spTree>
    <p:extLst>
      <p:ext uri="{BB962C8B-B14F-4D97-AF65-F5344CB8AC3E}">
        <p14:creationId xmlns:p14="http://schemas.microsoft.com/office/powerpoint/2010/main" val="1145675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020387E-6375-1191-B189-37DFAF780D65}"/>
              </a:ext>
            </a:extLst>
          </p:cNvPr>
          <p:cNvPicPr>
            <a:picLocks noGrp="1" noChangeAspect="1"/>
          </p:cNvPicPr>
          <p:nvPr>
            <p:ph type="pic" sz="quarter" idx="73"/>
          </p:nvPr>
        </p:nvPicPr>
        <p:blipFill>
          <a:blip r:embed="rId2"/>
          <a:srcRect l="2003" r="2003"/>
          <a:stretch>
            <a:fillRect/>
          </a:stretch>
        </p:blipFill>
        <p:spPr/>
      </p:pic>
      <p:sp>
        <p:nvSpPr>
          <p:cNvPr id="3" name="Text Placeholder 2">
            <a:extLst>
              <a:ext uri="{FF2B5EF4-FFF2-40B4-BE49-F238E27FC236}">
                <a16:creationId xmlns:a16="http://schemas.microsoft.com/office/drawing/2014/main" id="{CE38E276-227A-63EC-D34E-B71F75ECED97}"/>
              </a:ext>
            </a:extLst>
          </p:cNvPr>
          <p:cNvSpPr>
            <a:spLocks noGrp="1"/>
          </p:cNvSpPr>
          <p:nvPr>
            <p:ph type="body" sz="quarter" idx="42"/>
          </p:nvPr>
        </p:nvSpPr>
        <p:spPr/>
        <p:txBody>
          <a:bodyPr/>
          <a:lstStyle/>
          <a:p>
            <a:r>
              <a:rPr lang="en-GB"/>
              <a:t>IRSKA</a:t>
            </a:r>
          </a:p>
        </p:txBody>
      </p:sp>
      <p:pic>
        <p:nvPicPr>
          <p:cNvPr id="14" name="Picture Placeholder 13">
            <a:extLst>
              <a:ext uri="{FF2B5EF4-FFF2-40B4-BE49-F238E27FC236}">
                <a16:creationId xmlns:a16="http://schemas.microsoft.com/office/drawing/2014/main" id="{4733009B-E30C-1EA3-E81B-946269E44388}"/>
              </a:ext>
            </a:extLst>
          </p:cNvPr>
          <p:cNvPicPr>
            <a:picLocks noGrp="1" noChangeAspect="1"/>
          </p:cNvPicPr>
          <p:nvPr>
            <p:ph type="pic" sz="quarter" idx="74"/>
          </p:nvPr>
        </p:nvPicPr>
        <p:blipFill>
          <a:blip r:embed="rId3"/>
          <a:srcRect t="27993" b="27993"/>
          <a:stretch>
            <a:fillRect/>
          </a:stretch>
        </p:blipFill>
        <p:spPr/>
      </p:pic>
      <p:pic>
        <p:nvPicPr>
          <p:cNvPr id="12" name="Picture Placeholder 11">
            <a:extLst>
              <a:ext uri="{FF2B5EF4-FFF2-40B4-BE49-F238E27FC236}">
                <a16:creationId xmlns:a16="http://schemas.microsoft.com/office/drawing/2014/main" id="{5600C4CC-171F-A309-671E-23A4A96279AA}"/>
              </a:ext>
            </a:extLst>
          </p:cNvPr>
          <p:cNvPicPr>
            <a:picLocks noGrp="1" noChangeAspect="1"/>
          </p:cNvPicPr>
          <p:nvPr>
            <p:ph type="pic" sz="quarter" idx="75"/>
          </p:nvPr>
        </p:nvPicPr>
        <p:blipFill>
          <a:blip r:embed="rId4"/>
          <a:srcRect t="5987" b="5987"/>
          <a:stretch>
            <a:fillRect/>
          </a:stretch>
        </p:blipFill>
        <p:spPr/>
      </p:pic>
      <p:pic>
        <p:nvPicPr>
          <p:cNvPr id="16" name="Picture Placeholder 15">
            <a:extLst>
              <a:ext uri="{FF2B5EF4-FFF2-40B4-BE49-F238E27FC236}">
                <a16:creationId xmlns:a16="http://schemas.microsoft.com/office/drawing/2014/main" id="{7D8A4C86-E964-C3A2-9D3D-1CB9AE200AF8}"/>
              </a:ext>
            </a:extLst>
          </p:cNvPr>
          <p:cNvPicPr>
            <a:picLocks noGrp="1" noChangeAspect="1"/>
          </p:cNvPicPr>
          <p:nvPr>
            <p:ph type="pic" sz="quarter" idx="76"/>
          </p:nvPr>
        </p:nvPicPr>
        <p:blipFill>
          <a:blip r:embed="rId5"/>
          <a:srcRect t="4235" b="4235"/>
          <a:stretch>
            <a:fillRect/>
          </a:stretch>
        </p:blipFill>
        <p:spPr/>
      </p:pic>
      <p:sp>
        <p:nvSpPr>
          <p:cNvPr id="7" name="Text Placeholder 6">
            <a:extLst>
              <a:ext uri="{FF2B5EF4-FFF2-40B4-BE49-F238E27FC236}">
                <a16:creationId xmlns:a16="http://schemas.microsoft.com/office/drawing/2014/main" id="{08D4CCFB-FA02-EF18-8CC4-1EB777E89F4F}"/>
              </a:ext>
            </a:extLst>
          </p:cNvPr>
          <p:cNvSpPr>
            <a:spLocks noGrp="1"/>
          </p:cNvSpPr>
          <p:nvPr>
            <p:ph type="body" sz="quarter" idx="65"/>
          </p:nvPr>
        </p:nvSpPr>
        <p:spPr/>
        <p:txBody>
          <a:bodyPr/>
          <a:lstStyle/>
          <a:p>
            <a:r>
              <a:rPr lang="en-GB"/>
              <a:t>Foto: </a:t>
            </a:r>
            <a:r>
              <a:rPr lang="en-US" dirty="0"/>
              <a:t>The Hidden Haven, Cork, Irska</a:t>
            </a:r>
            <a:endParaRPr lang="en-GB"/>
          </a:p>
        </p:txBody>
      </p:sp>
      <p:pic>
        <p:nvPicPr>
          <p:cNvPr id="8" name="Picture 7">
            <a:extLst>
              <a:ext uri="{FF2B5EF4-FFF2-40B4-BE49-F238E27FC236}">
                <a16:creationId xmlns:a16="http://schemas.microsoft.com/office/drawing/2014/main" id="{031FBDE8-6344-ED4D-6DF3-A71162B24FE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6982" y="2958192"/>
            <a:ext cx="665018" cy="399011"/>
          </a:xfrm>
          <a:prstGeom prst="rect">
            <a:avLst/>
          </a:prstGeom>
        </p:spPr>
      </p:pic>
      <p:sp>
        <p:nvSpPr>
          <p:cNvPr id="2" name="Slide Number Placeholder 5">
            <a:extLst>
              <a:ext uri="{FF2B5EF4-FFF2-40B4-BE49-F238E27FC236}">
                <a16:creationId xmlns:a16="http://schemas.microsoft.com/office/drawing/2014/main" id="{8668702D-FDEB-6201-57CA-430E5F781C2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spTree>
    <p:extLst>
      <p:ext uri="{BB962C8B-B14F-4D97-AF65-F5344CB8AC3E}">
        <p14:creationId xmlns:p14="http://schemas.microsoft.com/office/powerpoint/2010/main" val="2579746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B831E-5C03-96E9-6759-163EE4E2BF2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BA8ABE3-4D86-6F4A-D202-F42EAD9383BC}"/>
              </a:ext>
            </a:extLst>
          </p:cNvPr>
          <p:cNvSpPr>
            <a:spLocks noGrp="1"/>
          </p:cNvSpPr>
          <p:nvPr>
            <p:ph type="body" sz="quarter" idx="18"/>
          </p:nvPr>
        </p:nvSpPr>
        <p:spPr>
          <a:xfrm>
            <a:off x="7892715" y="1618150"/>
            <a:ext cx="3628115" cy="870198"/>
          </a:xfrm>
        </p:spPr>
        <p:txBody>
          <a:bodyPr/>
          <a:lstStyle/>
          <a:p>
            <a:pPr>
              <a:lnSpc>
                <a:spcPts val="3240"/>
              </a:lnSpc>
            </a:pPr>
            <a:r>
              <a:rPr lang="en-GB" sz="3200" b="1" dirty="0"/>
              <a:t>Začnite pametno: proračun, obseg in poslovni model</a:t>
            </a:r>
          </a:p>
          <a:p>
            <a:pPr>
              <a:lnSpc>
                <a:spcPts val="3240"/>
              </a:lnSpc>
            </a:pPr>
            <a:endParaRPr lang="en-GB" sz="3200" dirty="0"/>
          </a:p>
        </p:txBody>
      </p:sp>
      <p:sp>
        <p:nvSpPr>
          <p:cNvPr id="3" name="Text Placeholder 2">
            <a:extLst>
              <a:ext uri="{FF2B5EF4-FFF2-40B4-BE49-F238E27FC236}">
                <a16:creationId xmlns:a16="http://schemas.microsoft.com/office/drawing/2014/main" id="{0B48868B-7620-1B88-D2D1-B2F025037BDA}"/>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02</a:t>
            </a:r>
          </a:p>
        </p:txBody>
      </p:sp>
      <p:sp>
        <p:nvSpPr>
          <p:cNvPr id="29" name="Slide Number Placeholder 5">
            <a:extLst>
              <a:ext uri="{FF2B5EF4-FFF2-40B4-BE49-F238E27FC236}">
                <a16:creationId xmlns:a16="http://schemas.microsoft.com/office/drawing/2014/main" id="{2584FDA2-F337-ECC4-A569-8348E6A0578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sp>
        <p:nvSpPr>
          <p:cNvPr id="5" name="Text Placeholder 4">
            <a:extLst>
              <a:ext uri="{FF2B5EF4-FFF2-40B4-BE49-F238E27FC236}">
                <a16:creationId xmlns:a16="http://schemas.microsoft.com/office/drawing/2014/main" id="{7D521869-D179-F522-50C8-C06B4D5FD213}"/>
              </a:ext>
            </a:extLst>
          </p:cNvPr>
          <p:cNvSpPr txBox="1">
            <a:spLocks/>
          </p:cNvSpPr>
          <p:nvPr/>
        </p:nvSpPr>
        <p:spPr>
          <a:xfrm>
            <a:off x="3700463" y="3990914"/>
            <a:ext cx="7820367" cy="2618975"/>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a:t>Preden se </a:t>
            </a:r>
            <a:r>
              <a:rPr lang="en-IE" err="1"/>
              <a:t>lotite</a:t>
            </a:r>
            <a:r>
              <a:rPr lang="en-IE"/>
              <a:t> </a:t>
            </a:r>
            <a:r>
              <a:rPr lang="en-IE" err="1"/>
              <a:t>česar</a:t>
            </a:r>
            <a:r>
              <a:rPr lang="en-IE"/>
              <a:t> koli, </a:t>
            </a:r>
            <a:r>
              <a:rPr lang="en-IE" err="1"/>
              <a:t>morate</a:t>
            </a:r>
            <a:r>
              <a:rPr lang="en-IE"/>
              <a:t> razumeti,</a:t>
            </a:r>
            <a:r>
              <a:rPr lang="en-IE" b="1" dirty="0"/>
              <a:t> koliko lahko porabite</a:t>
            </a:r>
            <a:r>
              <a:rPr lang="en-IE" dirty="0"/>
              <a:t>, kako velik začetek si želite in kakšen posel gradite. </a:t>
            </a:r>
            <a:r>
              <a:rPr lang="en-IE" i="1" dirty="0"/>
              <a:t>Boste delovali polni delovni čas ali sezonsko? Ena enota ali deset? </a:t>
            </a:r>
            <a:r>
              <a:rPr lang="en-IE" dirty="0"/>
              <a:t>Vsaka izbira vpliva na vaš proračun, denarni tok in zmožnost rasti. Jasni finančni načrt vam omogoča, da ocenite začetne stroške, tekoče izdatke in kdaj lahko pričakujete donos. Majhen začetek in postopno širjenje je pogosto najpametnejši način za preizkušanje trga, hkrati pa ohranja stroške pod nadzorom.</a:t>
            </a:r>
          </a:p>
          <a:p>
            <a:pPr>
              <a:lnSpc>
                <a:spcPts val="2360"/>
              </a:lnSpc>
            </a:pPr>
            <a:endParaRPr lang="en-IE" dirty="0"/>
          </a:p>
        </p:txBody>
      </p:sp>
      <p:sp>
        <p:nvSpPr>
          <p:cNvPr id="6" name="Text Placeholder 4">
            <a:extLst>
              <a:ext uri="{FF2B5EF4-FFF2-40B4-BE49-F238E27FC236}">
                <a16:creationId xmlns:a16="http://schemas.microsoft.com/office/drawing/2014/main" id="{9B149699-BFF7-06DE-10B5-6FC4E058C115}"/>
              </a:ext>
            </a:extLst>
          </p:cNvPr>
          <p:cNvSpPr txBox="1">
            <a:spLocks/>
          </p:cNvSpPr>
          <p:nvPr/>
        </p:nvSpPr>
        <p:spPr>
          <a:xfrm>
            <a:off x="473839" y="3990914"/>
            <a:ext cx="285515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sz="2400" b="1" dirty="0">
                <a:solidFill>
                  <a:srgbClr val="459597"/>
                </a:solidFill>
              </a:rPr>
              <a:t>Določite in opredelite svoje finančne omejitve, začetno fazo in način delovanja, da boste ostali finančno trajnostni.</a:t>
            </a:r>
          </a:p>
          <a:p>
            <a:pPr>
              <a:lnSpc>
                <a:spcPts val="2360"/>
              </a:lnSpc>
            </a:pPr>
            <a:endParaRPr lang="en-IE" dirty="0">
              <a:solidFill>
                <a:srgbClr val="EC7C69"/>
              </a:solidFill>
            </a:endParaRPr>
          </a:p>
        </p:txBody>
      </p:sp>
      <p:pic>
        <p:nvPicPr>
          <p:cNvPr id="13" name="Picture Placeholder 12" descr="A close-up of hands holding a pen and a calculator&#10;&#10;AI-generated content may be incorrect.">
            <a:extLst>
              <a:ext uri="{FF2B5EF4-FFF2-40B4-BE49-F238E27FC236}">
                <a16:creationId xmlns:a16="http://schemas.microsoft.com/office/drawing/2014/main" id="{B3CD465B-24D6-06E3-8F9F-CCF703B1BF53}"/>
              </a:ext>
            </a:extLst>
          </p:cNvPr>
          <p:cNvPicPr>
            <a:picLocks noGrp="1" noChangeAspect="1"/>
          </p:cNvPicPr>
          <p:nvPr>
            <p:ph type="pic" sz="quarter" idx="67"/>
          </p:nvPr>
        </p:nvPicPr>
        <p:blipFill>
          <a:blip r:embed="rId2"/>
          <a:srcRect t="2488" b="2488"/>
          <a:stretch>
            <a:fillRect/>
          </a:stretch>
        </p:blipFill>
        <p:spPr/>
      </p:pic>
    </p:spTree>
    <p:extLst>
      <p:ext uri="{BB962C8B-B14F-4D97-AF65-F5344CB8AC3E}">
        <p14:creationId xmlns:p14="http://schemas.microsoft.com/office/powerpoint/2010/main" val="2592957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94CD-F0F2-AA62-AB88-F5979EC711D7}"/>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2080C4C5-E7C4-DD18-499E-BB113EF90D90}"/>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1F1ED84B-36F2-95F5-DF51-9645B526B496}"/>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0D5CDB8-F5DD-7A15-C58F-F674B4548C1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24</a:t>
            </a:fld>
            <a:endParaRPr lang="fr-CA" sz="1200" dirty="0"/>
          </a:p>
        </p:txBody>
      </p:sp>
      <p:sp>
        <p:nvSpPr>
          <p:cNvPr id="2" name="TextBox 1">
            <a:extLst>
              <a:ext uri="{FF2B5EF4-FFF2-40B4-BE49-F238E27FC236}">
                <a16:creationId xmlns:a16="http://schemas.microsoft.com/office/drawing/2014/main" id="{5219DDD9-D19D-DE21-E234-5772FB9B9B43}"/>
              </a:ext>
            </a:extLst>
          </p:cNvPr>
          <p:cNvSpPr txBox="1"/>
          <p:nvPr/>
        </p:nvSpPr>
        <p:spPr>
          <a:xfrm>
            <a:off x="2039426" y="1436200"/>
            <a:ext cx="9105901" cy="4640501"/>
          </a:xfrm>
          <a:prstGeom prst="rect">
            <a:avLst/>
          </a:prstGeom>
          <a:noFill/>
        </p:spPr>
        <p:txBody>
          <a:bodyPr wrap="square" lIns="91440" tIns="45720" rIns="91440" bIns="45720" anchor="t">
            <a:spAutoFit/>
          </a:bodyPr>
          <a:lstStyle/>
          <a:p>
            <a:pPr>
              <a:lnSpc>
                <a:spcPts val="2340"/>
              </a:lnSpc>
            </a:pPr>
            <a:r>
              <a:rPr lang="en-US" sz="2200" b="1" i="1" dirty="0">
                <a:solidFill>
                  <a:srgbClr val="494949"/>
                </a:solidFill>
              </a:rPr>
              <a:t>Epic Stays </a:t>
            </a:r>
            <a:r>
              <a:rPr lang="en-US" sz="2200" b="1" i="1" dirty="0" err="1">
                <a:solidFill>
                  <a:srgbClr val="494949"/>
                </a:solidFill>
              </a:rPr>
              <a:t>alternativne</a:t>
            </a:r>
            <a:r>
              <a:rPr lang="en-US" sz="2200" b="1" i="1" dirty="0">
                <a:solidFill>
                  <a:srgbClr val="494949"/>
                </a:solidFill>
              </a:rPr>
              <a:t> </a:t>
            </a:r>
            <a:r>
              <a:rPr lang="en-US" sz="2200" b="1" i="1" dirty="0" err="1">
                <a:solidFill>
                  <a:srgbClr val="494949"/>
                </a:solidFill>
              </a:rPr>
              <a:t>turistične</a:t>
            </a:r>
            <a:r>
              <a:rPr lang="en-US" sz="2200" b="1" i="1" dirty="0">
                <a:solidFill>
                  <a:srgbClr val="494949"/>
                </a:solidFill>
              </a:rPr>
              <a:t> </a:t>
            </a:r>
            <a:r>
              <a:rPr lang="en-US" sz="2200" b="1" i="1" dirty="0" err="1">
                <a:solidFill>
                  <a:srgbClr val="494949"/>
                </a:solidFill>
              </a:rPr>
              <a:t>nastanitve</a:t>
            </a:r>
            <a:r>
              <a:rPr lang="en-US" sz="2200" b="1" i="1" dirty="0">
                <a:solidFill>
                  <a:srgbClr val="494949"/>
                </a:solidFill>
              </a:rPr>
              <a:t> (ATA) so več kot le trend in pomenljive izkušnje – so preverjena, prilagodljiva in prihodnostno usmerjena naložba.</a:t>
            </a:r>
          </a:p>
          <a:p>
            <a:pPr>
              <a:lnSpc>
                <a:spcPts val="2340"/>
              </a:lnSpc>
            </a:pPr>
            <a:endParaRPr lang="en-US" sz="2200" b="1" dirty="0">
              <a:solidFill>
                <a:srgbClr val="494949"/>
              </a:solidFill>
            </a:endParaRPr>
          </a:p>
          <a:p>
            <a:pPr>
              <a:lnSpc>
                <a:spcPts val="2340"/>
              </a:lnSpc>
            </a:pPr>
            <a:r>
              <a:rPr lang="en-US" sz="2400" b="1" dirty="0">
                <a:solidFill>
                  <a:srgbClr val="EC7C69"/>
                </a:solidFill>
              </a:rPr>
              <a:t>Hitro rastoči </a:t>
            </a:r>
            <a:r>
              <a:rPr lang="en-US" sz="2400" b="1" dirty="0" err="1">
                <a:solidFill>
                  <a:srgbClr val="EC7C69"/>
                </a:solidFill>
              </a:rPr>
              <a:t>trg</a:t>
            </a:r>
            <a:r>
              <a:rPr lang="en-US" sz="2400" b="1" dirty="0">
                <a:solidFill>
                  <a:srgbClr val="EC7C69"/>
                </a:solidFill>
              </a:rPr>
              <a:t>, ki </a:t>
            </a:r>
            <a:r>
              <a:rPr lang="en-US" sz="2400" b="1" dirty="0" err="1">
                <a:solidFill>
                  <a:srgbClr val="EC7C69"/>
                </a:solidFill>
              </a:rPr>
              <a:t>išče</a:t>
            </a:r>
            <a:r>
              <a:rPr lang="en-US" sz="2400" b="1" dirty="0">
                <a:solidFill>
                  <a:srgbClr val="EC7C69"/>
                </a:solidFill>
              </a:rPr>
              <a:t> </a:t>
            </a:r>
            <a:r>
              <a:rPr lang="en-US" sz="2400" b="1" dirty="0" err="1">
                <a:solidFill>
                  <a:srgbClr val="EC7C69"/>
                </a:solidFill>
              </a:rPr>
              <a:t>nišne</a:t>
            </a:r>
            <a:r>
              <a:rPr lang="en-US" sz="2400" b="1" dirty="0">
                <a:solidFill>
                  <a:srgbClr val="EC7C69"/>
                </a:solidFill>
              </a:rPr>
              <a:t> </a:t>
            </a:r>
            <a:r>
              <a:rPr lang="en-US" sz="2400" b="1" dirty="0" err="1">
                <a:solidFill>
                  <a:srgbClr val="EC7C69"/>
                </a:solidFill>
              </a:rPr>
              <a:t>nastanitve</a:t>
            </a:r>
            <a:r>
              <a:rPr lang="en-US" sz="2400" b="1" dirty="0">
                <a:solidFill>
                  <a:srgbClr val="EC7C69"/>
                </a:solidFill>
              </a:rPr>
              <a:t> in </a:t>
            </a:r>
            <a:r>
              <a:rPr lang="en-US" sz="2400" b="1" dirty="0" err="1">
                <a:solidFill>
                  <a:srgbClr val="EC7C69"/>
                </a:solidFill>
              </a:rPr>
              <a:t>edinstvena</a:t>
            </a:r>
            <a:r>
              <a:rPr lang="en-US" sz="2400" b="1" dirty="0">
                <a:solidFill>
                  <a:srgbClr val="EC7C69"/>
                </a:solidFill>
              </a:rPr>
              <a:t> </a:t>
            </a:r>
            <a:r>
              <a:rPr lang="en-US" sz="2400" b="1" dirty="0" err="1">
                <a:solidFill>
                  <a:srgbClr val="EC7C69"/>
                </a:solidFill>
              </a:rPr>
              <a:t>doživetja</a:t>
            </a:r>
            <a:r>
              <a:rPr lang="en-US" sz="2400" b="1" dirty="0">
                <a:solidFill>
                  <a:srgbClr val="EC7C69"/>
                </a:solidFill>
              </a:rPr>
              <a:t>.</a:t>
            </a:r>
            <a:endParaRPr lang="en-US" sz="2400" b="1" dirty="0">
              <a:solidFill>
                <a:srgbClr val="EC7C69"/>
              </a:solidFill>
              <a:ea typeface="Calibri"/>
              <a:cs typeface="Calibri"/>
            </a:endParaRPr>
          </a:p>
          <a:p>
            <a:endParaRPr lang="en-US" sz="800" b="1" dirty="0">
              <a:solidFill>
                <a:srgbClr val="EC7C69"/>
              </a:solidFill>
            </a:endParaRPr>
          </a:p>
          <a:p>
            <a:pPr>
              <a:lnSpc>
                <a:spcPts val="2340"/>
              </a:lnSpc>
            </a:pPr>
            <a:r>
              <a:rPr lang="en-US" sz="2200" dirty="0">
                <a:solidFill>
                  <a:srgbClr val="494949"/>
                </a:solidFill>
              </a:rPr>
              <a:t>Ti modeli izkoriščajo hitro rastoči </a:t>
            </a:r>
            <a:r>
              <a:rPr lang="en-US" sz="2200" dirty="0" err="1">
                <a:solidFill>
                  <a:srgbClr val="494949"/>
                </a:solidFill>
              </a:rPr>
              <a:t>trg</a:t>
            </a:r>
            <a:r>
              <a:rPr lang="en-US" sz="2200" dirty="0">
                <a:solidFill>
                  <a:srgbClr val="494949"/>
                </a:solidFill>
              </a:rPr>
              <a:t> </a:t>
            </a:r>
            <a:r>
              <a:rPr lang="en-US" sz="2200" dirty="0" err="1">
                <a:solidFill>
                  <a:srgbClr val="494949"/>
                </a:solidFill>
              </a:rPr>
              <a:t>zavestnih</a:t>
            </a:r>
            <a:r>
              <a:rPr lang="en-US" sz="2200" dirty="0">
                <a:solidFill>
                  <a:srgbClr val="494949"/>
                </a:solidFill>
              </a:rPr>
              <a:t> </a:t>
            </a:r>
            <a:r>
              <a:rPr lang="en-US" sz="2200" dirty="0" err="1">
                <a:solidFill>
                  <a:srgbClr val="494949"/>
                </a:solidFill>
              </a:rPr>
              <a:t>popotnikov</a:t>
            </a:r>
            <a:r>
              <a:rPr lang="en-US" sz="2200" dirty="0">
                <a:solidFill>
                  <a:srgbClr val="494949"/>
                </a:solidFill>
              </a:rPr>
              <a:t>, ki so </a:t>
            </a:r>
            <a:r>
              <a:rPr lang="en-US" sz="2200" dirty="0" err="1">
                <a:solidFill>
                  <a:srgbClr val="494949"/>
                </a:solidFill>
              </a:rPr>
              <a:t>pripravljeni</a:t>
            </a:r>
            <a:r>
              <a:rPr lang="en-US" sz="2200" dirty="0">
                <a:solidFill>
                  <a:srgbClr val="494949"/>
                </a:solidFill>
              </a:rPr>
              <a:t> </a:t>
            </a:r>
            <a:r>
              <a:rPr lang="en-US" sz="2200" dirty="0" err="1">
                <a:solidFill>
                  <a:srgbClr val="494949"/>
                </a:solidFill>
              </a:rPr>
              <a:t>porabiti</a:t>
            </a:r>
            <a:r>
              <a:rPr lang="en-US" sz="2200" dirty="0">
                <a:solidFill>
                  <a:srgbClr val="494949"/>
                </a:solidFill>
              </a:rPr>
              <a:t> </a:t>
            </a:r>
            <a:r>
              <a:rPr lang="en-US" sz="2200" dirty="0" err="1">
                <a:solidFill>
                  <a:srgbClr val="494949"/>
                </a:solidFill>
              </a:rPr>
              <a:t>več</a:t>
            </a:r>
            <a:r>
              <a:rPr lang="en-US" sz="2200" dirty="0">
                <a:solidFill>
                  <a:srgbClr val="494949"/>
                </a:solidFill>
              </a:rPr>
              <a:t> za </a:t>
            </a:r>
            <a:r>
              <a:rPr lang="en-US" sz="2200" dirty="0" err="1">
                <a:solidFill>
                  <a:srgbClr val="494949"/>
                </a:solidFill>
              </a:rPr>
              <a:t>nastanitve</a:t>
            </a:r>
            <a:r>
              <a:rPr lang="en-US" sz="2200" dirty="0">
                <a:solidFill>
                  <a:srgbClr val="494949"/>
                </a:solidFill>
              </a:rPr>
              <a:t>, ki so v </a:t>
            </a:r>
            <a:r>
              <a:rPr lang="en-US" sz="2200" dirty="0" err="1">
                <a:solidFill>
                  <a:srgbClr val="494949"/>
                </a:solidFill>
              </a:rPr>
              <a:t>skladu</a:t>
            </a:r>
            <a:r>
              <a:rPr lang="en-US" sz="2200" dirty="0">
                <a:solidFill>
                  <a:srgbClr val="494949"/>
                </a:solidFill>
              </a:rPr>
              <a:t> z </a:t>
            </a:r>
            <a:r>
              <a:rPr lang="en-US" sz="2200" dirty="0" err="1">
                <a:solidFill>
                  <a:srgbClr val="494949"/>
                </a:solidFill>
              </a:rPr>
              <a:t>njihovimi</a:t>
            </a:r>
            <a:r>
              <a:rPr lang="en-US" sz="2200" dirty="0">
                <a:solidFill>
                  <a:srgbClr val="494949"/>
                </a:solidFill>
              </a:rPr>
              <a:t> </a:t>
            </a:r>
            <a:r>
              <a:rPr lang="en-US" sz="2200" dirty="0" err="1">
                <a:solidFill>
                  <a:srgbClr val="494949"/>
                </a:solidFill>
              </a:rPr>
              <a:t>vrednotami</a:t>
            </a:r>
            <a:r>
              <a:rPr lang="en-US" sz="2200" dirty="0">
                <a:solidFill>
                  <a:srgbClr val="494949"/>
                </a:solidFill>
              </a:rPr>
              <a:t>. </a:t>
            </a:r>
            <a:endParaRPr lang="en-US" sz="2200" dirty="0">
              <a:solidFill>
                <a:srgbClr val="494949"/>
              </a:solidFill>
              <a:ea typeface="Calibri"/>
              <a:cs typeface="Calibri"/>
            </a:endParaRPr>
          </a:p>
          <a:p>
            <a:pPr>
              <a:lnSpc>
                <a:spcPts val="2340"/>
              </a:lnSpc>
            </a:pPr>
            <a:endParaRPr lang="en-US" sz="2200" dirty="0">
              <a:solidFill>
                <a:srgbClr val="494949"/>
              </a:solidFill>
            </a:endParaRPr>
          </a:p>
          <a:p>
            <a:pPr>
              <a:lnSpc>
                <a:spcPts val="2340"/>
              </a:lnSpc>
            </a:pPr>
            <a:r>
              <a:rPr lang="en-US" sz="2200" dirty="0">
                <a:solidFill>
                  <a:srgbClr val="494949"/>
                </a:solidFill>
              </a:rPr>
              <a:t>Ker se </a:t>
            </a:r>
            <a:r>
              <a:rPr lang="en-US" sz="2200" dirty="0" err="1">
                <a:solidFill>
                  <a:srgbClr val="494949"/>
                </a:solidFill>
              </a:rPr>
              <a:t>potovalne</a:t>
            </a:r>
            <a:r>
              <a:rPr lang="en-US" sz="2200" dirty="0">
                <a:solidFill>
                  <a:srgbClr val="494949"/>
                </a:solidFill>
              </a:rPr>
              <a:t> </a:t>
            </a:r>
            <a:r>
              <a:rPr lang="en-US" sz="2200" dirty="0" err="1">
                <a:solidFill>
                  <a:srgbClr val="494949"/>
                </a:solidFill>
              </a:rPr>
              <a:t>navade</a:t>
            </a:r>
            <a:r>
              <a:rPr lang="en-US" sz="2200" dirty="0">
                <a:solidFill>
                  <a:srgbClr val="494949"/>
                </a:solidFill>
              </a:rPr>
              <a:t> </a:t>
            </a:r>
            <a:r>
              <a:rPr lang="en-US" sz="2200" dirty="0" err="1">
                <a:solidFill>
                  <a:srgbClr val="494949"/>
                </a:solidFill>
              </a:rPr>
              <a:t>spreminjajo</a:t>
            </a:r>
            <a:r>
              <a:rPr lang="en-US" sz="2200" dirty="0">
                <a:solidFill>
                  <a:srgbClr val="494949"/>
                </a:solidFill>
              </a:rPr>
              <a:t> v </a:t>
            </a:r>
            <a:r>
              <a:rPr lang="en-US" sz="2200" dirty="0" err="1">
                <a:solidFill>
                  <a:srgbClr val="494949"/>
                </a:solidFill>
              </a:rPr>
              <a:t>smeri</a:t>
            </a:r>
            <a:r>
              <a:rPr lang="en-US" sz="2200" dirty="0">
                <a:solidFill>
                  <a:srgbClr val="494949"/>
                </a:solidFill>
              </a:rPr>
              <a:t> </a:t>
            </a:r>
            <a:r>
              <a:rPr lang="en-US" sz="2200" dirty="0" err="1">
                <a:solidFill>
                  <a:srgbClr val="494949"/>
                </a:solidFill>
              </a:rPr>
              <a:t>trajnosti</a:t>
            </a:r>
            <a:r>
              <a:rPr lang="en-US" sz="2200" dirty="0">
                <a:solidFill>
                  <a:srgbClr val="494949"/>
                </a:solidFill>
              </a:rPr>
              <a:t> in </a:t>
            </a:r>
            <a:r>
              <a:rPr lang="en-US" sz="2200" dirty="0" err="1">
                <a:solidFill>
                  <a:srgbClr val="494949"/>
                </a:solidFill>
              </a:rPr>
              <a:t>pristnosti</a:t>
            </a:r>
            <a:r>
              <a:rPr lang="en-US" sz="2200" dirty="0">
                <a:solidFill>
                  <a:srgbClr val="494949"/>
                </a:solidFill>
              </a:rPr>
              <a:t>, </a:t>
            </a:r>
            <a:r>
              <a:rPr lang="en-US" sz="2200" dirty="0" err="1">
                <a:solidFill>
                  <a:srgbClr val="494949"/>
                </a:solidFill>
              </a:rPr>
              <a:t>zavestni</a:t>
            </a:r>
            <a:r>
              <a:rPr lang="en-US" sz="2200" dirty="0">
                <a:solidFill>
                  <a:srgbClr val="494949"/>
                </a:solidFill>
              </a:rPr>
              <a:t> </a:t>
            </a:r>
            <a:r>
              <a:rPr lang="en-US" sz="2200" dirty="0" err="1">
                <a:solidFill>
                  <a:srgbClr val="494949"/>
                </a:solidFill>
              </a:rPr>
              <a:t>potrošniki</a:t>
            </a:r>
            <a:r>
              <a:rPr lang="en-US" sz="2200" dirty="0">
                <a:solidFill>
                  <a:srgbClr val="494949"/>
                </a:solidFill>
              </a:rPr>
              <a:t> </a:t>
            </a:r>
            <a:r>
              <a:rPr lang="en-US" sz="2200" dirty="0" err="1">
                <a:solidFill>
                  <a:srgbClr val="494949"/>
                </a:solidFill>
              </a:rPr>
              <a:t>aktivno</a:t>
            </a:r>
            <a:r>
              <a:rPr lang="en-US" sz="2200" dirty="0">
                <a:solidFill>
                  <a:srgbClr val="494949"/>
                </a:solidFill>
              </a:rPr>
              <a:t> </a:t>
            </a:r>
            <a:r>
              <a:rPr lang="en-US" sz="2200" dirty="0" err="1">
                <a:solidFill>
                  <a:srgbClr val="494949"/>
                </a:solidFill>
              </a:rPr>
              <a:t>iščejo</a:t>
            </a:r>
            <a:r>
              <a:rPr lang="en-US" sz="2200" dirty="0">
                <a:solidFill>
                  <a:srgbClr val="494949"/>
                </a:solidFill>
              </a:rPr>
              <a:t> </a:t>
            </a:r>
            <a:r>
              <a:rPr lang="en-US" sz="2200" dirty="0" err="1">
                <a:solidFill>
                  <a:srgbClr val="494949"/>
                </a:solidFill>
              </a:rPr>
              <a:t>nastanitve</a:t>
            </a:r>
            <a:r>
              <a:rPr lang="en-US" sz="2200" dirty="0">
                <a:solidFill>
                  <a:srgbClr val="494949"/>
                </a:solidFill>
              </a:rPr>
              <a:t>, ki </a:t>
            </a:r>
            <a:r>
              <a:rPr lang="en-US" sz="2200" dirty="0" err="1">
                <a:solidFill>
                  <a:srgbClr val="494949"/>
                </a:solidFill>
              </a:rPr>
              <a:t>odražajo</a:t>
            </a:r>
            <a:r>
              <a:rPr lang="en-US" sz="2200" dirty="0">
                <a:solidFill>
                  <a:srgbClr val="494949"/>
                </a:solidFill>
              </a:rPr>
              <a:t> </a:t>
            </a:r>
            <a:r>
              <a:rPr lang="en-US" sz="2200" dirty="0" err="1">
                <a:solidFill>
                  <a:srgbClr val="494949"/>
                </a:solidFill>
              </a:rPr>
              <a:t>njihove</a:t>
            </a:r>
            <a:r>
              <a:rPr lang="en-US" sz="2200" dirty="0">
                <a:solidFill>
                  <a:srgbClr val="494949"/>
                </a:solidFill>
              </a:rPr>
              <a:t> </a:t>
            </a:r>
            <a:r>
              <a:rPr lang="en-US" sz="2200" dirty="0" err="1">
                <a:solidFill>
                  <a:srgbClr val="494949"/>
                </a:solidFill>
              </a:rPr>
              <a:t>vrednote</a:t>
            </a:r>
            <a:r>
              <a:rPr lang="en-US" sz="2200" dirty="0">
                <a:solidFill>
                  <a:srgbClr val="494949"/>
                </a:solidFill>
              </a:rPr>
              <a:t>. </a:t>
            </a:r>
            <a:endParaRPr lang="en-US" sz="2200" dirty="0">
              <a:solidFill>
                <a:srgbClr val="494949"/>
              </a:solidFill>
              <a:ea typeface="Calibri"/>
              <a:cs typeface="Calibri"/>
            </a:endParaRPr>
          </a:p>
          <a:p>
            <a:pPr>
              <a:lnSpc>
                <a:spcPts val="2340"/>
              </a:lnSpc>
            </a:pPr>
            <a:endParaRPr lang="en-US" sz="2200" dirty="0">
              <a:solidFill>
                <a:srgbClr val="494949"/>
              </a:solidFill>
            </a:endParaRPr>
          </a:p>
          <a:p>
            <a:pPr>
              <a:lnSpc>
                <a:spcPts val="2340"/>
              </a:lnSpc>
            </a:pPr>
            <a:r>
              <a:rPr lang="en-US" sz="2200" dirty="0">
                <a:solidFill>
                  <a:srgbClr val="494949"/>
                </a:solidFill>
              </a:rPr>
              <a:t>Dejansko, v skladu s poročilom Booking.com o trajnostnem potovanju za leto 2024,</a:t>
            </a:r>
            <a:r>
              <a:rPr lang="en-US" sz="2200" b="1" dirty="0">
                <a:solidFill>
                  <a:srgbClr val="494949"/>
                </a:solidFill>
              </a:rPr>
              <a:t> 76 % svetovnih </a:t>
            </a:r>
            <a:r>
              <a:rPr lang="en-US" sz="2200" b="1" dirty="0" err="1">
                <a:solidFill>
                  <a:srgbClr val="494949"/>
                </a:solidFill>
              </a:rPr>
              <a:t>potnikov</a:t>
            </a:r>
            <a:r>
              <a:rPr lang="en-US" sz="2200" b="1" dirty="0">
                <a:solidFill>
                  <a:srgbClr val="494949"/>
                </a:solidFill>
              </a:rPr>
              <a:t> pravi, da želijo potovati bolj trajnostno, več kot 60 % pa je pripravljenih plačati več za ekološko certificirana bivanja.</a:t>
            </a:r>
          </a:p>
          <a:p>
            <a:pPr>
              <a:lnSpc>
                <a:spcPts val="2340"/>
              </a:lnSpc>
            </a:pPr>
            <a:endParaRPr lang="en-US" sz="2200" b="1" dirty="0">
              <a:solidFill>
                <a:srgbClr val="494949"/>
              </a:solidFill>
            </a:endParaRPr>
          </a:p>
        </p:txBody>
      </p:sp>
      <p:pic>
        <p:nvPicPr>
          <p:cNvPr id="14" name="Picture 13">
            <a:extLst>
              <a:ext uri="{FF2B5EF4-FFF2-40B4-BE49-F238E27FC236}">
                <a16:creationId xmlns:a16="http://schemas.microsoft.com/office/drawing/2014/main" id="{4537485D-331D-3C4D-DF2A-2C4745EFE181}"/>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59B8A699-110F-6519-9047-18042D3F3B81}"/>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Vitkost, visoka donosnost naložb</a:t>
            </a:r>
          </a:p>
        </p:txBody>
      </p:sp>
      <p:sp>
        <p:nvSpPr>
          <p:cNvPr id="6" name="Text Placeholder 3">
            <a:extLst>
              <a:ext uri="{FF2B5EF4-FFF2-40B4-BE49-F238E27FC236}">
                <a16:creationId xmlns:a16="http://schemas.microsoft.com/office/drawing/2014/main" id="{404319CC-5D99-9FA5-BEDC-84F52D7B2840}"/>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Uspešno poslovanje </a:t>
            </a:r>
          </a:p>
        </p:txBody>
      </p:sp>
    </p:spTree>
    <p:extLst>
      <p:ext uri="{BB962C8B-B14F-4D97-AF65-F5344CB8AC3E}">
        <p14:creationId xmlns:p14="http://schemas.microsoft.com/office/powerpoint/2010/main" val="1745516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A841A-DB60-EB6A-516D-056171857A33}"/>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16CDD6C-3B24-80A0-8486-3311E8F3E3AE}"/>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F0E079F8-EC57-B497-8469-09D48AFF8C70}"/>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CF63FEE-FE08-A1DF-EDB4-E35AAE8B897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25</a:t>
            </a:fld>
            <a:endParaRPr lang="fr-CA" sz="1200" dirty="0"/>
          </a:p>
        </p:txBody>
      </p:sp>
      <p:sp>
        <p:nvSpPr>
          <p:cNvPr id="2" name="TextBox 1">
            <a:extLst>
              <a:ext uri="{FF2B5EF4-FFF2-40B4-BE49-F238E27FC236}">
                <a16:creationId xmlns:a16="http://schemas.microsoft.com/office/drawing/2014/main" id="{5167B274-B71D-A2B9-FFE4-9544B164975A}"/>
              </a:ext>
            </a:extLst>
          </p:cNvPr>
          <p:cNvSpPr txBox="1"/>
          <p:nvPr/>
        </p:nvSpPr>
        <p:spPr>
          <a:xfrm>
            <a:off x="2039426" y="1231046"/>
            <a:ext cx="9105901" cy="3117007"/>
          </a:xfrm>
          <a:prstGeom prst="rect">
            <a:avLst/>
          </a:prstGeom>
          <a:noFill/>
        </p:spPr>
        <p:txBody>
          <a:bodyPr wrap="square" lIns="91440" tIns="45720" rIns="91440" bIns="45720" anchor="t">
            <a:spAutoFit/>
          </a:bodyPr>
          <a:lstStyle/>
          <a:p>
            <a:pPr>
              <a:lnSpc>
                <a:spcPts val="2340"/>
              </a:lnSpc>
            </a:pPr>
            <a:r>
              <a:rPr lang="en-US" sz="2400" b="1" dirty="0">
                <a:solidFill>
                  <a:srgbClr val="EC7C69"/>
                </a:solidFill>
              </a:rPr>
              <a:t>Ponuja vitko, visoko učinkovito pot do podjetništva</a:t>
            </a:r>
          </a:p>
          <a:p>
            <a:r>
              <a:rPr lang="en-US" sz="2400" b="1" dirty="0">
                <a:solidFill>
                  <a:srgbClr val="EC7C69"/>
                </a:solidFill>
              </a:rPr>
              <a:t> </a:t>
            </a:r>
            <a:endParaRPr lang="en-US" sz="800" b="1" dirty="0">
              <a:solidFill>
                <a:srgbClr val="EC7C69"/>
              </a:solidFill>
            </a:endParaRPr>
          </a:p>
          <a:p>
            <a:pPr>
              <a:lnSpc>
                <a:spcPts val="2340"/>
              </a:lnSpc>
            </a:pPr>
            <a:r>
              <a:rPr lang="en-US" sz="2200" dirty="0">
                <a:solidFill>
                  <a:srgbClr val="494949"/>
                </a:solidFill>
              </a:rPr>
              <a:t>Od ekoloških koč do butičnih penzionov, ATA-ji ponujajo </a:t>
            </a:r>
            <a:r>
              <a:rPr lang="en-US" sz="2200" b="1" dirty="0">
                <a:solidFill>
                  <a:srgbClr val="494949"/>
                </a:solidFill>
              </a:rPr>
              <a:t>visoko donosnost naložb</a:t>
            </a:r>
            <a:r>
              <a:rPr lang="en-US" sz="2200" dirty="0">
                <a:solidFill>
                  <a:srgbClr val="494949"/>
                </a:solidFill>
              </a:rPr>
              <a:t>, saj združujejo </a:t>
            </a:r>
            <a:r>
              <a:rPr lang="en-US" sz="2200" b="1" dirty="0">
                <a:solidFill>
                  <a:srgbClr val="494949"/>
                </a:solidFill>
              </a:rPr>
              <a:t>nizke stroške vzpostavitve </a:t>
            </a:r>
            <a:r>
              <a:rPr lang="en-US" sz="2200" dirty="0">
                <a:solidFill>
                  <a:srgbClr val="494949"/>
                </a:solidFill>
              </a:rPr>
              <a:t>(npr. predelane strukture) z </a:t>
            </a:r>
            <a:r>
              <a:rPr lang="en-US" sz="2200" b="1" dirty="0">
                <a:solidFill>
                  <a:srgbClr val="494949"/>
                </a:solidFill>
              </a:rPr>
              <a:t>nizkimi splošnimi </a:t>
            </a:r>
            <a:r>
              <a:rPr lang="en-US" sz="2200" dirty="0">
                <a:solidFill>
                  <a:srgbClr val="494949"/>
                </a:solidFill>
              </a:rPr>
              <a:t>stroški in modularno turistično infrastrukturo (kot so podi), prilagodljivo faziranje (začnite z 1–2 enotami in se širite), skupaj z </a:t>
            </a:r>
            <a:r>
              <a:rPr lang="en-US" sz="2200" b="1" dirty="0">
                <a:solidFill>
                  <a:srgbClr val="494949"/>
                </a:solidFill>
              </a:rPr>
              <a:t>močno cenovno močjo </a:t>
            </a:r>
            <a:r>
              <a:rPr lang="en-US" sz="2200" dirty="0">
                <a:solidFill>
                  <a:srgbClr val="494949"/>
                </a:solidFill>
              </a:rPr>
              <a:t>in celoletno nišno privlačnostjo, ki temelji na močnem </a:t>
            </a:r>
            <a:r>
              <a:rPr lang="en-US" sz="2200" dirty="0" err="1">
                <a:solidFill>
                  <a:srgbClr val="494949"/>
                </a:solidFill>
              </a:rPr>
              <a:t>povpraševanju</a:t>
            </a:r>
            <a:r>
              <a:rPr lang="en-US" sz="2200" dirty="0">
                <a:solidFill>
                  <a:srgbClr val="494949"/>
                </a:solidFill>
              </a:rPr>
              <a:t> po </a:t>
            </a:r>
            <a:r>
              <a:rPr lang="en-US" sz="2200" dirty="0" err="1">
                <a:solidFill>
                  <a:srgbClr val="494949"/>
                </a:solidFill>
              </a:rPr>
              <a:t>potopitvenih</a:t>
            </a:r>
            <a:r>
              <a:rPr lang="en-US" sz="2200" dirty="0">
                <a:solidFill>
                  <a:srgbClr val="494949"/>
                </a:solidFill>
              </a:rPr>
              <a:t> izkušnjah</a:t>
            </a:r>
            <a:r>
              <a:rPr lang="en-US" sz="2400" dirty="0">
                <a:solidFill>
                  <a:schemeClr val="tx1">
                    <a:lumMod val="49000"/>
                  </a:schemeClr>
                </a:solidFill>
              </a:rPr>
              <a:t>.</a:t>
            </a:r>
            <a:r>
              <a:rPr lang="en-US" sz="2200" dirty="0">
                <a:solidFill>
                  <a:srgbClr val="494949"/>
                </a:solidFill>
              </a:rPr>
              <a:t> </a:t>
            </a:r>
            <a:r>
              <a:rPr lang="en-US" sz="2200" dirty="0" err="1">
                <a:solidFill>
                  <a:srgbClr val="494949"/>
                </a:solidFill>
              </a:rPr>
              <a:t>Modeli</a:t>
            </a:r>
            <a:r>
              <a:rPr lang="en-US" sz="2200" dirty="0">
                <a:solidFill>
                  <a:srgbClr val="494949"/>
                </a:solidFill>
              </a:rPr>
              <a:t> Epic Stays lahko prinesejo </a:t>
            </a:r>
            <a:r>
              <a:rPr lang="en-US" sz="2200" b="1" dirty="0">
                <a:solidFill>
                  <a:srgbClr val="494949"/>
                </a:solidFill>
              </a:rPr>
              <a:t>impresivne marže</a:t>
            </a:r>
            <a:r>
              <a:rPr lang="en-US" sz="2400" b="1" dirty="0"/>
              <a:t>. </a:t>
            </a:r>
          </a:p>
          <a:p>
            <a:pPr>
              <a:lnSpc>
                <a:spcPts val="2340"/>
              </a:lnSpc>
            </a:pPr>
            <a:endParaRPr lang="en-US" sz="2200" b="1" dirty="0">
              <a:solidFill>
                <a:srgbClr val="494949"/>
              </a:solidFill>
            </a:endParaRPr>
          </a:p>
        </p:txBody>
      </p:sp>
      <p:pic>
        <p:nvPicPr>
          <p:cNvPr id="14" name="Picture 13">
            <a:extLst>
              <a:ext uri="{FF2B5EF4-FFF2-40B4-BE49-F238E27FC236}">
                <a16:creationId xmlns:a16="http://schemas.microsoft.com/office/drawing/2014/main" id="{134B1636-DFC8-3F5E-D129-38A03CCC9172}"/>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27AC23E7-B904-0EA3-E5E3-929ECB2ABB24}"/>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Vitkost, visoka donosnost naložb</a:t>
            </a:r>
          </a:p>
        </p:txBody>
      </p:sp>
      <p:sp>
        <p:nvSpPr>
          <p:cNvPr id="6" name="Text Placeholder 3">
            <a:extLst>
              <a:ext uri="{FF2B5EF4-FFF2-40B4-BE49-F238E27FC236}">
                <a16:creationId xmlns:a16="http://schemas.microsoft.com/office/drawing/2014/main" id="{061627D8-9F83-F471-530E-5E7F90030F74}"/>
              </a:ext>
            </a:extLst>
          </p:cNvPr>
          <p:cNvSpPr txBox="1">
            <a:spLocks/>
          </p:cNvSpPr>
          <p:nvPr/>
        </p:nvSpPr>
        <p:spPr>
          <a:xfrm rot="16200000">
            <a:off x="-1643725" y="2596929"/>
            <a:ext cx="5537624" cy="1229105"/>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err="1">
                <a:solidFill>
                  <a:schemeClr val="bg1"/>
                </a:solidFill>
              </a:rPr>
              <a:t>Izvedljiv</a:t>
            </a:r>
            <a:r>
              <a:rPr lang="en-US" dirty="0">
                <a:solidFill>
                  <a:schemeClr val="bg1"/>
                </a:solidFill>
              </a:rPr>
              <a:t> </a:t>
            </a:r>
            <a:r>
              <a:rPr lang="en-US" dirty="0" err="1">
                <a:solidFill>
                  <a:schemeClr val="bg1"/>
                </a:solidFill>
              </a:rPr>
              <a:t>posel</a:t>
            </a:r>
            <a:r>
              <a:rPr lang="en-US" dirty="0">
                <a:solidFill>
                  <a:schemeClr val="bg1"/>
                </a:solidFill>
              </a:rPr>
              <a:t> </a:t>
            </a:r>
          </a:p>
        </p:txBody>
      </p:sp>
      <p:sp>
        <p:nvSpPr>
          <p:cNvPr id="11" name="Freeform 10">
            <a:extLst>
              <a:ext uri="{FF2B5EF4-FFF2-40B4-BE49-F238E27FC236}">
                <a16:creationId xmlns:a16="http://schemas.microsoft.com/office/drawing/2014/main" id="{6A7618CD-8A29-9644-11D2-6848B1028B64}"/>
              </a:ext>
            </a:extLst>
          </p:cNvPr>
          <p:cNvSpPr/>
          <p:nvPr/>
        </p:nvSpPr>
        <p:spPr>
          <a:xfrm rot="5400000">
            <a:off x="7332069" y="3482906"/>
            <a:ext cx="2129299" cy="5423397"/>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sp>
        <p:nvSpPr>
          <p:cNvPr id="15" name="TextBox 14">
            <a:extLst>
              <a:ext uri="{FF2B5EF4-FFF2-40B4-BE49-F238E27FC236}">
                <a16:creationId xmlns:a16="http://schemas.microsoft.com/office/drawing/2014/main" id="{8D71B738-CD21-74E1-0D7C-4370E5857016}"/>
              </a:ext>
            </a:extLst>
          </p:cNvPr>
          <p:cNvSpPr txBox="1"/>
          <p:nvPr/>
        </p:nvSpPr>
        <p:spPr>
          <a:xfrm>
            <a:off x="6307388" y="5462027"/>
            <a:ext cx="4601068" cy="977896"/>
          </a:xfrm>
          <a:prstGeom prst="rect">
            <a:avLst/>
          </a:prstGeom>
          <a:noFill/>
        </p:spPr>
        <p:txBody>
          <a:bodyPr wrap="square">
            <a:spAutoFit/>
          </a:bodyPr>
          <a:lstStyle/>
          <a:p>
            <a:pPr>
              <a:lnSpc>
                <a:spcPts val="2260"/>
              </a:lnSpc>
            </a:pPr>
            <a:r>
              <a:rPr lang="en-GB" sz="2200" b="1" dirty="0">
                <a:solidFill>
                  <a:srgbClr val="494949"/>
                </a:solidFill>
              </a:rPr>
              <a:t>MODUL 1: Uvod v alternativne turistične nastanitve </a:t>
            </a:r>
            <a:r>
              <a:rPr lang="en-GB" sz="2200" dirty="0">
                <a:solidFill>
                  <a:srgbClr val="494949"/>
                </a:solidFill>
              </a:rPr>
              <a:t>podrobneje obravnava poslovne modele</a:t>
            </a:r>
            <a:endParaRPr lang="en-US" sz="2200" dirty="0">
              <a:solidFill>
                <a:srgbClr val="494949"/>
              </a:solidFill>
            </a:endParaRPr>
          </a:p>
        </p:txBody>
      </p:sp>
      <p:grpSp>
        <p:nvGrpSpPr>
          <p:cNvPr id="16" name="Group 15">
            <a:extLst>
              <a:ext uri="{FF2B5EF4-FFF2-40B4-BE49-F238E27FC236}">
                <a16:creationId xmlns:a16="http://schemas.microsoft.com/office/drawing/2014/main" id="{C6E03D87-7F5A-1AB9-9659-AB61F8122174}"/>
              </a:ext>
            </a:extLst>
          </p:cNvPr>
          <p:cNvGrpSpPr/>
          <p:nvPr/>
        </p:nvGrpSpPr>
        <p:grpSpPr>
          <a:xfrm>
            <a:off x="5306231" y="5349661"/>
            <a:ext cx="800038" cy="800448"/>
            <a:chOff x="-636058" y="4638347"/>
            <a:chExt cx="347616" cy="347794"/>
          </a:xfrm>
        </p:grpSpPr>
        <p:sp>
          <p:nvSpPr>
            <p:cNvPr id="17" name="Freeform 16">
              <a:extLst>
                <a:ext uri="{FF2B5EF4-FFF2-40B4-BE49-F238E27FC236}">
                  <a16:creationId xmlns:a16="http://schemas.microsoft.com/office/drawing/2014/main" id="{513949CE-5DD0-699E-F661-20D338A8516A}"/>
                </a:ext>
              </a:extLst>
            </p:cNvPr>
            <p:cNvSpPr/>
            <p:nvPr/>
          </p:nvSpPr>
          <p:spPr>
            <a:xfrm>
              <a:off x="-636058" y="4638347"/>
              <a:ext cx="347616" cy="347794"/>
            </a:xfrm>
            <a:custGeom>
              <a:avLst/>
              <a:gdLst>
                <a:gd name="connsiteX0" fmla="*/ 347616 w 347616"/>
                <a:gd name="connsiteY0" fmla="*/ 173897 h 347794"/>
                <a:gd name="connsiteX1" fmla="*/ 173808 w 347616"/>
                <a:gd name="connsiteY1" fmla="*/ 347795 h 347794"/>
                <a:gd name="connsiteX2" fmla="*/ 0 w 347616"/>
                <a:gd name="connsiteY2" fmla="*/ 173897 h 347794"/>
                <a:gd name="connsiteX3" fmla="*/ 173808 w 347616"/>
                <a:gd name="connsiteY3" fmla="*/ 0 h 347794"/>
                <a:gd name="connsiteX4" fmla="*/ 347616 w 347616"/>
                <a:gd name="connsiteY4" fmla="*/ 173897 h 34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16" h="347794">
                  <a:moveTo>
                    <a:pt x="347616" y="173897"/>
                  </a:moveTo>
                  <a:cubicBezTo>
                    <a:pt x="347616" y="269938"/>
                    <a:pt x="269800" y="347795"/>
                    <a:pt x="173808" y="347795"/>
                  </a:cubicBezTo>
                  <a:cubicBezTo>
                    <a:pt x="77817" y="347795"/>
                    <a:pt x="0" y="269938"/>
                    <a:pt x="0" y="173897"/>
                  </a:cubicBezTo>
                  <a:cubicBezTo>
                    <a:pt x="0" y="77856"/>
                    <a:pt x="77817" y="0"/>
                    <a:pt x="173808" y="0"/>
                  </a:cubicBezTo>
                  <a:cubicBezTo>
                    <a:pt x="269800" y="0"/>
                    <a:pt x="347616" y="77856"/>
                    <a:pt x="347616" y="173897"/>
                  </a:cubicBezTo>
                  <a:close/>
                </a:path>
              </a:pathLst>
            </a:custGeom>
            <a:solidFill>
              <a:srgbClr val="00979B"/>
            </a:solidFill>
            <a:ln w="574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CBDFF7A-0E6F-20B2-2830-0EBBE49820C9}"/>
                </a:ext>
              </a:extLst>
            </p:cNvPr>
            <p:cNvSpPr/>
            <p:nvPr/>
          </p:nvSpPr>
          <p:spPr>
            <a:xfrm>
              <a:off x="-445634" y="4709029"/>
              <a:ext cx="10020" cy="8205"/>
            </a:xfrm>
            <a:custGeom>
              <a:avLst/>
              <a:gdLst>
                <a:gd name="connsiteX0" fmla="*/ 74 w 10020"/>
                <a:gd name="connsiteY0" fmla="*/ 8206 h 8205"/>
                <a:gd name="connsiteX1" fmla="*/ 9858 w 10020"/>
                <a:gd name="connsiteY1" fmla="*/ 8206 h 8205"/>
                <a:gd name="connsiteX2" fmla="*/ 74 w 10020"/>
                <a:gd name="connsiteY2" fmla="*/ 8206 h 8205"/>
              </a:gdLst>
              <a:ahLst/>
              <a:cxnLst>
                <a:cxn ang="0">
                  <a:pos x="connsiteX0" y="connsiteY0"/>
                </a:cxn>
                <a:cxn ang="0">
                  <a:pos x="connsiteX1" y="connsiteY1"/>
                </a:cxn>
                <a:cxn ang="0">
                  <a:pos x="connsiteX2" y="connsiteY2"/>
                </a:cxn>
              </a:cxnLst>
              <a:rect l="l" t="t" r="r" b="b"/>
              <a:pathLst>
                <a:path w="10020" h="8205">
                  <a:moveTo>
                    <a:pt x="74" y="8206"/>
                  </a:moveTo>
                  <a:lnTo>
                    <a:pt x="9858" y="8206"/>
                  </a:lnTo>
                  <a:cubicBezTo>
                    <a:pt x="11585" y="-2735"/>
                    <a:pt x="-1077" y="-2735"/>
                    <a:pt x="74" y="8206"/>
                  </a:cubicBezTo>
                  <a:close/>
                </a:path>
              </a:pathLst>
            </a:custGeom>
            <a:solidFill>
              <a:srgbClr val="00979B"/>
            </a:solidFill>
            <a:ln w="574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B97334D-8DF2-3CC0-0586-BABEBF7FB52B}"/>
                </a:ext>
              </a:extLst>
            </p:cNvPr>
            <p:cNvSpPr/>
            <p:nvPr/>
          </p:nvSpPr>
          <p:spPr>
            <a:xfrm>
              <a:off x="-480165" y="4709029"/>
              <a:ext cx="10020" cy="8205"/>
            </a:xfrm>
            <a:custGeom>
              <a:avLst/>
              <a:gdLst>
                <a:gd name="connsiteX0" fmla="*/ 74 w 10020"/>
                <a:gd name="connsiteY0" fmla="*/ 8206 h 8205"/>
                <a:gd name="connsiteX1" fmla="*/ 9858 w 10020"/>
                <a:gd name="connsiteY1" fmla="*/ 8206 h 8205"/>
                <a:gd name="connsiteX2" fmla="*/ 74 w 10020"/>
                <a:gd name="connsiteY2" fmla="*/ 8206 h 8205"/>
              </a:gdLst>
              <a:ahLst/>
              <a:cxnLst>
                <a:cxn ang="0">
                  <a:pos x="connsiteX0" y="connsiteY0"/>
                </a:cxn>
                <a:cxn ang="0">
                  <a:pos x="connsiteX1" y="connsiteY1"/>
                </a:cxn>
                <a:cxn ang="0">
                  <a:pos x="connsiteX2" y="connsiteY2"/>
                </a:cxn>
              </a:cxnLst>
              <a:rect l="l" t="t" r="r" b="b"/>
              <a:pathLst>
                <a:path w="10020" h="8205">
                  <a:moveTo>
                    <a:pt x="74" y="8206"/>
                  </a:moveTo>
                  <a:lnTo>
                    <a:pt x="9858" y="8206"/>
                  </a:lnTo>
                  <a:cubicBezTo>
                    <a:pt x="11585" y="-2735"/>
                    <a:pt x="-1077" y="-2735"/>
                    <a:pt x="74" y="8206"/>
                  </a:cubicBezTo>
                  <a:close/>
                </a:path>
              </a:pathLst>
            </a:custGeom>
            <a:solidFill>
              <a:srgbClr val="00979B"/>
            </a:solidFill>
            <a:ln w="574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886FB59-F7BF-C4AD-0762-87CBC08D449E}"/>
                </a:ext>
              </a:extLst>
            </p:cNvPr>
            <p:cNvSpPr/>
            <p:nvPr/>
          </p:nvSpPr>
          <p:spPr>
            <a:xfrm>
              <a:off x="-545701" y="4700774"/>
              <a:ext cx="250928" cy="281912"/>
            </a:xfrm>
            <a:custGeom>
              <a:avLst/>
              <a:gdLst>
                <a:gd name="connsiteX0" fmla="*/ 250928 w 250928"/>
                <a:gd name="connsiteY0" fmla="*/ 148323 h 281912"/>
                <a:gd name="connsiteX1" fmla="*/ 208340 w 250928"/>
                <a:gd name="connsiteY1" fmla="*/ 70587 h 281912"/>
                <a:gd name="connsiteX2" fmla="*/ 208340 w 250928"/>
                <a:gd name="connsiteY2" fmla="*/ 65981 h 281912"/>
                <a:gd name="connsiteX3" fmla="*/ 206613 w 250928"/>
                <a:gd name="connsiteY3" fmla="*/ 61374 h 281912"/>
                <a:gd name="connsiteX4" fmla="*/ 181290 w 250928"/>
                <a:gd name="connsiteY4" fmla="*/ 54465 h 281912"/>
                <a:gd name="connsiteX5" fmla="*/ 172657 w 250928"/>
                <a:gd name="connsiteY5" fmla="*/ 66557 h 281912"/>
                <a:gd name="connsiteX6" fmla="*/ 139277 w 250928"/>
                <a:gd name="connsiteY6" fmla="*/ 124138 h 281912"/>
                <a:gd name="connsiteX7" fmla="*/ 139277 w 250928"/>
                <a:gd name="connsiteY7" fmla="*/ 89589 h 281912"/>
                <a:gd name="connsiteX8" fmla="*/ 139852 w 250928"/>
                <a:gd name="connsiteY8" fmla="*/ 87862 h 281912"/>
                <a:gd name="connsiteX9" fmla="*/ 139852 w 250928"/>
                <a:gd name="connsiteY9" fmla="*/ 26825 h 281912"/>
                <a:gd name="connsiteX10" fmla="*/ 117982 w 250928"/>
                <a:gd name="connsiteY10" fmla="*/ 16461 h 281912"/>
                <a:gd name="connsiteX11" fmla="*/ 92084 w 250928"/>
                <a:gd name="connsiteY11" fmla="*/ 16461 h 281912"/>
                <a:gd name="connsiteX12" fmla="*/ 82875 w 250928"/>
                <a:gd name="connsiteY12" fmla="*/ 16461 h 281912"/>
                <a:gd name="connsiteX13" fmla="*/ 56977 w 250928"/>
                <a:gd name="connsiteY13" fmla="*/ 16461 h 281912"/>
                <a:gd name="connsiteX14" fmla="*/ 48344 w 250928"/>
                <a:gd name="connsiteY14" fmla="*/ 16461 h 281912"/>
                <a:gd name="connsiteX15" fmla="*/ 42013 w 250928"/>
                <a:gd name="connsiteY15" fmla="*/ 2065 h 281912"/>
                <a:gd name="connsiteX16" fmla="*/ 21870 w 250928"/>
                <a:gd name="connsiteY16" fmla="*/ 16461 h 281912"/>
                <a:gd name="connsiteX17" fmla="*/ 0 w 250928"/>
                <a:gd name="connsiteY17" fmla="*/ 26825 h 281912"/>
                <a:gd name="connsiteX18" fmla="*/ 0 w 250928"/>
                <a:gd name="connsiteY18" fmla="*/ 167901 h 281912"/>
                <a:gd name="connsiteX19" fmla="*/ 107623 w 250928"/>
                <a:gd name="connsiteY19" fmla="*/ 281913 h 281912"/>
                <a:gd name="connsiteX20" fmla="*/ 250353 w 250928"/>
                <a:gd name="connsiteY20" fmla="*/ 148323 h 281912"/>
                <a:gd name="connsiteX21" fmla="*/ 40287 w 250928"/>
                <a:gd name="connsiteY21" fmla="*/ 16461 h 281912"/>
                <a:gd name="connsiteX22" fmla="*/ 30503 w 250928"/>
                <a:gd name="connsiteY22" fmla="*/ 16461 h 281912"/>
                <a:gd name="connsiteX23" fmla="*/ 40287 w 250928"/>
                <a:gd name="connsiteY23" fmla="*/ 16461 h 281912"/>
                <a:gd name="connsiteX24" fmla="*/ 75394 w 250928"/>
                <a:gd name="connsiteY24" fmla="*/ 16461 h 281912"/>
                <a:gd name="connsiteX25" fmla="*/ 65610 w 250928"/>
                <a:gd name="connsiteY25" fmla="*/ 16461 h 281912"/>
                <a:gd name="connsiteX26" fmla="*/ 75394 w 250928"/>
                <a:gd name="connsiteY26" fmla="*/ 16461 h 281912"/>
                <a:gd name="connsiteX27" fmla="*/ 109925 w 250928"/>
                <a:gd name="connsiteY27" fmla="*/ 16461 h 281912"/>
                <a:gd name="connsiteX28" fmla="*/ 100141 w 250928"/>
                <a:gd name="connsiteY28" fmla="*/ 16461 h 281912"/>
                <a:gd name="connsiteX29" fmla="*/ 109925 w 250928"/>
                <a:gd name="connsiteY29" fmla="*/ 16461 h 28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0928" h="281912">
                  <a:moveTo>
                    <a:pt x="250928" y="148323"/>
                  </a:moveTo>
                  <a:lnTo>
                    <a:pt x="208340" y="70587"/>
                  </a:lnTo>
                  <a:lnTo>
                    <a:pt x="208340" y="65981"/>
                  </a:lnTo>
                  <a:lnTo>
                    <a:pt x="206613" y="61374"/>
                  </a:lnTo>
                  <a:cubicBezTo>
                    <a:pt x="202009" y="51585"/>
                    <a:pt x="189923" y="48131"/>
                    <a:pt x="181290" y="54465"/>
                  </a:cubicBezTo>
                  <a:cubicBezTo>
                    <a:pt x="177261" y="57344"/>
                    <a:pt x="174959" y="62526"/>
                    <a:pt x="172657" y="66557"/>
                  </a:cubicBezTo>
                  <a:cubicBezTo>
                    <a:pt x="161147" y="85559"/>
                    <a:pt x="150212" y="105137"/>
                    <a:pt x="139277" y="124138"/>
                  </a:cubicBezTo>
                  <a:lnTo>
                    <a:pt x="139277" y="89589"/>
                  </a:lnTo>
                  <a:cubicBezTo>
                    <a:pt x="139277" y="89589"/>
                    <a:pt x="139852" y="88438"/>
                    <a:pt x="139852" y="87862"/>
                  </a:cubicBezTo>
                  <a:lnTo>
                    <a:pt x="139852" y="26825"/>
                  </a:lnTo>
                  <a:cubicBezTo>
                    <a:pt x="137550" y="15885"/>
                    <a:pt x="127191" y="16461"/>
                    <a:pt x="117982" y="16461"/>
                  </a:cubicBezTo>
                  <a:cubicBezTo>
                    <a:pt x="119709" y="-4845"/>
                    <a:pt x="89782" y="-4845"/>
                    <a:pt x="92084" y="16461"/>
                  </a:cubicBezTo>
                  <a:lnTo>
                    <a:pt x="82875" y="16461"/>
                  </a:lnTo>
                  <a:cubicBezTo>
                    <a:pt x="84602" y="-4845"/>
                    <a:pt x="55250" y="-4845"/>
                    <a:pt x="56977" y="16461"/>
                  </a:cubicBezTo>
                  <a:lnTo>
                    <a:pt x="48344" y="16461"/>
                  </a:lnTo>
                  <a:cubicBezTo>
                    <a:pt x="48344" y="10702"/>
                    <a:pt x="47193" y="5520"/>
                    <a:pt x="42013" y="2065"/>
                  </a:cubicBezTo>
                  <a:cubicBezTo>
                    <a:pt x="31654" y="-4269"/>
                    <a:pt x="20143" y="4944"/>
                    <a:pt x="21870" y="16461"/>
                  </a:cubicBezTo>
                  <a:cubicBezTo>
                    <a:pt x="12662" y="16461"/>
                    <a:pt x="2878" y="15309"/>
                    <a:pt x="0" y="26825"/>
                  </a:cubicBezTo>
                  <a:lnTo>
                    <a:pt x="0" y="167901"/>
                  </a:lnTo>
                  <a:lnTo>
                    <a:pt x="107623" y="281913"/>
                  </a:lnTo>
                  <a:cubicBezTo>
                    <a:pt x="178412" y="270972"/>
                    <a:pt x="234814" y="217421"/>
                    <a:pt x="250353" y="148323"/>
                  </a:cubicBezTo>
                  <a:close/>
                  <a:moveTo>
                    <a:pt x="40287" y="16461"/>
                  </a:moveTo>
                  <a:lnTo>
                    <a:pt x="30503" y="16461"/>
                  </a:lnTo>
                  <a:cubicBezTo>
                    <a:pt x="29352" y="5520"/>
                    <a:pt x="41438" y="5520"/>
                    <a:pt x="40287" y="16461"/>
                  </a:cubicBezTo>
                  <a:close/>
                  <a:moveTo>
                    <a:pt x="75394" y="16461"/>
                  </a:moveTo>
                  <a:lnTo>
                    <a:pt x="65610" y="16461"/>
                  </a:lnTo>
                  <a:cubicBezTo>
                    <a:pt x="64459" y="5520"/>
                    <a:pt x="76545" y="5520"/>
                    <a:pt x="75394" y="16461"/>
                  </a:cubicBezTo>
                  <a:close/>
                  <a:moveTo>
                    <a:pt x="109925" y="16461"/>
                  </a:moveTo>
                  <a:lnTo>
                    <a:pt x="100141" y="16461"/>
                  </a:lnTo>
                  <a:cubicBezTo>
                    <a:pt x="98990" y="5520"/>
                    <a:pt x="111076" y="5520"/>
                    <a:pt x="109925" y="16461"/>
                  </a:cubicBezTo>
                  <a:close/>
                </a:path>
              </a:pathLst>
            </a:custGeom>
            <a:solidFill>
              <a:srgbClr val="087377"/>
            </a:solidFill>
            <a:ln w="5747" cap="flat">
              <a:noFill/>
              <a:prstDash val="solid"/>
              <a:miter/>
            </a:ln>
          </p:spPr>
          <p:txBody>
            <a:bodyPr rtlCol="0" anchor="ctr"/>
            <a:lstStyle/>
            <a:p>
              <a:endParaRPr lang="en-US"/>
            </a:p>
          </p:txBody>
        </p:sp>
        <p:grpSp>
          <p:nvGrpSpPr>
            <p:cNvPr id="21" name="Graphic 41">
              <a:extLst>
                <a:ext uri="{FF2B5EF4-FFF2-40B4-BE49-F238E27FC236}">
                  <a16:creationId xmlns:a16="http://schemas.microsoft.com/office/drawing/2014/main" id="{A92DB88A-1F4E-E75A-B7C4-738D434E9E39}"/>
                </a:ext>
              </a:extLst>
            </p:cNvPr>
            <p:cNvGrpSpPr/>
            <p:nvPr/>
          </p:nvGrpSpPr>
          <p:grpSpPr>
            <a:xfrm>
              <a:off x="-545701" y="4702501"/>
              <a:ext cx="207764" cy="208208"/>
              <a:chOff x="268115" y="4716008"/>
              <a:chExt cx="207764" cy="208208"/>
            </a:xfrm>
            <a:solidFill>
              <a:srgbClr val="FFFFFF"/>
            </a:solidFill>
          </p:grpSpPr>
          <p:sp>
            <p:nvSpPr>
              <p:cNvPr id="22" name="Freeform 21">
                <a:extLst>
                  <a:ext uri="{FF2B5EF4-FFF2-40B4-BE49-F238E27FC236}">
                    <a16:creationId xmlns:a16="http://schemas.microsoft.com/office/drawing/2014/main" id="{53A3A39D-FA55-DA52-AF22-894042AC0208}"/>
                  </a:ext>
                </a:extLst>
              </p:cNvPr>
              <p:cNvSpPr/>
              <p:nvPr/>
            </p:nvSpPr>
            <p:spPr>
              <a:xfrm>
                <a:off x="268115" y="4716008"/>
                <a:ext cx="140683" cy="208208"/>
              </a:xfrm>
              <a:custGeom>
                <a:avLst/>
                <a:gdLst>
                  <a:gd name="connsiteX0" fmla="*/ 0 w 140683"/>
                  <a:gd name="connsiteY0" fmla="*/ 26825 h 208208"/>
                  <a:gd name="connsiteX1" fmla="*/ 21870 w 140683"/>
                  <a:gd name="connsiteY1" fmla="*/ 16461 h 208208"/>
                  <a:gd name="connsiteX2" fmla="*/ 42013 w 140683"/>
                  <a:gd name="connsiteY2" fmla="*/ 2065 h 208208"/>
                  <a:gd name="connsiteX3" fmla="*/ 48344 w 140683"/>
                  <a:gd name="connsiteY3" fmla="*/ 16461 h 208208"/>
                  <a:gd name="connsiteX4" fmla="*/ 56977 w 140683"/>
                  <a:gd name="connsiteY4" fmla="*/ 16461 h 208208"/>
                  <a:gd name="connsiteX5" fmla="*/ 82875 w 140683"/>
                  <a:gd name="connsiteY5" fmla="*/ 16461 h 208208"/>
                  <a:gd name="connsiteX6" fmla="*/ 92084 w 140683"/>
                  <a:gd name="connsiteY6" fmla="*/ 16461 h 208208"/>
                  <a:gd name="connsiteX7" fmla="*/ 117982 w 140683"/>
                  <a:gd name="connsiteY7" fmla="*/ 16461 h 208208"/>
                  <a:gd name="connsiteX8" fmla="*/ 139852 w 140683"/>
                  <a:gd name="connsiteY8" fmla="*/ 26825 h 208208"/>
                  <a:gd name="connsiteX9" fmla="*/ 139852 w 140683"/>
                  <a:gd name="connsiteY9" fmla="*/ 87862 h 208208"/>
                  <a:gd name="connsiteX10" fmla="*/ 132946 w 140683"/>
                  <a:gd name="connsiteY10" fmla="*/ 90165 h 208208"/>
                  <a:gd name="connsiteX11" fmla="*/ 131795 w 140683"/>
                  <a:gd name="connsiteY11" fmla="*/ 88438 h 208208"/>
                  <a:gd name="connsiteX12" fmla="*/ 131795 w 140683"/>
                  <a:gd name="connsiteY12" fmla="*/ 56768 h 208208"/>
                  <a:gd name="connsiteX13" fmla="*/ 8633 w 140683"/>
                  <a:gd name="connsiteY13" fmla="*/ 56768 h 208208"/>
                  <a:gd name="connsiteX14" fmla="*/ 8633 w 140683"/>
                  <a:gd name="connsiteY14" fmla="*/ 162718 h 208208"/>
                  <a:gd name="connsiteX15" fmla="*/ 35107 w 140683"/>
                  <a:gd name="connsiteY15" fmla="*/ 162718 h 208208"/>
                  <a:gd name="connsiteX16" fmla="*/ 46042 w 140683"/>
                  <a:gd name="connsiteY16" fmla="*/ 173659 h 208208"/>
                  <a:gd name="connsiteX17" fmla="*/ 46042 w 140683"/>
                  <a:gd name="connsiteY17" fmla="*/ 200147 h 208208"/>
                  <a:gd name="connsiteX18" fmla="*/ 128917 w 140683"/>
                  <a:gd name="connsiteY18" fmla="*/ 200147 h 208208"/>
                  <a:gd name="connsiteX19" fmla="*/ 130644 w 140683"/>
                  <a:gd name="connsiteY19" fmla="*/ 198995 h 208208"/>
                  <a:gd name="connsiteX20" fmla="*/ 135248 w 140683"/>
                  <a:gd name="connsiteY20" fmla="*/ 184600 h 208208"/>
                  <a:gd name="connsiteX21" fmla="*/ 140428 w 140683"/>
                  <a:gd name="connsiteY21" fmla="*/ 188055 h 208208"/>
                  <a:gd name="connsiteX22" fmla="*/ 140428 w 140683"/>
                  <a:gd name="connsiteY22" fmla="*/ 197267 h 208208"/>
                  <a:gd name="connsiteX23" fmla="*/ 130068 w 140683"/>
                  <a:gd name="connsiteY23" fmla="*/ 208208 h 208208"/>
                  <a:gd name="connsiteX24" fmla="*/ 40862 w 140683"/>
                  <a:gd name="connsiteY24" fmla="*/ 208208 h 208208"/>
                  <a:gd name="connsiteX25" fmla="*/ 576 w 140683"/>
                  <a:gd name="connsiteY25" fmla="*/ 167901 h 208208"/>
                  <a:gd name="connsiteX26" fmla="*/ 576 w 140683"/>
                  <a:gd name="connsiteY26" fmla="*/ 26825 h 208208"/>
                  <a:gd name="connsiteX27" fmla="*/ 39711 w 140683"/>
                  <a:gd name="connsiteY27" fmla="*/ 16461 h 208208"/>
                  <a:gd name="connsiteX28" fmla="*/ 29927 w 140683"/>
                  <a:gd name="connsiteY28" fmla="*/ 16461 h 208208"/>
                  <a:gd name="connsiteX29" fmla="*/ 39711 w 140683"/>
                  <a:gd name="connsiteY29" fmla="*/ 16461 h 208208"/>
                  <a:gd name="connsiteX30" fmla="*/ 74818 w 140683"/>
                  <a:gd name="connsiteY30" fmla="*/ 16461 h 208208"/>
                  <a:gd name="connsiteX31" fmla="*/ 65034 w 140683"/>
                  <a:gd name="connsiteY31" fmla="*/ 16461 h 208208"/>
                  <a:gd name="connsiteX32" fmla="*/ 74818 w 140683"/>
                  <a:gd name="connsiteY32" fmla="*/ 16461 h 208208"/>
                  <a:gd name="connsiteX33" fmla="*/ 109925 w 140683"/>
                  <a:gd name="connsiteY33" fmla="*/ 16461 h 208208"/>
                  <a:gd name="connsiteX34" fmla="*/ 100141 w 140683"/>
                  <a:gd name="connsiteY34" fmla="*/ 16461 h 208208"/>
                  <a:gd name="connsiteX35" fmla="*/ 109925 w 140683"/>
                  <a:gd name="connsiteY35" fmla="*/ 16461 h 208208"/>
                  <a:gd name="connsiteX36" fmla="*/ 39711 w 140683"/>
                  <a:gd name="connsiteY36" fmla="*/ 24522 h 208208"/>
                  <a:gd name="connsiteX37" fmla="*/ 11510 w 140683"/>
                  <a:gd name="connsiteY37" fmla="*/ 24522 h 208208"/>
                  <a:gd name="connsiteX38" fmla="*/ 8057 w 140683"/>
                  <a:gd name="connsiteY38" fmla="*/ 27977 h 208208"/>
                  <a:gd name="connsiteX39" fmla="*/ 8057 w 140683"/>
                  <a:gd name="connsiteY39" fmla="*/ 48131 h 208208"/>
                  <a:gd name="connsiteX40" fmla="*/ 131219 w 140683"/>
                  <a:gd name="connsiteY40" fmla="*/ 48131 h 208208"/>
                  <a:gd name="connsiteX41" fmla="*/ 131219 w 140683"/>
                  <a:gd name="connsiteY41" fmla="*/ 27977 h 208208"/>
                  <a:gd name="connsiteX42" fmla="*/ 130068 w 140683"/>
                  <a:gd name="connsiteY42" fmla="*/ 25674 h 208208"/>
                  <a:gd name="connsiteX43" fmla="*/ 117407 w 140683"/>
                  <a:gd name="connsiteY43" fmla="*/ 24522 h 208208"/>
                  <a:gd name="connsiteX44" fmla="*/ 105896 w 140683"/>
                  <a:gd name="connsiteY44" fmla="*/ 40645 h 208208"/>
                  <a:gd name="connsiteX45" fmla="*/ 102443 w 140683"/>
                  <a:gd name="connsiteY45" fmla="*/ 33159 h 208208"/>
                  <a:gd name="connsiteX46" fmla="*/ 108198 w 140683"/>
                  <a:gd name="connsiteY46" fmla="*/ 30280 h 208208"/>
                  <a:gd name="connsiteX47" fmla="*/ 109350 w 140683"/>
                  <a:gd name="connsiteY47" fmla="*/ 23946 h 208208"/>
                  <a:gd name="connsiteX48" fmla="*/ 82300 w 140683"/>
                  <a:gd name="connsiteY48" fmla="*/ 23946 h 208208"/>
                  <a:gd name="connsiteX49" fmla="*/ 74243 w 140683"/>
                  <a:gd name="connsiteY49" fmla="*/ 38917 h 208208"/>
                  <a:gd name="connsiteX50" fmla="*/ 65034 w 140683"/>
                  <a:gd name="connsiteY50" fmla="*/ 37190 h 208208"/>
                  <a:gd name="connsiteX51" fmla="*/ 73092 w 140683"/>
                  <a:gd name="connsiteY51" fmla="*/ 30280 h 208208"/>
                  <a:gd name="connsiteX52" fmla="*/ 74243 w 140683"/>
                  <a:gd name="connsiteY52" fmla="*/ 23946 h 208208"/>
                  <a:gd name="connsiteX53" fmla="*/ 47193 w 140683"/>
                  <a:gd name="connsiteY53" fmla="*/ 23946 h 208208"/>
                  <a:gd name="connsiteX54" fmla="*/ 39136 w 140683"/>
                  <a:gd name="connsiteY54" fmla="*/ 38917 h 208208"/>
                  <a:gd name="connsiteX55" fmla="*/ 29927 w 140683"/>
                  <a:gd name="connsiteY55" fmla="*/ 37190 h 208208"/>
                  <a:gd name="connsiteX56" fmla="*/ 37985 w 140683"/>
                  <a:gd name="connsiteY56" fmla="*/ 30280 h 208208"/>
                  <a:gd name="connsiteX57" fmla="*/ 39136 w 140683"/>
                  <a:gd name="connsiteY57" fmla="*/ 23946 h 208208"/>
                  <a:gd name="connsiteX58" fmla="*/ 37409 w 140683"/>
                  <a:gd name="connsiteY58" fmla="*/ 193813 h 208208"/>
                  <a:gd name="connsiteX59" fmla="*/ 37409 w 140683"/>
                  <a:gd name="connsiteY59" fmla="*/ 174235 h 208208"/>
                  <a:gd name="connsiteX60" fmla="*/ 33956 w 140683"/>
                  <a:gd name="connsiteY60" fmla="*/ 170780 h 208208"/>
                  <a:gd name="connsiteX61" fmla="*/ 14388 w 140683"/>
                  <a:gd name="connsiteY61" fmla="*/ 170780 h 208208"/>
                  <a:gd name="connsiteX62" fmla="*/ 37409 w 140683"/>
                  <a:gd name="connsiteY62" fmla="*/ 193813 h 20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0683" h="208208">
                    <a:moveTo>
                      <a:pt x="0" y="26825"/>
                    </a:moveTo>
                    <a:cubicBezTo>
                      <a:pt x="2878" y="15885"/>
                      <a:pt x="12662" y="16461"/>
                      <a:pt x="21870" y="16461"/>
                    </a:cubicBezTo>
                    <a:cubicBezTo>
                      <a:pt x="20143" y="4944"/>
                      <a:pt x="31654" y="-4269"/>
                      <a:pt x="42013" y="2065"/>
                    </a:cubicBezTo>
                    <a:cubicBezTo>
                      <a:pt x="52373" y="8399"/>
                      <a:pt x="48344" y="10702"/>
                      <a:pt x="48344" y="16461"/>
                    </a:cubicBezTo>
                    <a:lnTo>
                      <a:pt x="56977" y="16461"/>
                    </a:lnTo>
                    <a:cubicBezTo>
                      <a:pt x="55250" y="-4845"/>
                      <a:pt x="85178" y="-4845"/>
                      <a:pt x="82875" y="16461"/>
                    </a:cubicBezTo>
                    <a:lnTo>
                      <a:pt x="92084" y="16461"/>
                    </a:lnTo>
                    <a:cubicBezTo>
                      <a:pt x="90357" y="-4845"/>
                      <a:pt x="119709" y="-4845"/>
                      <a:pt x="117982" y="16461"/>
                    </a:cubicBezTo>
                    <a:cubicBezTo>
                      <a:pt x="127191" y="16461"/>
                      <a:pt x="137550" y="15309"/>
                      <a:pt x="139852" y="26825"/>
                    </a:cubicBezTo>
                    <a:lnTo>
                      <a:pt x="139852" y="87862"/>
                    </a:lnTo>
                    <a:cubicBezTo>
                      <a:pt x="139852" y="91317"/>
                      <a:pt x="135248" y="92469"/>
                      <a:pt x="132946" y="90165"/>
                    </a:cubicBezTo>
                    <a:cubicBezTo>
                      <a:pt x="130644" y="87862"/>
                      <a:pt x="131795" y="88438"/>
                      <a:pt x="131795" y="88438"/>
                    </a:cubicBezTo>
                    <a:lnTo>
                      <a:pt x="131795" y="56768"/>
                    </a:lnTo>
                    <a:lnTo>
                      <a:pt x="8633" y="56768"/>
                    </a:lnTo>
                    <a:lnTo>
                      <a:pt x="8633" y="162718"/>
                    </a:lnTo>
                    <a:lnTo>
                      <a:pt x="35107" y="162718"/>
                    </a:lnTo>
                    <a:cubicBezTo>
                      <a:pt x="39711" y="162718"/>
                      <a:pt x="46042" y="169053"/>
                      <a:pt x="46042" y="173659"/>
                    </a:cubicBezTo>
                    <a:lnTo>
                      <a:pt x="46042" y="200147"/>
                    </a:lnTo>
                    <a:lnTo>
                      <a:pt x="128917" y="200147"/>
                    </a:lnTo>
                    <a:cubicBezTo>
                      <a:pt x="128917" y="200147"/>
                      <a:pt x="130644" y="199571"/>
                      <a:pt x="130644" y="198995"/>
                    </a:cubicBezTo>
                    <a:cubicBezTo>
                      <a:pt x="134673" y="195540"/>
                      <a:pt x="129493" y="186327"/>
                      <a:pt x="135248" y="184600"/>
                    </a:cubicBezTo>
                    <a:cubicBezTo>
                      <a:pt x="141003" y="182872"/>
                      <a:pt x="139852" y="185751"/>
                      <a:pt x="140428" y="188055"/>
                    </a:cubicBezTo>
                    <a:cubicBezTo>
                      <a:pt x="141003" y="190358"/>
                      <a:pt x="140428" y="195540"/>
                      <a:pt x="140428" y="197267"/>
                    </a:cubicBezTo>
                    <a:cubicBezTo>
                      <a:pt x="140428" y="203026"/>
                      <a:pt x="135824" y="207056"/>
                      <a:pt x="130068" y="208208"/>
                    </a:cubicBezTo>
                    <a:lnTo>
                      <a:pt x="40862" y="208208"/>
                    </a:lnTo>
                    <a:lnTo>
                      <a:pt x="576" y="167901"/>
                    </a:lnTo>
                    <a:lnTo>
                      <a:pt x="576" y="26825"/>
                    </a:lnTo>
                    <a:close/>
                    <a:moveTo>
                      <a:pt x="39711" y="16461"/>
                    </a:moveTo>
                    <a:cubicBezTo>
                      <a:pt x="41438" y="5520"/>
                      <a:pt x="28776" y="5520"/>
                      <a:pt x="29927" y="16461"/>
                    </a:cubicBezTo>
                    <a:lnTo>
                      <a:pt x="39711" y="16461"/>
                    </a:lnTo>
                    <a:close/>
                    <a:moveTo>
                      <a:pt x="74818" y="16461"/>
                    </a:moveTo>
                    <a:cubicBezTo>
                      <a:pt x="76545" y="5520"/>
                      <a:pt x="63883" y="5520"/>
                      <a:pt x="65034" y="16461"/>
                    </a:cubicBezTo>
                    <a:lnTo>
                      <a:pt x="74818" y="16461"/>
                    </a:lnTo>
                    <a:close/>
                    <a:moveTo>
                      <a:pt x="109925" y="16461"/>
                    </a:moveTo>
                    <a:cubicBezTo>
                      <a:pt x="111652" y="5520"/>
                      <a:pt x="98990" y="5520"/>
                      <a:pt x="100141" y="16461"/>
                    </a:cubicBezTo>
                    <a:lnTo>
                      <a:pt x="109925" y="16461"/>
                    </a:lnTo>
                    <a:close/>
                    <a:moveTo>
                      <a:pt x="39711" y="24522"/>
                    </a:moveTo>
                    <a:lnTo>
                      <a:pt x="11510" y="24522"/>
                    </a:lnTo>
                    <a:cubicBezTo>
                      <a:pt x="10359" y="24522"/>
                      <a:pt x="8057" y="26825"/>
                      <a:pt x="8057" y="27977"/>
                    </a:cubicBezTo>
                    <a:lnTo>
                      <a:pt x="8057" y="48131"/>
                    </a:lnTo>
                    <a:lnTo>
                      <a:pt x="131219" y="48131"/>
                    </a:lnTo>
                    <a:lnTo>
                      <a:pt x="131219" y="27977"/>
                    </a:lnTo>
                    <a:cubicBezTo>
                      <a:pt x="131219" y="27977"/>
                      <a:pt x="130644" y="26250"/>
                      <a:pt x="130068" y="25674"/>
                    </a:cubicBezTo>
                    <a:cubicBezTo>
                      <a:pt x="127766" y="22795"/>
                      <a:pt x="120860" y="24522"/>
                      <a:pt x="117407" y="24522"/>
                    </a:cubicBezTo>
                    <a:cubicBezTo>
                      <a:pt x="118558" y="32008"/>
                      <a:pt x="113954" y="40069"/>
                      <a:pt x="105896" y="40645"/>
                    </a:cubicBezTo>
                    <a:cubicBezTo>
                      <a:pt x="97839" y="41221"/>
                      <a:pt x="98415" y="35463"/>
                      <a:pt x="102443" y="33159"/>
                    </a:cubicBezTo>
                    <a:cubicBezTo>
                      <a:pt x="106472" y="30856"/>
                      <a:pt x="106472" y="33159"/>
                      <a:pt x="108198" y="30280"/>
                    </a:cubicBezTo>
                    <a:cubicBezTo>
                      <a:pt x="109925" y="27401"/>
                      <a:pt x="109350" y="26250"/>
                      <a:pt x="109350" y="23946"/>
                    </a:cubicBezTo>
                    <a:lnTo>
                      <a:pt x="82300" y="23946"/>
                    </a:lnTo>
                    <a:cubicBezTo>
                      <a:pt x="82875" y="30280"/>
                      <a:pt x="80573" y="36614"/>
                      <a:pt x="74243" y="38917"/>
                    </a:cubicBezTo>
                    <a:cubicBezTo>
                      <a:pt x="67912" y="41221"/>
                      <a:pt x="66185" y="41221"/>
                      <a:pt x="65034" y="37190"/>
                    </a:cubicBezTo>
                    <a:cubicBezTo>
                      <a:pt x="63883" y="33159"/>
                      <a:pt x="70789" y="33159"/>
                      <a:pt x="73092" y="30280"/>
                    </a:cubicBezTo>
                    <a:cubicBezTo>
                      <a:pt x="75394" y="27401"/>
                      <a:pt x="74243" y="26250"/>
                      <a:pt x="74243" y="23946"/>
                    </a:cubicBezTo>
                    <a:lnTo>
                      <a:pt x="47193" y="23946"/>
                    </a:lnTo>
                    <a:cubicBezTo>
                      <a:pt x="47768" y="30280"/>
                      <a:pt x="45466" y="36614"/>
                      <a:pt x="39136" y="38917"/>
                    </a:cubicBezTo>
                    <a:cubicBezTo>
                      <a:pt x="32805" y="41221"/>
                      <a:pt x="31078" y="41221"/>
                      <a:pt x="29927" y="37190"/>
                    </a:cubicBezTo>
                    <a:cubicBezTo>
                      <a:pt x="28776" y="33159"/>
                      <a:pt x="35683" y="33159"/>
                      <a:pt x="37985" y="30280"/>
                    </a:cubicBezTo>
                    <a:cubicBezTo>
                      <a:pt x="40287" y="27401"/>
                      <a:pt x="39136" y="26250"/>
                      <a:pt x="39136" y="23946"/>
                    </a:cubicBezTo>
                    <a:close/>
                    <a:moveTo>
                      <a:pt x="37409" y="193813"/>
                    </a:moveTo>
                    <a:lnTo>
                      <a:pt x="37409" y="174235"/>
                    </a:lnTo>
                    <a:cubicBezTo>
                      <a:pt x="37409" y="173083"/>
                      <a:pt x="35107" y="170780"/>
                      <a:pt x="33956" y="170780"/>
                    </a:cubicBezTo>
                    <a:lnTo>
                      <a:pt x="14388" y="170780"/>
                    </a:lnTo>
                    <a:lnTo>
                      <a:pt x="37409" y="193813"/>
                    </a:lnTo>
                    <a:close/>
                  </a:path>
                </a:pathLst>
              </a:custGeom>
              <a:solidFill>
                <a:srgbClr val="FFFFFF"/>
              </a:solidFill>
              <a:ln w="574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628E2F4-46D1-8F19-C216-F5B9D72E6FFD}"/>
                  </a:ext>
                </a:extLst>
              </p:cNvPr>
              <p:cNvSpPr/>
              <p:nvPr/>
            </p:nvSpPr>
            <p:spPr>
              <a:xfrm>
                <a:off x="388399" y="4765944"/>
                <a:ext cx="87479" cy="135326"/>
              </a:xfrm>
              <a:custGeom>
                <a:avLst/>
                <a:gdLst>
                  <a:gd name="connsiteX0" fmla="*/ 87480 w 87479"/>
                  <a:gd name="connsiteY0" fmla="*/ 15469 h 135326"/>
                  <a:gd name="connsiteX1" fmla="*/ 87480 w 87479"/>
                  <a:gd name="connsiteY1" fmla="*/ 20075 h 135326"/>
                  <a:gd name="connsiteX2" fmla="*/ 84027 w 87479"/>
                  <a:gd name="connsiteY2" fmla="*/ 27561 h 135326"/>
                  <a:gd name="connsiteX3" fmla="*/ 33380 w 87479"/>
                  <a:gd name="connsiteY3" fmla="*/ 114510 h 135326"/>
                  <a:gd name="connsiteX4" fmla="*/ 5180 w 87479"/>
                  <a:gd name="connsiteY4" fmla="*/ 135239 h 135326"/>
                  <a:gd name="connsiteX5" fmla="*/ 0 w 87479"/>
                  <a:gd name="connsiteY5" fmla="*/ 129481 h 135326"/>
                  <a:gd name="connsiteX6" fmla="*/ 3453 w 87479"/>
                  <a:gd name="connsiteY6" fmla="*/ 99538 h 135326"/>
                  <a:gd name="connsiteX7" fmla="*/ 51222 w 87479"/>
                  <a:gd name="connsiteY7" fmla="*/ 15469 h 135326"/>
                  <a:gd name="connsiteX8" fmla="*/ 59854 w 87479"/>
                  <a:gd name="connsiteY8" fmla="*/ 3377 h 135326"/>
                  <a:gd name="connsiteX9" fmla="*/ 85178 w 87479"/>
                  <a:gd name="connsiteY9" fmla="*/ 10286 h 135326"/>
                  <a:gd name="connsiteX10" fmla="*/ 86904 w 87479"/>
                  <a:gd name="connsiteY10" fmla="*/ 14893 h 135326"/>
                  <a:gd name="connsiteX11" fmla="*/ 68487 w 87479"/>
                  <a:gd name="connsiteY11" fmla="*/ 9135 h 135326"/>
                  <a:gd name="connsiteX12" fmla="*/ 58703 w 87479"/>
                  <a:gd name="connsiteY12" fmla="*/ 20075 h 135326"/>
                  <a:gd name="connsiteX13" fmla="*/ 74243 w 87479"/>
                  <a:gd name="connsiteY13" fmla="*/ 28713 h 135326"/>
                  <a:gd name="connsiteX14" fmla="*/ 78847 w 87479"/>
                  <a:gd name="connsiteY14" fmla="*/ 21227 h 135326"/>
                  <a:gd name="connsiteX15" fmla="*/ 68487 w 87479"/>
                  <a:gd name="connsiteY15" fmla="*/ 9135 h 135326"/>
                  <a:gd name="connsiteX16" fmla="*/ 55250 w 87479"/>
                  <a:gd name="connsiteY16" fmla="*/ 27561 h 135326"/>
                  <a:gd name="connsiteX17" fmla="*/ 13813 w 87479"/>
                  <a:gd name="connsiteY17" fmla="*/ 98387 h 135326"/>
                  <a:gd name="connsiteX18" fmla="*/ 28776 w 87479"/>
                  <a:gd name="connsiteY18" fmla="*/ 107600 h 135326"/>
                  <a:gd name="connsiteX19" fmla="*/ 70214 w 87479"/>
                  <a:gd name="connsiteY19" fmla="*/ 36774 h 135326"/>
                  <a:gd name="connsiteX20" fmla="*/ 55250 w 87479"/>
                  <a:gd name="connsiteY20" fmla="*/ 27561 h 135326"/>
                  <a:gd name="connsiteX21" fmla="*/ 23021 w 87479"/>
                  <a:gd name="connsiteY21" fmla="*/ 113934 h 135326"/>
                  <a:gd name="connsiteX22" fmla="*/ 23021 w 87479"/>
                  <a:gd name="connsiteY22" fmla="*/ 112782 h 135326"/>
                  <a:gd name="connsiteX23" fmla="*/ 11510 w 87479"/>
                  <a:gd name="connsiteY23" fmla="*/ 106448 h 135326"/>
                  <a:gd name="connsiteX24" fmla="*/ 9208 w 87479"/>
                  <a:gd name="connsiteY24" fmla="*/ 123147 h 135326"/>
                  <a:gd name="connsiteX25" fmla="*/ 22445 w 87479"/>
                  <a:gd name="connsiteY25" fmla="*/ 113934 h 13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479" h="135326">
                    <a:moveTo>
                      <a:pt x="87480" y="15469"/>
                    </a:moveTo>
                    <a:lnTo>
                      <a:pt x="87480" y="20075"/>
                    </a:lnTo>
                    <a:cubicBezTo>
                      <a:pt x="86329" y="22955"/>
                      <a:pt x="85753" y="25258"/>
                      <a:pt x="84027" y="27561"/>
                    </a:cubicBezTo>
                    <a:lnTo>
                      <a:pt x="33380" y="114510"/>
                    </a:lnTo>
                    <a:lnTo>
                      <a:pt x="5180" y="135239"/>
                    </a:lnTo>
                    <a:cubicBezTo>
                      <a:pt x="576" y="135815"/>
                      <a:pt x="0" y="133512"/>
                      <a:pt x="0" y="129481"/>
                    </a:cubicBezTo>
                    <a:cubicBezTo>
                      <a:pt x="0" y="119692"/>
                      <a:pt x="2878" y="109327"/>
                      <a:pt x="3453" y="99538"/>
                    </a:cubicBezTo>
                    <a:cubicBezTo>
                      <a:pt x="18992" y="71323"/>
                      <a:pt x="34531" y="43108"/>
                      <a:pt x="51222" y="15469"/>
                    </a:cubicBezTo>
                    <a:cubicBezTo>
                      <a:pt x="67912" y="-12170"/>
                      <a:pt x="55826" y="6256"/>
                      <a:pt x="59854" y="3377"/>
                    </a:cubicBezTo>
                    <a:cubicBezTo>
                      <a:pt x="68487" y="-2957"/>
                      <a:pt x="80573" y="497"/>
                      <a:pt x="85178" y="10286"/>
                    </a:cubicBezTo>
                    <a:lnTo>
                      <a:pt x="86904" y="14893"/>
                    </a:lnTo>
                    <a:close/>
                    <a:moveTo>
                      <a:pt x="68487" y="9135"/>
                    </a:moveTo>
                    <a:cubicBezTo>
                      <a:pt x="63308" y="10286"/>
                      <a:pt x="61581" y="16621"/>
                      <a:pt x="58703" y="20075"/>
                    </a:cubicBezTo>
                    <a:lnTo>
                      <a:pt x="74243" y="28713"/>
                    </a:lnTo>
                    <a:cubicBezTo>
                      <a:pt x="74243" y="28713"/>
                      <a:pt x="78271" y="21803"/>
                      <a:pt x="78847" y="21227"/>
                    </a:cubicBezTo>
                    <a:cubicBezTo>
                      <a:pt x="81149" y="14317"/>
                      <a:pt x="75969" y="7983"/>
                      <a:pt x="68487" y="9135"/>
                    </a:cubicBezTo>
                    <a:close/>
                    <a:moveTo>
                      <a:pt x="55250" y="27561"/>
                    </a:moveTo>
                    <a:lnTo>
                      <a:pt x="13813" y="98387"/>
                    </a:lnTo>
                    <a:lnTo>
                      <a:pt x="28776" y="107600"/>
                    </a:lnTo>
                    <a:lnTo>
                      <a:pt x="70214" y="36774"/>
                    </a:lnTo>
                    <a:lnTo>
                      <a:pt x="55250" y="27561"/>
                    </a:lnTo>
                    <a:close/>
                    <a:moveTo>
                      <a:pt x="23021" y="113934"/>
                    </a:moveTo>
                    <a:lnTo>
                      <a:pt x="23021" y="112782"/>
                    </a:lnTo>
                    <a:cubicBezTo>
                      <a:pt x="23021" y="112782"/>
                      <a:pt x="11510" y="106448"/>
                      <a:pt x="11510" y="106448"/>
                    </a:cubicBezTo>
                    <a:lnTo>
                      <a:pt x="9208" y="123147"/>
                    </a:lnTo>
                    <a:lnTo>
                      <a:pt x="22445" y="113934"/>
                    </a:lnTo>
                    <a:close/>
                  </a:path>
                </a:pathLst>
              </a:custGeom>
              <a:solidFill>
                <a:srgbClr val="FFFFFF"/>
              </a:solidFill>
              <a:ln w="574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3D05D5B-467A-0B2C-05FE-908264798260}"/>
                  </a:ext>
                </a:extLst>
              </p:cNvPr>
              <p:cNvSpPr/>
              <p:nvPr/>
            </p:nvSpPr>
            <p:spPr>
              <a:xfrm>
                <a:off x="294288" y="4809628"/>
                <a:ext cx="87636" cy="8061"/>
              </a:xfrm>
              <a:custGeom>
                <a:avLst/>
                <a:gdLst>
                  <a:gd name="connsiteX0" fmla="*/ 3179 w 87636"/>
                  <a:gd name="connsiteY0" fmla="*/ 0 h 8061"/>
                  <a:gd name="connsiteX1" fmla="*/ 83752 w 87636"/>
                  <a:gd name="connsiteY1" fmla="*/ 0 h 8061"/>
                  <a:gd name="connsiteX2" fmla="*/ 83752 w 87636"/>
                  <a:gd name="connsiteY2" fmla="*/ 8062 h 8061"/>
                  <a:gd name="connsiteX3" fmla="*/ 3754 w 87636"/>
                  <a:gd name="connsiteY3" fmla="*/ 8062 h 8061"/>
                  <a:gd name="connsiteX4" fmla="*/ 3179 w 87636"/>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6" h="8061">
                    <a:moveTo>
                      <a:pt x="3179" y="0"/>
                    </a:moveTo>
                    <a:lnTo>
                      <a:pt x="83752" y="0"/>
                    </a:lnTo>
                    <a:cubicBezTo>
                      <a:pt x="88932" y="0"/>
                      <a:pt x="88932" y="7486"/>
                      <a:pt x="83752" y="8062"/>
                    </a:cubicBezTo>
                    <a:lnTo>
                      <a:pt x="3754" y="8062"/>
                    </a:lnTo>
                    <a:cubicBezTo>
                      <a:pt x="-850" y="8062"/>
                      <a:pt x="-1425" y="1152"/>
                      <a:pt x="3179" y="0"/>
                    </a:cubicBezTo>
                    <a:close/>
                  </a:path>
                </a:pathLst>
              </a:custGeom>
              <a:solidFill>
                <a:srgbClr val="FFFFFF"/>
              </a:solidFill>
              <a:ln w="574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31536E1-12A9-3F09-34DE-3F35D057F884}"/>
                  </a:ext>
                </a:extLst>
              </p:cNvPr>
              <p:cNvSpPr/>
              <p:nvPr/>
            </p:nvSpPr>
            <p:spPr>
              <a:xfrm>
                <a:off x="294288" y="4832085"/>
                <a:ext cx="87636" cy="8061"/>
              </a:xfrm>
              <a:custGeom>
                <a:avLst/>
                <a:gdLst>
                  <a:gd name="connsiteX0" fmla="*/ 3179 w 87636"/>
                  <a:gd name="connsiteY0" fmla="*/ 0 h 8061"/>
                  <a:gd name="connsiteX1" fmla="*/ 83752 w 87636"/>
                  <a:gd name="connsiteY1" fmla="*/ 0 h 8061"/>
                  <a:gd name="connsiteX2" fmla="*/ 83752 w 87636"/>
                  <a:gd name="connsiteY2" fmla="*/ 8062 h 8061"/>
                  <a:gd name="connsiteX3" fmla="*/ 3754 w 87636"/>
                  <a:gd name="connsiteY3" fmla="*/ 8062 h 8061"/>
                  <a:gd name="connsiteX4" fmla="*/ 3179 w 87636"/>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6" h="8061">
                    <a:moveTo>
                      <a:pt x="3179" y="0"/>
                    </a:moveTo>
                    <a:lnTo>
                      <a:pt x="83752" y="0"/>
                    </a:lnTo>
                    <a:cubicBezTo>
                      <a:pt x="88932" y="0"/>
                      <a:pt x="88932" y="7486"/>
                      <a:pt x="83752" y="8062"/>
                    </a:cubicBezTo>
                    <a:lnTo>
                      <a:pt x="3754" y="8062"/>
                    </a:lnTo>
                    <a:cubicBezTo>
                      <a:pt x="-850" y="8062"/>
                      <a:pt x="-1425" y="1152"/>
                      <a:pt x="3179" y="0"/>
                    </a:cubicBezTo>
                    <a:close/>
                  </a:path>
                </a:pathLst>
              </a:custGeom>
              <a:solidFill>
                <a:srgbClr val="FFFFFF"/>
              </a:solidFill>
              <a:ln w="574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11EE634-1D8D-A1A2-C916-BBB3A315C27B}"/>
                  </a:ext>
                </a:extLst>
              </p:cNvPr>
              <p:cNvSpPr/>
              <p:nvPr/>
            </p:nvSpPr>
            <p:spPr>
              <a:xfrm>
                <a:off x="294288" y="4855118"/>
                <a:ext cx="87636" cy="8061"/>
              </a:xfrm>
              <a:custGeom>
                <a:avLst/>
                <a:gdLst>
                  <a:gd name="connsiteX0" fmla="*/ 3179 w 87636"/>
                  <a:gd name="connsiteY0" fmla="*/ 0 h 8061"/>
                  <a:gd name="connsiteX1" fmla="*/ 83752 w 87636"/>
                  <a:gd name="connsiteY1" fmla="*/ 0 h 8061"/>
                  <a:gd name="connsiteX2" fmla="*/ 83752 w 87636"/>
                  <a:gd name="connsiteY2" fmla="*/ 8062 h 8061"/>
                  <a:gd name="connsiteX3" fmla="*/ 3754 w 87636"/>
                  <a:gd name="connsiteY3" fmla="*/ 8062 h 8061"/>
                  <a:gd name="connsiteX4" fmla="*/ 3179 w 87636"/>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6" h="8061">
                    <a:moveTo>
                      <a:pt x="3179" y="0"/>
                    </a:moveTo>
                    <a:lnTo>
                      <a:pt x="83752" y="0"/>
                    </a:lnTo>
                    <a:cubicBezTo>
                      <a:pt x="88932" y="0"/>
                      <a:pt x="88932" y="7486"/>
                      <a:pt x="83752" y="8062"/>
                    </a:cubicBezTo>
                    <a:lnTo>
                      <a:pt x="3754" y="8062"/>
                    </a:lnTo>
                    <a:cubicBezTo>
                      <a:pt x="-850" y="8062"/>
                      <a:pt x="-1425" y="1152"/>
                      <a:pt x="3179" y="0"/>
                    </a:cubicBezTo>
                    <a:close/>
                  </a:path>
                </a:pathLst>
              </a:custGeom>
              <a:solidFill>
                <a:srgbClr val="FFFFFF"/>
              </a:solidFill>
              <a:ln w="574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B5DD0D0-D8D5-B01E-B184-9EBA6CE71149}"/>
                  </a:ext>
                </a:extLst>
              </p:cNvPr>
              <p:cNvSpPr/>
              <p:nvPr/>
            </p:nvSpPr>
            <p:spPr>
              <a:xfrm>
                <a:off x="311924" y="4787171"/>
                <a:ext cx="70001" cy="8061"/>
              </a:xfrm>
              <a:custGeom>
                <a:avLst/>
                <a:gdLst>
                  <a:gd name="connsiteX0" fmla="*/ 3384 w 70001"/>
                  <a:gd name="connsiteY0" fmla="*/ 0 h 8061"/>
                  <a:gd name="connsiteX1" fmla="*/ 66116 w 70001"/>
                  <a:gd name="connsiteY1" fmla="*/ 0 h 8061"/>
                  <a:gd name="connsiteX2" fmla="*/ 66116 w 70001"/>
                  <a:gd name="connsiteY2" fmla="*/ 8061 h 8061"/>
                  <a:gd name="connsiteX3" fmla="*/ 3960 w 70001"/>
                  <a:gd name="connsiteY3" fmla="*/ 8061 h 8061"/>
                  <a:gd name="connsiteX4" fmla="*/ 3384 w 70001"/>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1" h="8061">
                    <a:moveTo>
                      <a:pt x="3384" y="0"/>
                    </a:moveTo>
                    <a:lnTo>
                      <a:pt x="66116" y="0"/>
                    </a:lnTo>
                    <a:cubicBezTo>
                      <a:pt x="71296" y="0"/>
                      <a:pt x="71296" y="7486"/>
                      <a:pt x="66116" y="8061"/>
                    </a:cubicBezTo>
                    <a:lnTo>
                      <a:pt x="3960" y="8061"/>
                    </a:lnTo>
                    <a:cubicBezTo>
                      <a:pt x="-1220" y="7486"/>
                      <a:pt x="-1220" y="1152"/>
                      <a:pt x="3384" y="0"/>
                    </a:cubicBezTo>
                    <a:close/>
                  </a:path>
                </a:pathLst>
              </a:custGeom>
              <a:solidFill>
                <a:srgbClr val="FFFFFF"/>
              </a:solidFill>
              <a:ln w="574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A2754D1-3629-850B-8613-63E4CE6EFDE3}"/>
                  </a:ext>
                </a:extLst>
              </p:cNvPr>
              <p:cNvSpPr/>
              <p:nvPr/>
            </p:nvSpPr>
            <p:spPr>
              <a:xfrm>
                <a:off x="295015" y="4787135"/>
                <a:ext cx="7406" cy="7764"/>
              </a:xfrm>
              <a:custGeom>
                <a:avLst/>
                <a:gdLst>
                  <a:gd name="connsiteX0" fmla="*/ 2452 w 7406"/>
                  <a:gd name="connsiteY0" fmla="*/ 37 h 7764"/>
                  <a:gd name="connsiteX1" fmla="*/ 5329 w 7406"/>
                  <a:gd name="connsiteY1" fmla="*/ 7522 h 7764"/>
                  <a:gd name="connsiteX2" fmla="*/ 2452 w 7406"/>
                  <a:gd name="connsiteY2" fmla="*/ 37 h 7764"/>
                </a:gdLst>
                <a:ahLst/>
                <a:cxnLst>
                  <a:cxn ang="0">
                    <a:pos x="connsiteX0" y="connsiteY0"/>
                  </a:cxn>
                  <a:cxn ang="0">
                    <a:pos x="connsiteX1" y="connsiteY1"/>
                  </a:cxn>
                  <a:cxn ang="0">
                    <a:pos x="connsiteX2" y="connsiteY2"/>
                  </a:cxn>
                </a:cxnLst>
                <a:rect l="l" t="t" r="r" b="b"/>
                <a:pathLst>
                  <a:path w="7406" h="7764">
                    <a:moveTo>
                      <a:pt x="2452" y="37"/>
                    </a:moveTo>
                    <a:cubicBezTo>
                      <a:pt x="7056" y="-539"/>
                      <a:pt x="9358" y="5795"/>
                      <a:pt x="5329" y="7522"/>
                    </a:cubicBezTo>
                    <a:cubicBezTo>
                      <a:pt x="1301" y="9250"/>
                      <a:pt x="-2728" y="1189"/>
                      <a:pt x="2452" y="37"/>
                    </a:cubicBezTo>
                    <a:close/>
                  </a:path>
                </a:pathLst>
              </a:custGeom>
              <a:solidFill>
                <a:srgbClr val="FFFFFF"/>
              </a:solidFill>
              <a:ln w="574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B9BE2AC-C100-5352-1D29-9032124FAF79}"/>
                  </a:ext>
                </a:extLst>
              </p:cNvPr>
              <p:cNvSpPr/>
              <p:nvPr/>
            </p:nvSpPr>
            <p:spPr>
              <a:xfrm>
                <a:off x="400241" y="4815933"/>
                <a:ext cx="7629" cy="8120"/>
              </a:xfrm>
              <a:custGeom>
                <a:avLst/>
                <a:gdLst>
                  <a:gd name="connsiteX0" fmla="*/ 3122 w 7629"/>
                  <a:gd name="connsiteY0" fmla="*/ 29 h 8120"/>
                  <a:gd name="connsiteX1" fmla="*/ 4273 w 7629"/>
                  <a:gd name="connsiteY1" fmla="*/ 8091 h 8120"/>
                  <a:gd name="connsiteX2" fmla="*/ 3122 w 7629"/>
                  <a:gd name="connsiteY2" fmla="*/ 29 h 8120"/>
                </a:gdLst>
                <a:ahLst/>
                <a:cxnLst>
                  <a:cxn ang="0">
                    <a:pos x="connsiteX0" y="connsiteY0"/>
                  </a:cxn>
                  <a:cxn ang="0">
                    <a:pos x="connsiteX1" y="connsiteY1"/>
                  </a:cxn>
                  <a:cxn ang="0">
                    <a:pos x="connsiteX2" y="connsiteY2"/>
                  </a:cxn>
                </a:cxnLst>
                <a:rect l="l" t="t" r="r" b="b"/>
                <a:pathLst>
                  <a:path w="7629" h="8120">
                    <a:moveTo>
                      <a:pt x="3122" y="29"/>
                    </a:moveTo>
                    <a:cubicBezTo>
                      <a:pt x="8302" y="-547"/>
                      <a:pt x="9453" y="7515"/>
                      <a:pt x="4273" y="8091"/>
                    </a:cubicBezTo>
                    <a:cubicBezTo>
                      <a:pt x="-907" y="8667"/>
                      <a:pt x="-1482" y="605"/>
                      <a:pt x="3122" y="29"/>
                    </a:cubicBezTo>
                    <a:close/>
                  </a:path>
                </a:pathLst>
              </a:custGeom>
              <a:solidFill>
                <a:srgbClr val="FFFFFF"/>
              </a:solidFill>
              <a:ln w="574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34627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F6795-6041-6CD1-9730-1375D85934C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A7BDB301-A6F0-18DE-7471-044F86242709}"/>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BA67887D-CDFC-B3B7-6555-ACCF863D1F2E}"/>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45C9A45-5C14-BAFA-FF18-9B928751C11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26</a:t>
            </a:fld>
            <a:endParaRPr lang="fr-CA" sz="1200" dirty="0"/>
          </a:p>
        </p:txBody>
      </p:sp>
      <p:sp>
        <p:nvSpPr>
          <p:cNvPr id="2" name="TextBox 1">
            <a:extLst>
              <a:ext uri="{FF2B5EF4-FFF2-40B4-BE49-F238E27FC236}">
                <a16:creationId xmlns:a16="http://schemas.microsoft.com/office/drawing/2014/main" id="{BEA8E4C5-0CDB-A5BE-A799-53363057AC67}"/>
              </a:ext>
            </a:extLst>
          </p:cNvPr>
          <p:cNvSpPr txBox="1"/>
          <p:nvPr/>
        </p:nvSpPr>
        <p:spPr>
          <a:xfrm>
            <a:off x="2039426" y="1231046"/>
            <a:ext cx="9105901" cy="5107296"/>
          </a:xfrm>
          <a:prstGeom prst="rect">
            <a:avLst/>
          </a:prstGeom>
          <a:noFill/>
        </p:spPr>
        <p:txBody>
          <a:bodyPr wrap="square" lIns="91440" tIns="45720" rIns="91440" bIns="45720" anchor="t">
            <a:spAutoFit/>
          </a:bodyPr>
          <a:lstStyle/>
          <a:p>
            <a:pPr>
              <a:lnSpc>
                <a:spcPts val="2340"/>
              </a:lnSpc>
            </a:pPr>
            <a:r>
              <a:rPr lang="en-US" sz="2400" b="1" dirty="0">
                <a:solidFill>
                  <a:srgbClr val="EC7C69"/>
                </a:solidFill>
              </a:rPr>
              <a:t>Primeri letnih donosov: </a:t>
            </a:r>
            <a:r>
              <a:rPr lang="en-US" sz="2200" dirty="0">
                <a:solidFill>
                  <a:srgbClr val="494949"/>
                </a:solidFill>
              </a:rPr>
              <a:t>Spletne strani, ki se osredotočajo na kakovost namesto na količino – </a:t>
            </a:r>
            <a:r>
              <a:rPr lang="en-US" sz="2200" b="1" dirty="0">
                <a:solidFill>
                  <a:srgbClr val="494949"/>
                </a:solidFill>
              </a:rPr>
              <a:t>ponujajo od 5 do 10 enot – lahko ustvarijo od 40.000 do 120.000 evrov ali več na leto, </a:t>
            </a:r>
            <a:r>
              <a:rPr lang="en-US" sz="2200" dirty="0">
                <a:solidFill>
                  <a:srgbClr val="494949"/>
                </a:solidFill>
              </a:rPr>
              <a:t>odvisno od lokacije, </a:t>
            </a:r>
            <a:r>
              <a:rPr lang="en-US" sz="2200" dirty="0" err="1">
                <a:solidFill>
                  <a:srgbClr val="494949"/>
                </a:solidFill>
              </a:rPr>
              <a:t>sezonskosti</a:t>
            </a:r>
            <a:r>
              <a:rPr lang="en-US" sz="2200" dirty="0">
                <a:solidFill>
                  <a:srgbClr val="494949"/>
                </a:solidFill>
              </a:rPr>
              <a:t> in </a:t>
            </a:r>
            <a:r>
              <a:rPr lang="en-US" sz="2200" dirty="0" err="1">
                <a:solidFill>
                  <a:srgbClr val="494949"/>
                </a:solidFill>
              </a:rPr>
              <a:t>dodatnih</a:t>
            </a:r>
            <a:r>
              <a:rPr lang="en-US" sz="2200" dirty="0">
                <a:solidFill>
                  <a:srgbClr val="494949"/>
                </a:solidFill>
              </a:rPr>
              <a:t> </a:t>
            </a:r>
            <a:r>
              <a:rPr lang="en-US" sz="2200" dirty="0" err="1">
                <a:solidFill>
                  <a:srgbClr val="494949"/>
                </a:solidFill>
              </a:rPr>
              <a:t>storitev</a:t>
            </a:r>
            <a:r>
              <a:rPr lang="en-US" sz="2200" dirty="0">
                <a:solidFill>
                  <a:srgbClr val="494949"/>
                </a:solidFill>
              </a:rPr>
              <a:t>, </a:t>
            </a:r>
            <a:r>
              <a:rPr lang="en-US" sz="2200" dirty="0" err="1">
                <a:solidFill>
                  <a:srgbClr val="494949"/>
                </a:solidFill>
              </a:rPr>
              <a:t>kot</a:t>
            </a:r>
            <a:r>
              <a:rPr lang="en-US" sz="2200" dirty="0">
                <a:solidFill>
                  <a:srgbClr val="494949"/>
                </a:solidFill>
              </a:rPr>
              <a:t> so </a:t>
            </a:r>
            <a:r>
              <a:rPr lang="en-US" sz="2200" dirty="0" err="1">
                <a:solidFill>
                  <a:srgbClr val="494949"/>
                </a:solidFill>
              </a:rPr>
              <a:t>lokalna</a:t>
            </a:r>
            <a:r>
              <a:rPr lang="en-US" sz="2200" dirty="0">
                <a:solidFill>
                  <a:srgbClr val="494949"/>
                </a:solidFill>
              </a:rPr>
              <a:t> </a:t>
            </a:r>
            <a:r>
              <a:rPr lang="en-US" sz="2200" dirty="0" err="1">
                <a:solidFill>
                  <a:srgbClr val="494949"/>
                </a:solidFill>
              </a:rPr>
              <a:t>hrana</a:t>
            </a:r>
            <a:r>
              <a:rPr lang="en-US" sz="2200" dirty="0">
                <a:solidFill>
                  <a:srgbClr val="494949"/>
                </a:solidFill>
              </a:rPr>
              <a:t>, </a:t>
            </a:r>
            <a:r>
              <a:rPr lang="en-US" sz="2200" dirty="0" err="1">
                <a:solidFill>
                  <a:srgbClr val="494949"/>
                </a:solidFill>
              </a:rPr>
              <a:t>velnes</a:t>
            </a:r>
            <a:r>
              <a:rPr lang="en-US" sz="2200" dirty="0">
                <a:solidFill>
                  <a:srgbClr val="494949"/>
                </a:solidFill>
              </a:rPr>
              <a:t> ali </a:t>
            </a:r>
            <a:r>
              <a:rPr lang="en-US" sz="2200" dirty="0" err="1">
                <a:solidFill>
                  <a:srgbClr val="494949"/>
                </a:solidFill>
              </a:rPr>
              <a:t>aktivnosti</a:t>
            </a:r>
            <a:r>
              <a:rPr lang="en-US" sz="2200" dirty="0">
                <a:solidFill>
                  <a:srgbClr val="494949"/>
                </a:solidFill>
              </a:rPr>
              <a:t> </a:t>
            </a:r>
            <a:r>
              <a:rPr lang="en-US" sz="2200" dirty="0" err="1">
                <a:solidFill>
                  <a:srgbClr val="494949"/>
                </a:solidFill>
              </a:rPr>
              <a:t>na</a:t>
            </a:r>
            <a:r>
              <a:rPr lang="en-US" sz="2200" dirty="0">
                <a:solidFill>
                  <a:srgbClr val="494949"/>
                </a:solidFill>
              </a:rPr>
              <a:t> </a:t>
            </a:r>
            <a:r>
              <a:rPr lang="en-US" sz="2200" dirty="0" err="1">
                <a:solidFill>
                  <a:srgbClr val="494949"/>
                </a:solidFill>
              </a:rPr>
              <a:t>prostem</a:t>
            </a:r>
            <a:r>
              <a:rPr lang="en-US" sz="2200" dirty="0">
                <a:solidFill>
                  <a:srgbClr val="494949"/>
                </a:solidFill>
              </a:rPr>
              <a:t>.</a:t>
            </a:r>
          </a:p>
          <a:p>
            <a:pPr>
              <a:lnSpc>
                <a:spcPts val="2340"/>
              </a:lnSpc>
            </a:pPr>
            <a:endParaRPr lang="en-US" sz="2200" dirty="0">
              <a:solidFill>
                <a:srgbClr val="494949"/>
              </a:solidFill>
            </a:endParaRPr>
          </a:p>
          <a:p>
            <a:pPr>
              <a:lnSpc>
                <a:spcPts val="2340"/>
              </a:lnSpc>
            </a:pPr>
            <a:r>
              <a:rPr lang="en-US" sz="2400" b="1" dirty="0">
                <a:solidFill>
                  <a:srgbClr val="EC7C69"/>
                </a:solidFill>
              </a:rPr>
              <a:t>Zgrajeno na načelih trajnostnega turizma: </a:t>
            </a:r>
            <a:r>
              <a:rPr lang="en-US" sz="2400" b="1" dirty="0">
                <a:solidFill>
                  <a:srgbClr val="494949"/>
                </a:solidFill>
              </a:rPr>
              <a:t>Z združevanjem dobička in namena ter </a:t>
            </a:r>
            <a:r>
              <a:rPr lang="en-US" sz="2400" dirty="0">
                <a:solidFill>
                  <a:srgbClr val="494949"/>
                </a:solidFill>
              </a:rPr>
              <a:t>usklajevanjem vašega poslovanja z načeli trajnostnega turizma </a:t>
            </a:r>
            <a:r>
              <a:rPr lang="en-US" sz="2200" dirty="0">
                <a:solidFill>
                  <a:srgbClr val="494949"/>
                </a:solidFill>
              </a:rPr>
              <a:t>se odpirajo številni </a:t>
            </a:r>
            <a:r>
              <a:rPr lang="en-US" sz="2200" b="1" dirty="0">
                <a:solidFill>
                  <a:srgbClr val="494949"/>
                </a:solidFill>
              </a:rPr>
              <a:t>viri prihodkov.</a:t>
            </a:r>
          </a:p>
          <a:p>
            <a:pPr>
              <a:lnSpc>
                <a:spcPts val="2340"/>
              </a:lnSpc>
            </a:pPr>
            <a:endParaRPr lang="en-US" sz="2200" b="1" dirty="0">
              <a:solidFill>
                <a:srgbClr val="494949"/>
              </a:solidFill>
            </a:endParaRPr>
          </a:p>
          <a:p>
            <a:pPr>
              <a:lnSpc>
                <a:spcPts val="2340"/>
              </a:lnSpc>
            </a:pPr>
            <a:r>
              <a:rPr lang="en-US" sz="2400" b="1" dirty="0">
                <a:solidFill>
                  <a:srgbClr val="EC7C69"/>
                </a:solidFill>
              </a:rPr>
              <a:t>Primeri virov prihodkov: </a:t>
            </a:r>
            <a:r>
              <a:rPr lang="en-US" sz="2200" dirty="0">
                <a:solidFill>
                  <a:srgbClr val="494949"/>
                </a:solidFill>
              </a:rPr>
              <a:t>vključno s subvencijami (npr. </a:t>
            </a:r>
            <a:r>
              <a:rPr lang="en-US" sz="2200" err="1">
                <a:solidFill>
                  <a:srgbClr val="494949"/>
                </a:solidFill>
              </a:rPr>
              <a:t>skladi</a:t>
            </a:r>
            <a:r>
              <a:rPr lang="en-US" sz="2200" dirty="0">
                <a:solidFill>
                  <a:srgbClr val="494949"/>
                </a:solidFill>
              </a:rPr>
              <a:t> LEADER </a:t>
            </a:r>
            <a:r>
              <a:rPr lang="en-US" sz="2200" err="1">
                <a:solidFill>
                  <a:srgbClr val="494949"/>
                </a:solidFill>
              </a:rPr>
              <a:t>ali</a:t>
            </a:r>
            <a:r>
              <a:rPr lang="en-US" sz="2200" dirty="0">
                <a:solidFill>
                  <a:srgbClr val="494949"/>
                </a:solidFill>
              </a:rPr>
              <a:t> EU Green Transition), </a:t>
            </a:r>
            <a:r>
              <a:rPr lang="en-US" sz="2200" err="1">
                <a:solidFill>
                  <a:srgbClr val="494949"/>
                </a:solidFill>
              </a:rPr>
              <a:t>partnerstvi</a:t>
            </a:r>
            <a:r>
              <a:rPr lang="en-US" sz="2200" dirty="0">
                <a:solidFill>
                  <a:srgbClr val="494949"/>
                </a:solidFill>
              </a:rPr>
              <a:t> z </a:t>
            </a:r>
            <a:r>
              <a:rPr lang="en-US" sz="2200" err="1">
                <a:solidFill>
                  <a:srgbClr val="494949"/>
                </a:solidFill>
              </a:rPr>
              <a:t>lokalnimi</a:t>
            </a:r>
            <a:r>
              <a:rPr lang="en-US" sz="2200" dirty="0">
                <a:solidFill>
                  <a:srgbClr val="494949"/>
                </a:solidFill>
              </a:rPr>
              <a:t> </a:t>
            </a:r>
            <a:r>
              <a:rPr lang="en-US" sz="2200" err="1">
                <a:solidFill>
                  <a:srgbClr val="494949"/>
                </a:solidFill>
              </a:rPr>
              <a:t>dobavitelji</a:t>
            </a:r>
            <a:r>
              <a:rPr lang="en-US" sz="2200" dirty="0">
                <a:solidFill>
                  <a:srgbClr val="494949"/>
                </a:solidFill>
              </a:rPr>
              <a:t> in premium </a:t>
            </a:r>
            <a:r>
              <a:rPr lang="en-US" sz="2200" err="1">
                <a:solidFill>
                  <a:srgbClr val="494949"/>
                </a:solidFill>
              </a:rPr>
              <a:t>paketi</a:t>
            </a:r>
            <a:r>
              <a:rPr lang="en-US" sz="2200" dirty="0">
                <a:solidFill>
                  <a:srgbClr val="494949"/>
                </a:solidFill>
              </a:rPr>
              <a:t> </a:t>
            </a:r>
            <a:r>
              <a:rPr lang="en-US" sz="2200">
                <a:solidFill>
                  <a:srgbClr val="494949"/>
                </a:solidFill>
              </a:rPr>
              <a:t>za velnes</a:t>
            </a:r>
            <a:r>
              <a:rPr lang="en-US" sz="2200" dirty="0">
                <a:solidFill>
                  <a:srgbClr val="494949"/>
                </a:solidFill>
              </a:rPr>
              <a:t>, </a:t>
            </a:r>
            <a:r>
              <a:rPr lang="en-US" sz="2200" err="1">
                <a:solidFill>
                  <a:srgbClr val="494949"/>
                </a:solidFill>
              </a:rPr>
              <a:t>počasno</a:t>
            </a:r>
            <a:r>
              <a:rPr lang="en-US" sz="2200" dirty="0">
                <a:solidFill>
                  <a:srgbClr val="494949"/>
                </a:solidFill>
              </a:rPr>
              <a:t> </a:t>
            </a:r>
            <a:r>
              <a:rPr lang="en-US" sz="2200" err="1">
                <a:solidFill>
                  <a:srgbClr val="494949"/>
                </a:solidFill>
              </a:rPr>
              <a:t>potovanje</a:t>
            </a:r>
            <a:r>
              <a:rPr lang="en-US" sz="2200" dirty="0">
                <a:solidFill>
                  <a:srgbClr val="494949"/>
                </a:solidFill>
              </a:rPr>
              <a:t> </a:t>
            </a:r>
            <a:r>
              <a:rPr lang="en-US" sz="2200" err="1">
                <a:solidFill>
                  <a:srgbClr val="494949"/>
                </a:solidFill>
              </a:rPr>
              <a:t>ali</a:t>
            </a:r>
            <a:r>
              <a:rPr lang="en-US" sz="2200" dirty="0">
                <a:solidFill>
                  <a:srgbClr val="494949"/>
                </a:solidFill>
              </a:rPr>
              <a:t> </a:t>
            </a:r>
            <a:r>
              <a:rPr lang="en-US" sz="2200" err="1">
                <a:solidFill>
                  <a:srgbClr val="494949"/>
                </a:solidFill>
              </a:rPr>
              <a:t>kulturne</a:t>
            </a:r>
            <a:r>
              <a:rPr lang="en-US" sz="2200" dirty="0">
                <a:solidFill>
                  <a:srgbClr val="494949"/>
                </a:solidFill>
              </a:rPr>
              <a:t> </a:t>
            </a:r>
            <a:r>
              <a:rPr lang="en-US" sz="2200" err="1">
                <a:solidFill>
                  <a:srgbClr val="494949"/>
                </a:solidFill>
              </a:rPr>
              <a:t>umike</a:t>
            </a:r>
            <a:r>
              <a:rPr lang="en-US" sz="2200" dirty="0">
                <a:solidFill>
                  <a:srgbClr val="494949"/>
                </a:solidFill>
              </a:rPr>
              <a:t>.  </a:t>
            </a:r>
            <a:endParaRPr lang="en-US" sz="2200" dirty="0">
              <a:solidFill>
                <a:srgbClr val="494949"/>
              </a:solidFill>
              <a:ea typeface="Calibri"/>
              <a:cs typeface="Calibri"/>
            </a:endParaRPr>
          </a:p>
          <a:p>
            <a:pPr>
              <a:lnSpc>
                <a:spcPts val="2340"/>
              </a:lnSpc>
            </a:pPr>
            <a:endParaRPr lang="en-US" sz="2200" dirty="0">
              <a:solidFill>
                <a:srgbClr val="494949"/>
              </a:solidFill>
            </a:endParaRPr>
          </a:p>
          <a:p>
            <a:pPr>
              <a:lnSpc>
                <a:spcPts val="2340"/>
              </a:lnSpc>
            </a:pPr>
            <a:r>
              <a:rPr lang="en-US" sz="2200" dirty="0">
                <a:solidFill>
                  <a:srgbClr val="494949"/>
                </a:solidFill>
              </a:rPr>
              <a:t>Združujejo namen z dobičkom in prožnost s pripravljenostjo na prihodnost, kar jih uvršča med najbolj perspektivne poslovne modele na podeželju na današnjem razvijajočem se turističnem trgu.</a:t>
            </a:r>
          </a:p>
          <a:p>
            <a:pPr>
              <a:lnSpc>
                <a:spcPts val="2340"/>
              </a:lnSpc>
            </a:pPr>
            <a:endParaRPr lang="en-US" sz="2200" dirty="0">
              <a:solidFill>
                <a:srgbClr val="494949"/>
              </a:solidFill>
            </a:endParaRPr>
          </a:p>
        </p:txBody>
      </p:sp>
      <p:pic>
        <p:nvPicPr>
          <p:cNvPr id="14" name="Picture 13">
            <a:extLst>
              <a:ext uri="{FF2B5EF4-FFF2-40B4-BE49-F238E27FC236}">
                <a16:creationId xmlns:a16="http://schemas.microsoft.com/office/drawing/2014/main" id="{5D3EC4F3-BA54-74D4-A87D-DCDBB99B94B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50B6E845-3941-B752-2565-C8F79CF4DA16}"/>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Zgrajen na načelih trajnostnega turizma</a:t>
            </a:r>
          </a:p>
          <a:p>
            <a:pPr>
              <a:lnSpc>
                <a:spcPts val="2900"/>
              </a:lnSpc>
            </a:pPr>
            <a:endParaRPr lang="en-US" dirty="0"/>
          </a:p>
        </p:txBody>
      </p:sp>
      <p:sp>
        <p:nvSpPr>
          <p:cNvPr id="6" name="Text Placeholder 3">
            <a:extLst>
              <a:ext uri="{FF2B5EF4-FFF2-40B4-BE49-F238E27FC236}">
                <a16:creationId xmlns:a16="http://schemas.microsoft.com/office/drawing/2014/main" id="{E7149FCB-8B3E-AFDE-65F3-7C80F4FF568A}"/>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Uspešen posel </a:t>
            </a:r>
          </a:p>
        </p:txBody>
      </p:sp>
    </p:spTree>
    <p:extLst>
      <p:ext uri="{BB962C8B-B14F-4D97-AF65-F5344CB8AC3E}">
        <p14:creationId xmlns:p14="http://schemas.microsoft.com/office/powerpoint/2010/main" val="2347235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A3938-DE71-4091-D542-89A16E5B404B}"/>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F4526E92-036F-EB05-1237-C70564A28DE8}"/>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E4E52B5C-B600-78E7-C49A-3A91733E715F}"/>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7717A93-EA2F-FB8A-74D5-9D1505E65DA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27</a:t>
            </a:fld>
            <a:endParaRPr lang="fr-CA" sz="1200" dirty="0"/>
          </a:p>
        </p:txBody>
      </p:sp>
      <p:sp>
        <p:nvSpPr>
          <p:cNvPr id="2" name="TextBox 1">
            <a:extLst>
              <a:ext uri="{FF2B5EF4-FFF2-40B4-BE49-F238E27FC236}">
                <a16:creationId xmlns:a16="http://schemas.microsoft.com/office/drawing/2014/main" id="{72822FF5-0686-1BBB-80BE-A66B8AA05208}"/>
              </a:ext>
            </a:extLst>
          </p:cNvPr>
          <p:cNvSpPr txBox="1"/>
          <p:nvPr/>
        </p:nvSpPr>
        <p:spPr>
          <a:xfrm>
            <a:off x="2039427" y="1231046"/>
            <a:ext cx="7002974" cy="3288785"/>
          </a:xfrm>
          <a:prstGeom prst="rect">
            <a:avLst/>
          </a:prstGeom>
          <a:noFill/>
        </p:spPr>
        <p:txBody>
          <a:bodyPr wrap="square">
            <a:spAutoFit/>
          </a:bodyPr>
          <a:lstStyle/>
          <a:p>
            <a:pPr>
              <a:lnSpc>
                <a:spcPts val="2340"/>
              </a:lnSpc>
            </a:pPr>
            <a:r>
              <a:rPr lang="en-US" sz="2400" b="1" dirty="0">
                <a:solidFill>
                  <a:srgbClr val="EC7C69"/>
                </a:solidFill>
              </a:rPr>
              <a:t>Finančni domino učinek priljubljenega bivanja</a:t>
            </a:r>
          </a:p>
          <a:p>
            <a:endParaRPr lang="en-US" sz="800" b="1" dirty="0">
              <a:solidFill>
                <a:srgbClr val="EC7C69"/>
              </a:solidFill>
            </a:endParaRPr>
          </a:p>
          <a:p>
            <a:pPr>
              <a:lnSpc>
                <a:spcPts val="2340"/>
              </a:lnSpc>
            </a:pPr>
            <a:r>
              <a:rPr lang="en-US" sz="2200" dirty="0">
                <a:solidFill>
                  <a:srgbClr val="494949"/>
                </a:solidFill>
              </a:rPr>
              <a:t>Poleg tega imajo podjetja, ki delujejo po modelu Epic Stays, zaradi močnega ustnega izročila, pozitivnih spletnih ocen in blagovne znamke, ki temelji na skupnosti, ponavadi </a:t>
            </a:r>
            <a:r>
              <a:rPr lang="en-US" sz="2200" b="1" dirty="0">
                <a:solidFill>
                  <a:srgbClr val="494949"/>
                </a:solidFill>
              </a:rPr>
              <a:t>nižje stroške trženja</a:t>
            </a:r>
            <a:r>
              <a:rPr lang="en-US" sz="2200" dirty="0">
                <a:solidFill>
                  <a:srgbClr val="494949"/>
                </a:solidFill>
              </a:rPr>
              <a:t>.</a:t>
            </a:r>
          </a:p>
          <a:p>
            <a:endParaRPr lang="en-US" sz="800" dirty="0">
              <a:solidFill>
                <a:srgbClr val="494949"/>
              </a:solidFill>
            </a:endParaRPr>
          </a:p>
          <a:p>
            <a:pPr>
              <a:lnSpc>
                <a:spcPts val="2340"/>
              </a:lnSpc>
            </a:pPr>
            <a:r>
              <a:rPr lang="en-US" sz="2200" dirty="0">
                <a:solidFill>
                  <a:srgbClr val="459597"/>
                </a:solidFill>
                <a:hlinkClick r:id="rId2">
                  <a:extLst>
                    <a:ext uri="{A12FA001-AC4F-418D-AE19-62706E023703}">
                      <ahyp:hlinkClr xmlns:ahyp="http://schemas.microsoft.com/office/drawing/2018/hyperlinkcolor" val="tx"/>
                    </a:ext>
                  </a:extLst>
                </a:hlinkClick>
              </a:rPr>
              <a:t>Po podatkih HostPapa </a:t>
            </a:r>
            <a:r>
              <a:rPr lang="en-US" sz="2200" dirty="0">
                <a:solidFill>
                  <a:srgbClr val="494949"/>
                </a:solidFill>
              </a:rPr>
              <a:t>ta podjetja tudi hitreje pridobijo zaupanje strank, kar se kaže v </a:t>
            </a:r>
            <a:r>
              <a:rPr lang="en-US" sz="2200" b="1" dirty="0">
                <a:solidFill>
                  <a:srgbClr val="494949"/>
                </a:solidFill>
              </a:rPr>
              <a:t>ponovnih rezervacijah, daljših povprečnih bivanjih in višji zasedenosti</a:t>
            </a:r>
            <a:r>
              <a:rPr lang="en-US" sz="2200" dirty="0">
                <a:solidFill>
                  <a:srgbClr val="494949"/>
                </a:solidFill>
              </a:rPr>
              <a:t>. To so ključni kazalniki uspešnosti, ki spodbujajo </a:t>
            </a:r>
            <a:r>
              <a:rPr lang="en-US" sz="2200" b="1" dirty="0">
                <a:solidFill>
                  <a:srgbClr val="494949"/>
                </a:solidFill>
              </a:rPr>
              <a:t>dolgoročno dobičkonosnost </a:t>
            </a:r>
            <a:r>
              <a:rPr lang="en-US" sz="2200" dirty="0">
                <a:solidFill>
                  <a:srgbClr val="494949"/>
                </a:solidFill>
              </a:rPr>
              <a:t>v sektorju alternativnega turizma.</a:t>
            </a:r>
          </a:p>
        </p:txBody>
      </p:sp>
      <p:pic>
        <p:nvPicPr>
          <p:cNvPr id="14" name="Picture 13">
            <a:extLst>
              <a:ext uri="{FF2B5EF4-FFF2-40B4-BE49-F238E27FC236}">
                <a16:creationId xmlns:a16="http://schemas.microsoft.com/office/drawing/2014/main" id="{AA14962D-27F7-2C6A-01C3-F11E6D032384}"/>
              </a:ext>
            </a:extLst>
          </p:cNvPr>
          <p:cNvPicPr>
            <a:picLocks noChangeAspect="1"/>
          </p:cNvPicPr>
          <p:nvPr/>
        </p:nvPicPr>
        <p:blipFill>
          <a:blip r:embed="rId3">
            <a:alphaModFix amt="33000"/>
            <a:biLevel thresh="25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AAF9F806-6D00-0673-DC88-E9E7C3E07DBB}"/>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Dolgoročna uspešnost in dobičkonosnost</a:t>
            </a:r>
          </a:p>
          <a:p>
            <a:pPr>
              <a:lnSpc>
                <a:spcPts val="2900"/>
              </a:lnSpc>
            </a:pPr>
            <a:endParaRPr lang="en-US" dirty="0"/>
          </a:p>
        </p:txBody>
      </p:sp>
      <p:sp>
        <p:nvSpPr>
          <p:cNvPr id="6" name="Text Placeholder 3">
            <a:extLst>
              <a:ext uri="{FF2B5EF4-FFF2-40B4-BE49-F238E27FC236}">
                <a16:creationId xmlns:a16="http://schemas.microsoft.com/office/drawing/2014/main" id="{70109F3C-82AC-3327-C107-34F32F621701}"/>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Trajnostno poslovanje </a:t>
            </a:r>
          </a:p>
        </p:txBody>
      </p:sp>
      <p:sp>
        <p:nvSpPr>
          <p:cNvPr id="3" name="Freeform 2">
            <a:extLst>
              <a:ext uri="{FF2B5EF4-FFF2-40B4-BE49-F238E27FC236}">
                <a16:creationId xmlns:a16="http://schemas.microsoft.com/office/drawing/2014/main" id="{C3B320DD-6552-4914-FC6F-F219B65F55B7}"/>
              </a:ext>
            </a:extLst>
          </p:cNvPr>
          <p:cNvSpPr/>
          <p:nvPr/>
        </p:nvSpPr>
        <p:spPr>
          <a:xfrm rot="12802219">
            <a:off x="8529751" y="3100393"/>
            <a:ext cx="3064633" cy="3460854"/>
          </a:xfrm>
          <a:custGeom>
            <a:avLst/>
            <a:gdLst>
              <a:gd name="connsiteX0" fmla="*/ 3618309 w 5411373"/>
              <a:gd name="connsiteY0" fmla="*/ 5935901 h 6111001"/>
              <a:gd name="connsiteX1" fmla="*/ 1967854 w 5411373"/>
              <a:gd name="connsiteY1" fmla="*/ 6011224 h 6111001"/>
              <a:gd name="connsiteX2" fmla="*/ 132427 w 5411373"/>
              <a:gd name="connsiteY2" fmla="*/ 2275534 h 6111001"/>
              <a:gd name="connsiteX3" fmla="*/ 2682956 w 5411373"/>
              <a:gd name="connsiteY3" fmla="*/ 557 h 6111001"/>
              <a:gd name="connsiteX4" fmla="*/ 2743022 w 5411373"/>
              <a:gd name="connsiteY4" fmla="*/ 158834 h 6111001"/>
              <a:gd name="connsiteX5" fmla="*/ 2165219 w 5411373"/>
              <a:gd name="connsiteY5" fmla="*/ 703265 h 6111001"/>
              <a:gd name="connsiteX6" fmla="*/ 2273919 w 5411373"/>
              <a:gd name="connsiteY6" fmla="*/ 883470 h 6111001"/>
              <a:gd name="connsiteX7" fmla="*/ 2993787 w 5411373"/>
              <a:gd name="connsiteY7" fmla="*/ 839609 h 6111001"/>
              <a:gd name="connsiteX8" fmla="*/ 5403200 w 5411373"/>
              <a:gd name="connsiteY8" fmla="*/ 3655206 h 6111001"/>
              <a:gd name="connsiteX9" fmla="*/ 3617355 w 5411373"/>
              <a:gd name="connsiteY9" fmla="*/ 5935901 h 61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1373" h="6111001">
                <a:moveTo>
                  <a:pt x="3618309" y="5935901"/>
                </a:moveTo>
                <a:cubicBezTo>
                  <a:pt x="3096760" y="6133270"/>
                  <a:pt x="2525633" y="6171409"/>
                  <a:pt x="1967854" y="6011224"/>
                </a:cubicBezTo>
                <a:cubicBezTo>
                  <a:pt x="483301" y="5584071"/>
                  <a:pt x="-337636" y="3911688"/>
                  <a:pt x="132427" y="2275534"/>
                </a:cubicBezTo>
                <a:cubicBezTo>
                  <a:pt x="498558" y="1001699"/>
                  <a:pt x="1539748" y="125462"/>
                  <a:pt x="2682956" y="557"/>
                </a:cubicBezTo>
                <a:cubicBezTo>
                  <a:pt x="2772581" y="-8978"/>
                  <a:pt x="2816441" y="106393"/>
                  <a:pt x="2743022" y="158834"/>
                </a:cubicBezTo>
                <a:cubicBezTo>
                  <a:pt x="2531355" y="312343"/>
                  <a:pt x="2336844" y="494454"/>
                  <a:pt x="2165219" y="703265"/>
                </a:cubicBezTo>
                <a:cubicBezTo>
                  <a:pt x="2098477" y="784310"/>
                  <a:pt x="2169987" y="904446"/>
                  <a:pt x="2273919" y="883470"/>
                </a:cubicBezTo>
                <a:cubicBezTo>
                  <a:pt x="2505610" y="836751"/>
                  <a:pt x="2746835" y="820540"/>
                  <a:pt x="2993787" y="839609"/>
                </a:cubicBezTo>
                <a:cubicBezTo>
                  <a:pt x="4435430" y="950213"/>
                  <a:pt x="5516662" y="2213559"/>
                  <a:pt x="5403200" y="3655206"/>
                </a:cubicBezTo>
                <a:cubicBezTo>
                  <a:pt x="5318343" y="4737393"/>
                  <a:pt x="4587030" y="5614584"/>
                  <a:pt x="3617355" y="5935901"/>
                </a:cubicBezTo>
                <a:close/>
              </a:path>
            </a:pathLst>
          </a:custGeom>
          <a:solidFill>
            <a:srgbClr val="EC7C69"/>
          </a:solidFill>
          <a:ln w="9534" cap="flat">
            <a:noFill/>
            <a:prstDash val="solid"/>
            <a:miter/>
          </a:ln>
        </p:spPr>
        <p:txBody>
          <a:bodyPr rtlCol="0" anchor="ctr"/>
          <a:lstStyle/>
          <a:p>
            <a:endParaRPr lang="en-US"/>
          </a:p>
        </p:txBody>
      </p:sp>
      <p:sp>
        <p:nvSpPr>
          <p:cNvPr id="4" name="Text Placeholder 5">
            <a:extLst>
              <a:ext uri="{FF2B5EF4-FFF2-40B4-BE49-F238E27FC236}">
                <a16:creationId xmlns:a16="http://schemas.microsoft.com/office/drawing/2014/main" id="{9057592F-7819-CCD7-9DD8-409115FDA61C}"/>
              </a:ext>
            </a:extLst>
          </p:cNvPr>
          <p:cNvSpPr txBox="1">
            <a:spLocks/>
          </p:cNvSpPr>
          <p:nvPr/>
        </p:nvSpPr>
        <p:spPr>
          <a:xfrm>
            <a:off x="8985056" y="3739989"/>
            <a:ext cx="2485710" cy="53641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500"/>
              </a:lnSpc>
            </a:pPr>
            <a:r>
              <a:rPr lang="en-US" sz="2600" b="0" i="1" dirty="0">
                <a:solidFill>
                  <a:schemeClr val="bg1"/>
                </a:solidFill>
              </a:rPr>
              <a:t>Bistvo je, da trajnostni turizem ni strošek, ampak strategija rasti.</a:t>
            </a:r>
          </a:p>
          <a:p>
            <a:pPr algn="ctr">
              <a:lnSpc>
                <a:spcPts val="2500"/>
              </a:lnSpc>
            </a:pPr>
            <a:endParaRPr lang="en-US" sz="2600" b="0" i="1" dirty="0">
              <a:solidFill>
                <a:schemeClr val="bg1"/>
              </a:solidFill>
            </a:endParaRPr>
          </a:p>
        </p:txBody>
      </p:sp>
      <p:sp>
        <p:nvSpPr>
          <p:cNvPr id="8" name="TextBox 7">
            <a:extLst>
              <a:ext uri="{FF2B5EF4-FFF2-40B4-BE49-F238E27FC236}">
                <a16:creationId xmlns:a16="http://schemas.microsoft.com/office/drawing/2014/main" id="{CA563796-75FD-D78B-94D3-AB487E8A89C7}"/>
              </a:ext>
            </a:extLst>
          </p:cNvPr>
          <p:cNvSpPr txBox="1"/>
          <p:nvPr/>
        </p:nvSpPr>
        <p:spPr>
          <a:xfrm>
            <a:off x="2933534" y="5357711"/>
            <a:ext cx="4042549" cy="1200329"/>
          </a:xfrm>
          <a:prstGeom prst="rect">
            <a:avLst/>
          </a:prstGeom>
          <a:noFill/>
        </p:spPr>
        <p:txBody>
          <a:bodyPr wrap="square" rtlCol="0">
            <a:spAutoFit/>
          </a:bodyPr>
          <a:lstStyle/>
          <a:p>
            <a:r>
              <a:rPr lang="en-US" b="1" dirty="0">
                <a:solidFill>
                  <a:srgbClr val="494949"/>
                </a:solidFill>
                <a:latin typeface="Calibri" panose="020F0502020204030204" pitchFamily="34" charset="0"/>
                <a:cs typeface="Calibri" panose="020F0502020204030204" pitchFamily="34" charset="0"/>
              </a:rPr>
              <a:t>Priporočena literatura</a:t>
            </a:r>
            <a:endParaRPr lang="en-US" b="1" dirty="0">
              <a:solidFill>
                <a:srgbClr val="494949"/>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endParaRPr>
          </a:p>
          <a:p>
            <a:pPr fontAlgn="base"/>
            <a:r>
              <a:rPr lang="en-US" dirty="0">
                <a:solidFill>
                  <a:srgbClr val="459597"/>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Stvari, ki jih je treba upoštevati pri ocenjevanju potencialnih lokacij za glamping</a:t>
            </a:r>
            <a:endParaRPr lang="en-US" dirty="0">
              <a:solidFill>
                <a:srgbClr val="459597"/>
              </a:solidFill>
              <a:latin typeface="Calibri" panose="020F0502020204030204" pitchFamily="34" charset="0"/>
              <a:cs typeface="Calibri" panose="020F0502020204030204" pitchFamily="34" charset="0"/>
            </a:endParaRPr>
          </a:p>
          <a:p>
            <a:pPr fontAlgn="base"/>
            <a:endParaRPr lang="en-US" dirty="0">
              <a:solidFill>
                <a:srgbClr val="494949"/>
              </a:solidFill>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9CBB3F2C-3C81-E9A8-8CCF-1572599082B8}"/>
              </a:ext>
            </a:extLst>
          </p:cNvPr>
          <p:cNvSpPr/>
          <p:nvPr/>
        </p:nvSpPr>
        <p:spPr>
          <a:xfrm rot="5400000">
            <a:off x="3890160" y="3341434"/>
            <a:ext cx="2129299" cy="528066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pic>
        <p:nvPicPr>
          <p:cNvPr id="12" name="Picture 11">
            <a:extLst>
              <a:ext uri="{FF2B5EF4-FFF2-40B4-BE49-F238E27FC236}">
                <a16:creationId xmlns:a16="http://schemas.microsoft.com/office/drawing/2014/main" id="{2DDB353D-2BCC-52FD-E27C-8689795A6B4E}"/>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1924131" y="5563540"/>
            <a:ext cx="793523" cy="789905"/>
          </a:xfrm>
          <a:prstGeom prst="ellipse">
            <a:avLst/>
          </a:prstGeom>
        </p:spPr>
      </p:pic>
    </p:spTree>
    <p:extLst>
      <p:ext uri="{BB962C8B-B14F-4D97-AF65-F5344CB8AC3E}">
        <p14:creationId xmlns:p14="http://schemas.microsoft.com/office/powerpoint/2010/main" val="884417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B9004-CCDB-71BC-838C-A71E8F342AE8}"/>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7631BD6D-FEA5-FA56-18A9-FBE846F3BEB0}"/>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DB5323A5-48BF-D397-B7DF-6E8840FB546E}"/>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B1F0D8A-AF0F-88D9-61DF-22DBFF1089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28</a:t>
            </a:fld>
            <a:endParaRPr lang="fr-CA" sz="1200" dirty="0"/>
          </a:p>
        </p:txBody>
      </p:sp>
      <p:sp>
        <p:nvSpPr>
          <p:cNvPr id="2" name="TextBox 1">
            <a:extLst>
              <a:ext uri="{FF2B5EF4-FFF2-40B4-BE49-F238E27FC236}">
                <a16:creationId xmlns:a16="http://schemas.microsoft.com/office/drawing/2014/main" id="{8703E7DC-0207-2F23-0ADB-022891D7043B}"/>
              </a:ext>
            </a:extLst>
          </p:cNvPr>
          <p:cNvSpPr txBox="1"/>
          <p:nvPr/>
        </p:nvSpPr>
        <p:spPr>
          <a:xfrm>
            <a:off x="2039426" y="1231046"/>
            <a:ext cx="8900381" cy="4216539"/>
          </a:xfrm>
          <a:prstGeom prst="rect">
            <a:avLst/>
          </a:prstGeom>
          <a:noFill/>
        </p:spPr>
        <p:txBody>
          <a:bodyPr wrap="square">
            <a:spAutoFit/>
          </a:bodyPr>
          <a:lstStyle/>
          <a:p>
            <a:pPr>
              <a:lnSpc>
                <a:spcPts val="2380"/>
              </a:lnSpc>
              <a:buClr>
                <a:srgbClr val="E54C33"/>
              </a:buClr>
            </a:pPr>
            <a:r>
              <a:rPr lang="en-US" sz="2200" b="1" dirty="0">
                <a:solidFill>
                  <a:srgbClr val="494949"/>
                </a:solidFill>
              </a:rPr>
              <a:t>Za to dejavnost morate imeti strast, saj je za prijavo in ustanovitev ATA ter za njegovo nemoteno delovanje potrebno veliko predanosti in truda. Zato morate resnično ljubiti to, kar počnete. </a:t>
            </a:r>
          </a:p>
          <a:p>
            <a:pPr>
              <a:lnSpc>
                <a:spcPts val="2380"/>
              </a:lnSpc>
              <a:buClr>
                <a:srgbClr val="E54C33"/>
              </a:buClr>
            </a:pPr>
            <a:endParaRPr lang="en-US" sz="2200" b="1" dirty="0">
              <a:solidFill>
                <a:srgbClr val="494949"/>
              </a:solidFill>
            </a:endParaRPr>
          </a:p>
          <a:p>
            <a:pPr>
              <a:lnSpc>
                <a:spcPts val="2380"/>
              </a:lnSpc>
              <a:buClr>
                <a:srgbClr val="E54C33"/>
              </a:buClr>
            </a:pPr>
            <a:r>
              <a:rPr lang="en-US" sz="2400" b="1" dirty="0">
                <a:solidFill>
                  <a:srgbClr val="EC7C69"/>
                </a:solidFill>
              </a:rPr>
              <a:t>Strast za alternativno turistično nastanitev je lahko močna motivacija za ustvarjanje uspešnega, smiselnega in vplivnega poslovnega podjetja. </a:t>
            </a:r>
          </a:p>
          <a:p>
            <a:pPr>
              <a:buClr>
                <a:srgbClr val="E54C33"/>
              </a:buClr>
            </a:pPr>
            <a:endParaRPr lang="en-US" sz="800" b="1" dirty="0">
              <a:solidFill>
                <a:srgbClr val="EC7C69"/>
              </a:solidFill>
            </a:endParaRPr>
          </a:p>
          <a:p>
            <a:pPr>
              <a:lnSpc>
                <a:spcPts val="2380"/>
              </a:lnSpc>
              <a:buClr>
                <a:srgbClr val="E54C33"/>
              </a:buClr>
            </a:pPr>
            <a:r>
              <a:rPr lang="en-US" sz="2200" dirty="0">
                <a:solidFill>
                  <a:srgbClr val="494949"/>
                </a:solidFill>
              </a:rPr>
              <a:t>Z osredotočanjem na trajnostni, okolju prijazen in na skupnost usmerjen turizem lahko prispevate k bolj odgovorni in bogati potovalni izkušnji za goste, hkrati pa koristite lokalnemu okolju in gospodarstvu, </a:t>
            </a:r>
            <a:r>
              <a:rPr lang="en-US" sz="2200" dirty="0">
                <a:solidFill>
                  <a:srgbClr val="459597"/>
                </a:solidFill>
                <a:hlinkClick r:id="rId2">
                  <a:extLst>
                    <a:ext uri="{A12FA001-AC4F-418D-AE19-62706E023703}">
                      <ahyp:hlinkClr xmlns:ahyp="http://schemas.microsoft.com/office/drawing/2018/hyperlinkcolor" val="tx"/>
                    </a:ext>
                  </a:extLst>
                </a:hlinkClick>
              </a:rPr>
              <a:t>v skladu z Globalnim svetom za trajnostni turizem (GSTC) </a:t>
            </a:r>
            <a:r>
              <a:rPr lang="en-US" sz="2200" dirty="0">
                <a:solidFill>
                  <a:srgbClr val="494949"/>
                </a:solidFill>
              </a:rPr>
              <a:t>in </a:t>
            </a:r>
            <a:r>
              <a:rPr lang="en-US" sz="2200" dirty="0">
                <a:solidFill>
                  <a:srgbClr val="459597"/>
                </a:solidFill>
                <a:hlinkClick r:id="rId3">
                  <a:extLst>
                    <a:ext uri="{A12FA001-AC4F-418D-AE19-62706E023703}">
                      <ahyp:hlinkClr xmlns:ahyp="http://schemas.microsoft.com/office/drawing/2018/hyperlinkcolor" val="tx"/>
                    </a:ext>
                  </a:extLst>
                </a:hlinkClick>
              </a:rPr>
              <a:t>Failte Ireland</a:t>
            </a:r>
            <a:r>
              <a:rPr lang="en-US" sz="2200" dirty="0">
                <a:solidFill>
                  <a:srgbClr val="459597"/>
                </a:solidFill>
              </a:rPr>
              <a:t>. </a:t>
            </a: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EF76430B-E0C5-9BFD-7E3F-0C4B999717DB}"/>
              </a:ext>
            </a:extLst>
          </p:cNvPr>
          <p:cNvPicPr>
            <a:picLocks noChangeAspect="1"/>
          </p:cNvPicPr>
          <p:nvPr/>
        </p:nvPicPr>
        <p:blipFill>
          <a:blip r:embed="rId4">
            <a:alphaModFix amt="33000"/>
            <a:biLevel thresh="25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BCA11527-A002-7BD2-8D12-95124BA85638}"/>
              </a:ext>
            </a:extLst>
          </p:cNvPr>
          <p:cNvSpPr txBox="1">
            <a:spLocks/>
          </p:cNvSpPr>
          <p:nvPr/>
        </p:nvSpPr>
        <p:spPr>
          <a:xfrm>
            <a:off x="2039427" y="400242"/>
            <a:ext cx="8395403" cy="1464686"/>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err="1">
                <a:solidFill>
                  <a:srgbClr val="459597"/>
                </a:solidFill>
              </a:rPr>
              <a:t>Imeti</a:t>
            </a:r>
            <a:r>
              <a:rPr lang="en-US" dirty="0">
                <a:solidFill>
                  <a:srgbClr val="459597"/>
                </a:solidFill>
              </a:rPr>
              <a:t> </a:t>
            </a:r>
            <a:r>
              <a:rPr lang="en-US" dirty="0" err="1">
                <a:solidFill>
                  <a:srgbClr val="459597"/>
                </a:solidFill>
              </a:rPr>
              <a:t>morate</a:t>
            </a:r>
            <a:r>
              <a:rPr lang="en-US" dirty="0">
                <a:solidFill>
                  <a:srgbClr val="459597"/>
                </a:solidFill>
              </a:rPr>
              <a:t> </a:t>
            </a:r>
            <a:r>
              <a:rPr lang="en-US" dirty="0" err="1">
                <a:solidFill>
                  <a:srgbClr val="459597"/>
                </a:solidFill>
              </a:rPr>
              <a:t>strast</a:t>
            </a:r>
            <a:r>
              <a:rPr lang="en-US" dirty="0">
                <a:solidFill>
                  <a:srgbClr val="459597"/>
                </a:solidFill>
              </a:rPr>
              <a:t> za </a:t>
            </a:r>
            <a:r>
              <a:rPr lang="en-US" dirty="0" err="1">
                <a:solidFill>
                  <a:srgbClr val="459597"/>
                </a:solidFill>
              </a:rPr>
              <a:t>posel</a:t>
            </a:r>
            <a:r>
              <a:rPr lang="en-US" dirty="0">
                <a:solidFill>
                  <a:srgbClr val="459597"/>
                </a:solidFill>
              </a:rPr>
              <a:t>!</a:t>
            </a:r>
          </a:p>
          <a:p>
            <a:pPr>
              <a:lnSpc>
                <a:spcPts val="2900"/>
              </a:lnSpc>
            </a:pPr>
            <a:endParaRPr lang="en-US" dirty="0"/>
          </a:p>
        </p:txBody>
      </p:sp>
      <p:sp>
        <p:nvSpPr>
          <p:cNvPr id="6" name="Text Placeholder 3">
            <a:extLst>
              <a:ext uri="{FF2B5EF4-FFF2-40B4-BE49-F238E27FC236}">
                <a16:creationId xmlns:a16="http://schemas.microsoft.com/office/drawing/2014/main" id="{03B31614-6DE4-86BD-4987-DB14938F29A8}"/>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Strast!</a:t>
            </a:r>
          </a:p>
          <a:p>
            <a:pPr algn="r">
              <a:lnSpc>
                <a:spcPts val="3620"/>
              </a:lnSpc>
            </a:pPr>
            <a:endParaRPr lang="en-US" dirty="0">
              <a:solidFill>
                <a:schemeClr val="bg1"/>
              </a:solidFill>
            </a:endParaRPr>
          </a:p>
        </p:txBody>
      </p:sp>
    </p:spTree>
    <p:extLst>
      <p:ext uri="{BB962C8B-B14F-4D97-AF65-F5344CB8AC3E}">
        <p14:creationId xmlns:p14="http://schemas.microsoft.com/office/powerpoint/2010/main" val="2934659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757A7-7957-F9E7-26A3-D3F15A962631}"/>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D700BF0E-3DFA-93A4-FBE8-86CE4B2C190C}"/>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2ACC5402-131F-2893-5B2B-A553DC183A2E}"/>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BB8BEE8-DE3C-F955-3A8A-8C28A417107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29</a:t>
            </a:fld>
            <a:endParaRPr lang="fr-CA" sz="1200" dirty="0"/>
          </a:p>
        </p:txBody>
      </p:sp>
      <p:sp>
        <p:nvSpPr>
          <p:cNvPr id="2" name="TextBox 1">
            <a:extLst>
              <a:ext uri="{FF2B5EF4-FFF2-40B4-BE49-F238E27FC236}">
                <a16:creationId xmlns:a16="http://schemas.microsoft.com/office/drawing/2014/main" id="{86C4C843-39CA-45AC-8117-A5D12F2DC84E}"/>
              </a:ext>
            </a:extLst>
          </p:cNvPr>
          <p:cNvSpPr txBox="1"/>
          <p:nvPr/>
        </p:nvSpPr>
        <p:spPr>
          <a:xfrm>
            <a:off x="2039426" y="1231046"/>
            <a:ext cx="8900381" cy="2985433"/>
          </a:xfrm>
          <a:prstGeom prst="rect">
            <a:avLst/>
          </a:prstGeom>
          <a:noFill/>
        </p:spPr>
        <p:txBody>
          <a:bodyPr wrap="square">
            <a:spAutoFit/>
          </a:bodyPr>
          <a:lstStyle/>
          <a:p>
            <a:pPr>
              <a:lnSpc>
                <a:spcPts val="2380"/>
              </a:lnSpc>
              <a:buClr>
                <a:srgbClr val="E54C33"/>
              </a:buClr>
            </a:pPr>
            <a:r>
              <a:rPr lang="en-US" sz="2400" b="1" dirty="0">
                <a:solidFill>
                  <a:srgbClr val="EC7C69"/>
                </a:solidFill>
              </a:rPr>
              <a:t>Omogoča podjetnikom, da izrazijo svojo strast, poslanstvo in vrednote prek oblikovanja, ki temelji na kraju, v kombinaciji s storitvami in gostoljubnostjo. </a:t>
            </a:r>
          </a:p>
          <a:p>
            <a:pPr>
              <a:buClr>
                <a:srgbClr val="E54C33"/>
              </a:buClr>
            </a:pPr>
            <a:endParaRPr lang="en-US" sz="800" b="1" dirty="0">
              <a:solidFill>
                <a:srgbClr val="EC7C69"/>
              </a:solidFill>
            </a:endParaRPr>
          </a:p>
          <a:p>
            <a:pPr>
              <a:lnSpc>
                <a:spcPts val="2380"/>
              </a:lnSpc>
              <a:buClr>
                <a:srgbClr val="E54C33"/>
              </a:buClr>
            </a:pPr>
            <a:r>
              <a:rPr lang="en-US" sz="2200" dirty="0">
                <a:solidFill>
                  <a:srgbClr val="494949"/>
                </a:solidFill>
              </a:rPr>
              <a:t>Pomembno je, da se zavedate, da gre za storitveno industrijo, v kateri boste morali redno komunicirati s svojimi strankami. Zato se prepričajte, da vam to ustreza. Vaš iskren entuziazem za odgovorno potovanje in skrb za okolje lahko navdihne tako vašo ekipo kot vaše goste, piše Tourism Notes. </a:t>
            </a: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F3558C13-D9A9-B850-F0DF-9BD5CB8DE96F}"/>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C65CE465-F811-541F-1336-CFFB571ABD04}"/>
              </a:ext>
            </a:extLst>
          </p:cNvPr>
          <p:cNvSpPr txBox="1">
            <a:spLocks/>
          </p:cNvSpPr>
          <p:nvPr/>
        </p:nvSpPr>
        <p:spPr>
          <a:xfrm>
            <a:off x="2039427" y="400242"/>
            <a:ext cx="8395403" cy="1464686"/>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err="1">
                <a:solidFill>
                  <a:srgbClr val="459597"/>
                </a:solidFill>
              </a:rPr>
              <a:t>Imeti</a:t>
            </a:r>
            <a:r>
              <a:rPr lang="en-US" dirty="0">
                <a:solidFill>
                  <a:srgbClr val="459597"/>
                </a:solidFill>
              </a:rPr>
              <a:t> </a:t>
            </a:r>
            <a:r>
              <a:rPr lang="en-US" dirty="0" err="1">
                <a:solidFill>
                  <a:srgbClr val="459597"/>
                </a:solidFill>
              </a:rPr>
              <a:t>morate</a:t>
            </a:r>
            <a:r>
              <a:rPr lang="en-US" dirty="0">
                <a:solidFill>
                  <a:srgbClr val="459597"/>
                </a:solidFill>
              </a:rPr>
              <a:t> </a:t>
            </a:r>
            <a:r>
              <a:rPr lang="en-US" dirty="0" err="1">
                <a:solidFill>
                  <a:srgbClr val="459597"/>
                </a:solidFill>
              </a:rPr>
              <a:t>strast</a:t>
            </a:r>
            <a:r>
              <a:rPr lang="en-US" dirty="0">
                <a:solidFill>
                  <a:srgbClr val="459597"/>
                </a:solidFill>
              </a:rPr>
              <a:t> za </a:t>
            </a:r>
            <a:r>
              <a:rPr lang="en-US" dirty="0" err="1">
                <a:solidFill>
                  <a:srgbClr val="459597"/>
                </a:solidFill>
              </a:rPr>
              <a:t>posel</a:t>
            </a:r>
            <a:r>
              <a:rPr lang="en-US" dirty="0">
                <a:solidFill>
                  <a:srgbClr val="459597"/>
                </a:solidFill>
              </a:rPr>
              <a:t>!</a:t>
            </a:r>
          </a:p>
          <a:p>
            <a:pPr>
              <a:lnSpc>
                <a:spcPts val="2900"/>
              </a:lnSpc>
            </a:pPr>
            <a:endParaRPr lang="en-US" dirty="0"/>
          </a:p>
        </p:txBody>
      </p:sp>
      <p:sp>
        <p:nvSpPr>
          <p:cNvPr id="6" name="Text Placeholder 3">
            <a:extLst>
              <a:ext uri="{FF2B5EF4-FFF2-40B4-BE49-F238E27FC236}">
                <a16:creationId xmlns:a16="http://schemas.microsoft.com/office/drawing/2014/main" id="{A6C127F2-8F52-CAE7-99FF-46EFA71CB1AB}"/>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Strast!</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481A4440-9746-09ED-E8D5-1086C794D7C4}"/>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1709489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07461" y="711934"/>
            <a:ext cx="4942588" cy="738365"/>
          </a:xfrm>
        </p:spPr>
        <p:txBody>
          <a:bodyPr anchor="t"/>
          <a:lstStyle/>
          <a:p>
            <a:pPr>
              <a:lnSpc>
                <a:spcPts val="2240"/>
              </a:lnSpc>
            </a:pPr>
            <a:r>
              <a:rPr lang="en-US" sz="2800" b="1" kern="1200" dirty="0">
                <a:solidFill>
                  <a:srgbClr val="EC7C69"/>
                </a:solidFill>
                <a:latin typeface="+mn-lt"/>
                <a:ea typeface="+mn-ea"/>
                <a:cs typeface="+mn-cs"/>
              </a:rPr>
              <a:t>Začetek </a:t>
            </a:r>
            <a:r>
              <a:rPr lang="en-US" sz="2800" kern="1200" dirty="0">
                <a:solidFill>
                  <a:srgbClr val="EC7C69"/>
                </a:solidFill>
                <a:latin typeface="+mn-lt"/>
                <a:ea typeface="+mn-ea"/>
                <a:cs typeface="+mn-cs"/>
              </a:rPr>
              <a:t>– Postavljanje finančnih temeljev vašega podjetja in trga</a:t>
            </a:r>
          </a:p>
          <a:p>
            <a:pPr>
              <a:lnSpc>
                <a:spcPts val="2240"/>
              </a:lnSpc>
            </a:pPr>
            <a:endParaRPr lang="en-US" sz="2800"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305618"/>
            <a:ext cx="5636567" cy="4246763"/>
          </a:xfrm>
        </p:spPr>
        <p:txBody>
          <a:bodyPr lIns="91440" tIns="45720" rIns="91440" bIns="45720" anchor="t"/>
          <a:lstStyle/>
          <a:p>
            <a:pPr marL="0" indent="0">
              <a:lnSpc>
                <a:spcPts val="2180"/>
              </a:lnSpc>
            </a:pPr>
            <a:r>
              <a:rPr lang="en-US" sz="2200" dirty="0"/>
              <a:t>Preden položite temelje v tla, morate zgraditi trdne temelje v svojem poslovnem modelu. </a:t>
            </a:r>
            <a:r>
              <a:rPr lang="en-US" sz="2200" b="0" dirty="0"/>
              <a:t>Ta del vas uvaja v svet alternativnih turističnih nastanitev in vam pomaga sprejeti pomembne zgodnje odločitve – kakšno </a:t>
            </a:r>
            <a:r>
              <a:rPr lang="en-US" sz="2200" dirty="0"/>
              <a:t>vrsto bivanja želite ponuditi</a:t>
            </a:r>
            <a:r>
              <a:rPr lang="en-US" sz="2200" b="0" dirty="0"/>
              <a:t>, koliko </a:t>
            </a:r>
            <a:r>
              <a:rPr lang="en-US" sz="2200" dirty="0"/>
              <a:t>lahko vložite </a:t>
            </a:r>
            <a:r>
              <a:rPr lang="en-US" sz="2200" b="0" dirty="0"/>
              <a:t>in kdo </a:t>
            </a:r>
            <a:r>
              <a:rPr lang="en-US" sz="2200" dirty="0"/>
              <a:t>so </a:t>
            </a:r>
            <a:r>
              <a:rPr lang="en-US" sz="2200" b="0" dirty="0"/>
              <a:t>vaši </a:t>
            </a:r>
            <a:r>
              <a:rPr lang="en-US" sz="2200" dirty="0"/>
              <a:t>idealni gosti. </a:t>
            </a:r>
          </a:p>
          <a:p>
            <a:pPr marL="0" indent="0">
              <a:lnSpc>
                <a:spcPts val="2180"/>
              </a:lnSpc>
            </a:pPr>
            <a:endParaRPr lang="en-US" sz="2200" b="0" dirty="0"/>
          </a:p>
          <a:p>
            <a:pPr marL="0" indent="0">
              <a:lnSpc>
                <a:spcPts val="2180"/>
              </a:lnSpc>
            </a:pPr>
            <a:r>
              <a:rPr lang="en-US" sz="2200" b="0" dirty="0"/>
              <a:t>Ne glede na to, ali sanjate o glamping </a:t>
            </a:r>
            <a:r>
              <a:rPr lang="en-US" sz="2200" b="0" dirty="0" err="1"/>
              <a:t>podu</a:t>
            </a:r>
            <a:r>
              <a:rPr lang="en-US" sz="2200" b="0" dirty="0"/>
              <a:t> v </a:t>
            </a:r>
            <a:r>
              <a:rPr lang="en-US" sz="2200" b="0" dirty="0" err="1"/>
              <a:t>gozdu</a:t>
            </a:r>
            <a:r>
              <a:rPr lang="en-US" sz="2200" b="0" dirty="0"/>
              <a:t> </a:t>
            </a:r>
            <a:r>
              <a:rPr lang="en-US" sz="2200" b="0" dirty="0" err="1"/>
              <a:t>ali</a:t>
            </a:r>
            <a:r>
              <a:rPr lang="en-US" sz="2200" b="0" dirty="0"/>
              <a:t> </a:t>
            </a:r>
            <a:r>
              <a:rPr lang="en-US" sz="2200" b="0" dirty="0" err="1"/>
              <a:t>obnovljenem</a:t>
            </a:r>
            <a:r>
              <a:rPr lang="en-US" sz="2200" b="0" dirty="0"/>
              <a:t> </a:t>
            </a:r>
            <a:r>
              <a:rPr lang="en-US" sz="2200" b="0" dirty="0" err="1"/>
              <a:t>dediščinskem</a:t>
            </a:r>
            <a:r>
              <a:rPr lang="en-US" sz="2200" b="0" dirty="0"/>
              <a:t> skednju, </a:t>
            </a:r>
            <a:r>
              <a:rPr lang="en-US" sz="2200" b="0" dirty="0" err="1"/>
              <a:t>uspeh</a:t>
            </a:r>
            <a:r>
              <a:rPr lang="en-US" sz="2200" b="0" dirty="0"/>
              <a:t> se </a:t>
            </a:r>
            <a:r>
              <a:rPr lang="en-US" sz="2200" b="0" dirty="0" err="1"/>
              <a:t>začne</a:t>
            </a:r>
            <a:r>
              <a:rPr lang="en-US" sz="2200" b="0" dirty="0"/>
              <a:t> z </a:t>
            </a:r>
            <a:r>
              <a:rPr lang="en-US" sz="2200" b="0" dirty="0" err="1"/>
              <a:t>razumevanjem</a:t>
            </a:r>
            <a:r>
              <a:rPr lang="en-US" sz="2200" b="0" dirty="0"/>
              <a:t> </a:t>
            </a:r>
            <a:r>
              <a:rPr lang="en-US" sz="2200" dirty="0" err="1"/>
              <a:t>edinstvenih</a:t>
            </a:r>
            <a:r>
              <a:rPr lang="en-US" sz="2200" dirty="0"/>
              <a:t> </a:t>
            </a:r>
            <a:r>
              <a:rPr lang="en-US" sz="2200" dirty="0" err="1"/>
              <a:t>pričakovanj</a:t>
            </a:r>
            <a:r>
              <a:rPr lang="en-US" sz="2200" dirty="0"/>
              <a:t> vašega ciljnega trga in uskladitvijo vaše ponudbe </a:t>
            </a:r>
            <a:r>
              <a:rPr lang="en-US" sz="2200" b="0" dirty="0"/>
              <a:t>s tem, kar so ljudje pripravljeni plačati. Spoznali boste tudi, kako </a:t>
            </a:r>
            <a:r>
              <a:rPr lang="en-US" sz="2200" dirty="0"/>
              <a:t>načrtovati proračun, pametno širiti poslovanje in izbrati poslovni model, </a:t>
            </a:r>
            <a:r>
              <a:rPr lang="en-US" sz="2200" b="0" dirty="0"/>
              <a:t>ki bo vaše poslovanje od prvega dne finančno in okoljsko trajnostno.</a:t>
            </a:r>
          </a:p>
          <a:p>
            <a:pPr marL="0" indent="0">
              <a:lnSpc>
                <a:spcPts val="2180"/>
              </a:lnSpc>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1454269"/>
            <a:ext cx="4716961" cy="4849123"/>
          </a:xfrm>
        </p:spPr>
        <p:txBody>
          <a:bodyPr anchor="t"/>
          <a:lstStyle/>
          <a:p>
            <a:pPr marL="342900" indent="-342900">
              <a:buFont typeface="Arial" panose="020B0604020202020204" pitchFamily="34" charset="0"/>
              <a:buChar char="•"/>
            </a:pPr>
            <a:r>
              <a:rPr lang="en-US" sz="2000" dirty="0">
                <a:solidFill>
                  <a:srgbClr val="414141"/>
                </a:solidFill>
              </a:rPr>
              <a:t>Prepoznajte različne vrste alternativnih turističnih nastanitev in razumite, </a:t>
            </a:r>
            <a:r>
              <a:rPr lang="en-US" sz="2000" b="1" dirty="0">
                <a:solidFill>
                  <a:srgbClr val="414141"/>
                </a:solidFill>
              </a:rPr>
              <a:t>kaj jih loči od tradicionalnih modelov.</a:t>
            </a:r>
          </a:p>
          <a:p>
            <a:pPr marL="342900" indent="-342900">
              <a:buFont typeface="Arial" panose="020B0604020202020204" pitchFamily="34" charset="0"/>
              <a:buChar char="•"/>
            </a:pPr>
            <a:r>
              <a:rPr lang="en-US" sz="2000" b="1" dirty="0">
                <a:solidFill>
                  <a:srgbClr val="414141"/>
                </a:solidFill>
              </a:rPr>
              <a:t>Določite svoje finančne omejitve</a:t>
            </a:r>
            <a:r>
              <a:rPr lang="en-US" sz="2000" dirty="0">
                <a:solidFill>
                  <a:srgbClr val="414141"/>
                </a:solidFill>
              </a:rPr>
              <a:t>, začetni proračun in želeni poslovni model (npr. samostojni podjetnik, partnerstvo, družba z omejeno odgovornostjo).</a:t>
            </a:r>
          </a:p>
          <a:p>
            <a:pPr marL="342900" indent="-342900">
              <a:buFont typeface="Arial" panose="020B0604020202020204" pitchFamily="34" charset="0"/>
              <a:buChar char="•"/>
            </a:pPr>
            <a:r>
              <a:rPr lang="en-US" sz="2000" b="1" dirty="0">
                <a:solidFill>
                  <a:srgbClr val="414141"/>
                </a:solidFill>
              </a:rPr>
              <a:t>Ocenite, kako pričakovanja gostov in njihova pripravljenost plačati vplivajo na oblikovanje cen, </a:t>
            </a:r>
            <a:r>
              <a:rPr lang="en-US" sz="2000" dirty="0">
                <a:solidFill>
                  <a:srgbClr val="414141"/>
                </a:solidFill>
              </a:rPr>
              <a:t>zasnovo in načrtovanje izkušenj.</a:t>
            </a:r>
          </a:p>
          <a:p>
            <a:pPr marL="342900" indent="-342900">
              <a:buFont typeface="Arial" panose="020B0604020202020204" pitchFamily="34" charset="0"/>
              <a:buChar char="•"/>
            </a:pPr>
            <a:r>
              <a:rPr lang="en-US" sz="2000" b="1" dirty="0">
                <a:solidFill>
                  <a:srgbClr val="414141"/>
                </a:solidFill>
              </a:rPr>
              <a:t>Prilagodite svojo ponudbo pravi ciljni skupini </a:t>
            </a:r>
            <a:r>
              <a:rPr lang="en-US" sz="2000" dirty="0">
                <a:solidFill>
                  <a:srgbClr val="414141"/>
                </a:solidFill>
              </a:rPr>
              <a:t>in svojo nastanitev pozicionirajte za uspeh na konkurenčnem, vrednotno usmerjenem trgu.</a:t>
            </a: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 6 (1. del) Pregled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6606226" y="1393105"/>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9" name="Text Placeholder 11">
            <a:extLst>
              <a:ext uri="{FF2B5EF4-FFF2-40B4-BE49-F238E27FC236}">
                <a16:creationId xmlns:a16="http://schemas.microsoft.com/office/drawing/2014/main" id="{B330C397-05ED-4034-18C2-325E0A7AA1FD}"/>
              </a:ext>
            </a:extLst>
          </p:cNvPr>
          <p:cNvSpPr txBox="1">
            <a:spLocks/>
          </p:cNvSpPr>
          <p:nvPr/>
        </p:nvSpPr>
        <p:spPr>
          <a:xfrm>
            <a:off x="4748228" y="719339"/>
            <a:ext cx="2289688" cy="626835"/>
          </a:xfrm>
          <a:prstGeom prst="rect">
            <a:avLst/>
          </a:prstGeom>
          <a:noFill/>
        </p:spPr>
        <p:txBody>
          <a:bodyPr lIns="91440" tIns="45720" rIns="91440" bIns="45720" anchor="b">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dirty="0"/>
              <a:t>01</a:t>
            </a:r>
            <a:endParaRPr lang="sl-SI" dirty="0"/>
          </a:p>
        </p:txBody>
      </p:sp>
      <p:sp>
        <p:nvSpPr>
          <p:cNvPr id="18" name="TextBox 17">
            <a:extLst>
              <a:ext uri="{FF2B5EF4-FFF2-40B4-BE49-F238E27FC236}">
                <a16:creationId xmlns:a16="http://schemas.microsoft.com/office/drawing/2014/main" id="{9B61029F-166A-BF4A-2B28-52ED1C3CA449}"/>
              </a:ext>
            </a:extLst>
          </p:cNvPr>
          <p:cNvSpPr txBox="1"/>
          <p:nvPr/>
        </p:nvSpPr>
        <p:spPr>
          <a:xfrm>
            <a:off x="7227000" y="97118"/>
            <a:ext cx="3523130" cy="523220"/>
          </a:xfrm>
          <a:prstGeom prst="rect">
            <a:avLst/>
          </a:prstGeom>
          <a:noFill/>
          <a:ln>
            <a:noFill/>
          </a:ln>
        </p:spPr>
        <p:txBody>
          <a:bodyPr wrap="square" rtlCol="0">
            <a:spAutoFit/>
          </a:bodyPr>
          <a:lstStyle/>
          <a:p>
            <a:r>
              <a:rPr lang="en-IE" sz="2800" b="1" dirty="0">
                <a:solidFill>
                  <a:srgbClr val="459597"/>
                </a:solidFill>
              </a:rPr>
              <a:t>Učni izidi</a:t>
            </a:r>
          </a:p>
        </p:txBody>
      </p:sp>
      <p:sp>
        <p:nvSpPr>
          <p:cNvPr id="20" name="TextBox 19">
            <a:extLst>
              <a:ext uri="{FF2B5EF4-FFF2-40B4-BE49-F238E27FC236}">
                <a16:creationId xmlns:a16="http://schemas.microsoft.com/office/drawing/2014/main" id="{7A883677-0E96-F934-6583-BEDD0FE46558}"/>
              </a:ext>
            </a:extLst>
          </p:cNvPr>
          <p:cNvSpPr txBox="1"/>
          <p:nvPr/>
        </p:nvSpPr>
        <p:spPr>
          <a:xfrm>
            <a:off x="180637" y="6464605"/>
            <a:ext cx="7457765" cy="338554"/>
          </a:xfrm>
          <a:prstGeom prst="rect">
            <a:avLst/>
          </a:prstGeom>
          <a:noFill/>
        </p:spPr>
        <p:txBody>
          <a:bodyPr wrap="square" lIns="91440" tIns="45720" rIns="91440" bIns="45720" rtlCol="0" anchor="t">
            <a:spAutoFit/>
          </a:bodyPr>
          <a:lstStyle/>
          <a:p>
            <a:r>
              <a:rPr lang="en-IE" sz="1600" dirty="0">
                <a:solidFill>
                  <a:srgbClr val="494949"/>
                </a:solidFill>
              </a:rPr>
              <a:t>Vir:</a:t>
            </a:r>
            <a:r>
              <a:rPr lang="en-IE" sz="1600" b="1" dirty="0">
                <a:solidFill>
                  <a:srgbClr val="494949"/>
                </a:solidFill>
              </a:rPr>
              <a:t> </a:t>
            </a:r>
            <a:r>
              <a:rPr lang="en-US" sz="1600" dirty="0">
                <a:solidFill>
                  <a:srgbClr val="494949"/>
                </a:solidFill>
                <a:hlinkClick r:id="rId3">
                  <a:extLst>
                    <a:ext uri="{A12FA001-AC4F-418D-AE19-62706E023703}">
                      <ahyp:hlinkClr xmlns:ahyp="http://schemas.microsoft.com/office/drawing/2018/hyperlinkcolor" val="tx"/>
                    </a:ext>
                  </a:extLst>
                </a:hlinkClick>
              </a:rPr>
              <a:t>Začetek vašega glamping posla: nasveti in vpogledi za uspešen začetek</a:t>
            </a:r>
            <a:endParaRPr lang="en-IE" sz="1600" dirty="0">
              <a:solidFill>
                <a:srgbClr val="494949"/>
              </a:solidFill>
            </a:endParaRPr>
          </a:p>
        </p:txBody>
      </p:sp>
    </p:spTree>
    <p:extLst>
      <p:ext uri="{BB962C8B-B14F-4D97-AF65-F5344CB8AC3E}">
        <p14:creationId xmlns:p14="http://schemas.microsoft.com/office/powerpoint/2010/main" val="64816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37CE3-4760-454C-9C9B-DEC02C0097E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ACDC7BD6-B66D-686A-A7C8-955DCD347E61}"/>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9C0367AD-573B-B72A-E5AB-B05FD5C39A3D}"/>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680C8DE-5E47-1D89-11B1-1281EEE82E2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30</a:t>
            </a:fld>
            <a:endParaRPr lang="fr-CA" sz="1200" dirty="0"/>
          </a:p>
        </p:txBody>
      </p:sp>
      <p:sp>
        <p:nvSpPr>
          <p:cNvPr id="2" name="TextBox 1">
            <a:extLst>
              <a:ext uri="{FF2B5EF4-FFF2-40B4-BE49-F238E27FC236}">
                <a16:creationId xmlns:a16="http://schemas.microsoft.com/office/drawing/2014/main" id="{986E2594-921A-2A7B-F416-9D529720CD07}"/>
              </a:ext>
            </a:extLst>
          </p:cNvPr>
          <p:cNvSpPr txBox="1"/>
          <p:nvPr/>
        </p:nvSpPr>
        <p:spPr>
          <a:xfrm>
            <a:off x="2039426" y="1231046"/>
            <a:ext cx="8900381" cy="5940088"/>
          </a:xfrm>
          <a:prstGeom prst="rect">
            <a:avLst/>
          </a:prstGeom>
          <a:noFill/>
        </p:spPr>
        <p:txBody>
          <a:bodyPr wrap="square" lIns="91440" tIns="45720" rIns="91440" bIns="45720" anchor="t">
            <a:spAutoFit/>
          </a:bodyPr>
          <a:lstStyle/>
          <a:p>
            <a:pPr>
              <a:lnSpc>
                <a:spcPts val="2360"/>
              </a:lnSpc>
              <a:spcAft>
                <a:spcPts val="1200"/>
              </a:spcAft>
            </a:pPr>
            <a:r>
              <a:rPr lang="en-US" sz="2400" b="1" dirty="0">
                <a:solidFill>
                  <a:srgbClr val="EC7C69"/>
                </a:solidFill>
              </a:rPr>
              <a:t>Vaš proračun je temelj. Poznavanje proračuna preprečuje prekomerno vlaganje in vam pomaga </a:t>
            </a:r>
            <a:r>
              <a:rPr lang="en-US" sz="2400" b="1" dirty="0" err="1">
                <a:solidFill>
                  <a:srgbClr val="EC7C69"/>
                </a:solidFill>
              </a:rPr>
              <a:t>določiti</a:t>
            </a:r>
            <a:r>
              <a:rPr lang="en-US" sz="2400" b="1" dirty="0">
                <a:solidFill>
                  <a:srgbClr val="EC7C69"/>
                </a:solidFill>
              </a:rPr>
              <a:t> </a:t>
            </a:r>
            <a:r>
              <a:rPr lang="en-US" sz="2400" b="1" dirty="0" err="1">
                <a:solidFill>
                  <a:srgbClr val="EC7C69"/>
                </a:solidFill>
              </a:rPr>
              <a:t>prednostne</a:t>
            </a:r>
            <a:r>
              <a:rPr lang="en-US" sz="2400" b="1" dirty="0">
                <a:solidFill>
                  <a:srgbClr val="EC7C69"/>
                </a:solidFill>
              </a:rPr>
              <a:t> </a:t>
            </a:r>
            <a:r>
              <a:rPr lang="en-US" sz="2400" b="1" dirty="0" err="1">
                <a:solidFill>
                  <a:srgbClr val="EC7C69"/>
                </a:solidFill>
              </a:rPr>
              <a:t>naloge</a:t>
            </a:r>
            <a:r>
              <a:rPr lang="en-US" sz="2400" b="1" dirty="0">
                <a:solidFill>
                  <a:srgbClr val="EC7C69"/>
                </a:solidFill>
              </a:rPr>
              <a:t> pri porabi. </a:t>
            </a:r>
          </a:p>
          <a:p>
            <a:pPr>
              <a:lnSpc>
                <a:spcPts val="2360"/>
              </a:lnSpc>
              <a:spcAft>
                <a:spcPts val="1200"/>
              </a:spcAft>
            </a:pPr>
            <a:r>
              <a:rPr lang="en-US" sz="2200" dirty="0">
                <a:solidFill>
                  <a:srgbClr val="494949"/>
                </a:solidFill>
              </a:rPr>
              <a:t>Preden izberete lokacijo ali oblikujete glamping pod, je pomembno, da ugotovite, kaj si lahko realno privoščite. Vaš proračun je temelj za vse – oblikuje vaš poslovni model, vpliva na vaše odločitve glede načrtovanja in prostorskega načrtovanja ter določa izkušnjo, ki jo lahko ponudite gostom. </a:t>
            </a:r>
          </a:p>
          <a:p>
            <a:pPr>
              <a:lnSpc>
                <a:spcPts val="2360"/>
              </a:lnSpc>
              <a:spcAft>
                <a:spcPts val="1200"/>
              </a:spcAft>
            </a:pPr>
            <a:r>
              <a:rPr lang="en-US" sz="2200" b="1" dirty="0" err="1">
                <a:solidFill>
                  <a:srgbClr val="494949"/>
                </a:solidFill>
              </a:rPr>
              <a:t>Zakaj</a:t>
            </a:r>
            <a:r>
              <a:rPr lang="en-US" sz="2200" b="1" dirty="0">
                <a:solidFill>
                  <a:srgbClr val="494949"/>
                </a:solidFill>
              </a:rPr>
              <a:t> je to </a:t>
            </a:r>
            <a:r>
              <a:rPr lang="en-US" sz="2200" b="1" dirty="0" err="1">
                <a:solidFill>
                  <a:srgbClr val="494949"/>
                </a:solidFill>
              </a:rPr>
              <a:t>pomembno</a:t>
            </a:r>
            <a:r>
              <a:rPr lang="en-US" sz="2200" b="1" dirty="0">
                <a:solidFill>
                  <a:srgbClr val="494949"/>
                </a:solidFill>
              </a:rPr>
              <a:t>:</a:t>
            </a:r>
            <a:endParaRPr lang="en-US" dirty="0"/>
          </a:p>
          <a:p>
            <a:pPr marL="342900" indent="-342900">
              <a:lnSpc>
                <a:spcPts val="2360"/>
              </a:lnSpc>
              <a:buClr>
                <a:srgbClr val="459597"/>
              </a:buClr>
              <a:buFont typeface="Arial" panose="020B0604020202020204" pitchFamily="34" charset="0"/>
              <a:buChar char="•"/>
            </a:pPr>
            <a:r>
              <a:rPr lang="en-US" sz="2200" dirty="0" err="1">
                <a:solidFill>
                  <a:srgbClr val="494949"/>
                </a:solidFill>
              </a:rPr>
              <a:t>določa</a:t>
            </a:r>
            <a:r>
              <a:rPr lang="en-US" sz="2200" dirty="0">
                <a:solidFill>
                  <a:srgbClr val="494949"/>
                </a:solidFill>
              </a:rPr>
              <a:t> </a:t>
            </a:r>
            <a:r>
              <a:rPr lang="en-US" sz="2200" b="1" dirty="0" err="1">
                <a:solidFill>
                  <a:srgbClr val="494949"/>
                </a:solidFill>
              </a:rPr>
              <a:t>vrsto</a:t>
            </a:r>
            <a:r>
              <a:rPr lang="en-US" sz="2200" dirty="0">
                <a:solidFill>
                  <a:srgbClr val="494949"/>
                </a:solidFill>
              </a:rPr>
              <a:t> </a:t>
            </a:r>
            <a:r>
              <a:rPr lang="en-US" sz="2200" dirty="0" err="1">
                <a:solidFill>
                  <a:srgbClr val="494949"/>
                </a:solidFill>
              </a:rPr>
              <a:t>nastanitve</a:t>
            </a:r>
            <a:r>
              <a:rPr lang="en-US" sz="2200" dirty="0">
                <a:solidFill>
                  <a:srgbClr val="494949"/>
                </a:solidFill>
              </a:rPr>
              <a:t> (</a:t>
            </a:r>
            <a:r>
              <a:rPr lang="en-US" sz="2200" dirty="0" err="1">
                <a:solidFill>
                  <a:srgbClr val="494949"/>
                </a:solidFill>
              </a:rPr>
              <a:t>npr</a:t>
            </a:r>
            <a:r>
              <a:rPr lang="en-US" sz="2200" dirty="0">
                <a:solidFill>
                  <a:srgbClr val="494949"/>
                </a:solidFill>
              </a:rPr>
              <a:t>. </a:t>
            </a:r>
            <a:r>
              <a:rPr lang="en-US" sz="2200" dirty="0" err="1">
                <a:solidFill>
                  <a:srgbClr val="494949"/>
                </a:solidFill>
              </a:rPr>
              <a:t>šotori</a:t>
            </a:r>
            <a:r>
              <a:rPr lang="en-US" sz="2200" dirty="0">
                <a:solidFill>
                  <a:srgbClr val="494949"/>
                </a:solidFill>
              </a:rPr>
              <a:t> </a:t>
            </a:r>
            <a:r>
              <a:rPr lang="en-US" sz="2200" dirty="0" err="1">
                <a:solidFill>
                  <a:srgbClr val="494949"/>
                </a:solidFill>
              </a:rPr>
              <a:t>ali</a:t>
            </a:r>
            <a:r>
              <a:rPr lang="en-US" sz="2200" dirty="0">
                <a:solidFill>
                  <a:srgbClr val="494949"/>
                </a:solidFill>
              </a:rPr>
              <a:t> </a:t>
            </a:r>
            <a:r>
              <a:rPr lang="en-US" sz="2200" dirty="0" err="1">
                <a:solidFill>
                  <a:srgbClr val="494949"/>
                </a:solidFill>
              </a:rPr>
              <a:t>kabine</a:t>
            </a:r>
            <a:r>
              <a:rPr lang="en-US" sz="2200" dirty="0">
                <a:solidFill>
                  <a:srgbClr val="494949"/>
                </a:solidFill>
              </a:rPr>
              <a:t>),</a:t>
            </a:r>
          </a:p>
          <a:p>
            <a:pPr marL="342900" indent="-342900">
              <a:lnSpc>
                <a:spcPts val="2360"/>
              </a:lnSpc>
              <a:buClr>
                <a:srgbClr val="459597"/>
              </a:buClr>
              <a:buFont typeface="Arial" panose="020B0604020202020204" pitchFamily="34" charset="0"/>
              <a:buChar char="•"/>
            </a:pPr>
            <a:r>
              <a:rPr lang="en-US" sz="2200" dirty="0" err="1">
                <a:solidFill>
                  <a:srgbClr val="494949"/>
                </a:solidFill>
              </a:rPr>
              <a:t>vpliva</a:t>
            </a:r>
            <a:r>
              <a:rPr lang="en-US" sz="2200" dirty="0">
                <a:solidFill>
                  <a:srgbClr val="494949"/>
                </a:solidFill>
              </a:rPr>
              <a:t> </a:t>
            </a:r>
            <a:r>
              <a:rPr lang="en-US" sz="2200" dirty="0" err="1">
                <a:solidFill>
                  <a:srgbClr val="494949"/>
                </a:solidFill>
              </a:rPr>
              <a:t>na</a:t>
            </a:r>
            <a:r>
              <a:rPr lang="en-US" sz="2200" dirty="0">
                <a:solidFill>
                  <a:srgbClr val="494949"/>
                </a:solidFill>
              </a:rPr>
              <a:t> </a:t>
            </a:r>
            <a:r>
              <a:rPr lang="en-US" sz="2200" b="1" dirty="0">
                <a:solidFill>
                  <a:srgbClr val="494949"/>
                </a:solidFill>
              </a:rPr>
              <a:t>tempo </a:t>
            </a:r>
            <a:r>
              <a:rPr lang="en-US" sz="2200" dirty="0" err="1">
                <a:solidFill>
                  <a:srgbClr val="494949"/>
                </a:solidFill>
              </a:rPr>
              <a:t>razvoja</a:t>
            </a:r>
            <a:r>
              <a:rPr lang="en-US" sz="2200" dirty="0">
                <a:solidFill>
                  <a:srgbClr val="494949"/>
                </a:solidFill>
              </a:rPr>
              <a:t> (</a:t>
            </a:r>
            <a:r>
              <a:rPr lang="en-US" sz="2200" dirty="0" err="1">
                <a:solidFill>
                  <a:srgbClr val="494949"/>
                </a:solidFill>
              </a:rPr>
              <a:t>npr</a:t>
            </a:r>
            <a:r>
              <a:rPr lang="en-US" sz="2200" dirty="0">
                <a:solidFill>
                  <a:srgbClr val="494949"/>
                </a:solidFill>
              </a:rPr>
              <a:t>. </a:t>
            </a:r>
            <a:r>
              <a:rPr lang="en-US" sz="2200" dirty="0" err="1">
                <a:solidFill>
                  <a:srgbClr val="494949"/>
                </a:solidFill>
              </a:rPr>
              <a:t>postopna</a:t>
            </a:r>
            <a:r>
              <a:rPr lang="en-US" sz="2200" dirty="0">
                <a:solidFill>
                  <a:srgbClr val="494949"/>
                </a:solidFill>
              </a:rPr>
              <a:t> </a:t>
            </a:r>
            <a:r>
              <a:rPr lang="en-US" sz="2200" dirty="0" err="1">
                <a:solidFill>
                  <a:srgbClr val="494949"/>
                </a:solidFill>
              </a:rPr>
              <a:t>gradnja</a:t>
            </a:r>
            <a:r>
              <a:rPr lang="en-US" sz="2200" dirty="0">
                <a:solidFill>
                  <a:srgbClr val="494949"/>
                </a:solidFill>
              </a:rPr>
              <a:t> </a:t>
            </a:r>
            <a:r>
              <a:rPr lang="en-US" sz="2200" dirty="0" err="1">
                <a:solidFill>
                  <a:srgbClr val="494949"/>
                </a:solidFill>
              </a:rPr>
              <a:t>ali</a:t>
            </a:r>
            <a:r>
              <a:rPr lang="en-US" sz="2200" dirty="0">
                <a:solidFill>
                  <a:srgbClr val="494949"/>
                </a:solidFill>
              </a:rPr>
              <a:t> </a:t>
            </a:r>
            <a:r>
              <a:rPr lang="en-US" sz="2200" dirty="0" err="1">
                <a:solidFill>
                  <a:srgbClr val="494949"/>
                </a:solidFill>
              </a:rPr>
              <a:t>gradnja</a:t>
            </a:r>
            <a:r>
              <a:rPr lang="en-US" sz="2200" dirty="0">
                <a:solidFill>
                  <a:srgbClr val="494949"/>
                </a:solidFill>
              </a:rPr>
              <a:t> v </a:t>
            </a:r>
            <a:r>
              <a:rPr lang="en-US" sz="2200" dirty="0" err="1">
                <a:solidFill>
                  <a:srgbClr val="494949"/>
                </a:solidFill>
              </a:rPr>
              <a:t>celoti</a:t>
            </a:r>
            <a:r>
              <a:rPr lang="en-US" sz="2200" dirty="0">
                <a:solidFill>
                  <a:srgbClr val="494949"/>
                </a:solidFill>
              </a:rPr>
              <a:t>),</a:t>
            </a:r>
            <a:endParaRPr lang="en-US" sz="2200" dirty="0">
              <a:solidFill>
                <a:srgbClr val="494949"/>
              </a:solidFill>
              <a:ea typeface="Calibri"/>
              <a:cs typeface="Calibri"/>
            </a:endParaRPr>
          </a:p>
          <a:p>
            <a:pPr marL="342900" indent="-342900">
              <a:lnSpc>
                <a:spcPts val="2360"/>
              </a:lnSpc>
              <a:buClr>
                <a:srgbClr val="459597"/>
              </a:buClr>
              <a:buFont typeface="Arial" panose="020B0604020202020204" pitchFamily="34" charset="0"/>
              <a:buChar char="•"/>
            </a:pPr>
            <a:r>
              <a:rPr lang="en-US" sz="2200" b="1" dirty="0" err="1">
                <a:solidFill>
                  <a:srgbClr val="494949"/>
                </a:solidFill>
              </a:rPr>
              <a:t>določa</a:t>
            </a:r>
            <a:r>
              <a:rPr lang="en-US" sz="2200" b="1" dirty="0">
                <a:solidFill>
                  <a:srgbClr val="494949"/>
                </a:solidFill>
              </a:rPr>
              <a:t> </a:t>
            </a:r>
            <a:r>
              <a:rPr lang="en-US" sz="2200" b="1" dirty="0" err="1">
                <a:solidFill>
                  <a:srgbClr val="494949"/>
                </a:solidFill>
              </a:rPr>
              <a:t>pričakovanja</a:t>
            </a:r>
            <a:r>
              <a:rPr lang="en-US" sz="2200" b="1" dirty="0">
                <a:solidFill>
                  <a:srgbClr val="494949"/>
                </a:solidFill>
              </a:rPr>
              <a:t> </a:t>
            </a:r>
            <a:r>
              <a:rPr lang="en-US" sz="2200" dirty="0" err="1">
                <a:solidFill>
                  <a:srgbClr val="494949"/>
                </a:solidFill>
              </a:rPr>
              <a:t>financerjev</a:t>
            </a:r>
            <a:r>
              <a:rPr lang="en-US" sz="2200" dirty="0">
                <a:solidFill>
                  <a:srgbClr val="494949"/>
                </a:solidFill>
              </a:rPr>
              <a:t>, </a:t>
            </a:r>
            <a:r>
              <a:rPr lang="en-US" sz="2200" dirty="0" err="1">
                <a:solidFill>
                  <a:srgbClr val="494949"/>
                </a:solidFill>
              </a:rPr>
              <a:t>vlagateljev</a:t>
            </a:r>
            <a:r>
              <a:rPr lang="en-US" sz="2200" dirty="0">
                <a:solidFill>
                  <a:srgbClr val="494949"/>
                </a:solidFill>
              </a:rPr>
              <a:t> in </a:t>
            </a:r>
            <a:r>
              <a:rPr lang="en-US" sz="2200" dirty="0" err="1">
                <a:solidFill>
                  <a:srgbClr val="494949"/>
                </a:solidFill>
              </a:rPr>
              <a:t>načrtovalcev</a:t>
            </a:r>
            <a:r>
              <a:rPr lang="en-US" sz="2200" dirty="0">
                <a:solidFill>
                  <a:srgbClr val="494949"/>
                </a:solidFill>
              </a:rPr>
              <a:t>.</a:t>
            </a:r>
            <a:endParaRPr lang="en-US" sz="2200" dirty="0">
              <a:solidFill>
                <a:srgbClr val="494949"/>
              </a:solidFill>
              <a:ea typeface="Calibri"/>
              <a:cs typeface="Calibri"/>
            </a:endParaRPr>
          </a:p>
          <a:p>
            <a:pPr marL="342900" indent="-342900">
              <a:lnSpc>
                <a:spcPts val="2360"/>
              </a:lnSpc>
              <a:buFont typeface="Arial" panose="020B0604020202020204" pitchFamily="34" charset="0"/>
              <a:buChar char="•"/>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a:lnSpc>
                <a:spcPts val="2360"/>
              </a:lnSpc>
              <a:spcAft>
                <a:spcPts val="1200"/>
              </a:spcAft>
            </a:pPr>
            <a:endParaRPr lang="en-US" sz="2200" dirty="0">
              <a:solidFill>
                <a:srgbClr val="494949"/>
              </a:solidFill>
            </a:endParaRPr>
          </a:p>
          <a:p>
            <a:pPr>
              <a:lnSpc>
                <a:spcPts val="2360"/>
              </a:lnSpc>
              <a:spcAft>
                <a:spcPts val="1200"/>
              </a:spcAft>
            </a:pPr>
            <a:endParaRPr lang="en-US" sz="2200" dirty="0">
              <a:solidFill>
                <a:srgbClr val="494949"/>
              </a:solidFill>
            </a:endParaRPr>
          </a:p>
        </p:txBody>
      </p:sp>
      <p:pic>
        <p:nvPicPr>
          <p:cNvPr id="14" name="Picture 13">
            <a:extLst>
              <a:ext uri="{FF2B5EF4-FFF2-40B4-BE49-F238E27FC236}">
                <a16:creationId xmlns:a16="http://schemas.microsoft.com/office/drawing/2014/main" id="{46CADB33-C7C5-1659-EFFC-C807EA9E7A9A}"/>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57F50E21-B9A5-1B04-2DFA-57182E7C955C}"/>
              </a:ext>
            </a:extLst>
          </p:cNvPr>
          <p:cNvSpPr txBox="1">
            <a:spLocks/>
          </p:cNvSpPr>
          <p:nvPr/>
        </p:nvSpPr>
        <p:spPr>
          <a:xfrm>
            <a:off x="2039427" y="400242"/>
            <a:ext cx="8395403" cy="1464686"/>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err="1">
                <a:solidFill>
                  <a:srgbClr val="459597"/>
                </a:solidFill>
              </a:rPr>
              <a:t>Kakšen</a:t>
            </a:r>
            <a:r>
              <a:rPr lang="en-US" dirty="0">
                <a:solidFill>
                  <a:srgbClr val="459597"/>
                </a:solidFill>
              </a:rPr>
              <a:t> je </a:t>
            </a:r>
            <a:r>
              <a:rPr lang="en-US" dirty="0" err="1">
                <a:solidFill>
                  <a:srgbClr val="459597"/>
                </a:solidFill>
              </a:rPr>
              <a:t>vaš</a:t>
            </a:r>
            <a:r>
              <a:rPr lang="en-US" dirty="0">
                <a:solidFill>
                  <a:srgbClr val="459597"/>
                </a:solidFill>
              </a:rPr>
              <a:t> </a:t>
            </a:r>
            <a:r>
              <a:rPr lang="en-US" dirty="0" err="1">
                <a:solidFill>
                  <a:srgbClr val="459597"/>
                </a:solidFill>
              </a:rPr>
              <a:t>proračun</a:t>
            </a:r>
            <a:r>
              <a:rPr lang="en-US" dirty="0">
                <a:solidFill>
                  <a:srgbClr val="459597"/>
                </a:solidFill>
              </a:rPr>
              <a:t>? Kako ga </a:t>
            </a:r>
            <a:r>
              <a:rPr lang="en-US" dirty="0" err="1">
                <a:solidFill>
                  <a:srgbClr val="459597"/>
                </a:solidFill>
              </a:rPr>
              <a:t>določiti</a:t>
            </a:r>
            <a:r>
              <a:rPr lang="en-US" dirty="0">
                <a:solidFill>
                  <a:srgbClr val="459597"/>
                </a:solidFill>
              </a:rPr>
              <a:t>?</a:t>
            </a:r>
          </a:p>
          <a:p>
            <a:pPr>
              <a:lnSpc>
                <a:spcPts val="2900"/>
              </a:lnSpc>
            </a:pPr>
            <a:endParaRPr lang="en-US" dirty="0"/>
          </a:p>
        </p:txBody>
      </p:sp>
      <p:sp>
        <p:nvSpPr>
          <p:cNvPr id="6" name="Text Placeholder 3">
            <a:extLst>
              <a:ext uri="{FF2B5EF4-FFF2-40B4-BE49-F238E27FC236}">
                <a16:creationId xmlns:a16="http://schemas.microsoft.com/office/drawing/2014/main" id="{009796E5-EED3-E124-FA3E-FF075CF92C31}"/>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Vaš proračun</a:t>
            </a:r>
          </a:p>
          <a:p>
            <a:pPr algn="r">
              <a:lnSpc>
                <a:spcPts val="3620"/>
              </a:lnSpc>
            </a:pPr>
            <a:endParaRPr lang="en-US" dirty="0">
              <a:solidFill>
                <a:schemeClr val="bg1"/>
              </a:solidFill>
            </a:endParaRPr>
          </a:p>
        </p:txBody>
      </p:sp>
    </p:spTree>
    <p:extLst>
      <p:ext uri="{BB962C8B-B14F-4D97-AF65-F5344CB8AC3E}">
        <p14:creationId xmlns:p14="http://schemas.microsoft.com/office/powerpoint/2010/main" val="3538801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7D099-0A29-6840-DDDC-048C9D2FF8F1}"/>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926A2B3F-07C7-4DC8-06F4-1A45F59E13CF}"/>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60C410EB-4989-D453-C232-D0FC35C40741}"/>
              </a:ext>
            </a:extLst>
          </p:cNvPr>
          <p:cNvCxnSpPr>
            <a:cxnSpLocks/>
          </p:cNvCxnSpPr>
          <p:nvPr/>
        </p:nvCxnSpPr>
        <p:spPr>
          <a:xfrm>
            <a:off x="1819846" y="2470320"/>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9B04564-BAF8-4CCF-6CD9-02BC907CFF6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dirty="0"/>
          </a:p>
        </p:txBody>
      </p:sp>
      <p:sp>
        <p:nvSpPr>
          <p:cNvPr id="2" name="TextBox 1">
            <a:extLst>
              <a:ext uri="{FF2B5EF4-FFF2-40B4-BE49-F238E27FC236}">
                <a16:creationId xmlns:a16="http://schemas.microsoft.com/office/drawing/2014/main" id="{0D979962-8F3D-3A37-FCC3-3A2022F5F0D9}"/>
              </a:ext>
            </a:extLst>
          </p:cNvPr>
          <p:cNvSpPr txBox="1"/>
          <p:nvPr/>
        </p:nvSpPr>
        <p:spPr>
          <a:xfrm>
            <a:off x="2039346" y="2571934"/>
            <a:ext cx="8880843" cy="5478423"/>
          </a:xfrm>
          <a:prstGeom prst="rect">
            <a:avLst/>
          </a:prstGeom>
          <a:noFill/>
        </p:spPr>
        <p:txBody>
          <a:bodyPr wrap="square" lIns="91440" tIns="45720" rIns="91440" bIns="45720" anchor="t">
            <a:spAutoFit/>
          </a:bodyPr>
          <a:lstStyle/>
          <a:p>
            <a:pPr>
              <a:lnSpc>
                <a:spcPts val="2360"/>
              </a:lnSpc>
            </a:pPr>
            <a:r>
              <a:rPr lang="en-US" sz="2400" b="1" dirty="0">
                <a:solidFill>
                  <a:srgbClr val="EC7C69"/>
                </a:solidFill>
              </a:rPr>
              <a:t>Kako določiti svoj proračun:</a:t>
            </a:r>
          </a:p>
          <a:p>
            <a:pPr>
              <a:lnSpc>
                <a:spcPts val="2360"/>
              </a:lnSpc>
            </a:pPr>
            <a:endParaRPr lang="en-US" sz="2400" b="1" dirty="0">
              <a:solidFill>
                <a:srgbClr val="EC7C69"/>
              </a:solidFill>
            </a:endParaRPr>
          </a:p>
          <a:p>
            <a:pPr marL="457200" indent="-457200">
              <a:lnSpc>
                <a:spcPts val="2360"/>
              </a:lnSpc>
              <a:buClr>
                <a:srgbClr val="459597"/>
              </a:buClr>
              <a:buFont typeface="+mj-lt"/>
              <a:buAutoNum type="arabicPeriod"/>
            </a:pPr>
            <a:r>
              <a:rPr lang="en-US" sz="2200" b="1" dirty="0">
                <a:solidFill>
                  <a:srgbClr val="494949"/>
                </a:solidFill>
              </a:rPr>
              <a:t>Določite svojo finančno zgornjo mejo </a:t>
            </a:r>
            <a:r>
              <a:rPr lang="en-US" sz="2200" dirty="0">
                <a:solidFill>
                  <a:srgbClr val="494949"/>
                </a:solidFill>
              </a:rPr>
              <a:t>– koliko lahko vložite zdaj brez zunanje pomoči?</a:t>
            </a:r>
          </a:p>
          <a:p>
            <a:pPr marL="457200" indent="-457200">
              <a:lnSpc>
                <a:spcPts val="2360"/>
              </a:lnSpc>
              <a:buClr>
                <a:srgbClr val="459597"/>
              </a:buClr>
              <a:buFont typeface="+mj-lt"/>
              <a:buAutoNum type="arabicPeriod"/>
            </a:pPr>
            <a:r>
              <a:rPr lang="en-US" sz="2200" b="1" dirty="0">
                <a:solidFill>
                  <a:srgbClr val="494949"/>
                </a:solidFill>
              </a:rPr>
              <a:t>Ocenite ključne kategorije </a:t>
            </a:r>
            <a:r>
              <a:rPr lang="en-US" sz="2200" dirty="0">
                <a:solidFill>
                  <a:srgbClr val="494949"/>
                </a:solidFill>
              </a:rPr>
              <a:t>– zemljišče, </a:t>
            </a:r>
            <a:r>
              <a:rPr lang="en-US" sz="2200" dirty="0" err="1">
                <a:solidFill>
                  <a:srgbClr val="494949"/>
                </a:solidFill>
              </a:rPr>
              <a:t>načrtovanje</a:t>
            </a:r>
            <a:r>
              <a:rPr lang="en-US" sz="2200" dirty="0">
                <a:solidFill>
                  <a:srgbClr val="494949"/>
                </a:solidFill>
              </a:rPr>
              <a:t>, </a:t>
            </a:r>
            <a:r>
              <a:rPr lang="en-US" sz="2200" dirty="0" err="1">
                <a:solidFill>
                  <a:srgbClr val="494949"/>
                </a:solidFill>
              </a:rPr>
              <a:t>gradnja</a:t>
            </a:r>
            <a:r>
              <a:rPr lang="en-US" sz="2200" dirty="0">
                <a:solidFill>
                  <a:srgbClr val="494949"/>
                </a:solidFill>
              </a:rPr>
              <a:t>, </a:t>
            </a:r>
            <a:r>
              <a:rPr lang="en-US" sz="2200" dirty="0" err="1">
                <a:solidFill>
                  <a:srgbClr val="494949"/>
                </a:solidFill>
              </a:rPr>
              <a:t>infrastruktura</a:t>
            </a:r>
            <a:r>
              <a:rPr lang="en-US" sz="2200" dirty="0">
                <a:solidFill>
                  <a:srgbClr val="494949"/>
                </a:solidFill>
              </a:rPr>
              <a:t>, </a:t>
            </a:r>
            <a:r>
              <a:rPr lang="en-US" sz="2200" dirty="0" err="1">
                <a:solidFill>
                  <a:srgbClr val="494949"/>
                </a:solidFill>
              </a:rPr>
              <a:t>oprema</a:t>
            </a:r>
            <a:r>
              <a:rPr lang="en-US" sz="2200" dirty="0">
                <a:solidFill>
                  <a:srgbClr val="494949"/>
                </a:solidFill>
              </a:rPr>
              <a:t>, </a:t>
            </a:r>
            <a:r>
              <a:rPr lang="en-US" sz="2200" dirty="0" err="1">
                <a:solidFill>
                  <a:srgbClr val="494949"/>
                </a:solidFill>
              </a:rPr>
              <a:t>spletna</a:t>
            </a:r>
            <a:r>
              <a:rPr lang="en-US" sz="2200" dirty="0">
                <a:solidFill>
                  <a:srgbClr val="494949"/>
                </a:solidFill>
              </a:rPr>
              <a:t> </a:t>
            </a:r>
            <a:r>
              <a:rPr lang="en-US" sz="2200" dirty="0" err="1">
                <a:solidFill>
                  <a:srgbClr val="494949"/>
                </a:solidFill>
              </a:rPr>
              <a:t>stran</a:t>
            </a:r>
            <a:r>
              <a:rPr lang="en-US" sz="2200" dirty="0">
                <a:solidFill>
                  <a:srgbClr val="494949"/>
                </a:solidFill>
              </a:rPr>
              <a:t> in </a:t>
            </a:r>
            <a:r>
              <a:rPr lang="en-US" sz="2200" dirty="0" err="1">
                <a:solidFill>
                  <a:srgbClr val="494949"/>
                </a:solidFill>
              </a:rPr>
              <a:t>poslovanje</a:t>
            </a:r>
            <a:r>
              <a:rPr lang="en-US" sz="2200" dirty="0">
                <a:solidFill>
                  <a:srgbClr val="494949"/>
                </a:solidFill>
              </a:rPr>
              <a:t>.</a:t>
            </a:r>
            <a:endParaRPr lang="en-US" sz="2200" dirty="0">
              <a:solidFill>
                <a:srgbClr val="494949"/>
              </a:solidFill>
              <a:ea typeface="Calibri"/>
              <a:cs typeface="Calibri"/>
            </a:endParaRPr>
          </a:p>
          <a:p>
            <a:pPr marL="457200" indent="-457200">
              <a:lnSpc>
                <a:spcPts val="2360"/>
              </a:lnSpc>
              <a:buClr>
                <a:srgbClr val="459597"/>
              </a:buClr>
              <a:buFont typeface="+mj-lt"/>
              <a:buAutoNum type="arabicPeriod"/>
            </a:pPr>
            <a:r>
              <a:rPr lang="en-US" sz="2200" b="1" dirty="0">
                <a:solidFill>
                  <a:srgbClr val="494949"/>
                </a:solidFill>
              </a:rPr>
              <a:t>Izberite obseg </a:t>
            </a:r>
            <a:r>
              <a:rPr lang="en-US" sz="2200" dirty="0">
                <a:solidFill>
                  <a:srgbClr val="494949"/>
                </a:solidFill>
              </a:rPr>
              <a:t>– z 1–2 enotami lahko preizkusite svoj koncept; načrtovanje za 5–10 enot zahteva več kapitala, vendar omogoča rast.</a:t>
            </a:r>
          </a:p>
          <a:p>
            <a:pPr marL="457200" indent="-457200">
              <a:lnSpc>
                <a:spcPts val="2360"/>
              </a:lnSpc>
              <a:buClr>
                <a:srgbClr val="459597"/>
              </a:buClr>
              <a:buFont typeface="+mj-lt"/>
              <a:buAutoNum type="arabicPeriod"/>
            </a:pPr>
            <a:r>
              <a:rPr lang="en-US" sz="2200" b="1" dirty="0">
                <a:solidFill>
                  <a:srgbClr val="494949"/>
                </a:solidFill>
              </a:rPr>
              <a:t>Upoštevajte stroške poslovanja </a:t>
            </a:r>
            <a:r>
              <a:rPr lang="en-US" sz="2200" dirty="0">
                <a:solidFill>
                  <a:srgbClr val="494949"/>
                </a:solidFill>
              </a:rPr>
              <a:t>– čiščenje, </a:t>
            </a:r>
            <a:r>
              <a:rPr lang="en-US" sz="2200" dirty="0" err="1">
                <a:solidFill>
                  <a:srgbClr val="494949"/>
                </a:solidFill>
              </a:rPr>
              <a:t>zavarovanje</a:t>
            </a:r>
            <a:r>
              <a:rPr lang="en-US" sz="2200" dirty="0">
                <a:solidFill>
                  <a:srgbClr val="494949"/>
                </a:solidFill>
              </a:rPr>
              <a:t>, </a:t>
            </a:r>
            <a:r>
              <a:rPr lang="en-US" sz="2200" dirty="0" err="1">
                <a:solidFill>
                  <a:srgbClr val="494949"/>
                </a:solidFill>
              </a:rPr>
              <a:t>stroški</a:t>
            </a:r>
            <a:r>
              <a:rPr lang="en-US" sz="2200" dirty="0">
                <a:solidFill>
                  <a:srgbClr val="494949"/>
                </a:solidFill>
              </a:rPr>
              <a:t> </a:t>
            </a:r>
            <a:r>
              <a:rPr lang="en-US" sz="2200" dirty="0" err="1">
                <a:solidFill>
                  <a:srgbClr val="494949"/>
                </a:solidFill>
              </a:rPr>
              <a:t>rezervacij</a:t>
            </a:r>
            <a:r>
              <a:rPr lang="en-US" sz="2200" dirty="0">
                <a:solidFill>
                  <a:srgbClr val="494949"/>
                </a:solidFill>
              </a:rPr>
              <a:t>, </a:t>
            </a:r>
            <a:r>
              <a:rPr lang="en-US" sz="2200" dirty="0" err="1">
                <a:solidFill>
                  <a:srgbClr val="494949"/>
                </a:solidFill>
              </a:rPr>
              <a:t>vzdrževanje</a:t>
            </a:r>
            <a:r>
              <a:rPr lang="en-US" sz="2200" dirty="0">
                <a:solidFill>
                  <a:srgbClr val="494949"/>
                </a:solidFill>
              </a:rPr>
              <a:t>, </a:t>
            </a:r>
            <a:r>
              <a:rPr lang="en-US" sz="2200" dirty="0" err="1">
                <a:solidFill>
                  <a:srgbClr val="494949"/>
                </a:solidFill>
              </a:rPr>
              <a:t>komunalne</a:t>
            </a:r>
            <a:r>
              <a:rPr lang="en-US" sz="2200" dirty="0">
                <a:solidFill>
                  <a:srgbClr val="494949"/>
                </a:solidFill>
              </a:rPr>
              <a:t> </a:t>
            </a:r>
            <a:r>
              <a:rPr lang="en-US" sz="2200" dirty="0" err="1">
                <a:solidFill>
                  <a:srgbClr val="494949"/>
                </a:solidFill>
              </a:rPr>
              <a:t>storitve</a:t>
            </a:r>
            <a:r>
              <a:rPr lang="en-US" sz="2200" dirty="0">
                <a:solidFill>
                  <a:srgbClr val="494949"/>
                </a:solidFill>
              </a:rPr>
              <a:t> in </a:t>
            </a:r>
            <a:r>
              <a:rPr lang="en-US" sz="2200" dirty="0" err="1">
                <a:solidFill>
                  <a:srgbClr val="494949"/>
                </a:solidFill>
              </a:rPr>
              <a:t>sezonsko</a:t>
            </a:r>
            <a:r>
              <a:rPr lang="en-US" sz="2200" dirty="0">
                <a:solidFill>
                  <a:srgbClr val="494949"/>
                </a:solidFill>
              </a:rPr>
              <a:t> </a:t>
            </a:r>
            <a:r>
              <a:rPr lang="en-US" sz="2200" dirty="0" err="1">
                <a:solidFill>
                  <a:srgbClr val="494949"/>
                </a:solidFill>
              </a:rPr>
              <a:t>osebje</a:t>
            </a:r>
            <a:r>
              <a:rPr lang="en-US" sz="2200" dirty="0">
                <a:solidFill>
                  <a:srgbClr val="494949"/>
                </a:solidFill>
              </a:rPr>
              <a:t>.</a:t>
            </a:r>
            <a:endParaRPr lang="en-US" sz="2200" dirty="0">
              <a:solidFill>
                <a:srgbClr val="494949"/>
              </a:solidFill>
              <a:ea typeface="Calibri"/>
              <a:cs typeface="Calibri"/>
            </a:endParaRPr>
          </a:p>
          <a:p>
            <a:pPr marL="457200" indent="-457200">
              <a:lnSpc>
                <a:spcPts val="2360"/>
              </a:lnSpc>
              <a:buClr>
                <a:srgbClr val="459597"/>
              </a:buClr>
              <a:buFont typeface="+mj-lt"/>
              <a:buAutoNum type="arabicPeriod"/>
            </a:pPr>
            <a:r>
              <a:rPr lang="en-US" sz="2200" b="1" dirty="0">
                <a:solidFill>
                  <a:srgbClr val="494949"/>
                </a:solidFill>
              </a:rPr>
              <a:t>Dodajte rezervo </a:t>
            </a:r>
            <a:r>
              <a:rPr lang="en-US" sz="2200" dirty="0">
                <a:solidFill>
                  <a:srgbClr val="494949"/>
                </a:solidFill>
              </a:rPr>
              <a:t>– vedno vključite</a:t>
            </a:r>
            <a:r>
              <a:rPr lang="en-US" sz="2200" b="1" dirty="0">
                <a:solidFill>
                  <a:srgbClr val="494949"/>
                </a:solidFill>
              </a:rPr>
              <a:t> 10–20 %</a:t>
            </a:r>
            <a:r>
              <a:rPr lang="en-US" sz="2200" dirty="0">
                <a:solidFill>
                  <a:srgbClr val="494949"/>
                </a:solidFill>
              </a:rPr>
              <a:t> rezervo za </a:t>
            </a:r>
            <a:r>
              <a:rPr lang="en-US" sz="2200" dirty="0" err="1">
                <a:solidFill>
                  <a:srgbClr val="494949"/>
                </a:solidFill>
              </a:rPr>
              <a:t>nepričakovane</a:t>
            </a:r>
            <a:r>
              <a:rPr lang="en-US" sz="2200" dirty="0">
                <a:solidFill>
                  <a:srgbClr val="494949"/>
                </a:solidFill>
              </a:rPr>
              <a:t> </a:t>
            </a:r>
            <a:r>
              <a:rPr lang="en-US" sz="2200" dirty="0" err="1">
                <a:solidFill>
                  <a:srgbClr val="494949"/>
                </a:solidFill>
              </a:rPr>
              <a:t>stroške</a:t>
            </a:r>
            <a:r>
              <a:rPr lang="en-US" sz="2200" dirty="0">
                <a:solidFill>
                  <a:srgbClr val="494949"/>
                </a:solidFill>
              </a:rPr>
              <a:t>.</a:t>
            </a:r>
            <a:endParaRPr lang="en-US" sz="2200" dirty="0">
              <a:solidFill>
                <a:srgbClr val="494949"/>
              </a:solidFill>
              <a:ea typeface="Calibri"/>
              <a:cs typeface="Calibri"/>
            </a:endParaRP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a:lnSpc>
                <a:spcPts val="2360"/>
              </a:lnSpc>
              <a:spcAft>
                <a:spcPts val="1200"/>
              </a:spcAft>
            </a:pPr>
            <a:endParaRPr lang="en-US" sz="2200" dirty="0">
              <a:solidFill>
                <a:srgbClr val="494949"/>
              </a:solidFill>
            </a:endParaRPr>
          </a:p>
          <a:p>
            <a:pPr>
              <a:lnSpc>
                <a:spcPts val="2360"/>
              </a:lnSpc>
              <a:spcAft>
                <a:spcPts val="1200"/>
              </a:spcAft>
            </a:pPr>
            <a:endParaRPr lang="en-US" sz="2200" dirty="0">
              <a:solidFill>
                <a:srgbClr val="494949"/>
              </a:solidFill>
            </a:endParaRPr>
          </a:p>
        </p:txBody>
      </p:sp>
      <p:pic>
        <p:nvPicPr>
          <p:cNvPr id="14" name="Picture 13">
            <a:extLst>
              <a:ext uri="{FF2B5EF4-FFF2-40B4-BE49-F238E27FC236}">
                <a16:creationId xmlns:a16="http://schemas.microsoft.com/office/drawing/2014/main" id="{C74303AB-2134-24C5-6F0F-3F35D2BA4D51}"/>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43C76774-02F2-9E40-6609-AF1F7A7A6AB1}"/>
              </a:ext>
            </a:extLst>
          </p:cNvPr>
          <p:cNvSpPr txBox="1">
            <a:spLocks/>
          </p:cNvSpPr>
          <p:nvPr/>
        </p:nvSpPr>
        <p:spPr>
          <a:xfrm>
            <a:off x="2019809" y="1843391"/>
            <a:ext cx="8395403" cy="1464686"/>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err="1">
                <a:solidFill>
                  <a:srgbClr val="459597"/>
                </a:solidFill>
              </a:rPr>
              <a:t>Kakšen</a:t>
            </a:r>
            <a:r>
              <a:rPr lang="en-US" dirty="0">
                <a:solidFill>
                  <a:srgbClr val="459597"/>
                </a:solidFill>
              </a:rPr>
              <a:t> je </a:t>
            </a:r>
            <a:r>
              <a:rPr lang="en-US" dirty="0" err="1">
                <a:solidFill>
                  <a:srgbClr val="459597"/>
                </a:solidFill>
              </a:rPr>
              <a:t>vaš</a:t>
            </a:r>
            <a:r>
              <a:rPr lang="en-US" dirty="0">
                <a:solidFill>
                  <a:srgbClr val="459597"/>
                </a:solidFill>
              </a:rPr>
              <a:t> </a:t>
            </a:r>
            <a:r>
              <a:rPr lang="en-US" dirty="0" err="1">
                <a:solidFill>
                  <a:srgbClr val="459597"/>
                </a:solidFill>
              </a:rPr>
              <a:t>proračun</a:t>
            </a:r>
            <a:r>
              <a:rPr lang="en-US" dirty="0">
                <a:solidFill>
                  <a:srgbClr val="459597"/>
                </a:solidFill>
              </a:rPr>
              <a:t>? Kako ga </a:t>
            </a:r>
            <a:r>
              <a:rPr lang="en-US" dirty="0" err="1">
                <a:solidFill>
                  <a:srgbClr val="459597"/>
                </a:solidFill>
              </a:rPr>
              <a:t>določiti</a:t>
            </a:r>
            <a:r>
              <a:rPr lang="en-US" dirty="0">
                <a:solidFill>
                  <a:srgbClr val="459597"/>
                </a:solidFill>
              </a:rPr>
              <a:t>?</a:t>
            </a:r>
          </a:p>
          <a:p>
            <a:pPr>
              <a:lnSpc>
                <a:spcPts val="2900"/>
              </a:lnSpc>
            </a:pPr>
            <a:endParaRPr lang="en-US" dirty="0"/>
          </a:p>
        </p:txBody>
      </p:sp>
      <p:sp>
        <p:nvSpPr>
          <p:cNvPr id="6" name="Text Placeholder 3">
            <a:extLst>
              <a:ext uri="{FF2B5EF4-FFF2-40B4-BE49-F238E27FC236}">
                <a16:creationId xmlns:a16="http://schemas.microsoft.com/office/drawing/2014/main" id="{B7BE1BD2-E0E8-23FF-33E8-568B1EDADD95}"/>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Vaš proračun</a:t>
            </a:r>
          </a:p>
          <a:p>
            <a:pPr algn="r">
              <a:lnSpc>
                <a:spcPts val="3620"/>
              </a:lnSpc>
            </a:pPr>
            <a:endParaRPr lang="en-US" dirty="0">
              <a:solidFill>
                <a:schemeClr val="bg1"/>
              </a:solidFill>
            </a:endParaRPr>
          </a:p>
        </p:txBody>
      </p:sp>
      <p:sp>
        <p:nvSpPr>
          <p:cNvPr id="8" name="TextBox 7">
            <a:extLst>
              <a:ext uri="{FF2B5EF4-FFF2-40B4-BE49-F238E27FC236}">
                <a16:creationId xmlns:a16="http://schemas.microsoft.com/office/drawing/2014/main" id="{35F735B8-FF68-8AD2-3533-940165760D01}"/>
              </a:ext>
            </a:extLst>
          </p:cNvPr>
          <p:cNvSpPr txBox="1"/>
          <p:nvPr/>
        </p:nvSpPr>
        <p:spPr>
          <a:xfrm>
            <a:off x="2649158" y="467905"/>
            <a:ext cx="4042549" cy="1033488"/>
          </a:xfrm>
          <a:prstGeom prst="rect">
            <a:avLst/>
          </a:prstGeom>
          <a:noFill/>
        </p:spPr>
        <p:txBody>
          <a:bodyPr wrap="square" rtlCol="0">
            <a:spAutoFit/>
          </a:bodyPr>
          <a:lstStyle/>
          <a:p>
            <a:pPr>
              <a:lnSpc>
                <a:spcPts val="2360"/>
              </a:lnSpc>
            </a:pPr>
            <a:r>
              <a:rPr lang="en-US" sz="2800" b="1" dirty="0">
                <a:solidFill>
                  <a:srgbClr val="EC7C69"/>
                </a:solidFill>
                <a:latin typeface="Calibri" panose="020F0502020204030204" pitchFamily="34" charset="0"/>
                <a:cs typeface="Calibri" panose="020F0502020204030204" pitchFamily="34" charset="0"/>
              </a:rPr>
              <a:t>Prednostna naloga 1 (€)</a:t>
            </a:r>
          </a:p>
          <a:p>
            <a:pPr>
              <a:lnSpc>
                <a:spcPts val="2360"/>
              </a:lnSpc>
            </a:pPr>
            <a:r>
              <a:rPr lang="en-US" sz="2800" b="1" dirty="0">
                <a:solidFill>
                  <a:srgbClr val="494949"/>
                </a:solidFill>
                <a:latin typeface="Calibri" panose="020F0502020204030204" pitchFamily="34" charset="0"/>
                <a:cs typeface="Calibri" panose="020F0502020204030204" pitchFamily="34" charset="0"/>
              </a:rPr>
              <a:t>Določite svoj proračun!</a:t>
            </a:r>
          </a:p>
          <a:p>
            <a:pPr>
              <a:lnSpc>
                <a:spcPts val="2360"/>
              </a:lnSpc>
            </a:pPr>
            <a:endParaRPr lang="en-US" sz="2800" dirty="0">
              <a:solidFill>
                <a:srgbClr val="494949"/>
              </a:solidFill>
              <a:latin typeface="Calibri" panose="020F0502020204030204" pitchFamily="34" charset="0"/>
              <a:cs typeface="Calibri" panose="020F0502020204030204" pitchFamily="34" charset="0"/>
            </a:endParaRPr>
          </a:p>
        </p:txBody>
      </p:sp>
      <p:sp>
        <p:nvSpPr>
          <p:cNvPr id="11" name="Freeform 3">
            <a:extLst>
              <a:ext uri="{FF2B5EF4-FFF2-40B4-BE49-F238E27FC236}">
                <a16:creationId xmlns:a16="http://schemas.microsoft.com/office/drawing/2014/main" id="{385A6A51-21EB-1BE6-D0CE-4D8A0625ADAA}"/>
              </a:ext>
            </a:extLst>
          </p:cNvPr>
          <p:cNvSpPr/>
          <p:nvPr/>
        </p:nvSpPr>
        <p:spPr>
          <a:xfrm rot="5400000">
            <a:off x="3716506" y="-1488691"/>
            <a:ext cx="1318562" cy="4661606"/>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12" name="Group 11">
            <a:extLst>
              <a:ext uri="{FF2B5EF4-FFF2-40B4-BE49-F238E27FC236}">
                <a16:creationId xmlns:a16="http://schemas.microsoft.com/office/drawing/2014/main" id="{45A111C0-5B0E-79F6-A294-32BAB0FB7F63}"/>
              </a:ext>
            </a:extLst>
          </p:cNvPr>
          <p:cNvGrpSpPr/>
          <p:nvPr/>
        </p:nvGrpSpPr>
        <p:grpSpPr>
          <a:xfrm>
            <a:off x="1650426" y="195724"/>
            <a:ext cx="793524" cy="801083"/>
            <a:chOff x="4897755" y="3322320"/>
            <a:chExt cx="600074" cy="605790"/>
          </a:xfrm>
        </p:grpSpPr>
        <p:sp>
          <p:nvSpPr>
            <p:cNvPr id="13" name="Freeform 23">
              <a:extLst>
                <a:ext uri="{FF2B5EF4-FFF2-40B4-BE49-F238E27FC236}">
                  <a16:creationId xmlns:a16="http://schemas.microsoft.com/office/drawing/2014/main" id="{09051E66-1B8D-B97C-A955-438EBDE89A1E}"/>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15" name="Freeform 24">
              <a:extLst>
                <a:ext uri="{FF2B5EF4-FFF2-40B4-BE49-F238E27FC236}">
                  <a16:creationId xmlns:a16="http://schemas.microsoft.com/office/drawing/2014/main" id="{74FF7D10-775E-8DC2-DBF0-9FAE4B648E4F}"/>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16" name="Graphic 14">
              <a:extLst>
                <a:ext uri="{FF2B5EF4-FFF2-40B4-BE49-F238E27FC236}">
                  <a16:creationId xmlns:a16="http://schemas.microsoft.com/office/drawing/2014/main" id="{72AF882E-8B1B-1CAD-FD27-D56231AC9842}"/>
                </a:ext>
              </a:extLst>
            </p:cNvPr>
            <p:cNvGrpSpPr/>
            <p:nvPr/>
          </p:nvGrpSpPr>
          <p:grpSpPr>
            <a:xfrm>
              <a:off x="5040867" y="3443287"/>
              <a:ext cx="290185" cy="367426"/>
              <a:chOff x="5040867" y="3443287"/>
              <a:chExt cx="290185" cy="367426"/>
            </a:xfrm>
            <a:solidFill>
              <a:srgbClr val="FFFFFF"/>
            </a:solidFill>
          </p:grpSpPr>
          <p:sp>
            <p:nvSpPr>
              <p:cNvPr id="17" name="Freeform 26">
                <a:extLst>
                  <a:ext uri="{FF2B5EF4-FFF2-40B4-BE49-F238E27FC236}">
                    <a16:creationId xmlns:a16="http://schemas.microsoft.com/office/drawing/2014/main" id="{CF30B0F1-220A-9728-A0D1-980E97C99D14}"/>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18" name="Freeform 27">
                <a:extLst>
                  <a:ext uri="{FF2B5EF4-FFF2-40B4-BE49-F238E27FC236}">
                    <a16:creationId xmlns:a16="http://schemas.microsoft.com/office/drawing/2014/main" id="{20F4D720-B10C-A9F2-43D5-A58B11D7958F}"/>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63820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A4A8C-CFE9-76BF-0D4B-C5E9F61C871C}"/>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E6F9EDA9-3861-8260-0E9D-7EE4EF0A3996}"/>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73795E78-AB6C-A3B8-2076-5E0051335F4B}"/>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FB890AA-5C4C-EC1F-0517-8F37D0202E2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32</a:t>
            </a:fld>
            <a:endParaRPr lang="fr-CA" sz="1200" dirty="0"/>
          </a:p>
        </p:txBody>
      </p:sp>
      <p:sp>
        <p:nvSpPr>
          <p:cNvPr id="2" name="TextBox 1">
            <a:extLst>
              <a:ext uri="{FF2B5EF4-FFF2-40B4-BE49-F238E27FC236}">
                <a16:creationId xmlns:a16="http://schemas.microsoft.com/office/drawing/2014/main" id="{357C5CD7-DE5B-367A-A230-F12DAFFB7D57}"/>
              </a:ext>
            </a:extLst>
          </p:cNvPr>
          <p:cNvSpPr txBox="1"/>
          <p:nvPr/>
        </p:nvSpPr>
        <p:spPr>
          <a:xfrm>
            <a:off x="2039426" y="1231046"/>
            <a:ext cx="9243090" cy="5415072"/>
          </a:xfrm>
          <a:prstGeom prst="rect">
            <a:avLst/>
          </a:prstGeom>
          <a:noFill/>
        </p:spPr>
        <p:txBody>
          <a:bodyPr wrap="square" lIns="91440" tIns="45720" rIns="91440" bIns="45720" anchor="t">
            <a:spAutoFit/>
          </a:bodyPr>
          <a:lstStyle/>
          <a:p>
            <a:pPr marL="342900" indent="-342900">
              <a:lnSpc>
                <a:spcPts val="2340"/>
              </a:lnSpc>
              <a:spcAft>
                <a:spcPts val="600"/>
              </a:spcAft>
              <a:buClr>
                <a:srgbClr val="E96751"/>
              </a:buClr>
              <a:buFont typeface="Wingdings" panose="05000000000000000000" pitchFamily="2" charset="2"/>
              <a:buChar char="ü"/>
            </a:pPr>
            <a:r>
              <a:rPr lang="en-US" sz="2200" b="1" dirty="0" err="1">
                <a:solidFill>
                  <a:srgbClr val="459597"/>
                </a:solidFill>
              </a:rPr>
              <a:t>Oblikujte</a:t>
            </a:r>
            <a:r>
              <a:rPr lang="en-US" sz="2200" b="1" dirty="0">
                <a:solidFill>
                  <a:srgbClr val="459597"/>
                </a:solidFill>
              </a:rPr>
              <a:t> </a:t>
            </a:r>
            <a:r>
              <a:rPr lang="en-US" sz="2200" b="1" dirty="0" err="1">
                <a:solidFill>
                  <a:srgbClr val="459597"/>
                </a:solidFill>
              </a:rPr>
              <a:t>proračun</a:t>
            </a:r>
            <a:r>
              <a:rPr lang="en-US" sz="2200" b="1" dirty="0">
                <a:solidFill>
                  <a:srgbClr val="459597"/>
                </a:solidFill>
              </a:rPr>
              <a:t>, ki je </a:t>
            </a:r>
            <a:r>
              <a:rPr lang="en-US" sz="2200" b="1" dirty="0" err="1">
                <a:solidFill>
                  <a:srgbClr val="459597"/>
                </a:solidFill>
              </a:rPr>
              <a:t>skladen</a:t>
            </a:r>
            <a:r>
              <a:rPr lang="en-US" sz="2200" b="1" dirty="0">
                <a:solidFill>
                  <a:srgbClr val="459597"/>
                </a:solidFill>
              </a:rPr>
              <a:t> z </a:t>
            </a:r>
            <a:r>
              <a:rPr lang="en-US" sz="2200" b="1" dirty="0" err="1">
                <a:solidFill>
                  <a:srgbClr val="459597"/>
                </a:solidFill>
              </a:rPr>
              <a:t>vašo</a:t>
            </a:r>
            <a:r>
              <a:rPr lang="en-US" sz="2200" b="1" dirty="0">
                <a:solidFill>
                  <a:srgbClr val="459597"/>
                </a:solidFill>
              </a:rPr>
              <a:t> </a:t>
            </a:r>
            <a:r>
              <a:rPr lang="en-US" sz="2200" b="1" dirty="0" err="1">
                <a:solidFill>
                  <a:srgbClr val="459597"/>
                </a:solidFill>
              </a:rPr>
              <a:t>življenjsko</a:t>
            </a:r>
            <a:r>
              <a:rPr lang="en-US" sz="2200" b="1" dirty="0">
                <a:solidFill>
                  <a:srgbClr val="459597"/>
                </a:solidFill>
              </a:rPr>
              <a:t> </a:t>
            </a:r>
            <a:r>
              <a:rPr lang="en-US" sz="2200" b="1" dirty="0" err="1">
                <a:solidFill>
                  <a:srgbClr val="459597"/>
                </a:solidFill>
              </a:rPr>
              <a:t>fazo</a:t>
            </a:r>
            <a:r>
              <a:rPr lang="en-US" sz="2200" b="1" dirty="0">
                <a:solidFill>
                  <a:srgbClr val="494949"/>
                </a:solidFill>
              </a:rPr>
              <a:t>, </a:t>
            </a:r>
            <a:r>
              <a:rPr lang="en-US" sz="2200" dirty="0" err="1">
                <a:solidFill>
                  <a:srgbClr val="494949"/>
                </a:solidFill>
              </a:rPr>
              <a:t>pripravljenostjo</a:t>
            </a:r>
            <a:r>
              <a:rPr lang="en-US" sz="2200" dirty="0">
                <a:solidFill>
                  <a:srgbClr val="494949"/>
                </a:solidFill>
              </a:rPr>
              <a:t> </a:t>
            </a:r>
            <a:r>
              <a:rPr lang="en-US" sz="2200" dirty="0" err="1">
                <a:solidFill>
                  <a:srgbClr val="494949"/>
                </a:solidFill>
              </a:rPr>
              <a:t>na</a:t>
            </a:r>
            <a:r>
              <a:rPr lang="en-US" sz="2200" dirty="0">
                <a:solidFill>
                  <a:srgbClr val="494949"/>
                </a:solidFill>
              </a:rPr>
              <a:t> tveganje in dolgoročnimi cilji. Pristop</a:t>
            </a:r>
            <a:r>
              <a:rPr lang="en-US" sz="2200" b="1" dirty="0">
                <a:solidFill>
                  <a:srgbClr val="494949"/>
                </a:solidFill>
              </a:rPr>
              <a:t> vitkega zagona </a:t>
            </a:r>
            <a:r>
              <a:rPr lang="en-US" sz="2200" dirty="0">
                <a:solidFill>
                  <a:srgbClr val="494949"/>
                </a:solidFill>
              </a:rPr>
              <a:t>(z manj enotami in preprostejšimi objekti) vam omogoča, da </a:t>
            </a:r>
            <a:r>
              <a:rPr lang="en-US" sz="2200" b="1" dirty="0">
                <a:solidFill>
                  <a:srgbClr val="494949"/>
                </a:solidFill>
              </a:rPr>
              <a:t>dokažete povpraševanje </a:t>
            </a:r>
            <a:r>
              <a:rPr lang="en-US" sz="2200" dirty="0">
                <a:solidFill>
                  <a:srgbClr val="494949"/>
                </a:solidFill>
              </a:rPr>
              <a:t>in trajnostno rast brez prekomernega finančnega bremena. </a:t>
            </a:r>
          </a:p>
          <a:p>
            <a:pPr marL="342900" indent="-342900">
              <a:lnSpc>
                <a:spcPts val="2340"/>
              </a:lnSpc>
              <a:spcAft>
                <a:spcPts val="600"/>
              </a:spcAft>
              <a:buClr>
                <a:srgbClr val="E96751"/>
              </a:buClr>
              <a:buFont typeface="Wingdings" panose="05000000000000000000" pitchFamily="2" charset="2"/>
              <a:buChar char="ü"/>
            </a:pPr>
            <a:r>
              <a:rPr lang="en-US" sz="2200" b="1" dirty="0">
                <a:solidFill>
                  <a:srgbClr val="459597"/>
                </a:solidFill>
              </a:rPr>
              <a:t>Upoštevajte časovni okvir prihodkov </a:t>
            </a:r>
            <a:r>
              <a:rPr lang="en-US" sz="2200" dirty="0">
                <a:solidFill>
                  <a:srgbClr val="494949"/>
                </a:solidFill>
              </a:rPr>
              <a:t>– večina lokacij ne bo dosegla prag rentabilnosti v 18–36 mesecih. Načrtovanje je brez proračuna nesmiselno. Ustvarite proračun, ki pokriva zemljišče, dovoljenja, enote, infrastrukturo, skrite stroške in obratni kapital za obdobje 1–2 let.</a:t>
            </a:r>
          </a:p>
          <a:p>
            <a:pPr marL="342900" indent="-342900">
              <a:lnSpc>
                <a:spcPts val="2340"/>
              </a:lnSpc>
              <a:spcAft>
                <a:spcPts val="600"/>
              </a:spcAft>
              <a:buClr>
                <a:srgbClr val="E96751"/>
              </a:buClr>
              <a:buFont typeface="Wingdings" panose="05000000000000000000" pitchFamily="2" charset="2"/>
              <a:buChar char="ü"/>
            </a:pPr>
            <a:r>
              <a:rPr lang="en-US" sz="2200" b="1" dirty="0">
                <a:solidFill>
                  <a:srgbClr val="459597"/>
                </a:solidFill>
              </a:rPr>
              <a:t>Načrtovanje je brez proračuna nesmiselno. </a:t>
            </a:r>
            <a:r>
              <a:rPr lang="en-US" sz="2200" dirty="0">
                <a:solidFill>
                  <a:srgbClr val="494949"/>
                </a:solidFill>
              </a:rPr>
              <a:t>Upoštevajte vse stroške – od nakupa zemljišča in namestitve podov do zavarovanja, označevanja, programske opreme za rezervacije in čistilnih sredstev. </a:t>
            </a:r>
            <a:r>
              <a:rPr lang="en-US" sz="2200" b="1" dirty="0">
                <a:solidFill>
                  <a:srgbClr val="494949"/>
                </a:solidFill>
              </a:rPr>
              <a:t>Realističen proračun </a:t>
            </a:r>
            <a:r>
              <a:rPr lang="en-US" sz="2200" dirty="0">
                <a:solidFill>
                  <a:srgbClr val="494949"/>
                </a:solidFill>
              </a:rPr>
              <a:t>vam bo pomagal ugotoviti, ali je vaš načrt izvedljiv, in opredeliti področja, na katerih boste morda potrebovali financiranje ali subvencije.</a:t>
            </a:r>
          </a:p>
          <a:p>
            <a:pPr marL="342900" indent="-342900">
              <a:lnSpc>
                <a:spcPts val="2340"/>
              </a:lnSpc>
              <a:spcAft>
                <a:spcPts val="600"/>
              </a:spcAft>
              <a:buClr>
                <a:srgbClr val="E96751"/>
              </a:buClr>
              <a:buFont typeface="Wingdings" panose="05000000000000000000" pitchFamily="2" charset="2"/>
              <a:buChar char="ü"/>
            </a:pPr>
            <a:r>
              <a:rPr lang="en-US" sz="2200" b="1" dirty="0">
                <a:solidFill>
                  <a:srgbClr val="459597"/>
                </a:solidFill>
              </a:rPr>
              <a:t>Preučite lokalne subvencije ali subvencije za razvoj podeželja </a:t>
            </a:r>
            <a:r>
              <a:rPr lang="en-US" sz="2200" dirty="0">
                <a:solidFill>
                  <a:srgbClr val="494949"/>
                </a:solidFill>
              </a:rPr>
              <a:t>(npr. </a:t>
            </a:r>
            <a:r>
              <a:rPr lang="en-US" sz="2200" dirty="0">
                <a:solidFill>
                  <a:srgbClr val="459597"/>
                </a:solidFill>
                <a:hlinkClick r:id="rId2">
                  <a:extLst>
                    <a:ext uri="{A12FA001-AC4F-418D-AE19-62706E023703}">
                      <ahyp:hlinkClr xmlns:ahyp="http://schemas.microsoft.com/office/drawing/2018/hyperlinkcolor" val="tx"/>
                    </a:ext>
                  </a:extLst>
                </a:hlinkClick>
              </a:rPr>
              <a:t>financiranje LEADER </a:t>
            </a:r>
            <a:r>
              <a:rPr lang="en-US" sz="2200" dirty="0">
                <a:solidFill>
                  <a:srgbClr val="494949"/>
                </a:solidFill>
              </a:rPr>
              <a:t>na Irskem, </a:t>
            </a:r>
            <a:r>
              <a:rPr lang="en-US" sz="2200" dirty="0">
                <a:solidFill>
                  <a:srgbClr val="459597"/>
                </a:solidFill>
                <a:hlinkClick r:id="rId3">
                  <a:extLst>
                    <a:ext uri="{A12FA001-AC4F-418D-AE19-62706E023703}">
                      <ahyp:hlinkClr xmlns:ahyp="http://schemas.microsoft.com/office/drawing/2018/hyperlinkcolor" val="tx"/>
                    </a:ext>
                  </a:extLst>
                </a:hlinkClick>
              </a:rPr>
              <a:t>Program razvoja podeželja v Sloveniji</a:t>
            </a:r>
            <a:r>
              <a:rPr lang="en-US" sz="2200" dirty="0">
                <a:solidFill>
                  <a:srgbClr val="494949"/>
                </a:solidFill>
              </a:rPr>
              <a:t>) </a:t>
            </a:r>
            <a:r>
              <a:rPr lang="en-US" sz="2200" i="1" dirty="0">
                <a:solidFill>
                  <a:srgbClr val="494949"/>
                </a:solidFill>
              </a:rPr>
              <a:t>(obravnavano v modulu 7).</a:t>
            </a:r>
          </a:p>
          <a:p>
            <a:pPr>
              <a:lnSpc>
                <a:spcPts val="2340"/>
              </a:lnSpc>
              <a:spcAft>
                <a:spcPts val="600"/>
              </a:spcAft>
            </a:pPr>
            <a:endParaRPr lang="en-US" sz="2200" i="1" dirty="0">
              <a:solidFill>
                <a:srgbClr val="494949"/>
              </a:solidFill>
            </a:endParaRPr>
          </a:p>
        </p:txBody>
      </p:sp>
      <p:pic>
        <p:nvPicPr>
          <p:cNvPr id="14" name="Picture 13">
            <a:extLst>
              <a:ext uri="{FF2B5EF4-FFF2-40B4-BE49-F238E27FC236}">
                <a16:creationId xmlns:a16="http://schemas.microsoft.com/office/drawing/2014/main" id="{DB023CAB-70D1-A2FA-D3D5-EE1526940C3E}"/>
              </a:ext>
            </a:extLst>
          </p:cNvPr>
          <p:cNvPicPr>
            <a:picLocks noChangeAspect="1"/>
          </p:cNvPicPr>
          <p:nvPr/>
        </p:nvPicPr>
        <p:blipFill>
          <a:blip r:embed="rId4">
            <a:alphaModFix amt="33000"/>
            <a:biLevel thresh="25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4B4941A6-A8FA-BC51-0D3F-5A4E2539FFD7}"/>
              </a:ext>
            </a:extLst>
          </p:cNvPr>
          <p:cNvSpPr txBox="1">
            <a:spLocks/>
          </p:cNvSpPr>
          <p:nvPr/>
        </p:nvSpPr>
        <p:spPr>
          <a:xfrm>
            <a:off x="2039427" y="439318"/>
            <a:ext cx="10378556" cy="1425610"/>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Nekaj finančnih nasvetov za pripravo trdnega proračuna</a:t>
            </a:r>
          </a:p>
          <a:p>
            <a:pPr>
              <a:lnSpc>
                <a:spcPts val="2900"/>
              </a:lnSpc>
            </a:pPr>
            <a:endParaRPr lang="en-US" dirty="0"/>
          </a:p>
        </p:txBody>
      </p:sp>
      <p:sp>
        <p:nvSpPr>
          <p:cNvPr id="6" name="Text Placeholder 3">
            <a:extLst>
              <a:ext uri="{FF2B5EF4-FFF2-40B4-BE49-F238E27FC236}">
                <a16:creationId xmlns:a16="http://schemas.microsoft.com/office/drawing/2014/main" id="{691D2E44-D8E1-89E7-EAAB-651268CBF67A}"/>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Vaš proračun</a:t>
            </a:r>
          </a:p>
          <a:p>
            <a:pPr algn="r">
              <a:lnSpc>
                <a:spcPts val="3620"/>
              </a:lnSpc>
            </a:pPr>
            <a:endParaRPr lang="en-US" dirty="0">
              <a:solidFill>
                <a:schemeClr val="bg1"/>
              </a:solidFill>
            </a:endParaRPr>
          </a:p>
        </p:txBody>
      </p:sp>
    </p:spTree>
    <p:extLst>
      <p:ext uri="{BB962C8B-B14F-4D97-AF65-F5344CB8AC3E}">
        <p14:creationId xmlns:p14="http://schemas.microsoft.com/office/powerpoint/2010/main" val="3059531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A3631-A7BF-8629-A2B0-EA60B3CD5A36}"/>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15796623-7A5A-387F-D2D7-C5C62F338C3C}"/>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3A416031-8FAF-54E7-E1AE-F4A4DBF4A2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dirty="0"/>
          </a:p>
        </p:txBody>
      </p:sp>
      <p:pic>
        <p:nvPicPr>
          <p:cNvPr id="14" name="Picture 13">
            <a:extLst>
              <a:ext uri="{FF2B5EF4-FFF2-40B4-BE49-F238E27FC236}">
                <a16:creationId xmlns:a16="http://schemas.microsoft.com/office/drawing/2014/main" id="{A3004960-158F-0FA8-56DB-BC7D559DE3FF}"/>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5D6A425F-A760-C5FF-AF4E-F2CDD4B8E663}"/>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Vaš proračun</a:t>
            </a:r>
          </a:p>
          <a:p>
            <a:pPr algn="r">
              <a:lnSpc>
                <a:spcPts val="3620"/>
              </a:lnSpc>
            </a:pPr>
            <a:endParaRPr lang="en-US" dirty="0">
              <a:solidFill>
                <a:schemeClr val="bg1"/>
              </a:solidFill>
            </a:endParaRPr>
          </a:p>
        </p:txBody>
      </p:sp>
      <p:sp>
        <p:nvSpPr>
          <p:cNvPr id="13" name="TextBox 12">
            <a:extLst>
              <a:ext uri="{FF2B5EF4-FFF2-40B4-BE49-F238E27FC236}">
                <a16:creationId xmlns:a16="http://schemas.microsoft.com/office/drawing/2014/main" id="{C46BF315-EECA-E416-4E6F-6F4F3D5E03D2}"/>
              </a:ext>
            </a:extLst>
          </p:cNvPr>
          <p:cNvSpPr txBox="1"/>
          <p:nvPr/>
        </p:nvSpPr>
        <p:spPr>
          <a:xfrm>
            <a:off x="5947502" y="5916384"/>
            <a:ext cx="5097686" cy="1077218"/>
          </a:xfrm>
          <a:prstGeom prst="rect">
            <a:avLst/>
          </a:prstGeom>
          <a:noFill/>
        </p:spPr>
        <p:txBody>
          <a:bodyPr wrap="square" rtlCol="0">
            <a:spAutoFit/>
          </a:bodyPr>
          <a:lstStyle/>
          <a:p>
            <a:pPr>
              <a:buNone/>
            </a:pPr>
            <a:r>
              <a:rPr lang="en-US" sz="2200" b="1" dirty="0">
                <a:solidFill>
                  <a:srgbClr val="3B7F81"/>
                </a:solidFill>
              </a:rPr>
              <a:t>Skupni ocenjeni razpon (brez DDV):</a:t>
            </a:r>
          </a:p>
          <a:p>
            <a:r>
              <a:rPr lang="en-US" sz="2200" b="1" dirty="0">
                <a:solidFill>
                  <a:srgbClr val="494949"/>
                </a:solidFill>
              </a:rPr>
              <a:t>Najmanj:</a:t>
            </a:r>
            <a:r>
              <a:rPr lang="en-US" sz="2200" dirty="0">
                <a:solidFill>
                  <a:srgbClr val="494949"/>
                </a:solidFill>
              </a:rPr>
              <a:t> 81.100 € </a:t>
            </a:r>
            <a:r>
              <a:rPr lang="en-US" sz="2200" b="1" dirty="0">
                <a:solidFill>
                  <a:srgbClr val="494949"/>
                </a:solidFill>
              </a:rPr>
              <a:t> Največ:</a:t>
            </a:r>
            <a:r>
              <a:rPr lang="en-US" sz="2200" dirty="0">
                <a:solidFill>
                  <a:srgbClr val="494949"/>
                </a:solidFill>
              </a:rPr>
              <a:t> 387.200 €+</a:t>
            </a: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381AB860-65DB-8476-C677-2914E7C50C4B}"/>
              </a:ext>
            </a:extLst>
          </p:cNvPr>
          <p:cNvGrpSpPr/>
          <p:nvPr/>
        </p:nvGrpSpPr>
        <p:grpSpPr>
          <a:xfrm>
            <a:off x="4928329" y="5931698"/>
            <a:ext cx="793524" cy="801083"/>
            <a:chOff x="4897755" y="3322320"/>
            <a:chExt cx="600074" cy="605790"/>
          </a:xfrm>
        </p:grpSpPr>
        <p:sp>
          <p:nvSpPr>
            <p:cNvPr id="17" name="Freeform 16">
              <a:extLst>
                <a:ext uri="{FF2B5EF4-FFF2-40B4-BE49-F238E27FC236}">
                  <a16:creationId xmlns:a16="http://schemas.microsoft.com/office/drawing/2014/main" id="{C61C17C1-0F3A-4ABA-26BB-6C88E9F0BD0D}"/>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551C850-6CA8-C353-D1AE-5FADD0A4D808}"/>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19" name="Graphic 14">
              <a:extLst>
                <a:ext uri="{FF2B5EF4-FFF2-40B4-BE49-F238E27FC236}">
                  <a16:creationId xmlns:a16="http://schemas.microsoft.com/office/drawing/2014/main" id="{9298B41A-93AB-CA81-4A55-9BFD5273CEA7}"/>
                </a:ext>
              </a:extLst>
            </p:cNvPr>
            <p:cNvGrpSpPr/>
            <p:nvPr/>
          </p:nvGrpSpPr>
          <p:grpSpPr>
            <a:xfrm>
              <a:off x="5040867" y="3443287"/>
              <a:ext cx="290185" cy="367426"/>
              <a:chOff x="5040867" y="3443287"/>
              <a:chExt cx="290185" cy="367426"/>
            </a:xfrm>
            <a:solidFill>
              <a:srgbClr val="FFFFFF"/>
            </a:solidFill>
          </p:grpSpPr>
          <p:sp>
            <p:nvSpPr>
              <p:cNvPr id="20" name="Freeform 19">
                <a:extLst>
                  <a:ext uri="{FF2B5EF4-FFF2-40B4-BE49-F238E27FC236}">
                    <a16:creationId xmlns:a16="http://schemas.microsoft.com/office/drawing/2014/main" id="{A20BCBD8-626B-2760-82E8-B4D099E3A2DE}"/>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39AFEBA-CB01-2F93-DDB7-2FB15C493601}"/>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
        <p:nvSpPr>
          <p:cNvPr id="22" name="Text Placeholder 5">
            <a:extLst>
              <a:ext uri="{FF2B5EF4-FFF2-40B4-BE49-F238E27FC236}">
                <a16:creationId xmlns:a16="http://schemas.microsoft.com/office/drawing/2014/main" id="{E6B72534-7D8A-92DC-E577-D2396D1B3F9F}"/>
              </a:ext>
            </a:extLst>
          </p:cNvPr>
          <p:cNvSpPr txBox="1">
            <a:spLocks/>
          </p:cNvSpPr>
          <p:nvPr/>
        </p:nvSpPr>
        <p:spPr>
          <a:xfrm>
            <a:off x="2039427" y="439318"/>
            <a:ext cx="10109684" cy="1425610"/>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Seznam začetnih stroškov ATA (ocenjeni razponi) brez DDV</a:t>
            </a:r>
          </a:p>
          <a:p>
            <a:pPr>
              <a:lnSpc>
                <a:spcPts val="2900"/>
              </a:lnSpc>
            </a:pPr>
            <a:endParaRPr lang="en-US" dirty="0"/>
          </a:p>
        </p:txBody>
      </p:sp>
      <p:graphicFrame>
        <p:nvGraphicFramePr>
          <p:cNvPr id="23" name="Table 22">
            <a:extLst>
              <a:ext uri="{FF2B5EF4-FFF2-40B4-BE49-F238E27FC236}">
                <a16:creationId xmlns:a16="http://schemas.microsoft.com/office/drawing/2014/main" id="{D8854BD3-8B12-9B2E-DBEB-C35793A7DE65}"/>
              </a:ext>
            </a:extLst>
          </p:cNvPr>
          <p:cNvGraphicFramePr>
            <a:graphicFrameLocks noGrp="1"/>
          </p:cNvGraphicFramePr>
          <p:nvPr>
            <p:extLst>
              <p:ext uri="{D42A27DB-BD31-4B8C-83A1-F6EECF244321}">
                <p14:modId xmlns:p14="http://schemas.microsoft.com/office/powerpoint/2010/main" val="989514213"/>
              </p:ext>
            </p:extLst>
          </p:nvPr>
        </p:nvGraphicFramePr>
        <p:xfrm>
          <a:off x="2039427" y="991457"/>
          <a:ext cx="9462732" cy="4928320"/>
        </p:xfrm>
        <a:graphic>
          <a:graphicData uri="http://schemas.openxmlformats.org/drawingml/2006/table">
            <a:tbl>
              <a:tblPr/>
              <a:tblGrid>
                <a:gridCol w="4731366">
                  <a:extLst>
                    <a:ext uri="{9D8B030D-6E8A-4147-A177-3AD203B41FA5}">
                      <a16:colId xmlns:a16="http://schemas.microsoft.com/office/drawing/2014/main" val="3837619928"/>
                    </a:ext>
                  </a:extLst>
                </a:gridCol>
                <a:gridCol w="4731366">
                  <a:extLst>
                    <a:ext uri="{9D8B030D-6E8A-4147-A177-3AD203B41FA5}">
                      <a16:colId xmlns:a16="http://schemas.microsoft.com/office/drawing/2014/main" val="2755885704"/>
                    </a:ext>
                  </a:extLst>
                </a:gridCol>
              </a:tblGrid>
              <a:tr h="0">
                <a:tc>
                  <a:txBody>
                    <a:bodyPr/>
                    <a:lstStyle/>
                    <a:p>
                      <a:r>
                        <a:rPr lang="en-IE" sz="1800" b="1" dirty="0">
                          <a:solidFill>
                            <a:schemeClr val="bg1"/>
                          </a:solidFill>
                        </a:rPr>
                        <a:t>Stroškovna postavka</a:t>
                      </a:r>
                      <a:endParaRPr lang="en-IE" sz="1800" dirty="0">
                        <a:solidFill>
                          <a:schemeClr val="bg1"/>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b="1" dirty="0">
                          <a:solidFill>
                            <a:schemeClr val="bg1"/>
                          </a:solidFill>
                        </a:rPr>
                        <a:t>Predvideni razpon stroškov (€)</a:t>
                      </a:r>
                      <a:endParaRPr lang="en-IE" sz="1800" dirty="0">
                        <a:solidFill>
                          <a:schemeClr val="bg1"/>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264610940"/>
                  </a:ext>
                </a:extLst>
              </a:tr>
              <a:tr h="356400">
                <a:tc>
                  <a:txBody>
                    <a:bodyPr/>
                    <a:lstStyle/>
                    <a:p>
                      <a:r>
                        <a:rPr lang="en-IE" sz="1800" dirty="0">
                          <a:solidFill>
                            <a:srgbClr val="494949"/>
                          </a:solidFill>
                        </a:rPr>
                        <a:t>Nakup zemljišča</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a:solidFill>
                            <a:srgbClr val="494949"/>
                          </a:solidFill>
                        </a:rPr>
                        <a:t>5.000–120.000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7238498"/>
                  </a:ext>
                </a:extLst>
              </a:tr>
              <a:tr h="356400">
                <a:tc>
                  <a:txBody>
                    <a:bodyPr/>
                    <a:lstStyle/>
                    <a:p>
                      <a:r>
                        <a:rPr lang="en-IE" sz="1800">
                          <a:solidFill>
                            <a:srgbClr val="494949"/>
                          </a:solidFill>
                        </a:rPr>
                        <a:t>Vloga za gradbeno dovoljenje</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1.000–10.000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7740798"/>
                  </a:ext>
                </a:extLst>
              </a:tr>
              <a:tr h="356400">
                <a:tc>
                  <a:txBody>
                    <a:bodyPr/>
                    <a:lstStyle/>
                    <a:p>
                      <a:r>
                        <a:rPr lang="en-US" sz="1800">
                          <a:solidFill>
                            <a:srgbClr val="494949"/>
                          </a:solidFill>
                        </a:rPr>
                        <a:t>Zavarovanje in kritje odgovornosti (letno)</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500–2000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202558"/>
                  </a:ext>
                </a:extLst>
              </a:tr>
              <a:tr h="356400">
                <a:tc>
                  <a:txBody>
                    <a:bodyPr/>
                    <a:lstStyle/>
                    <a:p>
                      <a:r>
                        <a:rPr lang="en-US" sz="1800">
                          <a:solidFill>
                            <a:srgbClr val="494949"/>
                          </a:solidFill>
                        </a:rPr>
                        <a:t>Stroški za pod/jurto/kočo (na enoto)</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10.000–80.000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5874638"/>
                  </a:ext>
                </a:extLst>
              </a:tr>
              <a:tr h="356400">
                <a:tc>
                  <a:txBody>
                    <a:bodyPr/>
                    <a:lstStyle/>
                    <a:p>
                      <a:r>
                        <a:rPr lang="en-IE" sz="1800">
                          <a:solidFill>
                            <a:srgbClr val="494949"/>
                          </a:solidFill>
                        </a:rPr>
                        <a:t>Infrastruktura (ceste, kanalizacija, elektrika)</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50.000–120.000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0452736"/>
                  </a:ext>
                </a:extLst>
              </a:tr>
              <a:tr h="356400">
                <a:tc>
                  <a:txBody>
                    <a:bodyPr/>
                    <a:lstStyle/>
                    <a:p>
                      <a:r>
                        <a:rPr lang="en-IE" sz="1800">
                          <a:solidFill>
                            <a:srgbClr val="494949"/>
                          </a:solidFill>
                        </a:rPr>
                        <a:t>Stroški prevoza (dostava enote)</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a:solidFill>
                            <a:srgbClr val="494949"/>
                          </a:solidFill>
                        </a:rPr>
                        <a:t>2.000–5.000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099299"/>
                  </a:ext>
                </a:extLst>
              </a:tr>
              <a:tr h="356400">
                <a:tc>
                  <a:txBody>
                    <a:bodyPr/>
                    <a:lstStyle/>
                    <a:p>
                      <a:r>
                        <a:rPr lang="en-IE" sz="1800" dirty="0">
                          <a:solidFill>
                            <a:srgbClr val="494949"/>
                          </a:solidFill>
                        </a:rPr>
                        <a:t>Honorarji svetovalcev za načrtovanje</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1.500–4.000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5033829"/>
                  </a:ext>
                </a:extLst>
              </a:tr>
              <a:tr h="356400">
                <a:tc>
                  <a:txBody>
                    <a:bodyPr/>
                    <a:lstStyle/>
                    <a:p>
                      <a:r>
                        <a:rPr lang="en-IE" sz="1800">
                          <a:solidFill>
                            <a:srgbClr val="494949"/>
                          </a:solidFill>
                        </a:rPr>
                        <a:t>Stroški pravnih storitev/geodetskih storitev</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1.500–3.000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5604665"/>
                  </a:ext>
                </a:extLst>
              </a:tr>
              <a:tr h="356400">
                <a:tc>
                  <a:txBody>
                    <a:bodyPr/>
                    <a:lstStyle/>
                    <a:p>
                      <a:r>
                        <a:rPr lang="en-IE" sz="1800">
                          <a:solidFill>
                            <a:srgbClr val="494949"/>
                          </a:solidFill>
                        </a:rPr>
                        <a:t>Zavarovanje, trženje in vzpostavitev</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5.000–10.000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2567164"/>
                  </a:ext>
                </a:extLst>
              </a:tr>
              <a:tr h="356400">
                <a:tc>
                  <a:txBody>
                    <a:bodyPr/>
                    <a:lstStyle/>
                    <a:p>
                      <a:r>
                        <a:rPr lang="en-US" sz="1800" dirty="0">
                          <a:solidFill>
                            <a:srgbClr val="494949"/>
                          </a:solidFill>
                        </a:rPr>
                        <a:t>Programska oprema za trženje in rezervacije (letno)</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600–1.200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7836026"/>
                  </a:ext>
                </a:extLst>
              </a:tr>
              <a:tr h="356400">
                <a:tc>
                  <a:txBody>
                    <a:bodyPr/>
                    <a:lstStyle/>
                    <a:p>
                      <a:r>
                        <a:rPr lang="en-IE" sz="1800">
                          <a:solidFill>
                            <a:srgbClr val="494949"/>
                          </a:solidFill>
                        </a:rPr>
                        <a:t>Razvoj spletne strani in blagovne znamke</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1.000–5.000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8272008"/>
                  </a:ext>
                </a:extLst>
              </a:tr>
              <a:tr h="356400">
                <a:tc>
                  <a:txBody>
                    <a:bodyPr/>
                    <a:lstStyle/>
                    <a:p>
                      <a:r>
                        <a:rPr lang="en-IE" sz="1800" dirty="0">
                          <a:solidFill>
                            <a:srgbClr val="494949"/>
                          </a:solidFill>
                        </a:rPr>
                        <a:t>Stroški strokovnih/pravnih/svetovalnih storitev</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2000–7000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5058113"/>
                  </a:ext>
                </a:extLst>
              </a:tr>
            </a:tbl>
          </a:graphicData>
        </a:graphic>
      </p:graphicFrame>
      <p:sp>
        <p:nvSpPr>
          <p:cNvPr id="25" name="Freeform 24">
            <a:extLst>
              <a:ext uri="{FF2B5EF4-FFF2-40B4-BE49-F238E27FC236}">
                <a16:creationId xmlns:a16="http://schemas.microsoft.com/office/drawing/2014/main" id="{6F41DEC6-74DF-1D97-A4DC-1AA7A454EA44}"/>
              </a:ext>
            </a:extLst>
          </p:cNvPr>
          <p:cNvSpPr/>
          <p:nvPr/>
        </p:nvSpPr>
        <p:spPr>
          <a:xfrm rot="5400000">
            <a:off x="6637039" y="3809409"/>
            <a:ext cx="1879679" cy="6093188"/>
          </a:xfrm>
          <a:custGeom>
            <a:avLst/>
            <a:gdLst>
              <a:gd name="connsiteX0" fmla="*/ 0 w 1879679"/>
              <a:gd name="connsiteY0" fmla="*/ 5744895 h 6093188"/>
              <a:gd name="connsiteX1" fmla="*/ 0 w 1879679"/>
              <a:gd name="connsiteY1" fmla="*/ 5355644 h 6093188"/>
              <a:gd name="connsiteX2" fmla="*/ 0 w 1879679"/>
              <a:gd name="connsiteY2" fmla="*/ 5255611 h 6093188"/>
              <a:gd name="connsiteX3" fmla="*/ 0 w 1879679"/>
              <a:gd name="connsiteY3" fmla="*/ 5099223 h 6093188"/>
              <a:gd name="connsiteX4" fmla="*/ 0 w 1879679"/>
              <a:gd name="connsiteY4" fmla="*/ 4866362 h 6093188"/>
              <a:gd name="connsiteX5" fmla="*/ 0 w 1879679"/>
              <a:gd name="connsiteY5" fmla="*/ 4709972 h 6093188"/>
              <a:gd name="connsiteX6" fmla="*/ 0 w 1879679"/>
              <a:gd name="connsiteY6" fmla="*/ 4609940 h 6093188"/>
              <a:gd name="connsiteX7" fmla="*/ 0 w 1879679"/>
              <a:gd name="connsiteY7" fmla="*/ 4220689 h 6093188"/>
              <a:gd name="connsiteX8" fmla="*/ 0 w 1879679"/>
              <a:gd name="connsiteY8" fmla="*/ 3998134 h 6093188"/>
              <a:gd name="connsiteX9" fmla="*/ 0 w 1879679"/>
              <a:gd name="connsiteY9" fmla="*/ 3848911 h 6093188"/>
              <a:gd name="connsiteX10" fmla="*/ 0 w 1879679"/>
              <a:gd name="connsiteY10" fmla="*/ 3848910 h 6093188"/>
              <a:gd name="connsiteX11" fmla="*/ 0 w 1879679"/>
              <a:gd name="connsiteY11" fmla="*/ 3651805 h 6093188"/>
              <a:gd name="connsiteX12" fmla="*/ 0 w 1879679"/>
              <a:gd name="connsiteY12" fmla="*/ 3608883 h 6093188"/>
              <a:gd name="connsiteX13" fmla="*/ 0 w 1879679"/>
              <a:gd name="connsiteY13" fmla="*/ 3508850 h 6093188"/>
              <a:gd name="connsiteX14" fmla="*/ 0 w 1879679"/>
              <a:gd name="connsiteY14" fmla="*/ 3459662 h 6093188"/>
              <a:gd name="connsiteX15" fmla="*/ 0 w 1879679"/>
              <a:gd name="connsiteY15" fmla="*/ 3459658 h 6093188"/>
              <a:gd name="connsiteX16" fmla="*/ 0 w 1879679"/>
              <a:gd name="connsiteY16" fmla="*/ 3359630 h 6093188"/>
              <a:gd name="connsiteX17" fmla="*/ 0 w 1879679"/>
              <a:gd name="connsiteY17" fmla="*/ 3359629 h 6093188"/>
              <a:gd name="connsiteX18" fmla="*/ 0 w 1879679"/>
              <a:gd name="connsiteY18" fmla="*/ 3352462 h 6093188"/>
              <a:gd name="connsiteX19" fmla="*/ 0 w 1879679"/>
              <a:gd name="connsiteY19" fmla="*/ 3262554 h 6093188"/>
              <a:gd name="connsiteX20" fmla="*/ 0 w 1879679"/>
              <a:gd name="connsiteY20" fmla="*/ 3203241 h 6093188"/>
              <a:gd name="connsiteX21" fmla="*/ 0 w 1879679"/>
              <a:gd name="connsiteY21" fmla="*/ 3203239 h 6093188"/>
              <a:gd name="connsiteX22" fmla="*/ 0 w 1879679"/>
              <a:gd name="connsiteY22" fmla="*/ 3162521 h 6093188"/>
              <a:gd name="connsiteX23" fmla="*/ 0 w 1879679"/>
              <a:gd name="connsiteY23" fmla="*/ 3119601 h 6093188"/>
              <a:gd name="connsiteX24" fmla="*/ 0 w 1879679"/>
              <a:gd name="connsiteY24" fmla="*/ 3006133 h 6093188"/>
              <a:gd name="connsiteX25" fmla="*/ 0 w 1879679"/>
              <a:gd name="connsiteY25" fmla="*/ 2970379 h 6093188"/>
              <a:gd name="connsiteX26" fmla="*/ 0 w 1879679"/>
              <a:gd name="connsiteY26" fmla="*/ 2970378 h 6093188"/>
              <a:gd name="connsiteX27" fmla="*/ 0 w 1879679"/>
              <a:gd name="connsiteY27" fmla="*/ 2963211 h 6093188"/>
              <a:gd name="connsiteX28" fmla="*/ 0 w 1879679"/>
              <a:gd name="connsiteY28" fmla="*/ 2863179 h 6093188"/>
              <a:gd name="connsiteX29" fmla="*/ 0 w 1879679"/>
              <a:gd name="connsiteY29" fmla="*/ 2813990 h 6093188"/>
              <a:gd name="connsiteX30" fmla="*/ 0 w 1879679"/>
              <a:gd name="connsiteY30" fmla="*/ 2813988 h 6093188"/>
              <a:gd name="connsiteX31" fmla="*/ 0 w 1879679"/>
              <a:gd name="connsiteY31" fmla="*/ 2773271 h 6093188"/>
              <a:gd name="connsiteX32" fmla="*/ 0 w 1879679"/>
              <a:gd name="connsiteY32" fmla="*/ 2713959 h 6093188"/>
              <a:gd name="connsiteX33" fmla="*/ 0 w 1879679"/>
              <a:gd name="connsiteY33" fmla="*/ 2713957 h 6093188"/>
              <a:gd name="connsiteX34" fmla="*/ 0 w 1879679"/>
              <a:gd name="connsiteY34" fmla="*/ 2616882 h 6093188"/>
              <a:gd name="connsiteX35" fmla="*/ 0 w 1879679"/>
              <a:gd name="connsiteY35" fmla="*/ 2516851 h 6093188"/>
              <a:gd name="connsiteX36" fmla="*/ 0 w 1879679"/>
              <a:gd name="connsiteY36" fmla="*/ 2515611 h 6093188"/>
              <a:gd name="connsiteX37" fmla="*/ 0 w 1879679"/>
              <a:gd name="connsiteY37" fmla="*/ 2473928 h 6093188"/>
              <a:gd name="connsiteX38" fmla="*/ 0 w 1879679"/>
              <a:gd name="connsiteY38" fmla="*/ 2324708 h 6093188"/>
              <a:gd name="connsiteX39" fmla="*/ 0 w 1879679"/>
              <a:gd name="connsiteY39" fmla="*/ 2324707 h 6093188"/>
              <a:gd name="connsiteX40" fmla="*/ 0 w 1879679"/>
              <a:gd name="connsiteY40" fmla="*/ 2283018 h 6093188"/>
              <a:gd name="connsiteX41" fmla="*/ 0 w 1879679"/>
              <a:gd name="connsiteY41" fmla="*/ 2127600 h 6093188"/>
              <a:gd name="connsiteX42" fmla="*/ 0 w 1879679"/>
              <a:gd name="connsiteY42" fmla="*/ 2102150 h 6093188"/>
              <a:gd name="connsiteX43" fmla="*/ 0 w 1879679"/>
              <a:gd name="connsiteY43" fmla="*/ 2102149 h 6093188"/>
              <a:gd name="connsiteX44" fmla="*/ 0 w 1879679"/>
              <a:gd name="connsiteY44" fmla="*/ 1905044 h 6093188"/>
              <a:gd name="connsiteX45" fmla="*/ 0 w 1879679"/>
              <a:gd name="connsiteY45" fmla="*/ 1755823 h 6093188"/>
              <a:gd name="connsiteX46" fmla="*/ 0 w 1879679"/>
              <a:gd name="connsiteY46" fmla="*/ 1755821 h 6093188"/>
              <a:gd name="connsiteX47" fmla="*/ 0 w 1879679"/>
              <a:gd name="connsiteY47" fmla="*/ 1746760 h 6093188"/>
              <a:gd name="connsiteX48" fmla="*/ 0 w 1879679"/>
              <a:gd name="connsiteY48" fmla="*/ 1712901 h 6093188"/>
              <a:gd name="connsiteX49" fmla="*/ 0 w 1879679"/>
              <a:gd name="connsiteY49" fmla="*/ 1712897 h 6093188"/>
              <a:gd name="connsiteX50" fmla="*/ 0 w 1879679"/>
              <a:gd name="connsiteY50" fmla="*/ 1612869 h 6093188"/>
              <a:gd name="connsiteX51" fmla="*/ 0 w 1879679"/>
              <a:gd name="connsiteY51" fmla="*/ 1612868 h 6093188"/>
              <a:gd name="connsiteX52" fmla="*/ 0 w 1879679"/>
              <a:gd name="connsiteY52" fmla="*/ 1515793 h 6093188"/>
              <a:gd name="connsiteX53" fmla="*/ 0 w 1879679"/>
              <a:gd name="connsiteY53" fmla="*/ 1456480 h 6093188"/>
              <a:gd name="connsiteX54" fmla="*/ 0 w 1879679"/>
              <a:gd name="connsiteY54" fmla="*/ 1456478 h 6093188"/>
              <a:gd name="connsiteX55" fmla="*/ 0 w 1879679"/>
              <a:gd name="connsiteY55" fmla="*/ 1415761 h 6093188"/>
              <a:gd name="connsiteX56" fmla="*/ 0 w 1879679"/>
              <a:gd name="connsiteY56" fmla="*/ 1259372 h 6093188"/>
              <a:gd name="connsiteX57" fmla="*/ 0 w 1879679"/>
              <a:gd name="connsiteY57" fmla="*/ 1223618 h 6093188"/>
              <a:gd name="connsiteX58" fmla="*/ 0 w 1879679"/>
              <a:gd name="connsiteY58" fmla="*/ 1223617 h 6093188"/>
              <a:gd name="connsiteX59" fmla="*/ 0 w 1879679"/>
              <a:gd name="connsiteY59" fmla="*/ 1067229 h 6093188"/>
              <a:gd name="connsiteX60" fmla="*/ 0 w 1879679"/>
              <a:gd name="connsiteY60" fmla="*/ 1067228 h 6093188"/>
              <a:gd name="connsiteX61" fmla="*/ 0 w 1879679"/>
              <a:gd name="connsiteY61" fmla="*/ 1026510 h 6093188"/>
              <a:gd name="connsiteX62" fmla="*/ 0 w 1879679"/>
              <a:gd name="connsiteY62" fmla="*/ 967198 h 6093188"/>
              <a:gd name="connsiteX63" fmla="*/ 0 w 1879679"/>
              <a:gd name="connsiteY63" fmla="*/ 967196 h 6093188"/>
              <a:gd name="connsiteX64" fmla="*/ 0 w 1879679"/>
              <a:gd name="connsiteY64" fmla="*/ 870121 h 6093188"/>
              <a:gd name="connsiteX65" fmla="*/ 0 w 1879679"/>
              <a:gd name="connsiteY65" fmla="*/ 770090 h 6093188"/>
              <a:gd name="connsiteX66" fmla="*/ 0 w 1879679"/>
              <a:gd name="connsiteY66" fmla="*/ 768850 h 6093188"/>
              <a:gd name="connsiteX67" fmla="*/ 0 w 1879679"/>
              <a:gd name="connsiteY67" fmla="*/ 577947 h 6093188"/>
              <a:gd name="connsiteX68" fmla="*/ 0 w 1879679"/>
              <a:gd name="connsiteY68" fmla="*/ 577946 h 6093188"/>
              <a:gd name="connsiteX69" fmla="*/ 0 w 1879679"/>
              <a:gd name="connsiteY69" fmla="*/ 536256 h 6093188"/>
              <a:gd name="connsiteX70" fmla="*/ 0 w 1879679"/>
              <a:gd name="connsiteY70" fmla="*/ 380839 h 6093188"/>
              <a:gd name="connsiteX71" fmla="*/ 0 w 1879679"/>
              <a:gd name="connsiteY71" fmla="*/ 9062 h 6093188"/>
              <a:gd name="connsiteX72" fmla="*/ 0 w 1879679"/>
              <a:gd name="connsiteY72" fmla="*/ 9060 h 6093188"/>
              <a:gd name="connsiteX73" fmla="*/ 0 w 1879679"/>
              <a:gd name="connsiteY73" fmla="*/ 0 h 6093188"/>
              <a:gd name="connsiteX74" fmla="*/ 455215 w 1879679"/>
              <a:gd name="connsiteY74" fmla="*/ 0 h 6093188"/>
              <a:gd name="connsiteX75" fmla="*/ 548216 w 1879679"/>
              <a:gd name="connsiteY75" fmla="*/ 0 h 6093188"/>
              <a:gd name="connsiteX76" fmla="*/ 1065514 w 1879679"/>
              <a:gd name="connsiteY76" fmla="*/ 0 h 6093188"/>
              <a:gd name="connsiteX77" fmla="*/ 1159590 w 1879679"/>
              <a:gd name="connsiteY77" fmla="*/ 0 h 6093188"/>
              <a:gd name="connsiteX78" fmla="*/ 1520728 w 1879679"/>
              <a:gd name="connsiteY78" fmla="*/ 0 h 6093188"/>
              <a:gd name="connsiteX79" fmla="*/ 1613728 w 1879679"/>
              <a:gd name="connsiteY79" fmla="*/ 0 h 6093188"/>
              <a:gd name="connsiteX80" fmla="*/ 1879679 w 1879679"/>
              <a:gd name="connsiteY80" fmla="*/ 0 h 6093188"/>
              <a:gd name="connsiteX81" fmla="*/ 1879679 w 1879679"/>
              <a:gd name="connsiteY81" fmla="*/ 69475 h 6093188"/>
              <a:gd name="connsiteX82" fmla="*/ 1879679 w 1879679"/>
              <a:gd name="connsiteY82" fmla="*/ 484769 h 6093188"/>
              <a:gd name="connsiteX83" fmla="*/ 1879679 w 1879679"/>
              <a:gd name="connsiteY83" fmla="*/ 1746760 h 6093188"/>
              <a:gd name="connsiteX84" fmla="*/ 1879679 w 1879679"/>
              <a:gd name="connsiteY84" fmla="*/ 1816236 h 6093188"/>
              <a:gd name="connsiteX85" fmla="*/ 1879679 w 1879679"/>
              <a:gd name="connsiteY85" fmla="*/ 2224844 h 6093188"/>
              <a:gd name="connsiteX86" fmla="*/ 1879679 w 1879679"/>
              <a:gd name="connsiteY86" fmla="*/ 2231530 h 6093188"/>
              <a:gd name="connsiteX87" fmla="*/ 1879679 w 1879679"/>
              <a:gd name="connsiteY87" fmla="*/ 3019997 h 6093188"/>
              <a:gd name="connsiteX88" fmla="*/ 1879679 w 1879679"/>
              <a:gd name="connsiteY88" fmla="*/ 3140953 h 6093188"/>
              <a:gd name="connsiteX89" fmla="*/ 1879679 w 1879679"/>
              <a:gd name="connsiteY89" fmla="*/ 3610650 h 6093188"/>
              <a:gd name="connsiteX90" fmla="*/ 1879679 w 1879679"/>
              <a:gd name="connsiteY90" fmla="*/ 3733005 h 6093188"/>
              <a:gd name="connsiteX91" fmla="*/ 1879679 w 1879679"/>
              <a:gd name="connsiteY91" fmla="*/ 3971605 h 6093188"/>
              <a:gd name="connsiteX92" fmla="*/ 1879679 w 1879679"/>
              <a:gd name="connsiteY92" fmla="*/ 4346427 h 6093188"/>
              <a:gd name="connsiteX93" fmla="*/ 1879679 w 1879679"/>
              <a:gd name="connsiteY93" fmla="*/ 4766758 h 6093188"/>
              <a:gd name="connsiteX94" fmla="*/ 1879679 w 1879679"/>
              <a:gd name="connsiteY94" fmla="*/ 4887714 h 6093188"/>
              <a:gd name="connsiteX95" fmla="*/ 1879679 w 1879679"/>
              <a:gd name="connsiteY95" fmla="*/ 5357411 h 6093188"/>
              <a:gd name="connsiteX96" fmla="*/ 1879679 w 1879679"/>
              <a:gd name="connsiteY96" fmla="*/ 5479766 h 6093188"/>
              <a:gd name="connsiteX97" fmla="*/ 1879679 w 1879679"/>
              <a:gd name="connsiteY97" fmla="*/ 6093188 h 6093188"/>
              <a:gd name="connsiteX98" fmla="*/ 1820360 w 1879679"/>
              <a:gd name="connsiteY98" fmla="*/ 6093188 h 6093188"/>
              <a:gd name="connsiteX99" fmla="*/ 1388114 w 1879679"/>
              <a:gd name="connsiteY99" fmla="*/ 6093188 h 6093188"/>
              <a:gd name="connsiteX100" fmla="*/ 1252844 w 1879679"/>
              <a:gd name="connsiteY100" fmla="*/ 6093188 h 6093188"/>
              <a:gd name="connsiteX101" fmla="*/ 820598 w 1879679"/>
              <a:gd name="connsiteY101" fmla="*/ 6093188 h 6093188"/>
              <a:gd name="connsiteX102" fmla="*/ 754847 w 1879679"/>
              <a:gd name="connsiteY102" fmla="*/ 6093188 h 6093188"/>
              <a:gd name="connsiteX103" fmla="*/ 322601 w 1879679"/>
              <a:gd name="connsiteY103" fmla="*/ 6093188 h 6093188"/>
              <a:gd name="connsiteX104" fmla="*/ 0 w 1879679"/>
              <a:gd name="connsiteY104" fmla="*/ 5744895 h 609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879679" h="6093188">
                <a:moveTo>
                  <a:pt x="0" y="5744895"/>
                </a:moveTo>
                <a:lnTo>
                  <a:pt x="0" y="5355644"/>
                </a:lnTo>
                <a:lnTo>
                  <a:pt x="0" y="5255611"/>
                </a:lnTo>
                <a:lnTo>
                  <a:pt x="0" y="5099223"/>
                </a:lnTo>
                <a:lnTo>
                  <a:pt x="0" y="4866362"/>
                </a:lnTo>
                <a:lnTo>
                  <a:pt x="0" y="4709972"/>
                </a:lnTo>
                <a:lnTo>
                  <a:pt x="0" y="4609940"/>
                </a:lnTo>
                <a:lnTo>
                  <a:pt x="0" y="4220689"/>
                </a:lnTo>
                <a:lnTo>
                  <a:pt x="0" y="3998134"/>
                </a:lnTo>
                <a:lnTo>
                  <a:pt x="0" y="3848911"/>
                </a:lnTo>
                <a:lnTo>
                  <a:pt x="0" y="3848910"/>
                </a:lnTo>
                <a:lnTo>
                  <a:pt x="0" y="3651805"/>
                </a:lnTo>
                <a:lnTo>
                  <a:pt x="0" y="3608883"/>
                </a:lnTo>
                <a:lnTo>
                  <a:pt x="0" y="3508850"/>
                </a:lnTo>
                <a:lnTo>
                  <a:pt x="0" y="3459662"/>
                </a:lnTo>
                <a:lnTo>
                  <a:pt x="0" y="3459658"/>
                </a:lnTo>
                <a:lnTo>
                  <a:pt x="0" y="3359630"/>
                </a:lnTo>
                <a:lnTo>
                  <a:pt x="0" y="3359629"/>
                </a:lnTo>
                <a:lnTo>
                  <a:pt x="0" y="3352462"/>
                </a:lnTo>
                <a:lnTo>
                  <a:pt x="0" y="3262554"/>
                </a:lnTo>
                <a:lnTo>
                  <a:pt x="0" y="3203241"/>
                </a:lnTo>
                <a:lnTo>
                  <a:pt x="0" y="3203239"/>
                </a:lnTo>
                <a:lnTo>
                  <a:pt x="0" y="3162521"/>
                </a:lnTo>
                <a:lnTo>
                  <a:pt x="0" y="3119601"/>
                </a:lnTo>
                <a:lnTo>
                  <a:pt x="0" y="3006133"/>
                </a:lnTo>
                <a:lnTo>
                  <a:pt x="0" y="2970379"/>
                </a:lnTo>
                <a:lnTo>
                  <a:pt x="0" y="2970378"/>
                </a:lnTo>
                <a:lnTo>
                  <a:pt x="0" y="2963211"/>
                </a:lnTo>
                <a:lnTo>
                  <a:pt x="0" y="2863179"/>
                </a:lnTo>
                <a:lnTo>
                  <a:pt x="0" y="2813990"/>
                </a:lnTo>
                <a:lnTo>
                  <a:pt x="0" y="2813988"/>
                </a:lnTo>
                <a:lnTo>
                  <a:pt x="0" y="2773271"/>
                </a:lnTo>
                <a:lnTo>
                  <a:pt x="0" y="2713959"/>
                </a:lnTo>
                <a:lnTo>
                  <a:pt x="0" y="2713957"/>
                </a:lnTo>
                <a:lnTo>
                  <a:pt x="0" y="2616882"/>
                </a:lnTo>
                <a:lnTo>
                  <a:pt x="0" y="2516851"/>
                </a:lnTo>
                <a:lnTo>
                  <a:pt x="0" y="2515611"/>
                </a:lnTo>
                <a:lnTo>
                  <a:pt x="0" y="2473928"/>
                </a:lnTo>
                <a:lnTo>
                  <a:pt x="0" y="2324708"/>
                </a:lnTo>
                <a:lnTo>
                  <a:pt x="0" y="2324707"/>
                </a:lnTo>
                <a:lnTo>
                  <a:pt x="0" y="2283018"/>
                </a:lnTo>
                <a:lnTo>
                  <a:pt x="0" y="2127600"/>
                </a:lnTo>
                <a:lnTo>
                  <a:pt x="0" y="2102150"/>
                </a:lnTo>
                <a:lnTo>
                  <a:pt x="0" y="2102149"/>
                </a:lnTo>
                <a:lnTo>
                  <a:pt x="0" y="1905044"/>
                </a:lnTo>
                <a:lnTo>
                  <a:pt x="0" y="1755823"/>
                </a:lnTo>
                <a:lnTo>
                  <a:pt x="0" y="1755821"/>
                </a:lnTo>
                <a:lnTo>
                  <a:pt x="0" y="1746760"/>
                </a:lnTo>
                <a:lnTo>
                  <a:pt x="0" y="1712901"/>
                </a:lnTo>
                <a:lnTo>
                  <a:pt x="0" y="1712897"/>
                </a:lnTo>
                <a:lnTo>
                  <a:pt x="0" y="1612869"/>
                </a:lnTo>
                <a:lnTo>
                  <a:pt x="0" y="1612868"/>
                </a:lnTo>
                <a:lnTo>
                  <a:pt x="0" y="1515793"/>
                </a:lnTo>
                <a:lnTo>
                  <a:pt x="0" y="1456480"/>
                </a:lnTo>
                <a:lnTo>
                  <a:pt x="0" y="1456478"/>
                </a:lnTo>
                <a:lnTo>
                  <a:pt x="0" y="1415761"/>
                </a:lnTo>
                <a:lnTo>
                  <a:pt x="0" y="1259372"/>
                </a:lnTo>
                <a:lnTo>
                  <a:pt x="0" y="1223618"/>
                </a:lnTo>
                <a:lnTo>
                  <a:pt x="0" y="1223617"/>
                </a:lnTo>
                <a:lnTo>
                  <a:pt x="0" y="1067229"/>
                </a:lnTo>
                <a:lnTo>
                  <a:pt x="0" y="1067228"/>
                </a:lnTo>
                <a:lnTo>
                  <a:pt x="0" y="1026510"/>
                </a:lnTo>
                <a:lnTo>
                  <a:pt x="0" y="967198"/>
                </a:lnTo>
                <a:lnTo>
                  <a:pt x="0" y="967196"/>
                </a:lnTo>
                <a:lnTo>
                  <a:pt x="0" y="870121"/>
                </a:lnTo>
                <a:lnTo>
                  <a:pt x="0" y="770090"/>
                </a:lnTo>
                <a:lnTo>
                  <a:pt x="0" y="768850"/>
                </a:lnTo>
                <a:lnTo>
                  <a:pt x="0" y="577947"/>
                </a:lnTo>
                <a:lnTo>
                  <a:pt x="0" y="577946"/>
                </a:lnTo>
                <a:lnTo>
                  <a:pt x="0" y="536256"/>
                </a:lnTo>
                <a:lnTo>
                  <a:pt x="0" y="380839"/>
                </a:lnTo>
                <a:lnTo>
                  <a:pt x="0" y="9062"/>
                </a:lnTo>
                <a:lnTo>
                  <a:pt x="0" y="9060"/>
                </a:lnTo>
                <a:lnTo>
                  <a:pt x="0" y="0"/>
                </a:lnTo>
                <a:lnTo>
                  <a:pt x="455215" y="0"/>
                </a:lnTo>
                <a:lnTo>
                  <a:pt x="548216" y="0"/>
                </a:lnTo>
                <a:lnTo>
                  <a:pt x="1065514" y="0"/>
                </a:lnTo>
                <a:lnTo>
                  <a:pt x="1159590" y="0"/>
                </a:lnTo>
                <a:lnTo>
                  <a:pt x="1520728" y="0"/>
                </a:lnTo>
                <a:lnTo>
                  <a:pt x="1613728" y="0"/>
                </a:lnTo>
                <a:lnTo>
                  <a:pt x="1879679" y="0"/>
                </a:lnTo>
                <a:lnTo>
                  <a:pt x="1879679" y="69475"/>
                </a:lnTo>
                <a:lnTo>
                  <a:pt x="1879679" y="484769"/>
                </a:lnTo>
                <a:lnTo>
                  <a:pt x="1879679" y="1746760"/>
                </a:lnTo>
                <a:lnTo>
                  <a:pt x="1879679" y="1816236"/>
                </a:lnTo>
                <a:lnTo>
                  <a:pt x="1879679" y="2224844"/>
                </a:lnTo>
                <a:lnTo>
                  <a:pt x="1879679" y="2231530"/>
                </a:lnTo>
                <a:lnTo>
                  <a:pt x="1879679" y="3019997"/>
                </a:lnTo>
                <a:lnTo>
                  <a:pt x="1879679" y="3140953"/>
                </a:lnTo>
                <a:lnTo>
                  <a:pt x="1879679" y="3610650"/>
                </a:lnTo>
                <a:lnTo>
                  <a:pt x="1879679" y="3733005"/>
                </a:lnTo>
                <a:lnTo>
                  <a:pt x="1879679" y="3971605"/>
                </a:lnTo>
                <a:lnTo>
                  <a:pt x="1879679" y="4346427"/>
                </a:lnTo>
                <a:lnTo>
                  <a:pt x="1879679" y="4766758"/>
                </a:lnTo>
                <a:lnTo>
                  <a:pt x="1879679" y="4887714"/>
                </a:lnTo>
                <a:lnTo>
                  <a:pt x="1879679" y="5357411"/>
                </a:lnTo>
                <a:lnTo>
                  <a:pt x="1879679" y="5479766"/>
                </a:lnTo>
                <a:lnTo>
                  <a:pt x="1879679" y="6093188"/>
                </a:lnTo>
                <a:lnTo>
                  <a:pt x="1820360" y="6093188"/>
                </a:lnTo>
                <a:lnTo>
                  <a:pt x="1388114" y="6093188"/>
                </a:lnTo>
                <a:lnTo>
                  <a:pt x="1252844" y="6093188"/>
                </a:lnTo>
                <a:lnTo>
                  <a:pt x="820598" y="6093188"/>
                </a:lnTo>
                <a:lnTo>
                  <a:pt x="754847" y="6093188"/>
                </a:lnTo>
                <a:lnTo>
                  <a:pt x="322601" y="6093188"/>
                </a:lnTo>
                <a:cubicBezTo>
                  <a:pt x="144908" y="6093188"/>
                  <a:pt x="0" y="5937882"/>
                  <a:pt x="0" y="5744895"/>
                </a:cubicBezTo>
                <a:close/>
              </a:path>
            </a:pathLst>
          </a:custGeom>
          <a:noFill/>
          <a:ln w="24491" cap="flat">
            <a:solidFill>
              <a:srgbClr val="EC7C69"/>
            </a:solid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613891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42702-FD97-20B2-D9C7-4A839B79B7A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1C93D493-2E16-2D35-0615-7F30743D7B4D}"/>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776A04E9-9EF1-AF12-79D9-A3BBB82BAB5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dirty="0"/>
          </a:p>
        </p:txBody>
      </p:sp>
      <p:pic>
        <p:nvPicPr>
          <p:cNvPr id="14" name="Picture 13">
            <a:extLst>
              <a:ext uri="{FF2B5EF4-FFF2-40B4-BE49-F238E27FC236}">
                <a16:creationId xmlns:a16="http://schemas.microsoft.com/office/drawing/2014/main" id="{F50E0ADC-1482-0518-2347-63D21E3B1F6D}"/>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00AC2E25-2773-B2F7-428D-5CBC951845C7}"/>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Vaš proračun</a:t>
            </a:r>
          </a:p>
          <a:p>
            <a:pPr algn="r">
              <a:lnSpc>
                <a:spcPts val="3620"/>
              </a:lnSpc>
            </a:pPr>
            <a:endParaRPr lang="en-US" dirty="0">
              <a:solidFill>
                <a:schemeClr val="bg1"/>
              </a:solidFill>
            </a:endParaRPr>
          </a:p>
        </p:txBody>
      </p:sp>
      <p:cxnSp>
        <p:nvCxnSpPr>
          <p:cNvPr id="2" name="Straight Connector 1">
            <a:extLst>
              <a:ext uri="{FF2B5EF4-FFF2-40B4-BE49-F238E27FC236}">
                <a16:creationId xmlns:a16="http://schemas.microsoft.com/office/drawing/2014/main" id="{9F718F35-F513-52DD-9553-0D0DA10CB5C4}"/>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0E19312-D834-B5B9-6FE3-1E7A37D7E9B3}"/>
              </a:ext>
            </a:extLst>
          </p:cNvPr>
          <p:cNvSpPr txBox="1"/>
          <p:nvPr/>
        </p:nvSpPr>
        <p:spPr>
          <a:xfrm>
            <a:off x="2039426" y="1231046"/>
            <a:ext cx="8900381" cy="4506362"/>
          </a:xfrm>
          <a:prstGeom prst="rect">
            <a:avLst/>
          </a:prstGeom>
          <a:noFill/>
        </p:spPr>
        <p:txBody>
          <a:bodyPr wrap="square" lIns="91440" tIns="45720" rIns="91440" bIns="45720" anchor="t">
            <a:spAutoFit/>
          </a:bodyPr>
          <a:lstStyle/>
          <a:p>
            <a:pPr>
              <a:lnSpc>
                <a:spcPts val="2480"/>
              </a:lnSpc>
            </a:pPr>
            <a:r>
              <a:rPr lang="en-US" sz="2400" b="1" dirty="0">
                <a:solidFill>
                  <a:srgbClr val="EC7C69"/>
                </a:solidFill>
              </a:rPr>
              <a:t>Kakšen je vaš proračun? </a:t>
            </a:r>
          </a:p>
          <a:p>
            <a:endParaRPr lang="en-US" sz="800" b="1" dirty="0">
              <a:solidFill>
                <a:srgbClr val="EC7C69"/>
              </a:solidFill>
            </a:endParaRPr>
          </a:p>
          <a:p>
            <a:pPr>
              <a:lnSpc>
                <a:spcPts val="2480"/>
              </a:lnSpc>
            </a:pPr>
            <a:r>
              <a:rPr lang="en-US" sz="2200" dirty="0">
                <a:solidFill>
                  <a:srgbClr val="494949"/>
                </a:solidFill>
              </a:rPr>
              <a:t>(Če je vaš proračun omejen, obstajajo možnosti financiranja, ali pa lahko razvoj razdelite na več faz in ga </a:t>
            </a:r>
            <a:r>
              <a:rPr lang="en-US" sz="2200" dirty="0" err="1">
                <a:solidFill>
                  <a:srgbClr val="494949"/>
                </a:solidFill>
              </a:rPr>
              <a:t>načrtujete</a:t>
            </a:r>
            <a:r>
              <a:rPr lang="en-US" sz="2200" dirty="0">
                <a:solidFill>
                  <a:srgbClr val="494949"/>
                </a:solidFill>
              </a:rPr>
              <a:t>). </a:t>
            </a:r>
            <a:r>
              <a:rPr lang="en-US" sz="2200" b="1" dirty="0">
                <a:solidFill>
                  <a:srgbClr val="494949"/>
                </a:solidFill>
              </a:rPr>
              <a:t>Koliko </a:t>
            </a:r>
            <a:r>
              <a:rPr lang="en-US" sz="2200" b="1" dirty="0" err="1">
                <a:solidFill>
                  <a:srgbClr val="494949"/>
                </a:solidFill>
              </a:rPr>
              <a:t>enot</a:t>
            </a:r>
            <a:r>
              <a:rPr lang="en-US" sz="2200" b="1" dirty="0">
                <a:solidFill>
                  <a:srgbClr val="494949"/>
                </a:solidFill>
              </a:rPr>
              <a:t> želite zgraditi: 1, 5, 10 ali več kot 10? </a:t>
            </a:r>
            <a:r>
              <a:rPr lang="en-US" sz="2200" dirty="0">
                <a:solidFill>
                  <a:srgbClr val="494949"/>
                </a:solidFill>
              </a:rPr>
              <a:t>(Upoštevati morate velikost in prostor na lokaciji). </a:t>
            </a:r>
          </a:p>
          <a:p>
            <a:pPr>
              <a:lnSpc>
                <a:spcPts val="2480"/>
              </a:lnSpc>
            </a:pPr>
            <a:endParaRPr lang="en-US" sz="2200" b="1" dirty="0">
              <a:solidFill>
                <a:srgbClr val="494949"/>
              </a:solidFill>
            </a:endParaRPr>
          </a:p>
          <a:p>
            <a:pPr>
              <a:lnSpc>
                <a:spcPts val="2480"/>
              </a:lnSpc>
            </a:pPr>
            <a:r>
              <a:rPr lang="en-US" sz="2400" b="1" dirty="0">
                <a:solidFill>
                  <a:srgbClr val="EC7C69"/>
                </a:solidFill>
              </a:rPr>
              <a:t>Se odločate za osnovno ali luksuzno raven? </a:t>
            </a:r>
          </a:p>
          <a:p>
            <a:endParaRPr lang="en-US" sz="800" b="1" dirty="0">
              <a:solidFill>
                <a:srgbClr val="EC7C69"/>
              </a:solidFill>
            </a:endParaRPr>
          </a:p>
          <a:p>
            <a:pPr>
              <a:lnSpc>
                <a:spcPts val="2480"/>
              </a:lnSpc>
            </a:pPr>
            <a:r>
              <a:rPr lang="en-US" sz="2200" dirty="0">
                <a:solidFill>
                  <a:srgbClr val="494949"/>
                </a:solidFill>
              </a:rPr>
              <a:t>(Osnovni razred je seveda cenejši, vendar je potencialni donos pri luksuznem razredu večji, vendar je to povezano z večjo naložbo). Upoštevajte tudi, da se začetni stroški močno razlikujejo glede na državo in </a:t>
            </a:r>
            <a:r>
              <a:rPr lang="en-US" sz="2200" dirty="0" err="1">
                <a:solidFill>
                  <a:srgbClr val="494949"/>
                </a:solidFill>
              </a:rPr>
              <a:t>obseg</a:t>
            </a:r>
            <a:r>
              <a:rPr lang="en-US" sz="2200" dirty="0">
                <a:solidFill>
                  <a:srgbClr val="494949"/>
                </a:solidFill>
              </a:rPr>
              <a:t>. Za </a:t>
            </a:r>
            <a:r>
              <a:rPr lang="en-US" sz="2200" dirty="0" err="1">
                <a:solidFill>
                  <a:srgbClr val="494949"/>
                </a:solidFill>
              </a:rPr>
              <a:t>ponazoritev</a:t>
            </a:r>
            <a:r>
              <a:rPr lang="en-US" sz="2200" dirty="0">
                <a:solidFill>
                  <a:srgbClr val="494949"/>
                </a:solidFill>
              </a:rPr>
              <a:t> </a:t>
            </a:r>
            <a:r>
              <a:rPr lang="en-US" sz="2200" dirty="0" err="1">
                <a:solidFill>
                  <a:srgbClr val="494949"/>
                </a:solidFill>
              </a:rPr>
              <a:t>upoštevajte</a:t>
            </a:r>
            <a:r>
              <a:rPr lang="en-US" sz="2200" dirty="0">
                <a:solidFill>
                  <a:srgbClr val="494949"/>
                </a:solidFill>
              </a:rPr>
              <a:t> tri </a:t>
            </a:r>
            <a:r>
              <a:rPr lang="en-US" sz="2200" dirty="0" err="1">
                <a:solidFill>
                  <a:srgbClr val="494949"/>
                </a:solidFill>
              </a:rPr>
              <a:t>scenarije</a:t>
            </a:r>
            <a:r>
              <a:rPr lang="en-US" sz="2200" dirty="0">
                <a:solidFill>
                  <a:srgbClr val="494949"/>
                </a:solidFill>
              </a:rPr>
              <a:t>. </a:t>
            </a:r>
            <a:r>
              <a:rPr lang="en-US" sz="2200" dirty="0" err="1">
                <a:solidFill>
                  <a:srgbClr val="494949"/>
                </a:solidFill>
              </a:rPr>
              <a:t>Tabela</a:t>
            </a:r>
            <a:r>
              <a:rPr lang="en-US" sz="2200" dirty="0">
                <a:solidFill>
                  <a:srgbClr val="494949"/>
                </a:solidFill>
              </a:rPr>
              <a:t> </a:t>
            </a:r>
            <a:r>
              <a:rPr lang="en-US" sz="2200" dirty="0" err="1">
                <a:solidFill>
                  <a:srgbClr val="494949"/>
                </a:solidFill>
              </a:rPr>
              <a:t>na</a:t>
            </a:r>
            <a:r>
              <a:rPr lang="en-US" sz="2200" dirty="0">
                <a:solidFill>
                  <a:srgbClr val="494949"/>
                </a:solidFill>
              </a:rPr>
              <a:t> </a:t>
            </a:r>
            <a:r>
              <a:rPr lang="en-US" sz="2200" dirty="0" err="1">
                <a:solidFill>
                  <a:srgbClr val="494949"/>
                </a:solidFill>
              </a:rPr>
              <a:t>naslednji</a:t>
            </a:r>
            <a:r>
              <a:rPr lang="en-US" sz="2200" dirty="0">
                <a:solidFill>
                  <a:srgbClr val="494949"/>
                </a:solidFill>
              </a:rPr>
              <a:t> </a:t>
            </a:r>
            <a:r>
              <a:rPr lang="en-US" sz="2200" dirty="0" err="1">
                <a:solidFill>
                  <a:srgbClr val="494949"/>
                </a:solidFill>
              </a:rPr>
              <a:t>strani</a:t>
            </a:r>
            <a:r>
              <a:rPr lang="en-US" sz="2200" dirty="0">
                <a:solidFill>
                  <a:srgbClr val="494949"/>
                </a:solidFill>
              </a:rPr>
              <a:t> ne </a:t>
            </a:r>
            <a:r>
              <a:rPr lang="en-US" sz="2200" dirty="0" err="1">
                <a:solidFill>
                  <a:srgbClr val="494949"/>
                </a:solidFill>
              </a:rPr>
              <a:t>vključuje</a:t>
            </a:r>
            <a:r>
              <a:rPr lang="en-US" sz="2200" dirty="0">
                <a:solidFill>
                  <a:srgbClr val="494949"/>
                </a:solidFill>
              </a:rPr>
              <a:t> </a:t>
            </a:r>
            <a:r>
              <a:rPr lang="en-US" sz="2200" dirty="0" err="1">
                <a:solidFill>
                  <a:srgbClr val="494949"/>
                </a:solidFill>
              </a:rPr>
              <a:t>komunalnih</a:t>
            </a:r>
            <a:r>
              <a:rPr lang="en-US" sz="2200" dirty="0">
                <a:solidFill>
                  <a:srgbClr val="494949"/>
                </a:solidFill>
              </a:rPr>
              <a:t> </a:t>
            </a:r>
            <a:r>
              <a:rPr lang="en-US" sz="2200" dirty="0" err="1">
                <a:solidFill>
                  <a:srgbClr val="494949"/>
                </a:solidFill>
              </a:rPr>
              <a:t>storitev</a:t>
            </a:r>
            <a:r>
              <a:rPr lang="en-US" sz="2200" dirty="0">
                <a:solidFill>
                  <a:srgbClr val="494949"/>
                </a:solidFill>
              </a:rPr>
              <a:t>, </a:t>
            </a:r>
            <a:r>
              <a:rPr lang="en-US" sz="2200" dirty="0" err="1">
                <a:solidFill>
                  <a:srgbClr val="494949"/>
                </a:solidFill>
              </a:rPr>
              <a:t>elektrike</a:t>
            </a:r>
            <a:r>
              <a:rPr lang="en-US" sz="2200" dirty="0">
                <a:solidFill>
                  <a:srgbClr val="494949"/>
                </a:solidFill>
              </a:rPr>
              <a:t>, odpadkov, zavarovanja, nepredvidenih stroškov </a:t>
            </a:r>
            <a:r>
              <a:rPr lang="en-US" sz="2200" dirty="0" err="1">
                <a:solidFill>
                  <a:srgbClr val="494949"/>
                </a:solidFill>
              </a:rPr>
              <a:t>ali</a:t>
            </a:r>
            <a:r>
              <a:rPr lang="en-US" sz="2200" dirty="0">
                <a:solidFill>
                  <a:srgbClr val="494949"/>
                </a:solidFill>
              </a:rPr>
              <a:t> </a:t>
            </a:r>
            <a:r>
              <a:rPr lang="en-US" sz="2200" dirty="0" err="1">
                <a:solidFill>
                  <a:srgbClr val="494949"/>
                </a:solidFill>
              </a:rPr>
              <a:t>drugih</a:t>
            </a:r>
            <a:r>
              <a:rPr lang="en-US" sz="2200" dirty="0">
                <a:solidFill>
                  <a:srgbClr val="494949"/>
                </a:solidFill>
              </a:rPr>
              <a:t> </a:t>
            </a:r>
            <a:r>
              <a:rPr lang="en-US" sz="2200" dirty="0" err="1">
                <a:solidFill>
                  <a:srgbClr val="494949"/>
                </a:solidFill>
              </a:rPr>
              <a:t>dodatnih</a:t>
            </a:r>
            <a:r>
              <a:rPr lang="en-US" sz="2200" dirty="0">
                <a:solidFill>
                  <a:srgbClr val="494949"/>
                </a:solidFill>
              </a:rPr>
              <a:t> </a:t>
            </a:r>
            <a:r>
              <a:rPr lang="en-US" sz="2200" dirty="0" err="1">
                <a:solidFill>
                  <a:srgbClr val="494949"/>
                </a:solidFill>
              </a:rPr>
              <a:t>stroškov</a:t>
            </a:r>
            <a:r>
              <a:rPr lang="en-US" sz="2200" dirty="0">
                <a:solidFill>
                  <a:srgbClr val="494949"/>
                </a:solidFill>
              </a:rPr>
              <a:t>. </a:t>
            </a:r>
            <a:r>
              <a:rPr lang="en-US" sz="2200" dirty="0" err="1">
                <a:solidFill>
                  <a:srgbClr val="494949"/>
                </a:solidFill>
              </a:rPr>
              <a:t>Podrobnejše</a:t>
            </a:r>
            <a:r>
              <a:rPr lang="en-US" sz="2200" dirty="0">
                <a:solidFill>
                  <a:srgbClr val="494949"/>
                </a:solidFill>
              </a:rPr>
              <a:t> </a:t>
            </a:r>
            <a:r>
              <a:rPr lang="en-US" sz="2200" dirty="0" err="1">
                <a:solidFill>
                  <a:srgbClr val="494949"/>
                </a:solidFill>
              </a:rPr>
              <a:t>razlage</a:t>
            </a:r>
            <a:r>
              <a:rPr lang="en-US" sz="2200" dirty="0">
                <a:solidFill>
                  <a:srgbClr val="494949"/>
                </a:solidFill>
              </a:rPr>
              <a:t> so </a:t>
            </a:r>
            <a:r>
              <a:rPr lang="en-US" sz="2200" dirty="0" err="1">
                <a:solidFill>
                  <a:srgbClr val="494949"/>
                </a:solidFill>
              </a:rPr>
              <a:t>na</a:t>
            </a:r>
            <a:r>
              <a:rPr lang="en-US" sz="2200" dirty="0">
                <a:solidFill>
                  <a:srgbClr val="494949"/>
                </a:solidFill>
              </a:rPr>
              <a:t> </a:t>
            </a:r>
            <a:r>
              <a:rPr lang="en-US" sz="2200" dirty="0" err="1">
                <a:solidFill>
                  <a:srgbClr val="494949"/>
                </a:solidFill>
              </a:rPr>
              <a:t>naslednjih</a:t>
            </a:r>
            <a:r>
              <a:rPr lang="en-US" sz="2200" dirty="0">
                <a:solidFill>
                  <a:srgbClr val="494949"/>
                </a:solidFill>
              </a:rPr>
              <a:t> </a:t>
            </a:r>
            <a:r>
              <a:rPr lang="en-US" sz="2200" dirty="0" err="1">
                <a:solidFill>
                  <a:srgbClr val="494949"/>
                </a:solidFill>
              </a:rPr>
              <a:t>straneh</a:t>
            </a:r>
            <a:r>
              <a:rPr lang="en-US" sz="2200" dirty="0">
                <a:solidFill>
                  <a:srgbClr val="494949"/>
                </a:solidFill>
              </a:rPr>
              <a:t>.</a:t>
            </a:r>
            <a:endParaRPr lang="en-US" sz="2200" dirty="0">
              <a:solidFill>
                <a:srgbClr val="494949"/>
              </a:solidFill>
              <a:ea typeface="Calibri"/>
              <a:cs typeface="Calibri"/>
            </a:endParaRPr>
          </a:p>
          <a:p>
            <a:pPr>
              <a:lnSpc>
                <a:spcPts val="2480"/>
              </a:lnSpc>
            </a:pPr>
            <a:endParaRPr lang="en-IE" sz="2200" dirty="0">
              <a:solidFill>
                <a:srgbClr val="494949"/>
              </a:solidFill>
            </a:endParaRPr>
          </a:p>
        </p:txBody>
      </p:sp>
      <p:sp>
        <p:nvSpPr>
          <p:cNvPr id="4" name="Text Placeholder 5">
            <a:extLst>
              <a:ext uri="{FF2B5EF4-FFF2-40B4-BE49-F238E27FC236}">
                <a16:creationId xmlns:a16="http://schemas.microsoft.com/office/drawing/2014/main" id="{6D8EC274-8054-0688-9E30-532C78F52B53}"/>
              </a:ext>
            </a:extLst>
          </p:cNvPr>
          <p:cNvSpPr txBox="1">
            <a:spLocks/>
          </p:cNvSpPr>
          <p:nvPr/>
        </p:nvSpPr>
        <p:spPr>
          <a:xfrm>
            <a:off x="2039427" y="400242"/>
            <a:ext cx="9523308" cy="830800"/>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Kakšen je vaš proračun: </a:t>
            </a:r>
            <a:r>
              <a:rPr lang="en-US" dirty="0">
                <a:solidFill>
                  <a:srgbClr val="494949"/>
                </a:solidFill>
              </a:rPr>
              <a:t>ocena osnovnih stroškov</a:t>
            </a:r>
          </a:p>
          <a:p>
            <a:pPr>
              <a:lnSpc>
                <a:spcPts val="2900"/>
              </a:lnSpc>
            </a:pPr>
            <a:endParaRPr lang="en-US" dirty="0"/>
          </a:p>
        </p:txBody>
      </p:sp>
    </p:spTree>
    <p:extLst>
      <p:ext uri="{BB962C8B-B14F-4D97-AF65-F5344CB8AC3E}">
        <p14:creationId xmlns:p14="http://schemas.microsoft.com/office/powerpoint/2010/main" val="2751922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7705-A5F9-BBB9-7C24-169F584A348D}"/>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4FF32870-297F-0B18-7461-A47882C8D53C}"/>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F695C247-AFFE-6BE4-A416-15FE28D45B9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pic>
        <p:nvPicPr>
          <p:cNvPr id="14" name="Picture 13">
            <a:extLst>
              <a:ext uri="{FF2B5EF4-FFF2-40B4-BE49-F238E27FC236}">
                <a16:creationId xmlns:a16="http://schemas.microsoft.com/office/drawing/2014/main" id="{06A0C393-3D2B-5410-55BB-1FC0A0A5942C}"/>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B5E13305-8B9A-03C9-8312-9BE9E44AA37B}"/>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Vaš proračun</a:t>
            </a:r>
          </a:p>
          <a:p>
            <a:pPr algn="r">
              <a:lnSpc>
                <a:spcPts val="3620"/>
              </a:lnSpc>
            </a:pPr>
            <a:endParaRPr lang="en-US" dirty="0">
              <a:solidFill>
                <a:schemeClr val="bg1"/>
              </a:solidFill>
            </a:endParaRPr>
          </a:p>
        </p:txBody>
      </p:sp>
      <p:cxnSp>
        <p:nvCxnSpPr>
          <p:cNvPr id="2" name="Straight Connector 1">
            <a:extLst>
              <a:ext uri="{FF2B5EF4-FFF2-40B4-BE49-F238E27FC236}">
                <a16:creationId xmlns:a16="http://schemas.microsoft.com/office/drawing/2014/main" id="{F3E78E26-8678-9A6E-2CC7-C31DD5D86B54}"/>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2A616DF5-D2CC-D28E-5C04-B89C17AB98BA}"/>
              </a:ext>
            </a:extLst>
          </p:cNvPr>
          <p:cNvSpPr txBox="1">
            <a:spLocks/>
          </p:cNvSpPr>
          <p:nvPr/>
        </p:nvSpPr>
        <p:spPr>
          <a:xfrm>
            <a:off x="2039427" y="400242"/>
            <a:ext cx="9523308" cy="830800"/>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Kakšen je vaš proračun: </a:t>
            </a:r>
            <a:r>
              <a:rPr lang="en-US" dirty="0">
                <a:solidFill>
                  <a:srgbClr val="494949"/>
                </a:solidFill>
              </a:rPr>
              <a:t>ocena osnovnih stroškov</a:t>
            </a:r>
          </a:p>
          <a:p>
            <a:pPr>
              <a:lnSpc>
                <a:spcPts val="2900"/>
              </a:lnSpc>
            </a:pPr>
            <a:endParaRPr lang="en-US" dirty="0"/>
          </a:p>
        </p:txBody>
      </p:sp>
      <p:graphicFrame>
        <p:nvGraphicFramePr>
          <p:cNvPr id="5" name="Table 4">
            <a:extLst>
              <a:ext uri="{FF2B5EF4-FFF2-40B4-BE49-F238E27FC236}">
                <a16:creationId xmlns:a16="http://schemas.microsoft.com/office/drawing/2014/main" id="{D2DC1675-C174-A679-7794-D4E028252107}"/>
              </a:ext>
            </a:extLst>
          </p:cNvPr>
          <p:cNvGraphicFramePr>
            <a:graphicFrameLocks noGrp="1"/>
          </p:cNvGraphicFramePr>
          <p:nvPr>
            <p:extLst>
              <p:ext uri="{D42A27DB-BD31-4B8C-83A1-F6EECF244321}">
                <p14:modId xmlns:p14="http://schemas.microsoft.com/office/powerpoint/2010/main" val="1531183446"/>
              </p:ext>
            </p:extLst>
          </p:nvPr>
        </p:nvGraphicFramePr>
        <p:xfrm>
          <a:off x="2039427" y="1463756"/>
          <a:ext cx="9424200" cy="4571496"/>
        </p:xfrm>
        <a:graphic>
          <a:graphicData uri="http://schemas.openxmlformats.org/drawingml/2006/table">
            <a:tbl>
              <a:tblPr/>
              <a:tblGrid>
                <a:gridCol w="2356050">
                  <a:extLst>
                    <a:ext uri="{9D8B030D-6E8A-4147-A177-3AD203B41FA5}">
                      <a16:colId xmlns:a16="http://schemas.microsoft.com/office/drawing/2014/main" val="3993057242"/>
                    </a:ext>
                  </a:extLst>
                </a:gridCol>
                <a:gridCol w="2356050">
                  <a:extLst>
                    <a:ext uri="{9D8B030D-6E8A-4147-A177-3AD203B41FA5}">
                      <a16:colId xmlns:a16="http://schemas.microsoft.com/office/drawing/2014/main" val="371853711"/>
                    </a:ext>
                  </a:extLst>
                </a:gridCol>
                <a:gridCol w="2356050">
                  <a:extLst>
                    <a:ext uri="{9D8B030D-6E8A-4147-A177-3AD203B41FA5}">
                      <a16:colId xmlns:a16="http://schemas.microsoft.com/office/drawing/2014/main" val="417883279"/>
                    </a:ext>
                  </a:extLst>
                </a:gridCol>
                <a:gridCol w="2356050">
                  <a:extLst>
                    <a:ext uri="{9D8B030D-6E8A-4147-A177-3AD203B41FA5}">
                      <a16:colId xmlns:a16="http://schemas.microsoft.com/office/drawing/2014/main" val="3929924165"/>
                    </a:ext>
                  </a:extLst>
                </a:gridCol>
              </a:tblGrid>
              <a:tr h="507832">
                <a:tc>
                  <a:txBody>
                    <a:bodyPr/>
                    <a:lstStyle/>
                    <a:p>
                      <a:r>
                        <a:rPr lang="en-IE" sz="2200" b="1" dirty="0">
                          <a:solidFill>
                            <a:schemeClr val="bg1"/>
                          </a:solidFill>
                        </a:rPr>
                        <a:t>Stroški</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tc>
                  <a:txBody>
                    <a:bodyPr/>
                    <a:lstStyle/>
                    <a:p>
                      <a:r>
                        <a:rPr lang="en-IE" sz="2200" b="1" dirty="0">
                          <a:solidFill>
                            <a:schemeClr val="bg1"/>
                          </a:solidFill>
                        </a:rPr>
                        <a:t>Enotna enota</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tc>
                  <a:txBody>
                    <a:bodyPr/>
                    <a:lstStyle/>
                    <a:p>
                      <a:r>
                        <a:rPr lang="en-IE" sz="2200" b="1" dirty="0">
                          <a:solidFill>
                            <a:schemeClr val="bg1"/>
                          </a:solidFill>
                        </a:rPr>
                        <a:t>5 enot</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tc>
                  <a:txBody>
                    <a:bodyPr/>
                    <a:lstStyle/>
                    <a:p>
                      <a:r>
                        <a:rPr lang="en-IE" sz="2200" b="1" dirty="0">
                          <a:solidFill>
                            <a:schemeClr val="bg1"/>
                          </a:solidFill>
                        </a:rPr>
                        <a:t>10 enot</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extLst>
                  <a:ext uri="{0D108BD9-81ED-4DB2-BD59-A6C34878D82A}">
                    <a16:rowId xmlns:a16="http://schemas.microsoft.com/office/drawing/2014/main" val="966223624"/>
                  </a:ext>
                </a:extLst>
              </a:tr>
              <a:tr h="507832">
                <a:tc>
                  <a:txBody>
                    <a:bodyPr/>
                    <a:lstStyle/>
                    <a:p>
                      <a:r>
                        <a:rPr lang="en-IE" sz="2200" b="1" dirty="0">
                          <a:solidFill>
                            <a:srgbClr val="459597"/>
                          </a:solidFill>
                        </a:rPr>
                        <a:t>Zemljišče (</a:t>
                      </a:r>
                      <a:r>
                        <a:rPr lang="en-IE" sz="2200" b="1" dirty="0" err="1">
                          <a:solidFill>
                            <a:srgbClr val="459597"/>
                          </a:solidFill>
                        </a:rPr>
                        <a:t>približno</a:t>
                      </a:r>
                      <a:r>
                        <a:rPr lang="en-IE" sz="2200" b="1" dirty="0">
                          <a:solidFill>
                            <a:srgbClr val="459597"/>
                          </a:solidFill>
                        </a:rPr>
                        <a:t>)</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5.000–10.000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20.000–30.000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45.000–60.000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1828708979"/>
                  </a:ext>
                </a:extLst>
              </a:tr>
              <a:tr h="507832">
                <a:tc>
                  <a:txBody>
                    <a:bodyPr/>
                    <a:lstStyle/>
                    <a:p>
                      <a:r>
                        <a:rPr lang="en-IE" sz="2200" b="1" dirty="0">
                          <a:solidFill>
                            <a:srgbClr val="459597"/>
                          </a:solidFill>
                        </a:rPr>
                        <a:t>Načrtovanje/dovoljenja</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1.000–3.000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10.000 EUR</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3802195883"/>
                  </a:ext>
                </a:extLst>
              </a:tr>
              <a:tr h="507832">
                <a:tc>
                  <a:txBody>
                    <a:bodyPr/>
                    <a:lstStyle/>
                    <a:p>
                      <a:r>
                        <a:rPr lang="en-IE" sz="2200" b="1" dirty="0">
                          <a:solidFill>
                            <a:srgbClr val="459597"/>
                          </a:solidFill>
                        </a:rPr>
                        <a:t>Infrastruktura</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20.000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100.000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200.000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3204225823"/>
                  </a:ext>
                </a:extLst>
              </a:tr>
              <a:tr h="507832">
                <a:tc>
                  <a:txBody>
                    <a:bodyPr/>
                    <a:lstStyle/>
                    <a:p>
                      <a:r>
                        <a:rPr lang="en-IE" sz="2200" b="1" dirty="0">
                          <a:solidFill>
                            <a:srgbClr val="459597"/>
                          </a:solidFill>
                        </a:rPr>
                        <a:t>Enote (</a:t>
                      </a:r>
                      <a:r>
                        <a:rPr lang="en-IE" sz="2200" b="1" dirty="0" err="1">
                          <a:solidFill>
                            <a:srgbClr val="459597"/>
                          </a:solidFill>
                        </a:rPr>
                        <a:t>povprečna </a:t>
                      </a:r>
                      <a:r>
                        <a:rPr lang="en-IE" sz="2200" b="1" dirty="0">
                          <a:solidFill>
                            <a:srgbClr val="459597"/>
                          </a:solidFill>
                        </a:rPr>
                        <a:t>cena)</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12.000–25.000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125.000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250.000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2631644322"/>
                  </a:ext>
                </a:extLst>
              </a:tr>
              <a:tr h="507832">
                <a:tc>
                  <a:txBody>
                    <a:bodyPr/>
                    <a:lstStyle/>
                    <a:p>
                      <a:r>
                        <a:rPr lang="en-IE" sz="2200" b="1" dirty="0">
                          <a:solidFill>
                            <a:srgbClr val="459597"/>
                          </a:solidFill>
                        </a:rPr>
                        <a:t>Pohištvo in oprema</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3.000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15.000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30.000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2718541304"/>
                  </a:ext>
                </a:extLst>
              </a:tr>
              <a:tr h="507832">
                <a:tc>
                  <a:txBody>
                    <a:bodyPr/>
                    <a:lstStyle/>
                    <a:p>
                      <a:r>
                        <a:rPr lang="en-IE" sz="2200" b="1" dirty="0">
                          <a:solidFill>
                            <a:srgbClr val="459597"/>
                          </a:solidFill>
                        </a:rPr>
                        <a:t>Skupaj (</a:t>
                      </a:r>
                      <a:r>
                        <a:rPr lang="en-IE" sz="2200" b="1" dirty="0" err="1">
                          <a:solidFill>
                            <a:srgbClr val="459597"/>
                          </a:solidFill>
                        </a:rPr>
                        <a:t>približno</a:t>
                      </a:r>
                      <a:r>
                        <a:rPr lang="en-IE" sz="2200" b="1" dirty="0">
                          <a:solidFill>
                            <a:srgbClr val="459597"/>
                          </a:solidFill>
                        </a:rPr>
                        <a:t>)</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b="1">
                          <a:solidFill>
                            <a:srgbClr val="494949"/>
                          </a:solidFill>
                        </a:rPr>
                        <a:t>41.000–55.000</a:t>
                      </a:r>
                      <a:endParaRPr lang="en-IE" sz="2200">
                        <a:solidFill>
                          <a:srgbClr val="494949"/>
                        </a:solidFill>
                      </a:endParaRP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b="1" dirty="0">
                          <a:solidFill>
                            <a:srgbClr val="494949"/>
                          </a:solidFill>
                        </a:rPr>
                        <a:t>165.000–195.000</a:t>
                      </a:r>
                      <a:endParaRPr lang="en-IE" sz="2200" dirty="0">
                        <a:solidFill>
                          <a:srgbClr val="494949"/>
                        </a:solidFill>
                      </a:endParaRP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b="1" dirty="0">
                          <a:solidFill>
                            <a:srgbClr val="494949"/>
                          </a:solidFill>
                        </a:rPr>
                        <a:t>540.000–580.000</a:t>
                      </a:r>
                      <a:endParaRPr lang="en-IE" sz="2200" dirty="0">
                        <a:solidFill>
                          <a:srgbClr val="494949"/>
                        </a:solidFill>
                      </a:endParaRP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1214601503"/>
                  </a:ext>
                </a:extLst>
              </a:tr>
            </a:tbl>
          </a:graphicData>
        </a:graphic>
      </p:graphicFrame>
    </p:spTree>
    <p:extLst>
      <p:ext uri="{BB962C8B-B14F-4D97-AF65-F5344CB8AC3E}">
        <p14:creationId xmlns:p14="http://schemas.microsoft.com/office/powerpoint/2010/main" val="2279360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5E2EB-94E7-519C-3001-9B1051F699C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2E204C9A-6E7E-835E-2EB4-56237A47E426}"/>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57E874BC-02EA-A9AF-5D2B-9E70B4B7EC3B}"/>
              </a:ext>
            </a:extLst>
          </p:cNvPr>
          <p:cNvCxnSpPr>
            <a:cxnSpLocks/>
          </p:cNvCxnSpPr>
          <p:nvPr/>
        </p:nvCxnSpPr>
        <p:spPr>
          <a:xfrm>
            <a:off x="2115638" y="3145058"/>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82D574D-A5CF-2ED0-7734-A561E5B6D5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sp>
        <p:nvSpPr>
          <p:cNvPr id="2" name="TextBox 1">
            <a:extLst>
              <a:ext uri="{FF2B5EF4-FFF2-40B4-BE49-F238E27FC236}">
                <a16:creationId xmlns:a16="http://schemas.microsoft.com/office/drawing/2014/main" id="{2D377043-073D-628A-D5EE-D479A8B3A3CF}"/>
              </a:ext>
            </a:extLst>
          </p:cNvPr>
          <p:cNvSpPr txBox="1"/>
          <p:nvPr/>
        </p:nvSpPr>
        <p:spPr>
          <a:xfrm>
            <a:off x="2112580" y="3432419"/>
            <a:ext cx="8568702" cy="2760499"/>
          </a:xfrm>
          <a:prstGeom prst="rect">
            <a:avLst/>
          </a:prstGeom>
          <a:noFill/>
        </p:spPr>
        <p:txBody>
          <a:bodyPr wrap="square">
            <a:spAutoFit/>
          </a:bodyPr>
          <a:lstStyle/>
          <a:p>
            <a:pPr>
              <a:lnSpc>
                <a:spcPts val="2340"/>
              </a:lnSpc>
              <a:spcAft>
                <a:spcPts val="1200"/>
              </a:spcAft>
            </a:pPr>
            <a:r>
              <a:rPr lang="en-US" sz="2400" b="1" dirty="0">
                <a:solidFill>
                  <a:srgbClr val="EC7C69"/>
                </a:solidFill>
              </a:rPr>
              <a:t>Vaš model (npr. sezonski, polni delovni čas, umik v naravo) vpliva na fiksne in spremenljive stroške ter donosnost naložbe.</a:t>
            </a:r>
          </a:p>
          <a:p>
            <a:pPr>
              <a:lnSpc>
                <a:spcPts val="2340"/>
              </a:lnSpc>
              <a:spcAft>
                <a:spcPts val="1200"/>
              </a:spcAft>
            </a:pPr>
            <a:r>
              <a:rPr lang="en-US" sz="2200" dirty="0">
                <a:solidFill>
                  <a:srgbClr val="494949"/>
                </a:solidFill>
              </a:rPr>
              <a:t>Zgodnje razumevanje vašega poslovnega modela pomaga pri sprejemanju vseh prihodnjih odločitev. Ali boste upravljali glamping, </a:t>
            </a:r>
            <a:r>
              <a:rPr lang="en-US" sz="2200" dirty="0" err="1">
                <a:solidFill>
                  <a:srgbClr val="494949"/>
                </a:solidFill>
              </a:rPr>
              <a:t>kmetijo</a:t>
            </a:r>
            <a:r>
              <a:rPr lang="en-US" sz="2200" dirty="0">
                <a:solidFill>
                  <a:srgbClr val="494949"/>
                </a:solidFill>
              </a:rPr>
              <a:t>, ekološki retreat ali mobilni pop-up? </a:t>
            </a:r>
          </a:p>
          <a:p>
            <a:pPr>
              <a:lnSpc>
                <a:spcPts val="2340"/>
              </a:lnSpc>
              <a:spcAft>
                <a:spcPts val="1200"/>
              </a:spcAft>
            </a:pPr>
            <a:r>
              <a:rPr lang="en-US" sz="2200" dirty="0">
                <a:solidFill>
                  <a:srgbClr val="494949"/>
                </a:solidFill>
              </a:rPr>
              <a:t>Vsak od njih ima drugačno infrastrukturo, sezonskost, kadrovske potrebe in pričakovanja gostov. Vpliva tudi na možnosti financiranja in veljavne predpise. </a:t>
            </a:r>
          </a:p>
        </p:txBody>
      </p:sp>
      <p:pic>
        <p:nvPicPr>
          <p:cNvPr id="14" name="Picture 13">
            <a:extLst>
              <a:ext uri="{FF2B5EF4-FFF2-40B4-BE49-F238E27FC236}">
                <a16:creationId xmlns:a16="http://schemas.microsoft.com/office/drawing/2014/main" id="{3B312A56-0927-FCEB-5031-FFBD2203E3C0}"/>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0654E884-2380-E7BE-53CD-6FDF2D617293}"/>
              </a:ext>
            </a:extLst>
          </p:cNvPr>
          <p:cNvSpPr txBox="1">
            <a:spLocks/>
          </p:cNvSpPr>
          <p:nvPr/>
        </p:nvSpPr>
        <p:spPr>
          <a:xfrm>
            <a:off x="1995349" y="2178242"/>
            <a:ext cx="8673763" cy="1015301"/>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Razumevanje stroškov različnih poslovnih modelov </a:t>
            </a:r>
          </a:p>
          <a:p>
            <a:pPr>
              <a:lnSpc>
                <a:spcPts val="2900"/>
              </a:lnSpc>
            </a:pPr>
            <a:r>
              <a:rPr lang="en-US" b="0" dirty="0">
                <a:solidFill>
                  <a:srgbClr val="494949"/>
                </a:solidFill>
              </a:rPr>
              <a:t>Kakšen je vaš poslovni model: upoštevanje stroškov</a:t>
            </a:r>
          </a:p>
          <a:p>
            <a:pPr>
              <a:lnSpc>
                <a:spcPts val="2900"/>
              </a:lnSpc>
            </a:pPr>
            <a:endParaRPr lang="en-US" dirty="0">
              <a:solidFill>
                <a:srgbClr val="459597"/>
              </a:solidFill>
              <a:ea typeface="Calibri"/>
              <a:cs typeface="Calibri"/>
            </a:endParaRPr>
          </a:p>
        </p:txBody>
      </p:sp>
      <p:sp>
        <p:nvSpPr>
          <p:cNvPr id="6" name="Text Placeholder 3">
            <a:extLst>
              <a:ext uri="{FF2B5EF4-FFF2-40B4-BE49-F238E27FC236}">
                <a16:creationId xmlns:a16="http://schemas.microsoft.com/office/drawing/2014/main" id="{58FF5683-CF01-BBF7-AF7C-3916C13B92C6}"/>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Poslovni modeli</a:t>
            </a:r>
          </a:p>
          <a:p>
            <a:pPr algn="r">
              <a:lnSpc>
                <a:spcPts val="3620"/>
              </a:lnSpc>
            </a:pPr>
            <a:endParaRPr lang="en-US" dirty="0">
              <a:solidFill>
                <a:schemeClr val="bg1"/>
              </a:solidFill>
            </a:endParaRPr>
          </a:p>
        </p:txBody>
      </p:sp>
      <p:sp>
        <p:nvSpPr>
          <p:cNvPr id="3" name="TextBox 2">
            <a:extLst>
              <a:ext uri="{FF2B5EF4-FFF2-40B4-BE49-F238E27FC236}">
                <a16:creationId xmlns:a16="http://schemas.microsoft.com/office/drawing/2014/main" id="{D01F40D8-6D7A-0052-4B19-4AA22FC2D271}"/>
              </a:ext>
            </a:extLst>
          </p:cNvPr>
          <p:cNvSpPr txBox="1"/>
          <p:nvPr/>
        </p:nvSpPr>
        <p:spPr>
          <a:xfrm>
            <a:off x="2783103" y="830065"/>
            <a:ext cx="4042549" cy="1015663"/>
          </a:xfrm>
          <a:prstGeom prst="rect">
            <a:avLst/>
          </a:prstGeom>
          <a:noFill/>
        </p:spPr>
        <p:txBody>
          <a:bodyPr wrap="square" rtlCol="0">
            <a:spAutoFit/>
          </a:bodyPr>
          <a:lstStyle/>
          <a:p>
            <a:pPr>
              <a:lnSpc>
                <a:spcPts val="2360"/>
              </a:lnSpc>
            </a:pPr>
            <a:r>
              <a:rPr lang="en-US" sz="2600" b="1" dirty="0">
                <a:solidFill>
                  <a:srgbClr val="EC7C69"/>
                </a:solidFill>
                <a:latin typeface="Calibri" panose="020F0502020204030204" pitchFamily="34" charset="0"/>
                <a:cs typeface="Calibri" panose="020F0502020204030204" pitchFamily="34" charset="0"/>
              </a:rPr>
              <a:t>Prednostna naloga 2 (€)</a:t>
            </a:r>
          </a:p>
          <a:p>
            <a:pPr>
              <a:lnSpc>
                <a:spcPts val="2360"/>
              </a:lnSpc>
            </a:pPr>
            <a:r>
              <a:rPr lang="en-US" sz="2200" b="1" dirty="0">
                <a:solidFill>
                  <a:srgbClr val="494949"/>
                </a:solidFill>
                <a:latin typeface="Calibri" panose="020F0502020204030204" pitchFamily="34" charset="0"/>
                <a:cs typeface="Calibri" panose="020F0502020204030204" pitchFamily="34" charset="0"/>
              </a:rPr>
              <a:t>Odločite se za poslovni model</a:t>
            </a: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sp>
        <p:nvSpPr>
          <p:cNvPr id="4" name="Freeform 12">
            <a:extLst>
              <a:ext uri="{FF2B5EF4-FFF2-40B4-BE49-F238E27FC236}">
                <a16:creationId xmlns:a16="http://schemas.microsoft.com/office/drawing/2014/main" id="{0B5CB33C-5127-85C9-4BC2-F300960800E3}"/>
              </a:ext>
            </a:extLst>
          </p:cNvPr>
          <p:cNvSpPr/>
          <p:nvPr/>
        </p:nvSpPr>
        <p:spPr>
          <a:xfrm rot="5400000">
            <a:off x="3840595" y="-1213104"/>
            <a:ext cx="1308507" cy="4661606"/>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8" name="Group 7">
            <a:extLst>
              <a:ext uri="{FF2B5EF4-FFF2-40B4-BE49-F238E27FC236}">
                <a16:creationId xmlns:a16="http://schemas.microsoft.com/office/drawing/2014/main" id="{B749B192-2F9F-770A-1153-0A88626A8D75}"/>
              </a:ext>
            </a:extLst>
          </p:cNvPr>
          <p:cNvGrpSpPr/>
          <p:nvPr/>
        </p:nvGrpSpPr>
        <p:grpSpPr>
          <a:xfrm>
            <a:off x="1763930" y="845379"/>
            <a:ext cx="793524" cy="801083"/>
            <a:chOff x="4897755" y="3322320"/>
            <a:chExt cx="600074" cy="605790"/>
          </a:xfrm>
        </p:grpSpPr>
        <p:sp>
          <p:nvSpPr>
            <p:cNvPr id="11" name="Freeform 15">
              <a:extLst>
                <a:ext uri="{FF2B5EF4-FFF2-40B4-BE49-F238E27FC236}">
                  <a16:creationId xmlns:a16="http://schemas.microsoft.com/office/drawing/2014/main" id="{029DD9D8-9BAD-95DB-130C-3D7F03622BA1}"/>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21" name="Freeform 16">
              <a:extLst>
                <a:ext uri="{FF2B5EF4-FFF2-40B4-BE49-F238E27FC236}">
                  <a16:creationId xmlns:a16="http://schemas.microsoft.com/office/drawing/2014/main" id="{D32D0699-7196-EF54-B36C-7C0E05D64475}"/>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22" name="Graphic 14">
              <a:extLst>
                <a:ext uri="{FF2B5EF4-FFF2-40B4-BE49-F238E27FC236}">
                  <a16:creationId xmlns:a16="http://schemas.microsoft.com/office/drawing/2014/main" id="{392A84A4-3393-EF31-7425-C959B2520BDE}"/>
                </a:ext>
              </a:extLst>
            </p:cNvPr>
            <p:cNvGrpSpPr/>
            <p:nvPr/>
          </p:nvGrpSpPr>
          <p:grpSpPr>
            <a:xfrm>
              <a:off x="5040867" y="3443287"/>
              <a:ext cx="290185" cy="367426"/>
              <a:chOff x="5040867" y="3443287"/>
              <a:chExt cx="290185" cy="367426"/>
            </a:xfrm>
            <a:solidFill>
              <a:srgbClr val="FFFFFF"/>
            </a:solidFill>
          </p:grpSpPr>
          <p:sp>
            <p:nvSpPr>
              <p:cNvPr id="23" name="Freeform 18">
                <a:extLst>
                  <a:ext uri="{FF2B5EF4-FFF2-40B4-BE49-F238E27FC236}">
                    <a16:creationId xmlns:a16="http://schemas.microsoft.com/office/drawing/2014/main" id="{F56E17B1-EF08-9006-5C4C-262C9C35AE35}"/>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24" name="Freeform 19">
                <a:extLst>
                  <a:ext uri="{FF2B5EF4-FFF2-40B4-BE49-F238E27FC236}">
                    <a16:creationId xmlns:a16="http://schemas.microsoft.com/office/drawing/2014/main" id="{379362EF-1420-DCB7-C0EF-085A775FE1D8}"/>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78557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3B3BF-2451-D03E-FDD2-E51FBC36BEC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A54BE240-27ED-1631-4D86-DF11C1541712}"/>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38CB9CA7-009B-3EB4-8AFE-A76B9B4BD3A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37</a:t>
            </a:fld>
            <a:endParaRPr lang="fr-CA" sz="1200" dirty="0"/>
          </a:p>
        </p:txBody>
      </p:sp>
      <p:sp>
        <p:nvSpPr>
          <p:cNvPr id="2" name="TextBox 1">
            <a:extLst>
              <a:ext uri="{FF2B5EF4-FFF2-40B4-BE49-F238E27FC236}">
                <a16:creationId xmlns:a16="http://schemas.microsoft.com/office/drawing/2014/main" id="{A0E20347-144D-AFC6-0515-3C43520EE09E}"/>
              </a:ext>
            </a:extLst>
          </p:cNvPr>
          <p:cNvSpPr txBox="1"/>
          <p:nvPr/>
        </p:nvSpPr>
        <p:spPr>
          <a:xfrm>
            <a:off x="2039428" y="1526669"/>
            <a:ext cx="8880761" cy="4671215"/>
          </a:xfrm>
          <a:prstGeom prst="rect">
            <a:avLst/>
          </a:prstGeom>
          <a:noFill/>
        </p:spPr>
        <p:txBody>
          <a:bodyPr wrap="square" lIns="91440" tIns="45720" rIns="91440" bIns="45720" anchor="t">
            <a:spAutoFit/>
          </a:bodyPr>
          <a:lstStyle/>
          <a:p>
            <a:pPr>
              <a:lnSpc>
                <a:spcPts val="2340"/>
              </a:lnSpc>
              <a:spcAft>
                <a:spcPts val="1200"/>
              </a:spcAft>
            </a:pPr>
            <a:r>
              <a:rPr lang="en-US" sz="2400" b="1" dirty="0">
                <a:solidFill>
                  <a:srgbClr val="EC7C69"/>
                </a:solidFill>
              </a:rPr>
              <a:t>Standardni poslovni modeli in njihovi stroški: </a:t>
            </a:r>
          </a:p>
          <a:p>
            <a:pPr marL="342900" indent="-342900">
              <a:lnSpc>
                <a:spcPts val="2340"/>
              </a:lnSpc>
              <a:buClr>
                <a:srgbClr val="459597"/>
              </a:buClr>
              <a:buFont typeface="Arial" panose="020B0604020202020204" pitchFamily="34" charset="0"/>
              <a:buChar char="•"/>
            </a:pPr>
            <a:r>
              <a:rPr lang="en-US" sz="2200" b="1" dirty="0">
                <a:solidFill>
                  <a:srgbClr val="494949"/>
                </a:solidFill>
              </a:rPr>
              <a:t>Glamping, ki ga upravlja lastnik</a:t>
            </a:r>
            <a:r>
              <a:rPr lang="en-US" sz="2200" dirty="0">
                <a:solidFill>
                  <a:srgbClr val="494949"/>
                </a:solidFill>
              </a:rPr>
              <a:t>: Neposredno upravljanje pomeni popoln nadzor, vendar zahteva vlaganje časa. Zmerni začetni stroški </a:t>
            </a:r>
            <a:r>
              <a:rPr lang="en-US" sz="2200" b="1" dirty="0">
                <a:solidFill>
                  <a:srgbClr val="494949"/>
                </a:solidFill>
              </a:rPr>
              <a:t>(60.000–150.000 EUR za 3–5 enot).</a:t>
            </a:r>
          </a:p>
          <a:p>
            <a:pPr marL="342900" indent="-342900">
              <a:lnSpc>
                <a:spcPts val="2340"/>
              </a:lnSpc>
              <a:buClr>
                <a:srgbClr val="459597"/>
              </a:buClr>
              <a:buFont typeface="Arial" panose="020B0604020202020204" pitchFamily="34" charset="0"/>
              <a:buChar char="•"/>
            </a:pPr>
            <a:r>
              <a:rPr lang="en-US" sz="2200" b="1" dirty="0" err="1">
                <a:solidFill>
                  <a:srgbClr val="494949"/>
                </a:solidFill>
              </a:rPr>
              <a:t>Turistična</a:t>
            </a:r>
            <a:r>
              <a:rPr lang="en-US" sz="2200" b="1" dirty="0">
                <a:solidFill>
                  <a:srgbClr val="494949"/>
                </a:solidFill>
              </a:rPr>
              <a:t> </a:t>
            </a:r>
            <a:r>
              <a:rPr lang="en-US" sz="2200" b="1" dirty="0" err="1">
                <a:solidFill>
                  <a:srgbClr val="494949"/>
                </a:solidFill>
              </a:rPr>
              <a:t>kmetija</a:t>
            </a:r>
            <a:r>
              <a:rPr lang="en-US" sz="2200" dirty="0">
                <a:solidFill>
                  <a:srgbClr val="494949"/>
                </a:solidFill>
              </a:rPr>
              <a:t>: </a:t>
            </a:r>
            <a:r>
              <a:rPr lang="en-US" sz="2200" dirty="0" err="1">
                <a:solidFill>
                  <a:srgbClr val="494949"/>
                </a:solidFill>
              </a:rPr>
              <a:t>Kombinacija</a:t>
            </a:r>
            <a:r>
              <a:rPr lang="en-US" sz="2200" dirty="0">
                <a:solidFill>
                  <a:srgbClr val="494949"/>
                </a:solidFill>
              </a:rPr>
              <a:t> </a:t>
            </a:r>
            <a:r>
              <a:rPr lang="en-US" sz="2200" dirty="0" err="1">
                <a:solidFill>
                  <a:srgbClr val="494949"/>
                </a:solidFill>
              </a:rPr>
              <a:t>nastanitve</a:t>
            </a:r>
            <a:r>
              <a:rPr lang="en-US" sz="2200" dirty="0">
                <a:solidFill>
                  <a:srgbClr val="494949"/>
                </a:solidFill>
              </a:rPr>
              <a:t> in </a:t>
            </a:r>
            <a:r>
              <a:rPr lang="en-US" sz="2200" dirty="0" err="1">
                <a:solidFill>
                  <a:srgbClr val="494949"/>
                </a:solidFill>
              </a:rPr>
              <a:t>kmetijstva</a:t>
            </a:r>
            <a:r>
              <a:rPr lang="en-US" sz="2200" dirty="0">
                <a:solidFill>
                  <a:srgbClr val="494949"/>
                </a:solidFill>
              </a:rPr>
              <a:t>. </a:t>
            </a:r>
            <a:r>
              <a:rPr lang="en-US" sz="2200" dirty="0" err="1">
                <a:solidFill>
                  <a:srgbClr val="494949"/>
                </a:solidFill>
              </a:rPr>
              <a:t>Pogosta</a:t>
            </a:r>
            <a:r>
              <a:rPr lang="en-US" sz="2200" dirty="0">
                <a:solidFill>
                  <a:srgbClr val="494949"/>
                </a:solidFill>
              </a:rPr>
              <a:t> v Italiji in Sloveniji. Lahko zahteva certifikat za agroturizem. Upravičena do sredstev za razvoj podeželja. Zmerna do visoka naložba, </a:t>
            </a:r>
            <a:r>
              <a:rPr lang="en-US" sz="2200" dirty="0" err="1">
                <a:solidFill>
                  <a:srgbClr val="494949"/>
                </a:solidFill>
              </a:rPr>
              <a:t>odvisno</a:t>
            </a:r>
            <a:r>
              <a:rPr lang="en-US" sz="2200" dirty="0">
                <a:solidFill>
                  <a:srgbClr val="494949"/>
                </a:solidFill>
              </a:rPr>
              <a:t> od </a:t>
            </a:r>
            <a:r>
              <a:rPr lang="en-US" sz="2200" dirty="0" err="1">
                <a:solidFill>
                  <a:srgbClr val="494949"/>
                </a:solidFill>
              </a:rPr>
              <a:t>posodobitev</a:t>
            </a:r>
            <a:r>
              <a:rPr lang="en-US" sz="2200" dirty="0">
                <a:solidFill>
                  <a:srgbClr val="494949"/>
                </a:solidFill>
              </a:rPr>
              <a:t> </a:t>
            </a:r>
            <a:r>
              <a:rPr lang="en-US" sz="2200" dirty="0" err="1">
                <a:solidFill>
                  <a:srgbClr val="494949"/>
                </a:solidFill>
              </a:rPr>
              <a:t>lokacije</a:t>
            </a:r>
            <a:r>
              <a:rPr lang="en-US" sz="2200" dirty="0">
                <a:solidFill>
                  <a:srgbClr val="494949"/>
                </a:solidFill>
              </a:rPr>
              <a:t>.</a:t>
            </a:r>
            <a:endParaRPr lang="en-US" sz="2200" dirty="0">
              <a:solidFill>
                <a:srgbClr val="494949"/>
              </a:solidFill>
              <a:ea typeface="Calibri"/>
              <a:cs typeface="Calibri"/>
            </a:endParaRPr>
          </a:p>
          <a:p>
            <a:pPr marL="342900" indent="-342900">
              <a:lnSpc>
                <a:spcPts val="2340"/>
              </a:lnSpc>
              <a:buClr>
                <a:srgbClr val="459597"/>
              </a:buClr>
              <a:buFont typeface="Arial" panose="020B0604020202020204" pitchFamily="34" charset="0"/>
              <a:buChar char="•"/>
            </a:pPr>
            <a:r>
              <a:rPr lang="en-US" sz="2200" b="1" dirty="0">
                <a:solidFill>
                  <a:srgbClr val="494949"/>
                </a:solidFill>
              </a:rPr>
              <a:t>Sezonski najem podov/jurte</a:t>
            </a:r>
            <a:r>
              <a:rPr lang="en-US" sz="2200" dirty="0">
                <a:solidFill>
                  <a:srgbClr val="494949"/>
                </a:solidFill>
              </a:rPr>
              <a:t>: Nižji začetni stroški (od</a:t>
            </a:r>
            <a:r>
              <a:rPr lang="en-US" sz="2200" b="1" dirty="0">
                <a:solidFill>
                  <a:srgbClr val="494949"/>
                </a:solidFill>
              </a:rPr>
              <a:t> 10.000 EUR/enota), </a:t>
            </a:r>
            <a:r>
              <a:rPr lang="en-US" sz="2200" dirty="0">
                <a:solidFill>
                  <a:srgbClr val="494949"/>
                </a:solidFill>
              </a:rPr>
              <a:t>vendar boste še vedno potrebovali stranišča, terase in zavarovanje. Veljajo sezonske omejitve, razen </a:t>
            </a:r>
            <a:r>
              <a:rPr lang="en-US" sz="2200" dirty="0" err="1">
                <a:solidFill>
                  <a:srgbClr val="494949"/>
                </a:solidFill>
              </a:rPr>
              <a:t>če</a:t>
            </a:r>
            <a:r>
              <a:rPr lang="en-US" sz="2200" dirty="0">
                <a:solidFill>
                  <a:srgbClr val="494949"/>
                </a:solidFill>
              </a:rPr>
              <a:t> so </a:t>
            </a:r>
            <a:r>
              <a:rPr lang="en-US" sz="2200" dirty="0" err="1">
                <a:solidFill>
                  <a:srgbClr val="494949"/>
                </a:solidFill>
              </a:rPr>
              <a:t>prilagojeni</a:t>
            </a:r>
            <a:r>
              <a:rPr lang="en-US" sz="2200" dirty="0">
                <a:solidFill>
                  <a:srgbClr val="494949"/>
                </a:solidFill>
              </a:rPr>
              <a:t> za </a:t>
            </a:r>
            <a:r>
              <a:rPr lang="en-US" sz="2200" dirty="0" err="1">
                <a:solidFill>
                  <a:srgbClr val="494949"/>
                </a:solidFill>
              </a:rPr>
              <a:t>zimo</a:t>
            </a:r>
            <a:r>
              <a:rPr lang="en-US" sz="2200" dirty="0">
                <a:solidFill>
                  <a:srgbClr val="494949"/>
                </a:solidFill>
              </a:rPr>
              <a:t>.</a:t>
            </a:r>
          </a:p>
          <a:p>
            <a:pPr marL="342900" indent="-342900">
              <a:lnSpc>
                <a:spcPts val="2340"/>
              </a:lnSpc>
              <a:buClr>
                <a:srgbClr val="459597"/>
              </a:buClr>
              <a:buFont typeface="Arial" panose="020B0604020202020204" pitchFamily="34" charset="0"/>
              <a:buChar char="•"/>
            </a:pPr>
            <a:r>
              <a:rPr lang="en-US" sz="2200" b="1" dirty="0">
                <a:solidFill>
                  <a:srgbClr val="494949"/>
                </a:solidFill>
              </a:rPr>
              <a:t>Eko-retreat </a:t>
            </a:r>
            <a:r>
              <a:rPr lang="en-US" sz="2200" b="1" dirty="0" err="1">
                <a:solidFill>
                  <a:srgbClr val="494949"/>
                </a:solidFill>
              </a:rPr>
              <a:t>ali</a:t>
            </a:r>
            <a:r>
              <a:rPr lang="en-US" sz="2200" b="1" dirty="0">
                <a:solidFill>
                  <a:srgbClr val="494949"/>
                </a:solidFill>
              </a:rPr>
              <a:t> </a:t>
            </a:r>
            <a:r>
              <a:rPr lang="en-US" sz="2200" b="1" dirty="0" err="1">
                <a:solidFill>
                  <a:srgbClr val="494949"/>
                </a:solidFill>
              </a:rPr>
              <a:t>kamp</a:t>
            </a:r>
            <a:r>
              <a:rPr lang="en-US" sz="2200" b="1" dirty="0">
                <a:solidFill>
                  <a:srgbClr val="494949"/>
                </a:solidFill>
              </a:rPr>
              <a:t> za </a:t>
            </a:r>
            <a:r>
              <a:rPr lang="en-US" sz="2200" b="1" dirty="0" err="1">
                <a:solidFill>
                  <a:srgbClr val="494949"/>
                </a:solidFill>
              </a:rPr>
              <a:t>velnes</a:t>
            </a:r>
            <a:r>
              <a:rPr lang="en-US" sz="2200" dirty="0">
                <a:solidFill>
                  <a:srgbClr val="494949"/>
                </a:solidFill>
              </a:rPr>
              <a:t>: Premium </a:t>
            </a:r>
            <a:r>
              <a:rPr lang="en-US" sz="2200" dirty="0" err="1">
                <a:solidFill>
                  <a:srgbClr val="494949"/>
                </a:solidFill>
              </a:rPr>
              <a:t>trg</a:t>
            </a:r>
            <a:r>
              <a:rPr lang="en-US" sz="2200" dirty="0">
                <a:solidFill>
                  <a:srgbClr val="494949"/>
                </a:solidFill>
              </a:rPr>
              <a:t> z </a:t>
            </a:r>
            <a:r>
              <a:rPr lang="en-US" sz="2200" dirty="0" err="1">
                <a:solidFill>
                  <a:srgbClr val="494949"/>
                </a:solidFill>
              </a:rPr>
              <a:t>visokimi</a:t>
            </a:r>
            <a:r>
              <a:rPr lang="en-US" sz="2200" dirty="0">
                <a:solidFill>
                  <a:srgbClr val="494949"/>
                </a:solidFill>
              </a:rPr>
              <a:t> </a:t>
            </a:r>
            <a:r>
              <a:rPr lang="en-US" sz="2200" dirty="0" err="1">
                <a:solidFill>
                  <a:srgbClr val="494949"/>
                </a:solidFill>
              </a:rPr>
              <a:t>standardi</a:t>
            </a:r>
            <a:r>
              <a:rPr lang="en-US" sz="2200" dirty="0">
                <a:solidFill>
                  <a:srgbClr val="494949"/>
                </a:solidFill>
              </a:rPr>
              <a:t>. </a:t>
            </a:r>
            <a:r>
              <a:rPr lang="en-US" sz="2200" dirty="0" err="1">
                <a:solidFill>
                  <a:srgbClr val="494949"/>
                </a:solidFill>
              </a:rPr>
              <a:t>Potrebujete</a:t>
            </a:r>
            <a:r>
              <a:rPr lang="en-US" sz="2200" dirty="0">
                <a:solidFill>
                  <a:srgbClr val="494949"/>
                </a:solidFill>
              </a:rPr>
              <a:t> licencirane strokovnjake in skupne prostore. Visoka naložba (pogosto</a:t>
            </a:r>
            <a:r>
              <a:rPr lang="en-US" sz="2200" b="1" dirty="0">
                <a:solidFill>
                  <a:srgbClr val="494949"/>
                </a:solidFill>
              </a:rPr>
              <a:t> 150.000–500.000 EUR za 5–10 enot </a:t>
            </a:r>
            <a:r>
              <a:rPr lang="en-US" sz="2200" dirty="0">
                <a:solidFill>
                  <a:srgbClr val="494949"/>
                </a:solidFill>
              </a:rPr>
              <a:t>in retreat objekte).</a:t>
            </a:r>
          </a:p>
          <a:p>
            <a:pPr marL="342900" indent="-342900">
              <a:lnSpc>
                <a:spcPts val="2340"/>
              </a:lnSpc>
              <a:spcAft>
                <a:spcPts val="1200"/>
              </a:spcAft>
              <a:buClr>
                <a:srgbClr val="459597"/>
              </a:buClr>
              <a:buFont typeface="Arial" panose="020B0604020202020204" pitchFamily="34" charset="0"/>
              <a:buChar char="•"/>
            </a:pPr>
            <a:endParaRPr lang="en-US" sz="2200" dirty="0">
              <a:solidFill>
                <a:srgbClr val="494949"/>
              </a:solidFill>
            </a:endParaRPr>
          </a:p>
        </p:txBody>
      </p:sp>
      <p:pic>
        <p:nvPicPr>
          <p:cNvPr id="14" name="Picture 13">
            <a:extLst>
              <a:ext uri="{FF2B5EF4-FFF2-40B4-BE49-F238E27FC236}">
                <a16:creationId xmlns:a16="http://schemas.microsoft.com/office/drawing/2014/main" id="{67A80C05-561E-30A9-B704-C344EE8FD55D}"/>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E79932EF-1A5D-950C-A90F-5EBD9D000433}"/>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Poslovni modeli</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9E604234-B695-6D3D-8D90-2ACE03DF8250}"/>
              </a:ext>
            </a:extLst>
          </p:cNvPr>
          <p:cNvCxnSpPr>
            <a:cxnSpLocks/>
          </p:cNvCxnSpPr>
          <p:nvPr/>
        </p:nvCxnSpPr>
        <p:spPr>
          <a:xfrm>
            <a:off x="1856871" y="1355431"/>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394DC7B2-2D38-3BA9-54FA-9C5EFBF316D7}"/>
              </a:ext>
            </a:extLst>
          </p:cNvPr>
          <p:cNvSpPr txBox="1">
            <a:spLocks/>
          </p:cNvSpPr>
          <p:nvPr/>
        </p:nvSpPr>
        <p:spPr>
          <a:xfrm>
            <a:off x="2039428" y="400242"/>
            <a:ext cx="8796212"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Razumevanje stroškov različnih poslovnih modelov </a:t>
            </a:r>
          </a:p>
          <a:p>
            <a:pPr>
              <a:lnSpc>
                <a:spcPts val="2900"/>
              </a:lnSpc>
            </a:pPr>
            <a:r>
              <a:rPr lang="en-US" b="0" dirty="0">
                <a:solidFill>
                  <a:srgbClr val="494949"/>
                </a:solidFill>
              </a:rPr>
              <a:t>Kakšen je vaš poslovni model: upoštevanje stroškov</a:t>
            </a:r>
          </a:p>
          <a:p>
            <a:pPr>
              <a:lnSpc>
                <a:spcPts val="2900"/>
              </a:lnSpc>
            </a:pPr>
            <a:r>
              <a:rPr lang="en-US" dirty="0">
                <a:solidFill>
                  <a:srgbClr val="459597"/>
                </a:solidFill>
              </a:rPr>
              <a:t> </a:t>
            </a:r>
          </a:p>
          <a:p>
            <a:pPr>
              <a:lnSpc>
                <a:spcPts val="2900"/>
              </a:lnSpc>
            </a:pPr>
            <a:endParaRPr lang="en-US" dirty="0"/>
          </a:p>
        </p:txBody>
      </p:sp>
    </p:spTree>
    <p:extLst>
      <p:ext uri="{BB962C8B-B14F-4D97-AF65-F5344CB8AC3E}">
        <p14:creationId xmlns:p14="http://schemas.microsoft.com/office/powerpoint/2010/main" val="804354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B16C5-579E-E54D-CBF3-B7BAE815F840}"/>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91AB927F-1A0E-2B4E-B26D-026D3B5780BB}"/>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FDB39AB1-AE19-1C0B-CF40-FEDEBA17819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38</a:t>
            </a:fld>
            <a:endParaRPr lang="fr-CA" sz="1200" dirty="0"/>
          </a:p>
        </p:txBody>
      </p:sp>
      <p:sp>
        <p:nvSpPr>
          <p:cNvPr id="2" name="TextBox 1">
            <a:extLst>
              <a:ext uri="{FF2B5EF4-FFF2-40B4-BE49-F238E27FC236}">
                <a16:creationId xmlns:a16="http://schemas.microsoft.com/office/drawing/2014/main" id="{601EDC24-4EA9-3AEA-2F5F-CDAA83475B0A}"/>
              </a:ext>
            </a:extLst>
          </p:cNvPr>
          <p:cNvSpPr txBox="1"/>
          <p:nvPr/>
        </p:nvSpPr>
        <p:spPr>
          <a:xfrm>
            <a:off x="2039428" y="1389899"/>
            <a:ext cx="9287333" cy="4955203"/>
          </a:xfrm>
          <a:prstGeom prst="rect">
            <a:avLst/>
          </a:prstGeom>
          <a:noFill/>
        </p:spPr>
        <p:txBody>
          <a:bodyPr wrap="square" lIns="91440" tIns="45720" rIns="91440" bIns="45720" anchor="t">
            <a:spAutoFit/>
          </a:bodyPr>
          <a:lstStyle/>
          <a:p>
            <a:pPr>
              <a:lnSpc>
                <a:spcPts val="2380"/>
              </a:lnSpc>
            </a:pPr>
            <a:r>
              <a:rPr lang="en-US" sz="2400" b="1" dirty="0">
                <a:solidFill>
                  <a:srgbClr val="EC7C69"/>
                </a:solidFill>
              </a:rPr>
              <a:t>Finančni nasvet: </a:t>
            </a:r>
            <a:r>
              <a:rPr lang="en-US" sz="2400" b="1" dirty="0">
                <a:solidFill>
                  <a:srgbClr val="459597"/>
                </a:solidFill>
              </a:rPr>
              <a:t>Začnite skromno, vendar načrtujte širitev. </a:t>
            </a:r>
          </a:p>
          <a:p>
            <a:endParaRPr lang="en-US" sz="800" b="1" dirty="0">
              <a:solidFill>
                <a:srgbClr val="EC7C69"/>
              </a:solidFill>
            </a:endParaRPr>
          </a:p>
          <a:p>
            <a:pPr>
              <a:lnSpc>
                <a:spcPts val="2380"/>
              </a:lnSpc>
            </a:pPr>
            <a:r>
              <a:rPr lang="en-US" sz="2200" b="1" dirty="0">
                <a:solidFill>
                  <a:srgbClr val="494949"/>
                </a:solidFill>
              </a:rPr>
              <a:t>Primer: </a:t>
            </a:r>
            <a:r>
              <a:rPr lang="en-US" sz="2200" dirty="0">
                <a:solidFill>
                  <a:srgbClr val="494949"/>
                </a:solidFill>
              </a:rPr>
              <a:t>Namestite infrastrukturo za 10 enot ali začnite z 2–3 enotami. S tem boste zagotovili prihodnost svojega spletnega mesta in prihranili dolgoročne stroške. Zgodnje razumevanje poslovnega modela vam bo pomagalo pri sprejemanju vseh prihodnjih odločitev. </a:t>
            </a:r>
          </a:p>
          <a:p>
            <a:pPr>
              <a:lnSpc>
                <a:spcPts val="2380"/>
              </a:lnSpc>
            </a:pPr>
            <a:endParaRPr lang="en-US" sz="2200" dirty="0">
              <a:solidFill>
                <a:srgbClr val="494949"/>
              </a:solidFill>
            </a:endParaRPr>
          </a:p>
          <a:p>
            <a:pPr>
              <a:lnSpc>
                <a:spcPts val="2380"/>
              </a:lnSpc>
            </a:pPr>
            <a:r>
              <a:rPr lang="en-US" sz="2200" i="1" dirty="0">
                <a:solidFill>
                  <a:srgbClr val="459597"/>
                </a:solidFill>
              </a:rPr>
              <a:t>Ali boste upravljali glamping lokacijo, </a:t>
            </a:r>
            <a:r>
              <a:rPr lang="en-US" sz="2200" i="1" dirty="0" err="1">
                <a:solidFill>
                  <a:srgbClr val="459597"/>
                </a:solidFill>
              </a:rPr>
              <a:t>kmetijo</a:t>
            </a:r>
            <a:r>
              <a:rPr lang="en-US" sz="2200" i="1" dirty="0">
                <a:solidFill>
                  <a:srgbClr val="459597"/>
                </a:solidFill>
              </a:rPr>
              <a:t>, ekološki retreat ali mobilni pop-up? </a:t>
            </a:r>
            <a:r>
              <a:rPr lang="en-US" sz="2200" dirty="0">
                <a:solidFill>
                  <a:srgbClr val="494949"/>
                </a:solidFill>
              </a:rPr>
              <a:t>Vsaka od teh možnosti ima drugačno infrastrukturo, sezonskost, kadrovske potrebe in pričakovanja gostov. Vpliva tudi na možnosti financiranja in veljavne predpise.</a:t>
            </a:r>
          </a:p>
          <a:p>
            <a:pPr>
              <a:lnSpc>
                <a:spcPts val="2380"/>
              </a:lnSpc>
            </a:pPr>
            <a:endParaRPr lang="en-US" sz="2200" dirty="0">
              <a:solidFill>
                <a:srgbClr val="494949"/>
              </a:solidFill>
            </a:endParaRPr>
          </a:p>
          <a:p>
            <a:pPr>
              <a:lnSpc>
                <a:spcPts val="2380"/>
              </a:lnSpc>
            </a:pPr>
            <a:r>
              <a:rPr lang="en-US" sz="2400" b="1" dirty="0">
                <a:solidFill>
                  <a:srgbClr val="EC7C69"/>
                </a:solidFill>
              </a:rPr>
              <a:t>Finančni nasvet: </a:t>
            </a:r>
            <a:r>
              <a:rPr lang="en-US" sz="2400" b="1" dirty="0">
                <a:solidFill>
                  <a:srgbClr val="459597"/>
                </a:solidFill>
              </a:rPr>
              <a:t>Proračunski razponi se zelo razlikujejo</a:t>
            </a:r>
            <a:r>
              <a:rPr lang="en-US" sz="2400" b="1" dirty="0">
                <a:solidFill>
                  <a:srgbClr val="EC7C69"/>
                </a:solidFill>
              </a:rPr>
              <a:t>. </a:t>
            </a:r>
          </a:p>
          <a:p>
            <a:endParaRPr lang="en-US" sz="800" b="1" dirty="0">
              <a:solidFill>
                <a:srgbClr val="EC7C69"/>
              </a:solidFill>
            </a:endParaRPr>
          </a:p>
          <a:p>
            <a:pPr>
              <a:lnSpc>
                <a:spcPts val="2380"/>
              </a:lnSpc>
            </a:pPr>
            <a:r>
              <a:rPr lang="en-US" sz="2200" dirty="0">
                <a:solidFill>
                  <a:srgbClr val="494949"/>
                </a:solidFill>
              </a:rPr>
              <a:t>Sezonske jurte ali safari šotori stanejo od</a:t>
            </a:r>
            <a:r>
              <a:rPr lang="en-US" sz="2200" b="1" dirty="0">
                <a:solidFill>
                  <a:srgbClr val="494949"/>
                </a:solidFill>
              </a:rPr>
              <a:t> 10.000 do 20.000 </a:t>
            </a:r>
            <a:r>
              <a:rPr lang="en-US" sz="2200" b="1" dirty="0" err="1">
                <a:solidFill>
                  <a:srgbClr val="494949"/>
                </a:solidFill>
              </a:rPr>
              <a:t>evrov</a:t>
            </a:r>
            <a:r>
              <a:rPr lang="en-US" sz="2200" b="1" dirty="0">
                <a:solidFill>
                  <a:srgbClr val="494949"/>
                </a:solidFill>
              </a:rPr>
              <a:t>, </a:t>
            </a:r>
            <a:r>
              <a:rPr lang="en-US" sz="2200" dirty="0" err="1">
                <a:solidFill>
                  <a:srgbClr val="494949"/>
                </a:solidFill>
              </a:rPr>
              <a:t>medtem</a:t>
            </a:r>
            <a:r>
              <a:rPr lang="en-US" sz="2200" dirty="0">
                <a:solidFill>
                  <a:srgbClr val="494949"/>
                </a:solidFill>
              </a:rPr>
              <a:t> ko </a:t>
            </a:r>
            <a:r>
              <a:rPr lang="en-US" sz="2200" dirty="0" err="1">
                <a:solidFill>
                  <a:srgbClr val="494949"/>
                </a:solidFill>
              </a:rPr>
              <a:t>lahko</a:t>
            </a:r>
            <a:r>
              <a:rPr lang="en-US" sz="2200" dirty="0">
                <a:solidFill>
                  <a:srgbClr val="494949"/>
                </a:solidFill>
              </a:rPr>
              <a:t> </a:t>
            </a:r>
            <a:r>
              <a:rPr lang="en-US" sz="2200" dirty="0" err="1">
                <a:solidFill>
                  <a:srgbClr val="494949"/>
                </a:solidFill>
              </a:rPr>
              <a:t>stalne</a:t>
            </a:r>
            <a:r>
              <a:rPr lang="en-US" sz="2200" dirty="0">
                <a:solidFill>
                  <a:srgbClr val="494949"/>
                </a:solidFill>
              </a:rPr>
              <a:t> </a:t>
            </a:r>
            <a:r>
              <a:rPr lang="en-US" sz="2200" dirty="0" err="1">
                <a:solidFill>
                  <a:srgbClr val="494949"/>
                </a:solidFill>
              </a:rPr>
              <a:t>ekološke</a:t>
            </a:r>
            <a:r>
              <a:rPr lang="en-US" sz="2200" dirty="0">
                <a:solidFill>
                  <a:srgbClr val="494949"/>
                </a:solidFill>
              </a:rPr>
              <a:t> </a:t>
            </a:r>
            <a:r>
              <a:rPr lang="en-US" sz="2200" dirty="0" err="1">
                <a:solidFill>
                  <a:srgbClr val="494949"/>
                </a:solidFill>
              </a:rPr>
              <a:t>koče</a:t>
            </a:r>
            <a:r>
              <a:rPr lang="en-US" sz="2200" dirty="0">
                <a:solidFill>
                  <a:srgbClr val="494949"/>
                </a:solidFill>
              </a:rPr>
              <a:t> in </a:t>
            </a:r>
            <a:r>
              <a:rPr lang="en-US" sz="2200" dirty="0" err="1">
                <a:solidFill>
                  <a:srgbClr val="494949"/>
                </a:solidFill>
              </a:rPr>
              <a:t>kampi</a:t>
            </a:r>
            <a:r>
              <a:rPr lang="en-US" sz="2200" dirty="0">
                <a:solidFill>
                  <a:srgbClr val="494949"/>
                </a:solidFill>
              </a:rPr>
              <a:t> za </a:t>
            </a:r>
            <a:r>
              <a:rPr lang="en-US" sz="2200" dirty="0" err="1">
                <a:solidFill>
                  <a:srgbClr val="494949"/>
                </a:solidFill>
              </a:rPr>
              <a:t>velnes</a:t>
            </a:r>
            <a:r>
              <a:rPr lang="en-US" sz="2200" dirty="0">
                <a:solidFill>
                  <a:srgbClr val="494949"/>
                </a:solidFill>
              </a:rPr>
              <a:t> </a:t>
            </a:r>
            <a:r>
              <a:rPr lang="en-US" sz="2200" dirty="0" err="1">
                <a:solidFill>
                  <a:srgbClr val="494949"/>
                </a:solidFill>
              </a:rPr>
              <a:t>stanejo</a:t>
            </a:r>
            <a:r>
              <a:rPr lang="en-US" sz="2200" dirty="0">
                <a:solidFill>
                  <a:srgbClr val="494949"/>
                </a:solidFill>
              </a:rPr>
              <a:t> </a:t>
            </a:r>
            <a:r>
              <a:rPr lang="en-US" sz="2200" dirty="0" err="1">
                <a:solidFill>
                  <a:srgbClr val="494949"/>
                </a:solidFill>
              </a:rPr>
              <a:t>več</a:t>
            </a:r>
            <a:r>
              <a:rPr lang="en-US" sz="2200" dirty="0">
                <a:solidFill>
                  <a:srgbClr val="494949"/>
                </a:solidFill>
              </a:rPr>
              <a:t> </a:t>
            </a:r>
            <a:r>
              <a:rPr lang="en-US" sz="2200" dirty="0" err="1">
                <a:solidFill>
                  <a:srgbClr val="494949"/>
                </a:solidFill>
              </a:rPr>
              <a:t>kot</a:t>
            </a:r>
            <a:r>
              <a:rPr lang="en-US" sz="2200" b="1" dirty="0">
                <a:solidFill>
                  <a:srgbClr val="494949"/>
                </a:solidFill>
              </a:rPr>
              <a:t> 200.000 </a:t>
            </a:r>
            <a:r>
              <a:rPr lang="en-US" sz="2200" b="1" dirty="0" err="1">
                <a:solidFill>
                  <a:srgbClr val="494949"/>
                </a:solidFill>
              </a:rPr>
              <a:t>evrov</a:t>
            </a:r>
            <a:r>
              <a:rPr lang="en-US" sz="2200" b="1" dirty="0">
                <a:solidFill>
                  <a:srgbClr val="494949"/>
                </a:solidFill>
              </a:rPr>
              <a:t>. </a:t>
            </a:r>
            <a:r>
              <a:rPr lang="en-US" sz="2200" dirty="0">
                <a:solidFill>
                  <a:srgbClr val="494949"/>
                </a:solidFill>
              </a:rPr>
              <a:t>Začnite preprosto in se postopoma širite.</a:t>
            </a:r>
          </a:p>
        </p:txBody>
      </p:sp>
      <p:pic>
        <p:nvPicPr>
          <p:cNvPr id="14" name="Picture 13">
            <a:extLst>
              <a:ext uri="{FF2B5EF4-FFF2-40B4-BE49-F238E27FC236}">
                <a16:creationId xmlns:a16="http://schemas.microsoft.com/office/drawing/2014/main" id="{034CCE56-7CFB-5BAD-4A23-21CA0D0502BB}"/>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33E6F4D0-F666-C775-7B09-CE1733859CEA}"/>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Poslovni modeli</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0A1ADAF6-1744-6354-E969-DD2823DBFB66}"/>
              </a:ext>
            </a:extLst>
          </p:cNvPr>
          <p:cNvCxnSpPr>
            <a:cxnSpLocks/>
          </p:cNvCxnSpPr>
          <p:nvPr/>
        </p:nvCxnSpPr>
        <p:spPr>
          <a:xfrm>
            <a:off x="1954563" y="1150277"/>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79B0293C-9E74-8D4B-0DE0-F44E20105950}"/>
              </a:ext>
            </a:extLst>
          </p:cNvPr>
          <p:cNvSpPr txBox="1">
            <a:spLocks/>
          </p:cNvSpPr>
          <p:nvPr/>
        </p:nvSpPr>
        <p:spPr>
          <a:xfrm>
            <a:off x="2039428" y="184213"/>
            <a:ext cx="9279454" cy="96645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Razumevanje stroškov različnih poslovnih modelov </a:t>
            </a:r>
          </a:p>
          <a:p>
            <a:pPr>
              <a:lnSpc>
                <a:spcPts val="2900"/>
              </a:lnSpc>
            </a:pPr>
            <a:r>
              <a:rPr lang="en-US" b="0" dirty="0">
                <a:solidFill>
                  <a:srgbClr val="494949"/>
                </a:solidFill>
              </a:rPr>
              <a:t>Kakšen je vaš poslovni model: upoštevanje stroškov</a:t>
            </a:r>
          </a:p>
          <a:p>
            <a:pPr>
              <a:lnSpc>
                <a:spcPts val="2900"/>
              </a:lnSpc>
            </a:pPr>
            <a:r>
              <a:rPr lang="en-US" dirty="0">
                <a:solidFill>
                  <a:srgbClr val="459597"/>
                </a:solidFill>
              </a:rPr>
              <a:t> </a:t>
            </a:r>
          </a:p>
          <a:p>
            <a:pPr>
              <a:lnSpc>
                <a:spcPts val="2900"/>
              </a:lnSpc>
            </a:pPr>
            <a:endParaRPr lang="en-US" dirty="0"/>
          </a:p>
        </p:txBody>
      </p:sp>
    </p:spTree>
    <p:extLst>
      <p:ext uri="{BB962C8B-B14F-4D97-AF65-F5344CB8AC3E}">
        <p14:creationId xmlns:p14="http://schemas.microsoft.com/office/powerpoint/2010/main" val="2626915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311C0-4618-5A49-F44C-731E4DDD604D}"/>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BC0A8E7-15DA-133F-B920-5D5EBD4F00DB}"/>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D302E45B-B278-AF1F-694B-2424381972E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39</a:t>
            </a:fld>
            <a:endParaRPr lang="fr-CA" sz="1200" dirty="0"/>
          </a:p>
        </p:txBody>
      </p:sp>
      <p:sp>
        <p:nvSpPr>
          <p:cNvPr id="2" name="TextBox 1">
            <a:extLst>
              <a:ext uri="{FF2B5EF4-FFF2-40B4-BE49-F238E27FC236}">
                <a16:creationId xmlns:a16="http://schemas.microsoft.com/office/drawing/2014/main" id="{5F3F048F-DC96-CBC8-AC69-E1C448FD7C9B}"/>
              </a:ext>
            </a:extLst>
          </p:cNvPr>
          <p:cNvSpPr txBox="1"/>
          <p:nvPr/>
        </p:nvSpPr>
        <p:spPr>
          <a:xfrm>
            <a:off x="2039428" y="1579089"/>
            <a:ext cx="9287333" cy="4647426"/>
          </a:xfrm>
          <a:prstGeom prst="rect">
            <a:avLst/>
          </a:prstGeom>
          <a:noFill/>
        </p:spPr>
        <p:txBody>
          <a:bodyPr wrap="square" lIns="91440" tIns="45720" rIns="91440" bIns="45720" anchor="t">
            <a:spAutoFit/>
          </a:bodyPr>
          <a:lstStyle/>
          <a:p>
            <a:pPr>
              <a:lnSpc>
                <a:spcPts val="2440"/>
              </a:lnSpc>
            </a:pPr>
            <a:r>
              <a:rPr lang="en-US" sz="2400" b="1" dirty="0">
                <a:solidFill>
                  <a:srgbClr val="EC7C69"/>
                </a:solidFill>
              </a:rPr>
              <a:t>Zavedajte se, da gradite komercialno turistično podjetje</a:t>
            </a:r>
          </a:p>
          <a:p>
            <a:endParaRPr lang="en-US" sz="800" b="1" dirty="0">
              <a:solidFill>
                <a:srgbClr val="EC7C69"/>
              </a:solidFill>
            </a:endParaRPr>
          </a:p>
          <a:p>
            <a:pPr>
              <a:lnSpc>
                <a:spcPts val="2440"/>
              </a:lnSpc>
            </a:pPr>
            <a:r>
              <a:rPr lang="en-US" sz="2200" dirty="0">
                <a:solidFill>
                  <a:srgbClr val="494949"/>
                </a:solidFill>
              </a:rPr>
              <a:t>Odprtje glamping lokacije, ekološkega počitniškega naselja </a:t>
            </a:r>
            <a:r>
              <a:rPr lang="en-US" sz="2200" dirty="0" err="1">
                <a:solidFill>
                  <a:srgbClr val="494949"/>
                </a:solidFill>
              </a:rPr>
              <a:t>ali</a:t>
            </a:r>
            <a:r>
              <a:rPr lang="en-US" sz="2200" dirty="0">
                <a:solidFill>
                  <a:srgbClr val="494949"/>
                </a:solidFill>
              </a:rPr>
              <a:t> </a:t>
            </a:r>
            <a:r>
              <a:rPr lang="en-US" sz="2200" dirty="0" err="1">
                <a:solidFill>
                  <a:srgbClr val="494949"/>
                </a:solidFill>
              </a:rPr>
              <a:t>podobne</a:t>
            </a:r>
            <a:r>
              <a:rPr lang="en-US" sz="2200" dirty="0">
                <a:solidFill>
                  <a:srgbClr val="494949"/>
                </a:solidFill>
              </a:rPr>
              <a:t> </a:t>
            </a:r>
            <a:r>
              <a:rPr lang="en-US" sz="2200" dirty="0" err="1">
                <a:solidFill>
                  <a:srgbClr val="494949"/>
                </a:solidFill>
              </a:rPr>
              <a:t>alternativne</a:t>
            </a:r>
            <a:r>
              <a:rPr lang="en-US" sz="2200" dirty="0">
                <a:solidFill>
                  <a:srgbClr val="494949"/>
                </a:solidFill>
              </a:rPr>
              <a:t> </a:t>
            </a:r>
            <a:r>
              <a:rPr lang="en-US" sz="2200" dirty="0" err="1">
                <a:solidFill>
                  <a:srgbClr val="494949"/>
                </a:solidFill>
              </a:rPr>
              <a:t>nastanitve</a:t>
            </a:r>
            <a:r>
              <a:rPr lang="en-US" sz="2200" dirty="0">
                <a:solidFill>
                  <a:srgbClr val="494949"/>
                </a:solidFill>
              </a:rPr>
              <a:t> je </a:t>
            </a:r>
            <a:r>
              <a:rPr lang="en-US" sz="2200" dirty="0" err="1">
                <a:solidFill>
                  <a:srgbClr val="494949"/>
                </a:solidFill>
              </a:rPr>
              <a:t>lahko</a:t>
            </a:r>
            <a:r>
              <a:rPr lang="en-US" sz="2200" dirty="0">
                <a:solidFill>
                  <a:srgbClr val="494949"/>
                </a:solidFill>
              </a:rPr>
              <a:t> </a:t>
            </a:r>
            <a:r>
              <a:rPr lang="en-US" sz="2200" dirty="0" err="1">
                <a:solidFill>
                  <a:srgbClr val="494949"/>
                </a:solidFill>
              </a:rPr>
              <a:t>zanimiva</a:t>
            </a:r>
            <a:r>
              <a:rPr lang="en-US" sz="2200" dirty="0">
                <a:solidFill>
                  <a:srgbClr val="494949"/>
                </a:solidFill>
              </a:rPr>
              <a:t> </a:t>
            </a:r>
            <a:r>
              <a:rPr lang="en-US" sz="2200" dirty="0" err="1">
                <a:solidFill>
                  <a:srgbClr val="494949"/>
                </a:solidFill>
              </a:rPr>
              <a:t>poslovna</a:t>
            </a:r>
            <a:r>
              <a:rPr lang="en-US" sz="2200" dirty="0">
                <a:solidFill>
                  <a:srgbClr val="494949"/>
                </a:solidFill>
              </a:rPr>
              <a:t> </a:t>
            </a:r>
            <a:r>
              <a:rPr lang="en-US" sz="2200" dirty="0" err="1">
                <a:solidFill>
                  <a:srgbClr val="494949"/>
                </a:solidFill>
              </a:rPr>
              <a:t>priložnost</a:t>
            </a:r>
            <a:r>
              <a:rPr lang="en-US" sz="2200" dirty="0">
                <a:solidFill>
                  <a:srgbClr val="494949"/>
                </a:solidFill>
              </a:rPr>
              <a:t> </a:t>
            </a:r>
            <a:r>
              <a:rPr lang="en-US" sz="2200" dirty="0" err="1">
                <a:solidFill>
                  <a:srgbClr val="494949"/>
                </a:solidFill>
              </a:rPr>
              <a:t>na</a:t>
            </a:r>
            <a:r>
              <a:rPr lang="en-US" sz="2200" dirty="0">
                <a:solidFill>
                  <a:srgbClr val="494949"/>
                </a:solidFill>
              </a:rPr>
              <a:t> </a:t>
            </a:r>
            <a:r>
              <a:rPr lang="en-US" sz="2200" dirty="0" err="1">
                <a:solidFill>
                  <a:srgbClr val="494949"/>
                </a:solidFill>
              </a:rPr>
              <a:t>podeželju</a:t>
            </a:r>
            <a:r>
              <a:rPr lang="en-US" sz="2200" dirty="0">
                <a:solidFill>
                  <a:srgbClr val="494949"/>
                </a:solidFill>
              </a:rPr>
              <a:t>. </a:t>
            </a:r>
            <a:r>
              <a:rPr lang="en-US" sz="2200" dirty="0" err="1">
                <a:solidFill>
                  <a:srgbClr val="494949"/>
                </a:solidFill>
              </a:rPr>
              <a:t>Vendar</a:t>
            </a:r>
            <a:r>
              <a:rPr lang="en-US" sz="2200" dirty="0">
                <a:solidFill>
                  <a:srgbClr val="494949"/>
                </a:solidFill>
              </a:rPr>
              <a:t> to ni isto kot gradnja zasebne hiše ali postavitev začasnega šotora na svojem polju. Vodite </a:t>
            </a:r>
            <a:r>
              <a:rPr lang="en-US" sz="2200" b="1" dirty="0">
                <a:solidFill>
                  <a:srgbClr val="494949"/>
                </a:solidFill>
              </a:rPr>
              <a:t>turistično dejavnost</a:t>
            </a:r>
            <a:r>
              <a:rPr lang="en-US" sz="2200" dirty="0">
                <a:solidFill>
                  <a:srgbClr val="494949"/>
                </a:solidFill>
              </a:rPr>
              <a:t>, zato veljajo drugačna pravila načrtovanja.</a:t>
            </a:r>
          </a:p>
          <a:p>
            <a:pPr>
              <a:lnSpc>
                <a:spcPts val="2440"/>
              </a:lnSpc>
            </a:pPr>
            <a:endParaRPr lang="en-US" sz="2200" dirty="0">
              <a:solidFill>
                <a:srgbClr val="494949"/>
              </a:solidFill>
            </a:endParaRPr>
          </a:p>
          <a:p>
            <a:pPr>
              <a:lnSpc>
                <a:spcPts val="2440"/>
              </a:lnSpc>
            </a:pPr>
            <a:r>
              <a:rPr lang="en-US" sz="2400" b="1" dirty="0">
                <a:solidFill>
                  <a:srgbClr val="EC7C69"/>
                </a:solidFill>
              </a:rPr>
              <a:t>To je komercialna dejavnost – ne le kampiranje! </a:t>
            </a:r>
          </a:p>
          <a:p>
            <a:endParaRPr lang="en-US" sz="800" b="1" dirty="0">
              <a:solidFill>
                <a:srgbClr val="EC7C69"/>
              </a:solidFill>
            </a:endParaRPr>
          </a:p>
          <a:p>
            <a:pPr>
              <a:lnSpc>
                <a:spcPts val="2440"/>
              </a:lnSpc>
            </a:pPr>
            <a:r>
              <a:rPr lang="en-US" sz="2200" dirty="0">
                <a:solidFill>
                  <a:srgbClr val="494949"/>
                </a:solidFill>
              </a:rPr>
              <a:t>Tudi če postavljate „začasne“ strukture, kot so podi, jurte ali šotori, ponujate plačljiva kratkoročna bivanja. To se šteje za </a:t>
            </a:r>
            <a:r>
              <a:rPr lang="en-US" sz="2200" b="1" dirty="0">
                <a:solidFill>
                  <a:srgbClr val="494949"/>
                </a:solidFill>
              </a:rPr>
              <a:t>komercialno spremembo namembnosti zemljišča</a:t>
            </a:r>
            <a:r>
              <a:rPr lang="en-US" sz="2200" dirty="0">
                <a:solidFill>
                  <a:srgbClr val="494949"/>
                </a:solidFill>
              </a:rPr>
              <a:t>. To pomeni, da običajno potrebujete </a:t>
            </a:r>
            <a:r>
              <a:rPr lang="en-US" sz="2200" b="1" dirty="0">
                <a:solidFill>
                  <a:srgbClr val="494949"/>
                </a:solidFill>
              </a:rPr>
              <a:t>popolno gradbeno dovoljenje</a:t>
            </a:r>
            <a:r>
              <a:rPr lang="en-US" sz="2200" dirty="0">
                <a:solidFill>
                  <a:srgbClr val="494949"/>
                </a:solidFill>
              </a:rPr>
              <a:t>, tudi če ste na svojem zemljišču.</a:t>
            </a:r>
          </a:p>
          <a:p>
            <a:pPr>
              <a:lnSpc>
                <a:spcPts val="2440"/>
              </a:lnSpc>
            </a:pPr>
            <a:endParaRPr lang="en-US" sz="2200" dirty="0">
              <a:solidFill>
                <a:srgbClr val="494949"/>
              </a:solidFill>
            </a:endParaRPr>
          </a:p>
          <a:p>
            <a:pPr>
              <a:lnSpc>
                <a:spcPts val="2440"/>
              </a:lnSpc>
            </a:pPr>
            <a:endParaRPr lang="en-US" sz="2200" dirty="0">
              <a:solidFill>
                <a:srgbClr val="494949"/>
              </a:solidFill>
            </a:endParaRPr>
          </a:p>
        </p:txBody>
      </p:sp>
      <p:pic>
        <p:nvPicPr>
          <p:cNvPr id="14" name="Picture 13">
            <a:extLst>
              <a:ext uri="{FF2B5EF4-FFF2-40B4-BE49-F238E27FC236}">
                <a16:creationId xmlns:a16="http://schemas.microsoft.com/office/drawing/2014/main" id="{1FD0D2B0-B36B-2B50-A1B3-48E142E3CBC1}"/>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099636B4-D2D0-3B02-90FC-EE4EF1695F34}"/>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Poslovni modeli</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2BECE090-B243-3391-DEB7-D028BB6C1E89}"/>
              </a:ext>
            </a:extLst>
          </p:cNvPr>
          <p:cNvCxnSpPr>
            <a:cxnSpLocks/>
          </p:cNvCxnSpPr>
          <p:nvPr/>
        </p:nvCxnSpPr>
        <p:spPr>
          <a:xfrm>
            <a:off x="1744556" y="1330454"/>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F958B398-1164-3F93-3A0C-12ECDEB5305E}"/>
              </a:ext>
            </a:extLst>
          </p:cNvPr>
          <p:cNvSpPr txBox="1">
            <a:spLocks/>
          </p:cNvSpPr>
          <p:nvPr/>
        </p:nvSpPr>
        <p:spPr>
          <a:xfrm>
            <a:off x="2039428" y="400242"/>
            <a:ext cx="7699278" cy="99887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Gre za </a:t>
            </a:r>
            <a:r>
              <a:rPr lang="en-US" i="1" dirty="0"/>
              <a:t>„komercialno turistično dejavnost</a:t>
            </a:r>
            <a:r>
              <a:rPr lang="en-US" dirty="0"/>
              <a:t>“. </a:t>
            </a:r>
          </a:p>
          <a:p>
            <a:pPr>
              <a:lnSpc>
                <a:spcPts val="2900"/>
              </a:lnSpc>
            </a:pPr>
            <a:r>
              <a:rPr lang="en-US" dirty="0">
                <a:solidFill>
                  <a:srgbClr val="459597"/>
                </a:solidFill>
              </a:rPr>
              <a:t>To </a:t>
            </a:r>
            <a:r>
              <a:rPr lang="en-US" dirty="0" err="1">
                <a:solidFill>
                  <a:srgbClr val="459597"/>
                </a:solidFill>
              </a:rPr>
              <a:t>pomeni</a:t>
            </a:r>
            <a:r>
              <a:rPr lang="en-US" dirty="0">
                <a:solidFill>
                  <a:srgbClr val="459597"/>
                </a:solidFill>
              </a:rPr>
              <a:t> </a:t>
            </a:r>
            <a:r>
              <a:rPr lang="en-US" dirty="0" err="1">
                <a:solidFill>
                  <a:srgbClr val="459597"/>
                </a:solidFill>
              </a:rPr>
              <a:t>dodatne</a:t>
            </a:r>
            <a:r>
              <a:rPr lang="en-US" dirty="0">
                <a:solidFill>
                  <a:srgbClr val="459597"/>
                </a:solidFill>
              </a:rPr>
              <a:t> </a:t>
            </a:r>
            <a:r>
              <a:rPr lang="en-US" dirty="0" err="1">
                <a:solidFill>
                  <a:srgbClr val="459597"/>
                </a:solidFill>
              </a:rPr>
              <a:t>stroške</a:t>
            </a:r>
            <a:r>
              <a:rPr lang="en-US" dirty="0">
                <a:solidFill>
                  <a:srgbClr val="459597"/>
                </a:solidFill>
              </a:rPr>
              <a:t>.</a:t>
            </a:r>
            <a:endParaRPr lang="en-US" dirty="0">
              <a:solidFill>
                <a:srgbClr val="459597"/>
              </a:solidFill>
              <a:ea typeface="Calibri"/>
              <a:cs typeface="Calibri"/>
            </a:endParaRPr>
          </a:p>
        </p:txBody>
      </p:sp>
    </p:spTree>
    <p:extLst>
      <p:ext uri="{BB962C8B-B14F-4D97-AF65-F5344CB8AC3E}">
        <p14:creationId xmlns:p14="http://schemas.microsoft.com/office/powerpoint/2010/main" val="3196777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535EBF-5907-1F5D-A29A-4553FF9A441F}"/>
              </a:ext>
            </a:extLst>
          </p:cNvPr>
          <p:cNvSpPr>
            <a:spLocks noGrp="1"/>
          </p:cNvSpPr>
          <p:nvPr>
            <p:ph type="body" sz="quarter" idx="18"/>
          </p:nvPr>
        </p:nvSpPr>
        <p:spPr>
          <a:prstGeom prst="rect">
            <a:avLst/>
          </a:prstGeom>
        </p:spPr>
        <p:txBody>
          <a:bodyPr lIns="91440" tIns="45720" rIns="91440" bIns="45720" anchor="t">
            <a:noAutofit/>
          </a:bodyPr>
          <a:lstStyle/>
          <a:p>
            <a:r>
              <a:rPr lang="it-IT" b="1" dirty="0" err="1">
                <a:latin typeface="Calibri"/>
                <a:ea typeface="Calibri"/>
                <a:cs typeface="Calibri"/>
              </a:rPr>
              <a:t>Poglavje</a:t>
            </a:r>
            <a:r>
              <a:rPr lang="it-IT" b="1" dirty="0">
                <a:latin typeface="Calibri"/>
                <a:ea typeface="Calibri"/>
                <a:cs typeface="Calibri"/>
              </a:rPr>
              <a:t> 1</a:t>
            </a:r>
          </a:p>
          <a:p>
            <a:endParaRPr lang="it-IT" dirty="0">
              <a:latin typeface="Calibri"/>
              <a:ea typeface="Calibri"/>
              <a:cs typeface="Calibri"/>
            </a:endParaRPr>
          </a:p>
          <a:p>
            <a:r>
              <a:rPr lang="it-IT" dirty="0" err="1">
                <a:latin typeface="Calibri"/>
                <a:ea typeface="Calibri"/>
                <a:cs typeface="Calibri"/>
              </a:rPr>
              <a:t>Uvod</a:t>
            </a:r>
            <a:r>
              <a:rPr lang="it-IT" dirty="0">
                <a:latin typeface="Calibri"/>
                <a:ea typeface="Calibri"/>
                <a:cs typeface="Calibri"/>
              </a:rPr>
              <a:t> v </a:t>
            </a:r>
            <a:r>
              <a:rPr lang="it-IT" dirty="0" err="1">
                <a:latin typeface="Calibri"/>
                <a:ea typeface="Calibri"/>
                <a:cs typeface="Calibri"/>
              </a:rPr>
              <a:t>alternativne</a:t>
            </a:r>
            <a:r>
              <a:rPr lang="it-IT" dirty="0">
                <a:latin typeface="Calibri"/>
                <a:ea typeface="Calibri"/>
                <a:cs typeface="Calibri"/>
              </a:rPr>
              <a:t> </a:t>
            </a:r>
            <a:r>
              <a:rPr lang="it-IT" dirty="0" err="1">
                <a:latin typeface="Calibri"/>
                <a:ea typeface="Calibri"/>
                <a:cs typeface="Calibri"/>
              </a:rPr>
              <a:t>turistične</a:t>
            </a:r>
            <a:r>
              <a:rPr lang="it-IT" dirty="0">
                <a:latin typeface="Calibri"/>
                <a:ea typeface="Calibri"/>
                <a:cs typeface="Calibri"/>
              </a:rPr>
              <a:t> </a:t>
            </a:r>
            <a:r>
              <a:rPr lang="it-IT" dirty="0" err="1">
                <a:latin typeface="Calibri"/>
                <a:ea typeface="Calibri"/>
                <a:cs typeface="Calibri"/>
              </a:rPr>
              <a:t>nastanitve</a:t>
            </a:r>
          </a:p>
        </p:txBody>
      </p:sp>
      <p:sp>
        <p:nvSpPr>
          <p:cNvPr id="3" name="Text Placeholder 2">
            <a:extLst>
              <a:ext uri="{FF2B5EF4-FFF2-40B4-BE49-F238E27FC236}">
                <a16:creationId xmlns:a16="http://schemas.microsoft.com/office/drawing/2014/main" id="{F90966E1-4BE9-9608-4EF8-2C09E54A2ABB}"/>
              </a:ext>
            </a:extLst>
          </p:cNvPr>
          <p:cNvSpPr>
            <a:spLocks noGrp="1"/>
          </p:cNvSpPr>
          <p:nvPr>
            <p:ph type="body" sz="quarter" idx="19"/>
          </p:nvPr>
        </p:nvSpPr>
        <p:spPr>
          <a:prstGeom prst="rect">
            <a:avLst/>
          </a:prstGeom>
        </p:spPr>
        <p:txBody>
          <a:bodyPr/>
          <a:lstStyle/>
          <a:p>
            <a:r>
              <a:rPr lang="en-GB"/>
              <a:t>01</a:t>
            </a:r>
          </a:p>
        </p:txBody>
      </p:sp>
      <p:sp>
        <p:nvSpPr>
          <p:cNvPr id="4" name="Text Placeholder 3">
            <a:extLst>
              <a:ext uri="{FF2B5EF4-FFF2-40B4-BE49-F238E27FC236}">
                <a16:creationId xmlns:a16="http://schemas.microsoft.com/office/drawing/2014/main" id="{3228CF36-F8A3-C3AF-72DA-5994C9031C30}"/>
              </a:ext>
            </a:extLst>
          </p:cNvPr>
          <p:cNvSpPr>
            <a:spLocks noGrp="1"/>
          </p:cNvSpPr>
          <p:nvPr>
            <p:ph type="body" sz="quarter" idx="20"/>
          </p:nvPr>
        </p:nvSpPr>
        <p:spPr>
          <a:prstGeom prst="rect">
            <a:avLst/>
          </a:prstGeom>
        </p:spPr>
        <p:txBody>
          <a:bodyPr lIns="91440" tIns="45720" rIns="91440" bIns="45720" anchor="t">
            <a:noAutofit/>
          </a:bodyPr>
          <a:lstStyle/>
          <a:p>
            <a:pPr marL="0" indent="0" defTabSz="914400" rtl="0" eaLnBrk="1" latinLnBrk="0" hangingPunct="1">
              <a:lnSpc>
                <a:spcPts val="1220"/>
              </a:lnSpc>
              <a:spcBef>
                <a:spcPts val="0"/>
              </a:spcBef>
              <a:buFont typeface="Arial" panose="020B0604020202020204" pitchFamily="34" charset="0"/>
              <a:buNone/>
            </a:pPr>
            <a:r>
              <a:rPr lang="en-GB" dirty="0">
                <a:latin typeface="Calibri"/>
                <a:ea typeface="Open Sans"/>
                <a:cs typeface="Calibri"/>
              </a:rPr>
              <a:t>Stran 11</a:t>
            </a:r>
            <a:endParaRPr lang="en-GB" dirty="0"/>
          </a:p>
        </p:txBody>
      </p:sp>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66"/>
          </p:nvPr>
        </p:nvSpPr>
        <p:spPr>
          <a:prstGeom prst="rect">
            <a:avLst/>
          </a:prstGeom>
        </p:spPr>
        <p:txBody>
          <a:bodyPr lIns="91440" tIns="45720" rIns="91440" bIns="45720" anchor="ctr">
            <a:noAutofit/>
          </a:bodyPr>
          <a:lstStyle/>
          <a:p>
            <a:r>
              <a:rPr lang="en-GB" dirty="0">
                <a:latin typeface="Calibri"/>
                <a:ea typeface="Calibri"/>
                <a:cs typeface="Calibri"/>
              </a:rPr>
              <a:t>Avtor fotografije: </a:t>
            </a:r>
          </a:p>
        </p:txBody>
      </p:sp>
      <p:sp>
        <p:nvSpPr>
          <p:cNvPr id="9" name="Text Placeholder 8">
            <a:extLst>
              <a:ext uri="{FF2B5EF4-FFF2-40B4-BE49-F238E27FC236}">
                <a16:creationId xmlns:a16="http://schemas.microsoft.com/office/drawing/2014/main" id="{C9D4329C-9EF4-F127-2FDA-A1827A5B7F0E}"/>
              </a:ext>
            </a:extLst>
          </p:cNvPr>
          <p:cNvSpPr>
            <a:spLocks noGrp="1"/>
          </p:cNvSpPr>
          <p:nvPr>
            <p:ph type="body" sz="quarter" idx="86"/>
          </p:nvPr>
        </p:nvSpPr>
        <p:spPr>
          <a:prstGeom prst="rect">
            <a:avLst/>
          </a:prstGeom>
        </p:spPr>
        <p:txBody>
          <a:bodyPr lIns="91440" tIns="45720" rIns="91440" bIns="45720" anchor="t">
            <a:noAutofit/>
          </a:bodyPr>
          <a:lstStyle/>
          <a:p>
            <a:r>
              <a:rPr lang="it-IT" b="1" dirty="0" err="1">
                <a:latin typeface="Calibri"/>
                <a:ea typeface="Calibri"/>
                <a:cs typeface="Calibri"/>
              </a:rPr>
              <a:t>Poglavje</a:t>
            </a:r>
            <a:r>
              <a:rPr lang="it-IT" b="1" dirty="0">
                <a:latin typeface="Calibri"/>
                <a:ea typeface="Calibri"/>
                <a:cs typeface="Calibri"/>
              </a:rPr>
              <a:t> 2 </a:t>
            </a:r>
          </a:p>
          <a:p>
            <a:endParaRPr lang="it-IT" dirty="0">
              <a:latin typeface="Calibri"/>
              <a:ea typeface="Calibri"/>
              <a:cs typeface="Calibri"/>
            </a:endParaRPr>
          </a:p>
          <a:p>
            <a:r>
              <a:rPr lang="en-US" dirty="0">
                <a:latin typeface="Calibri"/>
                <a:ea typeface="Calibri"/>
                <a:cs typeface="Calibri"/>
              </a:rPr>
              <a:t>Začnite pametno: proračun, obseg in poslovni modeli</a:t>
            </a:r>
          </a:p>
          <a:p>
            <a:endParaRPr lang="en-US" dirty="0">
              <a:latin typeface="Calibri"/>
              <a:ea typeface="Calibri"/>
              <a:cs typeface="Calibri"/>
            </a:endParaRPr>
          </a:p>
          <a:p>
            <a:endParaRPr lang="it-IT" dirty="0">
              <a:ea typeface="Calibri"/>
            </a:endParaRPr>
          </a:p>
        </p:txBody>
      </p:sp>
      <p:sp>
        <p:nvSpPr>
          <p:cNvPr id="10" name="Text Placeholder 9">
            <a:extLst>
              <a:ext uri="{FF2B5EF4-FFF2-40B4-BE49-F238E27FC236}">
                <a16:creationId xmlns:a16="http://schemas.microsoft.com/office/drawing/2014/main" id="{40883007-CBC2-5CDB-78BC-C6E1514892E0}"/>
              </a:ext>
            </a:extLst>
          </p:cNvPr>
          <p:cNvSpPr>
            <a:spLocks noGrp="1"/>
          </p:cNvSpPr>
          <p:nvPr>
            <p:ph type="body" sz="quarter" idx="87"/>
          </p:nvPr>
        </p:nvSpPr>
        <p:spPr>
          <a:prstGeom prst="rect">
            <a:avLst/>
          </a:prstGeom>
        </p:spPr>
        <p:txBody>
          <a:bodyPr/>
          <a:lstStyle/>
          <a:p>
            <a:r>
              <a:rPr lang="en-GB"/>
              <a:t>02</a:t>
            </a:r>
          </a:p>
        </p:txBody>
      </p:sp>
      <p:sp>
        <p:nvSpPr>
          <p:cNvPr id="11" name="Text Placeholder 10">
            <a:extLst>
              <a:ext uri="{FF2B5EF4-FFF2-40B4-BE49-F238E27FC236}">
                <a16:creationId xmlns:a16="http://schemas.microsoft.com/office/drawing/2014/main" id="{342C4B37-D47B-4822-F467-9DCC88A0FA09}"/>
              </a:ext>
            </a:extLst>
          </p:cNvPr>
          <p:cNvSpPr>
            <a:spLocks noGrp="1"/>
          </p:cNvSpPr>
          <p:nvPr>
            <p:ph type="body" sz="quarter" idx="88"/>
          </p:nvPr>
        </p:nvSpPr>
        <p:spPr>
          <a:prstGeom prst="rect">
            <a:avLst/>
          </a:prstGeom>
        </p:spPr>
        <p:txBody>
          <a:bodyPr lIns="91440" tIns="45720" rIns="91440" bIns="45720" anchor="t">
            <a:noAutofit/>
          </a:bodyPr>
          <a:lstStyle/>
          <a:p>
            <a:r>
              <a:rPr lang="en-GB" dirty="0">
                <a:latin typeface="Calibri"/>
                <a:ea typeface="Open Sans"/>
                <a:cs typeface="Calibri"/>
              </a:rPr>
              <a:t>Stran 25</a:t>
            </a:r>
            <a:endParaRPr lang="en-GB" dirty="0"/>
          </a:p>
          <a:p>
            <a:pPr marL="0" indent="0" defTabSz="914400" rtl="0" eaLnBrk="1" latinLnBrk="0" hangingPunct="1">
              <a:lnSpc>
                <a:spcPts val="1220"/>
              </a:lnSpc>
              <a:spcBef>
                <a:spcPts val="0"/>
              </a:spcBef>
              <a:buFont typeface="Arial" panose="020B0604020202020204" pitchFamily="34" charset="0"/>
              <a:buNone/>
            </a:pPr>
            <a:endParaRPr lang="en-GB" dirty="0"/>
          </a:p>
        </p:txBody>
      </p:sp>
      <p:sp>
        <p:nvSpPr>
          <p:cNvPr id="12" name="Text Placeholder 11">
            <a:extLst>
              <a:ext uri="{FF2B5EF4-FFF2-40B4-BE49-F238E27FC236}">
                <a16:creationId xmlns:a16="http://schemas.microsoft.com/office/drawing/2014/main" id="{35A2D442-1024-77DF-889C-2E58FD97AC54}"/>
              </a:ext>
            </a:extLst>
          </p:cNvPr>
          <p:cNvSpPr>
            <a:spLocks noGrp="1"/>
          </p:cNvSpPr>
          <p:nvPr>
            <p:ph type="body" sz="quarter" idx="90"/>
          </p:nvPr>
        </p:nvSpPr>
        <p:spPr>
          <a:prstGeom prst="rect">
            <a:avLst/>
          </a:prstGeom>
        </p:spPr>
        <p:txBody>
          <a:bodyPr lIns="91440" tIns="45720" rIns="91440" bIns="45720" anchor="t">
            <a:noAutofit/>
          </a:bodyPr>
          <a:lstStyle/>
          <a:p>
            <a:r>
              <a:rPr lang="en-GB" b="1" dirty="0">
                <a:latin typeface="Calibri"/>
                <a:ea typeface="Calibri"/>
                <a:cs typeface="Calibri"/>
              </a:rPr>
              <a:t>Poglavje 3</a:t>
            </a:r>
          </a:p>
          <a:p>
            <a:endParaRPr lang="en-GB" dirty="0">
              <a:latin typeface="Calibri"/>
              <a:cs typeface="Calibri"/>
            </a:endParaRPr>
          </a:p>
          <a:p>
            <a:r>
              <a:rPr lang="it-IT" dirty="0" err="1">
                <a:latin typeface="Calibri"/>
                <a:ea typeface="Open Sans"/>
                <a:cs typeface="Calibri"/>
              </a:rPr>
              <a:t>Privlačnost</a:t>
            </a:r>
            <a:r>
              <a:rPr lang="it-IT" dirty="0">
                <a:latin typeface="Calibri"/>
                <a:ea typeface="Open Sans"/>
                <a:cs typeface="Calibri"/>
              </a:rPr>
              <a:t> in </a:t>
            </a:r>
            <a:r>
              <a:rPr lang="it-IT" dirty="0" err="1">
                <a:latin typeface="Calibri"/>
                <a:ea typeface="Open Sans"/>
                <a:cs typeface="Calibri"/>
              </a:rPr>
              <a:t>pričakovanja</a:t>
            </a:r>
            <a:r>
              <a:rPr lang="it-IT" dirty="0">
                <a:latin typeface="Calibri"/>
                <a:ea typeface="Open Sans"/>
                <a:cs typeface="Calibri"/>
              </a:rPr>
              <a:t> </a:t>
            </a:r>
            <a:r>
              <a:rPr lang="it-IT" dirty="0" err="1">
                <a:latin typeface="Calibri"/>
                <a:ea typeface="Open Sans"/>
                <a:cs typeface="Calibri"/>
              </a:rPr>
              <a:t>gostov</a:t>
            </a:r>
            <a:endParaRPr lang="it-IT">
              <a:latin typeface="Calibri"/>
              <a:ea typeface="Open Sans"/>
              <a:cs typeface="Calibri"/>
            </a:endParaRPr>
          </a:p>
          <a:p>
            <a:r>
              <a:rPr lang="it-IT" dirty="0"/>
              <a:t> </a:t>
            </a:r>
          </a:p>
          <a:p>
            <a:endParaRPr lang="it-IT" dirty="0"/>
          </a:p>
        </p:txBody>
      </p:sp>
      <p:sp>
        <p:nvSpPr>
          <p:cNvPr id="13" name="Text Placeholder 12">
            <a:extLst>
              <a:ext uri="{FF2B5EF4-FFF2-40B4-BE49-F238E27FC236}">
                <a16:creationId xmlns:a16="http://schemas.microsoft.com/office/drawing/2014/main" id="{E4DD4660-4F75-2CA5-0BA4-ACE113B1C7A1}"/>
              </a:ext>
            </a:extLst>
          </p:cNvPr>
          <p:cNvSpPr>
            <a:spLocks noGrp="1"/>
          </p:cNvSpPr>
          <p:nvPr>
            <p:ph type="body" sz="quarter" idx="91"/>
          </p:nvPr>
        </p:nvSpPr>
        <p:spPr>
          <a:prstGeom prst="rect">
            <a:avLst/>
          </a:prstGeom>
        </p:spPr>
        <p:txBody>
          <a:bodyPr/>
          <a:lstStyle/>
          <a:p>
            <a:r>
              <a:rPr lang="en-GB"/>
              <a:t>03</a:t>
            </a:r>
          </a:p>
        </p:txBody>
      </p:sp>
      <p:sp>
        <p:nvSpPr>
          <p:cNvPr id="14" name="Text Placeholder 13">
            <a:extLst>
              <a:ext uri="{FF2B5EF4-FFF2-40B4-BE49-F238E27FC236}">
                <a16:creationId xmlns:a16="http://schemas.microsoft.com/office/drawing/2014/main" id="{C057808D-C04E-D7E0-A581-84376C66FCBF}"/>
              </a:ext>
            </a:extLst>
          </p:cNvPr>
          <p:cNvSpPr>
            <a:spLocks noGrp="1"/>
          </p:cNvSpPr>
          <p:nvPr>
            <p:ph type="body" sz="quarter" idx="92"/>
          </p:nvPr>
        </p:nvSpPr>
        <p:spPr>
          <a:prstGeom prst="rect">
            <a:avLst/>
          </a:prstGeom>
        </p:spPr>
        <p:txBody>
          <a:bodyPr lIns="91440" tIns="45720" rIns="91440" bIns="45720" anchor="t">
            <a:noAutofit/>
          </a:bodyPr>
          <a:lstStyle/>
          <a:p>
            <a:r>
              <a:rPr lang="en-GB" dirty="0">
                <a:latin typeface="Calibri"/>
                <a:ea typeface="Open Sans"/>
                <a:cs typeface="Calibri"/>
              </a:rPr>
              <a:t>Stran 63</a:t>
            </a:r>
            <a:endParaRPr lang="en-GB" dirty="0"/>
          </a:p>
        </p:txBody>
      </p:sp>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93"/>
          </p:nvPr>
        </p:nvSpPr>
        <p:spPr>
          <a:prstGeom prst="rect">
            <a:avLst/>
          </a:prstGeom>
        </p:spPr>
        <p:txBody>
          <a:bodyPr lIns="91440" tIns="45720" rIns="91440" bIns="45720" anchor="ctr">
            <a:noAutofit/>
          </a:bodyPr>
          <a:lstStyle/>
          <a:p>
            <a:r>
              <a:rPr lang="en-GB" dirty="0">
                <a:latin typeface="Calibri"/>
                <a:ea typeface="Calibri"/>
                <a:cs typeface="Calibri"/>
              </a:rPr>
              <a:t>Avtor fotografije: </a:t>
            </a:r>
            <a:r>
              <a:rPr lang="en-GB" dirty="0" err="1">
                <a:latin typeface="Calibri"/>
                <a:ea typeface="Calibri"/>
                <a:cs typeface="Calibri"/>
              </a:rPr>
              <a:t>Daunia Avventura</a:t>
            </a:r>
            <a:r>
              <a:rPr lang="en-GB" dirty="0">
                <a:latin typeface="Calibri"/>
                <a:ea typeface="Calibri"/>
                <a:cs typeface="Calibri"/>
              </a:rPr>
              <a:t>, </a:t>
            </a:r>
            <a:r>
              <a:rPr lang="en-GB" dirty="0" err="1">
                <a:latin typeface="Calibri"/>
                <a:ea typeface="Calibri"/>
                <a:cs typeface="Calibri"/>
              </a:rPr>
              <a:t>Biccari</a:t>
            </a:r>
            <a:endParaRPr lang="it-IT" dirty="0" err="1"/>
          </a:p>
        </p:txBody>
      </p:sp>
      <p:sp>
        <p:nvSpPr>
          <p:cNvPr id="17" name="Text Placeholder 16">
            <a:extLst>
              <a:ext uri="{FF2B5EF4-FFF2-40B4-BE49-F238E27FC236}">
                <a16:creationId xmlns:a16="http://schemas.microsoft.com/office/drawing/2014/main" id="{5CAC9B68-B71F-1D8D-18BA-7B26BCD17BA2}"/>
              </a:ext>
            </a:extLst>
          </p:cNvPr>
          <p:cNvSpPr>
            <a:spLocks noGrp="1"/>
          </p:cNvSpPr>
          <p:nvPr>
            <p:ph type="body" sz="quarter" idx="98"/>
          </p:nvPr>
        </p:nvSpPr>
        <p:spPr>
          <a:prstGeom prst="rect">
            <a:avLst/>
          </a:prstGeom>
        </p:spPr>
        <p:txBody>
          <a:bodyPr/>
          <a:lstStyle/>
          <a:p>
            <a:r>
              <a:rPr lang="en-GB" dirty="0">
                <a:latin typeface="Calibri"/>
                <a:ea typeface="Calibri"/>
                <a:cs typeface="Calibri"/>
              </a:rPr>
              <a:t>Avtor fotografije:</a:t>
            </a:r>
          </a:p>
        </p:txBody>
      </p:sp>
      <p:pic>
        <p:nvPicPr>
          <p:cNvPr id="24" name="Picture Placeholder 18">
            <a:extLst>
              <a:ext uri="{FF2B5EF4-FFF2-40B4-BE49-F238E27FC236}">
                <a16:creationId xmlns:a16="http://schemas.microsoft.com/office/drawing/2014/main" id="{8C7E7D0A-CFAA-3119-192E-7625A0F5330B}"/>
              </a:ext>
            </a:extLst>
          </p:cNvPr>
          <p:cNvPicPr>
            <a:picLocks noGrp="1" noChangeAspect="1"/>
          </p:cNvPicPr>
          <p:nvPr>
            <p:ph type="pic" sz="quarter" idx="67"/>
          </p:nvPr>
        </p:nvPicPr>
        <p:blipFill rotWithShape="1">
          <a:blip r:embed="rId2"/>
          <a:srcRect l="26804" r="26804"/>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pic>
        <p:nvPicPr>
          <p:cNvPr id="27" name="Segnaposto immagine 17" descr="Immagine che contiene aria aperta, nuvola, erba, paesaggio&#10;&#10;Il contenuto generato dall&amp;#39;IA potrebbe non essere corretto.">
            <a:extLst>
              <a:ext uri="{FF2B5EF4-FFF2-40B4-BE49-F238E27FC236}">
                <a16:creationId xmlns:a16="http://schemas.microsoft.com/office/drawing/2014/main" id="{9BBD3021-A2C9-6538-5960-F4BA99AF0B42}"/>
              </a:ext>
            </a:extLst>
          </p:cNvPr>
          <p:cNvPicPr>
            <a:picLocks noGrp="1" noChangeAspect="1"/>
          </p:cNvPicPr>
          <p:nvPr>
            <p:ph type="pic" sz="quarter" idx="89"/>
          </p:nvPr>
        </p:nvPicPr>
        <p:blipFill>
          <a:blip r:embed="rId3"/>
          <a:srcRect l="3608" r="3608"/>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pic>
        <p:nvPicPr>
          <p:cNvPr id="35" name="Picture Placeholder 34">
            <a:extLst>
              <a:ext uri="{FF2B5EF4-FFF2-40B4-BE49-F238E27FC236}">
                <a16:creationId xmlns:a16="http://schemas.microsoft.com/office/drawing/2014/main" id="{5A44E425-BD85-C20F-F6ED-5B631ACB808F}"/>
              </a:ext>
            </a:extLst>
          </p:cNvPr>
          <p:cNvPicPr>
            <a:picLocks noGrp="1" noChangeAspect="1"/>
          </p:cNvPicPr>
          <p:nvPr>
            <p:ph type="pic" sz="quarter" idx="85"/>
          </p:nvPr>
        </p:nvPicPr>
        <p:blipFill>
          <a:blip r:embed="rId4"/>
          <a:srcRect t="1446" b="1446"/>
          <a:stretch>
            <a:fillRect/>
          </a:stretch>
        </p:blipFill>
        <p:spPr/>
      </p:pic>
      <p:sp>
        <p:nvSpPr>
          <p:cNvPr id="39" name="Text Placeholder 3">
            <a:extLst>
              <a:ext uri="{FF2B5EF4-FFF2-40B4-BE49-F238E27FC236}">
                <a16:creationId xmlns:a16="http://schemas.microsoft.com/office/drawing/2014/main" id="{D1EF11CD-7A0D-2513-8D92-C86950A87DE3}"/>
              </a:ext>
            </a:extLst>
          </p:cNvPr>
          <p:cNvSpPr txBox="1">
            <a:spLocks/>
          </p:cNvSpPr>
          <p:nvPr/>
        </p:nvSpPr>
        <p:spPr>
          <a:xfrm>
            <a:off x="629646" y="731760"/>
            <a:ext cx="208147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sz="4800" dirty="0"/>
              <a:t>1. del</a:t>
            </a:r>
          </a:p>
          <a:p>
            <a:pPr>
              <a:lnSpc>
                <a:spcPts val="3720"/>
              </a:lnSpc>
            </a:pPr>
            <a:endParaRPr lang="en-US" sz="4800" dirty="0"/>
          </a:p>
        </p:txBody>
      </p:sp>
      <p:cxnSp>
        <p:nvCxnSpPr>
          <p:cNvPr id="40" name="Straight Connector 39">
            <a:extLst>
              <a:ext uri="{FF2B5EF4-FFF2-40B4-BE49-F238E27FC236}">
                <a16:creationId xmlns:a16="http://schemas.microsoft.com/office/drawing/2014/main" id="{7BA350F1-45DA-FEDD-7040-D91562A90E53}"/>
              </a:ext>
            </a:extLst>
          </p:cNvPr>
          <p:cNvCxnSpPr>
            <a:cxnSpLocks/>
          </p:cNvCxnSpPr>
          <p:nvPr/>
        </p:nvCxnSpPr>
        <p:spPr>
          <a:xfrm>
            <a:off x="0" y="1312456"/>
            <a:ext cx="250828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41" name="Text Placeholder 5">
            <a:extLst>
              <a:ext uri="{FF2B5EF4-FFF2-40B4-BE49-F238E27FC236}">
                <a16:creationId xmlns:a16="http://schemas.microsoft.com/office/drawing/2014/main" id="{A595A7D2-FAAC-336D-F71A-BC02E78C2445}"/>
              </a:ext>
            </a:extLst>
          </p:cNvPr>
          <p:cNvSpPr txBox="1">
            <a:spLocks/>
          </p:cNvSpPr>
          <p:nvPr/>
        </p:nvSpPr>
        <p:spPr>
          <a:xfrm>
            <a:off x="629644" y="1634711"/>
            <a:ext cx="28149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14141"/>
                </a:solidFill>
              </a:rPr>
              <a:t>Začetek </a:t>
            </a:r>
            <a:r>
              <a:rPr lang="en-US" b="0" dirty="0">
                <a:solidFill>
                  <a:srgbClr val="414141"/>
                </a:solidFill>
              </a:rPr>
              <a:t>– Finančni temelji vašega podjetja in trga</a:t>
            </a:r>
          </a:p>
        </p:txBody>
      </p:sp>
      <p:pic>
        <p:nvPicPr>
          <p:cNvPr id="43" name="Picture 42">
            <a:extLst>
              <a:ext uri="{FF2B5EF4-FFF2-40B4-BE49-F238E27FC236}">
                <a16:creationId xmlns:a16="http://schemas.microsoft.com/office/drawing/2014/main" id="{03CFB390-1A6C-5464-973E-159B734D3A3C}"/>
              </a:ext>
            </a:extLst>
          </p:cNvPr>
          <p:cNvPicPr>
            <a:picLocks noChangeAspect="1"/>
          </p:cNvPicPr>
          <p:nvPr/>
        </p:nvPicPr>
        <p:blipFill>
          <a:blip r:embed="rId5">
            <a:alphaModFix/>
            <a:extLst>
              <a:ext uri="{28A0092B-C50C-407E-A947-70E740481C1C}">
                <a14:useLocalDpi xmlns:a14="http://schemas.microsoft.com/office/drawing/2010/main" val="0"/>
              </a:ext>
            </a:extLst>
          </a:blip>
          <a:srcRect l="53155" t="-1" r="5047" b="49903"/>
          <a:stretch/>
        </p:blipFill>
        <p:spPr>
          <a:xfrm>
            <a:off x="-670083" y="4559031"/>
            <a:ext cx="3580276" cy="2659133"/>
          </a:xfrm>
          <a:prstGeom prst="rect">
            <a:avLst/>
          </a:prstGeom>
        </p:spPr>
      </p:pic>
      <p:sp>
        <p:nvSpPr>
          <p:cNvPr id="5" name="Slide Number Placeholder 5">
            <a:extLst>
              <a:ext uri="{FF2B5EF4-FFF2-40B4-BE49-F238E27FC236}">
                <a16:creationId xmlns:a16="http://schemas.microsoft.com/office/drawing/2014/main" id="{83C90BCA-28A2-6D18-0728-995A67453940}"/>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a:t>
            </a:fld>
            <a:endParaRPr lang="fr-CA" sz="1200" dirty="0"/>
          </a:p>
        </p:txBody>
      </p:sp>
    </p:spTree>
    <p:extLst>
      <p:ext uri="{BB962C8B-B14F-4D97-AF65-F5344CB8AC3E}">
        <p14:creationId xmlns:p14="http://schemas.microsoft.com/office/powerpoint/2010/main" val="1951910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14D9A-3EDF-559D-7BAE-325B227B8936}"/>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60A206B2-5F66-DB22-ADEF-3ECA2964F7CE}"/>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CC540A78-AF1E-937B-7BA7-1AA5B755F6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40</a:t>
            </a:fld>
            <a:endParaRPr lang="fr-CA" sz="1200" dirty="0"/>
          </a:p>
        </p:txBody>
      </p:sp>
      <p:sp>
        <p:nvSpPr>
          <p:cNvPr id="2" name="TextBox 1">
            <a:extLst>
              <a:ext uri="{FF2B5EF4-FFF2-40B4-BE49-F238E27FC236}">
                <a16:creationId xmlns:a16="http://schemas.microsoft.com/office/drawing/2014/main" id="{8C9FA8B0-2B62-BE16-9CFD-DB1089CDD72C}"/>
              </a:ext>
            </a:extLst>
          </p:cNvPr>
          <p:cNvSpPr txBox="1"/>
          <p:nvPr/>
        </p:nvSpPr>
        <p:spPr>
          <a:xfrm>
            <a:off x="2039428" y="1783487"/>
            <a:ext cx="9287333" cy="1754326"/>
          </a:xfrm>
          <a:prstGeom prst="rect">
            <a:avLst/>
          </a:prstGeom>
          <a:noFill/>
        </p:spPr>
        <p:txBody>
          <a:bodyPr wrap="square" lIns="91440" tIns="45720" rIns="91440" bIns="45720" anchor="t">
            <a:spAutoFit/>
          </a:bodyPr>
          <a:lstStyle/>
          <a:p>
            <a:pPr>
              <a:lnSpc>
                <a:spcPts val="2440"/>
              </a:lnSpc>
            </a:pPr>
            <a:r>
              <a:rPr lang="en-US" sz="2400" b="1" dirty="0">
                <a:solidFill>
                  <a:srgbClr val="EC7C69"/>
                </a:solidFill>
              </a:rPr>
              <a:t>Kako to vpliva na vaše finance: </a:t>
            </a:r>
          </a:p>
          <a:p>
            <a:endParaRPr lang="en-US" sz="800" b="1" dirty="0">
              <a:solidFill>
                <a:srgbClr val="EC7C69"/>
              </a:solidFill>
            </a:endParaRPr>
          </a:p>
          <a:p>
            <a:pPr>
              <a:lnSpc>
                <a:spcPts val="2440"/>
              </a:lnSpc>
            </a:pPr>
            <a:r>
              <a:rPr lang="en-US" sz="2200" dirty="0">
                <a:solidFill>
                  <a:srgbClr val="494949"/>
                </a:solidFill>
              </a:rPr>
              <a:t>Ker se vaša ATA šteje za </a:t>
            </a:r>
            <a:r>
              <a:rPr lang="en-US" sz="2200" b="1" dirty="0">
                <a:solidFill>
                  <a:srgbClr val="494949"/>
                </a:solidFill>
              </a:rPr>
              <a:t>komercialno turistično dejavnost</a:t>
            </a:r>
            <a:r>
              <a:rPr lang="en-US" sz="2200" dirty="0">
                <a:solidFill>
                  <a:srgbClr val="494949"/>
                </a:solidFill>
              </a:rPr>
              <a:t>, mora vaše finančno načrtovanje odražati komercialne standarde – </a:t>
            </a:r>
            <a:r>
              <a:rPr lang="en-US" sz="2200" b="1" dirty="0">
                <a:solidFill>
                  <a:srgbClr val="494949"/>
                </a:solidFill>
              </a:rPr>
              <a:t>ne osebne ali stanovanjske predpostavke</a:t>
            </a:r>
            <a:r>
              <a:rPr lang="en-US" sz="2200" dirty="0">
                <a:solidFill>
                  <a:srgbClr val="494949"/>
                </a:solidFill>
              </a:rPr>
              <a:t>.</a:t>
            </a:r>
          </a:p>
          <a:p>
            <a:pPr>
              <a:lnSpc>
                <a:spcPts val="2440"/>
              </a:lnSpc>
            </a:pPr>
            <a:endParaRPr lang="en-US" sz="2200" dirty="0">
              <a:solidFill>
                <a:srgbClr val="494949"/>
              </a:solidFill>
            </a:endParaRPr>
          </a:p>
        </p:txBody>
      </p:sp>
      <p:pic>
        <p:nvPicPr>
          <p:cNvPr id="14" name="Picture 13">
            <a:extLst>
              <a:ext uri="{FF2B5EF4-FFF2-40B4-BE49-F238E27FC236}">
                <a16:creationId xmlns:a16="http://schemas.microsoft.com/office/drawing/2014/main" id="{70FDC627-4761-239A-CF1A-1716CE494677}"/>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6F24B394-7665-EA7E-CB62-B08CC3E28209}"/>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Poslovni modeli</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8E0419F9-B875-12C0-1395-71ABA99646C2}"/>
              </a:ext>
            </a:extLst>
          </p:cNvPr>
          <p:cNvCxnSpPr>
            <a:cxnSpLocks/>
          </p:cNvCxnSpPr>
          <p:nvPr/>
        </p:nvCxnSpPr>
        <p:spPr>
          <a:xfrm>
            <a:off x="1744556" y="1330454"/>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28AB2D68-8286-5591-A517-5439EAA877C5}"/>
              </a:ext>
            </a:extLst>
          </p:cNvPr>
          <p:cNvSpPr txBox="1">
            <a:spLocks/>
          </p:cNvSpPr>
          <p:nvPr/>
        </p:nvSpPr>
        <p:spPr>
          <a:xfrm>
            <a:off x="2039428" y="400242"/>
            <a:ext cx="7699278" cy="99887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Gre za </a:t>
            </a:r>
            <a:r>
              <a:rPr lang="en-US" i="1" dirty="0"/>
              <a:t>»komercialno turistično dejavnost</a:t>
            </a:r>
            <a:r>
              <a:rPr lang="en-US" dirty="0"/>
              <a:t>«. </a:t>
            </a:r>
          </a:p>
          <a:p>
            <a:pPr>
              <a:lnSpc>
                <a:spcPts val="2900"/>
              </a:lnSpc>
            </a:pPr>
            <a:r>
              <a:rPr lang="en-US" dirty="0">
                <a:solidFill>
                  <a:srgbClr val="459597"/>
                </a:solidFill>
              </a:rPr>
              <a:t>To </a:t>
            </a:r>
            <a:r>
              <a:rPr lang="en-US" dirty="0" err="1">
                <a:solidFill>
                  <a:srgbClr val="459597"/>
                </a:solidFill>
              </a:rPr>
              <a:t>pomeni</a:t>
            </a:r>
            <a:r>
              <a:rPr lang="en-US" dirty="0">
                <a:solidFill>
                  <a:srgbClr val="459597"/>
                </a:solidFill>
              </a:rPr>
              <a:t> </a:t>
            </a:r>
            <a:r>
              <a:rPr lang="en-US" dirty="0" err="1">
                <a:solidFill>
                  <a:srgbClr val="459597"/>
                </a:solidFill>
              </a:rPr>
              <a:t>dodatne</a:t>
            </a:r>
            <a:r>
              <a:rPr lang="en-US" dirty="0">
                <a:solidFill>
                  <a:srgbClr val="459597"/>
                </a:solidFill>
              </a:rPr>
              <a:t> </a:t>
            </a:r>
            <a:r>
              <a:rPr lang="en-US" dirty="0" err="1">
                <a:solidFill>
                  <a:srgbClr val="459597"/>
                </a:solidFill>
              </a:rPr>
              <a:t>stroške</a:t>
            </a:r>
            <a:r>
              <a:rPr lang="en-US" dirty="0">
                <a:solidFill>
                  <a:srgbClr val="459597"/>
                </a:solidFill>
              </a:rPr>
              <a:t>.</a:t>
            </a:r>
            <a:endParaRPr lang="en-US" dirty="0">
              <a:solidFill>
                <a:srgbClr val="459597"/>
              </a:solidFill>
              <a:ea typeface="Calibri"/>
              <a:cs typeface="Calibri"/>
            </a:endParaRPr>
          </a:p>
        </p:txBody>
      </p:sp>
      <p:pic>
        <p:nvPicPr>
          <p:cNvPr id="3" name="Picture 2">
            <a:extLst>
              <a:ext uri="{FF2B5EF4-FFF2-40B4-BE49-F238E27FC236}">
                <a16:creationId xmlns:a16="http://schemas.microsoft.com/office/drawing/2014/main" id="{5945BFAB-D5B1-A7E2-A708-6BE7A2675E1B}"/>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1449291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B7A33-632F-2AE0-D527-DCE55E3A2D49}"/>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8AFA337-18A6-D6DE-4B36-FA359595DEED}"/>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761D5BDE-EB1D-934C-6F65-9E32B8970143}"/>
              </a:ext>
            </a:extLst>
          </p:cNvPr>
          <p:cNvSpPr txBox="1"/>
          <p:nvPr/>
        </p:nvSpPr>
        <p:spPr>
          <a:xfrm>
            <a:off x="2039428" y="1221512"/>
            <a:ext cx="9287333" cy="5016758"/>
          </a:xfrm>
          <a:prstGeom prst="rect">
            <a:avLst/>
          </a:prstGeom>
          <a:noFill/>
        </p:spPr>
        <p:txBody>
          <a:bodyPr wrap="square">
            <a:spAutoFit/>
          </a:bodyPr>
          <a:lstStyle/>
          <a:p>
            <a:pPr>
              <a:lnSpc>
                <a:spcPts val="2380"/>
              </a:lnSpc>
            </a:pPr>
            <a:r>
              <a:rPr lang="en-US" sz="2400" b="1" dirty="0">
                <a:solidFill>
                  <a:srgbClr val="EC7C69"/>
                </a:solidFill>
              </a:rPr>
              <a:t>Primer dodatnih stroškov: Stroški za gradbeno dovoljenje in svetovanje </a:t>
            </a:r>
          </a:p>
          <a:p>
            <a:pPr>
              <a:lnSpc>
                <a:spcPts val="2380"/>
              </a:lnSpc>
            </a:pPr>
            <a:r>
              <a:rPr lang="en-US" sz="2400" b="1" dirty="0">
                <a:solidFill>
                  <a:srgbClr val="EC7C69"/>
                </a:solidFill>
              </a:rPr>
              <a:t>(običajno 5.000–15.000 EUR). </a:t>
            </a:r>
          </a:p>
          <a:p>
            <a:pPr>
              <a:lnSpc>
                <a:spcPts val="2380"/>
              </a:lnSpc>
            </a:pPr>
            <a:endParaRPr lang="en-US" sz="2200" b="1" dirty="0">
              <a:solidFill>
                <a:srgbClr val="494949"/>
              </a:solidFill>
            </a:endParaRPr>
          </a:p>
          <a:p>
            <a:pPr>
              <a:lnSpc>
                <a:spcPts val="2380"/>
              </a:lnSpc>
            </a:pPr>
            <a:r>
              <a:rPr lang="en-US" sz="2200" b="1" dirty="0">
                <a:solidFill>
                  <a:srgbClr val="494949"/>
                </a:solidFill>
              </a:rPr>
              <a:t>Komercialno zavarovanje in poslovne stopnje </a:t>
            </a:r>
            <a:r>
              <a:rPr lang="en-US" sz="2200" dirty="0">
                <a:solidFill>
                  <a:srgbClr val="494949"/>
                </a:solidFill>
              </a:rPr>
              <a:t>so višje kot za zasebna zemljišča ali domove. </a:t>
            </a:r>
          </a:p>
          <a:p>
            <a:pPr>
              <a:lnSpc>
                <a:spcPts val="2380"/>
              </a:lnSpc>
            </a:pPr>
            <a:endParaRPr lang="en-US" sz="2200" b="1" dirty="0">
              <a:solidFill>
                <a:srgbClr val="494949"/>
              </a:solidFill>
            </a:endParaRPr>
          </a:p>
          <a:p>
            <a:pPr>
              <a:lnSpc>
                <a:spcPts val="2380"/>
              </a:lnSpc>
            </a:pPr>
            <a:r>
              <a:rPr lang="en-US" sz="2200" b="1" dirty="0">
                <a:solidFill>
                  <a:srgbClr val="494949"/>
                </a:solidFill>
              </a:rPr>
              <a:t>Stroški usklajevanja </a:t>
            </a:r>
            <a:r>
              <a:rPr lang="en-US" sz="2200" dirty="0">
                <a:solidFill>
                  <a:srgbClr val="494949"/>
                </a:solidFill>
              </a:rPr>
              <a:t>(npr. zdravje in varnost, požarni predpisi, testiranje vode). </a:t>
            </a:r>
            <a:r>
              <a:rPr lang="en-US" sz="2200" b="1" dirty="0">
                <a:solidFill>
                  <a:srgbClr val="494949"/>
                </a:solidFill>
              </a:rPr>
              <a:t>Stroški trženja in poslovanja </a:t>
            </a:r>
            <a:r>
              <a:rPr lang="en-US" sz="2200" dirty="0">
                <a:solidFill>
                  <a:srgbClr val="494949"/>
                </a:solidFill>
              </a:rPr>
              <a:t>(platforme za rezervacije, storitve za goste, vzdrževanje).</a:t>
            </a:r>
          </a:p>
          <a:p>
            <a:pPr>
              <a:lnSpc>
                <a:spcPts val="2380"/>
              </a:lnSpc>
            </a:pPr>
            <a:endParaRPr lang="en-US" sz="2200" dirty="0">
              <a:solidFill>
                <a:srgbClr val="494949"/>
              </a:solidFill>
            </a:endParaRPr>
          </a:p>
          <a:p>
            <a:pPr>
              <a:lnSpc>
                <a:spcPts val="2380"/>
              </a:lnSpc>
            </a:pPr>
            <a:r>
              <a:rPr lang="en-US" sz="2200" b="1" i="1" dirty="0">
                <a:solidFill>
                  <a:srgbClr val="459597"/>
                </a:solidFill>
              </a:rPr>
              <a:t>Ne gostite samo gostov – začenjate regulirano, dobičkonosno dejavnost. Obravnavajte jo kot takšno in ustvarili boste nekaj, kar je skladno z zakonodajo in finančno trajnostno.</a:t>
            </a:r>
          </a:p>
          <a:p>
            <a:pPr>
              <a:lnSpc>
                <a:spcPts val="2380"/>
              </a:lnSpc>
            </a:pPr>
            <a:endParaRPr lang="en-US" sz="2200" b="1" i="1" dirty="0">
              <a:solidFill>
                <a:srgbClr val="494949"/>
              </a:solidFill>
            </a:endParaRP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1D1F879F-1EBE-C1C7-6050-CD697845D266}"/>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1780170D-F0A6-C803-6B4F-EE9690BCBFC9}"/>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Poslovni modeli</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E47B42E4-210A-0D28-FA79-6A9527D4EEC1}"/>
              </a:ext>
            </a:extLst>
          </p:cNvPr>
          <p:cNvCxnSpPr>
            <a:cxnSpLocks/>
          </p:cNvCxnSpPr>
          <p:nvPr/>
        </p:nvCxnSpPr>
        <p:spPr>
          <a:xfrm>
            <a:off x="1744556" y="972877"/>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BB530F46-B7BE-4940-E719-5A0DBD23ECCC}"/>
              </a:ext>
            </a:extLst>
          </p:cNvPr>
          <p:cNvSpPr txBox="1">
            <a:spLocks/>
          </p:cNvSpPr>
          <p:nvPr/>
        </p:nvSpPr>
        <p:spPr>
          <a:xfrm>
            <a:off x="2039428" y="400242"/>
            <a:ext cx="7699278" cy="681577"/>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Dodatni  komercialni poslovni stroški</a:t>
            </a:r>
          </a:p>
        </p:txBody>
      </p:sp>
      <p:sp>
        <p:nvSpPr>
          <p:cNvPr id="3" name="Slide Number Placeholder 5">
            <a:extLst>
              <a:ext uri="{FF2B5EF4-FFF2-40B4-BE49-F238E27FC236}">
                <a16:creationId xmlns:a16="http://schemas.microsoft.com/office/drawing/2014/main" id="{F0FC04F6-FD0B-07A6-A552-C84D5394BBC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41</a:t>
            </a:fld>
            <a:endParaRPr lang="fr-CA" sz="1200" dirty="0"/>
          </a:p>
        </p:txBody>
      </p:sp>
    </p:spTree>
    <p:extLst>
      <p:ext uri="{BB962C8B-B14F-4D97-AF65-F5344CB8AC3E}">
        <p14:creationId xmlns:p14="http://schemas.microsoft.com/office/powerpoint/2010/main" val="4188417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70826-9849-5544-F7D9-1DDAC7B4CF92}"/>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EC63A6C8-EF27-2BDA-0749-CD9D5811BD6D}"/>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124079F0-B01E-2DFC-3BE3-064DFC0D6D90}"/>
              </a:ext>
            </a:extLst>
          </p:cNvPr>
          <p:cNvSpPr txBox="1"/>
          <p:nvPr/>
        </p:nvSpPr>
        <p:spPr>
          <a:xfrm>
            <a:off x="2039428" y="1221512"/>
            <a:ext cx="9287333" cy="3785652"/>
          </a:xfrm>
          <a:prstGeom prst="rect">
            <a:avLst/>
          </a:prstGeom>
          <a:noFill/>
        </p:spPr>
        <p:txBody>
          <a:bodyPr wrap="square">
            <a:spAutoFit/>
          </a:bodyPr>
          <a:lstStyle/>
          <a:p>
            <a:pPr>
              <a:lnSpc>
                <a:spcPts val="2380"/>
              </a:lnSpc>
            </a:pPr>
            <a:r>
              <a:rPr lang="en-US" sz="2400" b="1" dirty="0">
                <a:solidFill>
                  <a:srgbClr val="EC7C69"/>
                </a:solidFill>
              </a:rPr>
              <a:t>Finančni nasvet: </a:t>
            </a:r>
            <a:r>
              <a:rPr lang="en-US" sz="2200" dirty="0">
                <a:solidFill>
                  <a:srgbClr val="494949"/>
                </a:solidFill>
              </a:rPr>
              <a:t>Vsako obliko nastanitve gostov vedno obravnavajte kot posel z vidika načrtovanja, ne glede na to, kako začasna se zdi struktura.</a:t>
            </a:r>
          </a:p>
          <a:p>
            <a:pPr>
              <a:lnSpc>
                <a:spcPts val="2380"/>
              </a:lnSpc>
            </a:pPr>
            <a:endParaRPr lang="en-US" sz="2200" dirty="0">
              <a:solidFill>
                <a:srgbClr val="494949"/>
              </a:solidFill>
            </a:endParaRPr>
          </a:p>
          <a:p>
            <a:pPr>
              <a:lnSpc>
                <a:spcPts val="2380"/>
              </a:lnSpc>
            </a:pPr>
            <a:endParaRPr lang="en-US" sz="2200" dirty="0">
              <a:solidFill>
                <a:srgbClr val="494949"/>
              </a:solidFill>
            </a:endParaRPr>
          </a:p>
          <a:p>
            <a:pPr>
              <a:lnSpc>
                <a:spcPts val="2380"/>
              </a:lnSpc>
            </a:pPr>
            <a:r>
              <a:rPr lang="en-US" sz="2400" b="1" dirty="0">
                <a:solidFill>
                  <a:srgbClr val="EC7C69"/>
                </a:solidFill>
              </a:rPr>
              <a:t>Finančni nasvet: </a:t>
            </a:r>
            <a:r>
              <a:rPr lang="en-US" sz="2200" dirty="0">
                <a:solidFill>
                  <a:srgbClr val="494949"/>
                </a:solidFill>
              </a:rPr>
              <a:t>Tudi če začnete v majhnem obsegu (1–2 enoti), morate v proračun vključiti celotno načrtovanje lokacije, saj večina načrtovalnih organov za odobritev vaše vloge zahteva dolgoročni razvojni načrt.</a:t>
            </a:r>
          </a:p>
          <a:p>
            <a:pPr>
              <a:lnSpc>
                <a:spcPts val="2380"/>
              </a:lnSpc>
            </a:pPr>
            <a:endParaRPr lang="en-US" sz="2200" b="1" dirty="0">
              <a:solidFill>
                <a:srgbClr val="494949"/>
              </a:solidFill>
            </a:endParaRPr>
          </a:p>
          <a:p>
            <a:pPr>
              <a:lnSpc>
                <a:spcPts val="2380"/>
              </a:lnSpc>
            </a:pPr>
            <a:r>
              <a:rPr lang="en-US" sz="2200" b="1" dirty="0">
                <a:solidFill>
                  <a:srgbClr val="459597"/>
                </a:solidFill>
              </a:rPr>
              <a:t>Primer: </a:t>
            </a:r>
            <a:r>
              <a:rPr lang="en-US" sz="2200" dirty="0">
                <a:solidFill>
                  <a:srgbClr val="494949"/>
                </a:solidFill>
              </a:rPr>
              <a:t>Na </a:t>
            </a:r>
            <a:r>
              <a:rPr lang="en-US" sz="2200" b="1" dirty="0">
                <a:solidFill>
                  <a:srgbClr val="494949"/>
                </a:solidFill>
              </a:rPr>
              <a:t>Irskem </a:t>
            </a:r>
            <a:r>
              <a:rPr lang="en-US" sz="2200" u="sng" dirty="0">
                <a:solidFill>
                  <a:srgbClr val="494949"/>
                </a:solidFill>
              </a:rPr>
              <a:t>Ministrstvo za</a:t>
            </a:r>
            <a:r>
              <a:rPr lang="en-US" sz="2200" u="sng" dirty="0">
                <a:solidFill>
                  <a:srgbClr val="494949"/>
                </a:solidFill>
                <a:hlinkClick r:id="rId2">
                  <a:extLst>
                    <a:ext uri="{A12FA001-AC4F-418D-AE19-62706E023703}">
                      <ahyp:hlinkClr xmlns:ahyp="http://schemas.microsoft.com/office/drawing/2018/hyperlinkcolor" val="tx"/>
                    </a:ext>
                  </a:extLst>
                </a:hlinkClick>
              </a:rPr>
              <a:t> kmetijstvo </a:t>
            </a:r>
            <a:r>
              <a:rPr lang="en-US" sz="2200" dirty="0">
                <a:solidFill>
                  <a:srgbClr val="494949"/>
                </a:solidFill>
              </a:rPr>
              <a:t>svetuje</a:t>
            </a:r>
            <a:r>
              <a:rPr lang="en-US" sz="2200" b="1" dirty="0">
                <a:solidFill>
                  <a:srgbClr val="494949"/>
                </a:solidFill>
              </a:rPr>
              <a:t>,</a:t>
            </a:r>
            <a:r>
              <a:rPr lang="en-US" sz="2200" dirty="0">
                <a:solidFill>
                  <a:srgbClr val="494949"/>
                </a:solidFill>
              </a:rPr>
              <a:t> da je za preoblikovanje kmetijskih zemljišč v glamping </a:t>
            </a:r>
            <a:r>
              <a:rPr lang="en-US" sz="2200" i="1" dirty="0">
                <a:solidFill>
                  <a:srgbClr val="494949"/>
                </a:solidFill>
              </a:rPr>
              <a:t>vsekakor </a:t>
            </a:r>
            <a:r>
              <a:rPr lang="en-US" sz="2200" dirty="0">
                <a:solidFill>
                  <a:srgbClr val="494949"/>
                </a:solidFill>
              </a:rPr>
              <a:t>potrebno dovoljenje (tudi če so podi tehnično začasni). </a:t>
            </a: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4328B1D2-50AF-791A-730C-10E8737987B8}"/>
              </a:ext>
            </a:extLst>
          </p:cNvPr>
          <p:cNvPicPr>
            <a:picLocks noChangeAspect="1"/>
          </p:cNvPicPr>
          <p:nvPr/>
        </p:nvPicPr>
        <p:blipFill>
          <a:blip r:embed="rId3">
            <a:alphaModFix amt="33000"/>
            <a:biLevel thresh="25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D0A91422-C00E-B7E1-4F1B-8BA41F4E95AF}"/>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Poslovni modeli</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69ADA6E0-BDC2-5FAC-EEA9-CA02E5C1E6C1}"/>
              </a:ext>
            </a:extLst>
          </p:cNvPr>
          <p:cNvCxnSpPr>
            <a:cxnSpLocks/>
          </p:cNvCxnSpPr>
          <p:nvPr/>
        </p:nvCxnSpPr>
        <p:spPr>
          <a:xfrm>
            <a:off x="1744556" y="972877"/>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873EE413-743B-35B4-5DFF-D6C9A80C6936}"/>
              </a:ext>
            </a:extLst>
          </p:cNvPr>
          <p:cNvSpPr txBox="1">
            <a:spLocks/>
          </p:cNvSpPr>
          <p:nvPr/>
        </p:nvSpPr>
        <p:spPr>
          <a:xfrm>
            <a:off x="2039428" y="400242"/>
            <a:ext cx="7699278" cy="681577"/>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Dodatni komercialni poslovni stroški</a:t>
            </a:r>
          </a:p>
        </p:txBody>
      </p:sp>
      <p:sp>
        <p:nvSpPr>
          <p:cNvPr id="3" name="Slide Number Placeholder 5">
            <a:extLst>
              <a:ext uri="{FF2B5EF4-FFF2-40B4-BE49-F238E27FC236}">
                <a16:creationId xmlns:a16="http://schemas.microsoft.com/office/drawing/2014/main" id="{D6E471E3-53B5-2BA7-5BAF-370371E6440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42</a:t>
            </a:fld>
            <a:endParaRPr lang="fr-CA" sz="1200" dirty="0"/>
          </a:p>
        </p:txBody>
      </p:sp>
    </p:spTree>
    <p:extLst>
      <p:ext uri="{BB962C8B-B14F-4D97-AF65-F5344CB8AC3E}">
        <p14:creationId xmlns:p14="http://schemas.microsoft.com/office/powerpoint/2010/main" val="4076615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90E37-946D-FC8C-86DD-79EF1C45E01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3C500DF0-DDEA-3FC1-347B-D3C2CD3CA42A}"/>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76D74F47-0FE1-3141-C26D-1F78C1808815}"/>
              </a:ext>
            </a:extLst>
          </p:cNvPr>
          <p:cNvSpPr txBox="1"/>
          <p:nvPr/>
        </p:nvSpPr>
        <p:spPr>
          <a:xfrm>
            <a:off x="2039428" y="1221512"/>
            <a:ext cx="9085951" cy="4345549"/>
          </a:xfrm>
          <a:prstGeom prst="rect">
            <a:avLst/>
          </a:prstGeom>
          <a:noFill/>
        </p:spPr>
        <p:txBody>
          <a:bodyPr wrap="square">
            <a:spAutoFit/>
          </a:bodyPr>
          <a:lstStyle/>
          <a:p>
            <a:pPr>
              <a:lnSpc>
                <a:spcPts val="2340"/>
              </a:lnSpc>
            </a:pPr>
            <a:r>
              <a:rPr lang="en-US" sz="2400" b="1" dirty="0">
                <a:solidFill>
                  <a:srgbClr val="EC7C69"/>
                </a:solidFill>
              </a:rPr>
              <a:t>Ne predpostavljajte</a:t>
            </a:r>
            <a:r>
              <a:rPr lang="en-US" sz="2400" b="1" dirty="0" err="1">
                <a:solidFill>
                  <a:srgbClr val="EC7C69"/>
                </a:solidFill>
              </a:rPr>
              <a:t>, da veljajo</a:t>
            </a:r>
            <a:r>
              <a:rPr lang="en-US" sz="2400" b="1" dirty="0">
                <a:solidFill>
                  <a:srgbClr val="EC7C69"/>
                </a:solidFill>
              </a:rPr>
              <a:t> izjeme</a:t>
            </a:r>
            <a:r>
              <a:rPr lang="en-US" sz="2400" b="1" dirty="0" err="1">
                <a:solidFill>
                  <a:srgbClr val="EC7C69"/>
                </a:solidFill>
              </a:rPr>
              <a:t>: </a:t>
            </a:r>
            <a:r>
              <a:rPr lang="en-US" sz="2200" dirty="0">
                <a:solidFill>
                  <a:srgbClr val="494949"/>
                </a:solidFill>
              </a:rPr>
              <a:t>Pogost mit </a:t>
            </a:r>
            <a:r>
              <a:rPr lang="en-US" sz="2200" dirty="0" err="1">
                <a:solidFill>
                  <a:srgbClr val="494949"/>
                </a:solidFill>
              </a:rPr>
              <a:t>je</a:t>
            </a:r>
            <a:r>
              <a:rPr lang="en-US" sz="2200" dirty="0">
                <a:solidFill>
                  <a:srgbClr val="494949"/>
                </a:solidFill>
              </a:rPr>
              <a:t>, da šotori ali podi, ker so premični ali sezonski, ne potrebujejo gradbenega dovoljenja. V večini evropskih držav </a:t>
            </a:r>
            <a:r>
              <a:rPr lang="en-US" sz="2200" b="1" dirty="0">
                <a:solidFill>
                  <a:srgbClr val="494949"/>
                </a:solidFill>
              </a:rPr>
              <a:t>je dovoljenje še vedno potrebno</a:t>
            </a:r>
            <a:r>
              <a:rPr lang="en-US" sz="2200" dirty="0">
                <a:solidFill>
                  <a:srgbClr val="494949"/>
                </a:solidFill>
              </a:rPr>
              <a:t>. Razlog za to je, da ustvarjate infrastrukturo in povečujete obiskovalnost.</a:t>
            </a:r>
          </a:p>
          <a:p>
            <a:endParaRPr lang="en-US" sz="800" dirty="0">
              <a:solidFill>
                <a:srgbClr val="494949"/>
              </a:solidFill>
            </a:endParaRPr>
          </a:p>
          <a:p>
            <a:pPr>
              <a:lnSpc>
                <a:spcPts val="2340"/>
              </a:lnSpc>
            </a:pPr>
            <a:r>
              <a:rPr lang="en-US" sz="2200" b="1" dirty="0">
                <a:solidFill>
                  <a:srgbClr val="459597"/>
                </a:solidFill>
              </a:rPr>
              <a:t>Ključno pravilo: </a:t>
            </a:r>
            <a:r>
              <a:rPr lang="en-US" sz="2200" dirty="0">
                <a:solidFill>
                  <a:srgbClr val="494949"/>
                </a:solidFill>
              </a:rPr>
              <a:t>Če sprejemate plačljive goste, to verjetno šteje kot bistvena sprememba namembnosti.</a:t>
            </a:r>
          </a:p>
          <a:p>
            <a:pPr>
              <a:lnSpc>
                <a:spcPts val="2340"/>
              </a:lnSpc>
            </a:pPr>
            <a:endParaRPr lang="en-US" sz="2200" dirty="0">
              <a:solidFill>
                <a:srgbClr val="494949"/>
              </a:solidFill>
            </a:endParaRPr>
          </a:p>
          <a:p>
            <a:pPr>
              <a:lnSpc>
                <a:spcPts val="2340"/>
              </a:lnSpc>
            </a:pPr>
            <a:r>
              <a:rPr lang="en-US" sz="2400" b="1" dirty="0">
                <a:solidFill>
                  <a:srgbClr val="EC7C69"/>
                </a:solidFill>
              </a:rPr>
              <a:t>Finančni nasvet: </a:t>
            </a:r>
            <a:r>
              <a:rPr lang="en-US" sz="2200" b="1" dirty="0">
                <a:solidFill>
                  <a:srgbClr val="494949"/>
                </a:solidFill>
              </a:rPr>
              <a:t>Neupoštevanje predpisov je lahko drago, </a:t>
            </a:r>
            <a:r>
              <a:rPr lang="en-US" sz="2200" dirty="0">
                <a:solidFill>
                  <a:srgbClr val="494949"/>
                </a:solidFill>
              </a:rPr>
              <a:t>saj lahko privede do glob, pravnih ukrepov ali prisilnega zaprtja. Če pa to uredite že na začetku, bo vaše podjetje pridobilo verodostojnost, dostop do financiranja in podporo skupnosti.</a:t>
            </a:r>
          </a:p>
          <a:p>
            <a:pPr>
              <a:lnSpc>
                <a:spcPts val="2340"/>
              </a:lnSpc>
            </a:pPr>
            <a:endParaRPr lang="en-US" sz="2200" dirty="0">
              <a:solidFill>
                <a:srgbClr val="494949"/>
              </a:solidFill>
            </a:endParaRPr>
          </a:p>
          <a:p>
            <a:pPr>
              <a:lnSpc>
                <a:spcPts val="2340"/>
              </a:lnSpc>
            </a:pPr>
            <a:r>
              <a:rPr lang="en-US" sz="2200" b="1" i="1" dirty="0">
                <a:solidFill>
                  <a:srgbClr val="494949"/>
                </a:solidFill>
              </a:rPr>
              <a:t>Skratka, ne domnevajte, da so šotori ali podi izvzeti – vedno preverite lokalno prostorsko načrtovanje. </a:t>
            </a:r>
          </a:p>
          <a:p>
            <a:pPr>
              <a:lnSpc>
                <a:spcPts val="2340"/>
              </a:lnSpc>
            </a:pPr>
            <a:endParaRPr lang="en-US" sz="2200" dirty="0">
              <a:solidFill>
                <a:srgbClr val="494949"/>
              </a:solidFill>
            </a:endParaRPr>
          </a:p>
          <a:p>
            <a:pPr>
              <a:lnSpc>
                <a:spcPts val="2340"/>
              </a:lnSpc>
            </a:pPr>
            <a:endParaRPr lang="en-US" sz="2200" dirty="0">
              <a:solidFill>
                <a:srgbClr val="494949"/>
              </a:solidFill>
            </a:endParaRPr>
          </a:p>
        </p:txBody>
      </p:sp>
      <p:pic>
        <p:nvPicPr>
          <p:cNvPr id="14" name="Picture 13">
            <a:extLst>
              <a:ext uri="{FF2B5EF4-FFF2-40B4-BE49-F238E27FC236}">
                <a16:creationId xmlns:a16="http://schemas.microsoft.com/office/drawing/2014/main" id="{D095D166-C965-B895-5A83-29A158857AE8}"/>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62373A4B-79A9-DEE2-DA4B-1BFE36B296B0}"/>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Poslovni modeli</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B091A532-3106-B344-A375-93455C5F788A}"/>
              </a:ext>
            </a:extLst>
          </p:cNvPr>
          <p:cNvCxnSpPr>
            <a:cxnSpLocks/>
          </p:cNvCxnSpPr>
          <p:nvPr/>
        </p:nvCxnSpPr>
        <p:spPr>
          <a:xfrm>
            <a:off x="1744556" y="972877"/>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1288B044-EC8B-1ACC-7851-52BD06206D64}"/>
              </a:ext>
            </a:extLst>
          </p:cNvPr>
          <p:cNvSpPr txBox="1">
            <a:spLocks/>
          </p:cNvSpPr>
          <p:nvPr/>
        </p:nvSpPr>
        <p:spPr>
          <a:xfrm>
            <a:off x="2039428" y="400242"/>
            <a:ext cx="7699278" cy="681577"/>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err="1">
                <a:solidFill>
                  <a:srgbClr val="459597"/>
                </a:solidFill>
              </a:rPr>
              <a:t>Neupoštevanje</a:t>
            </a:r>
            <a:r>
              <a:rPr lang="en-US" dirty="0">
                <a:solidFill>
                  <a:srgbClr val="459597"/>
                </a:solidFill>
              </a:rPr>
              <a:t> </a:t>
            </a:r>
            <a:r>
              <a:rPr lang="en-US" dirty="0" err="1">
                <a:solidFill>
                  <a:srgbClr val="459597"/>
                </a:solidFill>
              </a:rPr>
              <a:t>predpisov</a:t>
            </a:r>
            <a:r>
              <a:rPr lang="en-US" dirty="0">
                <a:solidFill>
                  <a:srgbClr val="459597"/>
                </a:solidFill>
              </a:rPr>
              <a:t> je </a:t>
            </a:r>
            <a:r>
              <a:rPr lang="en-US" dirty="0" err="1">
                <a:solidFill>
                  <a:srgbClr val="459597"/>
                </a:solidFill>
              </a:rPr>
              <a:t>lahko</a:t>
            </a:r>
            <a:r>
              <a:rPr lang="en-US" dirty="0">
                <a:solidFill>
                  <a:srgbClr val="459597"/>
                </a:solidFill>
              </a:rPr>
              <a:t> </a:t>
            </a:r>
            <a:r>
              <a:rPr lang="en-US" dirty="0" err="1">
                <a:solidFill>
                  <a:srgbClr val="459597"/>
                </a:solidFill>
              </a:rPr>
              <a:t>drago</a:t>
            </a:r>
            <a:r>
              <a:rPr lang="en-US" dirty="0">
                <a:solidFill>
                  <a:srgbClr val="459597"/>
                </a:solidFill>
              </a:rPr>
              <a:t>.</a:t>
            </a:r>
          </a:p>
          <a:p>
            <a:pPr>
              <a:lnSpc>
                <a:spcPts val="2900"/>
              </a:lnSpc>
            </a:pPr>
            <a:endParaRPr lang="en-US" dirty="0">
              <a:solidFill>
                <a:srgbClr val="459597"/>
              </a:solidFill>
            </a:endParaRPr>
          </a:p>
        </p:txBody>
      </p:sp>
      <p:sp>
        <p:nvSpPr>
          <p:cNvPr id="3" name="Slide Number Placeholder 5">
            <a:extLst>
              <a:ext uri="{FF2B5EF4-FFF2-40B4-BE49-F238E27FC236}">
                <a16:creationId xmlns:a16="http://schemas.microsoft.com/office/drawing/2014/main" id="{F3322804-0159-1DA9-99D7-F6D8064DDAA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43</a:t>
            </a:fld>
            <a:endParaRPr lang="fr-CA" sz="1200" dirty="0"/>
          </a:p>
        </p:txBody>
      </p:sp>
    </p:spTree>
    <p:extLst>
      <p:ext uri="{BB962C8B-B14F-4D97-AF65-F5344CB8AC3E}">
        <p14:creationId xmlns:p14="http://schemas.microsoft.com/office/powerpoint/2010/main" val="38555352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CC9B2-257E-33F0-13A5-4E5B686148E7}"/>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0DD45751-85E1-EBC1-B560-DFEDBCA713B1}"/>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D971B7E9-8BA2-37F3-4CBE-1AC53CC12A88}"/>
              </a:ext>
            </a:extLst>
          </p:cNvPr>
          <p:cNvCxnSpPr>
            <a:cxnSpLocks/>
          </p:cNvCxnSpPr>
          <p:nvPr/>
        </p:nvCxnSpPr>
        <p:spPr>
          <a:xfrm>
            <a:off x="1819845" y="2326620"/>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327529E-195E-DFCE-6710-A05C27831E0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44</a:t>
            </a:fld>
            <a:endParaRPr lang="fr-CA" sz="1200" dirty="0"/>
          </a:p>
        </p:txBody>
      </p:sp>
      <p:sp>
        <p:nvSpPr>
          <p:cNvPr id="2" name="TextBox 1">
            <a:extLst>
              <a:ext uri="{FF2B5EF4-FFF2-40B4-BE49-F238E27FC236}">
                <a16:creationId xmlns:a16="http://schemas.microsoft.com/office/drawing/2014/main" id="{E31DA445-918F-956E-94ED-168363B1AD50}"/>
              </a:ext>
            </a:extLst>
          </p:cNvPr>
          <p:cNvSpPr txBox="1"/>
          <p:nvPr/>
        </p:nvSpPr>
        <p:spPr>
          <a:xfrm>
            <a:off x="2019807" y="2530495"/>
            <a:ext cx="8900382" cy="3986412"/>
          </a:xfrm>
          <a:prstGeom prst="rect">
            <a:avLst/>
          </a:prstGeom>
          <a:noFill/>
        </p:spPr>
        <p:txBody>
          <a:bodyPr wrap="square" lIns="91440" tIns="45720" rIns="91440" bIns="45720" anchor="t">
            <a:spAutoFit/>
          </a:bodyPr>
          <a:lstStyle/>
          <a:p>
            <a:pPr>
              <a:lnSpc>
                <a:spcPts val="2340"/>
              </a:lnSpc>
              <a:spcAft>
                <a:spcPts val="300"/>
              </a:spcAft>
            </a:pPr>
            <a:r>
              <a:rPr lang="en-US" sz="2400" b="1" dirty="0">
                <a:solidFill>
                  <a:srgbClr val="EC7C69"/>
                </a:solidFill>
              </a:rPr>
              <a:t>To vpliva na gradbeno dovoljenje, davke in začetni kapital </a:t>
            </a:r>
          </a:p>
          <a:p>
            <a:pPr>
              <a:lnSpc>
                <a:spcPts val="2340"/>
              </a:lnSpc>
              <a:spcAft>
                <a:spcPts val="300"/>
              </a:spcAft>
            </a:pPr>
            <a:r>
              <a:rPr lang="en-US" sz="2400" b="1" dirty="0">
                <a:solidFill>
                  <a:srgbClr val="EC7C69"/>
                </a:solidFill>
              </a:rPr>
              <a:t>ter </a:t>
            </a:r>
            <a:r>
              <a:rPr lang="en-US" sz="2400" b="1" dirty="0" err="1">
                <a:solidFill>
                  <a:srgbClr val="EC7C69"/>
                </a:solidFill>
              </a:rPr>
              <a:t>dolgoročno</a:t>
            </a:r>
            <a:r>
              <a:rPr lang="en-US" sz="2400" b="1" dirty="0">
                <a:solidFill>
                  <a:srgbClr val="EC7C69"/>
                </a:solidFill>
              </a:rPr>
              <a:t> </a:t>
            </a:r>
            <a:r>
              <a:rPr lang="en-US" sz="2400" b="1" dirty="0" err="1">
                <a:solidFill>
                  <a:srgbClr val="EC7C69"/>
                </a:solidFill>
              </a:rPr>
              <a:t>prožnost</a:t>
            </a:r>
            <a:r>
              <a:rPr lang="en-US" sz="2400" b="1" dirty="0">
                <a:solidFill>
                  <a:srgbClr val="EC7C69"/>
                </a:solidFill>
              </a:rPr>
              <a:t>.</a:t>
            </a:r>
            <a:endParaRPr lang="en-US" sz="2400" b="1" dirty="0">
              <a:solidFill>
                <a:srgbClr val="EC7C69"/>
              </a:solidFill>
              <a:ea typeface="Calibri"/>
              <a:cs typeface="Calibri"/>
            </a:endParaRPr>
          </a:p>
          <a:p>
            <a:pPr>
              <a:spcAft>
                <a:spcPts val="300"/>
              </a:spcAft>
            </a:pPr>
            <a:endParaRPr lang="en-US" sz="800" b="1" dirty="0">
              <a:solidFill>
                <a:srgbClr val="494949"/>
              </a:solidFill>
            </a:endParaRPr>
          </a:p>
          <a:p>
            <a:pPr>
              <a:lnSpc>
                <a:spcPts val="2340"/>
              </a:lnSpc>
              <a:spcAft>
                <a:spcPts val="300"/>
              </a:spcAft>
            </a:pPr>
            <a:r>
              <a:rPr lang="en-US" sz="2200" dirty="0">
                <a:solidFill>
                  <a:srgbClr val="494949"/>
                </a:solidFill>
              </a:rPr>
              <a:t>ATA so različnih oblik, vsaka z različnimi ravnmi naložb, zahtevami glede načrtovanja in potencialom donosa. Običajno jih lahko razdelimo v dve širši kategoriji:</a:t>
            </a:r>
          </a:p>
          <a:p>
            <a:pPr marL="342900" indent="-342900">
              <a:lnSpc>
                <a:spcPts val="2340"/>
              </a:lnSpc>
              <a:spcAft>
                <a:spcPts val="300"/>
              </a:spcAft>
              <a:buClr>
                <a:srgbClr val="459597"/>
              </a:buClr>
              <a:buFont typeface="Arial" panose="020B0604020202020204" pitchFamily="34" charset="0"/>
              <a:buChar char="•"/>
            </a:pPr>
            <a:r>
              <a:rPr lang="en-US" sz="2200" b="1" dirty="0">
                <a:solidFill>
                  <a:srgbClr val="459597"/>
                </a:solidFill>
              </a:rPr>
              <a:t>Stalne strukture </a:t>
            </a:r>
            <a:r>
              <a:rPr lang="en-US" sz="2200" dirty="0">
                <a:solidFill>
                  <a:srgbClr val="494949"/>
                </a:solidFill>
              </a:rPr>
              <a:t>– zgrajene s temelji ali priključene na stalne komunalne storitve, običajno za celoletno delovanje, vedno zahtevajo popolno načrtovanje.</a:t>
            </a:r>
          </a:p>
          <a:p>
            <a:pPr marL="342900" indent="-342900">
              <a:lnSpc>
                <a:spcPts val="2340"/>
              </a:lnSpc>
              <a:spcAft>
                <a:spcPts val="300"/>
              </a:spcAft>
              <a:buClr>
                <a:srgbClr val="459597"/>
              </a:buClr>
              <a:buFont typeface="Arial" panose="020B0604020202020204" pitchFamily="34" charset="0"/>
              <a:buChar char="•"/>
            </a:pPr>
            <a:r>
              <a:rPr lang="en-US" sz="2200" b="1" dirty="0">
                <a:solidFill>
                  <a:srgbClr val="459597"/>
                </a:solidFill>
              </a:rPr>
              <a:t>Začasne ali pol-trajne enote </a:t>
            </a:r>
            <a:r>
              <a:rPr lang="en-US" sz="2200" dirty="0">
                <a:solidFill>
                  <a:srgbClr val="494949"/>
                </a:solidFill>
              </a:rPr>
              <a:t>– pogosto modularne ali premične, zasnovane za sezonsko uporabo ali namestitve z majhnim vplivom. Kljub temu lahko zahtevajo načrtovanje.</a:t>
            </a:r>
          </a:p>
          <a:p>
            <a:pPr>
              <a:lnSpc>
                <a:spcPts val="2340"/>
              </a:lnSpc>
              <a:spcAft>
                <a:spcPts val="300"/>
              </a:spcAft>
            </a:pPr>
            <a:endParaRPr lang="en-US" sz="2200" dirty="0">
              <a:solidFill>
                <a:srgbClr val="494949"/>
              </a:solidFill>
            </a:endParaRPr>
          </a:p>
        </p:txBody>
      </p:sp>
      <p:pic>
        <p:nvPicPr>
          <p:cNvPr id="14" name="Picture 13">
            <a:extLst>
              <a:ext uri="{FF2B5EF4-FFF2-40B4-BE49-F238E27FC236}">
                <a16:creationId xmlns:a16="http://schemas.microsoft.com/office/drawing/2014/main" id="{66D6272F-857E-C0D6-2A3F-85EB96A02A04}"/>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37EF490F-1AD8-5C1D-EDE5-0A632587BC0C}"/>
              </a:ext>
            </a:extLst>
          </p:cNvPr>
          <p:cNvSpPr txBox="1">
            <a:spLocks/>
          </p:cNvSpPr>
          <p:nvPr/>
        </p:nvSpPr>
        <p:spPr>
          <a:xfrm>
            <a:off x="2019808" y="1699691"/>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Finančni stroški in pomisleki</a:t>
            </a:r>
          </a:p>
          <a:p>
            <a:pPr>
              <a:lnSpc>
                <a:spcPts val="2900"/>
              </a:lnSpc>
            </a:pPr>
            <a:endParaRPr lang="en-US" dirty="0"/>
          </a:p>
        </p:txBody>
      </p:sp>
      <p:sp>
        <p:nvSpPr>
          <p:cNvPr id="6" name="Text Placeholder 3">
            <a:extLst>
              <a:ext uri="{FF2B5EF4-FFF2-40B4-BE49-F238E27FC236}">
                <a16:creationId xmlns:a16="http://schemas.microsoft.com/office/drawing/2014/main" id="{E7C2015B-2639-A5BA-A749-2FAB054E5EC5}"/>
              </a:ext>
            </a:extLst>
          </p:cNvPr>
          <p:cNvSpPr txBox="1">
            <a:spLocks/>
          </p:cNvSpPr>
          <p:nvPr/>
        </p:nvSpPr>
        <p:spPr>
          <a:xfrm rot="16200000">
            <a:off x="-1778330" y="2455954"/>
            <a:ext cx="536006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Fiksne enote v primerjavi z začasnimi enotami</a:t>
            </a:r>
          </a:p>
          <a:p>
            <a:pPr algn="r">
              <a:lnSpc>
                <a:spcPts val="3620"/>
              </a:lnSpc>
            </a:pPr>
            <a:endParaRPr lang="en-US" dirty="0">
              <a:solidFill>
                <a:schemeClr val="bg1"/>
              </a:solidFill>
            </a:endParaRPr>
          </a:p>
        </p:txBody>
      </p:sp>
      <p:sp>
        <p:nvSpPr>
          <p:cNvPr id="3" name="TextBox 2">
            <a:extLst>
              <a:ext uri="{FF2B5EF4-FFF2-40B4-BE49-F238E27FC236}">
                <a16:creationId xmlns:a16="http://schemas.microsoft.com/office/drawing/2014/main" id="{1CCB516C-AC30-71CD-829F-412D0807D8AC}"/>
              </a:ext>
            </a:extLst>
          </p:cNvPr>
          <p:cNvSpPr txBox="1"/>
          <p:nvPr/>
        </p:nvSpPr>
        <p:spPr>
          <a:xfrm>
            <a:off x="2753586" y="504699"/>
            <a:ext cx="3775230" cy="1631216"/>
          </a:xfrm>
          <a:prstGeom prst="rect">
            <a:avLst/>
          </a:prstGeom>
          <a:noFill/>
        </p:spPr>
        <p:txBody>
          <a:bodyPr wrap="square" rtlCol="0">
            <a:spAutoFit/>
          </a:bodyPr>
          <a:lstStyle/>
          <a:p>
            <a:pPr>
              <a:lnSpc>
                <a:spcPts val="2360"/>
              </a:lnSpc>
            </a:pPr>
            <a:r>
              <a:rPr lang="en-US" sz="2800" b="1" dirty="0">
                <a:solidFill>
                  <a:srgbClr val="EC7C69"/>
                </a:solidFill>
                <a:latin typeface="Calibri" panose="020F0502020204030204" pitchFamily="34" charset="0"/>
                <a:cs typeface="Calibri" panose="020F0502020204030204" pitchFamily="34" charset="0"/>
              </a:rPr>
              <a:t>Prioriteta 3 (€)</a:t>
            </a:r>
          </a:p>
          <a:p>
            <a:pPr>
              <a:lnSpc>
                <a:spcPts val="2360"/>
              </a:lnSpc>
            </a:pPr>
            <a:r>
              <a:rPr lang="en-US" sz="2800" b="1" dirty="0">
                <a:solidFill>
                  <a:srgbClr val="494949"/>
                </a:solidFill>
                <a:latin typeface="Calibri" panose="020F0502020204030204" pitchFamily="34" charset="0"/>
                <a:cs typeface="Calibri" panose="020F0502020204030204" pitchFamily="34" charset="0"/>
              </a:rPr>
              <a:t>Odločite se: fiksna ali začasna struktura?</a:t>
            </a:r>
          </a:p>
          <a:p>
            <a:pPr>
              <a:lnSpc>
                <a:spcPts val="2360"/>
              </a:lnSpc>
            </a:pPr>
            <a:endParaRPr lang="en-US" sz="2800" b="1" dirty="0">
              <a:solidFill>
                <a:srgbClr val="494949"/>
              </a:solidFill>
              <a:latin typeface="Calibri" panose="020F0502020204030204" pitchFamily="34" charset="0"/>
              <a:cs typeface="Calibri" panose="020F0502020204030204" pitchFamily="34" charset="0"/>
            </a:endParaRP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sp>
        <p:nvSpPr>
          <p:cNvPr id="18" name="Freeform 7">
            <a:extLst>
              <a:ext uri="{FF2B5EF4-FFF2-40B4-BE49-F238E27FC236}">
                <a16:creationId xmlns:a16="http://schemas.microsoft.com/office/drawing/2014/main" id="{4DC4FD2C-30C5-D49F-2007-FEF9003F0E9A}"/>
              </a:ext>
            </a:extLst>
          </p:cNvPr>
          <p:cNvSpPr/>
          <p:nvPr/>
        </p:nvSpPr>
        <p:spPr>
          <a:xfrm rot="5400000">
            <a:off x="3732987" y="-1460379"/>
            <a:ext cx="1464688" cy="4661606"/>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19" name="Group 18">
            <a:extLst>
              <a:ext uri="{FF2B5EF4-FFF2-40B4-BE49-F238E27FC236}">
                <a16:creationId xmlns:a16="http://schemas.microsoft.com/office/drawing/2014/main" id="{BF2172BD-3144-B0C8-F4BC-18A496C5D24B}"/>
              </a:ext>
            </a:extLst>
          </p:cNvPr>
          <p:cNvGrpSpPr/>
          <p:nvPr/>
        </p:nvGrpSpPr>
        <p:grpSpPr>
          <a:xfrm>
            <a:off x="1734412" y="520013"/>
            <a:ext cx="793524" cy="801083"/>
            <a:chOff x="4897755" y="3322320"/>
            <a:chExt cx="600074" cy="605790"/>
          </a:xfrm>
        </p:grpSpPr>
        <p:sp>
          <p:nvSpPr>
            <p:cNvPr id="20" name="Freeform 11">
              <a:extLst>
                <a:ext uri="{FF2B5EF4-FFF2-40B4-BE49-F238E27FC236}">
                  <a16:creationId xmlns:a16="http://schemas.microsoft.com/office/drawing/2014/main" id="{07A84D20-47F5-3BE3-46F0-88EE416C33DB}"/>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21" name="Freeform 12">
              <a:extLst>
                <a:ext uri="{FF2B5EF4-FFF2-40B4-BE49-F238E27FC236}">
                  <a16:creationId xmlns:a16="http://schemas.microsoft.com/office/drawing/2014/main" id="{F316D5A0-A1F6-AAA4-4BE5-00910E6E2E34}"/>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22" name="Graphic 14">
              <a:extLst>
                <a:ext uri="{FF2B5EF4-FFF2-40B4-BE49-F238E27FC236}">
                  <a16:creationId xmlns:a16="http://schemas.microsoft.com/office/drawing/2014/main" id="{011848EB-4949-92AD-4352-5BCEC694E895}"/>
                </a:ext>
              </a:extLst>
            </p:cNvPr>
            <p:cNvGrpSpPr/>
            <p:nvPr/>
          </p:nvGrpSpPr>
          <p:grpSpPr>
            <a:xfrm>
              <a:off x="5040867" y="3443287"/>
              <a:ext cx="290185" cy="367426"/>
              <a:chOff x="5040867" y="3443287"/>
              <a:chExt cx="290185" cy="367426"/>
            </a:xfrm>
            <a:solidFill>
              <a:srgbClr val="FFFFFF"/>
            </a:solidFill>
          </p:grpSpPr>
          <p:sp>
            <p:nvSpPr>
              <p:cNvPr id="23" name="Freeform 15">
                <a:extLst>
                  <a:ext uri="{FF2B5EF4-FFF2-40B4-BE49-F238E27FC236}">
                    <a16:creationId xmlns:a16="http://schemas.microsoft.com/office/drawing/2014/main" id="{714BBBF7-CDB0-5E18-33CA-5F0E1F7B25A2}"/>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24" name="Freeform 16">
                <a:extLst>
                  <a:ext uri="{FF2B5EF4-FFF2-40B4-BE49-F238E27FC236}">
                    <a16:creationId xmlns:a16="http://schemas.microsoft.com/office/drawing/2014/main" id="{D029928B-7ED6-304B-8412-A48E069363C7}"/>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58786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AF276-122D-233A-2815-C9B6D225A05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83A17C6E-731E-4EBE-5B6A-8135EC2EE242}"/>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22FD77D7-1FFA-327B-A594-E198316C3A18}"/>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FFF4528-B0F1-24A9-6CA6-F58C865FA7D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45</a:t>
            </a:fld>
            <a:endParaRPr lang="fr-CA" sz="1200" dirty="0"/>
          </a:p>
        </p:txBody>
      </p:sp>
      <p:sp>
        <p:nvSpPr>
          <p:cNvPr id="2" name="TextBox 1">
            <a:extLst>
              <a:ext uri="{FF2B5EF4-FFF2-40B4-BE49-F238E27FC236}">
                <a16:creationId xmlns:a16="http://schemas.microsoft.com/office/drawing/2014/main" id="{4A98CDB9-86BF-332F-0427-711CFE96DC92}"/>
              </a:ext>
            </a:extLst>
          </p:cNvPr>
          <p:cNvSpPr txBox="1"/>
          <p:nvPr/>
        </p:nvSpPr>
        <p:spPr>
          <a:xfrm>
            <a:off x="2039426" y="1231046"/>
            <a:ext cx="8900381" cy="4063420"/>
          </a:xfrm>
          <a:prstGeom prst="rect">
            <a:avLst/>
          </a:prstGeom>
          <a:noFill/>
        </p:spPr>
        <p:txBody>
          <a:bodyPr wrap="square">
            <a:spAutoFit/>
          </a:bodyPr>
          <a:lstStyle/>
          <a:p>
            <a:pPr>
              <a:lnSpc>
                <a:spcPts val="2340"/>
              </a:lnSpc>
              <a:spcAft>
                <a:spcPts val="300"/>
              </a:spcAft>
            </a:pPr>
            <a:r>
              <a:rPr lang="en-US" sz="2400" b="1" dirty="0">
                <a:solidFill>
                  <a:srgbClr val="EC7C69"/>
                </a:solidFill>
              </a:rPr>
              <a:t>Izbira med stalnimi in začasnimi možnostmi vpliva na načrtovanje in proračun. </a:t>
            </a:r>
          </a:p>
          <a:p>
            <a:pPr>
              <a:spcAft>
                <a:spcPts val="300"/>
              </a:spcAft>
            </a:pPr>
            <a:endParaRPr lang="en-US" sz="800" b="1" dirty="0">
              <a:solidFill>
                <a:srgbClr val="EC7C69"/>
              </a:solidFill>
            </a:endParaRPr>
          </a:p>
          <a:p>
            <a:pPr>
              <a:lnSpc>
                <a:spcPts val="2340"/>
              </a:lnSpc>
              <a:spcAft>
                <a:spcPts val="300"/>
              </a:spcAft>
            </a:pPr>
            <a:r>
              <a:rPr lang="en-US" sz="2200" dirty="0">
                <a:solidFill>
                  <a:srgbClr val="494949"/>
                </a:solidFill>
              </a:rPr>
              <a:t>Začasne enote (šotori, jurte) lahko prihranijo pri strukturnih predpisih, vendar še vedno potrebujejo terase/ploščadi in omejujejo prihodke izven sezone. </a:t>
            </a:r>
          </a:p>
          <a:p>
            <a:pPr>
              <a:lnSpc>
                <a:spcPts val="2340"/>
              </a:lnSpc>
              <a:spcAft>
                <a:spcPts val="300"/>
              </a:spcAft>
            </a:pPr>
            <a:endParaRPr lang="en-US" sz="2200" dirty="0">
              <a:solidFill>
                <a:srgbClr val="494949"/>
              </a:solidFill>
            </a:endParaRPr>
          </a:p>
          <a:p>
            <a:pPr>
              <a:lnSpc>
                <a:spcPts val="2340"/>
              </a:lnSpc>
              <a:spcAft>
                <a:spcPts val="300"/>
              </a:spcAft>
            </a:pPr>
            <a:r>
              <a:rPr lang="en-US" sz="2200" dirty="0">
                <a:solidFill>
                  <a:srgbClr val="494949"/>
                </a:solidFill>
              </a:rPr>
              <a:t>Vključujejo različne in dodatne stroške, pristojbine in dajatve, z različnim </a:t>
            </a:r>
            <a:r>
              <a:rPr lang="en-US" sz="2200" b="1" dirty="0">
                <a:solidFill>
                  <a:srgbClr val="494949"/>
                </a:solidFill>
              </a:rPr>
              <a:t>ROI (donosnostjo naložbe) </a:t>
            </a:r>
            <a:r>
              <a:rPr lang="en-US" sz="2200" dirty="0">
                <a:solidFill>
                  <a:srgbClr val="494949"/>
                </a:solidFill>
              </a:rPr>
              <a:t>in </a:t>
            </a:r>
            <a:r>
              <a:rPr lang="en-US" sz="2200" b="1" dirty="0">
                <a:solidFill>
                  <a:srgbClr val="494949"/>
                </a:solidFill>
              </a:rPr>
              <a:t>nočnimi donosi</a:t>
            </a:r>
            <a:r>
              <a:rPr lang="en-US" sz="2200" dirty="0">
                <a:solidFill>
                  <a:srgbClr val="494949"/>
                </a:solidFill>
              </a:rPr>
              <a:t>. </a:t>
            </a:r>
          </a:p>
          <a:p>
            <a:pPr>
              <a:lnSpc>
                <a:spcPts val="2340"/>
              </a:lnSpc>
              <a:spcAft>
                <a:spcPts val="300"/>
              </a:spcAft>
            </a:pPr>
            <a:endParaRPr lang="en-US" sz="2200" dirty="0">
              <a:solidFill>
                <a:srgbClr val="494949"/>
              </a:solidFill>
            </a:endParaRPr>
          </a:p>
          <a:p>
            <a:pPr>
              <a:lnSpc>
                <a:spcPts val="2340"/>
              </a:lnSpc>
              <a:spcAft>
                <a:spcPts val="300"/>
              </a:spcAft>
            </a:pPr>
            <a:r>
              <a:rPr lang="en-US" sz="2200" dirty="0">
                <a:solidFill>
                  <a:srgbClr val="494949"/>
                </a:solidFill>
              </a:rPr>
              <a:t>Vrsta in raven razkošja, v katero vlagate, bosta odvisni od vašega ciljnega trga in </a:t>
            </a:r>
            <a:r>
              <a:rPr lang="en-US" sz="2200" b="1" dirty="0">
                <a:solidFill>
                  <a:srgbClr val="494949"/>
                </a:solidFill>
              </a:rPr>
              <a:t>cene, </a:t>
            </a:r>
            <a:r>
              <a:rPr lang="en-US" sz="2200" dirty="0">
                <a:solidFill>
                  <a:srgbClr val="494949"/>
                </a:solidFill>
              </a:rPr>
              <a:t>ki jo želite zaračunati</a:t>
            </a:r>
            <a:r>
              <a:rPr lang="en-US" sz="2200" b="1" dirty="0">
                <a:solidFill>
                  <a:srgbClr val="494949"/>
                </a:solidFill>
              </a:rPr>
              <a:t>.</a:t>
            </a:r>
            <a:r>
              <a:rPr lang="en-US" sz="2200" dirty="0">
                <a:solidFill>
                  <a:srgbClr val="494949"/>
                </a:solidFill>
              </a:rPr>
              <a:t> </a:t>
            </a:r>
          </a:p>
          <a:p>
            <a:pPr>
              <a:lnSpc>
                <a:spcPts val="2340"/>
              </a:lnSpc>
              <a:spcAft>
                <a:spcPts val="300"/>
              </a:spcAft>
            </a:pPr>
            <a:endParaRPr lang="en-US" sz="2200" dirty="0">
              <a:solidFill>
                <a:srgbClr val="494949"/>
              </a:solidFill>
            </a:endParaRPr>
          </a:p>
          <a:p>
            <a:pPr>
              <a:lnSpc>
                <a:spcPts val="2340"/>
              </a:lnSpc>
              <a:spcAft>
                <a:spcPts val="300"/>
              </a:spcAft>
            </a:pPr>
            <a:endParaRPr lang="en-US" sz="2200" dirty="0">
              <a:solidFill>
                <a:srgbClr val="494949"/>
              </a:solidFill>
            </a:endParaRPr>
          </a:p>
        </p:txBody>
      </p:sp>
      <p:pic>
        <p:nvPicPr>
          <p:cNvPr id="14" name="Picture 13">
            <a:extLst>
              <a:ext uri="{FF2B5EF4-FFF2-40B4-BE49-F238E27FC236}">
                <a16:creationId xmlns:a16="http://schemas.microsoft.com/office/drawing/2014/main" id="{9AAA8230-E2C7-2A88-5B71-DD12D0691E1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01B9C9C5-8EEA-F96A-799C-9AC3FFE43976}"/>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Finančni stroški in premisleki</a:t>
            </a:r>
          </a:p>
          <a:p>
            <a:pPr>
              <a:lnSpc>
                <a:spcPts val="2900"/>
              </a:lnSpc>
            </a:pPr>
            <a:endParaRPr lang="en-US" dirty="0"/>
          </a:p>
        </p:txBody>
      </p:sp>
      <p:sp>
        <p:nvSpPr>
          <p:cNvPr id="6" name="Text Placeholder 3">
            <a:extLst>
              <a:ext uri="{FF2B5EF4-FFF2-40B4-BE49-F238E27FC236}">
                <a16:creationId xmlns:a16="http://schemas.microsoft.com/office/drawing/2014/main" id="{D298F4AB-EDE1-3346-47AC-9152DDEA3535}"/>
              </a:ext>
            </a:extLst>
          </p:cNvPr>
          <p:cNvSpPr txBox="1">
            <a:spLocks/>
          </p:cNvSpPr>
          <p:nvPr/>
        </p:nvSpPr>
        <p:spPr>
          <a:xfrm rot="16200000">
            <a:off x="-1827176" y="2504800"/>
            <a:ext cx="5457758"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Stalne enote v primerjavi z začasnimi enotami</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04F3EDB5-BDE1-AC19-E338-35CE3B00487D}"/>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561156"/>
            <a:ext cx="3218815" cy="2395364"/>
          </a:xfrm>
          <a:prstGeom prst="rect">
            <a:avLst/>
          </a:prstGeom>
        </p:spPr>
      </p:pic>
    </p:spTree>
    <p:extLst>
      <p:ext uri="{BB962C8B-B14F-4D97-AF65-F5344CB8AC3E}">
        <p14:creationId xmlns:p14="http://schemas.microsoft.com/office/powerpoint/2010/main" val="687873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CCDC0-A8FE-AB38-2AF9-688D3A646B37}"/>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EB35619D-5C6E-1CEF-C6A7-C363E090B984}"/>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86807F44-9ECE-5B1A-47DF-A286D712E41F}"/>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361715C-D59C-4475-4A3C-07142758518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46</a:t>
            </a:fld>
            <a:endParaRPr lang="fr-CA" sz="1200" dirty="0"/>
          </a:p>
        </p:txBody>
      </p:sp>
      <p:sp>
        <p:nvSpPr>
          <p:cNvPr id="2" name="TextBox 1">
            <a:extLst>
              <a:ext uri="{FF2B5EF4-FFF2-40B4-BE49-F238E27FC236}">
                <a16:creationId xmlns:a16="http://schemas.microsoft.com/office/drawing/2014/main" id="{0C2AE3EA-FFF1-B7AB-F871-ADD79FCC08C7}"/>
              </a:ext>
            </a:extLst>
          </p:cNvPr>
          <p:cNvSpPr txBox="1"/>
          <p:nvPr/>
        </p:nvSpPr>
        <p:spPr>
          <a:xfrm>
            <a:off x="2039426" y="1231046"/>
            <a:ext cx="8900381" cy="3895938"/>
          </a:xfrm>
          <a:prstGeom prst="rect">
            <a:avLst/>
          </a:prstGeom>
          <a:noFill/>
        </p:spPr>
        <p:txBody>
          <a:bodyPr wrap="square" lIns="91440" tIns="45720" rIns="91440" bIns="45720" anchor="t">
            <a:spAutoFit/>
          </a:bodyPr>
          <a:lstStyle/>
          <a:p>
            <a:pPr>
              <a:lnSpc>
                <a:spcPts val="2480"/>
              </a:lnSpc>
            </a:pPr>
            <a:r>
              <a:rPr lang="en-US" sz="2400" b="1" dirty="0">
                <a:solidFill>
                  <a:srgbClr val="EC7C69"/>
                </a:solidFill>
              </a:rPr>
              <a:t>Primer: </a:t>
            </a:r>
            <a:r>
              <a:rPr lang="en-US" sz="2200" dirty="0">
                <a:solidFill>
                  <a:srgbClr val="494949"/>
                </a:solidFill>
              </a:rPr>
              <a:t>Stalne koče ali podi so morda dražji v začetku, vendar lahko gostijo goste skozi vse leto in pogosto dosegajo višje cene. Mnoga podjetja kombinirajo različne tipe (npr. nekaj koč + nekaj šotorov). </a:t>
            </a:r>
          </a:p>
          <a:p>
            <a:pPr>
              <a:lnSpc>
                <a:spcPts val="2480"/>
              </a:lnSpc>
            </a:pPr>
            <a:endParaRPr lang="en-US" sz="2200" b="1" dirty="0">
              <a:solidFill>
                <a:srgbClr val="494949"/>
              </a:solidFill>
            </a:endParaRPr>
          </a:p>
          <a:p>
            <a:pPr>
              <a:lnSpc>
                <a:spcPts val="2480"/>
              </a:lnSpc>
            </a:pPr>
            <a:r>
              <a:rPr lang="en-US" sz="2200" b="1" dirty="0" err="1">
                <a:solidFill>
                  <a:srgbClr val="459597"/>
                </a:solidFill>
              </a:rPr>
              <a:t>Podeželska</a:t>
            </a:r>
            <a:r>
              <a:rPr lang="en-US" sz="2200" b="1" dirty="0">
                <a:solidFill>
                  <a:srgbClr val="459597"/>
                </a:solidFill>
              </a:rPr>
              <a:t> </a:t>
            </a:r>
            <a:r>
              <a:rPr lang="en-US" sz="2200" b="1" dirty="0" err="1">
                <a:solidFill>
                  <a:srgbClr val="459597"/>
                </a:solidFill>
              </a:rPr>
              <a:t>prenočišča</a:t>
            </a:r>
            <a:r>
              <a:rPr lang="en-US" sz="2200" b="1" dirty="0">
                <a:solidFill>
                  <a:srgbClr val="459597"/>
                </a:solidFill>
              </a:rPr>
              <a:t> </a:t>
            </a:r>
            <a:r>
              <a:rPr lang="en-US" sz="2200" dirty="0">
                <a:solidFill>
                  <a:srgbClr val="494949"/>
                </a:solidFill>
              </a:rPr>
              <a:t>so </a:t>
            </a:r>
            <a:r>
              <a:rPr lang="en-US" sz="2200" dirty="0" err="1">
                <a:solidFill>
                  <a:srgbClr val="494949"/>
                </a:solidFill>
              </a:rPr>
              <a:t>različnih</a:t>
            </a:r>
            <a:r>
              <a:rPr lang="en-US" sz="2200" dirty="0">
                <a:solidFill>
                  <a:srgbClr val="494949"/>
                </a:solidFill>
              </a:rPr>
              <a:t> </a:t>
            </a:r>
            <a:r>
              <a:rPr lang="en-US" sz="2200" dirty="0" err="1">
                <a:solidFill>
                  <a:srgbClr val="494949"/>
                </a:solidFill>
              </a:rPr>
              <a:t>stilov</a:t>
            </a:r>
            <a:r>
              <a:rPr lang="en-US" sz="2200" dirty="0">
                <a:solidFill>
                  <a:srgbClr val="494949"/>
                </a:solidFill>
              </a:rPr>
              <a:t>, </a:t>
            </a:r>
            <a:r>
              <a:rPr lang="en-US" sz="2200" dirty="0" err="1">
                <a:solidFill>
                  <a:srgbClr val="494949"/>
                </a:solidFill>
              </a:rPr>
              <a:t>vsako</a:t>
            </a:r>
            <a:r>
              <a:rPr lang="en-US" sz="2200" dirty="0">
                <a:solidFill>
                  <a:srgbClr val="494949"/>
                </a:solidFill>
              </a:rPr>
              <a:t> z </a:t>
            </a:r>
            <a:r>
              <a:rPr lang="en-US" sz="2200" dirty="0" err="1">
                <a:solidFill>
                  <a:srgbClr val="494949"/>
                </a:solidFill>
              </a:rPr>
              <a:t>različnimi</a:t>
            </a:r>
            <a:r>
              <a:rPr lang="en-US" sz="2200" dirty="0">
                <a:solidFill>
                  <a:srgbClr val="494949"/>
                </a:solidFill>
              </a:rPr>
              <a:t> stroški, trajnostjo in vplivom na načrtovanje. V tem poglavju je nekaj primerov.</a:t>
            </a:r>
          </a:p>
          <a:p>
            <a:pPr>
              <a:spcAft>
                <a:spcPts val="1200"/>
              </a:spcAft>
            </a:pPr>
            <a:endParaRPr lang="en-US" sz="800" dirty="0">
              <a:solidFill>
                <a:srgbClr val="494949"/>
              </a:solidFill>
            </a:endParaRPr>
          </a:p>
          <a:p>
            <a:pPr>
              <a:lnSpc>
                <a:spcPts val="2480"/>
              </a:lnSpc>
            </a:pPr>
            <a:r>
              <a:rPr lang="en-US" sz="2400" b="1" dirty="0">
                <a:solidFill>
                  <a:srgbClr val="EC7C69"/>
                </a:solidFill>
              </a:rPr>
              <a:t>Začetna naložba</a:t>
            </a:r>
            <a:r>
              <a:rPr lang="en-US" sz="2400" dirty="0">
                <a:solidFill>
                  <a:srgbClr val="EC7C69"/>
                </a:solidFill>
              </a:rPr>
              <a:t>: </a:t>
            </a:r>
          </a:p>
          <a:p>
            <a:pPr marL="342900" indent="-342900">
              <a:lnSpc>
                <a:spcPts val="2480"/>
              </a:lnSpc>
              <a:buClr>
                <a:srgbClr val="459597"/>
              </a:buClr>
              <a:buFont typeface="Arial" panose="020B0604020202020204" pitchFamily="34" charset="0"/>
              <a:buChar char="•"/>
            </a:pPr>
            <a:r>
              <a:rPr lang="en-US" sz="2200" b="1" dirty="0">
                <a:solidFill>
                  <a:srgbClr val="459597"/>
                </a:solidFill>
              </a:rPr>
              <a:t>Stalne strukture </a:t>
            </a:r>
            <a:r>
              <a:rPr lang="en-US" sz="2200" dirty="0">
                <a:solidFill>
                  <a:srgbClr val="494949"/>
                </a:solidFill>
              </a:rPr>
              <a:t>zahtevajo več kapitala vnaprej (temelji, vodovod, načrtovanje).</a:t>
            </a:r>
          </a:p>
          <a:p>
            <a:pPr marL="342900" indent="-342900">
              <a:lnSpc>
                <a:spcPts val="2480"/>
              </a:lnSpc>
              <a:buClr>
                <a:srgbClr val="459597"/>
              </a:buClr>
              <a:buFont typeface="Arial" panose="020B0604020202020204" pitchFamily="34" charset="0"/>
              <a:buChar char="•"/>
            </a:pPr>
            <a:r>
              <a:rPr lang="en-US" sz="2200" b="1" dirty="0">
                <a:solidFill>
                  <a:srgbClr val="459597"/>
                </a:solidFill>
              </a:rPr>
              <a:t>Začasne enote </a:t>
            </a:r>
            <a:r>
              <a:rPr lang="en-US" sz="2200" dirty="0">
                <a:solidFill>
                  <a:srgbClr val="494949"/>
                </a:solidFill>
              </a:rPr>
              <a:t>omogočajo </a:t>
            </a:r>
            <a:r>
              <a:rPr lang="en-US" sz="2200" b="1" dirty="0">
                <a:solidFill>
                  <a:srgbClr val="494949"/>
                </a:solidFill>
              </a:rPr>
              <a:t>cenejši vstop na trg </a:t>
            </a:r>
            <a:r>
              <a:rPr lang="en-US" sz="2200" dirty="0">
                <a:solidFill>
                  <a:srgbClr val="494949"/>
                </a:solidFill>
              </a:rPr>
              <a:t>in postopno rast (najprej preizkusite 1–2 enoti).</a:t>
            </a:r>
          </a:p>
        </p:txBody>
      </p:sp>
      <p:pic>
        <p:nvPicPr>
          <p:cNvPr id="14" name="Picture 13">
            <a:extLst>
              <a:ext uri="{FF2B5EF4-FFF2-40B4-BE49-F238E27FC236}">
                <a16:creationId xmlns:a16="http://schemas.microsoft.com/office/drawing/2014/main" id="{07850273-6E1A-9669-74A8-FF3FDAE407F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9D2E5EBC-29C6-21E1-CC3C-0AD0690AD9B3}"/>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Finančni stroški in premisleki</a:t>
            </a:r>
          </a:p>
          <a:p>
            <a:pPr>
              <a:lnSpc>
                <a:spcPts val="2900"/>
              </a:lnSpc>
            </a:pPr>
            <a:endParaRPr lang="en-US" dirty="0"/>
          </a:p>
        </p:txBody>
      </p:sp>
      <p:sp>
        <p:nvSpPr>
          <p:cNvPr id="6" name="Text Placeholder 3">
            <a:extLst>
              <a:ext uri="{FF2B5EF4-FFF2-40B4-BE49-F238E27FC236}">
                <a16:creationId xmlns:a16="http://schemas.microsoft.com/office/drawing/2014/main" id="{14430281-6201-83D1-32C8-3B136DE756C8}"/>
              </a:ext>
            </a:extLst>
          </p:cNvPr>
          <p:cNvSpPr txBox="1">
            <a:spLocks/>
          </p:cNvSpPr>
          <p:nvPr/>
        </p:nvSpPr>
        <p:spPr>
          <a:xfrm rot="16200000">
            <a:off x="-1622023" y="2299647"/>
            <a:ext cx="5086528" cy="1268181"/>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Stalne enote v primerjavi z začasnimi enotami</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ACFDD839-5B3F-B3B4-9421-763FD5290B3F}"/>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3076640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B14E3-C202-7279-33E2-B2465AB85CA6}"/>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1AC09BB-0CC8-5593-C238-01E4E9B53887}"/>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7B3297E9-7DCB-92AD-AC0A-71F1F4288DC4}"/>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E1496CD-8E40-A511-8315-8EFDC043EA2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47</a:t>
            </a:fld>
            <a:endParaRPr lang="fr-CA" sz="1200" dirty="0"/>
          </a:p>
        </p:txBody>
      </p:sp>
      <p:sp>
        <p:nvSpPr>
          <p:cNvPr id="2" name="TextBox 1">
            <a:extLst>
              <a:ext uri="{FF2B5EF4-FFF2-40B4-BE49-F238E27FC236}">
                <a16:creationId xmlns:a16="http://schemas.microsoft.com/office/drawing/2014/main" id="{7EC84AEA-519D-1F1E-9E19-F20C1790027B}"/>
              </a:ext>
            </a:extLst>
          </p:cNvPr>
          <p:cNvSpPr txBox="1"/>
          <p:nvPr/>
        </p:nvSpPr>
        <p:spPr>
          <a:xfrm>
            <a:off x="2039426" y="1231046"/>
            <a:ext cx="8900381" cy="3477875"/>
          </a:xfrm>
          <a:prstGeom prst="rect">
            <a:avLst/>
          </a:prstGeom>
          <a:noFill/>
        </p:spPr>
        <p:txBody>
          <a:bodyPr wrap="square">
            <a:spAutoFit/>
          </a:bodyPr>
          <a:lstStyle/>
          <a:p>
            <a:pPr>
              <a:lnSpc>
                <a:spcPts val="2380"/>
              </a:lnSpc>
            </a:pPr>
            <a:r>
              <a:rPr lang="en-US" sz="2400" b="1" dirty="0">
                <a:solidFill>
                  <a:srgbClr val="EC7C69"/>
                </a:solidFill>
              </a:rPr>
              <a:t>Stroški načrtovanja in pravnih storitev</a:t>
            </a:r>
            <a:r>
              <a:rPr lang="en-US" sz="2400" dirty="0">
                <a:solidFill>
                  <a:srgbClr val="EC7C69"/>
                </a:solidFill>
              </a:rPr>
              <a:t>: </a:t>
            </a:r>
            <a:r>
              <a:rPr lang="en-US" sz="2200" dirty="0">
                <a:solidFill>
                  <a:srgbClr val="494949"/>
                </a:solidFill>
              </a:rPr>
              <a:t>Ne domnevajte, da je „začasno“ enako kot „izvzeto“ – </a:t>
            </a:r>
            <a:r>
              <a:rPr lang="en-US" sz="2200" b="1" dirty="0">
                <a:solidFill>
                  <a:srgbClr val="494949"/>
                </a:solidFill>
              </a:rPr>
              <a:t>mnoge države še vedno zahtevajo popolno načrtovanje</a:t>
            </a:r>
            <a:r>
              <a:rPr lang="en-US" sz="2200" dirty="0">
                <a:solidFill>
                  <a:srgbClr val="494949"/>
                </a:solidFill>
              </a:rPr>
              <a:t>, skladnost z urbanističnimi predpisi ali spremembo namembnosti zemljišča.</a:t>
            </a:r>
          </a:p>
          <a:p>
            <a:pPr>
              <a:lnSpc>
                <a:spcPts val="2380"/>
              </a:lnSpc>
            </a:pPr>
            <a:endParaRPr lang="en-US" sz="2200" dirty="0">
              <a:solidFill>
                <a:srgbClr val="494949"/>
              </a:solidFill>
            </a:endParaRPr>
          </a:p>
          <a:p>
            <a:pPr marL="342900" indent="-342900">
              <a:lnSpc>
                <a:spcPts val="2380"/>
              </a:lnSpc>
              <a:buClr>
                <a:srgbClr val="459597"/>
              </a:buClr>
              <a:buFont typeface="Arial" panose="020B0604020202020204" pitchFamily="34" charset="0"/>
              <a:buChar char="•"/>
            </a:pPr>
            <a:r>
              <a:rPr lang="en-US" sz="2200" dirty="0">
                <a:solidFill>
                  <a:srgbClr val="494949"/>
                </a:solidFill>
              </a:rPr>
              <a:t>Proračun</a:t>
            </a:r>
            <a:r>
              <a:rPr lang="en-US" sz="2200" b="1" dirty="0">
                <a:solidFill>
                  <a:srgbClr val="494949"/>
                </a:solidFill>
              </a:rPr>
              <a:t> 3.000–15.000 EUR </a:t>
            </a:r>
            <a:r>
              <a:rPr lang="en-US" sz="2200" dirty="0">
                <a:solidFill>
                  <a:srgbClr val="494949"/>
                </a:solidFill>
              </a:rPr>
              <a:t>za svetovalce, načrte lokacije in dovoljenja, tudi za majhne objekte.</a:t>
            </a:r>
          </a:p>
          <a:p>
            <a:pPr marL="342900" indent="-342900">
              <a:lnSpc>
                <a:spcPts val="2380"/>
              </a:lnSpc>
              <a:buClr>
                <a:srgbClr val="459597"/>
              </a:buClr>
              <a:buFont typeface="Arial" panose="020B0604020202020204" pitchFamily="34" charset="0"/>
              <a:buChar char="•"/>
            </a:pPr>
            <a:endParaRPr lang="en-US" sz="2200" dirty="0">
              <a:solidFill>
                <a:srgbClr val="494949"/>
              </a:solidFill>
            </a:endParaRPr>
          </a:p>
          <a:p>
            <a:pPr>
              <a:lnSpc>
                <a:spcPts val="2380"/>
              </a:lnSpc>
            </a:pPr>
            <a:r>
              <a:rPr lang="en-US" sz="2400" b="1" dirty="0">
                <a:solidFill>
                  <a:srgbClr val="EC7C69"/>
                </a:solidFill>
              </a:rPr>
              <a:t>Stroški obratovanja</a:t>
            </a:r>
            <a:r>
              <a:rPr lang="en-US" sz="2400" dirty="0">
                <a:solidFill>
                  <a:srgbClr val="EC7C69"/>
                </a:solidFill>
              </a:rPr>
              <a:t>: </a:t>
            </a:r>
          </a:p>
          <a:p>
            <a:pPr marL="342900" indent="-342900">
              <a:lnSpc>
                <a:spcPts val="2380"/>
              </a:lnSpc>
              <a:buClr>
                <a:srgbClr val="459597"/>
              </a:buClr>
              <a:buFont typeface="Arial" panose="020B0604020202020204" pitchFamily="34" charset="0"/>
              <a:buChar char="•"/>
            </a:pPr>
            <a:r>
              <a:rPr lang="en-US" sz="2200" b="1" dirty="0">
                <a:solidFill>
                  <a:srgbClr val="459597"/>
                </a:solidFill>
              </a:rPr>
              <a:t>Stalne stavbe: </a:t>
            </a:r>
            <a:r>
              <a:rPr lang="en-US" sz="2200" dirty="0">
                <a:solidFill>
                  <a:srgbClr val="494949"/>
                </a:solidFill>
              </a:rPr>
              <a:t>višji stroški komunalnih storitev, zavarovanja in skladnosti s predpisi.</a:t>
            </a:r>
          </a:p>
          <a:p>
            <a:pPr marL="342900" indent="-342900">
              <a:lnSpc>
                <a:spcPts val="2380"/>
              </a:lnSpc>
              <a:buClr>
                <a:srgbClr val="459597"/>
              </a:buClr>
              <a:buFont typeface="Arial" panose="020B0604020202020204" pitchFamily="34" charset="0"/>
              <a:buChar char="•"/>
            </a:pPr>
            <a:r>
              <a:rPr lang="en-US" sz="2200" b="1" dirty="0">
                <a:solidFill>
                  <a:srgbClr val="459597"/>
                </a:solidFill>
              </a:rPr>
              <a:t>Začasne enote: </a:t>
            </a:r>
            <a:r>
              <a:rPr lang="en-US" sz="2200" dirty="0">
                <a:solidFill>
                  <a:srgbClr val="494949"/>
                </a:solidFill>
              </a:rPr>
              <a:t>nižja poraba komunalnih storitev, vendar </a:t>
            </a:r>
            <a:r>
              <a:rPr lang="en-US" sz="2200" b="1" dirty="0">
                <a:solidFill>
                  <a:srgbClr val="494949"/>
                </a:solidFill>
              </a:rPr>
              <a:t>je morda potrebno sezonsko razstavljanje, zamenjava ali nadgradnja.</a:t>
            </a:r>
          </a:p>
          <a:p>
            <a:pPr marL="342900" indent="-342900">
              <a:lnSpc>
                <a:spcPts val="2380"/>
              </a:lnSpc>
              <a:buClr>
                <a:srgbClr val="459597"/>
              </a:buClr>
              <a:buFont typeface="Arial" panose="020B0604020202020204" pitchFamily="34" charset="0"/>
              <a:buChar char="•"/>
            </a:pPr>
            <a:endParaRPr lang="en-US" sz="2200" dirty="0">
              <a:solidFill>
                <a:srgbClr val="494949"/>
              </a:solidFill>
            </a:endParaRPr>
          </a:p>
        </p:txBody>
      </p:sp>
      <p:pic>
        <p:nvPicPr>
          <p:cNvPr id="14" name="Picture 13">
            <a:extLst>
              <a:ext uri="{FF2B5EF4-FFF2-40B4-BE49-F238E27FC236}">
                <a16:creationId xmlns:a16="http://schemas.microsoft.com/office/drawing/2014/main" id="{783C7DA9-56FE-5BC9-6221-67A92539B284}"/>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8F16828D-3A46-D840-7861-5F332FE328B6}"/>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Finančni stroški in premisleki</a:t>
            </a:r>
          </a:p>
          <a:p>
            <a:pPr>
              <a:lnSpc>
                <a:spcPts val="2900"/>
              </a:lnSpc>
            </a:pPr>
            <a:endParaRPr lang="en-US" dirty="0"/>
          </a:p>
        </p:txBody>
      </p:sp>
      <p:sp>
        <p:nvSpPr>
          <p:cNvPr id="6" name="Text Placeholder 3">
            <a:extLst>
              <a:ext uri="{FF2B5EF4-FFF2-40B4-BE49-F238E27FC236}">
                <a16:creationId xmlns:a16="http://schemas.microsoft.com/office/drawing/2014/main" id="{FC2492E8-54DB-18CA-5661-BE59DAB3BD42}"/>
              </a:ext>
            </a:extLst>
          </p:cNvPr>
          <p:cNvSpPr txBox="1">
            <a:spLocks/>
          </p:cNvSpPr>
          <p:nvPr/>
        </p:nvSpPr>
        <p:spPr>
          <a:xfrm rot="16200000">
            <a:off x="-1773630" y="2417891"/>
            <a:ext cx="5307534" cy="1185973"/>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Stalne enote v primerjavi z začasnimi enotami</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22111798-A884-3BA1-C7D2-B454089AAE30}"/>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9138489" y="4714330"/>
            <a:ext cx="2789521" cy="2055284"/>
          </a:xfrm>
          <a:prstGeom prst="rect">
            <a:avLst/>
          </a:prstGeom>
        </p:spPr>
      </p:pic>
    </p:spTree>
    <p:extLst>
      <p:ext uri="{BB962C8B-B14F-4D97-AF65-F5344CB8AC3E}">
        <p14:creationId xmlns:p14="http://schemas.microsoft.com/office/powerpoint/2010/main" val="4021430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B4331-941C-59C8-EC23-085DBC287449}"/>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3298016B-E36C-6956-2CF3-DEA74916D6A9}"/>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E13252AE-D279-A1F3-B928-4064B807BDA5}"/>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E04655C-BEEA-92A8-21D4-F637F99CE4A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48</a:t>
            </a:fld>
            <a:endParaRPr lang="fr-CA" sz="1200" dirty="0"/>
          </a:p>
        </p:txBody>
      </p:sp>
      <p:sp>
        <p:nvSpPr>
          <p:cNvPr id="2" name="TextBox 1">
            <a:extLst>
              <a:ext uri="{FF2B5EF4-FFF2-40B4-BE49-F238E27FC236}">
                <a16:creationId xmlns:a16="http://schemas.microsoft.com/office/drawing/2014/main" id="{8B341876-74C9-946E-87B1-2ED23E77B36E}"/>
              </a:ext>
            </a:extLst>
          </p:cNvPr>
          <p:cNvSpPr txBox="1"/>
          <p:nvPr/>
        </p:nvSpPr>
        <p:spPr>
          <a:xfrm>
            <a:off x="2039426" y="1231046"/>
            <a:ext cx="8900381" cy="3170099"/>
          </a:xfrm>
          <a:prstGeom prst="rect">
            <a:avLst/>
          </a:prstGeom>
          <a:noFill/>
        </p:spPr>
        <p:txBody>
          <a:bodyPr wrap="square">
            <a:spAutoFit/>
          </a:bodyPr>
          <a:lstStyle/>
          <a:p>
            <a:pPr>
              <a:lnSpc>
                <a:spcPts val="2380"/>
              </a:lnSpc>
            </a:pPr>
            <a:r>
              <a:rPr lang="en-US" sz="2400" b="1" dirty="0">
                <a:solidFill>
                  <a:srgbClr val="EC7C69"/>
                </a:solidFill>
              </a:rPr>
              <a:t>Financiranje in subvencije</a:t>
            </a:r>
            <a:r>
              <a:rPr lang="en-US" sz="2400" dirty="0">
                <a:solidFill>
                  <a:srgbClr val="EC7C69"/>
                </a:solidFill>
              </a:rPr>
              <a:t>: </a:t>
            </a:r>
            <a:r>
              <a:rPr lang="en-US" sz="2200" dirty="0">
                <a:solidFill>
                  <a:srgbClr val="494949"/>
                </a:solidFill>
              </a:rPr>
              <a:t>Večina subvencij EU za podeželje (LEADER, EAFRD) zahteva dokazilo o odobritvi načrtov.</a:t>
            </a:r>
          </a:p>
          <a:p>
            <a:pPr>
              <a:lnSpc>
                <a:spcPts val="2380"/>
              </a:lnSpc>
            </a:pPr>
            <a:endParaRPr lang="en-US" sz="2200" dirty="0">
              <a:solidFill>
                <a:srgbClr val="494949"/>
              </a:solidFill>
            </a:endParaRPr>
          </a:p>
          <a:p>
            <a:pPr marL="342900" indent="-342900">
              <a:lnSpc>
                <a:spcPts val="2380"/>
              </a:lnSpc>
              <a:buClr>
                <a:srgbClr val="459597"/>
              </a:buClr>
              <a:buFont typeface="Arial" panose="020B0604020202020204" pitchFamily="34" charset="0"/>
              <a:buChar char="•"/>
            </a:pPr>
            <a:r>
              <a:rPr lang="en-US" sz="2200" b="1" dirty="0">
                <a:solidFill>
                  <a:srgbClr val="459597"/>
                </a:solidFill>
              </a:rPr>
              <a:t>Ekološko oblikovanje </a:t>
            </a:r>
            <a:r>
              <a:rPr lang="en-US" sz="2200" dirty="0">
                <a:solidFill>
                  <a:srgbClr val="494949"/>
                </a:solidFill>
              </a:rPr>
              <a:t>in gradnje z majhnim vplivom na okolje lahko odprejo pot do </a:t>
            </a:r>
            <a:r>
              <a:rPr lang="en-US" sz="2200" b="1" dirty="0">
                <a:solidFill>
                  <a:srgbClr val="494949"/>
                </a:solidFill>
              </a:rPr>
              <a:t>subvencij za zeleni turizem</a:t>
            </a:r>
            <a:r>
              <a:rPr lang="en-US" sz="2200" dirty="0">
                <a:solidFill>
                  <a:srgbClr val="494949"/>
                </a:solidFill>
              </a:rPr>
              <a:t>.</a:t>
            </a:r>
          </a:p>
          <a:p>
            <a:pPr>
              <a:lnSpc>
                <a:spcPts val="2380"/>
              </a:lnSpc>
            </a:pPr>
            <a:endParaRPr lang="en-US" sz="2200" dirty="0">
              <a:solidFill>
                <a:srgbClr val="494949"/>
              </a:solidFill>
            </a:endParaRPr>
          </a:p>
          <a:p>
            <a:pPr>
              <a:lnSpc>
                <a:spcPts val="2380"/>
              </a:lnSpc>
              <a:buClr>
                <a:srgbClr val="459597"/>
              </a:buClr>
            </a:pPr>
            <a:r>
              <a:rPr lang="en-US" sz="2400" b="1" dirty="0">
                <a:solidFill>
                  <a:srgbClr val="EC7C69"/>
                </a:solidFill>
              </a:rPr>
              <a:t>Donosnost naložbe (ROI)</a:t>
            </a:r>
            <a:r>
              <a:rPr lang="en-US" sz="2400" dirty="0">
                <a:solidFill>
                  <a:srgbClr val="EC7C69"/>
                </a:solidFill>
              </a:rPr>
              <a:t>: </a:t>
            </a:r>
            <a:r>
              <a:rPr lang="en-US" sz="2200" dirty="0">
                <a:solidFill>
                  <a:srgbClr val="494949"/>
                </a:solidFill>
              </a:rPr>
              <a:t>Povprečne cene za nočitev se gibljejo med</a:t>
            </a:r>
            <a:r>
              <a:rPr lang="en-US" sz="2200" b="1" dirty="0">
                <a:solidFill>
                  <a:srgbClr val="494949"/>
                </a:solidFill>
              </a:rPr>
              <a:t> 90 in 200 evri na noč, </a:t>
            </a:r>
            <a:r>
              <a:rPr lang="en-US" sz="2200" dirty="0">
                <a:solidFill>
                  <a:srgbClr val="494949"/>
                </a:solidFill>
              </a:rPr>
              <a:t>odvisno od enote in lokacije.</a:t>
            </a:r>
          </a:p>
          <a:p>
            <a:pPr marL="342900" indent="-342900">
              <a:lnSpc>
                <a:spcPts val="2380"/>
              </a:lnSpc>
              <a:buClr>
                <a:srgbClr val="459597"/>
              </a:buClr>
              <a:buFont typeface="Arial" panose="020B0604020202020204" pitchFamily="34" charset="0"/>
              <a:buChar char="•"/>
            </a:pPr>
            <a:r>
              <a:rPr lang="en-US" sz="2200" dirty="0">
                <a:solidFill>
                  <a:srgbClr val="494949"/>
                </a:solidFill>
              </a:rPr>
              <a:t>Visoka zasedenost + storitve z dodano vrednostjo (zajtrki, delavnice, izleti v naravo) pospešijo povrnitev naložbe.</a:t>
            </a:r>
          </a:p>
          <a:p>
            <a:pPr marL="342900" indent="-342900">
              <a:lnSpc>
                <a:spcPts val="2380"/>
              </a:lnSpc>
              <a:buClr>
                <a:srgbClr val="459597"/>
              </a:buClr>
              <a:buFont typeface="Arial" panose="020B0604020202020204" pitchFamily="34" charset="0"/>
              <a:buChar char="•"/>
            </a:pPr>
            <a:endParaRPr lang="en-US" sz="2200" dirty="0">
              <a:solidFill>
                <a:srgbClr val="494949"/>
              </a:solidFill>
            </a:endParaRPr>
          </a:p>
        </p:txBody>
      </p:sp>
      <p:pic>
        <p:nvPicPr>
          <p:cNvPr id="14" name="Picture 13">
            <a:extLst>
              <a:ext uri="{FF2B5EF4-FFF2-40B4-BE49-F238E27FC236}">
                <a16:creationId xmlns:a16="http://schemas.microsoft.com/office/drawing/2014/main" id="{4AA9260E-832D-64D1-8F60-C824433F11F4}"/>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1418F5F2-8D4F-1473-D77B-2C0F971DFBF9}"/>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Finančni stroški in premisleki</a:t>
            </a:r>
          </a:p>
          <a:p>
            <a:pPr>
              <a:lnSpc>
                <a:spcPts val="2900"/>
              </a:lnSpc>
            </a:pPr>
            <a:endParaRPr lang="en-US" dirty="0"/>
          </a:p>
        </p:txBody>
      </p:sp>
      <p:sp>
        <p:nvSpPr>
          <p:cNvPr id="6" name="Text Placeholder 3">
            <a:extLst>
              <a:ext uri="{FF2B5EF4-FFF2-40B4-BE49-F238E27FC236}">
                <a16:creationId xmlns:a16="http://schemas.microsoft.com/office/drawing/2014/main" id="{60153473-F17B-0326-ED9D-67D0D2C6BB52}"/>
              </a:ext>
            </a:extLst>
          </p:cNvPr>
          <p:cNvSpPr txBox="1">
            <a:spLocks/>
          </p:cNvSpPr>
          <p:nvPr/>
        </p:nvSpPr>
        <p:spPr>
          <a:xfrm rot="16200000">
            <a:off x="-1852705" y="2496967"/>
            <a:ext cx="5508817" cy="1229105"/>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err="1">
                <a:solidFill>
                  <a:schemeClr val="bg1"/>
                </a:solidFill>
              </a:rPr>
              <a:t>Stalne</a:t>
            </a:r>
            <a:r>
              <a:rPr lang="en-US" dirty="0">
                <a:solidFill>
                  <a:schemeClr val="bg1"/>
                </a:solidFill>
              </a:rPr>
              <a:t> </a:t>
            </a:r>
            <a:r>
              <a:rPr lang="en-US" dirty="0" err="1">
                <a:solidFill>
                  <a:schemeClr val="bg1"/>
                </a:solidFill>
              </a:rPr>
              <a:t>enote</a:t>
            </a:r>
            <a:r>
              <a:rPr lang="en-US" dirty="0">
                <a:solidFill>
                  <a:schemeClr val="bg1"/>
                </a:solidFill>
              </a:rPr>
              <a:t> v </a:t>
            </a:r>
            <a:r>
              <a:rPr lang="en-US" dirty="0" err="1">
                <a:solidFill>
                  <a:schemeClr val="bg1"/>
                </a:solidFill>
              </a:rPr>
              <a:t>primerjavi</a:t>
            </a:r>
            <a:r>
              <a:rPr lang="en-US" dirty="0">
                <a:solidFill>
                  <a:schemeClr val="bg1"/>
                </a:solidFill>
              </a:rPr>
              <a:t> z začasnimi enotami</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BCB36FEA-C503-97E9-F338-5BA49487743D}"/>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3022253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F2800-C45A-359B-81FF-8107477D1F6F}"/>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9B34363E-EFEA-5F47-F22A-61CFC3D02F19}"/>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4624CD0A-8DBF-81CB-D9A9-0D5AC34D3EB8}"/>
              </a:ext>
            </a:extLst>
          </p:cNvPr>
          <p:cNvCxnSpPr>
            <a:cxnSpLocks/>
          </p:cNvCxnSpPr>
          <p:nvPr/>
        </p:nvCxnSpPr>
        <p:spPr>
          <a:xfrm>
            <a:off x="1845021" y="2023867"/>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7577033-5132-94DD-C274-6BEDBE26774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49</a:t>
            </a:fld>
            <a:endParaRPr lang="fr-CA" sz="1200" dirty="0"/>
          </a:p>
        </p:txBody>
      </p:sp>
      <p:sp>
        <p:nvSpPr>
          <p:cNvPr id="2" name="TextBox 1">
            <a:extLst>
              <a:ext uri="{FF2B5EF4-FFF2-40B4-BE49-F238E27FC236}">
                <a16:creationId xmlns:a16="http://schemas.microsoft.com/office/drawing/2014/main" id="{711276BA-989B-FC1A-FD0D-4F8EB0BC1687}"/>
              </a:ext>
            </a:extLst>
          </p:cNvPr>
          <p:cNvSpPr txBox="1"/>
          <p:nvPr/>
        </p:nvSpPr>
        <p:spPr>
          <a:xfrm>
            <a:off x="2044983" y="2227742"/>
            <a:ext cx="8900381" cy="5170646"/>
          </a:xfrm>
          <a:prstGeom prst="rect">
            <a:avLst/>
          </a:prstGeom>
          <a:noFill/>
        </p:spPr>
        <p:txBody>
          <a:bodyPr wrap="square" lIns="91440" tIns="45720" rIns="91440" bIns="45720" anchor="t">
            <a:spAutoFit/>
          </a:bodyPr>
          <a:lstStyle/>
          <a:p>
            <a:pPr>
              <a:lnSpc>
                <a:spcPts val="2380"/>
              </a:lnSpc>
            </a:pPr>
            <a:r>
              <a:rPr lang="en-US" sz="2400" b="1" dirty="0">
                <a:solidFill>
                  <a:srgbClr val="EC7C69"/>
                </a:solidFill>
              </a:rPr>
              <a:t>Koče, podi, jurte in kabine se razlikujejo po ceni, življenjski dobi in potencialu prihodkov.</a:t>
            </a:r>
          </a:p>
          <a:p>
            <a:pPr>
              <a:lnSpc>
                <a:spcPts val="2380"/>
              </a:lnSpc>
            </a:pPr>
            <a:endParaRPr lang="en-US" sz="2200" dirty="0">
              <a:solidFill>
                <a:srgbClr val="494949"/>
              </a:solidFill>
            </a:endParaRPr>
          </a:p>
          <a:p>
            <a:pPr marL="342900" indent="-342900">
              <a:lnSpc>
                <a:spcPts val="2380"/>
              </a:lnSpc>
              <a:buClr>
                <a:srgbClr val="459597"/>
              </a:buClr>
              <a:buFont typeface="Arial" panose="020B0604020202020204" pitchFamily="34" charset="0"/>
              <a:buChar char="•"/>
            </a:pPr>
            <a:r>
              <a:rPr lang="en-IE" sz="2200" b="1" dirty="0">
                <a:solidFill>
                  <a:srgbClr val="459597"/>
                </a:solidFill>
              </a:rPr>
              <a:t>Bell/Safari) </a:t>
            </a:r>
            <a:r>
              <a:rPr lang="en-IE" sz="2200" dirty="0">
                <a:solidFill>
                  <a:srgbClr val="494949"/>
                </a:solidFill>
              </a:rPr>
              <a:t>(začasni): nizki stroški, sezonski (lope/šotori bell 1000 EUR; veliki šotori safari 20 000 EUR).</a:t>
            </a:r>
          </a:p>
          <a:p>
            <a:pPr marL="342900" indent="-342900">
              <a:lnSpc>
                <a:spcPts val="2380"/>
              </a:lnSpc>
              <a:buClr>
                <a:srgbClr val="459597"/>
              </a:buClr>
              <a:buFont typeface="Arial" panose="020B0604020202020204" pitchFamily="34" charset="0"/>
              <a:buChar char="•"/>
            </a:pPr>
            <a:r>
              <a:rPr lang="en-IE" sz="2200" b="1" dirty="0">
                <a:solidFill>
                  <a:srgbClr val="459597"/>
                </a:solidFill>
              </a:rPr>
              <a:t>Jurte in tipi </a:t>
            </a:r>
            <a:r>
              <a:rPr lang="en-IE" sz="2200" dirty="0">
                <a:solidFill>
                  <a:srgbClr val="494949"/>
                </a:solidFill>
              </a:rPr>
              <a:t>(pol-</a:t>
            </a:r>
            <a:r>
              <a:rPr lang="en-IE" sz="2200" dirty="0" err="1">
                <a:solidFill>
                  <a:srgbClr val="494949"/>
                </a:solidFill>
              </a:rPr>
              <a:t>stalne</a:t>
            </a:r>
            <a:r>
              <a:rPr lang="en-IE" sz="2200" dirty="0">
                <a:solidFill>
                  <a:srgbClr val="494949"/>
                </a:solidFill>
              </a:rPr>
              <a:t>): </a:t>
            </a:r>
            <a:r>
              <a:rPr lang="en-IE" sz="2200" dirty="0" err="1">
                <a:solidFill>
                  <a:srgbClr val="494949"/>
                </a:solidFill>
              </a:rPr>
              <a:t>okrogli</a:t>
            </a:r>
            <a:r>
              <a:rPr lang="en-IE" sz="2200" dirty="0">
                <a:solidFill>
                  <a:srgbClr val="494949"/>
                </a:solidFill>
              </a:rPr>
              <a:t> glamping </a:t>
            </a:r>
            <a:r>
              <a:rPr lang="en-IE" sz="2200" dirty="0" err="1">
                <a:solidFill>
                  <a:srgbClr val="494949"/>
                </a:solidFill>
              </a:rPr>
              <a:t>šotori</a:t>
            </a:r>
            <a:r>
              <a:rPr lang="en-IE" sz="2200" dirty="0">
                <a:solidFill>
                  <a:srgbClr val="494949"/>
                </a:solidFill>
              </a:rPr>
              <a:t> </a:t>
            </a:r>
            <a:r>
              <a:rPr lang="en-IE" sz="2200" dirty="0" err="1">
                <a:solidFill>
                  <a:srgbClr val="494949"/>
                </a:solidFill>
              </a:rPr>
              <a:t>na</a:t>
            </a:r>
            <a:r>
              <a:rPr lang="en-IE" sz="2200" dirty="0">
                <a:solidFill>
                  <a:srgbClr val="494949"/>
                </a:solidFill>
              </a:rPr>
              <a:t> </a:t>
            </a:r>
            <a:r>
              <a:rPr lang="en-IE" sz="2200" dirty="0" err="1">
                <a:solidFill>
                  <a:srgbClr val="494949"/>
                </a:solidFill>
              </a:rPr>
              <a:t>terasah</a:t>
            </a:r>
            <a:r>
              <a:rPr lang="en-IE" sz="2200" dirty="0">
                <a:solidFill>
                  <a:srgbClr val="494949"/>
                </a:solidFill>
              </a:rPr>
              <a:t> (9.000–14.000 € za modele velikosti 16–35 m²).</a:t>
            </a:r>
          </a:p>
          <a:p>
            <a:pPr marL="342900" indent="-342900">
              <a:lnSpc>
                <a:spcPts val="2380"/>
              </a:lnSpc>
              <a:buClr>
                <a:srgbClr val="459597"/>
              </a:buClr>
              <a:buFont typeface="Arial" panose="020B0604020202020204" pitchFamily="34" charset="0"/>
              <a:buChar char="•"/>
            </a:pPr>
            <a:r>
              <a:rPr lang="en-IE" sz="2200" b="1" dirty="0">
                <a:solidFill>
                  <a:srgbClr val="459597"/>
                </a:solidFill>
              </a:rPr>
              <a:t>Glamping podi/kabine </a:t>
            </a:r>
            <a:r>
              <a:rPr lang="en-IE" sz="2200" dirty="0">
                <a:solidFill>
                  <a:srgbClr val="494949"/>
                </a:solidFill>
              </a:rPr>
              <a:t>(stalne ali fiksne strukture): lesene/kovinske koče (od 27.000 € za vsako; kabina z 1 posteljo 80.000 €).</a:t>
            </a:r>
          </a:p>
          <a:p>
            <a:pPr marL="342900" indent="-342900">
              <a:lnSpc>
                <a:spcPts val="2380"/>
              </a:lnSpc>
              <a:buClr>
                <a:srgbClr val="459597"/>
              </a:buClr>
              <a:buFont typeface="Arial" panose="020B0604020202020204" pitchFamily="34" charset="0"/>
              <a:buChar char="•"/>
            </a:pPr>
            <a:r>
              <a:rPr lang="en-IE" sz="2200" b="1" dirty="0">
                <a:solidFill>
                  <a:srgbClr val="459597"/>
                </a:solidFill>
              </a:rPr>
              <a:t>Pastirske koče </a:t>
            </a:r>
            <a:r>
              <a:rPr lang="en-IE" sz="2200" dirty="0">
                <a:solidFill>
                  <a:srgbClr val="494949"/>
                </a:solidFill>
              </a:rPr>
              <a:t>(stalne ali fiksne strukture): majhne lesene koče na kolesih (35.000–50.000 EUR).</a:t>
            </a:r>
          </a:p>
          <a:p>
            <a:pPr marL="342900" indent="-342900">
              <a:lnSpc>
                <a:spcPts val="2380"/>
              </a:lnSpc>
              <a:buClr>
                <a:srgbClr val="459597"/>
              </a:buClr>
              <a:buFont typeface="Arial" panose="020B0604020202020204" pitchFamily="34" charset="0"/>
              <a:buChar char="•"/>
            </a:pPr>
            <a:r>
              <a:rPr lang="en-IE" sz="2200" b="1" dirty="0">
                <a:solidFill>
                  <a:srgbClr val="459597"/>
                </a:solidFill>
              </a:rPr>
              <a:t>Hišice na drevesih/mikro koče </a:t>
            </a:r>
            <a:r>
              <a:rPr lang="en-IE" sz="2200" dirty="0">
                <a:solidFill>
                  <a:srgbClr val="494949"/>
                </a:solidFill>
              </a:rPr>
              <a:t>(stalne ali fiksne strukture): vrhunske enote z več sobami (&gt; 100.000 €).</a:t>
            </a:r>
          </a:p>
          <a:p>
            <a:pPr>
              <a:lnSpc>
                <a:spcPts val="2380"/>
              </a:lnSpc>
              <a:spcAft>
                <a:spcPts val="1200"/>
              </a:spcAft>
            </a:pPr>
            <a:endParaRPr lang="en-IE" sz="2200" dirty="0">
              <a:solidFill>
                <a:srgbClr val="494949"/>
              </a:solidFill>
            </a:endParaRPr>
          </a:p>
          <a:p>
            <a:pPr>
              <a:lnSpc>
                <a:spcPts val="2380"/>
              </a:lnSpc>
            </a:pPr>
            <a:endParaRPr lang="en-US" sz="2200" dirty="0">
              <a:solidFill>
                <a:srgbClr val="494949"/>
              </a:solidFill>
            </a:endParaRPr>
          </a:p>
          <a:p>
            <a:pPr>
              <a:lnSpc>
                <a:spcPts val="2380"/>
              </a:lnSpc>
            </a:pPr>
            <a:endParaRPr lang="en-US" sz="2200" b="0" dirty="0">
              <a:solidFill>
                <a:srgbClr val="494949"/>
              </a:solidFill>
            </a:endParaRPr>
          </a:p>
        </p:txBody>
      </p:sp>
      <p:pic>
        <p:nvPicPr>
          <p:cNvPr id="14" name="Picture 13">
            <a:extLst>
              <a:ext uri="{FF2B5EF4-FFF2-40B4-BE49-F238E27FC236}">
                <a16:creationId xmlns:a16="http://schemas.microsoft.com/office/drawing/2014/main" id="{D6CB8FF6-6C65-0904-64FD-9AB4A39975CE}"/>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FC0052C6-1ED1-3408-5988-074B180BC6E7}"/>
              </a:ext>
            </a:extLst>
          </p:cNvPr>
          <p:cNvSpPr txBox="1">
            <a:spLocks/>
          </p:cNvSpPr>
          <p:nvPr/>
        </p:nvSpPr>
        <p:spPr>
          <a:xfrm>
            <a:off x="2044984" y="1449569"/>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Finančni stroški in pomisleki</a:t>
            </a:r>
          </a:p>
          <a:p>
            <a:pPr>
              <a:lnSpc>
                <a:spcPts val="2900"/>
              </a:lnSpc>
            </a:pPr>
            <a:endParaRPr lang="en-US" dirty="0"/>
          </a:p>
        </p:txBody>
      </p:sp>
      <p:sp>
        <p:nvSpPr>
          <p:cNvPr id="6" name="Text Placeholder 3">
            <a:extLst>
              <a:ext uri="{FF2B5EF4-FFF2-40B4-BE49-F238E27FC236}">
                <a16:creationId xmlns:a16="http://schemas.microsoft.com/office/drawing/2014/main" id="{A43C908E-8178-96AD-6293-F68CBD282777}"/>
              </a:ext>
            </a:extLst>
          </p:cNvPr>
          <p:cNvSpPr txBox="1">
            <a:spLocks/>
          </p:cNvSpPr>
          <p:nvPr/>
        </p:nvSpPr>
        <p:spPr>
          <a:xfrm rot="16200000">
            <a:off x="-983297" y="1835609"/>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Vrste ATA</a:t>
            </a:r>
          </a:p>
          <a:p>
            <a:pPr algn="r">
              <a:lnSpc>
                <a:spcPts val="3620"/>
              </a:lnSpc>
            </a:pPr>
            <a:endParaRPr lang="en-US" dirty="0">
              <a:solidFill>
                <a:schemeClr val="bg1"/>
              </a:solidFill>
            </a:endParaRPr>
          </a:p>
        </p:txBody>
      </p:sp>
      <p:sp>
        <p:nvSpPr>
          <p:cNvPr id="3" name="TextBox 2">
            <a:extLst>
              <a:ext uri="{FF2B5EF4-FFF2-40B4-BE49-F238E27FC236}">
                <a16:creationId xmlns:a16="http://schemas.microsoft.com/office/drawing/2014/main" id="{B1266935-3035-FDE3-12A4-AE8F02204DE3}"/>
              </a:ext>
            </a:extLst>
          </p:cNvPr>
          <p:cNvSpPr txBox="1"/>
          <p:nvPr/>
        </p:nvSpPr>
        <p:spPr>
          <a:xfrm>
            <a:off x="2777970" y="465844"/>
            <a:ext cx="6207848" cy="1015663"/>
          </a:xfrm>
          <a:prstGeom prst="rect">
            <a:avLst/>
          </a:prstGeom>
          <a:noFill/>
        </p:spPr>
        <p:txBody>
          <a:bodyPr wrap="square" rtlCol="0">
            <a:spAutoFit/>
          </a:bodyPr>
          <a:lstStyle/>
          <a:p>
            <a:pPr>
              <a:lnSpc>
                <a:spcPts val="2360"/>
              </a:lnSpc>
            </a:pPr>
            <a:r>
              <a:rPr lang="en-US" sz="2800" b="1" dirty="0">
                <a:solidFill>
                  <a:srgbClr val="EC7C69"/>
                </a:solidFill>
                <a:latin typeface="Calibri" panose="020F0502020204030204" pitchFamily="34" charset="0"/>
                <a:cs typeface="Calibri" panose="020F0502020204030204" pitchFamily="34" charset="0"/>
              </a:rPr>
              <a:t>Prednost 4 (€)</a:t>
            </a:r>
          </a:p>
          <a:p>
            <a:pPr>
              <a:lnSpc>
                <a:spcPts val="2360"/>
              </a:lnSpc>
            </a:pPr>
            <a:r>
              <a:rPr lang="en-US" sz="2800" b="1" dirty="0">
                <a:solidFill>
                  <a:srgbClr val="494949"/>
                </a:solidFill>
                <a:latin typeface="Calibri" panose="020F0502020204030204" pitchFamily="34" charset="0"/>
                <a:cs typeface="Calibri" panose="020F0502020204030204" pitchFamily="34" charset="0"/>
              </a:rPr>
              <a:t>Izberite vrsto ATA, v katero boste vlagali</a:t>
            </a: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sp>
        <p:nvSpPr>
          <p:cNvPr id="8" name="Freeform 18">
            <a:extLst>
              <a:ext uri="{FF2B5EF4-FFF2-40B4-BE49-F238E27FC236}">
                <a16:creationId xmlns:a16="http://schemas.microsoft.com/office/drawing/2014/main" id="{F63B6F8C-F156-B7E7-FF00-5CA7D8CFCA04}"/>
              </a:ext>
            </a:extLst>
          </p:cNvPr>
          <p:cNvSpPr/>
          <p:nvPr/>
        </p:nvSpPr>
        <p:spPr>
          <a:xfrm rot="5400000">
            <a:off x="4833433" y="-2575300"/>
            <a:ext cx="1297713" cy="6646762"/>
          </a:xfrm>
          <a:custGeom>
            <a:avLst/>
            <a:gdLst>
              <a:gd name="connsiteX0" fmla="*/ 0 w 1879679"/>
              <a:gd name="connsiteY0" fmla="*/ 5261425 h 5634975"/>
              <a:gd name="connsiteX1" fmla="*/ 0 w 1879679"/>
              <a:gd name="connsiteY1" fmla="*/ 4843948 h 5634975"/>
              <a:gd name="connsiteX2" fmla="*/ 0 w 1879679"/>
              <a:gd name="connsiteY2" fmla="*/ 4736662 h 5634975"/>
              <a:gd name="connsiteX3" fmla="*/ 0 w 1879679"/>
              <a:gd name="connsiteY3" fmla="*/ 4568933 h 5634975"/>
              <a:gd name="connsiteX4" fmla="*/ 0 w 1879679"/>
              <a:gd name="connsiteY4" fmla="*/ 4319186 h 5634975"/>
              <a:gd name="connsiteX5" fmla="*/ 0 w 1879679"/>
              <a:gd name="connsiteY5" fmla="*/ 4288055 h 5634975"/>
              <a:gd name="connsiteX6" fmla="*/ 0 w 1879679"/>
              <a:gd name="connsiteY6" fmla="*/ 4151456 h 5634975"/>
              <a:gd name="connsiteX7" fmla="*/ 0 w 1879679"/>
              <a:gd name="connsiteY7" fmla="*/ 4044170 h 5634975"/>
              <a:gd name="connsiteX8" fmla="*/ 0 w 1879679"/>
              <a:gd name="connsiteY8" fmla="*/ 3870578 h 5634975"/>
              <a:gd name="connsiteX9" fmla="*/ 0 w 1879679"/>
              <a:gd name="connsiteY9" fmla="*/ 3763292 h 5634975"/>
              <a:gd name="connsiteX10" fmla="*/ 0 w 1879679"/>
              <a:gd name="connsiteY10" fmla="*/ 3626693 h 5634975"/>
              <a:gd name="connsiteX11" fmla="*/ 0 w 1879679"/>
              <a:gd name="connsiteY11" fmla="*/ 3595563 h 5634975"/>
              <a:gd name="connsiteX12" fmla="*/ 0 w 1879679"/>
              <a:gd name="connsiteY12" fmla="*/ 3345816 h 5634975"/>
              <a:gd name="connsiteX13" fmla="*/ 0 w 1879679"/>
              <a:gd name="connsiteY13" fmla="*/ 3227956 h 5634975"/>
              <a:gd name="connsiteX14" fmla="*/ 0 w 1879679"/>
              <a:gd name="connsiteY14" fmla="*/ 3227955 h 5634975"/>
              <a:gd name="connsiteX15" fmla="*/ 0 w 1879679"/>
              <a:gd name="connsiteY15" fmla="*/ 3178086 h 5634975"/>
              <a:gd name="connsiteX16" fmla="*/ 0 w 1879679"/>
              <a:gd name="connsiteY16" fmla="*/ 3070800 h 5634975"/>
              <a:gd name="connsiteX17" fmla="*/ 0 w 1879679"/>
              <a:gd name="connsiteY17" fmla="*/ 3016557 h 5634975"/>
              <a:gd name="connsiteX18" fmla="*/ 0 w 1879679"/>
              <a:gd name="connsiteY18" fmla="*/ 2810481 h 5634975"/>
              <a:gd name="connsiteX19" fmla="*/ 0 w 1879679"/>
              <a:gd name="connsiteY19" fmla="*/ 2810476 h 5634975"/>
              <a:gd name="connsiteX20" fmla="*/ 0 w 1879679"/>
              <a:gd name="connsiteY20" fmla="*/ 2703195 h 5634975"/>
              <a:gd name="connsiteX21" fmla="*/ 0 w 1879679"/>
              <a:gd name="connsiteY21" fmla="*/ 2703194 h 5634975"/>
              <a:gd name="connsiteX22" fmla="*/ 0 w 1879679"/>
              <a:gd name="connsiteY22" fmla="*/ 2653323 h 5634975"/>
              <a:gd name="connsiteX23" fmla="*/ 0 w 1879679"/>
              <a:gd name="connsiteY23" fmla="*/ 2599080 h 5634975"/>
              <a:gd name="connsiteX24" fmla="*/ 0 w 1879679"/>
              <a:gd name="connsiteY24" fmla="*/ 2535466 h 5634975"/>
              <a:gd name="connsiteX25" fmla="*/ 0 w 1879679"/>
              <a:gd name="connsiteY25" fmla="*/ 2535463 h 5634975"/>
              <a:gd name="connsiteX26" fmla="*/ 0 w 1879679"/>
              <a:gd name="connsiteY26" fmla="*/ 2491793 h 5634975"/>
              <a:gd name="connsiteX27" fmla="*/ 0 w 1879679"/>
              <a:gd name="connsiteY27" fmla="*/ 2324065 h 5634975"/>
              <a:gd name="connsiteX28" fmla="*/ 0 w 1879679"/>
              <a:gd name="connsiteY28" fmla="*/ 2285718 h 5634975"/>
              <a:gd name="connsiteX29" fmla="*/ 0 w 1879679"/>
              <a:gd name="connsiteY29" fmla="*/ 2285716 h 5634975"/>
              <a:gd name="connsiteX30" fmla="*/ 0 w 1879679"/>
              <a:gd name="connsiteY30" fmla="*/ 2254586 h 5634975"/>
              <a:gd name="connsiteX31" fmla="*/ 0 w 1879679"/>
              <a:gd name="connsiteY31" fmla="*/ 2254585 h 5634975"/>
              <a:gd name="connsiteX32" fmla="*/ 0 w 1879679"/>
              <a:gd name="connsiteY32" fmla="*/ 2117989 h 5634975"/>
              <a:gd name="connsiteX33" fmla="*/ 0 w 1879679"/>
              <a:gd name="connsiteY33" fmla="*/ 2117987 h 5634975"/>
              <a:gd name="connsiteX34" fmla="*/ 0 w 1879679"/>
              <a:gd name="connsiteY34" fmla="*/ 2074317 h 5634975"/>
              <a:gd name="connsiteX35" fmla="*/ 0 w 1879679"/>
              <a:gd name="connsiteY35" fmla="*/ 2043187 h 5634975"/>
              <a:gd name="connsiteX36" fmla="*/ 0 w 1879679"/>
              <a:gd name="connsiteY36" fmla="*/ 2010704 h 5634975"/>
              <a:gd name="connsiteX37" fmla="*/ 0 w 1879679"/>
              <a:gd name="connsiteY37" fmla="*/ 2010701 h 5634975"/>
              <a:gd name="connsiteX38" fmla="*/ 0 w 1879679"/>
              <a:gd name="connsiteY38" fmla="*/ 1906588 h 5634975"/>
              <a:gd name="connsiteX39" fmla="*/ 0 w 1879679"/>
              <a:gd name="connsiteY39" fmla="*/ 1837111 h 5634975"/>
              <a:gd name="connsiteX40" fmla="*/ 0 w 1879679"/>
              <a:gd name="connsiteY40" fmla="*/ 1837107 h 5634975"/>
              <a:gd name="connsiteX41" fmla="*/ 0 w 1879679"/>
              <a:gd name="connsiteY41" fmla="*/ 1799303 h 5634975"/>
              <a:gd name="connsiteX42" fmla="*/ 0 w 1879679"/>
              <a:gd name="connsiteY42" fmla="*/ 1797973 h 5634975"/>
              <a:gd name="connsiteX43" fmla="*/ 0 w 1879679"/>
              <a:gd name="connsiteY43" fmla="*/ 1729826 h 5634975"/>
              <a:gd name="connsiteX44" fmla="*/ 0 w 1879679"/>
              <a:gd name="connsiteY44" fmla="*/ 1729824 h 5634975"/>
              <a:gd name="connsiteX45" fmla="*/ 0 w 1879679"/>
              <a:gd name="connsiteY45" fmla="*/ 1625710 h 5634975"/>
              <a:gd name="connsiteX46" fmla="*/ 0 w 1879679"/>
              <a:gd name="connsiteY46" fmla="*/ 1593227 h 5634975"/>
              <a:gd name="connsiteX47" fmla="*/ 0 w 1879679"/>
              <a:gd name="connsiteY47" fmla="*/ 1593225 h 5634975"/>
              <a:gd name="connsiteX48" fmla="*/ 0 w 1879679"/>
              <a:gd name="connsiteY48" fmla="*/ 1562096 h 5634975"/>
              <a:gd name="connsiteX49" fmla="*/ 0 w 1879679"/>
              <a:gd name="connsiteY49" fmla="*/ 1562093 h 5634975"/>
              <a:gd name="connsiteX50" fmla="*/ 0 w 1879679"/>
              <a:gd name="connsiteY50" fmla="*/ 1548513 h 5634975"/>
              <a:gd name="connsiteX51" fmla="*/ 0 w 1879679"/>
              <a:gd name="connsiteY51" fmla="*/ 1518424 h 5634975"/>
              <a:gd name="connsiteX52" fmla="*/ 0 w 1879679"/>
              <a:gd name="connsiteY52" fmla="*/ 1381826 h 5634975"/>
              <a:gd name="connsiteX53" fmla="*/ 0 w 1879679"/>
              <a:gd name="connsiteY53" fmla="*/ 1350695 h 5634975"/>
              <a:gd name="connsiteX54" fmla="*/ 0 w 1879679"/>
              <a:gd name="connsiteY54" fmla="*/ 1312348 h 5634975"/>
              <a:gd name="connsiteX55" fmla="*/ 0 w 1879679"/>
              <a:gd name="connsiteY55" fmla="*/ 1312346 h 5634975"/>
              <a:gd name="connsiteX56" fmla="*/ 0 w 1879679"/>
              <a:gd name="connsiteY56" fmla="*/ 1144619 h 5634975"/>
              <a:gd name="connsiteX57" fmla="*/ 0 w 1879679"/>
              <a:gd name="connsiteY57" fmla="*/ 1144617 h 5634975"/>
              <a:gd name="connsiteX58" fmla="*/ 0 w 1879679"/>
              <a:gd name="connsiteY58" fmla="*/ 1100947 h 5634975"/>
              <a:gd name="connsiteX59" fmla="*/ 0 w 1879679"/>
              <a:gd name="connsiteY59" fmla="*/ 1037334 h 5634975"/>
              <a:gd name="connsiteX60" fmla="*/ 0 w 1879679"/>
              <a:gd name="connsiteY60" fmla="*/ 1037331 h 5634975"/>
              <a:gd name="connsiteX61" fmla="*/ 0 w 1879679"/>
              <a:gd name="connsiteY61" fmla="*/ 983089 h 5634975"/>
              <a:gd name="connsiteX62" fmla="*/ 0 w 1879679"/>
              <a:gd name="connsiteY62" fmla="*/ 983087 h 5634975"/>
              <a:gd name="connsiteX63" fmla="*/ 0 w 1879679"/>
              <a:gd name="connsiteY63" fmla="*/ 973370 h 5634975"/>
              <a:gd name="connsiteX64" fmla="*/ 0 w 1879679"/>
              <a:gd name="connsiteY64" fmla="*/ 933218 h 5634975"/>
              <a:gd name="connsiteX65" fmla="*/ 0 w 1879679"/>
              <a:gd name="connsiteY65" fmla="*/ 825933 h 5634975"/>
              <a:gd name="connsiteX66" fmla="*/ 0 w 1879679"/>
              <a:gd name="connsiteY66" fmla="*/ 824603 h 5634975"/>
              <a:gd name="connsiteX67" fmla="*/ 0 w 1879679"/>
              <a:gd name="connsiteY67" fmla="*/ 619857 h 5634975"/>
              <a:gd name="connsiteX68" fmla="*/ 0 w 1879679"/>
              <a:gd name="connsiteY68" fmla="*/ 619855 h 5634975"/>
              <a:gd name="connsiteX69" fmla="*/ 0 w 1879679"/>
              <a:gd name="connsiteY69" fmla="*/ 575143 h 5634975"/>
              <a:gd name="connsiteX70" fmla="*/ 0 w 1879679"/>
              <a:gd name="connsiteY70" fmla="*/ 408456 h 5634975"/>
              <a:gd name="connsiteX71" fmla="*/ 0 w 1879679"/>
              <a:gd name="connsiteY71" fmla="*/ 9719 h 5634975"/>
              <a:gd name="connsiteX72" fmla="*/ 0 w 1879679"/>
              <a:gd name="connsiteY72" fmla="*/ 9717 h 5634975"/>
              <a:gd name="connsiteX73" fmla="*/ 0 w 1879679"/>
              <a:gd name="connsiteY73" fmla="*/ 0 h 5634975"/>
              <a:gd name="connsiteX74" fmla="*/ 455215 w 1879679"/>
              <a:gd name="connsiteY74" fmla="*/ 0 h 5634975"/>
              <a:gd name="connsiteX75" fmla="*/ 548216 w 1879679"/>
              <a:gd name="connsiteY75" fmla="*/ 0 h 5634975"/>
              <a:gd name="connsiteX76" fmla="*/ 1065514 w 1879679"/>
              <a:gd name="connsiteY76" fmla="*/ 0 h 5634975"/>
              <a:gd name="connsiteX77" fmla="*/ 1159590 w 1879679"/>
              <a:gd name="connsiteY77" fmla="*/ 0 h 5634975"/>
              <a:gd name="connsiteX78" fmla="*/ 1520728 w 1879679"/>
              <a:gd name="connsiteY78" fmla="*/ 0 h 5634975"/>
              <a:gd name="connsiteX79" fmla="*/ 1613728 w 1879679"/>
              <a:gd name="connsiteY79" fmla="*/ 0 h 5634975"/>
              <a:gd name="connsiteX80" fmla="*/ 1879679 w 1879679"/>
              <a:gd name="connsiteY80" fmla="*/ 0 h 5634975"/>
              <a:gd name="connsiteX81" fmla="*/ 1879679 w 1879679"/>
              <a:gd name="connsiteY81" fmla="*/ 74513 h 5634975"/>
              <a:gd name="connsiteX82" fmla="*/ 1879679 w 1879679"/>
              <a:gd name="connsiteY82" fmla="*/ 519922 h 5634975"/>
              <a:gd name="connsiteX83" fmla="*/ 1879679 w 1879679"/>
              <a:gd name="connsiteY83" fmla="*/ 973370 h 5634975"/>
              <a:gd name="connsiteX84" fmla="*/ 1879679 w 1879679"/>
              <a:gd name="connsiteY84" fmla="*/ 1047883 h 5634975"/>
              <a:gd name="connsiteX85" fmla="*/ 1879679 w 1879679"/>
              <a:gd name="connsiteY85" fmla="*/ 1493292 h 5634975"/>
              <a:gd name="connsiteX86" fmla="*/ 1879679 w 1879679"/>
              <a:gd name="connsiteY86" fmla="*/ 2386177 h 5634975"/>
              <a:gd name="connsiteX87" fmla="*/ 1879679 w 1879679"/>
              <a:gd name="connsiteY87" fmla="*/ 3238990 h 5634975"/>
              <a:gd name="connsiteX88" fmla="*/ 1879679 w 1879679"/>
              <a:gd name="connsiteY88" fmla="*/ 3359547 h 5634975"/>
              <a:gd name="connsiteX89" fmla="*/ 1879679 w 1879679"/>
              <a:gd name="connsiteY89" fmla="*/ 3368717 h 5634975"/>
              <a:gd name="connsiteX90" fmla="*/ 1879679 w 1879679"/>
              <a:gd name="connsiteY90" fmla="*/ 3872474 h 5634975"/>
              <a:gd name="connsiteX91" fmla="*/ 1879679 w 1879679"/>
              <a:gd name="connsiteY91" fmla="*/ 4003702 h 5634975"/>
              <a:gd name="connsiteX92" fmla="*/ 1879679 w 1879679"/>
              <a:gd name="connsiteY92" fmla="*/ 4212360 h 5634975"/>
              <a:gd name="connsiteX93" fmla="*/ 1879679 w 1879679"/>
              <a:gd name="connsiteY93" fmla="*/ 4342087 h 5634975"/>
              <a:gd name="connsiteX94" fmla="*/ 1879679 w 1879679"/>
              <a:gd name="connsiteY94" fmla="*/ 4661605 h 5634975"/>
              <a:gd name="connsiteX95" fmla="*/ 1879679 w 1879679"/>
              <a:gd name="connsiteY95" fmla="*/ 4845844 h 5634975"/>
              <a:gd name="connsiteX96" fmla="*/ 1879679 w 1879679"/>
              <a:gd name="connsiteY96" fmla="*/ 4977072 h 5634975"/>
              <a:gd name="connsiteX97" fmla="*/ 1879679 w 1879679"/>
              <a:gd name="connsiteY97" fmla="*/ 5634975 h 5634975"/>
              <a:gd name="connsiteX98" fmla="*/ 1820360 w 1879679"/>
              <a:gd name="connsiteY98" fmla="*/ 5634975 h 5634975"/>
              <a:gd name="connsiteX99" fmla="*/ 1388114 w 1879679"/>
              <a:gd name="connsiteY99" fmla="*/ 5634975 h 5634975"/>
              <a:gd name="connsiteX100" fmla="*/ 1252844 w 1879679"/>
              <a:gd name="connsiteY100" fmla="*/ 5634975 h 5634975"/>
              <a:gd name="connsiteX101" fmla="*/ 820598 w 1879679"/>
              <a:gd name="connsiteY101" fmla="*/ 5634975 h 5634975"/>
              <a:gd name="connsiteX102" fmla="*/ 754847 w 1879679"/>
              <a:gd name="connsiteY102" fmla="*/ 5634975 h 5634975"/>
              <a:gd name="connsiteX103" fmla="*/ 322601 w 1879679"/>
              <a:gd name="connsiteY103" fmla="*/ 5634975 h 5634975"/>
              <a:gd name="connsiteX104" fmla="*/ 0 w 1879679"/>
              <a:gd name="connsiteY104" fmla="*/ 5261425 h 56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879679" h="5634975">
                <a:moveTo>
                  <a:pt x="0" y="5261425"/>
                </a:moveTo>
                <a:lnTo>
                  <a:pt x="0" y="4843948"/>
                </a:lnTo>
                <a:lnTo>
                  <a:pt x="0" y="4736662"/>
                </a:lnTo>
                <a:lnTo>
                  <a:pt x="0" y="4568933"/>
                </a:lnTo>
                <a:lnTo>
                  <a:pt x="0" y="4319186"/>
                </a:lnTo>
                <a:lnTo>
                  <a:pt x="0" y="4288055"/>
                </a:lnTo>
                <a:lnTo>
                  <a:pt x="0" y="4151456"/>
                </a:lnTo>
                <a:lnTo>
                  <a:pt x="0" y="4044170"/>
                </a:lnTo>
                <a:lnTo>
                  <a:pt x="0" y="3870578"/>
                </a:lnTo>
                <a:lnTo>
                  <a:pt x="0" y="3763292"/>
                </a:lnTo>
                <a:lnTo>
                  <a:pt x="0" y="3626693"/>
                </a:lnTo>
                <a:lnTo>
                  <a:pt x="0" y="3595563"/>
                </a:lnTo>
                <a:lnTo>
                  <a:pt x="0" y="3345816"/>
                </a:lnTo>
                <a:lnTo>
                  <a:pt x="0" y="3227956"/>
                </a:lnTo>
                <a:lnTo>
                  <a:pt x="0" y="3227955"/>
                </a:lnTo>
                <a:lnTo>
                  <a:pt x="0" y="3178086"/>
                </a:lnTo>
                <a:lnTo>
                  <a:pt x="0" y="3070800"/>
                </a:lnTo>
                <a:lnTo>
                  <a:pt x="0" y="3016557"/>
                </a:lnTo>
                <a:lnTo>
                  <a:pt x="0" y="2810481"/>
                </a:lnTo>
                <a:lnTo>
                  <a:pt x="0" y="2810476"/>
                </a:lnTo>
                <a:lnTo>
                  <a:pt x="0" y="2703195"/>
                </a:lnTo>
                <a:lnTo>
                  <a:pt x="0" y="2703194"/>
                </a:lnTo>
                <a:lnTo>
                  <a:pt x="0" y="2653323"/>
                </a:lnTo>
                <a:lnTo>
                  <a:pt x="0" y="2599080"/>
                </a:lnTo>
                <a:lnTo>
                  <a:pt x="0" y="2535466"/>
                </a:lnTo>
                <a:lnTo>
                  <a:pt x="0" y="2535463"/>
                </a:lnTo>
                <a:lnTo>
                  <a:pt x="0" y="2491793"/>
                </a:lnTo>
                <a:lnTo>
                  <a:pt x="0" y="2324065"/>
                </a:lnTo>
                <a:lnTo>
                  <a:pt x="0" y="2285718"/>
                </a:lnTo>
                <a:lnTo>
                  <a:pt x="0" y="2285716"/>
                </a:lnTo>
                <a:lnTo>
                  <a:pt x="0" y="2254586"/>
                </a:lnTo>
                <a:lnTo>
                  <a:pt x="0" y="2254585"/>
                </a:lnTo>
                <a:lnTo>
                  <a:pt x="0" y="2117989"/>
                </a:lnTo>
                <a:lnTo>
                  <a:pt x="0" y="2117987"/>
                </a:lnTo>
                <a:lnTo>
                  <a:pt x="0" y="2074317"/>
                </a:lnTo>
                <a:lnTo>
                  <a:pt x="0" y="2043187"/>
                </a:lnTo>
                <a:lnTo>
                  <a:pt x="0" y="2010704"/>
                </a:lnTo>
                <a:lnTo>
                  <a:pt x="0" y="2010701"/>
                </a:lnTo>
                <a:lnTo>
                  <a:pt x="0" y="1906588"/>
                </a:lnTo>
                <a:lnTo>
                  <a:pt x="0" y="1837111"/>
                </a:lnTo>
                <a:lnTo>
                  <a:pt x="0" y="1837107"/>
                </a:lnTo>
                <a:lnTo>
                  <a:pt x="0" y="1799303"/>
                </a:lnTo>
                <a:lnTo>
                  <a:pt x="0" y="1797973"/>
                </a:lnTo>
                <a:lnTo>
                  <a:pt x="0" y="1729826"/>
                </a:lnTo>
                <a:lnTo>
                  <a:pt x="0" y="1729824"/>
                </a:lnTo>
                <a:lnTo>
                  <a:pt x="0" y="1625710"/>
                </a:lnTo>
                <a:lnTo>
                  <a:pt x="0" y="1593227"/>
                </a:lnTo>
                <a:lnTo>
                  <a:pt x="0" y="1593225"/>
                </a:lnTo>
                <a:lnTo>
                  <a:pt x="0" y="1562096"/>
                </a:lnTo>
                <a:lnTo>
                  <a:pt x="0" y="1562093"/>
                </a:lnTo>
                <a:lnTo>
                  <a:pt x="0" y="1548513"/>
                </a:lnTo>
                <a:lnTo>
                  <a:pt x="0" y="1518424"/>
                </a:lnTo>
                <a:lnTo>
                  <a:pt x="0" y="1381826"/>
                </a:lnTo>
                <a:lnTo>
                  <a:pt x="0" y="1350695"/>
                </a:lnTo>
                <a:lnTo>
                  <a:pt x="0" y="1312348"/>
                </a:lnTo>
                <a:lnTo>
                  <a:pt x="0" y="1312346"/>
                </a:lnTo>
                <a:lnTo>
                  <a:pt x="0" y="1144619"/>
                </a:lnTo>
                <a:lnTo>
                  <a:pt x="0" y="1144617"/>
                </a:lnTo>
                <a:lnTo>
                  <a:pt x="0" y="1100947"/>
                </a:lnTo>
                <a:lnTo>
                  <a:pt x="0" y="1037334"/>
                </a:lnTo>
                <a:lnTo>
                  <a:pt x="0" y="1037331"/>
                </a:lnTo>
                <a:lnTo>
                  <a:pt x="0" y="983089"/>
                </a:lnTo>
                <a:lnTo>
                  <a:pt x="0" y="983087"/>
                </a:lnTo>
                <a:lnTo>
                  <a:pt x="0" y="973370"/>
                </a:lnTo>
                <a:lnTo>
                  <a:pt x="0" y="933218"/>
                </a:lnTo>
                <a:lnTo>
                  <a:pt x="0" y="825933"/>
                </a:lnTo>
                <a:lnTo>
                  <a:pt x="0" y="824603"/>
                </a:lnTo>
                <a:lnTo>
                  <a:pt x="0" y="619857"/>
                </a:lnTo>
                <a:lnTo>
                  <a:pt x="0" y="619855"/>
                </a:lnTo>
                <a:lnTo>
                  <a:pt x="0" y="575143"/>
                </a:lnTo>
                <a:lnTo>
                  <a:pt x="0" y="408456"/>
                </a:lnTo>
                <a:lnTo>
                  <a:pt x="0" y="9719"/>
                </a:lnTo>
                <a:lnTo>
                  <a:pt x="0" y="9717"/>
                </a:lnTo>
                <a:lnTo>
                  <a:pt x="0" y="0"/>
                </a:lnTo>
                <a:lnTo>
                  <a:pt x="455215" y="0"/>
                </a:lnTo>
                <a:lnTo>
                  <a:pt x="548216" y="0"/>
                </a:lnTo>
                <a:lnTo>
                  <a:pt x="1065514" y="0"/>
                </a:lnTo>
                <a:lnTo>
                  <a:pt x="1159590" y="0"/>
                </a:lnTo>
                <a:lnTo>
                  <a:pt x="1520728" y="0"/>
                </a:lnTo>
                <a:lnTo>
                  <a:pt x="1613728" y="0"/>
                </a:lnTo>
                <a:lnTo>
                  <a:pt x="1879679" y="0"/>
                </a:lnTo>
                <a:lnTo>
                  <a:pt x="1879679" y="74513"/>
                </a:lnTo>
                <a:lnTo>
                  <a:pt x="1879679" y="519922"/>
                </a:lnTo>
                <a:lnTo>
                  <a:pt x="1879679" y="973370"/>
                </a:lnTo>
                <a:lnTo>
                  <a:pt x="1879679" y="1047883"/>
                </a:lnTo>
                <a:lnTo>
                  <a:pt x="1879679" y="1493292"/>
                </a:lnTo>
                <a:lnTo>
                  <a:pt x="1879679" y="2386177"/>
                </a:lnTo>
                <a:lnTo>
                  <a:pt x="1879679" y="3238990"/>
                </a:lnTo>
                <a:lnTo>
                  <a:pt x="1879679" y="3359547"/>
                </a:lnTo>
                <a:lnTo>
                  <a:pt x="1879679" y="3368717"/>
                </a:lnTo>
                <a:lnTo>
                  <a:pt x="1879679" y="3872474"/>
                </a:lnTo>
                <a:lnTo>
                  <a:pt x="1879679" y="4003702"/>
                </a:lnTo>
                <a:lnTo>
                  <a:pt x="1879679" y="4212360"/>
                </a:lnTo>
                <a:lnTo>
                  <a:pt x="1879679" y="4342087"/>
                </a:lnTo>
                <a:lnTo>
                  <a:pt x="1879679" y="4661605"/>
                </a:lnTo>
                <a:lnTo>
                  <a:pt x="1879679" y="4845844"/>
                </a:lnTo>
                <a:lnTo>
                  <a:pt x="1879679" y="4977072"/>
                </a:lnTo>
                <a:lnTo>
                  <a:pt x="1879679" y="5634975"/>
                </a:lnTo>
                <a:lnTo>
                  <a:pt x="1820360" y="5634975"/>
                </a:lnTo>
                <a:lnTo>
                  <a:pt x="1388114" y="5634975"/>
                </a:lnTo>
                <a:lnTo>
                  <a:pt x="1252844" y="5634975"/>
                </a:lnTo>
                <a:lnTo>
                  <a:pt x="820598" y="5634975"/>
                </a:lnTo>
                <a:lnTo>
                  <a:pt x="754847" y="5634975"/>
                </a:lnTo>
                <a:lnTo>
                  <a:pt x="322601" y="5634975"/>
                </a:lnTo>
                <a:cubicBezTo>
                  <a:pt x="144908" y="5634975"/>
                  <a:pt x="0" y="5468406"/>
                  <a:pt x="0" y="5261425"/>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11" name="Group 10">
            <a:extLst>
              <a:ext uri="{FF2B5EF4-FFF2-40B4-BE49-F238E27FC236}">
                <a16:creationId xmlns:a16="http://schemas.microsoft.com/office/drawing/2014/main" id="{7A2FC3A1-C2F1-B6E7-FDBE-4D58C2613998}"/>
              </a:ext>
            </a:extLst>
          </p:cNvPr>
          <p:cNvGrpSpPr/>
          <p:nvPr/>
        </p:nvGrpSpPr>
        <p:grpSpPr>
          <a:xfrm>
            <a:off x="1758796" y="481158"/>
            <a:ext cx="793524" cy="801083"/>
            <a:chOff x="4897755" y="3322320"/>
            <a:chExt cx="600074" cy="605790"/>
          </a:xfrm>
        </p:grpSpPr>
        <p:sp>
          <p:nvSpPr>
            <p:cNvPr id="12" name="Freeform 20">
              <a:extLst>
                <a:ext uri="{FF2B5EF4-FFF2-40B4-BE49-F238E27FC236}">
                  <a16:creationId xmlns:a16="http://schemas.microsoft.com/office/drawing/2014/main" id="{DD0419DE-C89A-B799-61A8-874D5BDBFFA8}"/>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13" name="Freeform 21">
              <a:extLst>
                <a:ext uri="{FF2B5EF4-FFF2-40B4-BE49-F238E27FC236}">
                  <a16:creationId xmlns:a16="http://schemas.microsoft.com/office/drawing/2014/main" id="{E4E41BA4-D805-986C-C6E5-743E6DEE56EA}"/>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15" name="Graphic 14">
              <a:extLst>
                <a:ext uri="{FF2B5EF4-FFF2-40B4-BE49-F238E27FC236}">
                  <a16:creationId xmlns:a16="http://schemas.microsoft.com/office/drawing/2014/main" id="{B6FDD9AD-82E7-F037-7CEE-082217D660C3}"/>
                </a:ext>
              </a:extLst>
            </p:cNvPr>
            <p:cNvGrpSpPr/>
            <p:nvPr/>
          </p:nvGrpSpPr>
          <p:grpSpPr>
            <a:xfrm>
              <a:off x="5040867" y="3443287"/>
              <a:ext cx="290185" cy="367426"/>
              <a:chOff x="5040867" y="3443287"/>
              <a:chExt cx="290185" cy="367426"/>
            </a:xfrm>
            <a:solidFill>
              <a:srgbClr val="FFFFFF"/>
            </a:solidFill>
          </p:grpSpPr>
          <p:sp>
            <p:nvSpPr>
              <p:cNvPr id="16" name="Freeform 23">
                <a:extLst>
                  <a:ext uri="{FF2B5EF4-FFF2-40B4-BE49-F238E27FC236}">
                    <a16:creationId xmlns:a16="http://schemas.microsoft.com/office/drawing/2014/main" id="{1709C050-6CF5-F505-4C45-6B120DE7076D}"/>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17" name="Freeform 24">
                <a:extLst>
                  <a:ext uri="{FF2B5EF4-FFF2-40B4-BE49-F238E27FC236}">
                    <a16:creationId xmlns:a16="http://schemas.microsoft.com/office/drawing/2014/main" id="{3187B872-9D6D-FE41-FA9A-CBF92F1EFCFD}"/>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454210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7253207" y="1618150"/>
            <a:ext cx="4267624" cy="1524736"/>
          </a:xfrm>
        </p:spPr>
        <p:txBody>
          <a:bodyPr lIns="91440" tIns="45720" rIns="91440" bIns="45720" anchor="t">
            <a:noAutofit/>
          </a:bodyPr>
          <a:lstStyle/>
          <a:p>
            <a:pPr>
              <a:lnSpc>
                <a:spcPts val="3240"/>
              </a:lnSpc>
            </a:pPr>
            <a:r>
              <a:rPr lang="en-GB" sz="3200" dirty="0">
                <a:latin typeface="Calibri"/>
                <a:ea typeface="Open Sans"/>
                <a:cs typeface="Calibri"/>
              </a:rPr>
              <a:t>Nastavitev in </a:t>
            </a:r>
            <a:r>
              <a:rPr lang="en-GB" sz="3200" dirty="0" err="1">
                <a:latin typeface="Calibri"/>
                <a:ea typeface="Open Sans"/>
                <a:cs typeface="Calibri"/>
              </a:rPr>
              <a:t>zagon</a:t>
            </a:r>
            <a:r>
              <a:rPr lang="en-GB" sz="3200" dirty="0">
                <a:latin typeface="Calibri"/>
                <a:ea typeface="Open Sans"/>
                <a:cs typeface="Calibri"/>
              </a:rPr>
              <a:t> </a:t>
            </a:r>
            <a:r>
              <a:rPr lang="en-GB" sz="3200" dirty="0" err="1">
                <a:latin typeface="Calibri"/>
                <a:ea typeface="Open Sans"/>
                <a:cs typeface="Calibri"/>
              </a:rPr>
              <a:t>podjetja</a:t>
            </a:r>
            <a:r>
              <a:rPr lang="en-GB" sz="3200" dirty="0">
                <a:latin typeface="Calibri"/>
                <a:ea typeface="Open Sans"/>
                <a:cs typeface="Calibri"/>
              </a:rPr>
              <a:t>  </a:t>
            </a:r>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Modul 6</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55462" y="3682738"/>
            <a:ext cx="3130702" cy="1373830"/>
          </a:xfrm>
        </p:spPr>
        <p:txBody>
          <a:bodyPr lIns="91440" tIns="45720" rIns="91440" bIns="45720" anchor="t"/>
          <a:lstStyle/>
          <a:p>
            <a:pPr>
              <a:buNone/>
            </a:pPr>
            <a:r>
              <a:rPr lang="en-US" sz="4000" b="1" dirty="0">
                <a:solidFill>
                  <a:srgbClr val="EC7C69"/>
                </a:solidFill>
              </a:rPr>
              <a:t>Pregled:</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4823308" y="4201381"/>
            <a:ext cx="6707291"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Ta modul predstavlja, kaj te nastanitve loči od tradicionalnih turističnih modelov, in raziskuje </a:t>
            </a:r>
            <a:r>
              <a:rPr lang="en-IE" dirty="0" err="1"/>
              <a:t>ključna</a:t>
            </a:r>
            <a:r>
              <a:rPr lang="en-IE" dirty="0"/>
              <a:t> </a:t>
            </a:r>
            <a:r>
              <a:rPr lang="en-IE" err="1"/>
              <a:t>poslovna</a:t>
            </a:r>
            <a:r>
              <a:rPr lang="en-IE"/>
              <a:t>, </a:t>
            </a:r>
            <a:r>
              <a:rPr lang="en-IE" err="1"/>
              <a:t>finančna</a:t>
            </a:r>
            <a:r>
              <a:rPr lang="en-IE"/>
              <a:t> načela in načela načrtovanja lokacije za </a:t>
            </a:r>
            <a:r>
              <a:rPr lang="en-IE" dirty="0"/>
              <a:t>zagon lastnega podjetja. Pridobili boste temeljno znanje, potrebno za oblikovanje uspešnega, ciljno usmerjenega podjetja, ki je v skladu s tržnimi trendi in vašimi osebnimi vrednotami.</a:t>
            </a:r>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73838" y="4455381"/>
            <a:ext cx="4149919"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Alternativne turistične nastanitve, kot so ekološke koče, glamping podi in nastanitve v zgodovinskih objektih, so v porastu, saj potniki vse bolj iščejo avtentične in trajnostne izkušnje.</a:t>
            </a:r>
            <a:endParaRPr lang="en-IE" dirty="0"/>
          </a:p>
        </p:txBody>
      </p:sp>
      <p:pic>
        <p:nvPicPr>
          <p:cNvPr id="10" name="Picture Placeholder 9" descr="A group of kids drawing on a large screen&#10;&#10;AI-generated content may be incorrect.">
            <a:extLst>
              <a:ext uri="{FF2B5EF4-FFF2-40B4-BE49-F238E27FC236}">
                <a16:creationId xmlns:a16="http://schemas.microsoft.com/office/drawing/2014/main" id="{5A1F078E-E173-7B74-2357-E88D097464BD}"/>
              </a:ext>
            </a:extLst>
          </p:cNvPr>
          <p:cNvPicPr>
            <a:picLocks noGrp="1" noChangeAspect="1"/>
          </p:cNvPicPr>
          <p:nvPr>
            <p:ph type="pic" sz="quarter" idx="67"/>
          </p:nvPr>
        </p:nvPicPr>
        <p:blipFill>
          <a:blip r:embed="rId2"/>
          <a:srcRect t="1389" b="1389"/>
          <a:stretch>
            <a:fillRect/>
          </a:stretch>
        </p:blipFill>
        <p:spPr/>
      </p:pic>
    </p:spTree>
    <p:extLst>
      <p:ext uri="{BB962C8B-B14F-4D97-AF65-F5344CB8AC3E}">
        <p14:creationId xmlns:p14="http://schemas.microsoft.com/office/powerpoint/2010/main" val="11648024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3AF5E-6216-6822-2C64-C661804B76C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086796F9-8B2E-CD2D-C725-D287BE8EB5E3}"/>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F4748ACE-CFF3-3E5F-25D4-694F0013754D}"/>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CBB881E8-D2DA-02B3-15CD-8AE9E32B34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50</a:t>
            </a:fld>
            <a:endParaRPr lang="fr-CA" sz="1200" dirty="0"/>
          </a:p>
        </p:txBody>
      </p:sp>
      <p:sp>
        <p:nvSpPr>
          <p:cNvPr id="2" name="TextBox 1">
            <a:extLst>
              <a:ext uri="{FF2B5EF4-FFF2-40B4-BE49-F238E27FC236}">
                <a16:creationId xmlns:a16="http://schemas.microsoft.com/office/drawing/2014/main" id="{98F9E3C3-3E67-3D0C-1014-7C3624DAD5FD}"/>
              </a:ext>
            </a:extLst>
          </p:cNvPr>
          <p:cNvSpPr txBox="1"/>
          <p:nvPr/>
        </p:nvSpPr>
        <p:spPr>
          <a:xfrm>
            <a:off x="2039426" y="1231046"/>
            <a:ext cx="8900381" cy="1938992"/>
          </a:xfrm>
          <a:prstGeom prst="rect">
            <a:avLst/>
          </a:prstGeom>
          <a:noFill/>
        </p:spPr>
        <p:txBody>
          <a:bodyPr wrap="square" lIns="91440" tIns="45720" rIns="91440" bIns="45720" anchor="t">
            <a:spAutoFit/>
          </a:bodyPr>
          <a:lstStyle/>
          <a:p>
            <a:pPr>
              <a:lnSpc>
                <a:spcPts val="2380"/>
              </a:lnSpc>
              <a:spcAft>
                <a:spcPts val="1200"/>
              </a:spcAft>
            </a:pPr>
            <a:r>
              <a:rPr lang="en-IE" sz="2200" dirty="0" err="1">
                <a:solidFill>
                  <a:srgbClr val="494949"/>
                </a:solidFill>
              </a:rPr>
              <a:t>Naslednje</a:t>
            </a:r>
            <a:r>
              <a:rPr lang="en-IE" sz="2200" dirty="0">
                <a:solidFill>
                  <a:srgbClr val="494949"/>
                </a:solidFill>
              </a:rPr>
              <a:t> </a:t>
            </a:r>
            <a:r>
              <a:rPr lang="en-IE" sz="2200" dirty="0" err="1">
                <a:solidFill>
                  <a:srgbClr val="494949"/>
                </a:solidFill>
              </a:rPr>
              <a:t>strani</a:t>
            </a:r>
            <a:r>
              <a:rPr lang="en-IE" sz="2200" dirty="0">
                <a:solidFill>
                  <a:srgbClr val="494949"/>
                </a:solidFill>
              </a:rPr>
              <a:t> </a:t>
            </a:r>
            <a:r>
              <a:rPr lang="en-IE" sz="2200" dirty="0" err="1">
                <a:solidFill>
                  <a:srgbClr val="494949"/>
                </a:solidFill>
              </a:rPr>
              <a:t>podrobneje</a:t>
            </a:r>
            <a:r>
              <a:rPr lang="en-IE" sz="2200" dirty="0">
                <a:solidFill>
                  <a:srgbClr val="494949"/>
                </a:solidFill>
              </a:rPr>
              <a:t> </a:t>
            </a:r>
            <a:r>
              <a:rPr lang="en-IE" sz="2200" dirty="0" err="1">
                <a:solidFill>
                  <a:srgbClr val="494949"/>
                </a:solidFill>
              </a:rPr>
              <a:t>pojasnjujejo</a:t>
            </a:r>
            <a:r>
              <a:rPr lang="en-IE" sz="2200" dirty="0">
                <a:solidFill>
                  <a:srgbClr val="494949"/>
                </a:solidFill>
              </a:rPr>
              <a:t> </a:t>
            </a:r>
            <a:r>
              <a:rPr lang="en-IE" sz="2200" dirty="0" err="1">
                <a:solidFill>
                  <a:srgbClr val="494949"/>
                </a:solidFill>
              </a:rPr>
              <a:t>navedeno</a:t>
            </a:r>
            <a:r>
              <a:rPr lang="en-IE" sz="2200" dirty="0">
                <a:solidFill>
                  <a:srgbClr val="494949"/>
                </a:solidFill>
              </a:rPr>
              <a:t> in </a:t>
            </a:r>
            <a:r>
              <a:rPr lang="en-IE" sz="2200" dirty="0" err="1">
                <a:solidFill>
                  <a:srgbClr val="494949"/>
                </a:solidFill>
              </a:rPr>
              <a:t>približne</a:t>
            </a:r>
            <a:r>
              <a:rPr lang="en-IE" sz="2200" dirty="0">
                <a:solidFill>
                  <a:srgbClr val="494949"/>
                </a:solidFill>
              </a:rPr>
              <a:t> </a:t>
            </a:r>
            <a:r>
              <a:rPr lang="en-IE" sz="2200" dirty="0" err="1">
                <a:solidFill>
                  <a:srgbClr val="494949"/>
                </a:solidFill>
              </a:rPr>
              <a:t>stroške</a:t>
            </a:r>
            <a:r>
              <a:rPr lang="en-IE" sz="2200" dirty="0">
                <a:solidFill>
                  <a:srgbClr val="494949"/>
                </a:solidFill>
              </a:rPr>
              <a:t>, </a:t>
            </a:r>
            <a:r>
              <a:rPr lang="en-IE" sz="2200" dirty="0" err="1">
                <a:solidFill>
                  <a:srgbClr val="494949"/>
                </a:solidFill>
              </a:rPr>
              <a:t>cene</a:t>
            </a:r>
            <a:r>
              <a:rPr lang="en-IE" sz="2200" dirty="0">
                <a:solidFill>
                  <a:srgbClr val="494949"/>
                </a:solidFill>
              </a:rPr>
              <a:t> in </a:t>
            </a:r>
            <a:r>
              <a:rPr lang="en-IE" sz="2200" dirty="0" err="1">
                <a:solidFill>
                  <a:srgbClr val="494949"/>
                </a:solidFill>
              </a:rPr>
              <a:t>donosnost</a:t>
            </a:r>
            <a:r>
              <a:rPr lang="en-IE" sz="2200" dirty="0">
                <a:solidFill>
                  <a:srgbClr val="494949"/>
                </a:solidFill>
              </a:rPr>
              <a:t> naložbe, ki jih lahko pričakujete glede na število priljubljenih alternativnih turističnih nastanitev.</a:t>
            </a:r>
          </a:p>
          <a:p>
            <a:pPr>
              <a:lnSpc>
                <a:spcPts val="2380"/>
              </a:lnSpc>
              <a:spcAft>
                <a:spcPts val="1200"/>
              </a:spcAft>
            </a:pPr>
            <a:endParaRPr lang="en-IE"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BACD75D3-D935-99A8-2E96-532EF5F24156}"/>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DEF03917-2F7A-4FCA-C104-24A09E7FEAAE}"/>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Koncept in vrste nastanitev</a:t>
            </a:r>
          </a:p>
          <a:p>
            <a:pPr>
              <a:lnSpc>
                <a:spcPts val="2900"/>
              </a:lnSpc>
            </a:pPr>
            <a:endParaRPr lang="en-US" dirty="0">
              <a:solidFill>
                <a:srgbClr val="459597"/>
              </a:solidFill>
            </a:endParaRPr>
          </a:p>
        </p:txBody>
      </p:sp>
      <p:sp>
        <p:nvSpPr>
          <p:cNvPr id="6" name="Text Placeholder 3">
            <a:extLst>
              <a:ext uri="{FF2B5EF4-FFF2-40B4-BE49-F238E27FC236}">
                <a16:creationId xmlns:a16="http://schemas.microsoft.com/office/drawing/2014/main" id="{CD7B4574-AEDD-0C7F-6967-DA58B25D82C5}"/>
              </a:ext>
            </a:extLst>
          </p:cNvPr>
          <p:cNvSpPr txBox="1">
            <a:spLocks/>
          </p:cNvSpPr>
          <p:nvPr/>
        </p:nvSpPr>
        <p:spPr>
          <a:xfrm rot="16200000">
            <a:off x="-983297" y="1835609"/>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Vrste ATA</a:t>
            </a:r>
          </a:p>
          <a:p>
            <a:pPr algn="r">
              <a:lnSpc>
                <a:spcPts val="3620"/>
              </a:lnSpc>
            </a:pPr>
            <a:endParaRPr lang="en-US" dirty="0">
              <a:solidFill>
                <a:schemeClr val="bg1"/>
              </a:solidFill>
            </a:endParaRPr>
          </a:p>
        </p:txBody>
      </p:sp>
      <p:sp>
        <p:nvSpPr>
          <p:cNvPr id="11" name="TextBox 10">
            <a:extLst>
              <a:ext uri="{FF2B5EF4-FFF2-40B4-BE49-F238E27FC236}">
                <a16:creationId xmlns:a16="http://schemas.microsoft.com/office/drawing/2014/main" id="{26DC3575-58B2-80EE-6244-9DD434BFAFE9}"/>
              </a:ext>
            </a:extLst>
          </p:cNvPr>
          <p:cNvSpPr txBox="1"/>
          <p:nvPr/>
        </p:nvSpPr>
        <p:spPr>
          <a:xfrm>
            <a:off x="2039426" y="5915642"/>
            <a:ext cx="6311152" cy="369332"/>
          </a:xfrm>
          <a:prstGeom prst="rect">
            <a:avLst/>
          </a:prstGeom>
          <a:noFill/>
        </p:spPr>
        <p:txBody>
          <a:bodyPr wrap="square" rtlCol="0">
            <a:spAutoFit/>
          </a:bodyPr>
          <a:lstStyle/>
          <a:p>
            <a:r>
              <a:rPr lang="en-US" dirty="0">
                <a:solidFill>
                  <a:srgbClr val="459597"/>
                </a:solidFill>
                <a:hlinkClick r:id="rId4">
                  <a:extLst>
                    <a:ext uri="{A12FA001-AC4F-418D-AE19-62706E023703}">
                      <ahyp:hlinkClr xmlns:ahyp="http://schemas.microsoft.com/office/drawing/2018/hyperlinkcolor" val="tx"/>
                    </a:ext>
                  </a:extLst>
                </a:hlinkClick>
              </a:rPr>
              <a:t>Kako začeti, ustanoviti in zgraditi donosno podjetje za glamping</a:t>
            </a:r>
            <a:endParaRPr lang="en-IE" dirty="0">
              <a:solidFill>
                <a:srgbClr val="459597"/>
              </a:solidFill>
            </a:endParaRPr>
          </a:p>
        </p:txBody>
      </p:sp>
      <p:graphicFrame>
        <p:nvGraphicFramePr>
          <p:cNvPr id="13" name="Table 12">
            <a:extLst>
              <a:ext uri="{FF2B5EF4-FFF2-40B4-BE49-F238E27FC236}">
                <a16:creationId xmlns:a16="http://schemas.microsoft.com/office/drawing/2014/main" id="{C61FA31E-7E74-6F4E-4C9B-2C552FA73420}"/>
              </a:ext>
            </a:extLst>
          </p:cNvPr>
          <p:cNvGraphicFramePr>
            <a:graphicFrameLocks noGrp="1"/>
          </p:cNvGraphicFramePr>
          <p:nvPr>
            <p:extLst>
              <p:ext uri="{D42A27DB-BD31-4B8C-83A1-F6EECF244321}">
                <p14:modId xmlns:p14="http://schemas.microsoft.com/office/powerpoint/2010/main" val="3123918390"/>
              </p:ext>
            </p:extLst>
          </p:nvPr>
        </p:nvGraphicFramePr>
        <p:xfrm>
          <a:off x="2071513" y="2533486"/>
          <a:ext cx="9424200" cy="3931920"/>
        </p:xfrm>
        <a:graphic>
          <a:graphicData uri="http://schemas.openxmlformats.org/drawingml/2006/table">
            <a:tbl>
              <a:tblPr firstRow="1" bandRow="1">
                <a:tableStyleId>{5C22544A-7EE6-4342-B048-85BDC9FD1C3A}</a:tableStyleId>
              </a:tblPr>
              <a:tblGrid>
                <a:gridCol w="3141400">
                  <a:extLst>
                    <a:ext uri="{9D8B030D-6E8A-4147-A177-3AD203B41FA5}">
                      <a16:colId xmlns:a16="http://schemas.microsoft.com/office/drawing/2014/main" val="1315654808"/>
                    </a:ext>
                  </a:extLst>
                </a:gridCol>
                <a:gridCol w="3141400">
                  <a:extLst>
                    <a:ext uri="{9D8B030D-6E8A-4147-A177-3AD203B41FA5}">
                      <a16:colId xmlns:a16="http://schemas.microsoft.com/office/drawing/2014/main" val="2964838693"/>
                    </a:ext>
                  </a:extLst>
                </a:gridCol>
                <a:gridCol w="3141400">
                  <a:extLst>
                    <a:ext uri="{9D8B030D-6E8A-4147-A177-3AD203B41FA5}">
                      <a16:colId xmlns:a16="http://schemas.microsoft.com/office/drawing/2014/main" val="573140853"/>
                    </a:ext>
                  </a:extLst>
                </a:gridCol>
              </a:tblGrid>
              <a:tr h="370840">
                <a:tc>
                  <a:txBody>
                    <a:bodyPr/>
                    <a:lstStyle/>
                    <a:p>
                      <a:r>
                        <a:rPr lang="en-IE" sz="2200" b="1" dirty="0">
                          <a:effectLst/>
                        </a:rPr>
                        <a:t>Vrsta nastanitve</a:t>
                      </a:r>
                    </a:p>
                  </a:txBody>
                  <a:tcPr anchor="ctr">
                    <a:lnB w="12700" cap="flat" cmpd="sng" algn="ctr">
                      <a:solidFill>
                        <a:srgbClr val="459597"/>
                      </a:solidFill>
                      <a:prstDash val="solid"/>
                      <a:round/>
                      <a:headEnd type="none" w="med" len="med"/>
                      <a:tailEnd type="none" w="med" len="med"/>
                    </a:lnB>
                    <a:solidFill>
                      <a:srgbClr val="EC7C69"/>
                    </a:solidFill>
                  </a:tcPr>
                </a:tc>
                <a:tc>
                  <a:txBody>
                    <a:bodyPr/>
                    <a:lstStyle/>
                    <a:p>
                      <a:r>
                        <a:rPr lang="en-IE" sz="2200" b="1" dirty="0">
                          <a:effectLst/>
                        </a:rPr>
                        <a:t>Prednosti</a:t>
                      </a:r>
                    </a:p>
                  </a:txBody>
                  <a:tcPr anchor="ctr">
                    <a:lnB w="12700" cap="flat" cmpd="sng" algn="ctr">
                      <a:solidFill>
                        <a:srgbClr val="459597"/>
                      </a:solidFill>
                      <a:prstDash val="solid"/>
                      <a:round/>
                      <a:headEnd type="none" w="med" len="med"/>
                      <a:tailEnd type="none" w="med" len="med"/>
                    </a:lnB>
                    <a:solidFill>
                      <a:srgbClr val="EC7C69"/>
                    </a:solidFill>
                  </a:tcPr>
                </a:tc>
                <a:tc>
                  <a:txBody>
                    <a:bodyPr/>
                    <a:lstStyle/>
                    <a:p>
                      <a:r>
                        <a:rPr lang="en-IE" sz="2200" b="1" dirty="0">
                          <a:effectLst/>
                        </a:rPr>
                        <a:t>Slabosti</a:t>
                      </a:r>
                    </a:p>
                  </a:txBody>
                  <a:tcPr anchor="ctr">
                    <a:lnB w="12700" cap="flat" cmpd="sng" algn="ctr">
                      <a:solidFill>
                        <a:srgbClr val="459597"/>
                      </a:solidFill>
                      <a:prstDash val="solid"/>
                      <a:round/>
                      <a:headEnd type="none" w="med" len="med"/>
                      <a:tailEnd type="none" w="med" len="med"/>
                    </a:lnB>
                    <a:solidFill>
                      <a:srgbClr val="EC7C69"/>
                    </a:solidFill>
                  </a:tcPr>
                </a:tc>
                <a:extLst>
                  <a:ext uri="{0D108BD9-81ED-4DB2-BD59-A6C34878D82A}">
                    <a16:rowId xmlns:a16="http://schemas.microsoft.com/office/drawing/2014/main" val="3641832468"/>
                  </a:ext>
                </a:extLst>
              </a:tr>
              <a:tr h="370840">
                <a:tc>
                  <a:txBody>
                    <a:bodyPr/>
                    <a:lstStyle/>
                    <a:p>
                      <a:r>
                        <a:rPr lang="en-IE" sz="2000" b="1" dirty="0">
                          <a:solidFill>
                            <a:srgbClr val="459597"/>
                          </a:solidFill>
                          <a:effectLst/>
                        </a:rPr>
                        <a:t>Safari šotori</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Prostorne, primerne za družine</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Manj izolirane</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436756021"/>
                  </a:ext>
                </a:extLst>
              </a:tr>
              <a:tr h="370840">
                <a:tc>
                  <a:txBody>
                    <a:bodyPr/>
                    <a:lstStyle/>
                    <a:p>
                      <a:r>
                        <a:rPr lang="en-IE" sz="2000" b="1" dirty="0">
                          <a:solidFill>
                            <a:srgbClr val="459597"/>
                          </a:solidFill>
                          <a:effectLst/>
                        </a:rPr>
                        <a:t>Glamping kupole</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US" sz="2000" dirty="0">
                          <a:solidFill>
                            <a:srgbClr val="494949"/>
                          </a:solidFill>
                          <a:effectLst/>
                        </a:rPr>
                        <a:t>Futurističen dizajn, dobro izolirane, primerne za vse obiskovalce</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Lahko postane vroče</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2119150372"/>
                  </a:ext>
                </a:extLst>
              </a:tr>
              <a:tr h="370840">
                <a:tc>
                  <a:txBody>
                    <a:bodyPr/>
                    <a:lstStyle/>
                    <a:p>
                      <a:r>
                        <a:rPr lang="en-IE" sz="2000" b="1" dirty="0">
                          <a:solidFill>
                            <a:srgbClr val="459597"/>
                          </a:solidFill>
                          <a:effectLst/>
                        </a:rPr>
                        <a:t>Majhne hišice</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Popolnoma opremljene, uporabne skozi vse leto</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Manjše</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1324824433"/>
                  </a:ext>
                </a:extLst>
              </a:tr>
              <a:tr h="370840">
                <a:tc>
                  <a:txBody>
                    <a:bodyPr/>
                    <a:lstStyle/>
                    <a:p>
                      <a:r>
                        <a:rPr lang="en-IE" sz="2000" b="1" dirty="0">
                          <a:solidFill>
                            <a:srgbClr val="459597"/>
                          </a:solidFill>
                          <a:effectLst/>
                        </a:rPr>
                        <a:t>Hišice na drevesih</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Edinstvene, vpeto v naravo</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Niso vedno dostopne</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1847260058"/>
                  </a:ext>
                </a:extLst>
              </a:tr>
              <a:tr h="0">
                <a:tc>
                  <a:txBody>
                    <a:bodyPr/>
                    <a:lstStyle/>
                    <a:p>
                      <a:r>
                        <a:rPr lang="en-IE" sz="2000" b="1" dirty="0">
                          <a:solidFill>
                            <a:srgbClr val="459597"/>
                          </a:solidFill>
                          <a:effectLst/>
                        </a:rPr>
                        <a:t>Jurte</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Udobne, z atmosfero</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Tanke stene = manj zasebnosti</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1360181461"/>
                  </a:ext>
                </a:extLst>
              </a:tr>
            </a:tbl>
          </a:graphicData>
        </a:graphic>
      </p:graphicFrame>
    </p:spTree>
    <p:extLst>
      <p:ext uri="{BB962C8B-B14F-4D97-AF65-F5344CB8AC3E}">
        <p14:creationId xmlns:p14="http://schemas.microsoft.com/office/powerpoint/2010/main" val="10669766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027F6-6059-A605-6167-9E6DA576DC6C}"/>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293329F3-26C2-6FC3-750D-042FAFD54A5C}"/>
              </a:ext>
            </a:extLst>
          </p:cNvPr>
          <p:cNvSpPr txBox="1">
            <a:spLocks/>
          </p:cNvSpPr>
          <p:nvPr/>
        </p:nvSpPr>
        <p:spPr>
          <a:xfrm>
            <a:off x="638570" y="46098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Koče</a:t>
            </a:r>
          </a:p>
        </p:txBody>
      </p:sp>
      <p:cxnSp>
        <p:nvCxnSpPr>
          <p:cNvPr id="3" name="Straight Connector 2">
            <a:extLst>
              <a:ext uri="{FF2B5EF4-FFF2-40B4-BE49-F238E27FC236}">
                <a16:creationId xmlns:a16="http://schemas.microsoft.com/office/drawing/2014/main" id="{4445B15F-DF04-88BC-E95F-FAF059374D53}"/>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8F47BE2-4C13-E3CA-3D13-6A26FE9B946E}"/>
              </a:ext>
            </a:extLst>
          </p:cNvPr>
          <p:cNvSpPr txBox="1"/>
          <p:nvPr/>
        </p:nvSpPr>
        <p:spPr>
          <a:xfrm>
            <a:off x="605790" y="1404147"/>
            <a:ext cx="4630825" cy="3481787"/>
          </a:xfrm>
          <a:prstGeom prst="rect">
            <a:avLst/>
          </a:prstGeom>
          <a:noFill/>
        </p:spPr>
        <p:txBody>
          <a:bodyPr wrap="square">
            <a:spAutoFit/>
          </a:bodyPr>
          <a:lstStyle/>
          <a:p>
            <a:pPr marL="457200" indent="-457200">
              <a:lnSpc>
                <a:spcPts val="2240"/>
              </a:lnSpc>
              <a:buClr>
                <a:srgbClr val="EC7C69"/>
              </a:buClr>
              <a:buFont typeface="Arial" panose="020B0604020202020204" pitchFamily="34" charset="0"/>
              <a:buChar char="•"/>
            </a:pPr>
            <a:r>
              <a:rPr lang="en-US" sz="2200" dirty="0">
                <a:solidFill>
                  <a:srgbClr val="494949"/>
                </a:solidFill>
              </a:rPr>
              <a:t>Koče so </a:t>
            </a:r>
            <a:r>
              <a:rPr lang="en-US" sz="2200" b="1" dirty="0">
                <a:solidFill>
                  <a:srgbClr val="494949"/>
                </a:solidFill>
              </a:rPr>
              <a:t>vse bolj priljubljene, </a:t>
            </a:r>
            <a:r>
              <a:rPr lang="en-US" sz="2200" dirty="0">
                <a:solidFill>
                  <a:srgbClr val="494949"/>
                </a:solidFill>
              </a:rPr>
              <a:t>saj potniki želijo </a:t>
            </a:r>
            <a:r>
              <a:rPr lang="en-US" sz="2200" b="1" dirty="0">
                <a:solidFill>
                  <a:srgbClr val="494949"/>
                </a:solidFill>
              </a:rPr>
              <a:t>ponovno vzpostaviti stik z naravo </a:t>
            </a:r>
            <a:r>
              <a:rPr lang="en-US" sz="2200" dirty="0">
                <a:solidFill>
                  <a:srgbClr val="494949"/>
                </a:solidFill>
              </a:rPr>
              <a:t>in pobegniti od svojega zaposlenega življenjskega sloga. </a:t>
            </a:r>
          </a:p>
          <a:p>
            <a:pPr marL="457200" indent="-457200">
              <a:lnSpc>
                <a:spcPts val="2240"/>
              </a:lnSpc>
              <a:buClr>
                <a:srgbClr val="EC7C69"/>
              </a:buClr>
              <a:buFont typeface="Arial" panose="020B0604020202020204" pitchFamily="34" charset="0"/>
              <a:buChar char="•"/>
            </a:pPr>
            <a:r>
              <a:rPr lang="en-US" sz="2200" dirty="0">
                <a:solidFill>
                  <a:srgbClr val="494949"/>
                </a:solidFill>
              </a:rPr>
              <a:t>Koče so lahko preproste ali pa vrhunske, po meri izdelane. </a:t>
            </a:r>
          </a:p>
          <a:p>
            <a:pPr marL="457200" indent="-457200">
              <a:lnSpc>
                <a:spcPts val="2240"/>
              </a:lnSpc>
              <a:buClr>
                <a:srgbClr val="EC7C69"/>
              </a:buClr>
              <a:buFont typeface="Arial" panose="020B0604020202020204" pitchFamily="34" charset="0"/>
              <a:buChar char="•"/>
            </a:pPr>
            <a:r>
              <a:rPr lang="en-US" sz="2200" dirty="0">
                <a:solidFill>
                  <a:srgbClr val="494949"/>
                </a:solidFill>
              </a:rPr>
              <a:t>Najbolj priljubljene so koče z </a:t>
            </a:r>
            <a:r>
              <a:rPr lang="en-US" sz="2200" b="1" dirty="0">
                <a:solidFill>
                  <a:srgbClr val="494949"/>
                </a:solidFill>
              </a:rPr>
              <a:t>lastno kopalnico.</a:t>
            </a:r>
            <a:r>
              <a:rPr lang="en-US" sz="2200" dirty="0">
                <a:solidFill>
                  <a:srgbClr val="494949"/>
                </a:solidFill>
              </a:rPr>
              <a:t> </a:t>
            </a:r>
          </a:p>
          <a:p>
            <a:pPr marL="457200" indent="-457200">
              <a:lnSpc>
                <a:spcPts val="2240"/>
              </a:lnSpc>
              <a:buClr>
                <a:srgbClr val="EC7C69"/>
              </a:buClr>
              <a:buFont typeface="Arial" panose="020B0604020202020204" pitchFamily="34" charset="0"/>
              <a:buChar char="•"/>
            </a:pPr>
            <a:r>
              <a:rPr lang="en-US" sz="2200" dirty="0">
                <a:solidFill>
                  <a:srgbClr val="494949"/>
                </a:solidFill>
              </a:rPr>
              <a:t>Na pravi lokaciji lahko zagotovijo </a:t>
            </a:r>
            <a:r>
              <a:rPr lang="en-US" sz="2200" b="1" dirty="0">
                <a:solidFill>
                  <a:srgbClr val="494949"/>
                </a:solidFill>
              </a:rPr>
              <a:t>znaten donos naložbe (ROI) </a:t>
            </a:r>
            <a:r>
              <a:rPr lang="en-US" sz="2200" dirty="0">
                <a:solidFill>
                  <a:srgbClr val="494949"/>
                </a:solidFill>
              </a:rPr>
              <a:t>in omogočajo </a:t>
            </a:r>
            <a:r>
              <a:rPr lang="en-US" sz="2200" b="1" dirty="0">
                <a:solidFill>
                  <a:srgbClr val="494949"/>
                </a:solidFill>
              </a:rPr>
              <a:t>uporabo skozi vse leto. </a:t>
            </a:r>
            <a:endParaRPr lang="en-IE" sz="2200" b="1" dirty="0">
              <a:solidFill>
                <a:srgbClr val="494949"/>
              </a:solidFill>
            </a:endParaRPr>
          </a:p>
        </p:txBody>
      </p:sp>
      <p:sp>
        <p:nvSpPr>
          <p:cNvPr id="36" name="TextBox 35">
            <a:extLst>
              <a:ext uri="{FF2B5EF4-FFF2-40B4-BE49-F238E27FC236}">
                <a16:creationId xmlns:a16="http://schemas.microsoft.com/office/drawing/2014/main" id="{22130658-B58A-E3C6-614F-188DBF03A73F}"/>
              </a:ext>
            </a:extLst>
          </p:cNvPr>
          <p:cNvSpPr txBox="1"/>
          <p:nvPr/>
        </p:nvSpPr>
        <p:spPr>
          <a:xfrm>
            <a:off x="1086387" y="5609838"/>
            <a:ext cx="4439577" cy="646331"/>
          </a:xfrm>
          <a:prstGeom prst="rect">
            <a:avLst/>
          </a:prstGeom>
          <a:noFill/>
        </p:spPr>
        <p:txBody>
          <a:bodyPr wrap="square" rtlCol="0">
            <a:spAutoFit/>
          </a:bodyPr>
          <a:lstStyle/>
          <a:p>
            <a:pPr>
              <a:tabLst>
                <a:tab pos="2130425" algn="l"/>
                <a:tab pos="2166938" algn="l"/>
                <a:tab pos="2260600" algn="l"/>
              </a:tabLst>
            </a:pPr>
            <a:r>
              <a:rPr lang="en-US" sz="1800" b="1" dirty="0">
                <a:solidFill>
                  <a:srgbClr val="494949"/>
                </a:solidFill>
              </a:rPr>
              <a:t>Tipična cena enote </a:t>
            </a:r>
            <a:r>
              <a:rPr lang="en-US" sz="1800" dirty="0">
                <a:solidFill>
                  <a:srgbClr val="494949"/>
                </a:solidFill>
              </a:rPr>
              <a:t>   30.000–50.000 EUR</a:t>
            </a:r>
          </a:p>
          <a:p>
            <a:pPr>
              <a:tabLst>
                <a:tab pos="2130425" algn="l"/>
                <a:tab pos="2166938" algn="l"/>
                <a:tab pos="2260600" algn="l"/>
              </a:tabLst>
            </a:pPr>
            <a:r>
              <a:rPr lang="en-US" sz="1800" b="1" dirty="0">
                <a:solidFill>
                  <a:srgbClr val="494949"/>
                </a:solidFill>
              </a:rPr>
              <a:t>Tipična cena najema na noč </a:t>
            </a:r>
            <a:r>
              <a:rPr lang="en-US" sz="1800" dirty="0">
                <a:solidFill>
                  <a:srgbClr val="494949"/>
                </a:solidFill>
              </a:rPr>
              <a:t>   100–200 EUR</a:t>
            </a:r>
            <a:endParaRPr lang="en-IE" sz="1800" dirty="0">
              <a:solidFill>
                <a:srgbClr val="494949"/>
              </a:solidFill>
            </a:endParaRPr>
          </a:p>
        </p:txBody>
      </p:sp>
      <p:sp>
        <p:nvSpPr>
          <p:cNvPr id="37" name="Freeform 36">
            <a:extLst>
              <a:ext uri="{FF2B5EF4-FFF2-40B4-BE49-F238E27FC236}">
                <a16:creationId xmlns:a16="http://schemas.microsoft.com/office/drawing/2014/main" id="{34640E4A-153E-7655-BDB6-CF8C534B9949}"/>
              </a:ext>
            </a:extLst>
          </p:cNvPr>
          <p:cNvSpPr/>
          <p:nvPr/>
        </p:nvSpPr>
        <p:spPr>
          <a:xfrm rot="5400000">
            <a:off x="2816867" y="2866107"/>
            <a:ext cx="1411048" cy="6118538"/>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grpSp>
        <p:nvGrpSpPr>
          <p:cNvPr id="60" name="Group 59">
            <a:extLst>
              <a:ext uri="{FF2B5EF4-FFF2-40B4-BE49-F238E27FC236}">
                <a16:creationId xmlns:a16="http://schemas.microsoft.com/office/drawing/2014/main" id="{2872573A-97C8-2BED-A783-52D4E8190778}"/>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6445B084-EC88-E4B3-F0CA-510CB711EF8F}"/>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5086876-7C45-9C21-C941-C055487BE6D4}"/>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D6361233-098C-D323-98BA-0433F857BF36}"/>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44128059-2E60-6F38-B673-BBE87B2AF508}"/>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913D535-5061-3422-54E6-683CDB327E6E}"/>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108C767-89D9-2D56-CF2B-766FE538E900}"/>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CCDD0AD-D4A2-E7BE-C231-73025999E3C5}"/>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C8A9927-DECF-13F2-380A-A6C262A28F4A}"/>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7EA1481-3584-077C-126D-C5EACEE2EA5D}"/>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1530AEB-7B57-5C9E-65B0-0CA85B8CA077}"/>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1C95B249-D0A9-F3C2-DC3E-0A628719B135}"/>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FA1CE31-B293-3F1C-E3D8-D6B2619F20EF}"/>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ADF1B14-B04B-8058-6D7B-D2E9E4A8370E}"/>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51999D08-F9A5-EC1D-80D5-AE809188012E}"/>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B013C646-A867-6B4C-848B-86CEF6B6E228}"/>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CD4845E2-CB71-1B98-A675-575EFB360624}"/>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511D092F-1CB1-5C6D-3C48-59FDC9B70A64}"/>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9851C96F-0522-9027-7B81-B5236EE928BB}"/>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51</a:t>
            </a:fld>
            <a:endParaRPr lang="fr-CA" sz="1200" dirty="0"/>
          </a:p>
        </p:txBody>
      </p:sp>
      <p:pic>
        <p:nvPicPr>
          <p:cNvPr id="8" name="Picture 7">
            <a:extLst>
              <a:ext uri="{FF2B5EF4-FFF2-40B4-BE49-F238E27FC236}">
                <a16:creationId xmlns:a16="http://schemas.microsoft.com/office/drawing/2014/main" id="{6FBB066B-360F-FED5-A78D-57F3CEB68DB4}"/>
              </a:ext>
            </a:extLst>
          </p:cNvPr>
          <p:cNvPicPr>
            <a:picLocks noChangeAspect="1"/>
          </p:cNvPicPr>
          <p:nvPr/>
        </p:nvPicPr>
        <p:blipFill>
          <a:blip r:embed="rId2"/>
          <a:stretch>
            <a:fillRect/>
          </a:stretch>
        </p:blipFill>
        <p:spPr>
          <a:xfrm>
            <a:off x="5741919" y="582884"/>
            <a:ext cx="5897926" cy="5696041"/>
          </a:xfrm>
          <a:prstGeom prst="rect">
            <a:avLst/>
          </a:prstGeom>
        </p:spPr>
      </p:pic>
      <p:sp>
        <p:nvSpPr>
          <p:cNvPr id="9" name="TextBox 8">
            <a:extLst>
              <a:ext uri="{FF2B5EF4-FFF2-40B4-BE49-F238E27FC236}">
                <a16:creationId xmlns:a16="http://schemas.microsoft.com/office/drawing/2014/main" id="{D2B944B6-AD04-0030-586A-83D509507B91}"/>
              </a:ext>
            </a:extLst>
          </p:cNvPr>
          <p:cNvSpPr txBox="1"/>
          <p:nvPr/>
        </p:nvSpPr>
        <p:spPr>
          <a:xfrm>
            <a:off x="7589336" y="396598"/>
            <a:ext cx="4578497" cy="369332"/>
          </a:xfrm>
          <a:prstGeom prst="rect">
            <a:avLst/>
          </a:prstGeom>
          <a:solidFill>
            <a:srgbClr val="EC7C69"/>
          </a:solidFill>
        </p:spPr>
        <p:txBody>
          <a:bodyPr wrap="none" lIns="91440" tIns="45720" rIns="91440" bIns="45720" rtlCol="0" anchor="t">
            <a:spAutoFit/>
          </a:bodyPr>
          <a:lstStyle/>
          <a:p>
            <a:pPr algn="ctr"/>
            <a:r>
              <a:rPr lang="en-IE" dirty="0" err="1">
                <a:solidFill>
                  <a:schemeClr val="bg1"/>
                </a:solidFill>
              </a:rPr>
              <a:t>Informacije</a:t>
            </a:r>
            <a:r>
              <a:rPr lang="en-IE" dirty="0">
                <a:solidFill>
                  <a:schemeClr val="bg1"/>
                </a:solidFill>
              </a:rPr>
              <a:t>, ki </a:t>
            </a:r>
            <a:r>
              <a:rPr lang="en-IE" dirty="0" err="1">
                <a:solidFill>
                  <a:schemeClr val="bg1"/>
                </a:solidFill>
              </a:rPr>
              <a:t>jih</a:t>
            </a:r>
            <a:r>
              <a:rPr lang="en-IE" dirty="0">
                <a:solidFill>
                  <a:schemeClr val="bg1"/>
                </a:solidFill>
              </a:rPr>
              <a:t> je </a:t>
            </a:r>
            <a:r>
              <a:rPr lang="en-IE" dirty="0" err="1">
                <a:solidFill>
                  <a:schemeClr val="bg1"/>
                </a:solidFill>
              </a:rPr>
              <a:t>posredoval</a:t>
            </a:r>
            <a:r>
              <a:rPr lang="en-IE" dirty="0">
                <a:solidFill>
                  <a:schemeClr val="bg1"/>
                </a:solidFill>
              </a:rPr>
              <a:t>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24375893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4121-0D34-1B3E-D2F6-03CAC9F84C8D}"/>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A8715546-D37B-F786-84EA-915D3C273638}"/>
              </a:ext>
            </a:extLst>
          </p:cNvPr>
          <p:cNvSpPr txBox="1">
            <a:spLocks/>
          </p:cNvSpPr>
          <p:nvPr/>
        </p:nvSpPr>
        <p:spPr>
          <a:xfrm>
            <a:off x="638570" y="46098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Shepardove koče</a:t>
            </a:r>
          </a:p>
        </p:txBody>
      </p:sp>
      <p:cxnSp>
        <p:nvCxnSpPr>
          <p:cNvPr id="3" name="Straight Connector 2">
            <a:extLst>
              <a:ext uri="{FF2B5EF4-FFF2-40B4-BE49-F238E27FC236}">
                <a16:creationId xmlns:a16="http://schemas.microsoft.com/office/drawing/2014/main" id="{CD569DAC-D253-D69D-BB68-536D8C480A0F}"/>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D1001E-4EC0-350C-D9B7-2D011C23E7B4}"/>
              </a:ext>
            </a:extLst>
          </p:cNvPr>
          <p:cNvSpPr txBox="1"/>
          <p:nvPr/>
        </p:nvSpPr>
        <p:spPr>
          <a:xfrm>
            <a:off x="605790" y="1404147"/>
            <a:ext cx="4691276" cy="3337580"/>
          </a:xfrm>
          <a:prstGeom prst="rect">
            <a:avLst/>
          </a:prstGeom>
          <a:noFill/>
        </p:spPr>
        <p:txBody>
          <a:bodyPr wrap="square" lIns="91440" tIns="45720" rIns="91440" bIns="45720" anchor="t">
            <a:spAutoFit/>
          </a:bodyPr>
          <a:lstStyle/>
          <a:p>
            <a:pPr marL="457200" indent="-457200">
              <a:lnSpc>
                <a:spcPts val="2340"/>
              </a:lnSpc>
              <a:buClr>
                <a:srgbClr val="EC7C69"/>
              </a:buClr>
              <a:buFont typeface="Arial" panose="020B0604020202020204" pitchFamily="34" charset="0"/>
              <a:buChar char="•"/>
            </a:pPr>
            <a:r>
              <a:rPr lang="en-US" sz="2200" dirty="0">
                <a:solidFill>
                  <a:srgbClr val="494949"/>
                </a:solidFill>
              </a:rPr>
              <a:t>Shepherd Huts postajajo vse bolj priljubljene in so v zadnjem času dobile veliko pozornosti v nacionalnih medijih. </a:t>
            </a:r>
          </a:p>
          <a:p>
            <a:pPr marL="457200" indent="-457200">
              <a:lnSpc>
                <a:spcPts val="2340"/>
              </a:lnSpc>
              <a:buClr>
                <a:srgbClr val="EC7C69"/>
              </a:buClr>
              <a:buFont typeface="Arial" panose="020B0604020202020204" pitchFamily="34" charset="0"/>
              <a:buChar char="•"/>
            </a:pPr>
            <a:r>
              <a:rPr lang="en-US" sz="2200" b="1" dirty="0" err="1">
                <a:solidFill>
                  <a:srgbClr val="494949"/>
                </a:solidFill>
              </a:rPr>
              <a:t>Donosnost</a:t>
            </a:r>
            <a:r>
              <a:rPr lang="en-US" sz="2200" b="1" dirty="0">
                <a:solidFill>
                  <a:srgbClr val="494949"/>
                </a:solidFill>
              </a:rPr>
              <a:t> </a:t>
            </a:r>
            <a:r>
              <a:rPr lang="en-US" sz="2200" b="1" dirty="0" err="1">
                <a:solidFill>
                  <a:srgbClr val="494949"/>
                </a:solidFill>
              </a:rPr>
              <a:t>naložbe</a:t>
            </a:r>
            <a:r>
              <a:rPr lang="en-US" sz="2200" b="1" dirty="0">
                <a:solidFill>
                  <a:srgbClr val="494949"/>
                </a:solidFill>
              </a:rPr>
              <a:t> je dobra, </a:t>
            </a:r>
            <a:r>
              <a:rPr lang="en-US" sz="2200" b="1" dirty="0" err="1">
                <a:solidFill>
                  <a:srgbClr val="494949"/>
                </a:solidFill>
              </a:rPr>
              <a:t>odvisno</a:t>
            </a:r>
            <a:r>
              <a:rPr lang="en-US" sz="2200" b="1" dirty="0">
                <a:solidFill>
                  <a:srgbClr val="494949"/>
                </a:solidFill>
              </a:rPr>
              <a:t> od </a:t>
            </a:r>
            <a:r>
              <a:rPr lang="en-US" sz="2200" b="1" dirty="0" err="1">
                <a:solidFill>
                  <a:srgbClr val="494949"/>
                </a:solidFill>
              </a:rPr>
              <a:t>specifikacij</a:t>
            </a:r>
            <a:r>
              <a:rPr lang="en-US" sz="2200" b="1" dirty="0">
                <a:solidFill>
                  <a:srgbClr val="494949"/>
                </a:solidFill>
              </a:rPr>
              <a:t>, lokacije in višine najemnine</a:t>
            </a:r>
            <a:r>
              <a:rPr lang="en-US" sz="2200" dirty="0">
                <a:solidFill>
                  <a:srgbClr val="494949"/>
                </a:solidFill>
              </a:rPr>
              <a:t>. </a:t>
            </a:r>
          </a:p>
          <a:p>
            <a:pPr marL="457200" indent="-457200">
              <a:lnSpc>
                <a:spcPts val="2340"/>
              </a:lnSpc>
              <a:buClr>
                <a:srgbClr val="EC7C69"/>
              </a:buClr>
              <a:buFont typeface="Arial" panose="020B0604020202020204" pitchFamily="34" charset="0"/>
              <a:buChar char="•"/>
            </a:pPr>
            <a:r>
              <a:rPr lang="en-US" sz="2200" dirty="0">
                <a:solidFill>
                  <a:srgbClr val="494949"/>
                </a:solidFill>
              </a:rPr>
              <a:t>Pogosteje se uporabljajo za </a:t>
            </a:r>
            <a:r>
              <a:rPr lang="en-US" sz="2200" b="1" dirty="0">
                <a:solidFill>
                  <a:srgbClr val="494949"/>
                </a:solidFill>
              </a:rPr>
              <a:t>celoletno bivanje, </a:t>
            </a:r>
            <a:r>
              <a:rPr lang="en-US" sz="2200" dirty="0">
                <a:solidFill>
                  <a:srgbClr val="494949"/>
                </a:solidFill>
              </a:rPr>
              <a:t>vse pogosteje pa se uporabljajo tudi v </a:t>
            </a:r>
            <a:r>
              <a:rPr lang="en-US" sz="2200" b="1" dirty="0">
                <a:solidFill>
                  <a:srgbClr val="494949"/>
                </a:solidFill>
              </a:rPr>
              <a:t>vrtovih </a:t>
            </a:r>
            <a:r>
              <a:rPr lang="en-US" sz="2200" dirty="0">
                <a:solidFill>
                  <a:srgbClr val="494949"/>
                </a:solidFill>
              </a:rPr>
              <a:t>kot </a:t>
            </a:r>
            <a:r>
              <a:rPr lang="en-US" sz="2200" b="1" dirty="0">
                <a:solidFill>
                  <a:srgbClr val="494949"/>
                </a:solidFill>
              </a:rPr>
              <a:t>pisarniški prostor </a:t>
            </a:r>
            <a:r>
              <a:rPr lang="en-US" sz="2200" dirty="0">
                <a:solidFill>
                  <a:srgbClr val="494949"/>
                </a:solidFill>
              </a:rPr>
              <a:t>ali </a:t>
            </a:r>
            <a:r>
              <a:rPr lang="en-US" sz="2200" b="1" dirty="0">
                <a:solidFill>
                  <a:srgbClr val="494949"/>
                </a:solidFill>
              </a:rPr>
              <a:t>»brlog«.</a:t>
            </a:r>
            <a:endParaRPr lang="en-IE" sz="2200" b="1" dirty="0">
              <a:solidFill>
                <a:srgbClr val="494949"/>
              </a:solidFill>
            </a:endParaRPr>
          </a:p>
        </p:txBody>
      </p:sp>
      <p:sp>
        <p:nvSpPr>
          <p:cNvPr id="36" name="TextBox 35">
            <a:extLst>
              <a:ext uri="{FF2B5EF4-FFF2-40B4-BE49-F238E27FC236}">
                <a16:creationId xmlns:a16="http://schemas.microsoft.com/office/drawing/2014/main" id="{C74901A9-268E-A7BB-8F87-06D6EDEA13A3}"/>
              </a:ext>
            </a:extLst>
          </p:cNvPr>
          <p:cNvSpPr txBox="1"/>
          <p:nvPr/>
        </p:nvSpPr>
        <p:spPr>
          <a:xfrm>
            <a:off x="1158273" y="5494819"/>
            <a:ext cx="4380265" cy="646331"/>
          </a:xfrm>
          <a:prstGeom prst="rect">
            <a:avLst/>
          </a:prstGeom>
          <a:noFill/>
        </p:spPr>
        <p:txBody>
          <a:bodyPr wrap="square" rtlCol="0">
            <a:spAutoFit/>
          </a:bodyPr>
          <a:lstStyle/>
          <a:p>
            <a:pPr>
              <a:tabLst>
                <a:tab pos="2133600" algn="l"/>
              </a:tabLst>
            </a:pPr>
            <a:r>
              <a:rPr lang="en-US" sz="1800" b="1" dirty="0">
                <a:solidFill>
                  <a:srgbClr val="494949"/>
                </a:solidFill>
              </a:rPr>
              <a:t>Tipična cena enote </a:t>
            </a:r>
            <a:r>
              <a:rPr lang="en-US" sz="1800" dirty="0">
                <a:solidFill>
                  <a:srgbClr val="494949"/>
                </a:solidFill>
              </a:rPr>
              <a:t>    18.000–50.000 EUR</a:t>
            </a:r>
          </a:p>
          <a:p>
            <a:pPr>
              <a:tabLst>
                <a:tab pos="2133600" algn="l"/>
              </a:tabLst>
            </a:pPr>
            <a:r>
              <a:rPr lang="en-US" sz="1800" b="1" dirty="0">
                <a:solidFill>
                  <a:srgbClr val="494949"/>
                </a:solidFill>
              </a:rPr>
              <a:t>Tipična cena najema na noč </a:t>
            </a:r>
            <a:r>
              <a:rPr lang="en-US" sz="1800" dirty="0">
                <a:solidFill>
                  <a:srgbClr val="494949"/>
                </a:solidFill>
              </a:rPr>
              <a:t>    75–125 EUR</a:t>
            </a:r>
            <a:endParaRPr lang="en-IE" sz="1800" dirty="0">
              <a:solidFill>
                <a:srgbClr val="494949"/>
              </a:solidFill>
            </a:endParaRPr>
          </a:p>
        </p:txBody>
      </p:sp>
      <p:sp>
        <p:nvSpPr>
          <p:cNvPr id="37" name="Freeform 36">
            <a:extLst>
              <a:ext uri="{FF2B5EF4-FFF2-40B4-BE49-F238E27FC236}">
                <a16:creationId xmlns:a16="http://schemas.microsoft.com/office/drawing/2014/main" id="{816B8B41-0182-53E1-154D-88E46EE9C751}"/>
              </a:ext>
            </a:extLst>
          </p:cNvPr>
          <p:cNvSpPr/>
          <p:nvPr/>
        </p:nvSpPr>
        <p:spPr>
          <a:xfrm rot="5400000">
            <a:off x="2730604" y="2995503"/>
            <a:ext cx="1497311" cy="5802237"/>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grpSp>
        <p:nvGrpSpPr>
          <p:cNvPr id="60" name="Group 59">
            <a:extLst>
              <a:ext uri="{FF2B5EF4-FFF2-40B4-BE49-F238E27FC236}">
                <a16:creationId xmlns:a16="http://schemas.microsoft.com/office/drawing/2014/main" id="{03E7FB91-BC84-7686-1825-DDD65A515D85}"/>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4769A3F8-3EAE-CE87-21F5-8E3C001769AB}"/>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32DCDE4-480C-B8F1-3516-54F63B710697}"/>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C0AABA3D-ECF6-BBDF-AEC7-5468A6382D43}"/>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D76F31E0-988F-7D84-EF86-A45644B5F5CF}"/>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547307D7-6865-BA45-2A90-22BBA405FFA3}"/>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E5CA777-7782-D0C9-670D-2CF9452D3B69}"/>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79F45C3-19BB-9A42-D9D6-6D6623B06A9F}"/>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AE3E2E8A-358D-4574-5B2D-5660AFAC40D9}"/>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39B2568-B02F-F64C-A2F8-645DB9AD5769}"/>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EA6CBF58-BA9D-C6A0-98AC-4186938A3678}"/>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3E9B534C-B298-D444-0B08-526E5C3EAF9F}"/>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2A82CFCA-9CA3-3600-6710-899161F363CF}"/>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C292524F-789F-B0BE-8E1D-1340F494C089}"/>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F51286D-AB3D-473E-C9EB-7BA27CB1C5C1}"/>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6901143-0665-D215-C345-23A100AFAA6E}"/>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ECB6ECF8-9A79-1E55-F921-07264234FD09}"/>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1339E73-B685-FF79-1150-88CD10A46F60}"/>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2199584E-288E-8C26-25B3-472DDE7A30A1}"/>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52</a:t>
            </a:fld>
            <a:endParaRPr lang="fr-CA" sz="1200" dirty="0"/>
          </a:p>
        </p:txBody>
      </p:sp>
      <p:pic>
        <p:nvPicPr>
          <p:cNvPr id="5" name="Picture 4">
            <a:extLst>
              <a:ext uri="{FF2B5EF4-FFF2-40B4-BE49-F238E27FC236}">
                <a16:creationId xmlns:a16="http://schemas.microsoft.com/office/drawing/2014/main" id="{7C80EEAB-DC09-3B8E-8F4E-3300CAFBAF2F}"/>
              </a:ext>
            </a:extLst>
          </p:cNvPr>
          <p:cNvPicPr>
            <a:picLocks noChangeAspect="1"/>
          </p:cNvPicPr>
          <p:nvPr/>
        </p:nvPicPr>
        <p:blipFill>
          <a:blip r:embed="rId2"/>
          <a:stretch>
            <a:fillRect/>
          </a:stretch>
        </p:blipFill>
        <p:spPr>
          <a:xfrm>
            <a:off x="5654542" y="579075"/>
            <a:ext cx="6044516" cy="5817938"/>
          </a:xfrm>
          <a:prstGeom prst="rect">
            <a:avLst/>
          </a:prstGeom>
        </p:spPr>
      </p:pic>
      <p:sp>
        <p:nvSpPr>
          <p:cNvPr id="6" name="TextBox 5">
            <a:extLst>
              <a:ext uri="{FF2B5EF4-FFF2-40B4-BE49-F238E27FC236}">
                <a16:creationId xmlns:a16="http://schemas.microsoft.com/office/drawing/2014/main" id="{3A3FD8E9-E70F-4490-041D-017ED3A0A9AF}"/>
              </a:ext>
            </a:extLst>
          </p:cNvPr>
          <p:cNvSpPr txBox="1"/>
          <p:nvPr/>
        </p:nvSpPr>
        <p:spPr>
          <a:xfrm>
            <a:off x="7287412" y="396598"/>
            <a:ext cx="4578497" cy="369332"/>
          </a:xfrm>
          <a:prstGeom prst="rect">
            <a:avLst/>
          </a:prstGeom>
          <a:solidFill>
            <a:srgbClr val="EC7C69"/>
          </a:solidFill>
        </p:spPr>
        <p:txBody>
          <a:bodyPr wrap="none" lIns="91440" tIns="45720" rIns="91440" bIns="45720" rtlCol="0" anchor="t">
            <a:spAutoFit/>
          </a:bodyPr>
          <a:lstStyle/>
          <a:p>
            <a:pPr algn="ctr"/>
            <a:r>
              <a:rPr lang="en-IE">
                <a:solidFill>
                  <a:schemeClr val="bg1"/>
                </a:solidFill>
              </a:rPr>
              <a:t>Informacije, ki </a:t>
            </a:r>
            <a:r>
              <a:rPr lang="en-IE" err="1">
                <a:solidFill>
                  <a:schemeClr val="bg1"/>
                </a:solidFill>
              </a:rPr>
              <a:t>jih</a:t>
            </a:r>
            <a:r>
              <a:rPr lang="en-IE">
                <a:solidFill>
                  <a:schemeClr val="bg1"/>
                </a:solidFill>
              </a:rPr>
              <a:t> je </a:t>
            </a:r>
            <a:r>
              <a:rPr lang="en-IE" err="1">
                <a:solidFill>
                  <a:schemeClr val="bg1"/>
                </a:solidFill>
              </a:rPr>
              <a:t>posredoval</a:t>
            </a:r>
            <a:r>
              <a:rPr lang="en-IE">
                <a:solidFill>
                  <a:schemeClr val="bg1"/>
                </a:solidFill>
              </a:rPr>
              <a:t>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2748671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7EFC4-154A-D758-E118-3E0BF246DCFE}"/>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C14A0E85-6CB1-3230-F9C8-233BB242B6A0}"/>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Šotori Bell</a:t>
            </a:r>
          </a:p>
        </p:txBody>
      </p:sp>
      <p:cxnSp>
        <p:nvCxnSpPr>
          <p:cNvPr id="3" name="Straight Connector 2">
            <a:extLst>
              <a:ext uri="{FF2B5EF4-FFF2-40B4-BE49-F238E27FC236}">
                <a16:creationId xmlns:a16="http://schemas.microsoft.com/office/drawing/2014/main" id="{BDF29E18-E8D7-A038-CAD1-1A9EEDF89B89}"/>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D625427-961B-4F4E-F0D0-F0A62AE05C07}"/>
              </a:ext>
            </a:extLst>
          </p:cNvPr>
          <p:cNvSpPr txBox="1"/>
          <p:nvPr/>
        </p:nvSpPr>
        <p:spPr>
          <a:xfrm>
            <a:off x="605790" y="1404147"/>
            <a:ext cx="4691276" cy="3927422"/>
          </a:xfrm>
          <a:prstGeom prst="rect">
            <a:avLst/>
          </a:prstGeom>
          <a:noFill/>
        </p:spPr>
        <p:txBody>
          <a:bodyPr wrap="square">
            <a:spAutoFit/>
          </a:bodyPr>
          <a:lstStyle/>
          <a:p>
            <a:pPr marL="457200" indent="-457200">
              <a:lnSpc>
                <a:spcPts val="2340"/>
              </a:lnSpc>
              <a:buClr>
                <a:srgbClr val="EC7C69"/>
              </a:buClr>
              <a:buFont typeface="Arial" panose="020B0604020202020204" pitchFamily="34" charset="0"/>
              <a:buChar char="•"/>
            </a:pPr>
            <a:r>
              <a:rPr lang="en-US" sz="2200" dirty="0">
                <a:solidFill>
                  <a:srgbClr val="494949"/>
                </a:solidFill>
              </a:rPr>
              <a:t>Osnovna struktura šotora je običajno na voljo kot </a:t>
            </a:r>
            <a:r>
              <a:rPr lang="en-US" sz="2200" b="1" dirty="0">
                <a:solidFill>
                  <a:srgbClr val="494949"/>
                </a:solidFill>
              </a:rPr>
              <a:t>„pop-up“ </a:t>
            </a:r>
            <a:r>
              <a:rPr lang="en-US" sz="2200" dirty="0">
                <a:solidFill>
                  <a:srgbClr val="494949"/>
                </a:solidFill>
              </a:rPr>
              <a:t>ali poletna sezonska oprema. </a:t>
            </a:r>
          </a:p>
          <a:p>
            <a:pPr marL="457200" indent="-457200">
              <a:lnSpc>
                <a:spcPts val="2340"/>
              </a:lnSpc>
              <a:buClr>
                <a:srgbClr val="EC7C69"/>
              </a:buClr>
              <a:buFont typeface="Arial" panose="020B0604020202020204" pitchFamily="34" charset="0"/>
              <a:buChar char="•"/>
            </a:pPr>
            <a:r>
              <a:rPr lang="en-US" sz="2200" dirty="0">
                <a:solidFill>
                  <a:srgbClr val="494949"/>
                </a:solidFill>
              </a:rPr>
              <a:t>Zagotavljajo </a:t>
            </a:r>
            <a:r>
              <a:rPr lang="en-US" sz="2200" b="1" dirty="0">
                <a:solidFill>
                  <a:srgbClr val="494949"/>
                </a:solidFill>
              </a:rPr>
              <a:t>osnovno opremo</a:t>
            </a:r>
            <a:r>
              <a:rPr lang="en-US" sz="2200" dirty="0">
                <a:solidFill>
                  <a:srgbClr val="494949"/>
                </a:solidFill>
              </a:rPr>
              <a:t>, čeprav imajo nekateri šotori Bell višjega razreda opremo visokega standarda. </a:t>
            </a:r>
          </a:p>
          <a:p>
            <a:pPr marL="457200" indent="-457200">
              <a:lnSpc>
                <a:spcPts val="2340"/>
              </a:lnSpc>
              <a:buClr>
                <a:srgbClr val="EC7C69"/>
              </a:buClr>
              <a:buFont typeface="Arial" panose="020B0604020202020204" pitchFamily="34" charset="0"/>
              <a:buChar char="•"/>
            </a:pPr>
            <a:r>
              <a:rPr lang="en-US" sz="2200" dirty="0">
                <a:solidFill>
                  <a:srgbClr val="494949"/>
                </a:solidFill>
              </a:rPr>
              <a:t>Te strukture je mogoče zagotoviti v okviru</a:t>
            </a:r>
            <a:r>
              <a:rPr lang="en-US" sz="2200" b="1" dirty="0">
                <a:solidFill>
                  <a:srgbClr val="494949"/>
                </a:solidFill>
              </a:rPr>
              <a:t> 28-dnevnih pravic do kampiranja</a:t>
            </a:r>
            <a:r>
              <a:rPr lang="en-US" sz="2200" dirty="0">
                <a:solidFill>
                  <a:srgbClr val="494949"/>
                </a:solidFill>
              </a:rPr>
              <a:t>. Preverite pravice v vaši državi.</a:t>
            </a:r>
          </a:p>
          <a:p>
            <a:pPr marL="457200" indent="-457200">
              <a:lnSpc>
                <a:spcPts val="2340"/>
              </a:lnSpc>
              <a:buClr>
                <a:srgbClr val="EC7C69"/>
              </a:buClr>
              <a:buFont typeface="Arial" panose="020B0604020202020204" pitchFamily="34" charset="0"/>
              <a:buChar char="•"/>
            </a:pPr>
            <a:endParaRPr lang="en-US" sz="2200" dirty="0">
              <a:solidFill>
                <a:srgbClr val="494949"/>
              </a:solidFill>
            </a:endParaRPr>
          </a:p>
          <a:p>
            <a:pPr marL="457200" indent="-457200">
              <a:lnSpc>
                <a:spcPts val="2340"/>
              </a:lnSpc>
              <a:buClr>
                <a:srgbClr val="EC7C69"/>
              </a:buClr>
              <a:buFont typeface="Arial" panose="020B0604020202020204" pitchFamily="34" charset="0"/>
              <a:buChar char="•"/>
            </a:pPr>
            <a:endParaRPr lang="en-US" sz="2200" dirty="0">
              <a:solidFill>
                <a:srgbClr val="494949"/>
              </a:solidFill>
            </a:endParaRPr>
          </a:p>
          <a:p>
            <a:pPr marL="457200" indent="-457200">
              <a:lnSpc>
                <a:spcPts val="2340"/>
              </a:lnSpc>
              <a:buClr>
                <a:srgbClr val="EC7C69"/>
              </a:buClr>
              <a:buFont typeface="Arial" panose="020B0604020202020204" pitchFamily="34" charset="0"/>
              <a:buChar char="•"/>
            </a:pPr>
            <a:endParaRPr lang="en-IE" sz="2200" b="1" dirty="0">
              <a:solidFill>
                <a:srgbClr val="494949"/>
              </a:solidFill>
            </a:endParaRPr>
          </a:p>
        </p:txBody>
      </p:sp>
      <p:sp>
        <p:nvSpPr>
          <p:cNvPr id="36" name="TextBox 35">
            <a:extLst>
              <a:ext uri="{FF2B5EF4-FFF2-40B4-BE49-F238E27FC236}">
                <a16:creationId xmlns:a16="http://schemas.microsoft.com/office/drawing/2014/main" id="{1004C282-5A60-72E7-34BF-6EEEDBCEC1FF}"/>
              </a:ext>
            </a:extLst>
          </p:cNvPr>
          <p:cNvSpPr txBox="1"/>
          <p:nvPr/>
        </p:nvSpPr>
        <p:spPr>
          <a:xfrm>
            <a:off x="1158273" y="5494819"/>
            <a:ext cx="4078341" cy="646331"/>
          </a:xfrm>
          <a:prstGeom prst="rect">
            <a:avLst/>
          </a:prstGeom>
          <a:noFill/>
        </p:spPr>
        <p:txBody>
          <a:bodyPr wrap="square" rtlCol="0">
            <a:spAutoFit/>
          </a:bodyPr>
          <a:lstStyle/>
          <a:p>
            <a:pPr>
              <a:tabLst>
                <a:tab pos="2127250" algn="l"/>
              </a:tabLst>
            </a:pPr>
            <a:r>
              <a:rPr lang="en-US" sz="1800" b="1" dirty="0">
                <a:solidFill>
                  <a:srgbClr val="494949"/>
                </a:solidFill>
              </a:rPr>
              <a:t>Tipična cena na enoto </a:t>
            </a:r>
            <a:r>
              <a:rPr lang="en-US" sz="1800" dirty="0">
                <a:solidFill>
                  <a:srgbClr val="494949"/>
                </a:solidFill>
              </a:rPr>
              <a:t>    500–2000 EUR</a:t>
            </a:r>
          </a:p>
          <a:p>
            <a:pPr>
              <a:tabLst>
                <a:tab pos="2127250" algn="l"/>
              </a:tabLst>
            </a:pPr>
            <a:r>
              <a:rPr lang="en-US" sz="1800" b="1" dirty="0">
                <a:solidFill>
                  <a:srgbClr val="494949"/>
                </a:solidFill>
              </a:rPr>
              <a:t>Tipična cena najema na noč </a:t>
            </a:r>
            <a:r>
              <a:rPr lang="en-US" sz="1800" dirty="0">
                <a:solidFill>
                  <a:srgbClr val="494949"/>
                </a:solidFill>
              </a:rPr>
              <a:t>    50–100 EUR</a:t>
            </a:r>
            <a:endParaRPr lang="en-IE" sz="1800" dirty="0">
              <a:solidFill>
                <a:srgbClr val="494949"/>
              </a:solidFill>
            </a:endParaRPr>
          </a:p>
        </p:txBody>
      </p:sp>
      <p:sp>
        <p:nvSpPr>
          <p:cNvPr id="37" name="Freeform 36">
            <a:extLst>
              <a:ext uri="{FF2B5EF4-FFF2-40B4-BE49-F238E27FC236}">
                <a16:creationId xmlns:a16="http://schemas.microsoft.com/office/drawing/2014/main" id="{751562DB-1DC9-DD12-3315-70CD12CBB465}"/>
              </a:ext>
            </a:extLst>
          </p:cNvPr>
          <p:cNvSpPr/>
          <p:nvPr/>
        </p:nvSpPr>
        <p:spPr>
          <a:xfrm rot="5400000">
            <a:off x="2824056" y="3031447"/>
            <a:ext cx="1439802" cy="5672841"/>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grpSp>
        <p:nvGrpSpPr>
          <p:cNvPr id="60" name="Group 59">
            <a:extLst>
              <a:ext uri="{FF2B5EF4-FFF2-40B4-BE49-F238E27FC236}">
                <a16:creationId xmlns:a16="http://schemas.microsoft.com/office/drawing/2014/main" id="{6CBC2B35-85A9-A962-F725-465810C6D320}"/>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313D09C1-F98F-F911-B358-C2A5C5F4C137}"/>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E71DF15-767C-06BC-CB81-26972482BC96}"/>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B694A316-01E8-B0C1-9456-93E6256A9562}"/>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5903FDEE-B0DF-2866-4883-35CBB1EFF931}"/>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1E01A564-9981-1392-47AB-0C37642A8A7B}"/>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C44C218-0950-47A1-D27B-5D7B431E5FA9}"/>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E7257E9-620C-B917-2402-073493ECCBF5}"/>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70B575F-BD26-D07C-E07E-49EA83900035}"/>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B016865A-60AF-CED4-59B7-53B8CB7E4F48}"/>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E0B5652-B0E1-1391-D378-2CE6298000F5}"/>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DD08475-5D08-5B34-E3FD-97B9CD740599}"/>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F2DA5ED-50CA-D549-B640-36649594DD51}"/>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C66905E-B62D-19B8-940D-B00EBB0B8DAA}"/>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3619404-CE6C-93E4-E3E4-A946191615E7}"/>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5D49FE0-D700-25A3-203F-41128CBDB82C}"/>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B9284AB7-5E9D-96BF-CAF1-66830C6EA102}"/>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997A384-E83B-3CA6-DF7D-9AFD7F0B96E8}"/>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C165F99E-E993-87EF-2D21-B3113DD0F309}"/>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53</a:t>
            </a:fld>
            <a:endParaRPr lang="fr-CA" sz="1200" dirty="0"/>
          </a:p>
        </p:txBody>
      </p:sp>
      <p:pic>
        <p:nvPicPr>
          <p:cNvPr id="9" name="Picture 8">
            <a:extLst>
              <a:ext uri="{FF2B5EF4-FFF2-40B4-BE49-F238E27FC236}">
                <a16:creationId xmlns:a16="http://schemas.microsoft.com/office/drawing/2014/main" id="{9D3D9001-923F-54C3-131D-0B1A7288E4F1}"/>
              </a:ext>
            </a:extLst>
          </p:cNvPr>
          <p:cNvPicPr>
            <a:picLocks noChangeAspect="1"/>
          </p:cNvPicPr>
          <p:nvPr/>
        </p:nvPicPr>
        <p:blipFill>
          <a:blip r:embed="rId2"/>
          <a:stretch>
            <a:fillRect/>
          </a:stretch>
        </p:blipFill>
        <p:spPr>
          <a:xfrm>
            <a:off x="5636093" y="579075"/>
            <a:ext cx="6045373" cy="5817938"/>
          </a:xfrm>
          <a:prstGeom prst="rect">
            <a:avLst/>
          </a:prstGeom>
        </p:spPr>
      </p:pic>
      <p:sp>
        <p:nvSpPr>
          <p:cNvPr id="10" name="TextBox 9">
            <a:extLst>
              <a:ext uri="{FF2B5EF4-FFF2-40B4-BE49-F238E27FC236}">
                <a16:creationId xmlns:a16="http://schemas.microsoft.com/office/drawing/2014/main" id="{C9073449-D1FB-9B27-BBCD-C6DE3100610F}"/>
              </a:ext>
            </a:extLst>
          </p:cNvPr>
          <p:cNvSpPr txBox="1"/>
          <p:nvPr/>
        </p:nvSpPr>
        <p:spPr>
          <a:xfrm>
            <a:off x="7301789" y="281579"/>
            <a:ext cx="4578497" cy="369332"/>
          </a:xfrm>
          <a:prstGeom prst="rect">
            <a:avLst/>
          </a:prstGeom>
          <a:solidFill>
            <a:srgbClr val="EC7C69"/>
          </a:solidFill>
        </p:spPr>
        <p:txBody>
          <a:bodyPr wrap="none" lIns="91440" tIns="45720" rIns="91440" bIns="45720" rtlCol="0" anchor="t">
            <a:spAutoFit/>
          </a:bodyPr>
          <a:lstStyle/>
          <a:p>
            <a:pPr algn="ctr"/>
            <a:r>
              <a:rPr lang="en-IE">
                <a:solidFill>
                  <a:schemeClr val="bg1"/>
                </a:solidFill>
              </a:rPr>
              <a:t>Informacije, ki </a:t>
            </a:r>
            <a:r>
              <a:rPr lang="en-IE" err="1">
                <a:solidFill>
                  <a:schemeClr val="bg1"/>
                </a:solidFill>
              </a:rPr>
              <a:t>jih</a:t>
            </a:r>
            <a:r>
              <a:rPr lang="en-IE">
                <a:solidFill>
                  <a:schemeClr val="bg1"/>
                </a:solidFill>
              </a:rPr>
              <a:t> je </a:t>
            </a:r>
            <a:r>
              <a:rPr lang="en-IE" err="1">
                <a:solidFill>
                  <a:schemeClr val="bg1"/>
                </a:solidFill>
              </a:rPr>
              <a:t>posredoval</a:t>
            </a:r>
            <a:r>
              <a:rPr lang="en-IE">
                <a:solidFill>
                  <a:schemeClr val="bg1"/>
                </a:solidFill>
              </a:rPr>
              <a:t>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10607340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23669-69EF-E655-1EEE-D3FD2FDA9ADD}"/>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4AE99CAC-7291-CD52-DC94-53A25BA14610}"/>
              </a:ext>
            </a:extLst>
          </p:cNvPr>
          <p:cNvSpPr/>
          <p:nvPr/>
        </p:nvSpPr>
        <p:spPr>
          <a:xfrm rot="5400000">
            <a:off x="2809679" y="2945182"/>
            <a:ext cx="1367915" cy="5773482"/>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pic>
        <p:nvPicPr>
          <p:cNvPr id="4" name="Picture 3">
            <a:extLst>
              <a:ext uri="{FF2B5EF4-FFF2-40B4-BE49-F238E27FC236}">
                <a16:creationId xmlns:a16="http://schemas.microsoft.com/office/drawing/2014/main" id="{E0998E05-3762-1967-A2B4-0E40C03B328B}"/>
              </a:ext>
            </a:extLst>
          </p:cNvPr>
          <p:cNvPicPr>
            <a:picLocks noChangeAspect="1"/>
          </p:cNvPicPr>
          <p:nvPr/>
        </p:nvPicPr>
        <p:blipFill>
          <a:blip r:embed="rId2"/>
          <a:stretch>
            <a:fillRect/>
          </a:stretch>
        </p:blipFill>
        <p:spPr>
          <a:xfrm>
            <a:off x="5611042" y="552509"/>
            <a:ext cx="6094267" cy="5844504"/>
          </a:xfrm>
          <a:prstGeom prst="rect">
            <a:avLst/>
          </a:prstGeom>
        </p:spPr>
      </p:pic>
      <p:sp>
        <p:nvSpPr>
          <p:cNvPr id="2" name="Text Placeholder 3">
            <a:extLst>
              <a:ext uri="{FF2B5EF4-FFF2-40B4-BE49-F238E27FC236}">
                <a16:creationId xmlns:a16="http://schemas.microsoft.com/office/drawing/2014/main" id="{ECE8B0D9-396D-9568-5E76-8A99C231ABD7}"/>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Jurte</a:t>
            </a:r>
          </a:p>
        </p:txBody>
      </p:sp>
      <p:cxnSp>
        <p:nvCxnSpPr>
          <p:cNvPr id="3" name="Straight Connector 2">
            <a:extLst>
              <a:ext uri="{FF2B5EF4-FFF2-40B4-BE49-F238E27FC236}">
                <a16:creationId xmlns:a16="http://schemas.microsoft.com/office/drawing/2014/main" id="{86195A9D-3F65-3D44-C24D-45FD746C505D}"/>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258B68F-6384-73A8-077D-B642C68FD540}"/>
              </a:ext>
            </a:extLst>
          </p:cNvPr>
          <p:cNvSpPr txBox="1"/>
          <p:nvPr/>
        </p:nvSpPr>
        <p:spPr>
          <a:xfrm>
            <a:off x="605790" y="1404147"/>
            <a:ext cx="4691276" cy="3337517"/>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Jurte so bolj </a:t>
            </a:r>
            <a:r>
              <a:rPr lang="en-US" sz="2200" b="1" dirty="0">
                <a:solidFill>
                  <a:srgbClr val="494949"/>
                </a:solidFill>
              </a:rPr>
              <a:t>robustne </a:t>
            </a:r>
            <a:r>
              <a:rPr lang="en-US" sz="2200" dirty="0">
                <a:solidFill>
                  <a:srgbClr val="494949"/>
                </a:solidFill>
              </a:rPr>
              <a:t>od šotorov v obliki zvonca in so najbolj primerne za uporabo v visoki sezoni. </a:t>
            </a:r>
          </a:p>
          <a:p>
            <a:pPr marL="342900" indent="-342900">
              <a:lnSpc>
                <a:spcPts val="2340"/>
              </a:lnSpc>
              <a:buClr>
                <a:srgbClr val="EC7C69"/>
              </a:buClr>
              <a:buFont typeface="Arial" panose="020B0604020202020204" pitchFamily="34" charset="0"/>
              <a:buChar char="•"/>
            </a:pPr>
            <a:r>
              <a:rPr lang="en-US" sz="2200" b="1" dirty="0">
                <a:solidFill>
                  <a:srgbClr val="494949"/>
                </a:solidFill>
              </a:rPr>
              <a:t>Donosnost naložbe je večja, </a:t>
            </a:r>
            <a:r>
              <a:rPr lang="en-US" sz="2200" dirty="0">
                <a:solidFill>
                  <a:srgbClr val="494949"/>
                </a:solidFill>
              </a:rPr>
              <a:t>odvisno od specifikacij in lokacije. </a:t>
            </a:r>
          </a:p>
          <a:p>
            <a:pPr marL="342900" indent="-342900">
              <a:lnSpc>
                <a:spcPts val="2340"/>
              </a:lnSpc>
              <a:buClr>
                <a:srgbClr val="EC7C69"/>
              </a:buClr>
              <a:buFont typeface="Arial" panose="020B0604020202020204" pitchFamily="34" charset="0"/>
              <a:buChar char="•"/>
            </a:pPr>
            <a:r>
              <a:rPr lang="en-US" sz="2200" dirty="0">
                <a:solidFill>
                  <a:srgbClr val="494949"/>
                </a:solidFill>
              </a:rPr>
              <a:t>Lastnik zemljišča je odgovoren za zagotovitev visokokakovostne notranje </a:t>
            </a:r>
            <a:r>
              <a:rPr lang="en-US" sz="2200" b="1" dirty="0">
                <a:solidFill>
                  <a:srgbClr val="494949"/>
                </a:solidFill>
              </a:rPr>
              <a:t>opreme, vključno z ogrevanjem. </a:t>
            </a:r>
          </a:p>
          <a:p>
            <a:pPr marL="342900" indent="-342900">
              <a:lnSpc>
                <a:spcPts val="2340"/>
              </a:lnSpc>
              <a:buClr>
                <a:srgbClr val="EC7C69"/>
              </a:buClr>
              <a:buFont typeface="Arial" panose="020B0604020202020204" pitchFamily="34" charset="0"/>
              <a:buChar char="•"/>
            </a:pPr>
            <a:r>
              <a:rPr lang="en-US" sz="2200" b="1" dirty="0">
                <a:solidFill>
                  <a:srgbClr val="494949"/>
                </a:solidFill>
              </a:rPr>
              <a:t>Zelo priljubljene </a:t>
            </a:r>
            <a:r>
              <a:rPr lang="en-US" sz="2200" dirty="0">
                <a:solidFill>
                  <a:srgbClr val="494949"/>
                </a:solidFill>
              </a:rPr>
              <a:t>pri skupinah družin v obstoječih počitniških parkih in počitniških naseljih.</a:t>
            </a:r>
            <a:endParaRPr lang="en-IE" sz="2200" dirty="0">
              <a:solidFill>
                <a:srgbClr val="494949"/>
              </a:solidFill>
            </a:endParaRPr>
          </a:p>
        </p:txBody>
      </p:sp>
      <p:sp>
        <p:nvSpPr>
          <p:cNvPr id="36" name="TextBox 35">
            <a:extLst>
              <a:ext uri="{FF2B5EF4-FFF2-40B4-BE49-F238E27FC236}">
                <a16:creationId xmlns:a16="http://schemas.microsoft.com/office/drawing/2014/main" id="{9F43F010-4BC3-7239-24B8-B8E42F32808C}"/>
              </a:ext>
            </a:extLst>
          </p:cNvPr>
          <p:cNvSpPr txBox="1"/>
          <p:nvPr/>
        </p:nvSpPr>
        <p:spPr>
          <a:xfrm>
            <a:off x="1158273" y="5494819"/>
            <a:ext cx="4078341" cy="646331"/>
          </a:xfrm>
          <a:prstGeom prst="rect">
            <a:avLst/>
          </a:prstGeom>
          <a:noFill/>
        </p:spPr>
        <p:txBody>
          <a:bodyPr wrap="square" rtlCol="0">
            <a:spAutoFit/>
          </a:bodyPr>
          <a:lstStyle/>
          <a:p>
            <a:pPr>
              <a:tabLst>
                <a:tab pos="2127250" algn="l"/>
              </a:tabLst>
            </a:pPr>
            <a:r>
              <a:rPr lang="en-US" sz="1800" b="1" dirty="0">
                <a:solidFill>
                  <a:srgbClr val="494949"/>
                </a:solidFill>
              </a:rPr>
              <a:t>Tipična cena enote </a:t>
            </a:r>
            <a:r>
              <a:rPr lang="en-US" sz="1800" dirty="0">
                <a:solidFill>
                  <a:srgbClr val="494949"/>
                </a:solidFill>
              </a:rPr>
              <a:t>    3.500–10.000 EUR</a:t>
            </a:r>
          </a:p>
          <a:p>
            <a:pPr>
              <a:tabLst>
                <a:tab pos="2127250" algn="l"/>
              </a:tabLst>
            </a:pPr>
            <a:r>
              <a:rPr lang="en-US" sz="1800" b="1" dirty="0">
                <a:solidFill>
                  <a:srgbClr val="494949"/>
                </a:solidFill>
              </a:rPr>
              <a:t>Tipična cena najema na noč </a:t>
            </a:r>
            <a:r>
              <a:rPr lang="en-US" sz="1800" dirty="0">
                <a:solidFill>
                  <a:srgbClr val="494949"/>
                </a:solidFill>
              </a:rPr>
              <a:t>   50–150 EUR</a:t>
            </a:r>
            <a:endParaRPr lang="en-IE" sz="1800" dirty="0">
              <a:solidFill>
                <a:srgbClr val="494949"/>
              </a:solidFill>
            </a:endParaRPr>
          </a:p>
        </p:txBody>
      </p:sp>
      <p:grpSp>
        <p:nvGrpSpPr>
          <p:cNvPr id="60" name="Group 59">
            <a:extLst>
              <a:ext uri="{FF2B5EF4-FFF2-40B4-BE49-F238E27FC236}">
                <a16:creationId xmlns:a16="http://schemas.microsoft.com/office/drawing/2014/main" id="{1392B0A8-0915-651A-61C7-E8F5D0C414D3}"/>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40F62BB4-4A67-41F2-B7CC-465614F24162}"/>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703FDA57-C064-487C-A4C2-9A6B0EA43D1D}"/>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BF8D4AEF-2336-B401-1497-CA1A8B2EC588}"/>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DF1907E2-62D5-6226-D882-13EA157778E3}"/>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41E8CDF-D8C8-B2ED-6425-985464F47BFC}"/>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D9E55B9-8E24-5EF5-76FE-1505BA95E745}"/>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79BB690-B3B5-F0C2-D68C-D4208140B3D4}"/>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7B3C0F8E-DAD1-2D15-6EAB-C3419BFEF771}"/>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7B38928-DE52-88D4-976C-5D16EA04D335}"/>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5D59675-5E22-5274-9033-36BE9EF8A4CE}"/>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97BCF7-BF08-06AB-CFAB-053397E6E898}"/>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19589AE4-1271-188C-8D9A-39B740C71576}"/>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4F03DC0-8FD5-3D69-1B3A-8179F4D18463}"/>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E67C806-17EC-13A9-AC8E-893F48D392BD}"/>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2FBE547D-440C-0143-F9DA-779C4BB322F9}"/>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0C892EA-5CEE-824A-3394-E5990BBAF899}"/>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5DA50646-4EBB-B275-F2BC-07FAB20F4070}"/>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EC105BA6-8F58-7D6D-A593-0AC05D62FD28}"/>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54</a:t>
            </a:fld>
            <a:endParaRPr lang="fr-CA" sz="1200" dirty="0"/>
          </a:p>
        </p:txBody>
      </p:sp>
      <p:sp>
        <p:nvSpPr>
          <p:cNvPr id="10" name="TextBox 9">
            <a:extLst>
              <a:ext uri="{FF2B5EF4-FFF2-40B4-BE49-F238E27FC236}">
                <a16:creationId xmlns:a16="http://schemas.microsoft.com/office/drawing/2014/main" id="{AA354A9E-CC44-66B7-47D7-764AF19B2437}"/>
              </a:ext>
            </a:extLst>
          </p:cNvPr>
          <p:cNvSpPr txBox="1"/>
          <p:nvPr/>
        </p:nvSpPr>
        <p:spPr>
          <a:xfrm>
            <a:off x="7158016" y="367843"/>
            <a:ext cx="4578497" cy="369332"/>
          </a:xfrm>
          <a:prstGeom prst="rect">
            <a:avLst/>
          </a:prstGeom>
          <a:solidFill>
            <a:srgbClr val="EC7C69"/>
          </a:solidFill>
        </p:spPr>
        <p:txBody>
          <a:bodyPr wrap="none" lIns="91440" tIns="45720" rIns="91440" bIns="45720" rtlCol="0" anchor="t">
            <a:spAutoFit/>
          </a:bodyPr>
          <a:lstStyle/>
          <a:p>
            <a:pPr algn="ctr"/>
            <a:r>
              <a:rPr lang="en-IE">
                <a:solidFill>
                  <a:schemeClr val="bg1"/>
                </a:solidFill>
              </a:rPr>
              <a:t>Informacije, ki </a:t>
            </a:r>
            <a:r>
              <a:rPr lang="en-IE" err="1">
                <a:solidFill>
                  <a:schemeClr val="bg1"/>
                </a:solidFill>
              </a:rPr>
              <a:t>jih</a:t>
            </a:r>
            <a:r>
              <a:rPr lang="en-IE">
                <a:solidFill>
                  <a:schemeClr val="bg1"/>
                </a:solidFill>
              </a:rPr>
              <a:t> je </a:t>
            </a:r>
            <a:r>
              <a:rPr lang="en-IE" err="1">
                <a:solidFill>
                  <a:schemeClr val="bg1"/>
                </a:solidFill>
              </a:rPr>
              <a:t>posredoval</a:t>
            </a:r>
            <a:r>
              <a:rPr lang="en-IE">
                <a:solidFill>
                  <a:schemeClr val="bg1"/>
                </a:solidFill>
              </a:rPr>
              <a:t>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22884822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AF33A-9BB5-AC51-0B4F-464B7E83F773}"/>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300070B6-6CD7-E911-5350-7E7B2BF0B993}"/>
              </a:ext>
            </a:extLst>
          </p:cNvPr>
          <p:cNvSpPr/>
          <p:nvPr/>
        </p:nvSpPr>
        <p:spPr>
          <a:xfrm rot="5400000">
            <a:off x="3006692" y="3182162"/>
            <a:ext cx="1051614" cy="5701596"/>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A7C71E1B-311E-1A09-531D-2701766C8937}"/>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Safari šotori</a:t>
            </a:r>
          </a:p>
          <a:p>
            <a:pPr>
              <a:lnSpc>
                <a:spcPts val="3720"/>
              </a:lnSpc>
            </a:pPr>
            <a:endParaRPr lang="en-IE" sz="3600" dirty="0"/>
          </a:p>
        </p:txBody>
      </p:sp>
      <p:cxnSp>
        <p:nvCxnSpPr>
          <p:cNvPr id="3" name="Straight Connector 2">
            <a:extLst>
              <a:ext uri="{FF2B5EF4-FFF2-40B4-BE49-F238E27FC236}">
                <a16:creationId xmlns:a16="http://schemas.microsoft.com/office/drawing/2014/main" id="{61E2AFB3-DE68-B940-CB1F-B7D45C90351F}"/>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3909F81-448A-75A8-6482-0CA61A2694C1}"/>
              </a:ext>
            </a:extLst>
          </p:cNvPr>
          <p:cNvSpPr txBox="1"/>
          <p:nvPr/>
        </p:nvSpPr>
        <p:spPr>
          <a:xfrm>
            <a:off x="605790" y="1404147"/>
            <a:ext cx="4691276" cy="3927422"/>
          </a:xfrm>
          <a:prstGeom prst="rect">
            <a:avLst/>
          </a:prstGeom>
          <a:noFill/>
        </p:spPr>
        <p:txBody>
          <a:bodyPr wrap="square" lIns="91440" tIns="45720" rIns="91440" bIns="45720" anchor="t">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Safari šotori so bolj </a:t>
            </a:r>
            <a:r>
              <a:rPr lang="en-US" sz="2200" b="1" dirty="0">
                <a:solidFill>
                  <a:srgbClr val="494949"/>
                </a:solidFill>
              </a:rPr>
              <a:t>trajna struktura </a:t>
            </a:r>
            <a:r>
              <a:rPr lang="en-US" sz="2200" dirty="0">
                <a:solidFill>
                  <a:srgbClr val="494949"/>
                </a:solidFill>
              </a:rPr>
              <a:t>in zahtevajo ojačano trdno podlago. </a:t>
            </a:r>
          </a:p>
          <a:p>
            <a:pPr marL="342900" indent="-342900">
              <a:lnSpc>
                <a:spcPts val="2340"/>
              </a:lnSpc>
              <a:buClr>
                <a:srgbClr val="EC7C69"/>
              </a:buClr>
              <a:buFont typeface="Arial" panose="020B0604020202020204" pitchFamily="34" charset="0"/>
              <a:buChar char="•"/>
            </a:pPr>
            <a:r>
              <a:rPr lang="en-US" sz="2200" dirty="0" err="1">
                <a:solidFill>
                  <a:srgbClr val="494949"/>
                </a:solidFill>
              </a:rPr>
              <a:t>Omogočajo</a:t>
            </a:r>
            <a:r>
              <a:rPr lang="en-US" sz="2200" dirty="0">
                <a:solidFill>
                  <a:srgbClr val="494949"/>
                </a:solidFill>
              </a:rPr>
              <a:t> </a:t>
            </a:r>
            <a:r>
              <a:rPr lang="en-US" sz="2200" dirty="0" err="1">
                <a:solidFill>
                  <a:srgbClr val="494949"/>
                </a:solidFill>
              </a:rPr>
              <a:t>večjo</a:t>
            </a:r>
            <a:r>
              <a:rPr lang="en-US" sz="2200" dirty="0">
                <a:solidFill>
                  <a:srgbClr val="494949"/>
                </a:solidFill>
              </a:rPr>
              <a:t> </a:t>
            </a:r>
            <a:r>
              <a:rPr lang="en-US" sz="2200" dirty="0" err="1">
                <a:solidFill>
                  <a:srgbClr val="494949"/>
                </a:solidFill>
              </a:rPr>
              <a:t>izrabo</a:t>
            </a:r>
            <a:r>
              <a:rPr lang="en-US" sz="2200" dirty="0">
                <a:solidFill>
                  <a:srgbClr val="494949"/>
                </a:solidFill>
              </a:rPr>
              <a:t> </a:t>
            </a:r>
            <a:r>
              <a:rPr lang="en-US" sz="2200" dirty="0" err="1">
                <a:solidFill>
                  <a:srgbClr val="494949"/>
                </a:solidFill>
              </a:rPr>
              <a:t>zunanjega</a:t>
            </a:r>
            <a:r>
              <a:rPr lang="en-US" sz="2200" dirty="0">
                <a:solidFill>
                  <a:srgbClr val="494949"/>
                </a:solidFill>
              </a:rPr>
              <a:t> </a:t>
            </a:r>
            <a:r>
              <a:rPr lang="en-US" sz="2200" dirty="0" err="1">
                <a:solidFill>
                  <a:srgbClr val="494949"/>
                </a:solidFill>
              </a:rPr>
              <a:t>prostora</a:t>
            </a:r>
            <a:r>
              <a:rPr lang="en-US" sz="2200" dirty="0">
                <a:solidFill>
                  <a:srgbClr val="494949"/>
                </a:solidFill>
              </a:rPr>
              <a:t>, </a:t>
            </a:r>
            <a:r>
              <a:rPr lang="en-US" sz="2200" dirty="0" err="1">
                <a:solidFill>
                  <a:srgbClr val="494949"/>
                </a:solidFill>
              </a:rPr>
              <a:t>lastnik</a:t>
            </a:r>
            <a:r>
              <a:rPr lang="en-US" sz="2200" dirty="0">
                <a:solidFill>
                  <a:srgbClr val="494949"/>
                </a:solidFill>
              </a:rPr>
              <a:t> </a:t>
            </a:r>
            <a:r>
              <a:rPr lang="en-US" sz="2200" dirty="0" err="1">
                <a:solidFill>
                  <a:srgbClr val="494949"/>
                </a:solidFill>
              </a:rPr>
              <a:t>zemljišča</a:t>
            </a:r>
            <a:r>
              <a:rPr lang="en-US" sz="2200" dirty="0">
                <a:solidFill>
                  <a:srgbClr val="494949"/>
                </a:solidFill>
              </a:rPr>
              <a:t> pa je običajno odgovoren za notranjo opremo, s </a:t>
            </a:r>
            <a:r>
              <a:rPr lang="en-US" sz="2200" dirty="0" err="1">
                <a:solidFill>
                  <a:srgbClr val="494949"/>
                </a:solidFill>
              </a:rPr>
              <a:t>čimer</a:t>
            </a:r>
            <a:r>
              <a:rPr lang="en-US" sz="2200" dirty="0">
                <a:solidFill>
                  <a:srgbClr val="494949"/>
                </a:solidFill>
              </a:rPr>
              <a:t> </a:t>
            </a:r>
            <a:r>
              <a:rPr lang="en-US" sz="2200" dirty="0" err="1">
                <a:solidFill>
                  <a:srgbClr val="494949"/>
                </a:solidFill>
              </a:rPr>
              <a:t>določa</a:t>
            </a:r>
            <a:r>
              <a:rPr lang="en-US" sz="2200" dirty="0">
                <a:solidFill>
                  <a:srgbClr val="494949"/>
                </a:solidFill>
              </a:rPr>
              <a:t> standard </a:t>
            </a:r>
            <a:r>
              <a:rPr lang="en-US" sz="2200" dirty="0" err="1">
                <a:solidFill>
                  <a:srgbClr val="494949"/>
                </a:solidFill>
              </a:rPr>
              <a:t>ponujene</a:t>
            </a:r>
            <a:r>
              <a:rPr lang="en-US" sz="2200" dirty="0">
                <a:solidFill>
                  <a:srgbClr val="494949"/>
                </a:solidFill>
              </a:rPr>
              <a:t> </a:t>
            </a:r>
            <a:r>
              <a:rPr lang="en-US" sz="2200" dirty="0" err="1">
                <a:solidFill>
                  <a:srgbClr val="494949"/>
                </a:solidFill>
              </a:rPr>
              <a:t>nastanitve</a:t>
            </a:r>
            <a:r>
              <a:rPr lang="en-US" sz="2200" dirty="0">
                <a:solidFill>
                  <a:srgbClr val="494949"/>
                </a:solidFill>
              </a:rPr>
              <a:t>.</a:t>
            </a:r>
            <a:endParaRPr lang="en-US" sz="2200" dirty="0">
              <a:solidFill>
                <a:srgbClr val="494949"/>
              </a:solidFill>
              <a:ea typeface="Calibri"/>
              <a:cs typeface="Calibri"/>
            </a:endParaRPr>
          </a:p>
          <a:p>
            <a:pPr marL="342900" indent="-342900">
              <a:lnSpc>
                <a:spcPts val="2340"/>
              </a:lnSpc>
              <a:buClr>
                <a:srgbClr val="EC7C69"/>
              </a:buClr>
              <a:buFont typeface="Arial" panose="020B0604020202020204" pitchFamily="34" charset="0"/>
              <a:buChar char="•"/>
            </a:pPr>
            <a:r>
              <a:rPr lang="en-US" sz="2200" dirty="0">
                <a:solidFill>
                  <a:srgbClr val="494949"/>
                </a:solidFill>
              </a:rPr>
              <a:t>Uporabljajo se predvsem v </a:t>
            </a:r>
            <a:r>
              <a:rPr lang="en-US" sz="2200" b="1" dirty="0">
                <a:solidFill>
                  <a:srgbClr val="494949"/>
                </a:solidFill>
              </a:rPr>
              <a:t>toplejši sezoni</a:t>
            </a:r>
            <a:r>
              <a:rPr lang="en-US" sz="2200" dirty="0">
                <a:solidFill>
                  <a:srgbClr val="494949"/>
                </a:solidFill>
              </a:rPr>
              <a:t>.</a:t>
            </a:r>
          </a:p>
          <a:p>
            <a:pPr marL="342900" indent="-342900">
              <a:lnSpc>
                <a:spcPts val="2340"/>
              </a:lnSpc>
              <a:buClr>
                <a:srgbClr val="EC7C69"/>
              </a:buClr>
              <a:buFont typeface="Arial" panose="020B0604020202020204" pitchFamily="34" charset="0"/>
              <a:buChar char="•"/>
            </a:pPr>
            <a:r>
              <a:rPr lang="en-US" sz="2200" dirty="0">
                <a:solidFill>
                  <a:srgbClr val="494949"/>
                </a:solidFill>
              </a:rPr>
              <a:t>Lahko zagotovijo </a:t>
            </a:r>
            <a:r>
              <a:rPr lang="en-US" sz="2200" b="1" dirty="0">
                <a:solidFill>
                  <a:srgbClr val="494949"/>
                </a:solidFill>
              </a:rPr>
              <a:t>visoko zasedenost </a:t>
            </a:r>
            <a:r>
              <a:rPr lang="en-US" sz="2200" dirty="0">
                <a:solidFill>
                  <a:srgbClr val="494949"/>
                </a:solidFill>
              </a:rPr>
              <a:t>za kratke počitnice, ko se vreme nenadoma izboljša. </a:t>
            </a:r>
          </a:p>
          <a:p>
            <a:pPr marL="342900" indent="-342900">
              <a:lnSpc>
                <a:spcPts val="2340"/>
              </a:lnSpc>
              <a:buClr>
                <a:srgbClr val="EC7C69"/>
              </a:buClr>
              <a:buFont typeface="Arial" panose="020B0604020202020204" pitchFamily="34" charset="0"/>
              <a:buChar char="•"/>
            </a:pPr>
            <a:r>
              <a:rPr lang="en-US" sz="2200" b="1" dirty="0">
                <a:solidFill>
                  <a:srgbClr val="494949"/>
                </a:solidFill>
              </a:rPr>
              <a:t>Priljubljene pri družinah.</a:t>
            </a:r>
            <a:endParaRPr lang="en-IE" sz="2200" dirty="0">
              <a:solidFill>
                <a:srgbClr val="494949"/>
              </a:solidFill>
            </a:endParaRPr>
          </a:p>
        </p:txBody>
      </p:sp>
      <p:sp>
        <p:nvSpPr>
          <p:cNvPr id="36" name="TextBox 35">
            <a:extLst>
              <a:ext uri="{FF2B5EF4-FFF2-40B4-BE49-F238E27FC236}">
                <a16:creationId xmlns:a16="http://schemas.microsoft.com/office/drawing/2014/main" id="{6D3000FF-41CB-DD80-AA89-3C93AFA3CCCF}"/>
              </a:ext>
            </a:extLst>
          </p:cNvPr>
          <p:cNvSpPr txBox="1"/>
          <p:nvPr/>
        </p:nvSpPr>
        <p:spPr>
          <a:xfrm>
            <a:off x="1191053" y="5612659"/>
            <a:ext cx="4078341" cy="646331"/>
          </a:xfrm>
          <a:prstGeom prst="rect">
            <a:avLst/>
          </a:prstGeom>
          <a:noFill/>
        </p:spPr>
        <p:txBody>
          <a:bodyPr wrap="square" rtlCol="0">
            <a:spAutoFit/>
          </a:bodyPr>
          <a:lstStyle/>
          <a:p>
            <a:r>
              <a:rPr lang="en-US" sz="1800" b="1" dirty="0">
                <a:solidFill>
                  <a:srgbClr val="494949"/>
                </a:solidFill>
              </a:rPr>
              <a:t>Tipična cena enote</a:t>
            </a:r>
            <a:r>
              <a:rPr lang="en-US" sz="1800" dirty="0">
                <a:solidFill>
                  <a:srgbClr val="494949"/>
                </a:solidFill>
              </a:rPr>
              <a:t> 7.500–50.000 EUR</a:t>
            </a:r>
          </a:p>
          <a:p>
            <a:r>
              <a:rPr lang="en-US" sz="1800" b="1" dirty="0">
                <a:solidFill>
                  <a:srgbClr val="494949"/>
                </a:solidFill>
              </a:rPr>
              <a:t>Tipična cena najema na noč</a:t>
            </a:r>
            <a:r>
              <a:rPr lang="en-US" sz="1800" dirty="0">
                <a:solidFill>
                  <a:srgbClr val="494949"/>
                </a:solidFill>
              </a:rPr>
              <a:t> 125–175 EUR</a:t>
            </a:r>
            <a:endParaRPr lang="en-IE" sz="1800" dirty="0">
              <a:solidFill>
                <a:srgbClr val="494949"/>
              </a:solidFill>
            </a:endParaRPr>
          </a:p>
        </p:txBody>
      </p:sp>
      <p:grpSp>
        <p:nvGrpSpPr>
          <p:cNvPr id="60" name="Group 59">
            <a:extLst>
              <a:ext uri="{FF2B5EF4-FFF2-40B4-BE49-F238E27FC236}">
                <a16:creationId xmlns:a16="http://schemas.microsoft.com/office/drawing/2014/main" id="{6EC89606-6076-EE1D-D0AD-B91397D11112}"/>
              </a:ext>
            </a:extLst>
          </p:cNvPr>
          <p:cNvGrpSpPr/>
          <p:nvPr/>
        </p:nvGrpSpPr>
        <p:grpSpPr>
          <a:xfrm>
            <a:off x="245827" y="5520962"/>
            <a:ext cx="790813" cy="789906"/>
            <a:chOff x="4979483" y="3025351"/>
            <a:chExt cx="347616" cy="347217"/>
          </a:xfrm>
        </p:grpSpPr>
        <p:sp>
          <p:nvSpPr>
            <p:cNvPr id="61" name="Freeform 60">
              <a:extLst>
                <a:ext uri="{FF2B5EF4-FFF2-40B4-BE49-F238E27FC236}">
                  <a16:creationId xmlns:a16="http://schemas.microsoft.com/office/drawing/2014/main" id="{46BF374F-48A2-BAB5-79BD-2E5F9ED5927E}"/>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60B6FB6-799D-909A-95DC-F2BBC6FEB5C2}"/>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2595805D-A29A-ACBC-B0A1-CBDCDFCD033C}"/>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1DC88C47-C76E-D252-F5F3-5B1DC37FB306}"/>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88EA37A-0B28-2981-60F5-514885C3DBB5}"/>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312160A2-A5E8-15F4-CAB5-F01081AF10AE}"/>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29FB2E4-5F7B-7B08-BCCD-7A50A1F9BE7C}"/>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039057E-73E8-6F95-83AA-4DB987F54E74}"/>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CA0569D-6C3D-8848-1B6C-1A564389785B}"/>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F836ADBD-7FF8-118A-B92B-4F2755A672C3}"/>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3517AE0-F7F0-9CC3-8737-7299A2479468}"/>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00A80BA6-5EE2-2426-65C8-4F18C9576247}"/>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00D3992E-6CF8-A646-BE23-6E09FAB590EE}"/>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CE7E5AB-A942-402A-D2B1-6163F90DC889}"/>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264CC8AB-82A3-82F4-A266-0C0CD7F2D6A8}"/>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00BEADF-61D9-C4DA-1B61-7DFDCFC0BEAF}"/>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5ED68C1D-08E5-1A42-CA17-B26E75E0BED2}"/>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FE7ABDC5-48EC-2137-8C2C-8920FCB92970}"/>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55</a:t>
            </a:fld>
            <a:endParaRPr lang="fr-CA" sz="1200" dirty="0"/>
          </a:p>
        </p:txBody>
      </p:sp>
      <p:pic>
        <p:nvPicPr>
          <p:cNvPr id="6" name="Picture 5">
            <a:extLst>
              <a:ext uri="{FF2B5EF4-FFF2-40B4-BE49-F238E27FC236}">
                <a16:creationId xmlns:a16="http://schemas.microsoft.com/office/drawing/2014/main" id="{6394677F-621C-CD1F-12BF-9356DAE162A3}"/>
              </a:ext>
            </a:extLst>
          </p:cNvPr>
          <p:cNvPicPr>
            <a:picLocks noChangeAspect="1"/>
          </p:cNvPicPr>
          <p:nvPr/>
        </p:nvPicPr>
        <p:blipFill>
          <a:blip r:embed="rId2"/>
          <a:stretch>
            <a:fillRect/>
          </a:stretch>
        </p:blipFill>
        <p:spPr>
          <a:xfrm>
            <a:off x="5611042" y="604269"/>
            <a:ext cx="6078762" cy="5752982"/>
          </a:xfrm>
          <a:prstGeom prst="rect">
            <a:avLst/>
          </a:prstGeom>
        </p:spPr>
      </p:pic>
      <p:sp>
        <p:nvSpPr>
          <p:cNvPr id="8" name="TextBox 7">
            <a:extLst>
              <a:ext uri="{FF2B5EF4-FFF2-40B4-BE49-F238E27FC236}">
                <a16:creationId xmlns:a16="http://schemas.microsoft.com/office/drawing/2014/main" id="{51C101F8-85AE-56ED-9DCA-E8FF61057929}"/>
              </a:ext>
            </a:extLst>
          </p:cNvPr>
          <p:cNvSpPr txBox="1"/>
          <p:nvPr/>
        </p:nvSpPr>
        <p:spPr>
          <a:xfrm>
            <a:off x="7565168" y="353466"/>
            <a:ext cx="3936719" cy="369332"/>
          </a:xfrm>
          <a:prstGeom prst="rect">
            <a:avLst/>
          </a:prstGeom>
          <a:solidFill>
            <a:srgbClr val="EC7C69"/>
          </a:solidFill>
        </p:spPr>
        <p:txBody>
          <a:bodyPr wrap="none" rtlCol="0">
            <a:spAutoFit/>
          </a:bodyPr>
          <a:lstStyle/>
          <a:p>
            <a:pPr algn="ctr"/>
            <a:r>
              <a:rPr lang="en-IE" dirty="0">
                <a:solidFill>
                  <a:schemeClr val="bg1"/>
                </a:solidFill>
              </a:rPr>
              <a:t>Informacije so zagotovile</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22981124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02DFD-1E84-CAD2-B913-86E88D6EBEBA}"/>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1AB66399-2193-E5B4-91CE-CB556ED1AEAB}"/>
              </a:ext>
            </a:extLst>
          </p:cNvPr>
          <p:cNvSpPr/>
          <p:nvPr/>
        </p:nvSpPr>
        <p:spPr>
          <a:xfrm rot="5400000">
            <a:off x="2920428" y="3100521"/>
            <a:ext cx="1267274" cy="5687219"/>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18DABA2B-B162-653D-FAD0-C264483BD049}"/>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Kamping podi</a:t>
            </a:r>
          </a:p>
          <a:p>
            <a:pPr>
              <a:lnSpc>
                <a:spcPts val="3720"/>
              </a:lnSpc>
            </a:pPr>
            <a:endParaRPr lang="en-IE" sz="3600" dirty="0"/>
          </a:p>
        </p:txBody>
      </p:sp>
      <p:cxnSp>
        <p:nvCxnSpPr>
          <p:cNvPr id="3" name="Straight Connector 2">
            <a:extLst>
              <a:ext uri="{FF2B5EF4-FFF2-40B4-BE49-F238E27FC236}">
                <a16:creationId xmlns:a16="http://schemas.microsoft.com/office/drawing/2014/main" id="{275938AC-A1AE-95E1-99CA-A5F76A47109F}"/>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38DC205-396B-DF4C-F9FF-B4F426527F65}"/>
              </a:ext>
            </a:extLst>
          </p:cNvPr>
          <p:cNvSpPr txBox="1"/>
          <p:nvPr/>
        </p:nvSpPr>
        <p:spPr>
          <a:xfrm>
            <a:off x="591413" y="1289128"/>
            <a:ext cx="4691276" cy="4222438"/>
          </a:xfrm>
          <a:prstGeom prst="rect">
            <a:avLst/>
          </a:prstGeom>
          <a:noFill/>
        </p:spPr>
        <p:txBody>
          <a:bodyPr wrap="square" lIns="91440" tIns="45720" rIns="91440" bIns="45720" anchor="t">
            <a:spAutoFit/>
          </a:bodyPr>
          <a:lstStyle/>
          <a:p>
            <a:pPr marL="342900" indent="-342900">
              <a:lnSpc>
                <a:spcPts val="2340"/>
              </a:lnSpc>
              <a:buClr>
                <a:srgbClr val="EC7C69"/>
              </a:buClr>
              <a:buFont typeface="Arial" panose="020B0604020202020204" pitchFamily="34" charset="0"/>
              <a:buChar char="•"/>
            </a:pPr>
            <a:r>
              <a:rPr lang="en-US" sz="2200" b="1" dirty="0">
                <a:solidFill>
                  <a:srgbClr val="494949"/>
                </a:solidFill>
              </a:rPr>
              <a:t>Zelo priljubljeni </a:t>
            </a:r>
            <a:r>
              <a:rPr lang="en-US" sz="2200" dirty="0">
                <a:solidFill>
                  <a:srgbClr val="494949"/>
                </a:solidFill>
              </a:rPr>
              <a:t>na mnogih počitniških območjih za „potovalne enote“ kot </a:t>
            </a:r>
            <a:r>
              <a:rPr lang="en-US" sz="2200" dirty="0" err="1">
                <a:solidFill>
                  <a:srgbClr val="494949"/>
                </a:solidFill>
              </a:rPr>
              <a:t>alternativna</a:t>
            </a:r>
            <a:r>
              <a:rPr lang="en-US" sz="2200" dirty="0">
                <a:solidFill>
                  <a:srgbClr val="494949"/>
                </a:solidFill>
              </a:rPr>
              <a:t> </a:t>
            </a:r>
            <a:r>
              <a:rPr lang="en-US" sz="2200" dirty="0" err="1">
                <a:solidFill>
                  <a:srgbClr val="494949"/>
                </a:solidFill>
              </a:rPr>
              <a:t>oblika</a:t>
            </a:r>
            <a:r>
              <a:rPr lang="en-US" sz="2200" dirty="0">
                <a:solidFill>
                  <a:srgbClr val="494949"/>
                </a:solidFill>
              </a:rPr>
              <a:t> </a:t>
            </a:r>
            <a:r>
              <a:rPr lang="en-US" sz="2200" dirty="0" err="1">
                <a:solidFill>
                  <a:srgbClr val="494949"/>
                </a:solidFill>
              </a:rPr>
              <a:t>nastanitve</a:t>
            </a:r>
            <a:r>
              <a:rPr lang="en-US" sz="2200" dirty="0">
                <a:solidFill>
                  <a:srgbClr val="494949"/>
                </a:solidFill>
              </a:rPr>
              <a:t>, ki </a:t>
            </a:r>
            <a:r>
              <a:rPr lang="en-US" sz="2200" dirty="0" err="1">
                <a:solidFill>
                  <a:srgbClr val="494949"/>
                </a:solidFill>
              </a:rPr>
              <a:t>dopolnjuje</a:t>
            </a:r>
            <a:r>
              <a:rPr lang="en-US" sz="2200" dirty="0">
                <a:solidFill>
                  <a:srgbClr val="494949"/>
                </a:solidFill>
              </a:rPr>
              <a:t> potovalne prikolice in šotore. </a:t>
            </a:r>
          </a:p>
          <a:p>
            <a:pPr marL="342900" indent="-342900">
              <a:lnSpc>
                <a:spcPts val="2340"/>
              </a:lnSpc>
              <a:buClr>
                <a:srgbClr val="EC7C69"/>
              </a:buClr>
              <a:buFont typeface="Arial" panose="020B0604020202020204" pitchFamily="34" charset="0"/>
              <a:buChar char="•"/>
            </a:pPr>
            <a:r>
              <a:rPr lang="en-US" sz="2200" dirty="0">
                <a:solidFill>
                  <a:srgbClr val="494949"/>
                </a:solidFill>
              </a:rPr>
              <a:t>Lastniki zemljišč na primernih lokacijah se pohvalijo z </a:t>
            </a:r>
            <a:r>
              <a:rPr lang="en-US" sz="2200" b="1" dirty="0">
                <a:solidFill>
                  <a:srgbClr val="494949"/>
                </a:solidFill>
              </a:rPr>
              <a:t>donosnostjo naložbe (ROI), </a:t>
            </a:r>
            <a:r>
              <a:rPr lang="en-US" sz="2200" dirty="0">
                <a:solidFill>
                  <a:srgbClr val="494949"/>
                </a:solidFill>
              </a:rPr>
              <a:t>ki je običajno 2–3 leta. </a:t>
            </a:r>
          </a:p>
          <a:p>
            <a:pPr marL="342900" indent="-342900">
              <a:lnSpc>
                <a:spcPts val="2340"/>
              </a:lnSpc>
              <a:buClr>
                <a:srgbClr val="EC7C69"/>
              </a:buClr>
              <a:buFont typeface="Arial" panose="020B0604020202020204" pitchFamily="34" charset="0"/>
              <a:buChar char="•"/>
            </a:pPr>
            <a:r>
              <a:rPr lang="en-US" sz="2200" b="1" dirty="0">
                <a:solidFill>
                  <a:srgbClr val="494949"/>
                </a:solidFill>
              </a:rPr>
              <a:t>Podi za </a:t>
            </a:r>
            <a:r>
              <a:rPr lang="en-US" sz="2200" b="1" dirty="0" err="1">
                <a:solidFill>
                  <a:srgbClr val="494949"/>
                </a:solidFill>
              </a:rPr>
              <a:t>začetnike</a:t>
            </a:r>
            <a:r>
              <a:rPr lang="en-US" sz="2200" b="1" dirty="0">
                <a:solidFill>
                  <a:srgbClr val="494949"/>
                </a:solidFill>
              </a:rPr>
              <a:t> </a:t>
            </a:r>
            <a:r>
              <a:rPr lang="en-US" sz="2200" dirty="0">
                <a:solidFill>
                  <a:srgbClr val="494949"/>
                </a:solidFill>
              </a:rPr>
              <a:t>so lahko zelo osnovni, in kot večina glamping izdelkov, kamping podi običajno zahtevajo ločene sanitarije.</a:t>
            </a:r>
            <a:endParaRPr lang="en-IE" sz="2200" b="1" dirty="0">
              <a:solidFill>
                <a:srgbClr val="494949"/>
              </a:solidFill>
            </a:endParaRPr>
          </a:p>
          <a:p>
            <a:pPr marL="342900" indent="-342900">
              <a:lnSpc>
                <a:spcPts val="2340"/>
              </a:lnSpc>
              <a:buClr>
                <a:srgbClr val="EC7C69"/>
              </a:buClr>
              <a:buFont typeface="Arial" panose="020B0604020202020204" pitchFamily="34" charset="0"/>
              <a:buChar char="•"/>
            </a:pPr>
            <a:endParaRPr lang="en-IE" sz="2200" dirty="0">
              <a:solidFill>
                <a:srgbClr val="494949"/>
              </a:solidFill>
            </a:endParaRPr>
          </a:p>
        </p:txBody>
      </p:sp>
      <p:sp>
        <p:nvSpPr>
          <p:cNvPr id="36" name="TextBox 35">
            <a:extLst>
              <a:ext uri="{FF2B5EF4-FFF2-40B4-BE49-F238E27FC236}">
                <a16:creationId xmlns:a16="http://schemas.microsoft.com/office/drawing/2014/main" id="{671BD274-F96C-3D70-C20D-F80018B8234A}"/>
              </a:ext>
            </a:extLst>
          </p:cNvPr>
          <p:cNvSpPr txBox="1"/>
          <p:nvPr/>
        </p:nvSpPr>
        <p:spPr>
          <a:xfrm>
            <a:off x="1191053" y="5467758"/>
            <a:ext cx="4078341" cy="923330"/>
          </a:xfrm>
          <a:prstGeom prst="rect">
            <a:avLst/>
          </a:prstGeom>
          <a:noFill/>
        </p:spPr>
        <p:txBody>
          <a:bodyPr wrap="square" rtlCol="0">
            <a:spAutoFit/>
          </a:bodyPr>
          <a:lstStyle/>
          <a:p>
            <a:pPr>
              <a:tabLst>
                <a:tab pos="2162175" algn="l"/>
              </a:tabLst>
            </a:pPr>
            <a:r>
              <a:rPr lang="en-US" sz="1800" b="1" dirty="0">
                <a:solidFill>
                  <a:srgbClr val="494949"/>
                </a:solidFill>
              </a:rPr>
              <a:t>Tipična cena enote </a:t>
            </a:r>
            <a:r>
              <a:rPr lang="en-US" sz="1800" dirty="0">
                <a:solidFill>
                  <a:srgbClr val="494949"/>
                </a:solidFill>
              </a:rPr>
              <a:t>    6.000–15.000 EUR</a:t>
            </a:r>
          </a:p>
          <a:p>
            <a:pPr>
              <a:tabLst>
                <a:tab pos="2162175" algn="l"/>
              </a:tabLst>
            </a:pPr>
            <a:r>
              <a:rPr lang="en-US" sz="1800" b="1" dirty="0">
                <a:solidFill>
                  <a:srgbClr val="494949"/>
                </a:solidFill>
              </a:rPr>
              <a:t>Tipična cena najema na noč </a:t>
            </a:r>
            <a:r>
              <a:rPr lang="en-US" sz="1800" dirty="0">
                <a:solidFill>
                  <a:srgbClr val="494949"/>
                </a:solidFill>
              </a:rPr>
              <a:t>    50–100 EUR</a:t>
            </a:r>
            <a:endParaRPr lang="en-IE" sz="1800" dirty="0">
              <a:solidFill>
                <a:srgbClr val="494949"/>
              </a:solidFill>
            </a:endParaRPr>
          </a:p>
          <a:p>
            <a:pPr>
              <a:tabLst>
                <a:tab pos="2162175" algn="l"/>
              </a:tabLst>
            </a:pPr>
            <a:endParaRPr lang="en-IE" sz="1800" dirty="0">
              <a:solidFill>
                <a:srgbClr val="494949"/>
              </a:solidFill>
            </a:endParaRPr>
          </a:p>
        </p:txBody>
      </p:sp>
      <p:grpSp>
        <p:nvGrpSpPr>
          <p:cNvPr id="60" name="Group 59">
            <a:extLst>
              <a:ext uri="{FF2B5EF4-FFF2-40B4-BE49-F238E27FC236}">
                <a16:creationId xmlns:a16="http://schemas.microsoft.com/office/drawing/2014/main" id="{8FFBC606-F30E-EF55-5226-16B91A956462}"/>
              </a:ext>
            </a:extLst>
          </p:cNvPr>
          <p:cNvGrpSpPr/>
          <p:nvPr/>
        </p:nvGrpSpPr>
        <p:grpSpPr>
          <a:xfrm>
            <a:off x="245827" y="5376061"/>
            <a:ext cx="790813" cy="789906"/>
            <a:chOff x="4979483" y="3025351"/>
            <a:chExt cx="347616" cy="347217"/>
          </a:xfrm>
        </p:grpSpPr>
        <p:sp>
          <p:nvSpPr>
            <p:cNvPr id="61" name="Freeform 60">
              <a:extLst>
                <a:ext uri="{FF2B5EF4-FFF2-40B4-BE49-F238E27FC236}">
                  <a16:creationId xmlns:a16="http://schemas.microsoft.com/office/drawing/2014/main" id="{59DF8319-7713-2CD2-2759-E5B0329B97AE}"/>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0A20685-E176-A60F-1C72-76D0EF47914F}"/>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AC9F5299-85C0-6D78-13CF-9142C5D1AF7D}"/>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F12D994E-3886-D1AB-1556-3AE0C5916676}"/>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90E2A06-D4B7-AA08-831A-B9F4FF3CDE14}"/>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DC7A4BF-AAB7-D66D-A320-D1540F1BA046}"/>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65397815-D4F9-9EFE-7084-58E070206410}"/>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671F6FE6-733D-29DB-C37D-38E2750ADFEB}"/>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8324B71-5CEA-2C38-F995-70EAAC2635E9}"/>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71513F24-C676-EF2E-1C6B-060F47CB16C0}"/>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964AAA35-5CE7-F3AC-74E9-F11E477A3001}"/>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02E6E3FD-3597-3885-57D0-5C7530DB8268}"/>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88BAA05-AFE8-0097-48D7-EFFE8BA85B7B}"/>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36A244B0-7F27-BE2D-02E5-563076C8F10D}"/>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EFC69CF-0A71-EDC3-7762-579B9D523D2B}"/>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17B41D4-FE9F-5343-C441-08395953E230}"/>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363DFC2-61ED-A26B-0EC4-2EB9A9BEBED9}"/>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68D7C090-F2A1-0B27-8FDE-C6569543CC89}"/>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56</a:t>
            </a:fld>
            <a:endParaRPr lang="fr-CA" sz="1200" dirty="0"/>
          </a:p>
        </p:txBody>
      </p:sp>
      <p:pic>
        <p:nvPicPr>
          <p:cNvPr id="5" name="Picture 4">
            <a:extLst>
              <a:ext uri="{FF2B5EF4-FFF2-40B4-BE49-F238E27FC236}">
                <a16:creationId xmlns:a16="http://schemas.microsoft.com/office/drawing/2014/main" id="{7AF2BB54-A9C5-FEC9-D918-704968FD00DF}"/>
              </a:ext>
            </a:extLst>
          </p:cNvPr>
          <p:cNvPicPr>
            <a:picLocks noChangeAspect="1"/>
          </p:cNvPicPr>
          <p:nvPr/>
        </p:nvPicPr>
        <p:blipFill>
          <a:blip r:embed="rId2"/>
          <a:stretch>
            <a:fillRect/>
          </a:stretch>
        </p:blipFill>
        <p:spPr>
          <a:xfrm>
            <a:off x="5595502" y="604269"/>
            <a:ext cx="6146514" cy="5916113"/>
          </a:xfrm>
          <a:prstGeom prst="rect">
            <a:avLst/>
          </a:prstGeom>
        </p:spPr>
      </p:pic>
      <p:sp>
        <p:nvSpPr>
          <p:cNvPr id="9" name="TextBox 8">
            <a:extLst>
              <a:ext uri="{FF2B5EF4-FFF2-40B4-BE49-F238E27FC236}">
                <a16:creationId xmlns:a16="http://schemas.microsoft.com/office/drawing/2014/main" id="{6E5D9D31-1E66-02A2-48B2-746D47B7AFF3}"/>
              </a:ext>
            </a:extLst>
          </p:cNvPr>
          <p:cNvSpPr txBox="1"/>
          <p:nvPr/>
        </p:nvSpPr>
        <p:spPr>
          <a:xfrm>
            <a:off x="7045300" y="353466"/>
            <a:ext cx="4631397" cy="369332"/>
          </a:xfrm>
          <a:prstGeom prst="rect">
            <a:avLst/>
          </a:prstGeom>
          <a:solidFill>
            <a:srgbClr val="EC7C69"/>
          </a:solidFill>
        </p:spPr>
        <p:txBody>
          <a:bodyPr wrap="none" lIns="91440" tIns="45720" rIns="91440" bIns="45720" rtlCol="0" anchor="t">
            <a:spAutoFit/>
          </a:bodyPr>
          <a:lstStyle/>
          <a:p>
            <a:pPr algn="ctr"/>
            <a:r>
              <a:rPr lang="en-IE">
                <a:solidFill>
                  <a:schemeClr val="bg1"/>
                </a:solidFill>
              </a:rPr>
              <a:t>Informacije, ki </a:t>
            </a:r>
            <a:r>
              <a:rPr lang="en-IE" err="1">
                <a:solidFill>
                  <a:schemeClr val="bg1"/>
                </a:solidFill>
              </a:rPr>
              <a:t>jih</a:t>
            </a:r>
            <a:r>
              <a:rPr lang="en-IE">
                <a:solidFill>
                  <a:schemeClr val="bg1"/>
                </a:solidFill>
              </a:rPr>
              <a:t> je </a:t>
            </a:r>
            <a:r>
              <a:rPr lang="en-IE" err="1">
                <a:solidFill>
                  <a:schemeClr val="bg1"/>
                </a:solidFill>
              </a:rPr>
              <a:t>posredoval</a:t>
            </a:r>
            <a:r>
              <a:rPr lang="en-IE">
                <a:solidFill>
                  <a:schemeClr val="bg1"/>
                </a:solidFill>
              </a:rPr>
              <a:t> </a:t>
            </a:r>
            <a:r>
              <a:rPr lang="en-IE" dirty="0">
                <a:solidFill>
                  <a:schemeClr val="bg1"/>
                </a:solidFill>
                <a:hlinkClick r:id="rId3">
                  <a:extLst>
                    <a:ext uri="{A12FA001-AC4F-418D-AE19-62706E023703}">
                      <ahyp:hlinkClr xmlns:ahyp="http://schemas.microsoft.com/office/drawing/2018/hyperlinkcolor" val="tx"/>
                    </a:ext>
                  </a:extLst>
                </a:hlinkClick>
              </a:rPr>
              <a:t> www.savills.ie  </a:t>
            </a:r>
            <a:endParaRPr lang="en-IE" dirty="0">
              <a:solidFill>
                <a:schemeClr val="bg1"/>
              </a:solidFill>
            </a:endParaRPr>
          </a:p>
        </p:txBody>
      </p:sp>
    </p:spTree>
    <p:extLst>
      <p:ext uri="{BB962C8B-B14F-4D97-AF65-F5344CB8AC3E}">
        <p14:creationId xmlns:p14="http://schemas.microsoft.com/office/powerpoint/2010/main" val="3603586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EF7AB-06A5-999B-4985-488E2501CB63}"/>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D5160D9B-5307-530E-6261-82EDD160B250}"/>
              </a:ext>
            </a:extLst>
          </p:cNvPr>
          <p:cNvSpPr/>
          <p:nvPr/>
        </p:nvSpPr>
        <p:spPr>
          <a:xfrm rot="5400000">
            <a:off x="2934806" y="3057389"/>
            <a:ext cx="1209764" cy="5715973"/>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9E5E4AC3-83B4-5304-D301-7D089ED6C07D}"/>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Geodetske kupole</a:t>
            </a:r>
          </a:p>
          <a:p>
            <a:pPr>
              <a:lnSpc>
                <a:spcPts val="3720"/>
              </a:lnSpc>
            </a:pPr>
            <a:endParaRPr lang="en-IE" sz="3600" dirty="0"/>
          </a:p>
        </p:txBody>
      </p:sp>
      <p:cxnSp>
        <p:nvCxnSpPr>
          <p:cNvPr id="3" name="Straight Connector 2">
            <a:extLst>
              <a:ext uri="{FF2B5EF4-FFF2-40B4-BE49-F238E27FC236}">
                <a16:creationId xmlns:a16="http://schemas.microsoft.com/office/drawing/2014/main" id="{0408B6F4-6EB4-D6CC-D788-8FAA930FB6CE}"/>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0E2C192-AD24-EAB1-280F-21B80FBFF63C}"/>
              </a:ext>
            </a:extLst>
          </p:cNvPr>
          <p:cNvSpPr txBox="1"/>
          <p:nvPr/>
        </p:nvSpPr>
        <p:spPr>
          <a:xfrm>
            <a:off x="605790" y="1303506"/>
            <a:ext cx="4663604" cy="3337517"/>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Enostavna za gradnjo in primerna za </a:t>
            </a:r>
            <a:r>
              <a:rPr lang="en-US" sz="2200" b="1" dirty="0">
                <a:solidFill>
                  <a:srgbClr val="494949"/>
                </a:solidFill>
              </a:rPr>
              <a:t>uporabo skozi vse leto</a:t>
            </a:r>
            <a:r>
              <a:rPr lang="en-US" sz="2200" dirty="0">
                <a:solidFill>
                  <a:srgbClr val="494949"/>
                </a:solidFill>
              </a:rPr>
              <a:t>, odvisno od specifikacij. </a:t>
            </a:r>
          </a:p>
          <a:p>
            <a:pPr marL="342900" indent="-342900">
              <a:lnSpc>
                <a:spcPts val="2340"/>
              </a:lnSpc>
              <a:buClr>
                <a:srgbClr val="EC7C69"/>
              </a:buClr>
              <a:buFont typeface="Arial" panose="020B0604020202020204" pitchFamily="34" charset="0"/>
              <a:buChar char="•"/>
            </a:pPr>
            <a:r>
              <a:rPr lang="en-US" sz="2200" dirty="0">
                <a:solidFill>
                  <a:srgbClr val="494949"/>
                </a:solidFill>
              </a:rPr>
              <a:t>Zunanji videz in </a:t>
            </a:r>
            <a:r>
              <a:rPr lang="en-US" sz="2200" b="1" dirty="0">
                <a:solidFill>
                  <a:srgbClr val="494949"/>
                </a:solidFill>
              </a:rPr>
              <a:t>razširjanje svetlobe zvečer lahko povzročata težave pri pridobivanju gradbenega dovoljenja</a:t>
            </a:r>
            <a:r>
              <a:rPr lang="en-US" sz="2200" dirty="0">
                <a:solidFill>
                  <a:srgbClr val="494949"/>
                </a:solidFill>
              </a:rPr>
              <a:t>, čeprav proizvajalci začenjajo ponujati različne bolj umirjene zunanje </a:t>
            </a:r>
            <a:r>
              <a:rPr lang="en-US" sz="2200" dirty="0" err="1">
                <a:solidFill>
                  <a:srgbClr val="494949"/>
                </a:solidFill>
              </a:rPr>
              <a:t>barve</a:t>
            </a:r>
            <a:r>
              <a:rPr lang="en-US" sz="2200" dirty="0">
                <a:solidFill>
                  <a:srgbClr val="494949"/>
                </a:solidFill>
              </a:rPr>
              <a:t>. </a:t>
            </a:r>
          </a:p>
          <a:p>
            <a:pPr marL="342900" indent="-342900">
              <a:lnSpc>
                <a:spcPts val="2340"/>
              </a:lnSpc>
              <a:buClr>
                <a:srgbClr val="EC7C69"/>
              </a:buClr>
              <a:buFont typeface="Arial" panose="020B0604020202020204" pitchFamily="34" charset="0"/>
              <a:buChar char="•"/>
            </a:pPr>
            <a:r>
              <a:rPr lang="en-US" sz="2200" b="1" dirty="0">
                <a:solidFill>
                  <a:srgbClr val="494949"/>
                </a:solidFill>
              </a:rPr>
              <a:t>Dober donos naložbe </a:t>
            </a:r>
            <a:r>
              <a:rPr lang="en-US" sz="2200" dirty="0">
                <a:solidFill>
                  <a:srgbClr val="494949"/>
                </a:solidFill>
              </a:rPr>
              <a:t>na pravi lokaciji. Idealno za poletne počitnice z opazovanjem zvezd.</a:t>
            </a:r>
            <a:endParaRPr lang="en-IE" sz="2200" b="1" dirty="0">
              <a:solidFill>
                <a:srgbClr val="494949"/>
              </a:solidFill>
            </a:endParaRPr>
          </a:p>
        </p:txBody>
      </p:sp>
      <p:sp>
        <p:nvSpPr>
          <p:cNvPr id="36" name="TextBox 35">
            <a:extLst>
              <a:ext uri="{FF2B5EF4-FFF2-40B4-BE49-F238E27FC236}">
                <a16:creationId xmlns:a16="http://schemas.microsoft.com/office/drawing/2014/main" id="{0BA8A049-C935-6A3A-455E-A1111E5675CC}"/>
              </a:ext>
            </a:extLst>
          </p:cNvPr>
          <p:cNvSpPr txBox="1"/>
          <p:nvPr/>
        </p:nvSpPr>
        <p:spPr>
          <a:xfrm>
            <a:off x="1191053" y="5467758"/>
            <a:ext cx="4078341" cy="646331"/>
          </a:xfrm>
          <a:prstGeom prst="rect">
            <a:avLst/>
          </a:prstGeom>
          <a:noFill/>
        </p:spPr>
        <p:txBody>
          <a:bodyPr wrap="square" rtlCol="0">
            <a:spAutoFit/>
          </a:bodyPr>
          <a:lstStyle/>
          <a:p>
            <a:pPr>
              <a:tabLst>
                <a:tab pos="2265363" algn="l"/>
              </a:tabLst>
            </a:pPr>
            <a:r>
              <a:rPr lang="en-US" sz="1800" b="1" dirty="0">
                <a:solidFill>
                  <a:srgbClr val="494949"/>
                </a:solidFill>
              </a:rPr>
              <a:t>Tipična cena enote </a:t>
            </a:r>
            <a:r>
              <a:rPr lang="en-US" sz="1800" dirty="0">
                <a:solidFill>
                  <a:srgbClr val="494949"/>
                </a:solidFill>
              </a:rPr>
              <a:t>    6.000–15.000 EUR</a:t>
            </a:r>
          </a:p>
          <a:p>
            <a:pPr>
              <a:tabLst>
                <a:tab pos="2265363" algn="l"/>
              </a:tabLst>
            </a:pPr>
            <a:r>
              <a:rPr lang="en-US" sz="1800" b="1" dirty="0">
                <a:solidFill>
                  <a:srgbClr val="494949"/>
                </a:solidFill>
              </a:rPr>
              <a:t>Tipična cena najema na noč </a:t>
            </a:r>
            <a:r>
              <a:rPr lang="en-US" sz="1800" dirty="0">
                <a:solidFill>
                  <a:srgbClr val="494949"/>
                </a:solidFill>
              </a:rPr>
              <a:t>    95–150 EUR</a:t>
            </a:r>
            <a:endParaRPr lang="en-IE" sz="1800" dirty="0">
              <a:solidFill>
                <a:srgbClr val="494949"/>
              </a:solidFill>
            </a:endParaRPr>
          </a:p>
        </p:txBody>
      </p:sp>
      <p:grpSp>
        <p:nvGrpSpPr>
          <p:cNvPr id="60" name="Group 59">
            <a:extLst>
              <a:ext uri="{FF2B5EF4-FFF2-40B4-BE49-F238E27FC236}">
                <a16:creationId xmlns:a16="http://schemas.microsoft.com/office/drawing/2014/main" id="{A221AB4B-48D1-ED6D-EC95-47AF074A54AD}"/>
              </a:ext>
            </a:extLst>
          </p:cNvPr>
          <p:cNvGrpSpPr/>
          <p:nvPr/>
        </p:nvGrpSpPr>
        <p:grpSpPr>
          <a:xfrm>
            <a:off x="245827" y="5376061"/>
            <a:ext cx="790813" cy="789906"/>
            <a:chOff x="4979483" y="3025351"/>
            <a:chExt cx="347616" cy="347217"/>
          </a:xfrm>
        </p:grpSpPr>
        <p:sp>
          <p:nvSpPr>
            <p:cNvPr id="61" name="Freeform 60">
              <a:extLst>
                <a:ext uri="{FF2B5EF4-FFF2-40B4-BE49-F238E27FC236}">
                  <a16:creationId xmlns:a16="http://schemas.microsoft.com/office/drawing/2014/main" id="{92AAA8A3-BEF5-764D-647E-0AC3709A19E2}"/>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46297EE-BF48-C204-FAC6-992FBCF95116}"/>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8DC750B2-672A-8D99-7E7A-5746BB69C146}"/>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7C5AA441-21DA-9AA4-DEAC-61801AFA47B9}"/>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53170BE-0DBA-DA67-6425-399210334C96}"/>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39F62A2D-016D-375E-0E7A-59326F721C45}"/>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914D56E-D35B-CAE7-9490-AA5187E68CDD}"/>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4351E386-FA46-74C9-7C0F-B324F20D7991}"/>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BC02511-2AB8-9DDB-9C05-422315C52D90}"/>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BA30F3F9-70CD-2B93-3E2E-CA5F9036B0E6}"/>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2D6A1B24-A951-A37E-CEAE-1ED1666DB1A6}"/>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FC8B52C-451E-A2EF-E1EC-83E1C5E33725}"/>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029E061-861E-8BEE-D109-340E82A5AD9A}"/>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9A11273-D392-7D71-F0F5-6E01766D40A7}"/>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526BC8F8-D10F-9EC8-9AAC-4D34571B1B8B}"/>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659E89D-2A0D-A225-3DDA-DA05529BDB90}"/>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B3DCFBF-020C-5BFB-B314-A4E34E49CDA8}"/>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A76E8779-83F1-7FC0-1D96-B17A93806AAC}"/>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57</a:t>
            </a:fld>
            <a:endParaRPr lang="fr-CA" sz="1200" dirty="0"/>
          </a:p>
        </p:txBody>
      </p:sp>
      <p:pic>
        <p:nvPicPr>
          <p:cNvPr id="6" name="Picture 5">
            <a:extLst>
              <a:ext uri="{FF2B5EF4-FFF2-40B4-BE49-F238E27FC236}">
                <a16:creationId xmlns:a16="http://schemas.microsoft.com/office/drawing/2014/main" id="{EAB2F640-EA67-B2CF-7301-1FA6BF967D5D}"/>
              </a:ext>
            </a:extLst>
          </p:cNvPr>
          <p:cNvPicPr>
            <a:picLocks noChangeAspect="1"/>
          </p:cNvPicPr>
          <p:nvPr/>
        </p:nvPicPr>
        <p:blipFill rotWithShape="1">
          <a:blip r:embed="rId2"/>
          <a:srcRect l="3032" r="3032"/>
          <a:stretch/>
        </p:blipFill>
        <p:spPr>
          <a:xfrm>
            <a:off x="5422629" y="550653"/>
            <a:ext cx="6294428" cy="5939503"/>
          </a:xfrm>
          <a:prstGeom prst="rect">
            <a:avLst/>
          </a:prstGeom>
        </p:spPr>
      </p:pic>
      <p:sp>
        <p:nvSpPr>
          <p:cNvPr id="8" name="TextBox 7">
            <a:extLst>
              <a:ext uri="{FF2B5EF4-FFF2-40B4-BE49-F238E27FC236}">
                <a16:creationId xmlns:a16="http://schemas.microsoft.com/office/drawing/2014/main" id="{9E80B675-0B2C-B5A7-E170-2375E4333B68}"/>
              </a:ext>
            </a:extLst>
          </p:cNvPr>
          <p:cNvSpPr txBox="1"/>
          <p:nvPr/>
        </p:nvSpPr>
        <p:spPr>
          <a:xfrm>
            <a:off x="6913601" y="367843"/>
            <a:ext cx="4578497" cy="369332"/>
          </a:xfrm>
          <a:prstGeom prst="rect">
            <a:avLst/>
          </a:prstGeom>
          <a:solidFill>
            <a:srgbClr val="EC7C69"/>
          </a:solidFill>
        </p:spPr>
        <p:txBody>
          <a:bodyPr wrap="none" lIns="91440" tIns="45720" rIns="91440" bIns="45720" rtlCol="0" anchor="t">
            <a:spAutoFit/>
          </a:bodyPr>
          <a:lstStyle/>
          <a:p>
            <a:pPr algn="ctr"/>
            <a:r>
              <a:rPr lang="en-IE">
                <a:solidFill>
                  <a:schemeClr val="bg1"/>
                </a:solidFill>
              </a:rPr>
              <a:t>Informacije, ki </a:t>
            </a:r>
            <a:r>
              <a:rPr lang="en-IE" err="1">
                <a:solidFill>
                  <a:schemeClr val="bg1"/>
                </a:solidFill>
              </a:rPr>
              <a:t>jih</a:t>
            </a:r>
            <a:r>
              <a:rPr lang="en-IE">
                <a:solidFill>
                  <a:schemeClr val="bg1"/>
                </a:solidFill>
              </a:rPr>
              <a:t> je </a:t>
            </a:r>
            <a:r>
              <a:rPr lang="en-IE" err="1">
                <a:solidFill>
                  <a:schemeClr val="bg1"/>
                </a:solidFill>
              </a:rPr>
              <a:t>posredoval</a:t>
            </a:r>
            <a:r>
              <a:rPr lang="en-IE">
                <a:solidFill>
                  <a:schemeClr val="bg1"/>
                </a:solidFill>
              </a:rPr>
              <a:t>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7512693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93F6-D301-D26F-9AEB-753B6464123E}"/>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B0624F46-17FC-DFBE-D56B-6EF6D57EEE2D}"/>
              </a:ext>
            </a:extLst>
          </p:cNvPr>
          <p:cNvSpPr/>
          <p:nvPr/>
        </p:nvSpPr>
        <p:spPr>
          <a:xfrm rot="5400000">
            <a:off x="2920428" y="3100521"/>
            <a:ext cx="1267274" cy="5687219"/>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440F56AE-D4DD-F874-E125-460B6F88532A}"/>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Hišice na drevesih</a:t>
            </a:r>
          </a:p>
          <a:p>
            <a:pPr>
              <a:lnSpc>
                <a:spcPts val="3720"/>
              </a:lnSpc>
            </a:pPr>
            <a:endParaRPr lang="en-IE" sz="3600" dirty="0"/>
          </a:p>
        </p:txBody>
      </p:sp>
      <p:cxnSp>
        <p:nvCxnSpPr>
          <p:cNvPr id="3" name="Straight Connector 2">
            <a:extLst>
              <a:ext uri="{FF2B5EF4-FFF2-40B4-BE49-F238E27FC236}">
                <a16:creationId xmlns:a16="http://schemas.microsoft.com/office/drawing/2014/main" id="{AFE125A1-413D-C3D5-238A-1D522F982EAB}"/>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7C4F0D2-8888-A428-A38A-E42EFE2CB2EF}"/>
              </a:ext>
            </a:extLst>
          </p:cNvPr>
          <p:cNvSpPr txBox="1"/>
          <p:nvPr/>
        </p:nvSpPr>
        <p:spPr>
          <a:xfrm>
            <a:off x="605790" y="1404147"/>
            <a:ext cx="4341896" cy="2747612"/>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Hišice na drevesih omogočajo domiselne, inovativne zasnove, ki se lahko uporabljajo </a:t>
            </a:r>
            <a:r>
              <a:rPr lang="en-US" sz="2200" b="1" dirty="0">
                <a:solidFill>
                  <a:srgbClr val="494949"/>
                </a:solidFill>
              </a:rPr>
              <a:t>skozi vse leto. </a:t>
            </a:r>
          </a:p>
          <a:p>
            <a:pPr marL="342900" indent="-342900">
              <a:lnSpc>
                <a:spcPts val="2340"/>
              </a:lnSpc>
              <a:buClr>
                <a:srgbClr val="EC7C69"/>
              </a:buClr>
              <a:buFont typeface="Arial" panose="020B0604020202020204" pitchFamily="34" charset="0"/>
              <a:buChar char="•"/>
            </a:pPr>
            <a:r>
              <a:rPr lang="en-US" sz="2200" b="1" dirty="0">
                <a:solidFill>
                  <a:srgbClr val="494949"/>
                </a:solidFill>
              </a:rPr>
              <a:t>Povprečna zasedenost </a:t>
            </a:r>
            <a:r>
              <a:rPr lang="en-US" sz="2200" dirty="0">
                <a:solidFill>
                  <a:srgbClr val="494949"/>
                </a:solidFill>
              </a:rPr>
              <a:t>in cene za nočitev so visoke zaradi edinstvenih zasnov. </a:t>
            </a:r>
          </a:p>
          <a:p>
            <a:pPr marL="342900" indent="-342900">
              <a:lnSpc>
                <a:spcPts val="2340"/>
              </a:lnSpc>
              <a:buClr>
                <a:srgbClr val="EC7C69"/>
              </a:buClr>
              <a:buFont typeface="Arial" panose="020B0604020202020204" pitchFamily="34" charset="0"/>
              <a:buChar char="•"/>
            </a:pPr>
            <a:r>
              <a:rPr lang="en-US" sz="2200" dirty="0">
                <a:solidFill>
                  <a:srgbClr val="494949"/>
                </a:solidFill>
              </a:rPr>
              <a:t>Zelo </a:t>
            </a:r>
            <a:r>
              <a:rPr lang="en-US" sz="2200" b="1" dirty="0">
                <a:solidFill>
                  <a:srgbClr val="494949"/>
                </a:solidFill>
              </a:rPr>
              <a:t>priljubljene pri parih, </a:t>
            </a:r>
            <a:r>
              <a:rPr lang="en-US" sz="2200" dirty="0">
                <a:solidFill>
                  <a:srgbClr val="494949"/>
                </a:solidFill>
              </a:rPr>
              <a:t>ki iščejo romantično, slikovito doživetje.</a:t>
            </a:r>
            <a:endParaRPr lang="en-IE" sz="2200" b="1" dirty="0">
              <a:solidFill>
                <a:srgbClr val="494949"/>
              </a:solidFill>
            </a:endParaRPr>
          </a:p>
        </p:txBody>
      </p:sp>
      <p:sp>
        <p:nvSpPr>
          <p:cNvPr id="36" name="TextBox 35">
            <a:extLst>
              <a:ext uri="{FF2B5EF4-FFF2-40B4-BE49-F238E27FC236}">
                <a16:creationId xmlns:a16="http://schemas.microsoft.com/office/drawing/2014/main" id="{34C8AF94-F544-88ED-2A0B-C68A19341D14}"/>
              </a:ext>
            </a:extLst>
          </p:cNvPr>
          <p:cNvSpPr txBox="1"/>
          <p:nvPr/>
        </p:nvSpPr>
        <p:spPr>
          <a:xfrm>
            <a:off x="1191053" y="5467758"/>
            <a:ext cx="4231576" cy="646331"/>
          </a:xfrm>
          <a:prstGeom prst="rect">
            <a:avLst/>
          </a:prstGeom>
          <a:noFill/>
        </p:spPr>
        <p:txBody>
          <a:bodyPr wrap="square" rtlCol="0">
            <a:spAutoFit/>
          </a:bodyPr>
          <a:lstStyle/>
          <a:p>
            <a:pPr>
              <a:tabLst>
                <a:tab pos="2298700" algn="l"/>
              </a:tabLst>
            </a:pPr>
            <a:r>
              <a:rPr lang="en-US" sz="1800" b="1" dirty="0">
                <a:solidFill>
                  <a:srgbClr val="494949"/>
                </a:solidFill>
              </a:rPr>
              <a:t>Tipična cena enote </a:t>
            </a:r>
            <a:r>
              <a:rPr lang="en-US" sz="1800" dirty="0">
                <a:solidFill>
                  <a:srgbClr val="494949"/>
                </a:solidFill>
              </a:rPr>
              <a:t>    50.000–120.000 EUR</a:t>
            </a:r>
          </a:p>
          <a:p>
            <a:pPr>
              <a:tabLst>
                <a:tab pos="2298700" algn="l"/>
              </a:tabLst>
            </a:pPr>
            <a:r>
              <a:rPr lang="en-US" sz="1800" b="1" dirty="0">
                <a:solidFill>
                  <a:srgbClr val="494949"/>
                </a:solidFill>
              </a:rPr>
              <a:t>Tipična cena najema na noč </a:t>
            </a:r>
            <a:r>
              <a:rPr lang="en-US" sz="1800" dirty="0">
                <a:solidFill>
                  <a:srgbClr val="494949"/>
                </a:solidFill>
              </a:rPr>
              <a:t>    125–250 EUR</a:t>
            </a:r>
            <a:endParaRPr lang="en-IE" sz="1800" dirty="0">
              <a:solidFill>
                <a:srgbClr val="494949"/>
              </a:solidFill>
            </a:endParaRPr>
          </a:p>
        </p:txBody>
      </p:sp>
      <p:grpSp>
        <p:nvGrpSpPr>
          <p:cNvPr id="60" name="Group 59">
            <a:extLst>
              <a:ext uri="{FF2B5EF4-FFF2-40B4-BE49-F238E27FC236}">
                <a16:creationId xmlns:a16="http://schemas.microsoft.com/office/drawing/2014/main" id="{CA436BAD-2A83-14D1-CE36-5DE976D830FB}"/>
              </a:ext>
            </a:extLst>
          </p:cNvPr>
          <p:cNvGrpSpPr/>
          <p:nvPr/>
        </p:nvGrpSpPr>
        <p:grpSpPr>
          <a:xfrm>
            <a:off x="245827" y="5376061"/>
            <a:ext cx="790813" cy="789906"/>
            <a:chOff x="4979483" y="3025351"/>
            <a:chExt cx="347616" cy="347217"/>
          </a:xfrm>
        </p:grpSpPr>
        <p:sp>
          <p:nvSpPr>
            <p:cNvPr id="61" name="Freeform 60">
              <a:extLst>
                <a:ext uri="{FF2B5EF4-FFF2-40B4-BE49-F238E27FC236}">
                  <a16:creationId xmlns:a16="http://schemas.microsoft.com/office/drawing/2014/main" id="{DA6D0A2F-46EA-AC5D-0321-5D8CB8C8A933}"/>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74B60A3A-A93F-B9A4-1F33-C5E065286328}"/>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7778FF5F-AF57-6E3E-4769-8FC356222255}"/>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0EB4A371-9DDA-891D-C161-291E043CB0FA}"/>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DD797B8-1454-8772-A10F-7142541D8871}"/>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56AF62C-6751-2DB1-9672-7E927A7EC84D}"/>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4A3B2C8D-3C69-9842-6E39-98EDB8A81543}"/>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69AA2CC9-A3E4-41C7-4D2F-818E392AEC06}"/>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2BA30C7-35EA-891B-EB6C-6B88FD070BBD}"/>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CEDB0DE-600C-5FFC-CD26-3A6B717102FA}"/>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A14CDA1-BF32-D4E0-9DB2-7531477FF436}"/>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E4283541-18CF-71CF-8F09-1DD3FDAAB114}"/>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6DAC889-F876-F58A-8253-5E2CA89EBB0D}"/>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5012D4F-E6B2-C9E0-4D9A-0A9207345F7D}"/>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E4F24073-2742-1CDF-799C-D25E2935B855}"/>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ADBD9150-5FA2-0AC0-2EA1-8D3185C30A40}"/>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66DC2412-ABE6-8905-1B2B-00A7747A44DE}"/>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8940E1EE-156A-3676-2EB9-BF5C6A0B36CB}"/>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58</a:t>
            </a:fld>
            <a:endParaRPr lang="fr-CA" sz="1200" dirty="0"/>
          </a:p>
        </p:txBody>
      </p:sp>
      <p:pic>
        <p:nvPicPr>
          <p:cNvPr id="9" name="Picture 8">
            <a:extLst>
              <a:ext uri="{FF2B5EF4-FFF2-40B4-BE49-F238E27FC236}">
                <a16:creationId xmlns:a16="http://schemas.microsoft.com/office/drawing/2014/main" id="{AA109F05-2D11-D6A6-49EA-8764AA2393F3}"/>
              </a:ext>
            </a:extLst>
          </p:cNvPr>
          <p:cNvPicPr>
            <a:picLocks noChangeAspect="1"/>
          </p:cNvPicPr>
          <p:nvPr/>
        </p:nvPicPr>
        <p:blipFill rotWithShape="1">
          <a:blip r:embed="rId2"/>
          <a:srcRect t="1356" b="1356"/>
          <a:stretch/>
        </p:blipFill>
        <p:spPr>
          <a:xfrm>
            <a:off x="5441006" y="586611"/>
            <a:ext cx="6272862" cy="5903546"/>
          </a:xfrm>
          <a:prstGeom prst="rect">
            <a:avLst/>
          </a:prstGeom>
        </p:spPr>
      </p:pic>
      <p:sp>
        <p:nvSpPr>
          <p:cNvPr id="10" name="TextBox 9">
            <a:extLst>
              <a:ext uri="{FF2B5EF4-FFF2-40B4-BE49-F238E27FC236}">
                <a16:creationId xmlns:a16="http://schemas.microsoft.com/office/drawing/2014/main" id="{28A199F2-5D4D-1BE4-6CE1-03EF86C4B078}"/>
              </a:ext>
            </a:extLst>
          </p:cNvPr>
          <p:cNvSpPr txBox="1"/>
          <p:nvPr/>
        </p:nvSpPr>
        <p:spPr>
          <a:xfrm>
            <a:off x="7071751" y="410975"/>
            <a:ext cx="4578497" cy="369332"/>
          </a:xfrm>
          <a:prstGeom prst="rect">
            <a:avLst/>
          </a:prstGeom>
          <a:solidFill>
            <a:srgbClr val="EC7C69"/>
          </a:solidFill>
        </p:spPr>
        <p:txBody>
          <a:bodyPr wrap="none" lIns="91440" tIns="45720" rIns="91440" bIns="45720" rtlCol="0" anchor="t">
            <a:spAutoFit/>
          </a:bodyPr>
          <a:lstStyle/>
          <a:p>
            <a:pPr algn="ctr"/>
            <a:r>
              <a:rPr lang="en-IE" dirty="0" err="1">
                <a:solidFill>
                  <a:schemeClr val="bg1"/>
                </a:solidFill>
              </a:rPr>
              <a:t>Informacije</a:t>
            </a:r>
            <a:r>
              <a:rPr lang="en-IE" dirty="0">
                <a:solidFill>
                  <a:schemeClr val="bg1"/>
                </a:solidFill>
              </a:rPr>
              <a:t>, ki </a:t>
            </a:r>
            <a:r>
              <a:rPr lang="en-IE" dirty="0" err="1">
                <a:solidFill>
                  <a:schemeClr val="bg1"/>
                </a:solidFill>
              </a:rPr>
              <a:t>jih</a:t>
            </a:r>
            <a:r>
              <a:rPr lang="en-IE" dirty="0">
                <a:solidFill>
                  <a:schemeClr val="bg1"/>
                </a:solidFill>
              </a:rPr>
              <a:t> je </a:t>
            </a:r>
            <a:r>
              <a:rPr lang="en-IE" dirty="0" err="1">
                <a:solidFill>
                  <a:schemeClr val="bg1"/>
                </a:solidFill>
              </a:rPr>
              <a:t>posredoval</a:t>
            </a:r>
            <a:r>
              <a:rPr lang="en-IE" dirty="0">
                <a:solidFill>
                  <a:schemeClr val="bg1"/>
                </a:solidFill>
              </a:rPr>
              <a:t>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5463819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C5306-F23B-43B8-5D4F-0263955777D1}"/>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1523E179-7D1A-22D5-CB9E-8C648E829EDC}"/>
              </a:ext>
            </a:extLst>
          </p:cNvPr>
          <p:cNvSpPr/>
          <p:nvPr/>
        </p:nvSpPr>
        <p:spPr>
          <a:xfrm rot="5400000">
            <a:off x="2906051" y="3268478"/>
            <a:ext cx="1123500" cy="5687218"/>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B6455309-B732-7EF6-AB1F-CED7AF3ED4E4}"/>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Koče</a:t>
            </a:r>
          </a:p>
        </p:txBody>
      </p:sp>
      <p:cxnSp>
        <p:nvCxnSpPr>
          <p:cNvPr id="3" name="Straight Connector 2">
            <a:extLst>
              <a:ext uri="{FF2B5EF4-FFF2-40B4-BE49-F238E27FC236}">
                <a16:creationId xmlns:a16="http://schemas.microsoft.com/office/drawing/2014/main" id="{CD0C1EEC-E9ED-F001-2311-F1E471CAD38A}"/>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7948DD1-C208-071F-C083-FA5E5513E8E3}"/>
              </a:ext>
            </a:extLst>
          </p:cNvPr>
          <p:cNvSpPr txBox="1"/>
          <p:nvPr/>
        </p:nvSpPr>
        <p:spPr>
          <a:xfrm>
            <a:off x="533903" y="1188486"/>
            <a:ext cx="4730084" cy="4222438"/>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Koče so </a:t>
            </a:r>
            <a:r>
              <a:rPr lang="en-US" sz="2200" b="1" dirty="0">
                <a:solidFill>
                  <a:srgbClr val="494949"/>
                </a:solidFill>
              </a:rPr>
              <a:t>priljubljene v visokokakovostnih počitniških parkih </a:t>
            </a:r>
            <a:r>
              <a:rPr lang="en-US" sz="2200" dirty="0">
                <a:solidFill>
                  <a:srgbClr val="494949"/>
                </a:solidFill>
              </a:rPr>
              <a:t>(obstoječih in novih) in pridejo na lokacijo vnaprej zgrajene in popolnoma opremljene. </a:t>
            </a:r>
          </a:p>
          <a:p>
            <a:pPr marL="342900" indent="-342900">
              <a:lnSpc>
                <a:spcPts val="2340"/>
              </a:lnSpc>
              <a:buClr>
                <a:srgbClr val="EC7C69"/>
              </a:buClr>
              <a:buFont typeface="Arial" panose="020B0604020202020204" pitchFamily="34" charset="0"/>
              <a:buChar char="•"/>
            </a:pPr>
            <a:r>
              <a:rPr lang="en-US" sz="2200" dirty="0">
                <a:solidFill>
                  <a:srgbClr val="494949"/>
                </a:solidFill>
              </a:rPr>
              <a:t>Ponavadi lahko </a:t>
            </a:r>
            <a:r>
              <a:rPr lang="en-US" sz="2200" b="1" dirty="0">
                <a:solidFill>
                  <a:srgbClr val="494949"/>
                </a:solidFill>
              </a:rPr>
              <a:t>sprejmejo 4–6 oseb </a:t>
            </a:r>
            <a:r>
              <a:rPr lang="en-US" sz="2200" dirty="0">
                <a:solidFill>
                  <a:srgbClr val="494949"/>
                </a:solidFill>
              </a:rPr>
              <a:t>in ustrezajo zakonski opredelitvi »karavane«. </a:t>
            </a:r>
          </a:p>
          <a:p>
            <a:pPr marL="342900" indent="-342900">
              <a:lnSpc>
                <a:spcPts val="2340"/>
              </a:lnSpc>
              <a:buClr>
                <a:srgbClr val="EC7C69"/>
              </a:buClr>
              <a:buFont typeface="Arial" panose="020B0604020202020204" pitchFamily="34" charset="0"/>
              <a:buChar char="•"/>
            </a:pPr>
            <a:r>
              <a:rPr lang="en-US" sz="2200" dirty="0">
                <a:solidFill>
                  <a:srgbClr val="494949"/>
                </a:solidFill>
              </a:rPr>
              <a:t>Na pravi lokaciji lahko prinesejo </a:t>
            </a:r>
            <a:r>
              <a:rPr lang="en-US" sz="2200" b="1" dirty="0">
                <a:solidFill>
                  <a:srgbClr val="494949"/>
                </a:solidFill>
              </a:rPr>
              <a:t>zelo visok donos naložbe</a:t>
            </a:r>
            <a:r>
              <a:rPr lang="en-US" sz="2200" dirty="0">
                <a:solidFill>
                  <a:srgbClr val="494949"/>
                </a:solidFill>
              </a:rPr>
              <a:t>. </a:t>
            </a:r>
          </a:p>
          <a:p>
            <a:pPr marL="342900" indent="-342900">
              <a:lnSpc>
                <a:spcPts val="2340"/>
              </a:lnSpc>
              <a:buClr>
                <a:srgbClr val="EC7C69"/>
              </a:buClr>
              <a:buFont typeface="Arial" panose="020B0604020202020204" pitchFamily="34" charset="0"/>
              <a:buChar char="•"/>
            </a:pPr>
            <a:r>
              <a:rPr lang="en-US" sz="2200" dirty="0">
                <a:solidFill>
                  <a:srgbClr val="494949"/>
                </a:solidFill>
              </a:rPr>
              <a:t>Koče se običajno prodajajo na podlagi 25-letnih </a:t>
            </a:r>
            <a:r>
              <a:rPr lang="en-US" sz="2200" dirty="0" err="1">
                <a:solidFill>
                  <a:srgbClr val="494949"/>
                </a:solidFill>
              </a:rPr>
              <a:t>licenčnih </a:t>
            </a:r>
            <a:r>
              <a:rPr lang="en-US" sz="2200" dirty="0">
                <a:solidFill>
                  <a:srgbClr val="494949"/>
                </a:solidFill>
              </a:rPr>
              <a:t>pogodb, kar omogoča prenovo in dodatne prodaje v prihodnosti.</a:t>
            </a:r>
            <a:endParaRPr lang="en-IE" sz="2200" b="1" dirty="0">
              <a:solidFill>
                <a:srgbClr val="494949"/>
              </a:solidFill>
            </a:endParaRPr>
          </a:p>
        </p:txBody>
      </p:sp>
      <p:sp>
        <p:nvSpPr>
          <p:cNvPr id="36" name="TextBox 35">
            <a:extLst>
              <a:ext uri="{FF2B5EF4-FFF2-40B4-BE49-F238E27FC236}">
                <a16:creationId xmlns:a16="http://schemas.microsoft.com/office/drawing/2014/main" id="{44BA917D-9B39-10E3-0D6A-D6DD31216718}"/>
              </a:ext>
            </a:extLst>
          </p:cNvPr>
          <p:cNvSpPr txBox="1"/>
          <p:nvPr/>
        </p:nvSpPr>
        <p:spPr>
          <a:xfrm>
            <a:off x="1191053" y="5707602"/>
            <a:ext cx="4231576" cy="646331"/>
          </a:xfrm>
          <a:prstGeom prst="rect">
            <a:avLst/>
          </a:prstGeom>
          <a:noFill/>
        </p:spPr>
        <p:txBody>
          <a:bodyPr wrap="square" rtlCol="0">
            <a:spAutoFit/>
          </a:bodyPr>
          <a:lstStyle/>
          <a:p>
            <a:pPr>
              <a:tabLst>
                <a:tab pos="2222500" algn="l"/>
              </a:tabLst>
            </a:pPr>
            <a:r>
              <a:rPr lang="en-US" sz="1800" b="1" dirty="0">
                <a:solidFill>
                  <a:srgbClr val="494949"/>
                </a:solidFill>
              </a:rPr>
              <a:t>Tipična cena enote </a:t>
            </a:r>
            <a:r>
              <a:rPr lang="en-US" sz="1800" dirty="0">
                <a:solidFill>
                  <a:srgbClr val="494949"/>
                </a:solidFill>
              </a:rPr>
              <a:t>    60.000–120.000 EUR</a:t>
            </a:r>
          </a:p>
          <a:p>
            <a:pPr>
              <a:tabLst>
                <a:tab pos="2222500" algn="l"/>
              </a:tabLst>
            </a:pPr>
            <a:r>
              <a:rPr lang="en-US" sz="1800" b="1" dirty="0">
                <a:solidFill>
                  <a:srgbClr val="494949"/>
                </a:solidFill>
              </a:rPr>
              <a:t>Tipična cena najema na noč </a:t>
            </a:r>
            <a:r>
              <a:rPr lang="en-US" sz="1800" dirty="0">
                <a:solidFill>
                  <a:srgbClr val="494949"/>
                </a:solidFill>
              </a:rPr>
              <a:t>    200–450 EUR</a:t>
            </a:r>
            <a:endParaRPr lang="en-IE" sz="1800" dirty="0">
              <a:solidFill>
                <a:srgbClr val="494949"/>
              </a:solidFill>
            </a:endParaRPr>
          </a:p>
        </p:txBody>
      </p:sp>
      <p:grpSp>
        <p:nvGrpSpPr>
          <p:cNvPr id="60" name="Group 59">
            <a:extLst>
              <a:ext uri="{FF2B5EF4-FFF2-40B4-BE49-F238E27FC236}">
                <a16:creationId xmlns:a16="http://schemas.microsoft.com/office/drawing/2014/main" id="{031BF39B-2577-0D1A-B56F-4A3130159035}"/>
              </a:ext>
            </a:extLst>
          </p:cNvPr>
          <p:cNvGrpSpPr/>
          <p:nvPr/>
        </p:nvGrpSpPr>
        <p:grpSpPr>
          <a:xfrm>
            <a:off x="245827" y="5615905"/>
            <a:ext cx="790813" cy="789906"/>
            <a:chOff x="4979483" y="3025351"/>
            <a:chExt cx="347616" cy="347217"/>
          </a:xfrm>
        </p:grpSpPr>
        <p:sp>
          <p:nvSpPr>
            <p:cNvPr id="61" name="Freeform 60">
              <a:extLst>
                <a:ext uri="{FF2B5EF4-FFF2-40B4-BE49-F238E27FC236}">
                  <a16:creationId xmlns:a16="http://schemas.microsoft.com/office/drawing/2014/main" id="{C76E78E0-695F-F8FF-D341-0185FED40B4C}"/>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02B39C8-61D6-4479-4B21-39FB48F65155}"/>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E39B6FAD-29B3-2A6F-75A5-80160D080C06}"/>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EBF351B4-16B4-3734-010B-3819966A3FD7}"/>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EC3D50F-83FB-D9E9-61AC-3A71D11621F7}"/>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F71459A-922F-A188-953E-1CF6C9730614}"/>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A603BE2-E03E-4B4D-8E93-F2113501F007}"/>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31548FD0-4C55-02F2-BD4B-AC1FC1B02AE1}"/>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D9256313-9FEA-B62A-AA85-AE46B8016179}"/>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68464B4A-B01A-0B76-1679-6FDF708BCC3A}"/>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10D23497-86B2-3DBB-E1FD-4A59D8E4A8FD}"/>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4B5516B0-46F7-64DC-30CC-2CDECA79ED52}"/>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3BFC26B1-C1A7-97C7-7CDC-49EE62EAFF3E}"/>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0FA4EE2A-D880-67A2-A30D-7FFCDE298B4B}"/>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3B48731F-CD56-AFB0-7CB9-C44003498B2F}"/>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18A1C8F-5BB8-90D6-4A78-DB4B5D6C1E5F}"/>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471D9F0-3DF4-68D4-5173-503E3344CCEC}"/>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160ED4F2-078A-5E1F-BCF4-C8F0CFBCF56A}"/>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59</a:t>
            </a:fld>
            <a:endParaRPr lang="fr-CA" sz="1200" dirty="0"/>
          </a:p>
        </p:txBody>
      </p:sp>
      <p:pic>
        <p:nvPicPr>
          <p:cNvPr id="5" name="Picture 4">
            <a:extLst>
              <a:ext uri="{FF2B5EF4-FFF2-40B4-BE49-F238E27FC236}">
                <a16:creationId xmlns:a16="http://schemas.microsoft.com/office/drawing/2014/main" id="{44FE48E9-0993-1209-C421-7263EC236452}"/>
              </a:ext>
            </a:extLst>
          </p:cNvPr>
          <p:cNvPicPr>
            <a:picLocks noChangeAspect="1"/>
          </p:cNvPicPr>
          <p:nvPr/>
        </p:nvPicPr>
        <p:blipFill rotWithShape="1">
          <a:blip r:embed="rId2"/>
          <a:srcRect l="4051" r="4051"/>
          <a:stretch/>
        </p:blipFill>
        <p:spPr>
          <a:xfrm>
            <a:off x="5438389" y="586611"/>
            <a:ext cx="6275480" cy="5903546"/>
          </a:xfrm>
          <a:prstGeom prst="rect">
            <a:avLst/>
          </a:prstGeom>
        </p:spPr>
      </p:pic>
      <p:sp>
        <p:nvSpPr>
          <p:cNvPr id="6" name="TextBox 5">
            <a:extLst>
              <a:ext uri="{FF2B5EF4-FFF2-40B4-BE49-F238E27FC236}">
                <a16:creationId xmlns:a16="http://schemas.microsoft.com/office/drawing/2014/main" id="{13129044-8BA5-4D45-E19F-918D25BC5D0B}"/>
              </a:ext>
            </a:extLst>
          </p:cNvPr>
          <p:cNvSpPr txBox="1"/>
          <p:nvPr/>
        </p:nvSpPr>
        <p:spPr>
          <a:xfrm>
            <a:off x="7244280" y="410975"/>
            <a:ext cx="4578497" cy="369332"/>
          </a:xfrm>
          <a:prstGeom prst="rect">
            <a:avLst/>
          </a:prstGeom>
          <a:solidFill>
            <a:srgbClr val="EC7C69"/>
          </a:solidFill>
        </p:spPr>
        <p:txBody>
          <a:bodyPr wrap="none" lIns="91440" tIns="45720" rIns="91440" bIns="45720" rtlCol="0" anchor="t">
            <a:spAutoFit/>
          </a:bodyPr>
          <a:lstStyle/>
          <a:p>
            <a:pPr algn="ctr"/>
            <a:r>
              <a:rPr lang="en-IE">
                <a:solidFill>
                  <a:schemeClr val="bg1"/>
                </a:solidFill>
              </a:rPr>
              <a:t>Informacije, ki </a:t>
            </a:r>
            <a:r>
              <a:rPr lang="en-IE" err="1">
                <a:solidFill>
                  <a:schemeClr val="bg1"/>
                </a:solidFill>
              </a:rPr>
              <a:t>jih</a:t>
            </a:r>
            <a:r>
              <a:rPr lang="en-IE">
                <a:solidFill>
                  <a:schemeClr val="bg1"/>
                </a:solidFill>
              </a:rPr>
              <a:t> je </a:t>
            </a:r>
            <a:r>
              <a:rPr lang="en-IE" err="1">
                <a:solidFill>
                  <a:schemeClr val="bg1"/>
                </a:solidFill>
              </a:rPr>
              <a:t>posredoval</a:t>
            </a:r>
            <a:r>
              <a:rPr lang="en-IE">
                <a:solidFill>
                  <a:schemeClr val="bg1"/>
                </a:solidFill>
              </a:rPr>
              <a:t>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1350200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6</a:t>
            </a:fld>
            <a:endParaRPr lang="fr-CA" sz="1200" dirty="0"/>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2013979" y="1817646"/>
            <a:ext cx="5198798" cy="4002406"/>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3200" b="1" dirty="0" err="1"/>
              <a:t>Uvod</a:t>
            </a:r>
            <a:r>
              <a:rPr lang="en-GB" sz="3200" b="1" dirty="0"/>
              <a:t> v </a:t>
            </a:r>
            <a:r>
              <a:rPr lang="en-GB" sz="3200" b="1" dirty="0" err="1"/>
              <a:t>alternativne</a:t>
            </a:r>
            <a:r>
              <a:rPr lang="en-GB" sz="3200" b="1" dirty="0"/>
              <a:t> </a:t>
            </a:r>
            <a:r>
              <a:rPr lang="en-GB" sz="3200" b="1" dirty="0" err="1"/>
              <a:t>turistične</a:t>
            </a:r>
            <a:r>
              <a:rPr lang="en-GB" sz="3200" b="1" dirty="0"/>
              <a:t> </a:t>
            </a:r>
            <a:r>
              <a:rPr lang="en-GB" sz="3200" b="1" dirty="0" err="1"/>
              <a:t>nastanitve</a:t>
            </a:r>
            <a:r>
              <a:rPr lang="en-GB" sz="3200" b="1" dirty="0"/>
              <a:t> </a:t>
            </a:r>
          </a:p>
          <a:p>
            <a:pPr>
              <a:lnSpc>
                <a:spcPts val="2480"/>
              </a:lnSpc>
            </a:pPr>
            <a:endParaRPr lang="en-GB" sz="2400" b="1" dirty="0"/>
          </a:p>
          <a:p>
            <a:pPr>
              <a:lnSpc>
                <a:spcPts val="2380"/>
              </a:lnSpc>
            </a:pPr>
            <a:r>
              <a:rPr lang="en-IE" sz="2200" dirty="0" err="1"/>
              <a:t>Alternativne</a:t>
            </a:r>
            <a:r>
              <a:rPr lang="en-IE" sz="2200" dirty="0"/>
              <a:t> </a:t>
            </a:r>
            <a:r>
              <a:rPr lang="en-IE" sz="2200" dirty="0" err="1"/>
              <a:t>turistične</a:t>
            </a:r>
            <a:r>
              <a:rPr lang="en-IE" sz="2200" dirty="0"/>
              <a:t> </a:t>
            </a:r>
            <a:r>
              <a:rPr lang="en-IE" sz="2200" dirty="0" err="1"/>
              <a:t>nastanitve</a:t>
            </a:r>
            <a:r>
              <a:rPr lang="en-IE" sz="2200" dirty="0"/>
              <a:t>, </a:t>
            </a:r>
            <a:r>
              <a:rPr lang="en-IE" sz="2200" dirty="0" err="1"/>
              <a:t>kot</a:t>
            </a:r>
            <a:r>
              <a:rPr lang="en-IE" sz="2200" dirty="0"/>
              <a:t> so </a:t>
            </a:r>
            <a:r>
              <a:rPr lang="en-IE" sz="2200" dirty="0" err="1"/>
              <a:t>ekološke</a:t>
            </a:r>
            <a:r>
              <a:rPr lang="en-IE" sz="2200" dirty="0"/>
              <a:t> </a:t>
            </a:r>
            <a:r>
              <a:rPr lang="en-IE" sz="2200" dirty="0" err="1"/>
              <a:t>koče</a:t>
            </a:r>
            <a:r>
              <a:rPr lang="en-IE" sz="2200" dirty="0"/>
              <a:t>, glamping podi in bivanje v zgodovinskih objektih – se hitro razvija zaradi naraščajočega povpraševanja po avtentičnih, trajnostnih potovalnih izkušnjah. V tem poglavju raziskujemo, kaj ga loči od tradicionalnega turizma, opredeljujemo ključne koncepte in opisujemo glavne finančne in načrtovalne vidike za zagon vaše spletne strani.</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851DAEE-662E-D633-49E5-97A7B63F4368}"/>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582787" y="3360636"/>
            <a:ext cx="4246690" cy="3154091"/>
          </a:xfrm>
          <a:prstGeom prst="rect">
            <a:avLst/>
          </a:prstGeom>
        </p:spPr>
      </p:pic>
      <p:grpSp>
        <p:nvGrpSpPr>
          <p:cNvPr id="5" name="Group 4">
            <a:extLst>
              <a:ext uri="{FF2B5EF4-FFF2-40B4-BE49-F238E27FC236}">
                <a16:creationId xmlns:a16="http://schemas.microsoft.com/office/drawing/2014/main" id="{CCABD0F3-7A9F-FAAA-DC92-69AA48E8C159}"/>
              </a:ext>
            </a:extLst>
          </p:cNvPr>
          <p:cNvGrpSpPr/>
          <p:nvPr/>
        </p:nvGrpSpPr>
        <p:grpSpPr>
          <a:xfrm>
            <a:off x="3882647" y="640374"/>
            <a:ext cx="8320434" cy="835348"/>
            <a:chOff x="3882647" y="640374"/>
            <a:chExt cx="8320434" cy="835348"/>
          </a:xfrm>
        </p:grpSpPr>
        <p:sp>
          <p:nvSpPr>
            <p:cNvPr id="11" name="Freeform 10">
              <a:extLst>
                <a:ext uri="{FF2B5EF4-FFF2-40B4-BE49-F238E27FC236}">
                  <a16:creationId xmlns:a16="http://schemas.microsoft.com/office/drawing/2014/main" id="{6B14956A-4F2E-99B5-AB95-F513417A9178}"/>
                </a:ext>
              </a:extLst>
            </p:cNvPr>
            <p:cNvSpPr/>
            <p:nvPr/>
          </p:nvSpPr>
          <p:spPr>
            <a:xfrm flipH="1">
              <a:off x="3882647"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Freeform 2">
              <a:extLst>
                <a:ext uri="{FF2B5EF4-FFF2-40B4-BE49-F238E27FC236}">
                  <a16:creationId xmlns:a16="http://schemas.microsoft.com/office/drawing/2014/main" id="{82E739CB-4DBC-DE87-D458-1340147D4549}"/>
                </a:ext>
              </a:extLst>
            </p:cNvPr>
            <p:cNvSpPr/>
            <p:nvPr/>
          </p:nvSpPr>
          <p:spPr>
            <a:xfrm flipH="1">
              <a:off x="5209184"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grpSp>
      <p:sp>
        <p:nvSpPr>
          <p:cNvPr id="4" name="Text Placeholder 23">
            <a:extLst>
              <a:ext uri="{FF2B5EF4-FFF2-40B4-BE49-F238E27FC236}">
                <a16:creationId xmlns:a16="http://schemas.microsoft.com/office/drawing/2014/main" id="{6173F274-7915-1851-200E-1A0970B9CA29}"/>
              </a:ext>
            </a:extLst>
          </p:cNvPr>
          <p:cNvSpPr txBox="1">
            <a:spLocks/>
          </p:cNvSpPr>
          <p:nvPr/>
        </p:nvSpPr>
        <p:spPr>
          <a:xfrm>
            <a:off x="3673644" y="754970"/>
            <a:ext cx="817761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dirty="0"/>
              <a:t>Modul 6 (1. del): </a:t>
            </a:r>
            <a:r>
              <a:rPr lang="en-US" dirty="0"/>
              <a:t> Ključna področja učenja</a:t>
            </a:r>
          </a:p>
        </p:txBody>
      </p:sp>
    </p:spTree>
    <p:extLst>
      <p:ext uri="{BB962C8B-B14F-4D97-AF65-F5344CB8AC3E}">
        <p14:creationId xmlns:p14="http://schemas.microsoft.com/office/powerpoint/2010/main" val="4619816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FDD26-0746-6F07-541C-75C98E398608}"/>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7389A04A-828C-E4B4-1155-8802A0E393ED}"/>
              </a:ext>
            </a:extLst>
          </p:cNvPr>
          <p:cNvSpPr/>
          <p:nvPr/>
        </p:nvSpPr>
        <p:spPr>
          <a:xfrm rot="5400000">
            <a:off x="2877297" y="3282855"/>
            <a:ext cx="1152255" cy="5715973"/>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AB03293C-E9B2-F45A-FFC7-7F45F63A37C0}"/>
              </a:ext>
            </a:extLst>
          </p:cNvPr>
          <p:cNvSpPr txBox="1">
            <a:spLocks/>
          </p:cNvSpPr>
          <p:nvPr/>
        </p:nvSpPr>
        <p:spPr>
          <a:xfrm>
            <a:off x="609815" y="72794"/>
            <a:ext cx="4569310" cy="666887"/>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Modularne počitniške hišice</a:t>
            </a:r>
          </a:p>
          <a:p>
            <a:pPr>
              <a:lnSpc>
                <a:spcPts val="3720"/>
              </a:lnSpc>
            </a:pPr>
            <a:endParaRPr lang="en-IE" sz="3600" dirty="0"/>
          </a:p>
        </p:txBody>
      </p:sp>
      <p:cxnSp>
        <p:nvCxnSpPr>
          <p:cNvPr id="3" name="Straight Connector 2">
            <a:extLst>
              <a:ext uri="{FF2B5EF4-FFF2-40B4-BE49-F238E27FC236}">
                <a16:creationId xmlns:a16="http://schemas.microsoft.com/office/drawing/2014/main" id="{60EA7362-C900-8DC4-074D-10A33A506BBB}"/>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FBDA156-9217-C970-A906-BEA5035C02F4}"/>
              </a:ext>
            </a:extLst>
          </p:cNvPr>
          <p:cNvSpPr txBox="1"/>
          <p:nvPr/>
        </p:nvSpPr>
        <p:spPr>
          <a:xfrm>
            <a:off x="605790" y="1217241"/>
            <a:ext cx="4571933" cy="3927422"/>
          </a:xfrm>
          <a:prstGeom prst="rect">
            <a:avLst/>
          </a:prstGeom>
          <a:noFill/>
        </p:spPr>
        <p:txBody>
          <a:bodyPr wrap="square">
            <a:spAutoFit/>
          </a:bodyPr>
          <a:lstStyle/>
          <a:p>
            <a:pPr marL="342900" indent="-342900">
              <a:lnSpc>
                <a:spcPts val="2340"/>
              </a:lnSpc>
              <a:buFont typeface="Arial" panose="020B0604020202020204" pitchFamily="34" charset="0"/>
              <a:buChar char="•"/>
            </a:pPr>
            <a:r>
              <a:rPr lang="en-US" sz="2200" dirty="0">
                <a:solidFill>
                  <a:srgbClr val="494949"/>
                </a:solidFill>
              </a:rPr>
              <a:t>Modularna počitniška nastanitev (in seveda modularna stanovanja) je vse bolj iskana zaradi kratkega gradbenega procesa na kraju samem ter tovarniškega načrtovanja in gradnje. </a:t>
            </a:r>
          </a:p>
          <a:p>
            <a:pPr marL="342900" indent="-342900">
              <a:lnSpc>
                <a:spcPts val="2340"/>
              </a:lnSpc>
              <a:buFont typeface="Arial" panose="020B0604020202020204" pitchFamily="34" charset="0"/>
              <a:buChar char="•"/>
            </a:pPr>
            <a:r>
              <a:rPr lang="en-US" sz="2200" b="1" dirty="0">
                <a:solidFill>
                  <a:srgbClr val="494949"/>
                </a:solidFill>
              </a:rPr>
              <a:t>Stroškovno učinkovita alternativa tradicionalnim novogradnjam počitniških hišic. </a:t>
            </a:r>
          </a:p>
          <a:p>
            <a:pPr marL="342900" indent="-342900">
              <a:lnSpc>
                <a:spcPts val="2340"/>
              </a:lnSpc>
              <a:buFont typeface="Arial" panose="020B0604020202020204" pitchFamily="34" charset="0"/>
              <a:buChar char="•"/>
            </a:pPr>
            <a:r>
              <a:rPr lang="en-US" sz="2200" dirty="0">
                <a:solidFill>
                  <a:srgbClr val="494949"/>
                </a:solidFill>
              </a:rPr>
              <a:t>Modularni apartmaji so danes pogosti kot </a:t>
            </a:r>
            <a:r>
              <a:rPr lang="en-US" sz="2200" b="1" dirty="0">
                <a:solidFill>
                  <a:srgbClr val="494949"/>
                </a:solidFill>
              </a:rPr>
              <a:t>prilagojene namestitve </a:t>
            </a:r>
            <a:r>
              <a:rPr lang="en-US" sz="2200" dirty="0">
                <a:solidFill>
                  <a:srgbClr val="494949"/>
                </a:solidFill>
              </a:rPr>
              <a:t>v</a:t>
            </a:r>
            <a:r>
              <a:rPr lang="en-US" sz="2200" b="1" dirty="0">
                <a:solidFill>
                  <a:srgbClr val="494949"/>
                </a:solidFill>
              </a:rPr>
              <a:t> vrtnih sobah </a:t>
            </a:r>
            <a:r>
              <a:rPr lang="en-US" sz="2200" dirty="0">
                <a:solidFill>
                  <a:srgbClr val="494949"/>
                </a:solidFill>
              </a:rPr>
              <a:t>v letoviščih ali na turističnih destinacijah.</a:t>
            </a:r>
            <a:endParaRPr lang="en-IE" sz="2200" b="1" dirty="0">
              <a:solidFill>
                <a:srgbClr val="494949"/>
              </a:solidFill>
            </a:endParaRPr>
          </a:p>
        </p:txBody>
      </p:sp>
      <p:sp>
        <p:nvSpPr>
          <p:cNvPr id="36" name="TextBox 35">
            <a:extLst>
              <a:ext uri="{FF2B5EF4-FFF2-40B4-BE49-F238E27FC236}">
                <a16:creationId xmlns:a16="http://schemas.microsoft.com/office/drawing/2014/main" id="{46AC0427-D5AC-F4DD-5136-908A429AB3FD}"/>
              </a:ext>
            </a:extLst>
          </p:cNvPr>
          <p:cNvSpPr txBox="1"/>
          <p:nvPr/>
        </p:nvSpPr>
        <p:spPr>
          <a:xfrm>
            <a:off x="1191053" y="5707602"/>
            <a:ext cx="4231576" cy="646331"/>
          </a:xfrm>
          <a:prstGeom prst="rect">
            <a:avLst/>
          </a:prstGeom>
          <a:noFill/>
        </p:spPr>
        <p:txBody>
          <a:bodyPr wrap="square" rtlCol="0">
            <a:spAutoFit/>
          </a:bodyPr>
          <a:lstStyle/>
          <a:p>
            <a:pPr>
              <a:tabLst>
                <a:tab pos="2166938" algn="l"/>
              </a:tabLst>
            </a:pPr>
            <a:r>
              <a:rPr lang="en-US" sz="1800" b="1" dirty="0">
                <a:solidFill>
                  <a:srgbClr val="494949"/>
                </a:solidFill>
              </a:rPr>
              <a:t>Tipična cena enote </a:t>
            </a:r>
            <a:r>
              <a:rPr lang="en-US" sz="1800" dirty="0">
                <a:solidFill>
                  <a:srgbClr val="494949"/>
                </a:solidFill>
              </a:rPr>
              <a:t>    80.000–100.000 EUR</a:t>
            </a:r>
          </a:p>
          <a:p>
            <a:pPr>
              <a:tabLst>
                <a:tab pos="2166938" algn="l"/>
              </a:tabLst>
            </a:pPr>
            <a:r>
              <a:rPr lang="en-US" sz="1800" b="1" dirty="0">
                <a:solidFill>
                  <a:srgbClr val="494949"/>
                </a:solidFill>
              </a:rPr>
              <a:t>Tipična cena najema na noč </a:t>
            </a:r>
            <a:r>
              <a:rPr lang="en-US" sz="1800" dirty="0">
                <a:solidFill>
                  <a:srgbClr val="494949"/>
                </a:solidFill>
              </a:rPr>
              <a:t>    125–350 EUR</a:t>
            </a:r>
            <a:endParaRPr lang="en-IE" sz="1800" dirty="0">
              <a:solidFill>
                <a:srgbClr val="494949"/>
              </a:solidFill>
            </a:endParaRPr>
          </a:p>
        </p:txBody>
      </p:sp>
      <p:grpSp>
        <p:nvGrpSpPr>
          <p:cNvPr id="60" name="Group 59">
            <a:extLst>
              <a:ext uri="{FF2B5EF4-FFF2-40B4-BE49-F238E27FC236}">
                <a16:creationId xmlns:a16="http://schemas.microsoft.com/office/drawing/2014/main" id="{C807FE76-77DC-27A7-5899-E923A2F19DD4}"/>
              </a:ext>
            </a:extLst>
          </p:cNvPr>
          <p:cNvGrpSpPr/>
          <p:nvPr/>
        </p:nvGrpSpPr>
        <p:grpSpPr>
          <a:xfrm>
            <a:off x="245827" y="5615905"/>
            <a:ext cx="790813" cy="789906"/>
            <a:chOff x="4979483" y="3025351"/>
            <a:chExt cx="347616" cy="347217"/>
          </a:xfrm>
        </p:grpSpPr>
        <p:sp>
          <p:nvSpPr>
            <p:cNvPr id="61" name="Freeform 60">
              <a:extLst>
                <a:ext uri="{FF2B5EF4-FFF2-40B4-BE49-F238E27FC236}">
                  <a16:creationId xmlns:a16="http://schemas.microsoft.com/office/drawing/2014/main" id="{A4BF7ACD-5B28-8CB9-A700-D317A605FE3A}"/>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137A7BC-E6DB-51DF-0F8C-CBF7E4DDDC55}"/>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858A0717-A552-BF2C-6ACD-101AEA599345}"/>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319DE83A-83C4-1A07-5399-C105E4408BC1}"/>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656FD14-1288-DBA1-5DAD-80AB5FDE6B7D}"/>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254D942-2D2A-41DB-F067-8FCA0F23C317}"/>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C606310-B5B6-0D33-7387-50EDD0032626}"/>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04AA04C-8163-31DB-E82E-44D538030CF6}"/>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B524BA7C-1D7D-669B-5E1A-A4E8A469937B}"/>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4359F65-EF8B-4436-AC12-BB062ECE763D}"/>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30C8475F-006F-0C44-6F59-396459894E7F}"/>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8F9151E7-2CBF-0E6C-2CDE-916A9F5D7B31}"/>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CA1D909-70DA-5030-54FB-285C6C74D02D}"/>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5E6297D-32B4-6CC5-D193-F35C96434593}"/>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0C92123-54B5-81DF-9CDF-A529ACFB9D5D}"/>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32C8B4C-93F9-87CB-7AE5-D5B4A6D36C2C}"/>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3D302652-50D7-AC92-7895-3E0158F8CA81}"/>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608ED080-5D62-194A-296B-CBB39B6564A3}"/>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60</a:t>
            </a:fld>
            <a:endParaRPr lang="fr-CA" sz="1200" dirty="0"/>
          </a:p>
        </p:txBody>
      </p:sp>
      <p:pic>
        <p:nvPicPr>
          <p:cNvPr id="9" name="Picture 8">
            <a:extLst>
              <a:ext uri="{FF2B5EF4-FFF2-40B4-BE49-F238E27FC236}">
                <a16:creationId xmlns:a16="http://schemas.microsoft.com/office/drawing/2014/main" id="{ECF34665-3437-18C2-E138-2A170CE996D1}"/>
              </a:ext>
            </a:extLst>
          </p:cNvPr>
          <p:cNvPicPr>
            <a:picLocks noChangeAspect="1"/>
          </p:cNvPicPr>
          <p:nvPr/>
        </p:nvPicPr>
        <p:blipFill rotWithShape="1">
          <a:blip r:embed="rId2"/>
          <a:srcRect l="22" r="22"/>
          <a:stretch/>
        </p:blipFill>
        <p:spPr>
          <a:xfrm>
            <a:off x="5422629" y="584615"/>
            <a:ext cx="6275480" cy="5903546"/>
          </a:xfrm>
          <a:prstGeom prst="rect">
            <a:avLst/>
          </a:prstGeom>
        </p:spPr>
      </p:pic>
      <p:sp>
        <p:nvSpPr>
          <p:cNvPr id="10" name="TextBox 9">
            <a:extLst>
              <a:ext uri="{FF2B5EF4-FFF2-40B4-BE49-F238E27FC236}">
                <a16:creationId xmlns:a16="http://schemas.microsoft.com/office/drawing/2014/main" id="{05644DCD-67B2-AE82-723E-D69569C1810A}"/>
              </a:ext>
            </a:extLst>
          </p:cNvPr>
          <p:cNvSpPr txBox="1"/>
          <p:nvPr/>
        </p:nvSpPr>
        <p:spPr>
          <a:xfrm>
            <a:off x="6956733" y="367843"/>
            <a:ext cx="4578497" cy="369332"/>
          </a:xfrm>
          <a:prstGeom prst="rect">
            <a:avLst/>
          </a:prstGeom>
          <a:solidFill>
            <a:srgbClr val="EC7C69"/>
          </a:solidFill>
        </p:spPr>
        <p:txBody>
          <a:bodyPr wrap="none" lIns="91440" tIns="45720" rIns="91440" bIns="45720" rtlCol="0" anchor="t">
            <a:spAutoFit/>
          </a:bodyPr>
          <a:lstStyle/>
          <a:p>
            <a:pPr algn="ctr"/>
            <a:r>
              <a:rPr lang="en-IE">
                <a:solidFill>
                  <a:schemeClr val="bg1"/>
                </a:solidFill>
              </a:rPr>
              <a:t>Informacije, ki </a:t>
            </a:r>
            <a:r>
              <a:rPr lang="en-IE" err="1">
                <a:solidFill>
                  <a:schemeClr val="bg1"/>
                </a:solidFill>
              </a:rPr>
              <a:t>jih</a:t>
            </a:r>
            <a:r>
              <a:rPr lang="en-IE">
                <a:solidFill>
                  <a:schemeClr val="bg1"/>
                </a:solidFill>
              </a:rPr>
              <a:t> je </a:t>
            </a:r>
            <a:r>
              <a:rPr lang="en-IE" err="1">
                <a:solidFill>
                  <a:schemeClr val="bg1"/>
                </a:solidFill>
              </a:rPr>
              <a:t>posredoval</a:t>
            </a:r>
            <a:r>
              <a:rPr lang="en-IE">
                <a:solidFill>
                  <a:schemeClr val="bg1"/>
                </a:solidFill>
              </a:rPr>
              <a:t>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7385226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B15E9-2781-D778-239E-4B9D0BFBA94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7996558-0989-E634-F5C0-48A21DAA1E0F}"/>
              </a:ext>
            </a:extLst>
          </p:cNvPr>
          <p:cNvSpPr>
            <a:spLocks noGrp="1"/>
          </p:cNvSpPr>
          <p:nvPr>
            <p:ph type="body" sz="quarter" idx="18"/>
          </p:nvPr>
        </p:nvSpPr>
        <p:spPr>
          <a:xfrm>
            <a:off x="7443483" y="1503131"/>
            <a:ext cx="4249875" cy="870198"/>
          </a:xfrm>
        </p:spPr>
        <p:txBody>
          <a:bodyPr/>
          <a:lstStyle/>
          <a:p>
            <a:pPr>
              <a:lnSpc>
                <a:spcPts val="3240"/>
              </a:lnSpc>
            </a:pPr>
            <a:r>
              <a:rPr lang="en-GB" sz="3200" dirty="0"/>
              <a:t>Vedite, za kaj so stranke pripravljene plačati: privlačnost in pričakovanja gostov</a:t>
            </a:r>
          </a:p>
          <a:p>
            <a:pPr>
              <a:lnSpc>
                <a:spcPts val="3240"/>
              </a:lnSpc>
            </a:pPr>
            <a:endParaRPr lang="en-GB" sz="3200" dirty="0"/>
          </a:p>
        </p:txBody>
      </p:sp>
      <p:sp>
        <p:nvSpPr>
          <p:cNvPr id="3" name="Text Placeholder 2">
            <a:extLst>
              <a:ext uri="{FF2B5EF4-FFF2-40B4-BE49-F238E27FC236}">
                <a16:creationId xmlns:a16="http://schemas.microsoft.com/office/drawing/2014/main" id="{94E0326C-A6F3-F01B-35EC-C4CC0164AACF}"/>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03</a:t>
            </a:r>
          </a:p>
        </p:txBody>
      </p:sp>
      <p:sp>
        <p:nvSpPr>
          <p:cNvPr id="29" name="Slide Number Placeholder 5">
            <a:extLst>
              <a:ext uri="{FF2B5EF4-FFF2-40B4-BE49-F238E27FC236}">
                <a16:creationId xmlns:a16="http://schemas.microsoft.com/office/drawing/2014/main" id="{1B2A848A-FADA-3B55-A6E8-A07D382C4FB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61</a:t>
            </a:fld>
            <a:endParaRPr lang="fr-CA" sz="1200" dirty="0"/>
          </a:p>
        </p:txBody>
      </p:sp>
      <p:sp>
        <p:nvSpPr>
          <p:cNvPr id="4" name="Text Placeholder 4">
            <a:extLst>
              <a:ext uri="{FF2B5EF4-FFF2-40B4-BE49-F238E27FC236}">
                <a16:creationId xmlns:a16="http://schemas.microsoft.com/office/drawing/2014/main" id="{97D80A89-1767-F8D7-E588-DA1F81286F8B}"/>
              </a:ext>
            </a:extLst>
          </p:cNvPr>
          <p:cNvSpPr txBox="1">
            <a:spLocks/>
          </p:cNvSpPr>
          <p:nvPr/>
        </p:nvSpPr>
        <p:spPr>
          <a:xfrm>
            <a:off x="3700463" y="3990914"/>
            <a:ext cx="7820367"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80"/>
              </a:lnSpc>
            </a:pPr>
            <a:r>
              <a:rPr lang="en-US" dirty="0"/>
              <a:t>Vaši gostje bodo povečali vaše prihodke, zato je bistveno, da razumete, </a:t>
            </a:r>
            <a:r>
              <a:rPr lang="en-US" b="1" dirty="0"/>
              <a:t>kaj cenijo in za kaj so pripravljeni plačati</a:t>
            </a:r>
            <a:r>
              <a:rPr lang="en-US" dirty="0"/>
              <a:t>. Naj gre za zasebnost, ekološke značilnosti, kulturno pripovedovanje zgodb ali dodatke za dobro počutje, privlačnost se neposredno odraža v stopnji rezervacij in cenovni moči. Če ta korak preskočite, pride do dragega neskladja med tem, kar ponujate, in tem, kar gostje želijo. Raziskovanje vaše ciljne skupine vam pomaga, da že na začetku sprejmete donosne odločitve glede oblikovanja in storitev.</a:t>
            </a:r>
            <a:endParaRPr lang="en-IE" dirty="0"/>
          </a:p>
        </p:txBody>
      </p:sp>
      <p:sp>
        <p:nvSpPr>
          <p:cNvPr id="5" name="Text Placeholder 4">
            <a:extLst>
              <a:ext uri="{FF2B5EF4-FFF2-40B4-BE49-F238E27FC236}">
                <a16:creationId xmlns:a16="http://schemas.microsoft.com/office/drawing/2014/main" id="{9BCBBA66-40C7-E724-197A-CB0312A39D8A}"/>
              </a:ext>
            </a:extLst>
          </p:cNvPr>
          <p:cNvSpPr txBox="1">
            <a:spLocks/>
          </p:cNvSpPr>
          <p:nvPr/>
        </p:nvSpPr>
        <p:spPr>
          <a:xfrm>
            <a:off x="473839" y="3990914"/>
            <a:ext cx="285515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solidFill>
                  <a:srgbClr val="EC7C69"/>
                </a:solidFill>
              </a:rPr>
              <a:t>Razumite, kdo so vaši gostje in za kaj so pripravljeni plačati več, da lahko svojo ponudbo prilagodite povpraševanju in maksimirate prihodke.</a:t>
            </a:r>
          </a:p>
          <a:p>
            <a:pPr>
              <a:lnSpc>
                <a:spcPts val="2360"/>
              </a:lnSpc>
            </a:pPr>
            <a:endParaRPr lang="en-IE" dirty="0">
              <a:solidFill>
                <a:srgbClr val="EC7C69"/>
              </a:solidFill>
            </a:endParaRPr>
          </a:p>
        </p:txBody>
      </p:sp>
      <p:pic>
        <p:nvPicPr>
          <p:cNvPr id="10" name="Picture Placeholder 9" descr="A person and person sitting at a table&#10;&#10;AI-generated content may be incorrect.">
            <a:extLst>
              <a:ext uri="{FF2B5EF4-FFF2-40B4-BE49-F238E27FC236}">
                <a16:creationId xmlns:a16="http://schemas.microsoft.com/office/drawing/2014/main" id="{6BB767E3-2691-E9AE-7435-C611AD397FBE}"/>
              </a:ext>
            </a:extLst>
          </p:cNvPr>
          <p:cNvPicPr>
            <a:picLocks noGrp="1" noChangeAspect="1"/>
          </p:cNvPicPr>
          <p:nvPr>
            <p:ph type="pic" sz="quarter" idx="67"/>
          </p:nvPr>
        </p:nvPicPr>
        <p:blipFill>
          <a:blip r:embed="rId2"/>
          <a:srcRect t="734" b="734"/>
          <a:stretch>
            <a:fillRect/>
          </a:stretch>
        </p:blipFill>
        <p:spPr/>
      </p:pic>
    </p:spTree>
    <p:extLst>
      <p:ext uri="{BB962C8B-B14F-4D97-AF65-F5344CB8AC3E}">
        <p14:creationId xmlns:p14="http://schemas.microsoft.com/office/powerpoint/2010/main" val="22264330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177CB-D421-DDFB-DA4B-2D9ABAE8DDB2}"/>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B82386F-A9CB-4AB7-8BCB-9BB17EEB8C72}"/>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5EAA62DD-4602-F9FC-55EF-7F71A978FA07}"/>
              </a:ext>
            </a:extLst>
          </p:cNvPr>
          <p:cNvCxnSpPr>
            <a:cxnSpLocks/>
          </p:cNvCxnSpPr>
          <p:nvPr/>
        </p:nvCxnSpPr>
        <p:spPr>
          <a:xfrm>
            <a:off x="1769513" y="2733699"/>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FEBFAA7-9E72-FB2F-8066-FCA0EDFD6A5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62</a:t>
            </a:fld>
            <a:endParaRPr lang="fr-CA" sz="1200" dirty="0"/>
          </a:p>
        </p:txBody>
      </p:sp>
      <p:sp>
        <p:nvSpPr>
          <p:cNvPr id="2" name="TextBox 1">
            <a:extLst>
              <a:ext uri="{FF2B5EF4-FFF2-40B4-BE49-F238E27FC236}">
                <a16:creationId xmlns:a16="http://schemas.microsoft.com/office/drawing/2014/main" id="{79178EAF-5C80-3413-A2D4-E0BEB79380CA}"/>
              </a:ext>
            </a:extLst>
          </p:cNvPr>
          <p:cNvSpPr txBox="1"/>
          <p:nvPr/>
        </p:nvSpPr>
        <p:spPr>
          <a:xfrm>
            <a:off x="1969475" y="2937574"/>
            <a:ext cx="8900381" cy="3632533"/>
          </a:xfrm>
          <a:prstGeom prst="rect">
            <a:avLst/>
          </a:prstGeom>
          <a:noFill/>
        </p:spPr>
        <p:txBody>
          <a:bodyPr wrap="square">
            <a:spAutoFit/>
          </a:bodyPr>
          <a:lstStyle/>
          <a:p>
            <a:pPr>
              <a:lnSpc>
                <a:spcPts val="2340"/>
              </a:lnSpc>
            </a:pPr>
            <a:r>
              <a:rPr lang="en-US" sz="2400" b="1" dirty="0">
                <a:solidFill>
                  <a:srgbClr val="E96751"/>
                </a:solidFill>
              </a:rPr>
              <a:t>Preprečuje draga neskladja; če veste, komu ponujate storitve, lahko izboljšate trženje in povečate število rezervacij.</a:t>
            </a:r>
          </a:p>
          <a:p>
            <a:pPr>
              <a:lnSpc>
                <a:spcPts val="2340"/>
              </a:lnSpc>
            </a:pPr>
            <a:endParaRPr lang="en-US" sz="2200" b="1" dirty="0">
              <a:solidFill>
                <a:srgbClr val="494949"/>
              </a:solidFill>
            </a:endParaRPr>
          </a:p>
          <a:p>
            <a:pPr>
              <a:lnSpc>
                <a:spcPts val="2340"/>
              </a:lnSpc>
            </a:pPr>
            <a:r>
              <a:rPr lang="en-US" sz="2200" b="1" dirty="0">
                <a:solidFill>
                  <a:srgbClr val="494949"/>
                </a:solidFill>
              </a:rPr>
              <a:t>Najnovejši podatki poudarjajo rastoči trend alternativnih turističnih nastanitev. </a:t>
            </a:r>
            <a:r>
              <a:rPr lang="en-US" sz="2200" dirty="0">
                <a:solidFill>
                  <a:srgbClr val="494949"/>
                </a:solidFill>
              </a:rPr>
              <a:t>Globalni trg alternativnih nastanitev je bil </a:t>
            </a:r>
            <a:r>
              <a:rPr lang="en-US" sz="2200" b="1" dirty="0">
                <a:solidFill>
                  <a:srgbClr val="494949"/>
                </a:solidFill>
              </a:rPr>
              <a:t>leta 2024 </a:t>
            </a:r>
            <a:r>
              <a:rPr lang="en-US" sz="2200" dirty="0">
                <a:solidFill>
                  <a:srgbClr val="494949"/>
                </a:solidFill>
              </a:rPr>
              <a:t>ocenjen na približno</a:t>
            </a:r>
            <a:r>
              <a:rPr lang="en-US" sz="2200" b="1" dirty="0">
                <a:solidFill>
                  <a:srgbClr val="494949"/>
                </a:solidFill>
              </a:rPr>
              <a:t> 216,5 milijarde </a:t>
            </a:r>
            <a:r>
              <a:rPr lang="en-US" sz="2200" dirty="0">
                <a:solidFill>
                  <a:srgbClr val="494949"/>
                </a:solidFill>
              </a:rPr>
              <a:t>evrov, </a:t>
            </a:r>
            <a:r>
              <a:rPr lang="en-US" sz="2200" b="1" dirty="0">
                <a:solidFill>
                  <a:srgbClr val="494949"/>
                </a:solidFill>
              </a:rPr>
              <a:t>do leta 2032 </a:t>
            </a:r>
            <a:r>
              <a:rPr lang="en-US" sz="2200" dirty="0">
                <a:solidFill>
                  <a:srgbClr val="494949"/>
                </a:solidFill>
              </a:rPr>
              <a:t>pa naj bi dosegel</a:t>
            </a:r>
            <a:r>
              <a:rPr lang="en-US" sz="2200" b="1" dirty="0">
                <a:solidFill>
                  <a:srgbClr val="494949"/>
                </a:solidFill>
              </a:rPr>
              <a:t> 715 milijard evrov</a:t>
            </a:r>
            <a:r>
              <a:rPr lang="en-US" sz="2200" dirty="0">
                <a:solidFill>
                  <a:srgbClr val="494949"/>
                </a:solidFill>
              </a:rPr>
              <a:t>, kar pomeni 16,19-odstotno letno stopnjo rasti (CAGR). </a:t>
            </a:r>
          </a:p>
          <a:p>
            <a:pPr>
              <a:lnSpc>
                <a:spcPts val="2340"/>
              </a:lnSpc>
            </a:pPr>
            <a:endParaRPr lang="en-US" sz="2200" dirty="0">
              <a:solidFill>
                <a:srgbClr val="494949"/>
              </a:solidFill>
            </a:endParaRPr>
          </a:p>
          <a:p>
            <a:pPr>
              <a:lnSpc>
                <a:spcPts val="2340"/>
              </a:lnSpc>
            </a:pPr>
            <a:r>
              <a:rPr lang="en-US" sz="2200" dirty="0">
                <a:solidFill>
                  <a:srgbClr val="494949"/>
                </a:solidFill>
              </a:rPr>
              <a:t>Ta porast je posledica </a:t>
            </a:r>
            <a:r>
              <a:rPr lang="en-US" sz="2200" dirty="0" err="1">
                <a:solidFill>
                  <a:srgbClr val="494949"/>
                </a:solidFill>
              </a:rPr>
              <a:t>potnikov</a:t>
            </a:r>
            <a:r>
              <a:rPr lang="en-US" sz="2200" dirty="0">
                <a:solidFill>
                  <a:srgbClr val="494949"/>
                </a:solidFill>
              </a:rPr>
              <a:t>, ki iščejo </a:t>
            </a:r>
            <a:r>
              <a:rPr lang="en-US" sz="2200" dirty="0" err="1">
                <a:solidFill>
                  <a:srgbClr val="494949"/>
                </a:solidFill>
              </a:rPr>
              <a:t>prilagojene </a:t>
            </a:r>
            <a:r>
              <a:rPr lang="en-US" sz="2200" dirty="0">
                <a:solidFill>
                  <a:srgbClr val="494949"/>
                </a:solidFill>
              </a:rPr>
              <a:t>in prilagodljive možnosti nastanitve, ki jih tradicionalne nastanitve pogosto ne ponujajo.</a:t>
            </a:r>
          </a:p>
        </p:txBody>
      </p:sp>
      <p:pic>
        <p:nvPicPr>
          <p:cNvPr id="14" name="Picture 13">
            <a:extLst>
              <a:ext uri="{FF2B5EF4-FFF2-40B4-BE49-F238E27FC236}">
                <a16:creationId xmlns:a16="http://schemas.microsoft.com/office/drawing/2014/main" id="{92830AEC-8A28-1DD8-2ED4-AA30D0E67065}"/>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7A5ED7DF-EC88-F33A-303A-692C3E91BFC6}"/>
              </a:ext>
            </a:extLst>
          </p:cNvPr>
          <p:cNvSpPr txBox="1">
            <a:spLocks/>
          </p:cNvSpPr>
          <p:nvPr/>
        </p:nvSpPr>
        <p:spPr>
          <a:xfrm>
            <a:off x="1969476" y="2106770"/>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Razumevanje ključnih motivov obiskovalcev!</a:t>
            </a:r>
          </a:p>
          <a:p>
            <a:pPr>
              <a:lnSpc>
                <a:spcPts val="2900"/>
              </a:lnSpc>
            </a:pPr>
            <a:endParaRPr lang="en-US" dirty="0"/>
          </a:p>
        </p:txBody>
      </p:sp>
      <p:sp>
        <p:nvSpPr>
          <p:cNvPr id="6" name="Text Placeholder 3">
            <a:extLst>
              <a:ext uri="{FF2B5EF4-FFF2-40B4-BE49-F238E27FC236}">
                <a16:creationId xmlns:a16="http://schemas.microsoft.com/office/drawing/2014/main" id="{58C6E737-1B1E-464D-ABCC-64875B17285A}"/>
              </a:ext>
            </a:extLst>
          </p:cNvPr>
          <p:cNvSpPr txBox="1">
            <a:spLocks/>
          </p:cNvSpPr>
          <p:nvPr/>
        </p:nvSpPr>
        <p:spPr>
          <a:xfrm rot="16200000">
            <a:off x="-983297" y="1835609"/>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Vrednost ATA</a:t>
            </a:r>
          </a:p>
          <a:p>
            <a:pPr algn="r">
              <a:lnSpc>
                <a:spcPts val="3620"/>
              </a:lnSpc>
            </a:pPr>
            <a:endParaRPr lang="en-US" dirty="0">
              <a:solidFill>
                <a:schemeClr val="bg1"/>
              </a:solidFill>
            </a:endParaRPr>
          </a:p>
        </p:txBody>
      </p:sp>
      <p:sp>
        <p:nvSpPr>
          <p:cNvPr id="11" name="Freeform 18">
            <a:extLst>
              <a:ext uri="{FF2B5EF4-FFF2-40B4-BE49-F238E27FC236}">
                <a16:creationId xmlns:a16="http://schemas.microsoft.com/office/drawing/2014/main" id="{BD3FBA09-97F1-61E1-E353-B9A83D8F6406}"/>
              </a:ext>
            </a:extLst>
          </p:cNvPr>
          <p:cNvSpPr/>
          <p:nvPr/>
        </p:nvSpPr>
        <p:spPr>
          <a:xfrm rot="5400000">
            <a:off x="4161563" y="-1646357"/>
            <a:ext cx="1464686" cy="5634975"/>
          </a:xfrm>
          <a:custGeom>
            <a:avLst/>
            <a:gdLst>
              <a:gd name="connsiteX0" fmla="*/ 0 w 1879679"/>
              <a:gd name="connsiteY0" fmla="*/ 5261425 h 5634975"/>
              <a:gd name="connsiteX1" fmla="*/ 0 w 1879679"/>
              <a:gd name="connsiteY1" fmla="*/ 4843948 h 5634975"/>
              <a:gd name="connsiteX2" fmla="*/ 0 w 1879679"/>
              <a:gd name="connsiteY2" fmla="*/ 4736662 h 5634975"/>
              <a:gd name="connsiteX3" fmla="*/ 0 w 1879679"/>
              <a:gd name="connsiteY3" fmla="*/ 4568933 h 5634975"/>
              <a:gd name="connsiteX4" fmla="*/ 0 w 1879679"/>
              <a:gd name="connsiteY4" fmla="*/ 4319186 h 5634975"/>
              <a:gd name="connsiteX5" fmla="*/ 0 w 1879679"/>
              <a:gd name="connsiteY5" fmla="*/ 4288055 h 5634975"/>
              <a:gd name="connsiteX6" fmla="*/ 0 w 1879679"/>
              <a:gd name="connsiteY6" fmla="*/ 4151456 h 5634975"/>
              <a:gd name="connsiteX7" fmla="*/ 0 w 1879679"/>
              <a:gd name="connsiteY7" fmla="*/ 4044170 h 5634975"/>
              <a:gd name="connsiteX8" fmla="*/ 0 w 1879679"/>
              <a:gd name="connsiteY8" fmla="*/ 3870578 h 5634975"/>
              <a:gd name="connsiteX9" fmla="*/ 0 w 1879679"/>
              <a:gd name="connsiteY9" fmla="*/ 3763292 h 5634975"/>
              <a:gd name="connsiteX10" fmla="*/ 0 w 1879679"/>
              <a:gd name="connsiteY10" fmla="*/ 3626693 h 5634975"/>
              <a:gd name="connsiteX11" fmla="*/ 0 w 1879679"/>
              <a:gd name="connsiteY11" fmla="*/ 3595563 h 5634975"/>
              <a:gd name="connsiteX12" fmla="*/ 0 w 1879679"/>
              <a:gd name="connsiteY12" fmla="*/ 3345816 h 5634975"/>
              <a:gd name="connsiteX13" fmla="*/ 0 w 1879679"/>
              <a:gd name="connsiteY13" fmla="*/ 3227956 h 5634975"/>
              <a:gd name="connsiteX14" fmla="*/ 0 w 1879679"/>
              <a:gd name="connsiteY14" fmla="*/ 3227955 h 5634975"/>
              <a:gd name="connsiteX15" fmla="*/ 0 w 1879679"/>
              <a:gd name="connsiteY15" fmla="*/ 3178086 h 5634975"/>
              <a:gd name="connsiteX16" fmla="*/ 0 w 1879679"/>
              <a:gd name="connsiteY16" fmla="*/ 3070800 h 5634975"/>
              <a:gd name="connsiteX17" fmla="*/ 0 w 1879679"/>
              <a:gd name="connsiteY17" fmla="*/ 3016557 h 5634975"/>
              <a:gd name="connsiteX18" fmla="*/ 0 w 1879679"/>
              <a:gd name="connsiteY18" fmla="*/ 2810481 h 5634975"/>
              <a:gd name="connsiteX19" fmla="*/ 0 w 1879679"/>
              <a:gd name="connsiteY19" fmla="*/ 2810476 h 5634975"/>
              <a:gd name="connsiteX20" fmla="*/ 0 w 1879679"/>
              <a:gd name="connsiteY20" fmla="*/ 2703195 h 5634975"/>
              <a:gd name="connsiteX21" fmla="*/ 0 w 1879679"/>
              <a:gd name="connsiteY21" fmla="*/ 2703194 h 5634975"/>
              <a:gd name="connsiteX22" fmla="*/ 0 w 1879679"/>
              <a:gd name="connsiteY22" fmla="*/ 2653323 h 5634975"/>
              <a:gd name="connsiteX23" fmla="*/ 0 w 1879679"/>
              <a:gd name="connsiteY23" fmla="*/ 2599080 h 5634975"/>
              <a:gd name="connsiteX24" fmla="*/ 0 w 1879679"/>
              <a:gd name="connsiteY24" fmla="*/ 2535466 h 5634975"/>
              <a:gd name="connsiteX25" fmla="*/ 0 w 1879679"/>
              <a:gd name="connsiteY25" fmla="*/ 2535463 h 5634975"/>
              <a:gd name="connsiteX26" fmla="*/ 0 w 1879679"/>
              <a:gd name="connsiteY26" fmla="*/ 2491793 h 5634975"/>
              <a:gd name="connsiteX27" fmla="*/ 0 w 1879679"/>
              <a:gd name="connsiteY27" fmla="*/ 2324065 h 5634975"/>
              <a:gd name="connsiteX28" fmla="*/ 0 w 1879679"/>
              <a:gd name="connsiteY28" fmla="*/ 2285718 h 5634975"/>
              <a:gd name="connsiteX29" fmla="*/ 0 w 1879679"/>
              <a:gd name="connsiteY29" fmla="*/ 2285716 h 5634975"/>
              <a:gd name="connsiteX30" fmla="*/ 0 w 1879679"/>
              <a:gd name="connsiteY30" fmla="*/ 2254586 h 5634975"/>
              <a:gd name="connsiteX31" fmla="*/ 0 w 1879679"/>
              <a:gd name="connsiteY31" fmla="*/ 2254585 h 5634975"/>
              <a:gd name="connsiteX32" fmla="*/ 0 w 1879679"/>
              <a:gd name="connsiteY32" fmla="*/ 2117989 h 5634975"/>
              <a:gd name="connsiteX33" fmla="*/ 0 w 1879679"/>
              <a:gd name="connsiteY33" fmla="*/ 2117987 h 5634975"/>
              <a:gd name="connsiteX34" fmla="*/ 0 w 1879679"/>
              <a:gd name="connsiteY34" fmla="*/ 2074317 h 5634975"/>
              <a:gd name="connsiteX35" fmla="*/ 0 w 1879679"/>
              <a:gd name="connsiteY35" fmla="*/ 2043187 h 5634975"/>
              <a:gd name="connsiteX36" fmla="*/ 0 w 1879679"/>
              <a:gd name="connsiteY36" fmla="*/ 2010704 h 5634975"/>
              <a:gd name="connsiteX37" fmla="*/ 0 w 1879679"/>
              <a:gd name="connsiteY37" fmla="*/ 2010701 h 5634975"/>
              <a:gd name="connsiteX38" fmla="*/ 0 w 1879679"/>
              <a:gd name="connsiteY38" fmla="*/ 1906588 h 5634975"/>
              <a:gd name="connsiteX39" fmla="*/ 0 w 1879679"/>
              <a:gd name="connsiteY39" fmla="*/ 1837111 h 5634975"/>
              <a:gd name="connsiteX40" fmla="*/ 0 w 1879679"/>
              <a:gd name="connsiteY40" fmla="*/ 1837107 h 5634975"/>
              <a:gd name="connsiteX41" fmla="*/ 0 w 1879679"/>
              <a:gd name="connsiteY41" fmla="*/ 1799303 h 5634975"/>
              <a:gd name="connsiteX42" fmla="*/ 0 w 1879679"/>
              <a:gd name="connsiteY42" fmla="*/ 1797973 h 5634975"/>
              <a:gd name="connsiteX43" fmla="*/ 0 w 1879679"/>
              <a:gd name="connsiteY43" fmla="*/ 1729826 h 5634975"/>
              <a:gd name="connsiteX44" fmla="*/ 0 w 1879679"/>
              <a:gd name="connsiteY44" fmla="*/ 1729824 h 5634975"/>
              <a:gd name="connsiteX45" fmla="*/ 0 w 1879679"/>
              <a:gd name="connsiteY45" fmla="*/ 1625710 h 5634975"/>
              <a:gd name="connsiteX46" fmla="*/ 0 w 1879679"/>
              <a:gd name="connsiteY46" fmla="*/ 1593227 h 5634975"/>
              <a:gd name="connsiteX47" fmla="*/ 0 w 1879679"/>
              <a:gd name="connsiteY47" fmla="*/ 1593225 h 5634975"/>
              <a:gd name="connsiteX48" fmla="*/ 0 w 1879679"/>
              <a:gd name="connsiteY48" fmla="*/ 1562096 h 5634975"/>
              <a:gd name="connsiteX49" fmla="*/ 0 w 1879679"/>
              <a:gd name="connsiteY49" fmla="*/ 1562093 h 5634975"/>
              <a:gd name="connsiteX50" fmla="*/ 0 w 1879679"/>
              <a:gd name="connsiteY50" fmla="*/ 1548513 h 5634975"/>
              <a:gd name="connsiteX51" fmla="*/ 0 w 1879679"/>
              <a:gd name="connsiteY51" fmla="*/ 1518424 h 5634975"/>
              <a:gd name="connsiteX52" fmla="*/ 0 w 1879679"/>
              <a:gd name="connsiteY52" fmla="*/ 1381826 h 5634975"/>
              <a:gd name="connsiteX53" fmla="*/ 0 w 1879679"/>
              <a:gd name="connsiteY53" fmla="*/ 1350695 h 5634975"/>
              <a:gd name="connsiteX54" fmla="*/ 0 w 1879679"/>
              <a:gd name="connsiteY54" fmla="*/ 1312348 h 5634975"/>
              <a:gd name="connsiteX55" fmla="*/ 0 w 1879679"/>
              <a:gd name="connsiteY55" fmla="*/ 1312346 h 5634975"/>
              <a:gd name="connsiteX56" fmla="*/ 0 w 1879679"/>
              <a:gd name="connsiteY56" fmla="*/ 1144619 h 5634975"/>
              <a:gd name="connsiteX57" fmla="*/ 0 w 1879679"/>
              <a:gd name="connsiteY57" fmla="*/ 1144617 h 5634975"/>
              <a:gd name="connsiteX58" fmla="*/ 0 w 1879679"/>
              <a:gd name="connsiteY58" fmla="*/ 1100947 h 5634975"/>
              <a:gd name="connsiteX59" fmla="*/ 0 w 1879679"/>
              <a:gd name="connsiteY59" fmla="*/ 1037334 h 5634975"/>
              <a:gd name="connsiteX60" fmla="*/ 0 w 1879679"/>
              <a:gd name="connsiteY60" fmla="*/ 1037331 h 5634975"/>
              <a:gd name="connsiteX61" fmla="*/ 0 w 1879679"/>
              <a:gd name="connsiteY61" fmla="*/ 983089 h 5634975"/>
              <a:gd name="connsiteX62" fmla="*/ 0 w 1879679"/>
              <a:gd name="connsiteY62" fmla="*/ 983087 h 5634975"/>
              <a:gd name="connsiteX63" fmla="*/ 0 w 1879679"/>
              <a:gd name="connsiteY63" fmla="*/ 973370 h 5634975"/>
              <a:gd name="connsiteX64" fmla="*/ 0 w 1879679"/>
              <a:gd name="connsiteY64" fmla="*/ 933218 h 5634975"/>
              <a:gd name="connsiteX65" fmla="*/ 0 w 1879679"/>
              <a:gd name="connsiteY65" fmla="*/ 825933 h 5634975"/>
              <a:gd name="connsiteX66" fmla="*/ 0 w 1879679"/>
              <a:gd name="connsiteY66" fmla="*/ 824603 h 5634975"/>
              <a:gd name="connsiteX67" fmla="*/ 0 w 1879679"/>
              <a:gd name="connsiteY67" fmla="*/ 619857 h 5634975"/>
              <a:gd name="connsiteX68" fmla="*/ 0 w 1879679"/>
              <a:gd name="connsiteY68" fmla="*/ 619855 h 5634975"/>
              <a:gd name="connsiteX69" fmla="*/ 0 w 1879679"/>
              <a:gd name="connsiteY69" fmla="*/ 575143 h 5634975"/>
              <a:gd name="connsiteX70" fmla="*/ 0 w 1879679"/>
              <a:gd name="connsiteY70" fmla="*/ 408456 h 5634975"/>
              <a:gd name="connsiteX71" fmla="*/ 0 w 1879679"/>
              <a:gd name="connsiteY71" fmla="*/ 9719 h 5634975"/>
              <a:gd name="connsiteX72" fmla="*/ 0 w 1879679"/>
              <a:gd name="connsiteY72" fmla="*/ 9717 h 5634975"/>
              <a:gd name="connsiteX73" fmla="*/ 0 w 1879679"/>
              <a:gd name="connsiteY73" fmla="*/ 0 h 5634975"/>
              <a:gd name="connsiteX74" fmla="*/ 455215 w 1879679"/>
              <a:gd name="connsiteY74" fmla="*/ 0 h 5634975"/>
              <a:gd name="connsiteX75" fmla="*/ 548216 w 1879679"/>
              <a:gd name="connsiteY75" fmla="*/ 0 h 5634975"/>
              <a:gd name="connsiteX76" fmla="*/ 1065514 w 1879679"/>
              <a:gd name="connsiteY76" fmla="*/ 0 h 5634975"/>
              <a:gd name="connsiteX77" fmla="*/ 1159590 w 1879679"/>
              <a:gd name="connsiteY77" fmla="*/ 0 h 5634975"/>
              <a:gd name="connsiteX78" fmla="*/ 1520728 w 1879679"/>
              <a:gd name="connsiteY78" fmla="*/ 0 h 5634975"/>
              <a:gd name="connsiteX79" fmla="*/ 1613728 w 1879679"/>
              <a:gd name="connsiteY79" fmla="*/ 0 h 5634975"/>
              <a:gd name="connsiteX80" fmla="*/ 1879679 w 1879679"/>
              <a:gd name="connsiteY80" fmla="*/ 0 h 5634975"/>
              <a:gd name="connsiteX81" fmla="*/ 1879679 w 1879679"/>
              <a:gd name="connsiteY81" fmla="*/ 74513 h 5634975"/>
              <a:gd name="connsiteX82" fmla="*/ 1879679 w 1879679"/>
              <a:gd name="connsiteY82" fmla="*/ 519922 h 5634975"/>
              <a:gd name="connsiteX83" fmla="*/ 1879679 w 1879679"/>
              <a:gd name="connsiteY83" fmla="*/ 973370 h 5634975"/>
              <a:gd name="connsiteX84" fmla="*/ 1879679 w 1879679"/>
              <a:gd name="connsiteY84" fmla="*/ 1047883 h 5634975"/>
              <a:gd name="connsiteX85" fmla="*/ 1879679 w 1879679"/>
              <a:gd name="connsiteY85" fmla="*/ 1493292 h 5634975"/>
              <a:gd name="connsiteX86" fmla="*/ 1879679 w 1879679"/>
              <a:gd name="connsiteY86" fmla="*/ 2386177 h 5634975"/>
              <a:gd name="connsiteX87" fmla="*/ 1879679 w 1879679"/>
              <a:gd name="connsiteY87" fmla="*/ 3238990 h 5634975"/>
              <a:gd name="connsiteX88" fmla="*/ 1879679 w 1879679"/>
              <a:gd name="connsiteY88" fmla="*/ 3359547 h 5634975"/>
              <a:gd name="connsiteX89" fmla="*/ 1879679 w 1879679"/>
              <a:gd name="connsiteY89" fmla="*/ 3368717 h 5634975"/>
              <a:gd name="connsiteX90" fmla="*/ 1879679 w 1879679"/>
              <a:gd name="connsiteY90" fmla="*/ 3872474 h 5634975"/>
              <a:gd name="connsiteX91" fmla="*/ 1879679 w 1879679"/>
              <a:gd name="connsiteY91" fmla="*/ 4003702 h 5634975"/>
              <a:gd name="connsiteX92" fmla="*/ 1879679 w 1879679"/>
              <a:gd name="connsiteY92" fmla="*/ 4212360 h 5634975"/>
              <a:gd name="connsiteX93" fmla="*/ 1879679 w 1879679"/>
              <a:gd name="connsiteY93" fmla="*/ 4342087 h 5634975"/>
              <a:gd name="connsiteX94" fmla="*/ 1879679 w 1879679"/>
              <a:gd name="connsiteY94" fmla="*/ 4661605 h 5634975"/>
              <a:gd name="connsiteX95" fmla="*/ 1879679 w 1879679"/>
              <a:gd name="connsiteY95" fmla="*/ 4845844 h 5634975"/>
              <a:gd name="connsiteX96" fmla="*/ 1879679 w 1879679"/>
              <a:gd name="connsiteY96" fmla="*/ 4977072 h 5634975"/>
              <a:gd name="connsiteX97" fmla="*/ 1879679 w 1879679"/>
              <a:gd name="connsiteY97" fmla="*/ 5634975 h 5634975"/>
              <a:gd name="connsiteX98" fmla="*/ 1820360 w 1879679"/>
              <a:gd name="connsiteY98" fmla="*/ 5634975 h 5634975"/>
              <a:gd name="connsiteX99" fmla="*/ 1388114 w 1879679"/>
              <a:gd name="connsiteY99" fmla="*/ 5634975 h 5634975"/>
              <a:gd name="connsiteX100" fmla="*/ 1252844 w 1879679"/>
              <a:gd name="connsiteY100" fmla="*/ 5634975 h 5634975"/>
              <a:gd name="connsiteX101" fmla="*/ 820598 w 1879679"/>
              <a:gd name="connsiteY101" fmla="*/ 5634975 h 5634975"/>
              <a:gd name="connsiteX102" fmla="*/ 754847 w 1879679"/>
              <a:gd name="connsiteY102" fmla="*/ 5634975 h 5634975"/>
              <a:gd name="connsiteX103" fmla="*/ 322601 w 1879679"/>
              <a:gd name="connsiteY103" fmla="*/ 5634975 h 5634975"/>
              <a:gd name="connsiteX104" fmla="*/ 0 w 1879679"/>
              <a:gd name="connsiteY104" fmla="*/ 5261425 h 56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879679" h="5634975">
                <a:moveTo>
                  <a:pt x="0" y="5261425"/>
                </a:moveTo>
                <a:lnTo>
                  <a:pt x="0" y="4843948"/>
                </a:lnTo>
                <a:lnTo>
                  <a:pt x="0" y="4736662"/>
                </a:lnTo>
                <a:lnTo>
                  <a:pt x="0" y="4568933"/>
                </a:lnTo>
                <a:lnTo>
                  <a:pt x="0" y="4319186"/>
                </a:lnTo>
                <a:lnTo>
                  <a:pt x="0" y="4288055"/>
                </a:lnTo>
                <a:lnTo>
                  <a:pt x="0" y="4151456"/>
                </a:lnTo>
                <a:lnTo>
                  <a:pt x="0" y="4044170"/>
                </a:lnTo>
                <a:lnTo>
                  <a:pt x="0" y="3870578"/>
                </a:lnTo>
                <a:lnTo>
                  <a:pt x="0" y="3763292"/>
                </a:lnTo>
                <a:lnTo>
                  <a:pt x="0" y="3626693"/>
                </a:lnTo>
                <a:lnTo>
                  <a:pt x="0" y="3595563"/>
                </a:lnTo>
                <a:lnTo>
                  <a:pt x="0" y="3345816"/>
                </a:lnTo>
                <a:lnTo>
                  <a:pt x="0" y="3227956"/>
                </a:lnTo>
                <a:lnTo>
                  <a:pt x="0" y="3227955"/>
                </a:lnTo>
                <a:lnTo>
                  <a:pt x="0" y="3178086"/>
                </a:lnTo>
                <a:lnTo>
                  <a:pt x="0" y="3070800"/>
                </a:lnTo>
                <a:lnTo>
                  <a:pt x="0" y="3016557"/>
                </a:lnTo>
                <a:lnTo>
                  <a:pt x="0" y="2810481"/>
                </a:lnTo>
                <a:lnTo>
                  <a:pt x="0" y="2810476"/>
                </a:lnTo>
                <a:lnTo>
                  <a:pt x="0" y="2703195"/>
                </a:lnTo>
                <a:lnTo>
                  <a:pt x="0" y="2703194"/>
                </a:lnTo>
                <a:lnTo>
                  <a:pt x="0" y="2653323"/>
                </a:lnTo>
                <a:lnTo>
                  <a:pt x="0" y="2599080"/>
                </a:lnTo>
                <a:lnTo>
                  <a:pt x="0" y="2535466"/>
                </a:lnTo>
                <a:lnTo>
                  <a:pt x="0" y="2535463"/>
                </a:lnTo>
                <a:lnTo>
                  <a:pt x="0" y="2491793"/>
                </a:lnTo>
                <a:lnTo>
                  <a:pt x="0" y="2324065"/>
                </a:lnTo>
                <a:lnTo>
                  <a:pt x="0" y="2285718"/>
                </a:lnTo>
                <a:lnTo>
                  <a:pt x="0" y="2285716"/>
                </a:lnTo>
                <a:lnTo>
                  <a:pt x="0" y="2254586"/>
                </a:lnTo>
                <a:lnTo>
                  <a:pt x="0" y="2254585"/>
                </a:lnTo>
                <a:lnTo>
                  <a:pt x="0" y="2117989"/>
                </a:lnTo>
                <a:lnTo>
                  <a:pt x="0" y="2117987"/>
                </a:lnTo>
                <a:lnTo>
                  <a:pt x="0" y="2074317"/>
                </a:lnTo>
                <a:lnTo>
                  <a:pt x="0" y="2043187"/>
                </a:lnTo>
                <a:lnTo>
                  <a:pt x="0" y="2010704"/>
                </a:lnTo>
                <a:lnTo>
                  <a:pt x="0" y="2010701"/>
                </a:lnTo>
                <a:lnTo>
                  <a:pt x="0" y="1906588"/>
                </a:lnTo>
                <a:lnTo>
                  <a:pt x="0" y="1837111"/>
                </a:lnTo>
                <a:lnTo>
                  <a:pt x="0" y="1837107"/>
                </a:lnTo>
                <a:lnTo>
                  <a:pt x="0" y="1799303"/>
                </a:lnTo>
                <a:lnTo>
                  <a:pt x="0" y="1797973"/>
                </a:lnTo>
                <a:lnTo>
                  <a:pt x="0" y="1729826"/>
                </a:lnTo>
                <a:lnTo>
                  <a:pt x="0" y="1729824"/>
                </a:lnTo>
                <a:lnTo>
                  <a:pt x="0" y="1625710"/>
                </a:lnTo>
                <a:lnTo>
                  <a:pt x="0" y="1593227"/>
                </a:lnTo>
                <a:lnTo>
                  <a:pt x="0" y="1593225"/>
                </a:lnTo>
                <a:lnTo>
                  <a:pt x="0" y="1562096"/>
                </a:lnTo>
                <a:lnTo>
                  <a:pt x="0" y="1562093"/>
                </a:lnTo>
                <a:lnTo>
                  <a:pt x="0" y="1548513"/>
                </a:lnTo>
                <a:lnTo>
                  <a:pt x="0" y="1518424"/>
                </a:lnTo>
                <a:lnTo>
                  <a:pt x="0" y="1381826"/>
                </a:lnTo>
                <a:lnTo>
                  <a:pt x="0" y="1350695"/>
                </a:lnTo>
                <a:lnTo>
                  <a:pt x="0" y="1312348"/>
                </a:lnTo>
                <a:lnTo>
                  <a:pt x="0" y="1312346"/>
                </a:lnTo>
                <a:lnTo>
                  <a:pt x="0" y="1144619"/>
                </a:lnTo>
                <a:lnTo>
                  <a:pt x="0" y="1144617"/>
                </a:lnTo>
                <a:lnTo>
                  <a:pt x="0" y="1100947"/>
                </a:lnTo>
                <a:lnTo>
                  <a:pt x="0" y="1037334"/>
                </a:lnTo>
                <a:lnTo>
                  <a:pt x="0" y="1037331"/>
                </a:lnTo>
                <a:lnTo>
                  <a:pt x="0" y="983089"/>
                </a:lnTo>
                <a:lnTo>
                  <a:pt x="0" y="983087"/>
                </a:lnTo>
                <a:lnTo>
                  <a:pt x="0" y="973370"/>
                </a:lnTo>
                <a:lnTo>
                  <a:pt x="0" y="933218"/>
                </a:lnTo>
                <a:lnTo>
                  <a:pt x="0" y="825933"/>
                </a:lnTo>
                <a:lnTo>
                  <a:pt x="0" y="824603"/>
                </a:lnTo>
                <a:lnTo>
                  <a:pt x="0" y="619857"/>
                </a:lnTo>
                <a:lnTo>
                  <a:pt x="0" y="619855"/>
                </a:lnTo>
                <a:lnTo>
                  <a:pt x="0" y="575143"/>
                </a:lnTo>
                <a:lnTo>
                  <a:pt x="0" y="408456"/>
                </a:lnTo>
                <a:lnTo>
                  <a:pt x="0" y="9719"/>
                </a:lnTo>
                <a:lnTo>
                  <a:pt x="0" y="9717"/>
                </a:lnTo>
                <a:lnTo>
                  <a:pt x="0" y="0"/>
                </a:lnTo>
                <a:lnTo>
                  <a:pt x="455215" y="0"/>
                </a:lnTo>
                <a:lnTo>
                  <a:pt x="548216" y="0"/>
                </a:lnTo>
                <a:lnTo>
                  <a:pt x="1065514" y="0"/>
                </a:lnTo>
                <a:lnTo>
                  <a:pt x="1159590" y="0"/>
                </a:lnTo>
                <a:lnTo>
                  <a:pt x="1520728" y="0"/>
                </a:lnTo>
                <a:lnTo>
                  <a:pt x="1613728" y="0"/>
                </a:lnTo>
                <a:lnTo>
                  <a:pt x="1879679" y="0"/>
                </a:lnTo>
                <a:lnTo>
                  <a:pt x="1879679" y="74513"/>
                </a:lnTo>
                <a:lnTo>
                  <a:pt x="1879679" y="519922"/>
                </a:lnTo>
                <a:lnTo>
                  <a:pt x="1879679" y="973370"/>
                </a:lnTo>
                <a:lnTo>
                  <a:pt x="1879679" y="1047883"/>
                </a:lnTo>
                <a:lnTo>
                  <a:pt x="1879679" y="1493292"/>
                </a:lnTo>
                <a:lnTo>
                  <a:pt x="1879679" y="2386177"/>
                </a:lnTo>
                <a:lnTo>
                  <a:pt x="1879679" y="3238990"/>
                </a:lnTo>
                <a:lnTo>
                  <a:pt x="1879679" y="3359547"/>
                </a:lnTo>
                <a:lnTo>
                  <a:pt x="1879679" y="3368717"/>
                </a:lnTo>
                <a:lnTo>
                  <a:pt x="1879679" y="3872474"/>
                </a:lnTo>
                <a:lnTo>
                  <a:pt x="1879679" y="4003702"/>
                </a:lnTo>
                <a:lnTo>
                  <a:pt x="1879679" y="4212360"/>
                </a:lnTo>
                <a:lnTo>
                  <a:pt x="1879679" y="4342087"/>
                </a:lnTo>
                <a:lnTo>
                  <a:pt x="1879679" y="4661605"/>
                </a:lnTo>
                <a:lnTo>
                  <a:pt x="1879679" y="4845844"/>
                </a:lnTo>
                <a:lnTo>
                  <a:pt x="1879679" y="4977072"/>
                </a:lnTo>
                <a:lnTo>
                  <a:pt x="1879679" y="5634975"/>
                </a:lnTo>
                <a:lnTo>
                  <a:pt x="1820360" y="5634975"/>
                </a:lnTo>
                <a:lnTo>
                  <a:pt x="1388114" y="5634975"/>
                </a:lnTo>
                <a:lnTo>
                  <a:pt x="1252844" y="5634975"/>
                </a:lnTo>
                <a:lnTo>
                  <a:pt x="820598" y="5634975"/>
                </a:lnTo>
                <a:lnTo>
                  <a:pt x="754847" y="5634975"/>
                </a:lnTo>
                <a:lnTo>
                  <a:pt x="322601" y="5634975"/>
                </a:lnTo>
                <a:cubicBezTo>
                  <a:pt x="144908" y="5634975"/>
                  <a:pt x="0" y="5468406"/>
                  <a:pt x="0" y="5261425"/>
                </a:cubicBezTo>
                <a:close/>
              </a:path>
            </a:pathLst>
          </a:custGeom>
          <a:noFill/>
          <a:ln w="24491" cap="flat">
            <a:solidFill>
              <a:srgbClr val="EC7C69"/>
            </a:solidFill>
            <a:prstDash val="solid"/>
            <a:miter/>
          </a:ln>
        </p:spPr>
        <p:txBody>
          <a:bodyPr wrap="square" rtlCol="0" anchor="ctr">
            <a:noAutofit/>
          </a:bodyPr>
          <a:lstStyle/>
          <a:p>
            <a:endParaRPr lang="en-US"/>
          </a:p>
        </p:txBody>
      </p:sp>
      <p:sp>
        <p:nvSpPr>
          <p:cNvPr id="12" name="TextBox 11">
            <a:extLst>
              <a:ext uri="{FF2B5EF4-FFF2-40B4-BE49-F238E27FC236}">
                <a16:creationId xmlns:a16="http://schemas.microsoft.com/office/drawing/2014/main" id="{637687D2-8F65-70D8-3B1C-8A687AE02002}"/>
              </a:ext>
            </a:extLst>
          </p:cNvPr>
          <p:cNvSpPr txBox="1"/>
          <p:nvPr/>
        </p:nvSpPr>
        <p:spPr>
          <a:xfrm>
            <a:off x="2695477" y="823342"/>
            <a:ext cx="4661606" cy="1631216"/>
          </a:xfrm>
          <a:prstGeom prst="rect">
            <a:avLst/>
          </a:prstGeom>
          <a:noFill/>
        </p:spPr>
        <p:txBody>
          <a:bodyPr wrap="square" rtlCol="0">
            <a:spAutoFit/>
          </a:bodyPr>
          <a:lstStyle/>
          <a:p>
            <a:pPr>
              <a:lnSpc>
                <a:spcPts val="2360"/>
              </a:lnSpc>
            </a:pPr>
            <a:r>
              <a:rPr lang="en-US" sz="2600" b="1" dirty="0">
                <a:solidFill>
                  <a:srgbClr val="EC7C69"/>
                </a:solidFill>
                <a:latin typeface="Calibri" panose="020F0502020204030204" pitchFamily="34" charset="0"/>
                <a:cs typeface="Calibri" panose="020F0502020204030204" pitchFamily="34" charset="0"/>
              </a:rPr>
              <a:t>Prednostna naloga 5 (€)</a:t>
            </a:r>
          </a:p>
          <a:p>
            <a:pPr>
              <a:lnSpc>
                <a:spcPts val="2360"/>
              </a:lnSpc>
            </a:pPr>
            <a:r>
              <a:rPr lang="en-US" sz="2200" b="1" dirty="0">
                <a:solidFill>
                  <a:srgbClr val="494949"/>
                </a:solidFill>
                <a:latin typeface="Calibri" panose="020F0502020204030204" pitchFamily="34" charset="0"/>
                <a:cs typeface="Calibri" panose="020F0502020204030204" pitchFamily="34" charset="0"/>
              </a:rPr>
              <a:t>Razumite potrebe in motivacije vašega ciljnega trga.</a:t>
            </a:r>
          </a:p>
          <a:p>
            <a:pPr>
              <a:lnSpc>
                <a:spcPts val="2360"/>
              </a:lnSpc>
            </a:pPr>
            <a:endParaRPr lang="en-US" sz="2200" b="1" dirty="0">
              <a:solidFill>
                <a:srgbClr val="494949"/>
              </a:solidFill>
              <a:latin typeface="Calibri" panose="020F0502020204030204" pitchFamily="34" charset="0"/>
              <a:cs typeface="Calibri" panose="020F0502020204030204" pitchFamily="34" charset="0"/>
            </a:endParaRP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002381D6-DF12-AF7B-3626-68DE6C889BFE}"/>
              </a:ext>
            </a:extLst>
          </p:cNvPr>
          <p:cNvGrpSpPr/>
          <p:nvPr/>
        </p:nvGrpSpPr>
        <p:grpSpPr>
          <a:xfrm>
            <a:off x="1676303" y="820721"/>
            <a:ext cx="793524" cy="801083"/>
            <a:chOff x="4897755" y="3322320"/>
            <a:chExt cx="600074" cy="605790"/>
          </a:xfrm>
        </p:grpSpPr>
        <p:sp>
          <p:nvSpPr>
            <p:cNvPr id="15" name="Freeform 7">
              <a:extLst>
                <a:ext uri="{FF2B5EF4-FFF2-40B4-BE49-F238E27FC236}">
                  <a16:creationId xmlns:a16="http://schemas.microsoft.com/office/drawing/2014/main" id="{F4F7FA58-09F5-BD10-1C3E-7892CEDC1FF0}"/>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16" name="Freeform 17">
              <a:extLst>
                <a:ext uri="{FF2B5EF4-FFF2-40B4-BE49-F238E27FC236}">
                  <a16:creationId xmlns:a16="http://schemas.microsoft.com/office/drawing/2014/main" id="{681A9385-E44C-9908-8EAE-123C07999596}"/>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17" name="Graphic 14">
              <a:extLst>
                <a:ext uri="{FF2B5EF4-FFF2-40B4-BE49-F238E27FC236}">
                  <a16:creationId xmlns:a16="http://schemas.microsoft.com/office/drawing/2014/main" id="{7F00FD7E-4654-53DE-9236-E5FB8F49A030}"/>
                </a:ext>
              </a:extLst>
            </p:cNvPr>
            <p:cNvGrpSpPr/>
            <p:nvPr/>
          </p:nvGrpSpPr>
          <p:grpSpPr>
            <a:xfrm>
              <a:off x="5040867" y="3443287"/>
              <a:ext cx="290185" cy="367426"/>
              <a:chOff x="5040867" y="3443287"/>
              <a:chExt cx="290185" cy="367426"/>
            </a:xfrm>
            <a:solidFill>
              <a:srgbClr val="FFFFFF"/>
            </a:solidFill>
          </p:grpSpPr>
          <p:sp>
            <p:nvSpPr>
              <p:cNvPr id="23" name="Freeform 20">
                <a:extLst>
                  <a:ext uri="{FF2B5EF4-FFF2-40B4-BE49-F238E27FC236}">
                    <a16:creationId xmlns:a16="http://schemas.microsoft.com/office/drawing/2014/main" id="{C19E2E68-2E11-E905-45D0-6DBE0A7810CF}"/>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24" name="Freeform 21">
                <a:extLst>
                  <a:ext uri="{FF2B5EF4-FFF2-40B4-BE49-F238E27FC236}">
                    <a16:creationId xmlns:a16="http://schemas.microsoft.com/office/drawing/2014/main" id="{8EDDCA20-6DD3-570B-1C87-3C7AF4C5CD64}"/>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972868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3ECA0-F54A-2BE1-B03B-9CE2AC23957D}"/>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9CD95EFD-FA33-6CF4-10DB-238675A1AEB0}"/>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568FE330-5778-6292-C016-2A209DE2DB1B}"/>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F601594-BE46-0212-50F2-33EDB3719A1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63</a:t>
            </a:fld>
            <a:endParaRPr lang="fr-CA" sz="1200" dirty="0"/>
          </a:p>
        </p:txBody>
      </p:sp>
      <p:sp>
        <p:nvSpPr>
          <p:cNvPr id="2" name="TextBox 1">
            <a:extLst>
              <a:ext uri="{FF2B5EF4-FFF2-40B4-BE49-F238E27FC236}">
                <a16:creationId xmlns:a16="http://schemas.microsoft.com/office/drawing/2014/main" id="{0FD02E7B-AE0C-319A-2DA9-6589B4448237}"/>
              </a:ext>
            </a:extLst>
          </p:cNvPr>
          <p:cNvSpPr txBox="1"/>
          <p:nvPr/>
        </p:nvSpPr>
        <p:spPr>
          <a:xfrm>
            <a:off x="2039426" y="1231046"/>
            <a:ext cx="8900381" cy="3337580"/>
          </a:xfrm>
          <a:prstGeom prst="rect">
            <a:avLst/>
          </a:prstGeom>
          <a:noFill/>
        </p:spPr>
        <p:txBody>
          <a:bodyPr wrap="square" lIns="91440" tIns="45720" rIns="91440" bIns="45720" anchor="t">
            <a:spAutoFit/>
          </a:bodyPr>
          <a:lstStyle/>
          <a:p>
            <a:pPr>
              <a:lnSpc>
                <a:spcPts val="2340"/>
              </a:lnSpc>
            </a:pPr>
            <a:endParaRPr lang="en-US" sz="2200" dirty="0"/>
          </a:p>
          <a:p>
            <a:pPr>
              <a:lnSpc>
                <a:spcPts val="2340"/>
              </a:lnSpc>
            </a:pPr>
            <a:r>
              <a:rPr lang="en-US" sz="2200" b="1" dirty="0">
                <a:solidFill>
                  <a:srgbClr val="494949"/>
                </a:solidFill>
              </a:rPr>
              <a:t>Poleg </a:t>
            </a:r>
            <a:r>
              <a:rPr lang="en-US" sz="2200" b="1" dirty="0" err="1">
                <a:solidFill>
                  <a:srgbClr val="494949"/>
                </a:solidFill>
              </a:rPr>
              <a:t>tega</a:t>
            </a:r>
            <a:r>
              <a:rPr lang="en-US" sz="2200" b="1" dirty="0">
                <a:solidFill>
                  <a:srgbClr val="494949"/>
                </a:solidFill>
              </a:rPr>
              <a:t> je </a:t>
            </a:r>
            <a:r>
              <a:rPr lang="en-US" sz="2200" b="1" dirty="0" err="1">
                <a:solidFill>
                  <a:srgbClr val="494949"/>
                </a:solidFill>
              </a:rPr>
              <a:t>trajnost</a:t>
            </a:r>
            <a:r>
              <a:rPr lang="en-US" sz="2200" b="1" dirty="0">
                <a:solidFill>
                  <a:srgbClr val="494949"/>
                </a:solidFill>
              </a:rPr>
              <a:t> </a:t>
            </a:r>
            <a:r>
              <a:rPr lang="en-US" sz="2200" b="1" dirty="0" err="1">
                <a:solidFill>
                  <a:srgbClr val="494949"/>
                </a:solidFill>
              </a:rPr>
              <a:t>postala</a:t>
            </a:r>
            <a:r>
              <a:rPr lang="en-US" sz="2200" b="1" dirty="0">
                <a:solidFill>
                  <a:srgbClr val="494949"/>
                </a:solidFill>
              </a:rPr>
              <a:t> </a:t>
            </a:r>
            <a:r>
              <a:rPr lang="en-US" sz="2200" b="1" dirty="0" err="1">
                <a:solidFill>
                  <a:srgbClr val="494949"/>
                </a:solidFill>
              </a:rPr>
              <a:t>ključni</a:t>
            </a:r>
            <a:r>
              <a:rPr lang="en-US" sz="2200" b="1" dirty="0">
                <a:solidFill>
                  <a:srgbClr val="494949"/>
                </a:solidFill>
              </a:rPr>
              <a:t> </a:t>
            </a:r>
            <a:r>
              <a:rPr lang="en-US" sz="2200" b="1" dirty="0" err="1">
                <a:solidFill>
                  <a:srgbClr val="494949"/>
                </a:solidFill>
              </a:rPr>
              <a:t>dejavnik</a:t>
            </a:r>
            <a:r>
              <a:rPr lang="en-US" sz="2200" b="1" dirty="0">
                <a:solidFill>
                  <a:srgbClr val="494949"/>
                </a:solidFill>
              </a:rPr>
              <a:t> </a:t>
            </a:r>
            <a:r>
              <a:rPr lang="en-US" sz="2200" b="1" dirty="0" err="1">
                <a:solidFill>
                  <a:srgbClr val="494949"/>
                </a:solidFill>
              </a:rPr>
              <a:t>pri</a:t>
            </a:r>
            <a:r>
              <a:rPr lang="en-US" sz="2200" b="1" dirty="0">
                <a:solidFill>
                  <a:srgbClr val="494949"/>
                </a:solidFill>
              </a:rPr>
              <a:t> </a:t>
            </a:r>
            <a:r>
              <a:rPr lang="en-US" sz="2200" b="1" dirty="0" err="1">
                <a:solidFill>
                  <a:srgbClr val="494949"/>
                </a:solidFill>
              </a:rPr>
              <a:t>izbiri</a:t>
            </a:r>
            <a:r>
              <a:rPr lang="en-US" sz="2200" b="1" dirty="0">
                <a:solidFill>
                  <a:srgbClr val="494949"/>
                </a:solidFill>
              </a:rPr>
              <a:t> </a:t>
            </a:r>
            <a:r>
              <a:rPr lang="en-US" sz="2200" b="1" dirty="0" err="1">
                <a:solidFill>
                  <a:srgbClr val="494949"/>
                </a:solidFill>
              </a:rPr>
              <a:t>nastanitve</a:t>
            </a:r>
            <a:r>
              <a:rPr lang="en-US" sz="2200" b="1" dirty="0">
                <a:solidFill>
                  <a:srgbClr val="494949"/>
                </a:solidFill>
              </a:rPr>
              <a:t>. </a:t>
            </a:r>
            <a:endParaRPr lang="en-US" sz="2200" b="1" dirty="0">
              <a:solidFill>
                <a:srgbClr val="494949"/>
              </a:solidFill>
              <a:ea typeface="Calibri"/>
              <a:cs typeface="Calibri"/>
            </a:endParaRPr>
          </a:p>
          <a:p>
            <a:pPr>
              <a:lnSpc>
                <a:spcPts val="2340"/>
              </a:lnSpc>
            </a:pPr>
            <a:endParaRPr lang="en-US" sz="2200" b="1" dirty="0">
              <a:solidFill>
                <a:srgbClr val="494949"/>
              </a:solidFill>
            </a:endParaRPr>
          </a:p>
          <a:p>
            <a:pPr>
              <a:lnSpc>
                <a:spcPts val="2340"/>
              </a:lnSpc>
            </a:pPr>
            <a:r>
              <a:rPr lang="en-US" sz="2200" dirty="0">
                <a:solidFill>
                  <a:srgbClr val="494949"/>
                </a:solidFill>
              </a:rPr>
              <a:t>Poročilo </a:t>
            </a:r>
            <a:r>
              <a:rPr lang="en-US" sz="2200" dirty="0">
                <a:solidFill>
                  <a:srgbClr val="E96751"/>
                </a:solidFill>
                <a:hlinkClick r:id="rId2">
                  <a:extLst>
                    <a:ext uri="{A12FA001-AC4F-418D-AE19-62706E023703}">
                      <ahyp:hlinkClr xmlns:ahyp="http://schemas.microsoft.com/office/drawing/2018/hyperlinkcolor" val="tx"/>
                    </a:ext>
                  </a:extLst>
                </a:hlinkClick>
              </a:rPr>
              <a:t>Svetovne turistične organizacije (UNWTO) </a:t>
            </a:r>
            <a:r>
              <a:rPr lang="en-US" sz="2200" dirty="0">
                <a:solidFill>
                  <a:srgbClr val="494949"/>
                </a:solidFill>
              </a:rPr>
              <a:t>iz leta 2023 </a:t>
            </a:r>
            <a:r>
              <a:rPr lang="en-US" sz="2200" dirty="0"/>
              <a:t>je razkrilo, da</a:t>
            </a:r>
            <a:r>
              <a:rPr lang="en-US" sz="2200" b="1" i="1" dirty="0">
                <a:solidFill>
                  <a:srgbClr val="E54C33"/>
                </a:solidFill>
              </a:rPr>
              <a:t> 73 % </a:t>
            </a:r>
            <a:r>
              <a:rPr lang="en-US" sz="2200" i="1" dirty="0">
                <a:solidFill>
                  <a:srgbClr val="E54C33"/>
                </a:solidFill>
              </a:rPr>
              <a:t>svetovnih turistov raje biva v objektih, ki izvajajo trajnostne prakse</a:t>
            </a:r>
            <a:r>
              <a:rPr lang="en-US" sz="2200" dirty="0">
                <a:solidFill>
                  <a:srgbClr val="E54C33"/>
                </a:solidFill>
              </a:rPr>
              <a:t>. </a:t>
            </a:r>
          </a:p>
          <a:p>
            <a:pPr>
              <a:lnSpc>
                <a:spcPts val="2340"/>
              </a:lnSpc>
            </a:pPr>
            <a:endParaRPr lang="en-US" sz="2200" dirty="0"/>
          </a:p>
          <a:p>
            <a:pPr>
              <a:lnSpc>
                <a:spcPts val="2340"/>
              </a:lnSpc>
            </a:pPr>
            <a:r>
              <a:rPr lang="en-US" sz="2200" dirty="0"/>
              <a:t>Ta preferenca se odraža v rasti trga ekoturizma, ki naj bi </a:t>
            </a:r>
            <a:r>
              <a:rPr lang="en-US" sz="2200" b="1" dirty="0">
                <a:solidFill>
                  <a:srgbClr val="459597"/>
                </a:solidFill>
              </a:rPr>
              <a:t>do leta 2025 </a:t>
            </a:r>
            <a:r>
              <a:rPr lang="en-US" sz="2200" dirty="0"/>
              <a:t>dosegel</a:t>
            </a:r>
            <a:r>
              <a:rPr lang="en-US" sz="2200" b="1" dirty="0">
                <a:solidFill>
                  <a:srgbClr val="459597"/>
                </a:solidFill>
              </a:rPr>
              <a:t> 245,41 milijarde evrov, kar predstavlja 13,1-odstotno povečanje v primerjavi s prejšnjim letom</a:t>
            </a:r>
            <a:r>
              <a:rPr lang="en-US" sz="2200" b="1" i="1" dirty="0">
                <a:solidFill>
                  <a:srgbClr val="459597"/>
                </a:solidFill>
              </a:rPr>
              <a:t>.</a:t>
            </a:r>
          </a:p>
          <a:p>
            <a:pPr>
              <a:lnSpc>
                <a:spcPts val="2340"/>
              </a:lnSpc>
            </a:pPr>
            <a:endParaRPr lang="en-US" sz="2200" dirty="0"/>
          </a:p>
          <a:p>
            <a:pPr>
              <a:lnSpc>
                <a:spcPts val="2340"/>
              </a:lnSpc>
              <a:spcAft>
                <a:spcPts val="600"/>
              </a:spcAft>
            </a:pPr>
            <a:endParaRPr lang="en-US" sz="2200" dirty="0"/>
          </a:p>
        </p:txBody>
      </p:sp>
      <p:pic>
        <p:nvPicPr>
          <p:cNvPr id="14" name="Picture 13">
            <a:extLst>
              <a:ext uri="{FF2B5EF4-FFF2-40B4-BE49-F238E27FC236}">
                <a16:creationId xmlns:a16="http://schemas.microsoft.com/office/drawing/2014/main" id="{1C19C6E3-2226-5219-002B-194882F2FEE0}"/>
              </a:ext>
            </a:extLst>
          </p:cNvPr>
          <p:cNvPicPr>
            <a:picLocks noChangeAspect="1"/>
          </p:cNvPicPr>
          <p:nvPr/>
        </p:nvPicPr>
        <p:blipFill>
          <a:blip r:embed="rId3">
            <a:alphaModFix amt="33000"/>
            <a:biLevel thresh="25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CE66AA0E-DBB7-10E7-9AF4-8B48487E5C6F}"/>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Razumevanje ključnih motivov obiskovalcev!</a:t>
            </a:r>
          </a:p>
          <a:p>
            <a:pPr>
              <a:lnSpc>
                <a:spcPts val="2900"/>
              </a:lnSpc>
            </a:pPr>
            <a:endParaRPr lang="en-US" dirty="0"/>
          </a:p>
        </p:txBody>
      </p:sp>
      <p:sp>
        <p:nvSpPr>
          <p:cNvPr id="6" name="Text Placeholder 3">
            <a:extLst>
              <a:ext uri="{FF2B5EF4-FFF2-40B4-BE49-F238E27FC236}">
                <a16:creationId xmlns:a16="http://schemas.microsoft.com/office/drawing/2014/main" id="{4301612D-74CB-87BC-2F88-05894E4BF5CA}"/>
              </a:ext>
            </a:extLst>
          </p:cNvPr>
          <p:cNvSpPr txBox="1">
            <a:spLocks/>
          </p:cNvSpPr>
          <p:nvPr/>
        </p:nvSpPr>
        <p:spPr>
          <a:xfrm rot="16200000">
            <a:off x="-983297" y="1835609"/>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Vrednost ATA</a:t>
            </a:r>
          </a:p>
          <a:p>
            <a:pPr algn="r">
              <a:lnSpc>
                <a:spcPts val="3620"/>
              </a:lnSpc>
            </a:pPr>
            <a:endParaRPr lang="en-US" dirty="0">
              <a:solidFill>
                <a:schemeClr val="bg1"/>
              </a:solidFill>
            </a:endParaRPr>
          </a:p>
        </p:txBody>
      </p:sp>
      <p:sp>
        <p:nvSpPr>
          <p:cNvPr id="18" name="TextBox 17">
            <a:extLst>
              <a:ext uri="{FF2B5EF4-FFF2-40B4-BE49-F238E27FC236}">
                <a16:creationId xmlns:a16="http://schemas.microsoft.com/office/drawing/2014/main" id="{EDABDB28-5194-DA97-A12C-3BCC1D702DC8}"/>
              </a:ext>
            </a:extLst>
          </p:cNvPr>
          <p:cNvSpPr txBox="1"/>
          <p:nvPr/>
        </p:nvSpPr>
        <p:spPr>
          <a:xfrm>
            <a:off x="2914783" y="5379607"/>
            <a:ext cx="4357149" cy="923330"/>
          </a:xfrm>
          <a:prstGeom prst="rect">
            <a:avLst/>
          </a:prstGeom>
          <a:noFill/>
        </p:spPr>
        <p:txBody>
          <a:bodyPr wrap="square" rtlCol="0">
            <a:spAutoFit/>
          </a:bodyPr>
          <a:lstStyle/>
          <a:p>
            <a:r>
              <a:rPr lang="en-IE" b="1" dirty="0">
                <a:solidFill>
                  <a:srgbClr val="494949"/>
                </a:solidFill>
              </a:rPr>
              <a:t>Priporočena literatura</a:t>
            </a:r>
          </a:p>
          <a:p>
            <a:r>
              <a:rPr lang="en-US" dirty="0">
                <a:solidFill>
                  <a:srgbClr val="459597"/>
                </a:solidFill>
                <a:hlinkClick r:id="rId5">
                  <a:extLst>
                    <a:ext uri="{A12FA001-AC4F-418D-AE19-62706E023703}">
                      <ahyp:hlinkClr xmlns:ahyp="http://schemas.microsoft.com/office/drawing/2018/hyperlinkcolor" val="tx"/>
                    </a:ext>
                  </a:extLst>
                </a:hlinkClick>
              </a:rPr>
              <a:t>Stroški proti vesti: Booking.com se poglobi v dilemo, ki deli trajnostno potovanje</a:t>
            </a:r>
            <a:endParaRPr lang="en-US" dirty="0">
              <a:solidFill>
                <a:srgbClr val="459597"/>
              </a:solidFill>
            </a:endParaRPr>
          </a:p>
        </p:txBody>
      </p:sp>
      <p:sp>
        <p:nvSpPr>
          <p:cNvPr id="20" name="Freeform 19">
            <a:extLst>
              <a:ext uri="{FF2B5EF4-FFF2-40B4-BE49-F238E27FC236}">
                <a16:creationId xmlns:a16="http://schemas.microsoft.com/office/drawing/2014/main" id="{4792C973-759D-D5C4-423D-139D042ACCC5}"/>
              </a:ext>
            </a:extLst>
          </p:cNvPr>
          <p:cNvSpPr/>
          <p:nvPr/>
        </p:nvSpPr>
        <p:spPr>
          <a:xfrm rot="5400000">
            <a:off x="4223654" y="3127209"/>
            <a:ext cx="1496695" cy="5208779"/>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pic>
        <p:nvPicPr>
          <p:cNvPr id="21" name="Picture 20">
            <a:extLst>
              <a:ext uri="{FF2B5EF4-FFF2-40B4-BE49-F238E27FC236}">
                <a16:creationId xmlns:a16="http://schemas.microsoft.com/office/drawing/2014/main" id="{399CAA84-DF6C-054F-37DF-3C36DD60D589}"/>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Lst>
          </a:blip>
          <a:stretch>
            <a:fillRect/>
          </a:stretch>
        </p:blipFill>
        <p:spPr>
          <a:xfrm>
            <a:off x="1895611" y="5419359"/>
            <a:ext cx="793523" cy="789905"/>
          </a:xfrm>
          <a:prstGeom prst="ellipse">
            <a:avLst/>
          </a:prstGeom>
        </p:spPr>
      </p:pic>
    </p:spTree>
    <p:extLst>
      <p:ext uri="{BB962C8B-B14F-4D97-AF65-F5344CB8AC3E}">
        <p14:creationId xmlns:p14="http://schemas.microsoft.com/office/powerpoint/2010/main" val="5764618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A7857-67B5-0C6E-BC24-EECAEB325084}"/>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BF18B231-8957-6A7E-965C-9318B0C2CD27}"/>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Rastoči trend</a:t>
            </a:r>
          </a:p>
        </p:txBody>
      </p:sp>
      <p:sp>
        <p:nvSpPr>
          <p:cNvPr id="19" name="Text Placeholder 5">
            <a:extLst>
              <a:ext uri="{FF2B5EF4-FFF2-40B4-BE49-F238E27FC236}">
                <a16:creationId xmlns:a16="http://schemas.microsoft.com/office/drawing/2014/main" id="{6CD91D32-2BB4-AA89-BE18-47883ED04EA8}"/>
              </a:ext>
            </a:extLst>
          </p:cNvPr>
          <p:cNvSpPr>
            <a:spLocks noGrp="1"/>
          </p:cNvSpPr>
          <p:nvPr>
            <p:ph type="body" sz="quarter" idx="19"/>
          </p:nvPr>
        </p:nvSpPr>
        <p:spPr>
          <a:xfrm>
            <a:off x="423358" y="941779"/>
            <a:ext cx="1197303" cy="385564"/>
          </a:xfrm>
        </p:spPr>
        <p:txBody>
          <a:bodyPr/>
          <a:lstStyle/>
          <a:p>
            <a:r>
              <a:rPr lang="en-US" dirty="0"/>
              <a:t>01</a:t>
            </a:r>
          </a:p>
        </p:txBody>
      </p:sp>
      <p:sp>
        <p:nvSpPr>
          <p:cNvPr id="21" name="Text Placeholder 3">
            <a:extLst>
              <a:ext uri="{FF2B5EF4-FFF2-40B4-BE49-F238E27FC236}">
                <a16:creationId xmlns:a16="http://schemas.microsoft.com/office/drawing/2014/main" id="{95C4CB60-7769-FD84-C7B2-A7F9D95ECABC}"/>
              </a:ext>
            </a:extLst>
          </p:cNvPr>
          <p:cNvSpPr>
            <a:spLocks noGrp="1"/>
          </p:cNvSpPr>
          <p:nvPr>
            <p:ph type="body" sz="quarter" idx="21"/>
          </p:nvPr>
        </p:nvSpPr>
        <p:spPr>
          <a:xfrm>
            <a:off x="4048492" y="1823503"/>
            <a:ext cx="6799595" cy="3773184"/>
          </a:xfrm>
          <a:prstGeom prst="rect">
            <a:avLst/>
          </a:prstGeom>
        </p:spPr>
        <p:txBody>
          <a:bodyPr lIns="91440" tIns="45720" rIns="91440" bIns="45720" anchor="t"/>
          <a:lstStyle/>
          <a:p>
            <a:pPr>
              <a:lnSpc>
                <a:spcPts val="2340"/>
              </a:lnSpc>
              <a:spcAft>
                <a:spcPts val="1200"/>
              </a:spcAft>
            </a:pPr>
            <a:r>
              <a:rPr lang="en-US" dirty="0"/>
              <a:t>Zbliževanje </a:t>
            </a:r>
            <a:r>
              <a:rPr lang="en-US" b="1" dirty="0"/>
              <a:t>dobrega počutja, </a:t>
            </a:r>
            <a:r>
              <a:rPr lang="en-US" b="1" dirty="0" err="1"/>
              <a:t>trajnosti</a:t>
            </a:r>
            <a:r>
              <a:rPr lang="en-US" b="1" dirty="0"/>
              <a:t> in </a:t>
            </a:r>
            <a:r>
              <a:rPr lang="en-US" b="1" dirty="0" err="1"/>
              <a:t>personalizacije</a:t>
            </a:r>
            <a:r>
              <a:rPr lang="en-US" b="1" dirty="0"/>
              <a:t> </a:t>
            </a:r>
            <a:r>
              <a:rPr lang="en-US" dirty="0" err="1"/>
              <a:t>oblikuje</a:t>
            </a:r>
            <a:r>
              <a:rPr lang="en-US" dirty="0"/>
              <a:t> </a:t>
            </a:r>
            <a:r>
              <a:rPr lang="en-US" dirty="0" err="1"/>
              <a:t>leto</a:t>
            </a:r>
            <a:r>
              <a:rPr lang="en-US" dirty="0"/>
              <a:t> 2025 kot prelomnico za turizem – in to ni le kulturna sprememba, temveč </a:t>
            </a:r>
            <a:r>
              <a:rPr lang="en-US" dirty="0" err="1"/>
              <a:t>tudi</a:t>
            </a:r>
            <a:r>
              <a:rPr lang="en-US" dirty="0"/>
              <a:t> </a:t>
            </a:r>
            <a:r>
              <a:rPr lang="en-US" dirty="0" err="1"/>
              <a:t>gospodarska</a:t>
            </a:r>
            <a:r>
              <a:rPr lang="en-US" dirty="0"/>
              <a:t>. </a:t>
            </a:r>
            <a:r>
              <a:rPr lang="en-US" dirty="0" err="1"/>
              <a:t>Potniki</a:t>
            </a:r>
            <a:r>
              <a:rPr lang="en-US" dirty="0"/>
              <a:t> se </a:t>
            </a:r>
            <a:r>
              <a:rPr lang="en-US" dirty="0" err="1"/>
              <a:t>odmikajo</a:t>
            </a:r>
            <a:r>
              <a:rPr lang="en-US" dirty="0"/>
              <a:t> od prenatrpanih destinacij in se usmerjajo k </a:t>
            </a:r>
            <a:r>
              <a:rPr lang="en-US" b="1"/>
              <a:t>edinstvenim, vrednotam prilagojenim nastanitvam</a:t>
            </a:r>
            <a:r>
              <a:rPr lang="en-US"/>
              <a:t>, zato </a:t>
            </a:r>
            <a:r>
              <a:rPr lang="en-US" dirty="0"/>
              <a:t>se hitro povečuje povpraševanje po </a:t>
            </a:r>
            <a:r>
              <a:rPr lang="en-US" b="1" dirty="0"/>
              <a:t>alternativnih </a:t>
            </a:r>
            <a:r>
              <a:rPr lang="en-US" b="1"/>
              <a:t>nastanitvah </a:t>
            </a:r>
            <a:r>
              <a:rPr lang="en-US" dirty="0"/>
              <a:t>na podeželju in v odmaknjenih območjih. Ta sprememba prinaša nove poslovne priložnosti za tiste, ki so pripravljeni ponuditi izkušnje, ki omogočajo popolno potopitev, imajo majhen vpliv na okolje in so visoko cenjene.</a:t>
            </a:r>
          </a:p>
          <a:p>
            <a:pPr>
              <a:lnSpc>
                <a:spcPts val="2340"/>
              </a:lnSpc>
              <a:spcAft>
                <a:spcPts val="1200"/>
              </a:spcAft>
            </a:pPr>
            <a:endParaRPr lang="en-US" b="1" dirty="0">
              <a:solidFill>
                <a:srgbClr val="E96751"/>
              </a:solidFill>
            </a:endParaRPr>
          </a:p>
        </p:txBody>
      </p:sp>
      <p:sp>
        <p:nvSpPr>
          <p:cNvPr id="22" name="Slide Number Placeholder 5">
            <a:extLst>
              <a:ext uri="{FF2B5EF4-FFF2-40B4-BE49-F238E27FC236}">
                <a16:creationId xmlns:a16="http://schemas.microsoft.com/office/drawing/2014/main" id="{F84B5370-BA07-E031-B498-14832F33184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64</a:t>
            </a:fld>
            <a:endParaRPr lang="fr-CA" sz="1200" dirty="0"/>
          </a:p>
        </p:txBody>
      </p:sp>
      <p:sp>
        <p:nvSpPr>
          <p:cNvPr id="24" name="TextBox 23">
            <a:extLst>
              <a:ext uri="{FF2B5EF4-FFF2-40B4-BE49-F238E27FC236}">
                <a16:creationId xmlns:a16="http://schemas.microsoft.com/office/drawing/2014/main" id="{9C64A209-5942-EB2E-8F11-F5ABA3AA137F}"/>
              </a:ext>
            </a:extLst>
          </p:cNvPr>
          <p:cNvSpPr txBox="1"/>
          <p:nvPr/>
        </p:nvSpPr>
        <p:spPr>
          <a:xfrm>
            <a:off x="4055218" y="5862809"/>
            <a:ext cx="9300847" cy="369332"/>
          </a:xfrm>
          <a:prstGeom prst="rect">
            <a:avLst/>
          </a:prstGeom>
          <a:noFill/>
        </p:spPr>
        <p:txBody>
          <a:bodyPr wrap="square" rtlCol="0">
            <a:spAutoFit/>
          </a:bodyPr>
          <a:lstStyle/>
          <a:p>
            <a:r>
              <a:rPr lang="en-US" dirty="0">
                <a:solidFill>
                  <a:srgbClr val="459597"/>
                </a:solidFill>
                <a:hlinkClick r:id="rId2">
                  <a:extLst>
                    <a:ext uri="{A12FA001-AC4F-418D-AE19-62706E023703}">
                      <ahyp:hlinkClr xmlns:ahyp="http://schemas.microsoft.com/office/drawing/2018/hyperlinkcolor" val="tx"/>
                    </a:ext>
                  </a:extLst>
                </a:hlinkClick>
              </a:rPr>
              <a:t>Hoteli so tako lanski, zakaj vsi izbirajo gradove, jame, žerjave... 2025</a:t>
            </a:r>
            <a:endParaRPr lang="en-US" dirty="0">
              <a:solidFill>
                <a:srgbClr val="459597"/>
              </a:solidFill>
            </a:endParaRPr>
          </a:p>
        </p:txBody>
      </p:sp>
      <p:grpSp>
        <p:nvGrpSpPr>
          <p:cNvPr id="25" name="Group 24">
            <a:extLst>
              <a:ext uri="{FF2B5EF4-FFF2-40B4-BE49-F238E27FC236}">
                <a16:creationId xmlns:a16="http://schemas.microsoft.com/office/drawing/2014/main" id="{51E7267A-9C49-0EFC-2240-B1E07A99732E}"/>
              </a:ext>
            </a:extLst>
          </p:cNvPr>
          <p:cNvGrpSpPr/>
          <p:nvPr/>
        </p:nvGrpSpPr>
        <p:grpSpPr>
          <a:xfrm>
            <a:off x="694984" y="4548570"/>
            <a:ext cx="1404339" cy="1154840"/>
            <a:chOff x="793949" y="4205670"/>
            <a:chExt cx="1404339" cy="1154840"/>
          </a:xfrm>
        </p:grpSpPr>
        <p:sp>
          <p:nvSpPr>
            <p:cNvPr id="26" name="Freeform 25">
              <a:extLst>
                <a:ext uri="{FF2B5EF4-FFF2-40B4-BE49-F238E27FC236}">
                  <a16:creationId xmlns:a16="http://schemas.microsoft.com/office/drawing/2014/main" id="{55CBD8FC-8318-7F3B-94DF-A8D8D02040CC}"/>
                </a:ext>
              </a:extLst>
            </p:cNvPr>
            <p:cNvSpPr/>
            <p:nvPr/>
          </p:nvSpPr>
          <p:spPr>
            <a:xfrm>
              <a:off x="1207380" y="4277747"/>
              <a:ext cx="983522" cy="836123"/>
            </a:xfrm>
            <a:custGeom>
              <a:avLst/>
              <a:gdLst>
                <a:gd name="connsiteX0" fmla="*/ 979417 w 983522"/>
                <a:gd name="connsiteY0" fmla="*/ 163975 h 836123"/>
                <a:gd name="connsiteX1" fmla="*/ 914418 w 983522"/>
                <a:gd name="connsiteY1" fmla="*/ 135907 h 836123"/>
                <a:gd name="connsiteX2" fmla="*/ 844987 w 983522"/>
                <a:gd name="connsiteY2" fmla="*/ 149202 h 836123"/>
                <a:gd name="connsiteX3" fmla="*/ 642604 w 983522"/>
                <a:gd name="connsiteY3" fmla="*/ 233406 h 836123"/>
                <a:gd name="connsiteX4" fmla="*/ 262951 w 983522"/>
                <a:gd name="connsiteY4" fmla="*/ 0 h 836123"/>
                <a:gd name="connsiteX5" fmla="*/ 155111 w 983522"/>
                <a:gd name="connsiteY5" fmla="*/ 45795 h 836123"/>
                <a:gd name="connsiteX6" fmla="*/ 463857 w 983522"/>
                <a:gd name="connsiteY6" fmla="*/ 310223 h 836123"/>
                <a:gd name="connsiteX7" fmla="*/ 203861 w 983522"/>
                <a:gd name="connsiteY7" fmla="*/ 418062 h 836123"/>
                <a:gd name="connsiteX8" fmla="*/ 57613 w 983522"/>
                <a:gd name="connsiteY8" fmla="*/ 348631 h 836123"/>
                <a:gd name="connsiteX9" fmla="*/ 0 w 983522"/>
                <a:gd name="connsiteY9" fmla="*/ 375222 h 836123"/>
                <a:gd name="connsiteX10" fmla="*/ 138862 w 983522"/>
                <a:gd name="connsiteY10" fmla="*/ 518515 h 836123"/>
                <a:gd name="connsiteX11" fmla="*/ 147725 w 983522"/>
                <a:gd name="connsiteY11" fmla="*/ 723853 h 836123"/>
                <a:gd name="connsiteX12" fmla="*/ 205338 w 983522"/>
                <a:gd name="connsiteY12" fmla="*/ 697262 h 836123"/>
                <a:gd name="connsiteX13" fmla="*/ 255564 w 983522"/>
                <a:gd name="connsiteY13" fmla="*/ 539196 h 836123"/>
                <a:gd name="connsiteX14" fmla="*/ 515560 w 983522"/>
                <a:gd name="connsiteY14" fmla="*/ 431357 h 836123"/>
                <a:gd name="connsiteX15" fmla="*/ 487493 w 983522"/>
                <a:gd name="connsiteY15" fmla="*/ 836124 h 836123"/>
                <a:gd name="connsiteX16" fmla="*/ 595332 w 983522"/>
                <a:gd name="connsiteY16" fmla="*/ 790329 h 836123"/>
                <a:gd name="connsiteX17" fmla="*/ 695785 w 983522"/>
                <a:gd name="connsiteY17" fmla="*/ 354540 h 836123"/>
                <a:gd name="connsiteX18" fmla="*/ 898168 w 983522"/>
                <a:gd name="connsiteY18" fmla="*/ 270337 h 836123"/>
                <a:gd name="connsiteX19" fmla="*/ 980894 w 983522"/>
                <a:gd name="connsiteY19" fmla="*/ 163975 h 8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3522" h="836123">
                  <a:moveTo>
                    <a:pt x="979417" y="163975"/>
                  </a:moveTo>
                  <a:cubicBezTo>
                    <a:pt x="970554" y="144771"/>
                    <a:pt x="943963" y="135907"/>
                    <a:pt x="914418" y="135907"/>
                  </a:cubicBezTo>
                  <a:cubicBezTo>
                    <a:pt x="890782" y="135907"/>
                    <a:pt x="867146" y="140339"/>
                    <a:pt x="844987" y="149202"/>
                  </a:cubicBezTo>
                  <a:lnTo>
                    <a:pt x="642604" y="233406"/>
                  </a:lnTo>
                  <a:lnTo>
                    <a:pt x="262951" y="0"/>
                  </a:lnTo>
                  <a:lnTo>
                    <a:pt x="155111" y="45795"/>
                  </a:lnTo>
                  <a:lnTo>
                    <a:pt x="463857" y="310223"/>
                  </a:lnTo>
                  <a:lnTo>
                    <a:pt x="203861" y="418062"/>
                  </a:lnTo>
                  <a:lnTo>
                    <a:pt x="57613" y="348631"/>
                  </a:lnTo>
                  <a:lnTo>
                    <a:pt x="0" y="375222"/>
                  </a:lnTo>
                  <a:lnTo>
                    <a:pt x="138862" y="518515"/>
                  </a:lnTo>
                  <a:lnTo>
                    <a:pt x="147725" y="723853"/>
                  </a:lnTo>
                  <a:lnTo>
                    <a:pt x="205338" y="697262"/>
                  </a:lnTo>
                  <a:lnTo>
                    <a:pt x="255564" y="539196"/>
                  </a:lnTo>
                  <a:lnTo>
                    <a:pt x="515560" y="431357"/>
                  </a:lnTo>
                  <a:lnTo>
                    <a:pt x="487493" y="836124"/>
                  </a:lnTo>
                  <a:lnTo>
                    <a:pt x="595332" y="790329"/>
                  </a:lnTo>
                  <a:lnTo>
                    <a:pt x="695785" y="354540"/>
                  </a:lnTo>
                  <a:lnTo>
                    <a:pt x="898168" y="270337"/>
                  </a:lnTo>
                  <a:cubicBezTo>
                    <a:pt x="945440" y="251133"/>
                    <a:pt x="995667" y="200906"/>
                    <a:pt x="980894" y="163975"/>
                  </a:cubicBezTo>
                  <a:close/>
                </a:path>
              </a:pathLst>
            </a:custGeom>
            <a:solidFill>
              <a:srgbClr val="EC7C69"/>
            </a:solidFill>
            <a:ln w="1475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6D9731A-B83C-1B3A-6AA7-7D6FBBB361B5}"/>
                </a:ext>
              </a:extLst>
            </p:cNvPr>
            <p:cNvSpPr/>
            <p:nvPr/>
          </p:nvSpPr>
          <p:spPr>
            <a:xfrm>
              <a:off x="830681" y="4348963"/>
              <a:ext cx="709080" cy="613058"/>
            </a:xfrm>
            <a:custGeom>
              <a:avLst/>
              <a:gdLst>
                <a:gd name="connsiteX0" fmla="*/ 373744 w 709080"/>
                <a:gd name="connsiteY0" fmla="*/ 50227 h 613058"/>
                <a:gd name="connsiteX1" fmla="*/ 251133 w 709080"/>
                <a:gd name="connsiteY1" fmla="*/ 252610 h 613058"/>
                <a:gd name="connsiteX2" fmla="*/ 103408 w 709080"/>
                <a:gd name="connsiteY2" fmla="*/ 252610 h 613058"/>
                <a:gd name="connsiteX3" fmla="*/ 372267 w 709080"/>
                <a:gd name="connsiteY3" fmla="*/ 50227 h 613058"/>
                <a:gd name="connsiteX4" fmla="*/ 372267 w 709080"/>
                <a:gd name="connsiteY4" fmla="*/ 50227 h 613058"/>
                <a:gd name="connsiteX5" fmla="*/ 39886 w 709080"/>
                <a:gd name="connsiteY5" fmla="*/ 580560 h 613058"/>
                <a:gd name="connsiteX6" fmla="*/ 33977 w 709080"/>
                <a:gd name="connsiteY6" fmla="*/ 521469 h 613058"/>
                <a:gd name="connsiteX7" fmla="*/ 103408 w 709080"/>
                <a:gd name="connsiteY7" fmla="*/ 521469 h 613058"/>
                <a:gd name="connsiteX8" fmla="*/ 146248 w 709080"/>
                <a:gd name="connsiteY8" fmla="*/ 487493 h 613058"/>
                <a:gd name="connsiteX9" fmla="*/ 32500 w 709080"/>
                <a:gd name="connsiteY9" fmla="*/ 487493 h 613058"/>
                <a:gd name="connsiteX10" fmla="*/ 85681 w 709080"/>
                <a:gd name="connsiteY10" fmla="*/ 286587 h 613058"/>
                <a:gd name="connsiteX11" fmla="*/ 242269 w 709080"/>
                <a:gd name="connsiteY11" fmla="*/ 286587 h 613058"/>
                <a:gd name="connsiteX12" fmla="*/ 217156 w 709080"/>
                <a:gd name="connsiteY12" fmla="*/ 440221 h 613058"/>
                <a:gd name="connsiteX13" fmla="*/ 252610 w 709080"/>
                <a:gd name="connsiteY13" fmla="*/ 419539 h 613058"/>
                <a:gd name="connsiteX14" fmla="*/ 276246 w 709080"/>
                <a:gd name="connsiteY14" fmla="*/ 288064 h 613058"/>
                <a:gd name="connsiteX15" fmla="*/ 286587 w 709080"/>
                <a:gd name="connsiteY15" fmla="*/ 254087 h 613058"/>
                <a:gd name="connsiteX16" fmla="*/ 484538 w 709080"/>
                <a:gd name="connsiteY16" fmla="*/ 35454 h 613058"/>
                <a:gd name="connsiteX17" fmla="*/ 484538 w 709080"/>
                <a:gd name="connsiteY17" fmla="*/ 152157 h 613058"/>
                <a:gd name="connsiteX18" fmla="*/ 518515 w 709080"/>
                <a:gd name="connsiteY18" fmla="*/ 168407 h 613058"/>
                <a:gd name="connsiteX19" fmla="*/ 518515 w 709080"/>
                <a:gd name="connsiteY19" fmla="*/ 35454 h 613058"/>
                <a:gd name="connsiteX20" fmla="*/ 679535 w 709080"/>
                <a:gd name="connsiteY20" fmla="*/ 166929 h 613058"/>
                <a:gd name="connsiteX21" fmla="*/ 709080 w 709080"/>
                <a:gd name="connsiteY21" fmla="*/ 155111 h 613058"/>
                <a:gd name="connsiteX22" fmla="*/ 629309 w 709080"/>
                <a:gd name="connsiteY22" fmla="*/ 51704 h 613058"/>
                <a:gd name="connsiteX23" fmla="*/ 582037 w 709080"/>
                <a:gd name="connsiteY23" fmla="*/ 7386 h 613058"/>
                <a:gd name="connsiteX24" fmla="*/ 502265 w 709080"/>
                <a:gd name="connsiteY24" fmla="*/ 0 h 613058"/>
                <a:gd name="connsiteX25" fmla="*/ 0 w 709080"/>
                <a:gd name="connsiteY25" fmla="*/ 505220 h 613058"/>
                <a:gd name="connsiteX26" fmla="*/ 11818 w 709080"/>
                <a:gd name="connsiteY26" fmla="*/ 613059 h 613058"/>
                <a:gd name="connsiteX27" fmla="*/ 39886 w 709080"/>
                <a:gd name="connsiteY27" fmla="*/ 582037 h 61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9080" h="613058">
                  <a:moveTo>
                    <a:pt x="373744" y="50227"/>
                  </a:moveTo>
                  <a:cubicBezTo>
                    <a:pt x="322041" y="94544"/>
                    <a:pt x="279200" y="165452"/>
                    <a:pt x="251133" y="252610"/>
                  </a:cubicBezTo>
                  <a:lnTo>
                    <a:pt x="103408" y="252610"/>
                  </a:lnTo>
                  <a:cubicBezTo>
                    <a:pt x="165452" y="153634"/>
                    <a:pt x="261473" y="81249"/>
                    <a:pt x="372267" y="50227"/>
                  </a:cubicBezTo>
                  <a:cubicBezTo>
                    <a:pt x="372267" y="50227"/>
                    <a:pt x="372267" y="50227"/>
                    <a:pt x="372267" y="50227"/>
                  </a:cubicBezTo>
                  <a:close/>
                  <a:moveTo>
                    <a:pt x="39886" y="580560"/>
                  </a:moveTo>
                  <a:cubicBezTo>
                    <a:pt x="36931" y="561355"/>
                    <a:pt x="33977" y="540674"/>
                    <a:pt x="33977" y="521469"/>
                  </a:cubicBezTo>
                  <a:lnTo>
                    <a:pt x="103408" y="521469"/>
                  </a:lnTo>
                  <a:cubicBezTo>
                    <a:pt x="116703" y="509651"/>
                    <a:pt x="131475" y="499311"/>
                    <a:pt x="146248" y="487493"/>
                  </a:cubicBezTo>
                  <a:lnTo>
                    <a:pt x="32500" y="487493"/>
                  </a:lnTo>
                  <a:cubicBezTo>
                    <a:pt x="35454" y="416585"/>
                    <a:pt x="53181" y="348631"/>
                    <a:pt x="85681" y="286587"/>
                  </a:cubicBezTo>
                  <a:lnTo>
                    <a:pt x="242269" y="286587"/>
                  </a:lnTo>
                  <a:cubicBezTo>
                    <a:pt x="228974" y="336813"/>
                    <a:pt x="221588" y="388517"/>
                    <a:pt x="217156" y="440221"/>
                  </a:cubicBezTo>
                  <a:cubicBezTo>
                    <a:pt x="228974" y="432834"/>
                    <a:pt x="240792" y="425448"/>
                    <a:pt x="252610" y="419539"/>
                  </a:cubicBezTo>
                  <a:cubicBezTo>
                    <a:pt x="257042" y="375222"/>
                    <a:pt x="264428" y="330904"/>
                    <a:pt x="276246" y="288064"/>
                  </a:cubicBezTo>
                  <a:lnTo>
                    <a:pt x="286587" y="254087"/>
                  </a:lnTo>
                  <a:cubicBezTo>
                    <a:pt x="327950" y="129998"/>
                    <a:pt x="400335" y="45795"/>
                    <a:pt x="484538" y="35454"/>
                  </a:cubicBezTo>
                  <a:lnTo>
                    <a:pt x="484538" y="152157"/>
                  </a:lnTo>
                  <a:lnTo>
                    <a:pt x="518515" y="168407"/>
                  </a:lnTo>
                  <a:lnTo>
                    <a:pt x="518515" y="35454"/>
                  </a:lnTo>
                  <a:cubicBezTo>
                    <a:pt x="582037" y="42840"/>
                    <a:pt x="636695" y="91589"/>
                    <a:pt x="679535" y="166929"/>
                  </a:cubicBezTo>
                  <a:lnTo>
                    <a:pt x="709080" y="155111"/>
                  </a:lnTo>
                  <a:cubicBezTo>
                    <a:pt x="688399" y="116703"/>
                    <a:pt x="661808" y="81249"/>
                    <a:pt x="629309" y="51704"/>
                  </a:cubicBezTo>
                  <a:lnTo>
                    <a:pt x="582037" y="7386"/>
                  </a:lnTo>
                  <a:cubicBezTo>
                    <a:pt x="555446" y="2954"/>
                    <a:pt x="528856" y="0"/>
                    <a:pt x="502265" y="0"/>
                  </a:cubicBezTo>
                  <a:cubicBezTo>
                    <a:pt x="224542" y="0"/>
                    <a:pt x="0" y="226019"/>
                    <a:pt x="0" y="505220"/>
                  </a:cubicBezTo>
                  <a:cubicBezTo>
                    <a:pt x="0" y="542151"/>
                    <a:pt x="4432" y="577605"/>
                    <a:pt x="11818" y="613059"/>
                  </a:cubicBezTo>
                  <a:cubicBezTo>
                    <a:pt x="20682" y="602718"/>
                    <a:pt x="29545" y="592378"/>
                    <a:pt x="39886" y="582037"/>
                  </a:cubicBezTo>
                  <a:close/>
                </a:path>
              </a:pathLst>
            </a:custGeom>
            <a:solidFill>
              <a:srgbClr val="494949"/>
            </a:solidFill>
            <a:ln w="1475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803BA34-9763-503B-7109-1E3219AAF61C}"/>
                </a:ext>
              </a:extLst>
            </p:cNvPr>
            <p:cNvSpPr/>
            <p:nvPr/>
          </p:nvSpPr>
          <p:spPr>
            <a:xfrm>
              <a:off x="793949" y="4732787"/>
              <a:ext cx="989558" cy="627723"/>
            </a:xfrm>
            <a:custGeom>
              <a:avLst/>
              <a:gdLst>
                <a:gd name="connsiteX0" fmla="*/ 754676 w 989558"/>
                <a:gd name="connsiteY0" fmla="*/ 372528 h 627723"/>
                <a:gd name="connsiteX1" fmla="*/ 555247 w 989558"/>
                <a:gd name="connsiteY1" fmla="*/ 592639 h 627723"/>
                <a:gd name="connsiteX2" fmla="*/ 555247 w 989558"/>
                <a:gd name="connsiteY2" fmla="*/ 372528 h 627723"/>
                <a:gd name="connsiteX3" fmla="*/ 754676 w 989558"/>
                <a:gd name="connsiteY3" fmla="*/ 372528 h 627723"/>
                <a:gd name="connsiteX4" fmla="*/ 521270 w 989558"/>
                <a:gd name="connsiteY4" fmla="*/ 372528 h 627723"/>
                <a:gd name="connsiteX5" fmla="*/ 521270 w 989558"/>
                <a:gd name="connsiteY5" fmla="*/ 592639 h 627723"/>
                <a:gd name="connsiteX6" fmla="*/ 321841 w 989558"/>
                <a:gd name="connsiteY6" fmla="*/ 372528 h 627723"/>
                <a:gd name="connsiteX7" fmla="*/ 521270 w 989558"/>
                <a:gd name="connsiteY7" fmla="*/ 372528 h 627723"/>
                <a:gd name="connsiteX8" fmla="*/ 140140 w 989558"/>
                <a:gd name="connsiteY8" fmla="*/ 372528 h 627723"/>
                <a:gd name="connsiteX9" fmla="*/ 286387 w 989558"/>
                <a:gd name="connsiteY9" fmla="*/ 372528 h 627723"/>
                <a:gd name="connsiteX10" fmla="*/ 406045 w 989558"/>
                <a:gd name="connsiteY10" fmla="*/ 573435 h 627723"/>
                <a:gd name="connsiteX11" fmla="*/ 406045 w 989558"/>
                <a:gd name="connsiteY11" fmla="*/ 573435 h 627723"/>
                <a:gd name="connsiteX12" fmla="*/ 138662 w 989558"/>
                <a:gd name="connsiteY12" fmla="*/ 372528 h 627723"/>
                <a:gd name="connsiteX13" fmla="*/ 138662 w 989558"/>
                <a:gd name="connsiteY13" fmla="*/ 372528 h 627723"/>
                <a:gd name="connsiteX14" fmla="*/ 670473 w 989558"/>
                <a:gd name="connsiteY14" fmla="*/ 573435 h 627723"/>
                <a:gd name="connsiteX15" fmla="*/ 670473 w 989558"/>
                <a:gd name="connsiteY15" fmla="*/ 573435 h 627723"/>
                <a:gd name="connsiteX16" fmla="*/ 790130 w 989558"/>
                <a:gd name="connsiteY16" fmla="*/ 372528 h 627723"/>
                <a:gd name="connsiteX17" fmla="*/ 800471 w 989558"/>
                <a:gd name="connsiteY17" fmla="*/ 338552 h 627723"/>
                <a:gd name="connsiteX18" fmla="*/ 827061 w 989558"/>
                <a:gd name="connsiteY18" fmla="*/ 136168 h 627723"/>
                <a:gd name="connsiteX19" fmla="*/ 827061 w 989558"/>
                <a:gd name="connsiteY19" fmla="*/ 102192 h 627723"/>
                <a:gd name="connsiteX20" fmla="*/ 821152 w 989558"/>
                <a:gd name="connsiteY20" fmla="*/ 19466 h 627723"/>
                <a:gd name="connsiteX21" fmla="*/ 788653 w 989558"/>
                <a:gd name="connsiteY21" fmla="*/ 32761 h 627723"/>
                <a:gd name="connsiteX22" fmla="*/ 793084 w 989558"/>
                <a:gd name="connsiteY22" fmla="*/ 102192 h 627723"/>
                <a:gd name="connsiteX23" fmla="*/ 793084 w 989558"/>
                <a:gd name="connsiteY23" fmla="*/ 136168 h 627723"/>
                <a:gd name="connsiteX24" fmla="*/ 765017 w 989558"/>
                <a:gd name="connsiteY24" fmla="*/ 338552 h 627723"/>
                <a:gd name="connsiteX25" fmla="*/ 555247 w 989558"/>
                <a:gd name="connsiteY25" fmla="*/ 338552 h 627723"/>
                <a:gd name="connsiteX26" fmla="*/ 555247 w 989558"/>
                <a:gd name="connsiteY26" fmla="*/ 241053 h 627723"/>
                <a:gd name="connsiteX27" fmla="*/ 521270 w 989558"/>
                <a:gd name="connsiteY27" fmla="*/ 246962 h 627723"/>
                <a:gd name="connsiteX28" fmla="*/ 521270 w 989558"/>
                <a:gd name="connsiteY28" fmla="*/ 338552 h 627723"/>
                <a:gd name="connsiteX29" fmla="*/ 311501 w 989558"/>
                <a:gd name="connsiteY29" fmla="*/ 338552 h 627723"/>
                <a:gd name="connsiteX30" fmla="*/ 286387 w 989558"/>
                <a:gd name="connsiteY30" fmla="*/ 193781 h 627723"/>
                <a:gd name="connsiteX31" fmla="*/ 255365 w 989558"/>
                <a:gd name="connsiteY31" fmla="*/ 215940 h 627723"/>
                <a:gd name="connsiteX32" fmla="*/ 277524 w 989558"/>
                <a:gd name="connsiteY32" fmla="*/ 338552 h 627723"/>
                <a:gd name="connsiteX33" fmla="*/ 129799 w 989558"/>
                <a:gd name="connsiteY33" fmla="*/ 338552 h 627723"/>
                <a:gd name="connsiteX34" fmla="*/ 104686 w 989558"/>
                <a:gd name="connsiteY34" fmla="*/ 379915 h 627723"/>
                <a:gd name="connsiteX35" fmla="*/ 301160 w 989558"/>
                <a:gd name="connsiteY35" fmla="*/ 567526 h 627723"/>
                <a:gd name="connsiteX36" fmla="*/ 41164 w 989558"/>
                <a:gd name="connsiteY36" fmla="*/ 498095 h 627723"/>
                <a:gd name="connsiteX37" fmla="*/ 478430 w 989558"/>
                <a:gd name="connsiteY37" fmla="*/ 32761 h 627723"/>
                <a:gd name="connsiteX38" fmla="*/ 487293 w 989558"/>
                <a:gd name="connsiteY38" fmla="*/ 10602 h 627723"/>
                <a:gd name="connsiteX39" fmla="*/ 465135 w 989558"/>
                <a:gd name="connsiteY39" fmla="*/ 1739 h 627723"/>
                <a:gd name="connsiteX40" fmla="*/ 465135 w 989558"/>
                <a:gd name="connsiteY40" fmla="*/ 1739 h 627723"/>
                <a:gd name="connsiteX41" fmla="*/ 8664 w 989558"/>
                <a:gd name="connsiteY41" fmla="*/ 508436 h 627723"/>
                <a:gd name="connsiteX42" fmla="*/ 190366 w 989558"/>
                <a:gd name="connsiteY42" fmla="*/ 611843 h 627723"/>
                <a:gd name="connsiteX43" fmla="*/ 292296 w 989558"/>
                <a:gd name="connsiteY43" fmla="*/ 602980 h 627723"/>
                <a:gd name="connsiteX44" fmla="*/ 336614 w 989558"/>
                <a:gd name="connsiteY44" fmla="*/ 585253 h 627723"/>
                <a:gd name="connsiteX45" fmla="*/ 516838 w 989558"/>
                <a:gd name="connsiteY45" fmla="*/ 626616 h 627723"/>
                <a:gd name="connsiteX46" fmla="*/ 561156 w 989558"/>
                <a:gd name="connsiteY46" fmla="*/ 626616 h 627723"/>
                <a:gd name="connsiteX47" fmla="*/ 989559 w 989558"/>
                <a:gd name="connsiteY47" fmla="*/ 351847 h 627723"/>
                <a:gd name="connsiteX48" fmla="*/ 934900 w 989558"/>
                <a:gd name="connsiteY48" fmla="*/ 376960 h 627723"/>
                <a:gd name="connsiteX49" fmla="*/ 670473 w 989558"/>
                <a:gd name="connsiteY49" fmla="*/ 573435 h 62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9558" h="627723">
                  <a:moveTo>
                    <a:pt x="754676" y="372528"/>
                  </a:moveTo>
                  <a:cubicBezTo>
                    <a:pt x="713313" y="498095"/>
                    <a:pt x="639450" y="582298"/>
                    <a:pt x="555247" y="592639"/>
                  </a:cubicBezTo>
                  <a:lnTo>
                    <a:pt x="555247" y="372528"/>
                  </a:lnTo>
                  <a:lnTo>
                    <a:pt x="754676" y="372528"/>
                  </a:lnTo>
                  <a:close/>
                  <a:moveTo>
                    <a:pt x="521270" y="372528"/>
                  </a:moveTo>
                  <a:lnTo>
                    <a:pt x="521270" y="592639"/>
                  </a:lnTo>
                  <a:cubicBezTo>
                    <a:pt x="435590" y="582298"/>
                    <a:pt x="363204" y="498095"/>
                    <a:pt x="321841" y="372528"/>
                  </a:cubicBezTo>
                  <a:lnTo>
                    <a:pt x="521270" y="372528"/>
                  </a:lnTo>
                  <a:close/>
                  <a:moveTo>
                    <a:pt x="140140" y="372528"/>
                  </a:moveTo>
                  <a:lnTo>
                    <a:pt x="286387" y="372528"/>
                  </a:lnTo>
                  <a:cubicBezTo>
                    <a:pt x="314455" y="458209"/>
                    <a:pt x="355818" y="529117"/>
                    <a:pt x="406045" y="573435"/>
                  </a:cubicBezTo>
                  <a:cubicBezTo>
                    <a:pt x="406045" y="573435"/>
                    <a:pt x="406045" y="573435"/>
                    <a:pt x="406045" y="573435"/>
                  </a:cubicBezTo>
                  <a:cubicBezTo>
                    <a:pt x="295251" y="540935"/>
                    <a:pt x="200707" y="470027"/>
                    <a:pt x="138662" y="372528"/>
                  </a:cubicBezTo>
                  <a:cubicBezTo>
                    <a:pt x="138662" y="372528"/>
                    <a:pt x="138662" y="372528"/>
                    <a:pt x="138662" y="372528"/>
                  </a:cubicBezTo>
                  <a:close/>
                  <a:moveTo>
                    <a:pt x="670473" y="573435"/>
                  </a:moveTo>
                  <a:cubicBezTo>
                    <a:pt x="670473" y="573435"/>
                    <a:pt x="670473" y="573435"/>
                    <a:pt x="670473" y="573435"/>
                  </a:cubicBezTo>
                  <a:cubicBezTo>
                    <a:pt x="720699" y="529117"/>
                    <a:pt x="762062" y="459686"/>
                    <a:pt x="790130" y="372528"/>
                  </a:cubicBezTo>
                  <a:lnTo>
                    <a:pt x="800471" y="338552"/>
                  </a:lnTo>
                  <a:cubicBezTo>
                    <a:pt x="818198" y="272076"/>
                    <a:pt x="827061" y="204122"/>
                    <a:pt x="827061" y="136168"/>
                  </a:cubicBezTo>
                  <a:lnTo>
                    <a:pt x="827061" y="102192"/>
                  </a:lnTo>
                  <a:cubicBezTo>
                    <a:pt x="827061" y="74124"/>
                    <a:pt x="824107" y="46056"/>
                    <a:pt x="821152" y="19466"/>
                  </a:cubicBezTo>
                  <a:lnTo>
                    <a:pt x="788653" y="32761"/>
                  </a:lnTo>
                  <a:cubicBezTo>
                    <a:pt x="790130" y="54920"/>
                    <a:pt x="793084" y="78556"/>
                    <a:pt x="793084" y="102192"/>
                  </a:cubicBezTo>
                  <a:lnTo>
                    <a:pt x="793084" y="136168"/>
                  </a:lnTo>
                  <a:cubicBezTo>
                    <a:pt x="793084" y="204122"/>
                    <a:pt x="782744" y="272076"/>
                    <a:pt x="765017" y="338552"/>
                  </a:cubicBezTo>
                  <a:lnTo>
                    <a:pt x="555247" y="338552"/>
                  </a:lnTo>
                  <a:lnTo>
                    <a:pt x="555247" y="241053"/>
                  </a:lnTo>
                  <a:lnTo>
                    <a:pt x="521270" y="246962"/>
                  </a:lnTo>
                  <a:lnTo>
                    <a:pt x="521270" y="338552"/>
                  </a:lnTo>
                  <a:lnTo>
                    <a:pt x="311501" y="338552"/>
                  </a:lnTo>
                  <a:cubicBezTo>
                    <a:pt x="298205" y="291280"/>
                    <a:pt x="290819" y="242531"/>
                    <a:pt x="286387" y="193781"/>
                  </a:cubicBezTo>
                  <a:cubicBezTo>
                    <a:pt x="276047" y="201167"/>
                    <a:pt x="265706" y="208554"/>
                    <a:pt x="255365" y="215940"/>
                  </a:cubicBezTo>
                  <a:cubicBezTo>
                    <a:pt x="259797" y="257303"/>
                    <a:pt x="267183" y="298666"/>
                    <a:pt x="277524" y="338552"/>
                  </a:cubicBezTo>
                  <a:lnTo>
                    <a:pt x="129799" y="338552"/>
                  </a:lnTo>
                  <a:cubicBezTo>
                    <a:pt x="120935" y="351847"/>
                    <a:pt x="112072" y="365142"/>
                    <a:pt x="104686" y="379915"/>
                  </a:cubicBezTo>
                  <a:cubicBezTo>
                    <a:pt x="151958" y="458209"/>
                    <a:pt x="219911" y="523208"/>
                    <a:pt x="301160" y="567526"/>
                  </a:cubicBezTo>
                  <a:cubicBezTo>
                    <a:pt x="101731" y="600025"/>
                    <a:pt x="57414" y="549798"/>
                    <a:pt x="41164" y="498095"/>
                  </a:cubicBezTo>
                  <a:cubicBezTo>
                    <a:pt x="-4631" y="356279"/>
                    <a:pt x="175594" y="164236"/>
                    <a:pt x="478430" y="32761"/>
                  </a:cubicBezTo>
                  <a:cubicBezTo>
                    <a:pt x="487293" y="29806"/>
                    <a:pt x="491725" y="19466"/>
                    <a:pt x="487293" y="10602"/>
                  </a:cubicBezTo>
                  <a:cubicBezTo>
                    <a:pt x="484339" y="1739"/>
                    <a:pt x="473998" y="-2693"/>
                    <a:pt x="465135" y="1739"/>
                  </a:cubicBezTo>
                  <a:cubicBezTo>
                    <a:pt x="465135" y="1739"/>
                    <a:pt x="465135" y="1739"/>
                    <a:pt x="465135" y="1739"/>
                  </a:cubicBezTo>
                  <a:cubicBezTo>
                    <a:pt x="140140" y="142077"/>
                    <a:pt x="-43039" y="345938"/>
                    <a:pt x="8664" y="508436"/>
                  </a:cubicBezTo>
                  <a:cubicBezTo>
                    <a:pt x="30823" y="577866"/>
                    <a:pt x="88436" y="611843"/>
                    <a:pt x="190366" y="611843"/>
                  </a:cubicBezTo>
                  <a:cubicBezTo>
                    <a:pt x="224343" y="611843"/>
                    <a:pt x="258320" y="608888"/>
                    <a:pt x="292296" y="602980"/>
                  </a:cubicBezTo>
                  <a:cubicBezTo>
                    <a:pt x="308546" y="601502"/>
                    <a:pt x="323319" y="595593"/>
                    <a:pt x="336614" y="585253"/>
                  </a:cubicBezTo>
                  <a:cubicBezTo>
                    <a:pt x="394227" y="610366"/>
                    <a:pt x="454794" y="625138"/>
                    <a:pt x="516838" y="626616"/>
                  </a:cubicBezTo>
                  <a:cubicBezTo>
                    <a:pt x="531611" y="628093"/>
                    <a:pt x="546384" y="628093"/>
                    <a:pt x="561156" y="626616"/>
                  </a:cubicBezTo>
                  <a:cubicBezTo>
                    <a:pt x="742858" y="619229"/>
                    <a:pt x="905355" y="514345"/>
                    <a:pt x="989559" y="351847"/>
                  </a:cubicBezTo>
                  <a:lnTo>
                    <a:pt x="934900" y="376960"/>
                  </a:lnTo>
                  <a:cubicBezTo>
                    <a:pt x="872856" y="471504"/>
                    <a:pt x="779789" y="542412"/>
                    <a:pt x="670473" y="573435"/>
                  </a:cubicBezTo>
                  <a:close/>
                </a:path>
              </a:pathLst>
            </a:custGeom>
            <a:solidFill>
              <a:srgbClr val="494949"/>
            </a:solidFill>
            <a:ln w="1475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352A06C-8F84-B075-E556-311F6E6ABC6B}"/>
                </a:ext>
              </a:extLst>
            </p:cNvPr>
            <p:cNvSpPr/>
            <p:nvPr/>
          </p:nvSpPr>
          <p:spPr>
            <a:xfrm>
              <a:off x="1214766" y="4205670"/>
              <a:ext cx="983522" cy="836123"/>
            </a:xfrm>
            <a:custGeom>
              <a:avLst/>
              <a:gdLst>
                <a:gd name="connsiteX0" fmla="*/ 935100 w 983522"/>
                <a:gd name="connsiteY0" fmla="*/ 202383 h 836123"/>
                <a:gd name="connsiteX1" fmla="*/ 883396 w 983522"/>
                <a:gd name="connsiteY1" fmla="*/ 240792 h 836123"/>
                <a:gd name="connsiteX2" fmla="*/ 681012 w 983522"/>
                <a:gd name="connsiteY2" fmla="*/ 324995 h 836123"/>
                <a:gd name="connsiteX3" fmla="*/ 664763 w 983522"/>
                <a:gd name="connsiteY3" fmla="*/ 330904 h 836123"/>
                <a:gd name="connsiteX4" fmla="*/ 660331 w 983522"/>
                <a:gd name="connsiteY4" fmla="*/ 347154 h 836123"/>
                <a:gd name="connsiteX5" fmla="*/ 564310 w 983522"/>
                <a:gd name="connsiteY5" fmla="*/ 766693 h 836123"/>
                <a:gd name="connsiteX6" fmla="*/ 521469 w 983522"/>
                <a:gd name="connsiteY6" fmla="*/ 784420 h 836123"/>
                <a:gd name="connsiteX7" fmla="*/ 546583 w 983522"/>
                <a:gd name="connsiteY7" fmla="*/ 434312 h 836123"/>
                <a:gd name="connsiteX8" fmla="*/ 551015 w 983522"/>
                <a:gd name="connsiteY8" fmla="*/ 381131 h 836123"/>
                <a:gd name="connsiteX9" fmla="*/ 500788 w 983522"/>
                <a:gd name="connsiteY9" fmla="*/ 401812 h 836123"/>
                <a:gd name="connsiteX10" fmla="*/ 240792 w 983522"/>
                <a:gd name="connsiteY10" fmla="*/ 509651 h 836123"/>
                <a:gd name="connsiteX11" fmla="*/ 226019 w 983522"/>
                <a:gd name="connsiteY11" fmla="*/ 515560 h 836123"/>
                <a:gd name="connsiteX12" fmla="*/ 221588 w 983522"/>
                <a:gd name="connsiteY12" fmla="*/ 530333 h 836123"/>
                <a:gd name="connsiteX13" fmla="*/ 178747 w 983522"/>
                <a:gd name="connsiteY13" fmla="*/ 667717 h 836123"/>
                <a:gd name="connsiteX14" fmla="*/ 178747 w 983522"/>
                <a:gd name="connsiteY14" fmla="*/ 667717 h 836123"/>
                <a:gd name="connsiteX15" fmla="*/ 172838 w 983522"/>
                <a:gd name="connsiteY15" fmla="*/ 518515 h 836123"/>
                <a:gd name="connsiteX16" fmla="*/ 172838 w 983522"/>
                <a:gd name="connsiteY16" fmla="*/ 505220 h 836123"/>
                <a:gd name="connsiteX17" fmla="*/ 163975 w 983522"/>
                <a:gd name="connsiteY17" fmla="*/ 496356 h 836123"/>
                <a:gd name="connsiteX18" fmla="*/ 59090 w 983522"/>
                <a:gd name="connsiteY18" fmla="*/ 387040 h 836123"/>
                <a:gd name="connsiteX19" fmla="*/ 59090 w 983522"/>
                <a:gd name="connsiteY19" fmla="*/ 387040 h 836123"/>
                <a:gd name="connsiteX20" fmla="*/ 189088 w 983522"/>
                <a:gd name="connsiteY20" fmla="*/ 449084 h 836123"/>
                <a:gd name="connsiteX21" fmla="*/ 202383 w 983522"/>
                <a:gd name="connsiteY21" fmla="*/ 454993 h 836123"/>
                <a:gd name="connsiteX22" fmla="*/ 215679 w 983522"/>
                <a:gd name="connsiteY22" fmla="*/ 449084 h 836123"/>
                <a:gd name="connsiteX23" fmla="*/ 475675 w 983522"/>
                <a:gd name="connsiteY23" fmla="*/ 341245 h 836123"/>
                <a:gd name="connsiteX24" fmla="*/ 525901 w 983522"/>
                <a:gd name="connsiteY24" fmla="*/ 320563 h 836123"/>
                <a:gd name="connsiteX25" fmla="*/ 484538 w 983522"/>
                <a:gd name="connsiteY25" fmla="*/ 285109 h 836123"/>
                <a:gd name="connsiteX26" fmla="*/ 217156 w 983522"/>
                <a:gd name="connsiteY26" fmla="*/ 56136 h 836123"/>
                <a:gd name="connsiteX27" fmla="*/ 259996 w 983522"/>
                <a:gd name="connsiteY27" fmla="*/ 38409 h 836123"/>
                <a:gd name="connsiteX28" fmla="*/ 624877 w 983522"/>
                <a:gd name="connsiteY28" fmla="*/ 262951 h 836123"/>
                <a:gd name="connsiteX29" fmla="*/ 639650 w 983522"/>
                <a:gd name="connsiteY29" fmla="*/ 271814 h 836123"/>
                <a:gd name="connsiteX30" fmla="*/ 655899 w 983522"/>
                <a:gd name="connsiteY30" fmla="*/ 264428 h 836123"/>
                <a:gd name="connsiteX31" fmla="*/ 858283 w 983522"/>
                <a:gd name="connsiteY31" fmla="*/ 180225 h 836123"/>
                <a:gd name="connsiteX32" fmla="*/ 914418 w 983522"/>
                <a:gd name="connsiteY32" fmla="*/ 168406 h 836123"/>
                <a:gd name="connsiteX33" fmla="*/ 948395 w 983522"/>
                <a:gd name="connsiteY33" fmla="*/ 175793 h 836123"/>
                <a:gd name="connsiteX34" fmla="*/ 935100 w 983522"/>
                <a:gd name="connsiteY34" fmla="*/ 199429 h 836123"/>
                <a:gd name="connsiteX35" fmla="*/ 979417 w 983522"/>
                <a:gd name="connsiteY35" fmla="*/ 163975 h 836123"/>
                <a:gd name="connsiteX36" fmla="*/ 914418 w 983522"/>
                <a:gd name="connsiteY36" fmla="*/ 135907 h 836123"/>
                <a:gd name="connsiteX37" fmla="*/ 844987 w 983522"/>
                <a:gd name="connsiteY37" fmla="*/ 149202 h 836123"/>
                <a:gd name="connsiteX38" fmla="*/ 642604 w 983522"/>
                <a:gd name="connsiteY38" fmla="*/ 233406 h 836123"/>
                <a:gd name="connsiteX39" fmla="*/ 262951 w 983522"/>
                <a:gd name="connsiteY39" fmla="*/ 0 h 836123"/>
                <a:gd name="connsiteX40" fmla="*/ 155111 w 983522"/>
                <a:gd name="connsiteY40" fmla="*/ 45795 h 836123"/>
                <a:gd name="connsiteX41" fmla="*/ 463857 w 983522"/>
                <a:gd name="connsiteY41" fmla="*/ 310223 h 836123"/>
                <a:gd name="connsiteX42" fmla="*/ 203861 w 983522"/>
                <a:gd name="connsiteY42" fmla="*/ 418062 h 836123"/>
                <a:gd name="connsiteX43" fmla="*/ 57613 w 983522"/>
                <a:gd name="connsiteY43" fmla="*/ 348631 h 836123"/>
                <a:gd name="connsiteX44" fmla="*/ 0 w 983522"/>
                <a:gd name="connsiteY44" fmla="*/ 375222 h 836123"/>
                <a:gd name="connsiteX45" fmla="*/ 138862 w 983522"/>
                <a:gd name="connsiteY45" fmla="*/ 518515 h 836123"/>
                <a:gd name="connsiteX46" fmla="*/ 147725 w 983522"/>
                <a:gd name="connsiteY46" fmla="*/ 723853 h 836123"/>
                <a:gd name="connsiteX47" fmla="*/ 205338 w 983522"/>
                <a:gd name="connsiteY47" fmla="*/ 697262 h 836123"/>
                <a:gd name="connsiteX48" fmla="*/ 255564 w 983522"/>
                <a:gd name="connsiteY48" fmla="*/ 539196 h 836123"/>
                <a:gd name="connsiteX49" fmla="*/ 515560 w 983522"/>
                <a:gd name="connsiteY49" fmla="*/ 431357 h 836123"/>
                <a:gd name="connsiteX50" fmla="*/ 487493 w 983522"/>
                <a:gd name="connsiteY50" fmla="*/ 836124 h 836123"/>
                <a:gd name="connsiteX51" fmla="*/ 595332 w 983522"/>
                <a:gd name="connsiteY51" fmla="*/ 790329 h 836123"/>
                <a:gd name="connsiteX52" fmla="*/ 695785 w 983522"/>
                <a:gd name="connsiteY52" fmla="*/ 354540 h 836123"/>
                <a:gd name="connsiteX53" fmla="*/ 898168 w 983522"/>
                <a:gd name="connsiteY53" fmla="*/ 270337 h 836123"/>
                <a:gd name="connsiteX54" fmla="*/ 980894 w 983522"/>
                <a:gd name="connsiteY54" fmla="*/ 163975 h 8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83522" h="836123">
                  <a:moveTo>
                    <a:pt x="935100" y="202383"/>
                  </a:moveTo>
                  <a:cubicBezTo>
                    <a:pt x="920327" y="218633"/>
                    <a:pt x="902600" y="231928"/>
                    <a:pt x="883396" y="240792"/>
                  </a:cubicBezTo>
                  <a:lnTo>
                    <a:pt x="681012" y="324995"/>
                  </a:lnTo>
                  <a:lnTo>
                    <a:pt x="664763" y="330904"/>
                  </a:lnTo>
                  <a:lnTo>
                    <a:pt x="660331" y="347154"/>
                  </a:lnTo>
                  <a:lnTo>
                    <a:pt x="564310" y="766693"/>
                  </a:lnTo>
                  <a:lnTo>
                    <a:pt x="521469" y="784420"/>
                  </a:lnTo>
                  <a:lnTo>
                    <a:pt x="546583" y="434312"/>
                  </a:lnTo>
                  <a:lnTo>
                    <a:pt x="551015" y="381131"/>
                  </a:lnTo>
                  <a:lnTo>
                    <a:pt x="500788" y="401812"/>
                  </a:lnTo>
                  <a:lnTo>
                    <a:pt x="240792" y="509651"/>
                  </a:lnTo>
                  <a:lnTo>
                    <a:pt x="226019" y="515560"/>
                  </a:lnTo>
                  <a:lnTo>
                    <a:pt x="221588" y="530333"/>
                  </a:lnTo>
                  <a:lnTo>
                    <a:pt x="178747" y="667717"/>
                  </a:lnTo>
                  <a:cubicBezTo>
                    <a:pt x="178747" y="667717"/>
                    <a:pt x="178747" y="667717"/>
                    <a:pt x="178747" y="667717"/>
                  </a:cubicBezTo>
                  <a:lnTo>
                    <a:pt x="172838" y="518515"/>
                  </a:lnTo>
                  <a:lnTo>
                    <a:pt x="172838" y="505220"/>
                  </a:lnTo>
                  <a:cubicBezTo>
                    <a:pt x="172838" y="505220"/>
                    <a:pt x="163975" y="496356"/>
                    <a:pt x="163975" y="496356"/>
                  </a:cubicBezTo>
                  <a:lnTo>
                    <a:pt x="59090" y="387040"/>
                  </a:lnTo>
                  <a:cubicBezTo>
                    <a:pt x="59090" y="387040"/>
                    <a:pt x="59090" y="387040"/>
                    <a:pt x="59090" y="387040"/>
                  </a:cubicBezTo>
                  <a:lnTo>
                    <a:pt x="189088" y="449084"/>
                  </a:lnTo>
                  <a:lnTo>
                    <a:pt x="202383" y="454993"/>
                  </a:lnTo>
                  <a:lnTo>
                    <a:pt x="215679" y="449084"/>
                  </a:lnTo>
                  <a:lnTo>
                    <a:pt x="475675" y="341245"/>
                  </a:lnTo>
                  <a:lnTo>
                    <a:pt x="525901" y="320563"/>
                  </a:lnTo>
                  <a:lnTo>
                    <a:pt x="484538" y="285109"/>
                  </a:lnTo>
                  <a:lnTo>
                    <a:pt x="217156" y="56136"/>
                  </a:lnTo>
                  <a:lnTo>
                    <a:pt x="259996" y="38409"/>
                  </a:lnTo>
                  <a:lnTo>
                    <a:pt x="624877" y="262951"/>
                  </a:lnTo>
                  <a:lnTo>
                    <a:pt x="639650" y="271814"/>
                  </a:lnTo>
                  <a:lnTo>
                    <a:pt x="655899" y="264428"/>
                  </a:lnTo>
                  <a:lnTo>
                    <a:pt x="858283" y="180225"/>
                  </a:lnTo>
                  <a:cubicBezTo>
                    <a:pt x="876010" y="172838"/>
                    <a:pt x="895214" y="169884"/>
                    <a:pt x="914418" y="168406"/>
                  </a:cubicBezTo>
                  <a:cubicBezTo>
                    <a:pt x="926236" y="168406"/>
                    <a:pt x="938054" y="168406"/>
                    <a:pt x="948395" y="175793"/>
                  </a:cubicBezTo>
                  <a:cubicBezTo>
                    <a:pt x="948395" y="177270"/>
                    <a:pt x="948395" y="186134"/>
                    <a:pt x="935100" y="199429"/>
                  </a:cubicBezTo>
                  <a:close/>
                  <a:moveTo>
                    <a:pt x="979417" y="163975"/>
                  </a:moveTo>
                  <a:cubicBezTo>
                    <a:pt x="970554" y="144771"/>
                    <a:pt x="943963" y="135907"/>
                    <a:pt x="914418" y="135907"/>
                  </a:cubicBezTo>
                  <a:cubicBezTo>
                    <a:pt x="890782" y="135907"/>
                    <a:pt x="867146" y="140339"/>
                    <a:pt x="844987" y="149202"/>
                  </a:cubicBezTo>
                  <a:lnTo>
                    <a:pt x="642604" y="233406"/>
                  </a:lnTo>
                  <a:lnTo>
                    <a:pt x="262951" y="0"/>
                  </a:lnTo>
                  <a:lnTo>
                    <a:pt x="155111" y="45795"/>
                  </a:lnTo>
                  <a:lnTo>
                    <a:pt x="463857" y="310223"/>
                  </a:lnTo>
                  <a:lnTo>
                    <a:pt x="203861" y="418062"/>
                  </a:lnTo>
                  <a:lnTo>
                    <a:pt x="57613" y="348631"/>
                  </a:lnTo>
                  <a:lnTo>
                    <a:pt x="0" y="375222"/>
                  </a:lnTo>
                  <a:lnTo>
                    <a:pt x="138862" y="518515"/>
                  </a:lnTo>
                  <a:lnTo>
                    <a:pt x="147725" y="723853"/>
                  </a:lnTo>
                  <a:lnTo>
                    <a:pt x="205338" y="697262"/>
                  </a:lnTo>
                  <a:lnTo>
                    <a:pt x="255564" y="539196"/>
                  </a:lnTo>
                  <a:lnTo>
                    <a:pt x="515560" y="431357"/>
                  </a:lnTo>
                  <a:lnTo>
                    <a:pt x="487493" y="836124"/>
                  </a:lnTo>
                  <a:lnTo>
                    <a:pt x="595332" y="790329"/>
                  </a:lnTo>
                  <a:lnTo>
                    <a:pt x="695785" y="354540"/>
                  </a:lnTo>
                  <a:lnTo>
                    <a:pt x="898168" y="270337"/>
                  </a:lnTo>
                  <a:cubicBezTo>
                    <a:pt x="945440" y="251133"/>
                    <a:pt x="995667" y="200906"/>
                    <a:pt x="980894" y="163975"/>
                  </a:cubicBezTo>
                  <a:close/>
                </a:path>
              </a:pathLst>
            </a:custGeom>
            <a:solidFill>
              <a:srgbClr val="494949"/>
            </a:solidFill>
            <a:ln w="14759" cap="flat">
              <a:noFill/>
              <a:prstDash val="solid"/>
              <a:miter/>
            </a:ln>
          </p:spPr>
          <p:txBody>
            <a:bodyPr rtlCol="0" anchor="ctr"/>
            <a:lstStyle/>
            <a:p>
              <a:endParaRPr lang="en-US"/>
            </a:p>
          </p:txBody>
        </p:sp>
      </p:grpSp>
      <p:sp>
        <p:nvSpPr>
          <p:cNvPr id="32" name="Text Placeholder 6">
            <a:extLst>
              <a:ext uri="{FF2B5EF4-FFF2-40B4-BE49-F238E27FC236}">
                <a16:creationId xmlns:a16="http://schemas.microsoft.com/office/drawing/2014/main" id="{75132028-186E-BEB4-23EA-9CFF0EA51D35}"/>
              </a:ext>
            </a:extLst>
          </p:cNvPr>
          <p:cNvSpPr>
            <a:spLocks noGrp="1"/>
          </p:cNvSpPr>
          <p:nvPr>
            <p:ph type="body" sz="quarter" idx="16"/>
          </p:nvPr>
        </p:nvSpPr>
        <p:spPr>
          <a:xfrm>
            <a:off x="4055218" y="539952"/>
            <a:ext cx="5831732" cy="803654"/>
          </a:xfrm>
          <a:prstGeom prst="rect">
            <a:avLst/>
          </a:prstGeom>
        </p:spPr>
        <p:txBody>
          <a:bodyPr lIns="91440" tIns="45720" rIns="91440" bIns="45720" anchor="t">
            <a:noAutofit/>
          </a:bodyPr>
          <a:lstStyle/>
          <a:p>
            <a:pPr>
              <a:lnSpc>
                <a:spcPts val="2960"/>
              </a:lnSpc>
            </a:pPr>
            <a:r>
              <a:rPr lang="en-GB" sz="3600">
                <a:solidFill>
                  <a:srgbClr val="EC7C69"/>
                </a:solidFill>
              </a:rPr>
              <a:t>2025 – Leto nepozabnih in </a:t>
            </a:r>
            <a:r>
              <a:rPr lang="en-GB" sz="3600" dirty="0">
                <a:solidFill>
                  <a:srgbClr val="EC7C69"/>
                </a:solidFill>
              </a:rPr>
              <a:t>smiselnih potovanj </a:t>
            </a:r>
          </a:p>
        </p:txBody>
      </p:sp>
    </p:spTree>
    <p:extLst>
      <p:ext uri="{BB962C8B-B14F-4D97-AF65-F5344CB8AC3E}">
        <p14:creationId xmlns:p14="http://schemas.microsoft.com/office/powerpoint/2010/main" val="13264771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B403B-2C89-06DC-1121-D44440820AC2}"/>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97D901EE-0BA9-4692-8B5E-D9640829ED63}"/>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Rastoči trend</a:t>
            </a:r>
          </a:p>
        </p:txBody>
      </p:sp>
      <p:sp>
        <p:nvSpPr>
          <p:cNvPr id="19" name="Text Placeholder 5">
            <a:extLst>
              <a:ext uri="{FF2B5EF4-FFF2-40B4-BE49-F238E27FC236}">
                <a16:creationId xmlns:a16="http://schemas.microsoft.com/office/drawing/2014/main" id="{39EE501B-0719-DC6C-CD15-7D4D53FDB6DF}"/>
              </a:ext>
            </a:extLst>
          </p:cNvPr>
          <p:cNvSpPr>
            <a:spLocks noGrp="1"/>
          </p:cNvSpPr>
          <p:nvPr>
            <p:ph type="body" sz="quarter" idx="19"/>
          </p:nvPr>
        </p:nvSpPr>
        <p:spPr>
          <a:xfrm>
            <a:off x="423358" y="941779"/>
            <a:ext cx="1197303" cy="385564"/>
          </a:xfrm>
        </p:spPr>
        <p:txBody>
          <a:bodyPr/>
          <a:lstStyle/>
          <a:p>
            <a:r>
              <a:rPr lang="en-US" dirty="0"/>
              <a:t>01</a:t>
            </a:r>
          </a:p>
        </p:txBody>
      </p:sp>
      <p:sp>
        <p:nvSpPr>
          <p:cNvPr id="20" name="Text Placeholder 6">
            <a:extLst>
              <a:ext uri="{FF2B5EF4-FFF2-40B4-BE49-F238E27FC236}">
                <a16:creationId xmlns:a16="http://schemas.microsoft.com/office/drawing/2014/main" id="{00DFBEC5-DF13-A701-E91B-C3865E3065F2}"/>
              </a:ext>
            </a:extLst>
          </p:cNvPr>
          <p:cNvSpPr>
            <a:spLocks noGrp="1"/>
          </p:cNvSpPr>
          <p:nvPr>
            <p:ph type="body" sz="quarter" idx="16"/>
          </p:nvPr>
        </p:nvSpPr>
        <p:spPr>
          <a:xfrm>
            <a:off x="4055218" y="539952"/>
            <a:ext cx="5831732" cy="803654"/>
          </a:xfrm>
          <a:prstGeom prst="rect">
            <a:avLst/>
          </a:prstGeom>
        </p:spPr>
        <p:txBody>
          <a:bodyPr lIns="91440" tIns="45720" rIns="91440" bIns="45720" anchor="t">
            <a:noAutofit/>
          </a:bodyPr>
          <a:lstStyle/>
          <a:p>
            <a:pPr>
              <a:lnSpc>
                <a:spcPts val="2960"/>
              </a:lnSpc>
            </a:pPr>
            <a:r>
              <a:rPr lang="en-GB" sz="3600">
                <a:solidFill>
                  <a:srgbClr val="EC7C69"/>
                </a:solidFill>
              </a:rPr>
              <a:t>2025 – Leto nepozabnih in </a:t>
            </a:r>
            <a:r>
              <a:rPr lang="en-GB" sz="3600" dirty="0">
                <a:solidFill>
                  <a:srgbClr val="EC7C69"/>
                </a:solidFill>
              </a:rPr>
              <a:t>smiselnih potovanj </a:t>
            </a:r>
          </a:p>
        </p:txBody>
      </p:sp>
      <p:sp>
        <p:nvSpPr>
          <p:cNvPr id="21" name="Text Placeholder 3">
            <a:extLst>
              <a:ext uri="{FF2B5EF4-FFF2-40B4-BE49-F238E27FC236}">
                <a16:creationId xmlns:a16="http://schemas.microsoft.com/office/drawing/2014/main" id="{6986C300-534B-BD0C-9161-4A224B5C21EE}"/>
              </a:ext>
            </a:extLst>
          </p:cNvPr>
          <p:cNvSpPr>
            <a:spLocks noGrp="1"/>
          </p:cNvSpPr>
          <p:nvPr>
            <p:ph type="body" sz="quarter" idx="21"/>
          </p:nvPr>
        </p:nvSpPr>
        <p:spPr>
          <a:xfrm>
            <a:off x="4048492" y="1642641"/>
            <a:ext cx="7448524" cy="3773184"/>
          </a:xfrm>
          <a:prstGeom prst="rect">
            <a:avLst/>
          </a:prstGeom>
        </p:spPr>
        <p:txBody>
          <a:bodyPr lIns="91440" tIns="45720" rIns="91440" bIns="45720" anchor="t"/>
          <a:lstStyle/>
          <a:p>
            <a:pPr>
              <a:lnSpc>
                <a:spcPts val="2340"/>
              </a:lnSpc>
            </a:pPr>
            <a:r>
              <a:rPr lang="en-US" sz="2400" b="1" dirty="0">
                <a:solidFill>
                  <a:srgbClr val="459597"/>
                </a:solidFill>
              </a:rPr>
              <a:t>Blagovne znamke z namenom in vrednostjo:</a:t>
            </a:r>
          </a:p>
          <a:p>
            <a:pPr>
              <a:lnSpc>
                <a:spcPts val="2340"/>
              </a:lnSpc>
            </a:pPr>
            <a:r>
              <a:rPr lang="en-US" dirty="0">
                <a:solidFill>
                  <a:srgbClr val="414141"/>
                </a:solidFill>
              </a:rPr>
              <a:t>Za turizem je leto 2025 zaznamovalo ne le evolucijo, ampak tudi preobrazbo v bolj </a:t>
            </a:r>
            <a:r>
              <a:rPr lang="en-US" b="1" dirty="0">
                <a:solidFill>
                  <a:srgbClr val="414141"/>
                </a:solidFill>
              </a:rPr>
              <a:t>zavestno, smiselno in vplivno potovanje. </a:t>
            </a:r>
            <a:r>
              <a:rPr lang="en-US" dirty="0"/>
              <a:t>Turisti ne iščejo več le sprostitve – iščejo </a:t>
            </a:r>
            <a:r>
              <a:rPr lang="en-US" b="1" dirty="0"/>
              <a:t>preobrazbene izkušnje</a:t>
            </a:r>
            <a:r>
              <a:rPr lang="en-US" dirty="0"/>
              <a:t>. V odgovor na to </a:t>
            </a:r>
            <a:r>
              <a:rPr lang="en-US" dirty="0" err="1"/>
              <a:t>potniki</a:t>
            </a:r>
            <a:r>
              <a:rPr lang="en-US" dirty="0"/>
              <a:t> kažejo močno </a:t>
            </a:r>
            <a:r>
              <a:rPr lang="en-US" b="1" dirty="0"/>
              <a:t>pripravljenost plačati višje cene </a:t>
            </a:r>
            <a:r>
              <a:rPr lang="en-US" dirty="0"/>
              <a:t>za bivanje, ki odraža pristnost, skrb za okolje in osebno bogatitev. Blagovne znamke, ki jih vodi namen in so v skladu s pričakovanji, beležijo </a:t>
            </a:r>
            <a:r>
              <a:rPr lang="en-US" b="1" dirty="0"/>
              <a:t>višjo zasedenost, močnejšo zvestobo blagovni znamki in večje marže na rezervacijo</a:t>
            </a:r>
            <a:r>
              <a:rPr lang="en-US" dirty="0"/>
              <a:t>.</a:t>
            </a:r>
          </a:p>
          <a:p>
            <a:pPr>
              <a:lnSpc>
                <a:spcPts val="2340"/>
              </a:lnSpc>
            </a:pPr>
            <a:endParaRPr lang="en-US" dirty="0"/>
          </a:p>
          <a:p>
            <a:endParaRPr lang="en-US" sz="800" dirty="0"/>
          </a:p>
          <a:p>
            <a:pPr>
              <a:lnSpc>
                <a:spcPts val="2340"/>
              </a:lnSpc>
            </a:pPr>
            <a:r>
              <a:rPr lang="en-US" sz="2400" b="1" dirty="0">
                <a:solidFill>
                  <a:srgbClr val="459597"/>
                </a:solidFill>
              </a:rPr>
              <a:t>Edinstvena, nepozabna bivanja: </a:t>
            </a:r>
          </a:p>
          <a:p>
            <a:pPr>
              <a:lnSpc>
                <a:spcPts val="2340"/>
              </a:lnSpc>
            </a:pPr>
            <a:r>
              <a:rPr lang="en-US" b="1" dirty="0"/>
              <a:t>Od hišic na drevesih do preurejenih kmetijskih stavb in </a:t>
            </a:r>
            <a:r>
              <a:rPr lang="en-US" b="1"/>
              <a:t>glampinga v naravi – netradicionalne nastanitve so v porastu</a:t>
            </a:r>
            <a:r>
              <a:rPr lang="en-US" dirty="0"/>
              <a:t>. Po napovedih industrije naj bi globalni izdatki za edinstvene </a:t>
            </a:r>
            <a:r>
              <a:rPr lang="en-US"/>
              <a:t>nastanitve </a:t>
            </a:r>
            <a:r>
              <a:rPr lang="en-US" b="1" dirty="0"/>
              <a:t>do leta 2034 </a:t>
            </a:r>
            <a:r>
              <a:rPr lang="en-US" dirty="0"/>
              <a:t>dosegli</a:t>
            </a:r>
            <a:r>
              <a:rPr lang="en-US" b="1" dirty="0"/>
              <a:t> 924 milijard dolarjev</a:t>
            </a:r>
            <a:r>
              <a:rPr lang="en-US" dirty="0"/>
              <a:t>. </a:t>
            </a:r>
            <a:endParaRPr lang="en-IE" sz="2200" b="1" dirty="0">
              <a:solidFill>
                <a:srgbClr val="414141"/>
              </a:solidFill>
            </a:endParaRPr>
          </a:p>
        </p:txBody>
      </p:sp>
      <p:sp>
        <p:nvSpPr>
          <p:cNvPr id="22" name="Slide Number Placeholder 5">
            <a:extLst>
              <a:ext uri="{FF2B5EF4-FFF2-40B4-BE49-F238E27FC236}">
                <a16:creationId xmlns:a16="http://schemas.microsoft.com/office/drawing/2014/main" id="{D3A1206B-A06D-56BF-EB29-07D4EBD45FB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65</a:t>
            </a:fld>
            <a:endParaRPr lang="fr-CA" sz="1200" dirty="0"/>
          </a:p>
        </p:txBody>
      </p:sp>
      <p:grpSp>
        <p:nvGrpSpPr>
          <p:cNvPr id="17" name="Group 16">
            <a:extLst>
              <a:ext uri="{FF2B5EF4-FFF2-40B4-BE49-F238E27FC236}">
                <a16:creationId xmlns:a16="http://schemas.microsoft.com/office/drawing/2014/main" id="{50B36878-DF3C-AD85-CBC8-3DD1772A42D1}"/>
              </a:ext>
            </a:extLst>
          </p:cNvPr>
          <p:cNvGrpSpPr/>
          <p:nvPr/>
        </p:nvGrpSpPr>
        <p:grpSpPr>
          <a:xfrm>
            <a:off x="694984" y="4548570"/>
            <a:ext cx="1404339" cy="1154840"/>
            <a:chOff x="793949" y="4205670"/>
            <a:chExt cx="1404339" cy="1154840"/>
          </a:xfrm>
        </p:grpSpPr>
        <p:sp>
          <p:nvSpPr>
            <p:cNvPr id="13" name="Freeform 12">
              <a:extLst>
                <a:ext uri="{FF2B5EF4-FFF2-40B4-BE49-F238E27FC236}">
                  <a16:creationId xmlns:a16="http://schemas.microsoft.com/office/drawing/2014/main" id="{143AB0CE-425A-0D70-EAA3-5C23D239799E}"/>
                </a:ext>
              </a:extLst>
            </p:cNvPr>
            <p:cNvSpPr/>
            <p:nvPr/>
          </p:nvSpPr>
          <p:spPr>
            <a:xfrm>
              <a:off x="1207380" y="4277747"/>
              <a:ext cx="983522" cy="836123"/>
            </a:xfrm>
            <a:custGeom>
              <a:avLst/>
              <a:gdLst>
                <a:gd name="connsiteX0" fmla="*/ 979417 w 983522"/>
                <a:gd name="connsiteY0" fmla="*/ 163975 h 836123"/>
                <a:gd name="connsiteX1" fmla="*/ 914418 w 983522"/>
                <a:gd name="connsiteY1" fmla="*/ 135907 h 836123"/>
                <a:gd name="connsiteX2" fmla="*/ 844987 w 983522"/>
                <a:gd name="connsiteY2" fmla="*/ 149202 h 836123"/>
                <a:gd name="connsiteX3" fmla="*/ 642604 w 983522"/>
                <a:gd name="connsiteY3" fmla="*/ 233406 h 836123"/>
                <a:gd name="connsiteX4" fmla="*/ 262951 w 983522"/>
                <a:gd name="connsiteY4" fmla="*/ 0 h 836123"/>
                <a:gd name="connsiteX5" fmla="*/ 155111 w 983522"/>
                <a:gd name="connsiteY5" fmla="*/ 45795 h 836123"/>
                <a:gd name="connsiteX6" fmla="*/ 463857 w 983522"/>
                <a:gd name="connsiteY6" fmla="*/ 310223 h 836123"/>
                <a:gd name="connsiteX7" fmla="*/ 203861 w 983522"/>
                <a:gd name="connsiteY7" fmla="*/ 418062 h 836123"/>
                <a:gd name="connsiteX8" fmla="*/ 57613 w 983522"/>
                <a:gd name="connsiteY8" fmla="*/ 348631 h 836123"/>
                <a:gd name="connsiteX9" fmla="*/ 0 w 983522"/>
                <a:gd name="connsiteY9" fmla="*/ 375222 h 836123"/>
                <a:gd name="connsiteX10" fmla="*/ 138862 w 983522"/>
                <a:gd name="connsiteY10" fmla="*/ 518515 h 836123"/>
                <a:gd name="connsiteX11" fmla="*/ 147725 w 983522"/>
                <a:gd name="connsiteY11" fmla="*/ 723853 h 836123"/>
                <a:gd name="connsiteX12" fmla="*/ 205338 w 983522"/>
                <a:gd name="connsiteY12" fmla="*/ 697262 h 836123"/>
                <a:gd name="connsiteX13" fmla="*/ 255564 w 983522"/>
                <a:gd name="connsiteY13" fmla="*/ 539196 h 836123"/>
                <a:gd name="connsiteX14" fmla="*/ 515560 w 983522"/>
                <a:gd name="connsiteY14" fmla="*/ 431357 h 836123"/>
                <a:gd name="connsiteX15" fmla="*/ 487493 w 983522"/>
                <a:gd name="connsiteY15" fmla="*/ 836124 h 836123"/>
                <a:gd name="connsiteX16" fmla="*/ 595332 w 983522"/>
                <a:gd name="connsiteY16" fmla="*/ 790329 h 836123"/>
                <a:gd name="connsiteX17" fmla="*/ 695785 w 983522"/>
                <a:gd name="connsiteY17" fmla="*/ 354540 h 836123"/>
                <a:gd name="connsiteX18" fmla="*/ 898168 w 983522"/>
                <a:gd name="connsiteY18" fmla="*/ 270337 h 836123"/>
                <a:gd name="connsiteX19" fmla="*/ 980894 w 983522"/>
                <a:gd name="connsiteY19" fmla="*/ 163975 h 8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3522" h="836123">
                  <a:moveTo>
                    <a:pt x="979417" y="163975"/>
                  </a:moveTo>
                  <a:cubicBezTo>
                    <a:pt x="970554" y="144771"/>
                    <a:pt x="943963" y="135907"/>
                    <a:pt x="914418" y="135907"/>
                  </a:cubicBezTo>
                  <a:cubicBezTo>
                    <a:pt x="890782" y="135907"/>
                    <a:pt x="867146" y="140339"/>
                    <a:pt x="844987" y="149202"/>
                  </a:cubicBezTo>
                  <a:lnTo>
                    <a:pt x="642604" y="233406"/>
                  </a:lnTo>
                  <a:lnTo>
                    <a:pt x="262951" y="0"/>
                  </a:lnTo>
                  <a:lnTo>
                    <a:pt x="155111" y="45795"/>
                  </a:lnTo>
                  <a:lnTo>
                    <a:pt x="463857" y="310223"/>
                  </a:lnTo>
                  <a:lnTo>
                    <a:pt x="203861" y="418062"/>
                  </a:lnTo>
                  <a:lnTo>
                    <a:pt x="57613" y="348631"/>
                  </a:lnTo>
                  <a:lnTo>
                    <a:pt x="0" y="375222"/>
                  </a:lnTo>
                  <a:lnTo>
                    <a:pt x="138862" y="518515"/>
                  </a:lnTo>
                  <a:lnTo>
                    <a:pt x="147725" y="723853"/>
                  </a:lnTo>
                  <a:lnTo>
                    <a:pt x="205338" y="697262"/>
                  </a:lnTo>
                  <a:lnTo>
                    <a:pt x="255564" y="539196"/>
                  </a:lnTo>
                  <a:lnTo>
                    <a:pt x="515560" y="431357"/>
                  </a:lnTo>
                  <a:lnTo>
                    <a:pt x="487493" y="836124"/>
                  </a:lnTo>
                  <a:lnTo>
                    <a:pt x="595332" y="790329"/>
                  </a:lnTo>
                  <a:lnTo>
                    <a:pt x="695785" y="354540"/>
                  </a:lnTo>
                  <a:lnTo>
                    <a:pt x="898168" y="270337"/>
                  </a:lnTo>
                  <a:cubicBezTo>
                    <a:pt x="945440" y="251133"/>
                    <a:pt x="995667" y="200906"/>
                    <a:pt x="980894" y="163975"/>
                  </a:cubicBezTo>
                  <a:close/>
                </a:path>
              </a:pathLst>
            </a:custGeom>
            <a:solidFill>
              <a:srgbClr val="EC7C69"/>
            </a:solidFill>
            <a:ln w="1475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7F16A0A-0E92-792F-F4CE-0F2E2BE394D5}"/>
                </a:ext>
              </a:extLst>
            </p:cNvPr>
            <p:cNvSpPr/>
            <p:nvPr/>
          </p:nvSpPr>
          <p:spPr>
            <a:xfrm>
              <a:off x="830681" y="4348963"/>
              <a:ext cx="709080" cy="613058"/>
            </a:xfrm>
            <a:custGeom>
              <a:avLst/>
              <a:gdLst>
                <a:gd name="connsiteX0" fmla="*/ 373744 w 709080"/>
                <a:gd name="connsiteY0" fmla="*/ 50227 h 613058"/>
                <a:gd name="connsiteX1" fmla="*/ 251133 w 709080"/>
                <a:gd name="connsiteY1" fmla="*/ 252610 h 613058"/>
                <a:gd name="connsiteX2" fmla="*/ 103408 w 709080"/>
                <a:gd name="connsiteY2" fmla="*/ 252610 h 613058"/>
                <a:gd name="connsiteX3" fmla="*/ 372267 w 709080"/>
                <a:gd name="connsiteY3" fmla="*/ 50227 h 613058"/>
                <a:gd name="connsiteX4" fmla="*/ 372267 w 709080"/>
                <a:gd name="connsiteY4" fmla="*/ 50227 h 613058"/>
                <a:gd name="connsiteX5" fmla="*/ 39886 w 709080"/>
                <a:gd name="connsiteY5" fmla="*/ 580560 h 613058"/>
                <a:gd name="connsiteX6" fmla="*/ 33977 w 709080"/>
                <a:gd name="connsiteY6" fmla="*/ 521469 h 613058"/>
                <a:gd name="connsiteX7" fmla="*/ 103408 w 709080"/>
                <a:gd name="connsiteY7" fmla="*/ 521469 h 613058"/>
                <a:gd name="connsiteX8" fmla="*/ 146248 w 709080"/>
                <a:gd name="connsiteY8" fmla="*/ 487493 h 613058"/>
                <a:gd name="connsiteX9" fmla="*/ 32500 w 709080"/>
                <a:gd name="connsiteY9" fmla="*/ 487493 h 613058"/>
                <a:gd name="connsiteX10" fmla="*/ 85681 w 709080"/>
                <a:gd name="connsiteY10" fmla="*/ 286587 h 613058"/>
                <a:gd name="connsiteX11" fmla="*/ 242269 w 709080"/>
                <a:gd name="connsiteY11" fmla="*/ 286587 h 613058"/>
                <a:gd name="connsiteX12" fmla="*/ 217156 w 709080"/>
                <a:gd name="connsiteY12" fmla="*/ 440221 h 613058"/>
                <a:gd name="connsiteX13" fmla="*/ 252610 w 709080"/>
                <a:gd name="connsiteY13" fmla="*/ 419539 h 613058"/>
                <a:gd name="connsiteX14" fmla="*/ 276246 w 709080"/>
                <a:gd name="connsiteY14" fmla="*/ 288064 h 613058"/>
                <a:gd name="connsiteX15" fmla="*/ 286587 w 709080"/>
                <a:gd name="connsiteY15" fmla="*/ 254087 h 613058"/>
                <a:gd name="connsiteX16" fmla="*/ 484538 w 709080"/>
                <a:gd name="connsiteY16" fmla="*/ 35454 h 613058"/>
                <a:gd name="connsiteX17" fmla="*/ 484538 w 709080"/>
                <a:gd name="connsiteY17" fmla="*/ 152157 h 613058"/>
                <a:gd name="connsiteX18" fmla="*/ 518515 w 709080"/>
                <a:gd name="connsiteY18" fmla="*/ 168407 h 613058"/>
                <a:gd name="connsiteX19" fmla="*/ 518515 w 709080"/>
                <a:gd name="connsiteY19" fmla="*/ 35454 h 613058"/>
                <a:gd name="connsiteX20" fmla="*/ 679535 w 709080"/>
                <a:gd name="connsiteY20" fmla="*/ 166929 h 613058"/>
                <a:gd name="connsiteX21" fmla="*/ 709080 w 709080"/>
                <a:gd name="connsiteY21" fmla="*/ 155111 h 613058"/>
                <a:gd name="connsiteX22" fmla="*/ 629309 w 709080"/>
                <a:gd name="connsiteY22" fmla="*/ 51704 h 613058"/>
                <a:gd name="connsiteX23" fmla="*/ 582037 w 709080"/>
                <a:gd name="connsiteY23" fmla="*/ 7386 h 613058"/>
                <a:gd name="connsiteX24" fmla="*/ 502265 w 709080"/>
                <a:gd name="connsiteY24" fmla="*/ 0 h 613058"/>
                <a:gd name="connsiteX25" fmla="*/ 0 w 709080"/>
                <a:gd name="connsiteY25" fmla="*/ 505220 h 613058"/>
                <a:gd name="connsiteX26" fmla="*/ 11818 w 709080"/>
                <a:gd name="connsiteY26" fmla="*/ 613059 h 613058"/>
                <a:gd name="connsiteX27" fmla="*/ 39886 w 709080"/>
                <a:gd name="connsiteY27" fmla="*/ 582037 h 61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9080" h="613058">
                  <a:moveTo>
                    <a:pt x="373744" y="50227"/>
                  </a:moveTo>
                  <a:cubicBezTo>
                    <a:pt x="322041" y="94544"/>
                    <a:pt x="279200" y="165452"/>
                    <a:pt x="251133" y="252610"/>
                  </a:cubicBezTo>
                  <a:lnTo>
                    <a:pt x="103408" y="252610"/>
                  </a:lnTo>
                  <a:cubicBezTo>
                    <a:pt x="165452" y="153634"/>
                    <a:pt x="261473" y="81249"/>
                    <a:pt x="372267" y="50227"/>
                  </a:cubicBezTo>
                  <a:cubicBezTo>
                    <a:pt x="372267" y="50227"/>
                    <a:pt x="372267" y="50227"/>
                    <a:pt x="372267" y="50227"/>
                  </a:cubicBezTo>
                  <a:close/>
                  <a:moveTo>
                    <a:pt x="39886" y="580560"/>
                  </a:moveTo>
                  <a:cubicBezTo>
                    <a:pt x="36931" y="561355"/>
                    <a:pt x="33977" y="540674"/>
                    <a:pt x="33977" y="521469"/>
                  </a:cubicBezTo>
                  <a:lnTo>
                    <a:pt x="103408" y="521469"/>
                  </a:lnTo>
                  <a:cubicBezTo>
                    <a:pt x="116703" y="509651"/>
                    <a:pt x="131475" y="499311"/>
                    <a:pt x="146248" y="487493"/>
                  </a:cubicBezTo>
                  <a:lnTo>
                    <a:pt x="32500" y="487493"/>
                  </a:lnTo>
                  <a:cubicBezTo>
                    <a:pt x="35454" y="416585"/>
                    <a:pt x="53181" y="348631"/>
                    <a:pt x="85681" y="286587"/>
                  </a:cubicBezTo>
                  <a:lnTo>
                    <a:pt x="242269" y="286587"/>
                  </a:lnTo>
                  <a:cubicBezTo>
                    <a:pt x="228974" y="336813"/>
                    <a:pt x="221588" y="388517"/>
                    <a:pt x="217156" y="440221"/>
                  </a:cubicBezTo>
                  <a:cubicBezTo>
                    <a:pt x="228974" y="432834"/>
                    <a:pt x="240792" y="425448"/>
                    <a:pt x="252610" y="419539"/>
                  </a:cubicBezTo>
                  <a:cubicBezTo>
                    <a:pt x="257042" y="375222"/>
                    <a:pt x="264428" y="330904"/>
                    <a:pt x="276246" y="288064"/>
                  </a:cubicBezTo>
                  <a:lnTo>
                    <a:pt x="286587" y="254087"/>
                  </a:lnTo>
                  <a:cubicBezTo>
                    <a:pt x="327950" y="129998"/>
                    <a:pt x="400335" y="45795"/>
                    <a:pt x="484538" y="35454"/>
                  </a:cubicBezTo>
                  <a:lnTo>
                    <a:pt x="484538" y="152157"/>
                  </a:lnTo>
                  <a:lnTo>
                    <a:pt x="518515" y="168407"/>
                  </a:lnTo>
                  <a:lnTo>
                    <a:pt x="518515" y="35454"/>
                  </a:lnTo>
                  <a:cubicBezTo>
                    <a:pt x="582037" y="42840"/>
                    <a:pt x="636695" y="91589"/>
                    <a:pt x="679535" y="166929"/>
                  </a:cubicBezTo>
                  <a:lnTo>
                    <a:pt x="709080" y="155111"/>
                  </a:lnTo>
                  <a:cubicBezTo>
                    <a:pt x="688399" y="116703"/>
                    <a:pt x="661808" y="81249"/>
                    <a:pt x="629309" y="51704"/>
                  </a:cubicBezTo>
                  <a:lnTo>
                    <a:pt x="582037" y="7386"/>
                  </a:lnTo>
                  <a:cubicBezTo>
                    <a:pt x="555446" y="2954"/>
                    <a:pt x="528856" y="0"/>
                    <a:pt x="502265" y="0"/>
                  </a:cubicBezTo>
                  <a:cubicBezTo>
                    <a:pt x="224542" y="0"/>
                    <a:pt x="0" y="226019"/>
                    <a:pt x="0" y="505220"/>
                  </a:cubicBezTo>
                  <a:cubicBezTo>
                    <a:pt x="0" y="542151"/>
                    <a:pt x="4432" y="577605"/>
                    <a:pt x="11818" y="613059"/>
                  </a:cubicBezTo>
                  <a:cubicBezTo>
                    <a:pt x="20682" y="602718"/>
                    <a:pt x="29545" y="592378"/>
                    <a:pt x="39886" y="582037"/>
                  </a:cubicBezTo>
                  <a:close/>
                </a:path>
              </a:pathLst>
            </a:custGeom>
            <a:solidFill>
              <a:srgbClr val="494949"/>
            </a:solidFill>
            <a:ln w="1475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17DC749-F824-0F3C-4F5E-20A3CB2878B1}"/>
                </a:ext>
              </a:extLst>
            </p:cNvPr>
            <p:cNvSpPr/>
            <p:nvPr/>
          </p:nvSpPr>
          <p:spPr>
            <a:xfrm>
              <a:off x="793949" y="4732787"/>
              <a:ext cx="989558" cy="627723"/>
            </a:xfrm>
            <a:custGeom>
              <a:avLst/>
              <a:gdLst>
                <a:gd name="connsiteX0" fmla="*/ 754676 w 989558"/>
                <a:gd name="connsiteY0" fmla="*/ 372528 h 627723"/>
                <a:gd name="connsiteX1" fmla="*/ 555247 w 989558"/>
                <a:gd name="connsiteY1" fmla="*/ 592639 h 627723"/>
                <a:gd name="connsiteX2" fmla="*/ 555247 w 989558"/>
                <a:gd name="connsiteY2" fmla="*/ 372528 h 627723"/>
                <a:gd name="connsiteX3" fmla="*/ 754676 w 989558"/>
                <a:gd name="connsiteY3" fmla="*/ 372528 h 627723"/>
                <a:gd name="connsiteX4" fmla="*/ 521270 w 989558"/>
                <a:gd name="connsiteY4" fmla="*/ 372528 h 627723"/>
                <a:gd name="connsiteX5" fmla="*/ 521270 w 989558"/>
                <a:gd name="connsiteY5" fmla="*/ 592639 h 627723"/>
                <a:gd name="connsiteX6" fmla="*/ 321841 w 989558"/>
                <a:gd name="connsiteY6" fmla="*/ 372528 h 627723"/>
                <a:gd name="connsiteX7" fmla="*/ 521270 w 989558"/>
                <a:gd name="connsiteY7" fmla="*/ 372528 h 627723"/>
                <a:gd name="connsiteX8" fmla="*/ 140140 w 989558"/>
                <a:gd name="connsiteY8" fmla="*/ 372528 h 627723"/>
                <a:gd name="connsiteX9" fmla="*/ 286387 w 989558"/>
                <a:gd name="connsiteY9" fmla="*/ 372528 h 627723"/>
                <a:gd name="connsiteX10" fmla="*/ 406045 w 989558"/>
                <a:gd name="connsiteY10" fmla="*/ 573435 h 627723"/>
                <a:gd name="connsiteX11" fmla="*/ 406045 w 989558"/>
                <a:gd name="connsiteY11" fmla="*/ 573435 h 627723"/>
                <a:gd name="connsiteX12" fmla="*/ 138662 w 989558"/>
                <a:gd name="connsiteY12" fmla="*/ 372528 h 627723"/>
                <a:gd name="connsiteX13" fmla="*/ 138662 w 989558"/>
                <a:gd name="connsiteY13" fmla="*/ 372528 h 627723"/>
                <a:gd name="connsiteX14" fmla="*/ 670473 w 989558"/>
                <a:gd name="connsiteY14" fmla="*/ 573435 h 627723"/>
                <a:gd name="connsiteX15" fmla="*/ 670473 w 989558"/>
                <a:gd name="connsiteY15" fmla="*/ 573435 h 627723"/>
                <a:gd name="connsiteX16" fmla="*/ 790130 w 989558"/>
                <a:gd name="connsiteY16" fmla="*/ 372528 h 627723"/>
                <a:gd name="connsiteX17" fmla="*/ 800471 w 989558"/>
                <a:gd name="connsiteY17" fmla="*/ 338552 h 627723"/>
                <a:gd name="connsiteX18" fmla="*/ 827061 w 989558"/>
                <a:gd name="connsiteY18" fmla="*/ 136168 h 627723"/>
                <a:gd name="connsiteX19" fmla="*/ 827061 w 989558"/>
                <a:gd name="connsiteY19" fmla="*/ 102192 h 627723"/>
                <a:gd name="connsiteX20" fmla="*/ 821152 w 989558"/>
                <a:gd name="connsiteY20" fmla="*/ 19466 h 627723"/>
                <a:gd name="connsiteX21" fmla="*/ 788653 w 989558"/>
                <a:gd name="connsiteY21" fmla="*/ 32761 h 627723"/>
                <a:gd name="connsiteX22" fmla="*/ 793084 w 989558"/>
                <a:gd name="connsiteY22" fmla="*/ 102192 h 627723"/>
                <a:gd name="connsiteX23" fmla="*/ 793084 w 989558"/>
                <a:gd name="connsiteY23" fmla="*/ 136168 h 627723"/>
                <a:gd name="connsiteX24" fmla="*/ 765017 w 989558"/>
                <a:gd name="connsiteY24" fmla="*/ 338552 h 627723"/>
                <a:gd name="connsiteX25" fmla="*/ 555247 w 989558"/>
                <a:gd name="connsiteY25" fmla="*/ 338552 h 627723"/>
                <a:gd name="connsiteX26" fmla="*/ 555247 w 989558"/>
                <a:gd name="connsiteY26" fmla="*/ 241053 h 627723"/>
                <a:gd name="connsiteX27" fmla="*/ 521270 w 989558"/>
                <a:gd name="connsiteY27" fmla="*/ 246962 h 627723"/>
                <a:gd name="connsiteX28" fmla="*/ 521270 w 989558"/>
                <a:gd name="connsiteY28" fmla="*/ 338552 h 627723"/>
                <a:gd name="connsiteX29" fmla="*/ 311501 w 989558"/>
                <a:gd name="connsiteY29" fmla="*/ 338552 h 627723"/>
                <a:gd name="connsiteX30" fmla="*/ 286387 w 989558"/>
                <a:gd name="connsiteY30" fmla="*/ 193781 h 627723"/>
                <a:gd name="connsiteX31" fmla="*/ 255365 w 989558"/>
                <a:gd name="connsiteY31" fmla="*/ 215940 h 627723"/>
                <a:gd name="connsiteX32" fmla="*/ 277524 w 989558"/>
                <a:gd name="connsiteY32" fmla="*/ 338552 h 627723"/>
                <a:gd name="connsiteX33" fmla="*/ 129799 w 989558"/>
                <a:gd name="connsiteY33" fmla="*/ 338552 h 627723"/>
                <a:gd name="connsiteX34" fmla="*/ 104686 w 989558"/>
                <a:gd name="connsiteY34" fmla="*/ 379915 h 627723"/>
                <a:gd name="connsiteX35" fmla="*/ 301160 w 989558"/>
                <a:gd name="connsiteY35" fmla="*/ 567526 h 627723"/>
                <a:gd name="connsiteX36" fmla="*/ 41164 w 989558"/>
                <a:gd name="connsiteY36" fmla="*/ 498095 h 627723"/>
                <a:gd name="connsiteX37" fmla="*/ 478430 w 989558"/>
                <a:gd name="connsiteY37" fmla="*/ 32761 h 627723"/>
                <a:gd name="connsiteX38" fmla="*/ 487293 w 989558"/>
                <a:gd name="connsiteY38" fmla="*/ 10602 h 627723"/>
                <a:gd name="connsiteX39" fmla="*/ 465135 w 989558"/>
                <a:gd name="connsiteY39" fmla="*/ 1739 h 627723"/>
                <a:gd name="connsiteX40" fmla="*/ 465135 w 989558"/>
                <a:gd name="connsiteY40" fmla="*/ 1739 h 627723"/>
                <a:gd name="connsiteX41" fmla="*/ 8664 w 989558"/>
                <a:gd name="connsiteY41" fmla="*/ 508436 h 627723"/>
                <a:gd name="connsiteX42" fmla="*/ 190366 w 989558"/>
                <a:gd name="connsiteY42" fmla="*/ 611843 h 627723"/>
                <a:gd name="connsiteX43" fmla="*/ 292296 w 989558"/>
                <a:gd name="connsiteY43" fmla="*/ 602980 h 627723"/>
                <a:gd name="connsiteX44" fmla="*/ 336614 w 989558"/>
                <a:gd name="connsiteY44" fmla="*/ 585253 h 627723"/>
                <a:gd name="connsiteX45" fmla="*/ 516838 w 989558"/>
                <a:gd name="connsiteY45" fmla="*/ 626616 h 627723"/>
                <a:gd name="connsiteX46" fmla="*/ 561156 w 989558"/>
                <a:gd name="connsiteY46" fmla="*/ 626616 h 627723"/>
                <a:gd name="connsiteX47" fmla="*/ 989559 w 989558"/>
                <a:gd name="connsiteY47" fmla="*/ 351847 h 627723"/>
                <a:gd name="connsiteX48" fmla="*/ 934900 w 989558"/>
                <a:gd name="connsiteY48" fmla="*/ 376960 h 627723"/>
                <a:gd name="connsiteX49" fmla="*/ 670473 w 989558"/>
                <a:gd name="connsiteY49" fmla="*/ 573435 h 62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9558" h="627723">
                  <a:moveTo>
                    <a:pt x="754676" y="372528"/>
                  </a:moveTo>
                  <a:cubicBezTo>
                    <a:pt x="713313" y="498095"/>
                    <a:pt x="639450" y="582298"/>
                    <a:pt x="555247" y="592639"/>
                  </a:cubicBezTo>
                  <a:lnTo>
                    <a:pt x="555247" y="372528"/>
                  </a:lnTo>
                  <a:lnTo>
                    <a:pt x="754676" y="372528"/>
                  </a:lnTo>
                  <a:close/>
                  <a:moveTo>
                    <a:pt x="521270" y="372528"/>
                  </a:moveTo>
                  <a:lnTo>
                    <a:pt x="521270" y="592639"/>
                  </a:lnTo>
                  <a:cubicBezTo>
                    <a:pt x="435590" y="582298"/>
                    <a:pt x="363204" y="498095"/>
                    <a:pt x="321841" y="372528"/>
                  </a:cubicBezTo>
                  <a:lnTo>
                    <a:pt x="521270" y="372528"/>
                  </a:lnTo>
                  <a:close/>
                  <a:moveTo>
                    <a:pt x="140140" y="372528"/>
                  </a:moveTo>
                  <a:lnTo>
                    <a:pt x="286387" y="372528"/>
                  </a:lnTo>
                  <a:cubicBezTo>
                    <a:pt x="314455" y="458209"/>
                    <a:pt x="355818" y="529117"/>
                    <a:pt x="406045" y="573435"/>
                  </a:cubicBezTo>
                  <a:cubicBezTo>
                    <a:pt x="406045" y="573435"/>
                    <a:pt x="406045" y="573435"/>
                    <a:pt x="406045" y="573435"/>
                  </a:cubicBezTo>
                  <a:cubicBezTo>
                    <a:pt x="295251" y="540935"/>
                    <a:pt x="200707" y="470027"/>
                    <a:pt x="138662" y="372528"/>
                  </a:cubicBezTo>
                  <a:cubicBezTo>
                    <a:pt x="138662" y="372528"/>
                    <a:pt x="138662" y="372528"/>
                    <a:pt x="138662" y="372528"/>
                  </a:cubicBezTo>
                  <a:close/>
                  <a:moveTo>
                    <a:pt x="670473" y="573435"/>
                  </a:moveTo>
                  <a:cubicBezTo>
                    <a:pt x="670473" y="573435"/>
                    <a:pt x="670473" y="573435"/>
                    <a:pt x="670473" y="573435"/>
                  </a:cubicBezTo>
                  <a:cubicBezTo>
                    <a:pt x="720699" y="529117"/>
                    <a:pt x="762062" y="459686"/>
                    <a:pt x="790130" y="372528"/>
                  </a:cubicBezTo>
                  <a:lnTo>
                    <a:pt x="800471" y="338552"/>
                  </a:lnTo>
                  <a:cubicBezTo>
                    <a:pt x="818198" y="272076"/>
                    <a:pt x="827061" y="204122"/>
                    <a:pt x="827061" y="136168"/>
                  </a:cubicBezTo>
                  <a:lnTo>
                    <a:pt x="827061" y="102192"/>
                  </a:lnTo>
                  <a:cubicBezTo>
                    <a:pt x="827061" y="74124"/>
                    <a:pt x="824107" y="46056"/>
                    <a:pt x="821152" y="19466"/>
                  </a:cubicBezTo>
                  <a:lnTo>
                    <a:pt x="788653" y="32761"/>
                  </a:lnTo>
                  <a:cubicBezTo>
                    <a:pt x="790130" y="54920"/>
                    <a:pt x="793084" y="78556"/>
                    <a:pt x="793084" y="102192"/>
                  </a:cubicBezTo>
                  <a:lnTo>
                    <a:pt x="793084" y="136168"/>
                  </a:lnTo>
                  <a:cubicBezTo>
                    <a:pt x="793084" y="204122"/>
                    <a:pt x="782744" y="272076"/>
                    <a:pt x="765017" y="338552"/>
                  </a:cubicBezTo>
                  <a:lnTo>
                    <a:pt x="555247" y="338552"/>
                  </a:lnTo>
                  <a:lnTo>
                    <a:pt x="555247" y="241053"/>
                  </a:lnTo>
                  <a:lnTo>
                    <a:pt x="521270" y="246962"/>
                  </a:lnTo>
                  <a:lnTo>
                    <a:pt x="521270" y="338552"/>
                  </a:lnTo>
                  <a:lnTo>
                    <a:pt x="311501" y="338552"/>
                  </a:lnTo>
                  <a:cubicBezTo>
                    <a:pt x="298205" y="291280"/>
                    <a:pt x="290819" y="242531"/>
                    <a:pt x="286387" y="193781"/>
                  </a:cubicBezTo>
                  <a:cubicBezTo>
                    <a:pt x="276047" y="201167"/>
                    <a:pt x="265706" y="208554"/>
                    <a:pt x="255365" y="215940"/>
                  </a:cubicBezTo>
                  <a:cubicBezTo>
                    <a:pt x="259797" y="257303"/>
                    <a:pt x="267183" y="298666"/>
                    <a:pt x="277524" y="338552"/>
                  </a:cubicBezTo>
                  <a:lnTo>
                    <a:pt x="129799" y="338552"/>
                  </a:lnTo>
                  <a:cubicBezTo>
                    <a:pt x="120935" y="351847"/>
                    <a:pt x="112072" y="365142"/>
                    <a:pt x="104686" y="379915"/>
                  </a:cubicBezTo>
                  <a:cubicBezTo>
                    <a:pt x="151958" y="458209"/>
                    <a:pt x="219911" y="523208"/>
                    <a:pt x="301160" y="567526"/>
                  </a:cubicBezTo>
                  <a:cubicBezTo>
                    <a:pt x="101731" y="600025"/>
                    <a:pt x="57414" y="549798"/>
                    <a:pt x="41164" y="498095"/>
                  </a:cubicBezTo>
                  <a:cubicBezTo>
                    <a:pt x="-4631" y="356279"/>
                    <a:pt x="175594" y="164236"/>
                    <a:pt x="478430" y="32761"/>
                  </a:cubicBezTo>
                  <a:cubicBezTo>
                    <a:pt x="487293" y="29806"/>
                    <a:pt x="491725" y="19466"/>
                    <a:pt x="487293" y="10602"/>
                  </a:cubicBezTo>
                  <a:cubicBezTo>
                    <a:pt x="484339" y="1739"/>
                    <a:pt x="473998" y="-2693"/>
                    <a:pt x="465135" y="1739"/>
                  </a:cubicBezTo>
                  <a:cubicBezTo>
                    <a:pt x="465135" y="1739"/>
                    <a:pt x="465135" y="1739"/>
                    <a:pt x="465135" y="1739"/>
                  </a:cubicBezTo>
                  <a:cubicBezTo>
                    <a:pt x="140140" y="142077"/>
                    <a:pt x="-43039" y="345938"/>
                    <a:pt x="8664" y="508436"/>
                  </a:cubicBezTo>
                  <a:cubicBezTo>
                    <a:pt x="30823" y="577866"/>
                    <a:pt x="88436" y="611843"/>
                    <a:pt x="190366" y="611843"/>
                  </a:cubicBezTo>
                  <a:cubicBezTo>
                    <a:pt x="224343" y="611843"/>
                    <a:pt x="258320" y="608888"/>
                    <a:pt x="292296" y="602980"/>
                  </a:cubicBezTo>
                  <a:cubicBezTo>
                    <a:pt x="308546" y="601502"/>
                    <a:pt x="323319" y="595593"/>
                    <a:pt x="336614" y="585253"/>
                  </a:cubicBezTo>
                  <a:cubicBezTo>
                    <a:pt x="394227" y="610366"/>
                    <a:pt x="454794" y="625138"/>
                    <a:pt x="516838" y="626616"/>
                  </a:cubicBezTo>
                  <a:cubicBezTo>
                    <a:pt x="531611" y="628093"/>
                    <a:pt x="546384" y="628093"/>
                    <a:pt x="561156" y="626616"/>
                  </a:cubicBezTo>
                  <a:cubicBezTo>
                    <a:pt x="742858" y="619229"/>
                    <a:pt x="905355" y="514345"/>
                    <a:pt x="989559" y="351847"/>
                  </a:cubicBezTo>
                  <a:lnTo>
                    <a:pt x="934900" y="376960"/>
                  </a:lnTo>
                  <a:cubicBezTo>
                    <a:pt x="872856" y="471504"/>
                    <a:pt x="779789" y="542412"/>
                    <a:pt x="670473" y="573435"/>
                  </a:cubicBezTo>
                  <a:close/>
                </a:path>
              </a:pathLst>
            </a:custGeom>
            <a:solidFill>
              <a:srgbClr val="494949"/>
            </a:solidFill>
            <a:ln w="1475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FDA3019-F37C-C2A2-6909-4F6C422FA6B6}"/>
                </a:ext>
              </a:extLst>
            </p:cNvPr>
            <p:cNvSpPr/>
            <p:nvPr/>
          </p:nvSpPr>
          <p:spPr>
            <a:xfrm>
              <a:off x="1214766" y="4205670"/>
              <a:ext cx="983522" cy="836123"/>
            </a:xfrm>
            <a:custGeom>
              <a:avLst/>
              <a:gdLst>
                <a:gd name="connsiteX0" fmla="*/ 935100 w 983522"/>
                <a:gd name="connsiteY0" fmla="*/ 202383 h 836123"/>
                <a:gd name="connsiteX1" fmla="*/ 883396 w 983522"/>
                <a:gd name="connsiteY1" fmla="*/ 240792 h 836123"/>
                <a:gd name="connsiteX2" fmla="*/ 681012 w 983522"/>
                <a:gd name="connsiteY2" fmla="*/ 324995 h 836123"/>
                <a:gd name="connsiteX3" fmla="*/ 664763 w 983522"/>
                <a:gd name="connsiteY3" fmla="*/ 330904 h 836123"/>
                <a:gd name="connsiteX4" fmla="*/ 660331 w 983522"/>
                <a:gd name="connsiteY4" fmla="*/ 347154 h 836123"/>
                <a:gd name="connsiteX5" fmla="*/ 564310 w 983522"/>
                <a:gd name="connsiteY5" fmla="*/ 766693 h 836123"/>
                <a:gd name="connsiteX6" fmla="*/ 521469 w 983522"/>
                <a:gd name="connsiteY6" fmla="*/ 784420 h 836123"/>
                <a:gd name="connsiteX7" fmla="*/ 546583 w 983522"/>
                <a:gd name="connsiteY7" fmla="*/ 434312 h 836123"/>
                <a:gd name="connsiteX8" fmla="*/ 551015 w 983522"/>
                <a:gd name="connsiteY8" fmla="*/ 381131 h 836123"/>
                <a:gd name="connsiteX9" fmla="*/ 500788 w 983522"/>
                <a:gd name="connsiteY9" fmla="*/ 401812 h 836123"/>
                <a:gd name="connsiteX10" fmla="*/ 240792 w 983522"/>
                <a:gd name="connsiteY10" fmla="*/ 509651 h 836123"/>
                <a:gd name="connsiteX11" fmla="*/ 226019 w 983522"/>
                <a:gd name="connsiteY11" fmla="*/ 515560 h 836123"/>
                <a:gd name="connsiteX12" fmla="*/ 221588 w 983522"/>
                <a:gd name="connsiteY12" fmla="*/ 530333 h 836123"/>
                <a:gd name="connsiteX13" fmla="*/ 178747 w 983522"/>
                <a:gd name="connsiteY13" fmla="*/ 667717 h 836123"/>
                <a:gd name="connsiteX14" fmla="*/ 178747 w 983522"/>
                <a:gd name="connsiteY14" fmla="*/ 667717 h 836123"/>
                <a:gd name="connsiteX15" fmla="*/ 172838 w 983522"/>
                <a:gd name="connsiteY15" fmla="*/ 518515 h 836123"/>
                <a:gd name="connsiteX16" fmla="*/ 172838 w 983522"/>
                <a:gd name="connsiteY16" fmla="*/ 505220 h 836123"/>
                <a:gd name="connsiteX17" fmla="*/ 163975 w 983522"/>
                <a:gd name="connsiteY17" fmla="*/ 496356 h 836123"/>
                <a:gd name="connsiteX18" fmla="*/ 59090 w 983522"/>
                <a:gd name="connsiteY18" fmla="*/ 387040 h 836123"/>
                <a:gd name="connsiteX19" fmla="*/ 59090 w 983522"/>
                <a:gd name="connsiteY19" fmla="*/ 387040 h 836123"/>
                <a:gd name="connsiteX20" fmla="*/ 189088 w 983522"/>
                <a:gd name="connsiteY20" fmla="*/ 449084 h 836123"/>
                <a:gd name="connsiteX21" fmla="*/ 202383 w 983522"/>
                <a:gd name="connsiteY21" fmla="*/ 454993 h 836123"/>
                <a:gd name="connsiteX22" fmla="*/ 215679 w 983522"/>
                <a:gd name="connsiteY22" fmla="*/ 449084 h 836123"/>
                <a:gd name="connsiteX23" fmla="*/ 475675 w 983522"/>
                <a:gd name="connsiteY23" fmla="*/ 341245 h 836123"/>
                <a:gd name="connsiteX24" fmla="*/ 525901 w 983522"/>
                <a:gd name="connsiteY24" fmla="*/ 320563 h 836123"/>
                <a:gd name="connsiteX25" fmla="*/ 484538 w 983522"/>
                <a:gd name="connsiteY25" fmla="*/ 285109 h 836123"/>
                <a:gd name="connsiteX26" fmla="*/ 217156 w 983522"/>
                <a:gd name="connsiteY26" fmla="*/ 56136 h 836123"/>
                <a:gd name="connsiteX27" fmla="*/ 259996 w 983522"/>
                <a:gd name="connsiteY27" fmla="*/ 38409 h 836123"/>
                <a:gd name="connsiteX28" fmla="*/ 624877 w 983522"/>
                <a:gd name="connsiteY28" fmla="*/ 262951 h 836123"/>
                <a:gd name="connsiteX29" fmla="*/ 639650 w 983522"/>
                <a:gd name="connsiteY29" fmla="*/ 271814 h 836123"/>
                <a:gd name="connsiteX30" fmla="*/ 655899 w 983522"/>
                <a:gd name="connsiteY30" fmla="*/ 264428 h 836123"/>
                <a:gd name="connsiteX31" fmla="*/ 858283 w 983522"/>
                <a:gd name="connsiteY31" fmla="*/ 180225 h 836123"/>
                <a:gd name="connsiteX32" fmla="*/ 914418 w 983522"/>
                <a:gd name="connsiteY32" fmla="*/ 168406 h 836123"/>
                <a:gd name="connsiteX33" fmla="*/ 948395 w 983522"/>
                <a:gd name="connsiteY33" fmla="*/ 175793 h 836123"/>
                <a:gd name="connsiteX34" fmla="*/ 935100 w 983522"/>
                <a:gd name="connsiteY34" fmla="*/ 199429 h 836123"/>
                <a:gd name="connsiteX35" fmla="*/ 979417 w 983522"/>
                <a:gd name="connsiteY35" fmla="*/ 163975 h 836123"/>
                <a:gd name="connsiteX36" fmla="*/ 914418 w 983522"/>
                <a:gd name="connsiteY36" fmla="*/ 135907 h 836123"/>
                <a:gd name="connsiteX37" fmla="*/ 844987 w 983522"/>
                <a:gd name="connsiteY37" fmla="*/ 149202 h 836123"/>
                <a:gd name="connsiteX38" fmla="*/ 642604 w 983522"/>
                <a:gd name="connsiteY38" fmla="*/ 233406 h 836123"/>
                <a:gd name="connsiteX39" fmla="*/ 262951 w 983522"/>
                <a:gd name="connsiteY39" fmla="*/ 0 h 836123"/>
                <a:gd name="connsiteX40" fmla="*/ 155111 w 983522"/>
                <a:gd name="connsiteY40" fmla="*/ 45795 h 836123"/>
                <a:gd name="connsiteX41" fmla="*/ 463857 w 983522"/>
                <a:gd name="connsiteY41" fmla="*/ 310223 h 836123"/>
                <a:gd name="connsiteX42" fmla="*/ 203861 w 983522"/>
                <a:gd name="connsiteY42" fmla="*/ 418062 h 836123"/>
                <a:gd name="connsiteX43" fmla="*/ 57613 w 983522"/>
                <a:gd name="connsiteY43" fmla="*/ 348631 h 836123"/>
                <a:gd name="connsiteX44" fmla="*/ 0 w 983522"/>
                <a:gd name="connsiteY44" fmla="*/ 375222 h 836123"/>
                <a:gd name="connsiteX45" fmla="*/ 138862 w 983522"/>
                <a:gd name="connsiteY45" fmla="*/ 518515 h 836123"/>
                <a:gd name="connsiteX46" fmla="*/ 147725 w 983522"/>
                <a:gd name="connsiteY46" fmla="*/ 723853 h 836123"/>
                <a:gd name="connsiteX47" fmla="*/ 205338 w 983522"/>
                <a:gd name="connsiteY47" fmla="*/ 697262 h 836123"/>
                <a:gd name="connsiteX48" fmla="*/ 255564 w 983522"/>
                <a:gd name="connsiteY48" fmla="*/ 539196 h 836123"/>
                <a:gd name="connsiteX49" fmla="*/ 515560 w 983522"/>
                <a:gd name="connsiteY49" fmla="*/ 431357 h 836123"/>
                <a:gd name="connsiteX50" fmla="*/ 487493 w 983522"/>
                <a:gd name="connsiteY50" fmla="*/ 836124 h 836123"/>
                <a:gd name="connsiteX51" fmla="*/ 595332 w 983522"/>
                <a:gd name="connsiteY51" fmla="*/ 790329 h 836123"/>
                <a:gd name="connsiteX52" fmla="*/ 695785 w 983522"/>
                <a:gd name="connsiteY52" fmla="*/ 354540 h 836123"/>
                <a:gd name="connsiteX53" fmla="*/ 898168 w 983522"/>
                <a:gd name="connsiteY53" fmla="*/ 270337 h 836123"/>
                <a:gd name="connsiteX54" fmla="*/ 980894 w 983522"/>
                <a:gd name="connsiteY54" fmla="*/ 163975 h 8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83522" h="836123">
                  <a:moveTo>
                    <a:pt x="935100" y="202383"/>
                  </a:moveTo>
                  <a:cubicBezTo>
                    <a:pt x="920327" y="218633"/>
                    <a:pt x="902600" y="231928"/>
                    <a:pt x="883396" y="240792"/>
                  </a:cubicBezTo>
                  <a:lnTo>
                    <a:pt x="681012" y="324995"/>
                  </a:lnTo>
                  <a:lnTo>
                    <a:pt x="664763" y="330904"/>
                  </a:lnTo>
                  <a:lnTo>
                    <a:pt x="660331" y="347154"/>
                  </a:lnTo>
                  <a:lnTo>
                    <a:pt x="564310" y="766693"/>
                  </a:lnTo>
                  <a:lnTo>
                    <a:pt x="521469" y="784420"/>
                  </a:lnTo>
                  <a:lnTo>
                    <a:pt x="546583" y="434312"/>
                  </a:lnTo>
                  <a:lnTo>
                    <a:pt x="551015" y="381131"/>
                  </a:lnTo>
                  <a:lnTo>
                    <a:pt x="500788" y="401812"/>
                  </a:lnTo>
                  <a:lnTo>
                    <a:pt x="240792" y="509651"/>
                  </a:lnTo>
                  <a:lnTo>
                    <a:pt x="226019" y="515560"/>
                  </a:lnTo>
                  <a:lnTo>
                    <a:pt x="221588" y="530333"/>
                  </a:lnTo>
                  <a:lnTo>
                    <a:pt x="178747" y="667717"/>
                  </a:lnTo>
                  <a:cubicBezTo>
                    <a:pt x="178747" y="667717"/>
                    <a:pt x="178747" y="667717"/>
                    <a:pt x="178747" y="667717"/>
                  </a:cubicBezTo>
                  <a:lnTo>
                    <a:pt x="172838" y="518515"/>
                  </a:lnTo>
                  <a:lnTo>
                    <a:pt x="172838" y="505220"/>
                  </a:lnTo>
                  <a:cubicBezTo>
                    <a:pt x="172838" y="505220"/>
                    <a:pt x="163975" y="496356"/>
                    <a:pt x="163975" y="496356"/>
                  </a:cubicBezTo>
                  <a:lnTo>
                    <a:pt x="59090" y="387040"/>
                  </a:lnTo>
                  <a:cubicBezTo>
                    <a:pt x="59090" y="387040"/>
                    <a:pt x="59090" y="387040"/>
                    <a:pt x="59090" y="387040"/>
                  </a:cubicBezTo>
                  <a:lnTo>
                    <a:pt x="189088" y="449084"/>
                  </a:lnTo>
                  <a:lnTo>
                    <a:pt x="202383" y="454993"/>
                  </a:lnTo>
                  <a:lnTo>
                    <a:pt x="215679" y="449084"/>
                  </a:lnTo>
                  <a:lnTo>
                    <a:pt x="475675" y="341245"/>
                  </a:lnTo>
                  <a:lnTo>
                    <a:pt x="525901" y="320563"/>
                  </a:lnTo>
                  <a:lnTo>
                    <a:pt x="484538" y="285109"/>
                  </a:lnTo>
                  <a:lnTo>
                    <a:pt x="217156" y="56136"/>
                  </a:lnTo>
                  <a:lnTo>
                    <a:pt x="259996" y="38409"/>
                  </a:lnTo>
                  <a:lnTo>
                    <a:pt x="624877" y="262951"/>
                  </a:lnTo>
                  <a:lnTo>
                    <a:pt x="639650" y="271814"/>
                  </a:lnTo>
                  <a:lnTo>
                    <a:pt x="655899" y="264428"/>
                  </a:lnTo>
                  <a:lnTo>
                    <a:pt x="858283" y="180225"/>
                  </a:lnTo>
                  <a:cubicBezTo>
                    <a:pt x="876010" y="172838"/>
                    <a:pt x="895214" y="169884"/>
                    <a:pt x="914418" y="168406"/>
                  </a:cubicBezTo>
                  <a:cubicBezTo>
                    <a:pt x="926236" y="168406"/>
                    <a:pt x="938054" y="168406"/>
                    <a:pt x="948395" y="175793"/>
                  </a:cubicBezTo>
                  <a:cubicBezTo>
                    <a:pt x="948395" y="177270"/>
                    <a:pt x="948395" y="186134"/>
                    <a:pt x="935100" y="199429"/>
                  </a:cubicBezTo>
                  <a:close/>
                  <a:moveTo>
                    <a:pt x="979417" y="163975"/>
                  </a:moveTo>
                  <a:cubicBezTo>
                    <a:pt x="970554" y="144771"/>
                    <a:pt x="943963" y="135907"/>
                    <a:pt x="914418" y="135907"/>
                  </a:cubicBezTo>
                  <a:cubicBezTo>
                    <a:pt x="890782" y="135907"/>
                    <a:pt x="867146" y="140339"/>
                    <a:pt x="844987" y="149202"/>
                  </a:cubicBezTo>
                  <a:lnTo>
                    <a:pt x="642604" y="233406"/>
                  </a:lnTo>
                  <a:lnTo>
                    <a:pt x="262951" y="0"/>
                  </a:lnTo>
                  <a:lnTo>
                    <a:pt x="155111" y="45795"/>
                  </a:lnTo>
                  <a:lnTo>
                    <a:pt x="463857" y="310223"/>
                  </a:lnTo>
                  <a:lnTo>
                    <a:pt x="203861" y="418062"/>
                  </a:lnTo>
                  <a:lnTo>
                    <a:pt x="57613" y="348631"/>
                  </a:lnTo>
                  <a:lnTo>
                    <a:pt x="0" y="375222"/>
                  </a:lnTo>
                  <a:lnTo>
                    <a:pt x="138862" y="518515"/>
                  </a:lnTo>
                  <a:lnTo>
                    <a:pt x="147725" y="723853"/>
                  </a:lnTo>
                  <a:lnTo>
                    <a:pt x="205338" y="697262"/>
                  </a:lnTo>
                  <a:lnTo>
                    <a:pt x="255564" y="539196"/>
                  </a:lnTo>
                  <a:lnTo>
                    <a:pt x="515560" y="431357"/>
                  </a:lnTo>
                  <a:lnTo>
                    <a:pt x="487493" y="836124"/>
                  </a:lnTo>
                  <a:lnTo>
                    <a:pt x="595332" y="790329"/>
                  </a:lnTo>
                  <a:lnTo>
                    <a:pt x="695785" y="354540"/>
                  </a:lnTo>
                  <a:lnTo>
                    <a:pt x="898168" y="270337"/>
                  </a:lnTo>
                  <a:cubicBezTo>
                    <a:pt x="945440" y="251133"/>
                    <a:pt x="995667" y="200906"/>
                    <a:pt x="980894" y="163975"/>
                  </a:cubicBezTo>
                  <a:close/>
                </a:path>
              </a:pathLst>
            </a:custGeom>
            <a:solidFill>
              <a:srgbClr val="494949"/>
            </a:solidFill>
            <a:ln w="14759" cap="flat">
              <a:noFill/>
              <a:prstDash val="solid"/>
              <a:miter/>
            </a:ln>
          </p:spPr>
          <p:txBody>
            <a:bodyPr rtlCol="0" anchor="ctr"/>
            <a:lstStyle/>
            <a:p>
              <a:endParaRPr lang="en-US"/>
            </a:p>
          </p:txBody>
        </p:sp>
      </p:grpSp>
    </p:spTree>
    <p:extLst>
      <p:ext uri="{BB962C8B-B14F-4D97-AF65-F5344CB8AC3E}">
        <p14:creationId xmlns:p14="http://schemas.microsoft.com/office/powerpoint/2010/main" val="6941065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FCBF4-3D97-2FF8-F467-5DBDD214FDDD}"/>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093DD3C4-E495-D570-11FD-5D14F7E1B372}"/>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Rastoči trend</a:t>
            </a:r>
          </a:p>
        </p:txBody>
      </p:sp>
      <p:sp>
        <p:nvSpPr>
          <p:cNvPr id="19" name="Text Placeholder 5">
            <a:extLst>
              <a:ext uri="{FF2B5EF4-FFF2-40B4-BE49-F238E27FC236}">
                <a16:creationId xmlns:a16="http://schemas.microsoft.com/office/drawing/2014/main" id="{6018A78B-DE44-9938-BA1F-973997AB3F0C}"/>
              </a:ext>
            </a:extLst>
          </p:cNvPr>
          <p:cNvSpPr>
            <a:spLocks noGrp="1"/>
          </p:cNvSpPr>
          <p:nvPr>
            <p:ph type="body" sz="quarter" idx="19"/>
          </p:nvPr>
        </p:nvSpPr>
        <p:spPr>
          <a:xfrm>
            <a:off x="423358" y="941779"/>
            <a:ext cx="1197303" cy="385564"/>
          </a:xfrm>
        </p:spPr>
        <p:txBody>
          <a:bodyPr/>
          <a:lstStyle/>
          <a:p>
            <a:r>
              <a:rPr lang="en-US" dirty="0"/>
              <a:t>02</a:t>
            </a:r>
          </a:p>
        </p:txBody>
      </p:sp>
      <p:sp>
        <p:nvSpPr>
          <p:cNvPr id="20" name="Text Placeholder 6">
            <a:extLst>
              <a:ext uri="{FF2B5EF4-FFF2-40B4-BE49-F238E27FC236}">
                <a16:creationId xmlns:a16="http://schemas.microsoft.com/office/drawing/2014/main" id="{8E5051E8-07A2-3CB8-B1D2-6832015C00F4}"/>
              </a:ext>
            </a:extLst>
          </p:cNvPr>
          <p:cNvSpPr>
            <a:spLocks noGrp="1"/>
          </p:cNvSpPr>
          <p:nvPr>
            <p:ph type="body" sz="quarter" idx="16"/>
          </p:nvPr>
        </p:nvSpPr>
        <p:spPr>
          <a:xfrm>
            <a:off x="4055218" y="453688"/>
            <a:ext cx="5107832" cy="803654"/>
          </a:xfrm>
          <a:prstGeom prst="rect">
            <a:avLst/>
          </a:prstGeom>
        </p:spPr>
        <p:txBody>
          <a:bodyPr/>
          <a:lstStyle/>
          <a:p>
            <a:pPr>
              <a:lnSpc>
                <a:spcPts val="2960"/>
              </a:lnSpc>
            </a:pPr>
            <a:r>
              <a:rPr lang="en-GB" sz="3600" dirty="0">
                <a:solidFill>
                  <a:srgbClr val="EC7C69"/>
                </a:solidFill>
              </a:rPr>
              <a:t>Trajnostno in regenerativno potovanje</a:t>
            </a:r>
          </a:p>
        </p:txBody>
      </p:sp>
      <p:sp>
        <p:nvSpPr>
          <p:cNvPr id="21" name="Text Placeholder 3">
            <a:extLst>
              <a:ext uri="{FF2B5EF4-FFF2-40B4-BE49-F238E27FC236}">
                <a16:creationId xmlns:a16="http://schemas.microsoft.com/office/drawing/2014/main" id="{9360E393-9573-6FFC-5B9F-3B2C3F5F5B02}"/>
              </a:ext>
            </a:extLst>
          </p:cNvPr>
          <p:cNvSpPr>
            <a:spLocks noGrp="1"/>
          </p:cNvSpPr>
          <p:nvPr>
            <p:ph type="body" sz="quarter" idx="21"/>
          </p:nvPr>
        </p:nvSpPr>
        <p:spPr>
          <a:xfrm>
            <a:off x="4055218" y="1549810"/>
            <a:ext cx="7448524" cy="3773184"/>
          </a:xfrm>
          <a:prstGeom prst="rect">
            <a:avLst/>
          </a:prstGeom>
        </p:spPr>
        <p:txBody>
          <a:bodyPr lIns="91440" tIns="45720" rIns="91440" bIns="45720" anchor="t"/>
          <a:lstStyle/>
          <a:p>
            <a:pPr>
              <a:lnSpc>
                <a:spcPts val="2340"/>
              </a:lnSpc>
            </a:pPr>
            <a:r>
              <a:rPr lang="en-US" sz="2400" b="1" dirty="0">
                <a:solidFill>
                  <a:srgbClr val="459597"/>
                </a:solidFill>
              </a:rPr>
              <a:t>Trajnost</a:t>
            </a:r>
            <a:r>
              <a:rPr lang="en-US" sz="2400" dirty="0">
                <a:solidFill>
                  <a:srgbClr val="459597"/>
                </a:solidFill>
              </a:rPr>
              <a:t> </a:t>
            </a:r>
          </a:p>
          <a:p>
            <a:pPr>
              <a:lnSpc>
                <a:spcPts val="2340"/>
              </a:lnSpc>
            </a:pPr>
            <a:r>
              <a:rPr lang="en-US" sz="2200" b="1" dirty="0"/>
              <a:t>Trajnost </a:t>
            </a:r>
            <a:r>
              <a:rPr lang="en-US" sz="2200" dirty="0"/>
              <a:t>je </a:t>
            </a:r>
            <a:r>
              <a:rPr lang="en-US" sz="2200" dirty="0">
                <a:solidFill>
                  <a:srgbClr val="414141"/>
                </a:solidFill>
              </a:rPr>
              <a:t>postala osnovno pričakovanje v turizmu, saj </a:t>
            </a:r>
            <a:r>
              <a:rPr lang="en-US" sz="2200" b="1" dirty="0">
                <a:solidFill>
                  <a:srgbClr val="414141"/>
                </a:solidFill>
              </a:rPr>
              <a:t>vedno več gostov </a:t>
            </a:r>
            <a:r>
              <a:rPr lang="en-US" sz="2200" b="1" dirty="0" err="1">
                <a:solidFill>
                  <a:srgbClr val="414141"/>
                </a:solidFill>
              </a:rPr>
              <a:t>daje prednost </a:t>
            </a:r>
            <a:r>
              <a:rPr lang="en-US" sz="2200" b="1" dirty="0">
                <a:solidFill>
                  <a:srgbClr val="414141"/>
                </a:solidFill>
              </a:rPr>
              <a:t>ekološko ozaveščenim blagovnim znamkam. </a:t>
            </a:r>
            <a:r>
              <a:rPr lang="en-US" sz="2200" dirty="0">
                <a:solidFill>
                  <a:srgbClr val="414141"/>
                </a:solidFill>
              </a:rPr>
              <a:t>Od luksuznih letovišč do podeželskih </a:t>
            </a:r>
            <a:r>
              <a:rPr lang="en-US" sz="2200" dirty="0" err="1">
                <a:solidFill>
                  <a:srgbClr val="414141"/>
                </a:solidFill>
              </a:rPr>
              <a:t>kmetijskih turističnih objektov</a:t>
            </a:r>
            <a:r>
              <a:rPr lang="en-US" sz="2200" dirty="0">
                <a:solidFill>
                  <a:srgbClr val="414141"/>
                </a:solidFill>
              </a:rPr>
              <a:t>, nastanitvene zmogljivosti </a:t>
            </a:r>
            <a:r>
              <a:rPr lang="en-US" sz="2200" dirty="0" err="1">
                <a:solidFill>
                  <a:srgbClr val="414141"/>
                </a:solidFill>
              </a:rPr>
              <a:t>priznavajo </a:t>
            </a:r>
            <a:r>
              <a:rPr lang="en-US" sz="2200" b="1" dirty="0">
                <a:solidFill>
                  <a:srgbClr val="414141"/>
                </a:solidFill>
              </a:rPr>
              <a:t>gospodarsko vrednost vlaganja v trajnost</a:t>
            </a:r>
            <a:r>
              <a:rPr lang="en-US" sz="2200" dirty="0">
                <a:solidFill>
                  <a:srgbClr val="414141"/>
                </a:solidFill>
              </a:rPr>
              <a:t>, vključno z ogljično nevtralnim delovanjem, zmanjšanjem odpadkov in regenerativnim kmetijstvom.</a:t>
            </a:r>
          </a:p>
          <a:p>
            <a:pPr>
              <a:lnSpc>
                <a:spcPts val="2340"/>
              </a:lnSpc>
            </a:pPr>
            <a:endParaRPr lang="en-US" sz="2200" dirty="0">
              <a:solidFill>
                <a:srgbClr val="414141"/>
              </a:solidFill>
            </a:endParaRPr>
          </a:p>
          <a:p>
            <a:pPr>
              <a:lnSpc>
                <a:spcPts val="2340"/>
              </a:lnSpc>
            </a:pPr>
            <a:r>
              <a:rPr lang="en-US" sz="2400" b="1" dirty="0">
                <a:solidFill>
                  <a:srgbClr val="459597"/>
                </a:solidFill>
              </a:rPr>
              <a:t>Vse nepremičnine (vključno z luksuznimi) </a:t>
            </a:r>
          </a:p>
          <a:p>
            <a:pPr>
              <a:lnSpc>
                <a:spcPts val="2340"/>
              </a:lnSpc>
            </a:pPr>
            <a:r>
              <a:rPr lang="en-US" sz="2200" dirty="0">
                <a:solidFill>
                  <a:srgbClr val="414141"/>
                </a:solidFill>
              </a:rPr>
              <a:t>prepoznavajo vrednost in zdaj vlagajo v pobude</a:t>
            </a:r>
            <a:r>
              <a:rPr lang="en-US" sz="2200" b="1" dirty="0">
                <a:solidFill>
                  <a:srgbClr val="414141"/>
                </a:solidFill>
              </a:rPr>
              <a:t>, ki vračajo lokalnim skupnostim, obnavljajo naravne krajine in ohranjajo biotsko raznovrstnost. </a:t>
            </a:r>
            <a:r>
              <a:rPr lang="en-US" sz="2200" dirty="0">
                <a:solidFill>
                  <a:srgbClr val="414141"/>
                </a:solidFill>
              </a:rPr>
              <a:t>Hoteli in nastanitve, ki podpirajo ogljično nevtralnost, zmanjšujejo količino odpadkov in se ukvarjajo z regenerativnim kmetijstvom, so vse bolj privlačni za ozaveščene </a:t>
            </a:r>
            <a:r>
              <a:rPr lang="en-US" sz="2200" dirty="0" err="1">
                <a:solidFill>
                  <a:srgbClr val="414141"/>
                </a:solidFill>
              </a:rPr>
              <a:t>popotnike</a:t>
            </a:r>
            <a:r>
              <a:rPr lang="en-US" sz="2200" dirty="0">
                <a:solidFill>
                  <a:srgbClr val="414141"/>
                </a:solidFill>
              </a:rPr>
              <a:t>.</a:t>
            </a:r>
          </a:p>
          <a:p>
            <a:pPr>
              <a:lnSpc>
                <a:spcPts val="2340"/>
              </a:lnSpc>
            </a:pPr>
            <a:endParaRPr lang="en-IE" sz="2200" dirty="0">
              <a:solidFill>
                <a:srgbClr val="414141"/>
              </a:solidFill>
            </a:endParaRPr>
          </a:p>
        </p:txBody>
      </p:sp>
      <p:sp>
        <p:nvSpPr>
          <p:cNvPr id="22" name="Slide Number Placeholder 5">
            <a:extLst>
              <a:ext uri="{FF2B5EF4-FFF2-40B4-BE49-F238E27FC236}">
                <a16:creationId xmlns:a16="http://schemas.microsoft.com/office/drawing/2014/main" id="{8454AC1B-E6D7-6BB0-52C5-785AC4902E8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66</a:t>
            </a:fld>
            <a:endParaRPr lang="fr-CA" sz="1200" dirty="0"/>
          </a:p>
        </p:txBody>
      </p:sp>
      <p:grpSp>
        <p:nvGrpSpPr>
          <p:cNvPr id="40" name="Graphic 503">
            <a:extLst>
              <a:ext uri="{FF2B5EF4-FFF2-40B4-BE49-F238E27FC236}">
                <a16:creationId xmlns:a16="http://schemas.microsoft.com/office/drawing/2014/main" id="{40D8B00C-9BAB-85B4-42AB-CA3F306754A2}"/>
              </a:ext>
            </a:extLst>
          </p:cNvPr>
          <p:cNvGrpSpPr/>
          <p:nvPr/>
        </p:nvGrpSpPr>
        <p:grpSpPr>
          <a:xfrm>
            <a:off x="823424" y="4580431"/>
            <a:ext cx="1145628" cy="1335790"/>
            <a:chOff x="9311065" y="2256452"/>
            <a:chExt cx="1076195" cy="1132427"/>
          </a:xfrm>
          <a:noFill/>
        </p:grpSpPr>
        <p:sp>
          <p:nvSpPr>
            <p:cNvPr id="41" name="Freeform 2725">
              <a:extLst>
                <a:ext uri="{FF2B5EF4-FFF2-40B4-BE49-F238E27FC236}">
                  <a16:creationId xmlns:a16="http://schemas.microsoft.com/office/drawing/2014/main" id="{5A3BD459-CA2B-4180-E6C3-A9776CAD7B99}"/>
                </a:ext>
              </a:extLst>
            </p:cNvPr>
            <p:cNvSpPr/>
            <p:nvPr/>
          </p:nvSpPr>
          <p:spPr>
            <a:xfrm>
              <a:off x="9311065" y="2821841"/>
              <a:ext cx="186519" cy="567037"/>
            </a:xfrm>
            <a:custGeom>
              <a:avLst/>
              <a:gdLst>
                <a:gd name="connsiteX0" fmla="*/ 186519 w 186519"/>
                <a:gd name="connsiteY0" fmla="*/ 567038 h 567037"/>
                <a:gd name="connsiteX1" fmla="*/ 186519 w 186519"/>
                <a:gd name="connsiteY1" fmla="*/ 515939 h 567037"/>
                <a:gd name="connsiteX2" fmla="*/ 168362 w 186519"/>
                <a:gd name="connsiteY2" fmla="*/ 466488 h 567037"/>
                <a:gd name="connsiteX3" fmla="*/ 18157 w 186519"/>
                <a:gd name="connsiteY3" fmla="*/ 300003 h 567037"/>
                <a:gd name="connsiteX4" fmla="*/ 0 w 186519"/>
                <a:gd name="connsiteY4" fmla="*/ 252200 h 567037"/>
                <a:gd name="connsiteX5" fmla="*/ 0 w 186519"/>
                <a:gd name="connsiteY5" fmla="*/ 60990 h 567037"/>
                <a:gd name="connsiteX6" fmla="*/ 61073 w 186519"/>
                <a:gd name="connsiteY6" fmla="*/ 0 h 567037"/>
                <a:gd name="connsiteX7" fmla="*/ 61073 w 186519"/>
                <a:gd name="connsiteY7" fmla="*/ 0 h 567037"/>
                <a:gd name="connsiteX8" fmla="*/ 122145 w 186519"/>
                <a:gd name="connsiteY8" fmla="*/ 60990 h 567037"/>
                <a:gd name="connsiteX9" fmla="*/ 122145 w 186519"/>
                <a:gd name="connsiteY9" fmla="*/ 197804 h 5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519" h="567037">
                  <a:moveTo>
                    <a:pt x="186519" y="567038"/>
                  </a:moveTo>
                  <a:lnTo>
                    <a:pt x="186519" y="515939"/>
                  </a:lnTo>
                  <a:cubicBezTo>
                    <a:pt x="186519" y="497807"/>
                    <a:pt x="179916" y="479675"/>
                    <a:pt x="168362" y="466488"/>
                  </a:cubicBezTo>
                  <a:lnTo>
                    <a:pt x="18157" y="300003"/>
                  </a:lnTo>
                  <a:cubicBezTo>
                    <a:pt x="6603" y="286816"/>
                    <a:pt x="0" y="270332"/>
                    <a:pt x="0" y="252200"/>
                  </a:cubicBezTo>
                  <a:lnTo>
                    <a:pt x="0" y="60990"/>
                  </a:lnTo>
                  <a:cubicBezTo>
                    <a:pt x="0" y="28022"/>
                    <a:pt x="26410" y="0"/>
                    <a:pt x="61073" y="0"/>
                  </a:cubicBezTo>
                  <a:lnTo>
                    <a:pt x="61073" y="0"/>
                  </a:lnTo>
                  <a:cubicBezTo>
                    <a:pt x="94085" y="0"/>
                    <a:pt x="122145" y="26374"/>
                    <a:pt x="122145" y="60990"/>
                  </a:cubicBezTo>
                  <a:lnTo>
                    <a:pt x="122145" y="197804"/>
                  </a:lnTo>
                </a:path>
              </a:pathLst>
            </a:custGeom>
            <a:noFill/>
            <a:ln w="16501" cap="rnd">
              <a:solidFill>
                <a:srgbClr val="494949"/>
              </a:solidFill>
              <a:prstDash val="solid"/>
              <a:miter/>
            </a:ln>
          </p:spPr>
          <p:txBody>
            <a:bodyPr rtlCol="0" anchor="ctr"/>
            <a:lstStyle/>
            <a:p>
              <a:endParaRPr lang="en-US" sz="1799"/>
            </a:p>
          </p:txBody>
        </p:sp>
        <p:sp>
          <p:nvSpPr>
            <p:cNvPr id="42" name="Freeform 2726">
              <a:extLst>
                <a:ext uri="{FF2B5EF4-FFF2-40B4-BE49-F238E27FC236}">
                  <a16:creationId xmlns:a16="http://schemas.microsoft.com/office/drawing/2014/main" id="{8200D7F5-E6A3-CA76-CCFC-5D2E1C4A93A2}"/>
                </a:ext>
              </a:extLst>
            </p:cNvPr>
            <p:cNvSpPr/>
            <p:nvPr/>
          </p:nvSpPr>
          <p:spPr>
            <a:xfrm>
              <a:off x="9431560" y="2508652"/>
              <a:ext cx="122144" cy="384069"/>
            </a:xfrm>
            <a:custGeom>
              <a:avLst/>
              <a:gdLst>
                <a:gd name="connsiteX0" fmla="*/ 0 w 122144"/>
                <a:gd name="connsiteY0" fmla="*/ 369234 h 384069"/>
                <a:gd name="connsiteX1" fmla="*/ 0 w 122144"/>
                <a:gd name="connsiteY1" fmla="*/ 60990 h 384069"/>
                <a:gd name="connsiteX2" fmla="*/ 61072 w 122144"/>
                <a:gd name="connsiteY2" fmla="*/ 0 h 384069"/>
                <a:gd name="connsiteX3" fmla="*/ 61072 w 122144"/>
                <a:gd name="connsiteY3" fmla="*/ 0 h 384069"/>
                <a:gd name="connsiteX4" fmla="*/ 122144 w 122144"/>
                <a:gd name="connsiteY4" fmla="*/ 60990 h 384069"/>
                <a:gd name="connsiteX5" fmla="*/ 122144 w 122144"/>
                <a:gd name="connsiteY5" fmla="*/ 384070 h 38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4" h="384069">
                  <a:moveTo>
                    <a:pt x="0" y="369234"/>
                  </a:moveTo>
                  <a:lnTo>
                    <a:pt x="0" y="60990"/>
                  </a:lnTo>
                  <a:cubicBezTo>
                    <a:pt x="0" y="28022"/>
                    <a:pt x="26409" y="0"/>
                    <a:pt x="61072" y="0"/>
                  </a:cubicBezTo>
                  <a:lnTo>
                    <a:pt x="61072" y="0"/>
                  </a:lnTo>
                  <a:cubicBezTo>
                    <a:pt x="94084" y="0"/>
                    <a:pt x="122144" y="26374"/>
                    <a:pt x="122144" y="60990"/>
                  </a:cubicBezTo>
                  <a:lnTo>
                    <a:pt x="122144" y="384070"/>
                  </a:lnTo>
                </a:path>
              </a:pathLst>
            </a:custGeom>
            <a:noFill/>
            <a:ln w="16501" cap="rnd">
              <a:solidFill>
                <a:srgbClr val="494949"/>
              </a:solidFill>
              <a:prstDash val="solid"/>
              <a:miter/>
            </a:ln>
          </p:spPr>
          <p:txBody>
            <a:bodyPr rtlCol="0" anchor="ctr"/>
            <a:lstStyle/>
            <a:p>
              <a:endParaRPr lang="en-US" sz="1799"/>
            </a:p>
          </p:txBody>
        </p:sp>
        <p:sp>
          <p:nvSpPr>
            <p:cNvPr id="43" name="Freeform 2727">
              <a:extLst>
                <a:ext uri="{FF2B5EF4-FFF2-40B4-BE49-F238E27FC236}">
                  <a16:creationId xmlns:a16="http://schemas.microsoft.com/office/drawing/2014/main" id="{A414E060-A1B5-7A4B-C646-25C0ADECBB78}"/>
                </a:ext>
              </a:extLst>
            </p:cNvPr>
            <p:cNvSpPr/>
            <p:nvPr/>
          </p:nvSpPr>
          <p:spPr>
            <a:xfrm>
              <a:off x="9552054" y="2446014"/>
              <a:ext cx="117192" cy="369233"/>
            </a:xfrm>
            <a:custGeom>
              <a:avLst/>
              <a:gdLst>
                <a:gd name="connsiteX0" fmla="*/ 0 w 117192"/>
                <a:gd name="connsiteY0" fmla="*/ 369234 h 369233"/>
                <a:gd name="connsiteX1" fmla="*/ 0 w 117192"/>
                <a:gd name="connsiteY1" fmla="*/ 60989 h 369233"/>
                <a:gd name="connsiteX2" fmla="*/ 61073 w 117192"/>
                <a:gd name="connsiteY2" fmla="*/ 0 h 369233"/>
                <a:gd name="connsiteX3" fmla="*/ 61073 w 117192"/>
                <a:gd name="connsiteY3" fmla="*/ 0 h 369233"/>
                <a:gd name="connsiteX4" fmla="*/ 117193 w 117192"/>
                <a:gd name="connsiteY4" fmla="*/ 39561 h 3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2" h="369233">
                  <a:moveTo>
                    <a:pt x="0" y="369234"/>
                  </a:moveTo>
                  <a:lnTo>
                    <a:pt x="0" y="60989"/>
                  </a:lnTo>
                  <a:cubicBezTo>
                    <a:pt x="0" y="28022"/>
                    <a:pt x="26409" y="0"/>
                    <a:pt x="61073" y="0"/>
                  </a:cubicBezTo>
                  <a:lnTo>
                    <a:pt x="61073" y="0"/>
                  </a:lnTo>
                  <a:cubicBezTo>
                    <a:pt x="87482" y="0"/>
                    <a:pt x="108940" y="16484"/>
                    <a:pt x="117193" y="39561"/>
                  </a:cubicBezTo>
                </a:path>
              </a:pathLst>
            </a:custGeom>
            <a:noFill/>
            <a:ln w="16501" cap="rnd">
              <a:solidFill>
                <a:srgbClr val="494949"/>
              </a:solidFill>
              <a:prstDash val="solid"/>
              <a:miter/>
            </a:ln>
          </p:spPr>
          <p:txBody>
            <a:bodyPr rtlCol="0" anchor="ctr"/>
            <a:lstStyle/>
            <a:p>
              <a:endParaRPr lang="en-US" sz="1799"/>
            </a:p>
          </p:txBody>
        </p:sp>
        <p:sp>
          <p:nvSpPr>
            <p:cNvPr id="44" name="Freeform 2728">
              <a:extLst>
                <a:ext uri="{FF2B5EF4-FFF2-40B4-BE49-F238E27FC236}">
                  <a16:creationId xmlns:a16="http://schemas.microsoft.com/office/drawing/2014/main" id="{059283D3-1F0B-6549-9142-E8BA3AAD156D}"/>
                </a:ext>
              </a:extLst>
            </p:cNvPr>
            <p:cNvSpPr/>
            <p:nvPr/>
          </p:nvSpPr>
          <p:spPr>
            <a:xfrm>
              <a:off x="10200742" y="2821841"/>
              <a:ext cx="186518" cy="567037"/>
            </a:xfrm>
            <a:custGeom>
              <a:avLst/>
              <a:gdLst>
                <a:gd name="connsiteX0" fmla="*/ 0 w 186518"/>
                <a:gd name="connsiteY0" fmla="*/ 567038 h 567037"/>
                <a:gd name="connsiteX1" fmla="*/ 0 w 186518"/>
                <a:gd name="connsiteY1" fmla="*/ 515939 h 567037"/>
                <a:gd name="connsiteX2" fmla="*/ 18156 w 186518"/>
                <a:gd name="connsiteY2" fmla="*/ 466488 h 567037"/>
                <a:gd name="connsiteX3" fmla="*/ 168362 w 186518"/>
                <a:gd name="connsiteY3" fmla="*/ 300003 h 567037"/>
                <a:gd name="connsiteX4" fmla="*/ 186518 w 186518"/>
                <a:gd name="connsiteY4" fmla="*/ 252200 h 567037"/>
                <a:gd name="connsiteX5" fmla="*/ 186518 w 186518"/>
                <a:gd name="connsiteY5" fmla="*/ 60990 h 567037"/>
                <a:gd name="connsiteX6" fmla="*/ 125446 w 186518"/>
                <a:gd name="connsiteY6" fmla="*/ 0 h 567037"/>
                <a:gd name="connsiteX7" fmla="*/ 125446 w 186518"/>
                <a:gd name="connsiteY7" fmla="*/ 0 h 567037"/>
                <a:gd name="connsiteX8" fmla="*/ 64374 w 186518"/>
                <a:gd name="connsiteY8" fmla="*/ 60990 h 567037"/>
                <a:gd name="connsiteX9" fmla="*/ 64374 w 186518"/>
                <a:gd name="connsiteY9" fmla="*/ 197804 h 5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518" h="567037">
                  <a:moveTo>
                    <a:pt x="0" y="567038"/>
                  </a:moveTo>
                  <a:lnTo>
                    <a:pt x="0" y="515939"/>
                  </a:lnTo>
                  <a:cubicBezTo>
                    <a:pt x="0" y="497807"/>
                    <a:pt x="6603" y="479675"/>
                    <a:pt x="18156" y="466488"/>
                  </a:cubicBezTo>
                  <a:lnTo>
                    <a:pt x="168362" y="300003"/>
                  </a:lnTo>
                  <a:cubicBezTo>
                    <a:pt x="179916" y="286816"/>
                    <a:pt x="186518" y="270332"/>
                    <a:pt x="186518" y="252200"/>
                  </a:cubicBezTo>
                  <a:lnTo>
                    <a:pt x="186518" y="60990"/>
                  </a:lnTo>
                  <a:cubicBezTo>
                    <a:pt x="186518" y="28022"/>
                    <a:pt x="160109" y="0"/>
                    <a:pt x="125446" y="0"/>
                  </a:cubicBezTo>
                  <a:lnTo>
                    <a:pt x="125446" y="0"/>
                  </a:lnTo>
                  <a:cubicBezTo>
                    <a:pt x="92434" y="0"/>
                    <a:pt x="64374" y="26374"/>
                    <a:pt x="64374" y="60990"/>
                  </a:cubicBezTo>
                  <a:lnTo>
                    <a:pt x="64374" y="197804"/>
                  </a:lnTo>
                </a:path>
              </a:pathLst>
            </a:custGeom>
            <a:noFill/>
            <a:ln w="16501" cap="rnd">
              <a:solidFill>
                <a:srgbClr val="494949"/>
              </a:solidFill>
              <a:prstDash val="solid"/>
              <a:miter/>
            </a:ln>
          </p:spPr>
          <p:txBody>
            <a:bodyPr rtlCol="0" anchor="ctr"/>
            <a:lstStyle/>
            <a:p>
              <a:endParaRPr lang="en-US" sz="1799"/>
            </a:p>
          </p:txBody>
        </p:sp>
        <p:sp>
          <p:nvSpPr>
            <p:cNvPr id="45" name="Freeform 2729">
              <a:extLst>
                <a:ext uri="{FF2B5EF4-FFF2-40B4-BE49-F238E27FC236}">
                  <a16:creationId xmlns:a16="http://schemas.microsoft.com/office/drawing/2014/main" id="{18FC3E3E-2307-12A8-1CD0-141A57685FF4}"/>
                </a:ext>
              </a:extLst>
            </p:cNvPr>
            <p:cNvSpPr/>
            <p:nvPr/>
          </p:nvSpPr>
          <p:spPr>
            <a:xfrm>
              <a:off x="10144621" y="2508652"/>
              <a:ext cx="122145" cy="384069"/>
            </a:xfrm>
            <a:custGeom>
              <a:avLst/>
              <a:gdLst>
                <a:gd name="connsiteX0" fmla="*/ 122145 w 122145"/>
                <a:gd name="connsiteY0" fmla="*/ 369234 h 384069"/>
                <a:gd name="connsiteX1" fmla="*/ 122145 w 122145"/>
                <a:gd name="connsiteY1" fmla="*/ 60990 h 384069"/>
                <a:gd name="connsiteX2" fmla="*/ 61073 w 122145"/>
                <a:gd name="connsiteY2" fmla="*/ 0 h 384069"/>
                <a:gd name="connsiteX3" fmla="*/ 61073 w 122145"/>
                <a:gd name="connsiteY3" fmla="*/ 0 h 384069"/>
                <a:gd name="connsiteX4" fmla="*/ 0 w 122145"/>
                <a:gd name="connsiteY4" fmla="*/ 60990 h 384069"/>
                <a:gd name="connsiteX5" fmla="*/ 0 w 122145"/>
                <a:gd name="connsiteY5" fmla="*/ 384070 h 38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5" h="384069">
                  <a:moveTo>
                    <a:pt x="122145" y="369234"/>
                  </a:moveTo>
                  <a:lnTo>
                    <a:pt x="122145" y="60990"/>
                  </a:lnTo>
                  <a:cubicBezTo>
                    <a:pt x="122145" y="28022"/>
                    <a:pt x="95736" y="0"/>
                    <a:pt x="61073" y="0"/>
                  </a:cubicBezTo>
                  <a:lnTo>
                    <a:pt x="61073" y="0"/>
                  </a:lnTo>
                  <a:cubicBezTo>
                    <a:pt x="28060" y="0"/>
                    <a:pt x="0" y="26374"/>
                    <a:pt x="0" y="60990"/>
                  </a:cubicBezTo>
                  <a:lnTo>
                    <a:pt x="0" y="384070"/>
                  </a:lnTo>
                </a:path>
              </a:pathLst>
            </a:custGeom>
            <a:noFill/>
            <a:ln w="16501" cap="rnd">
              <a:solidFill>
                <a:srgbClr val="494949"/>
              </a:solidFill>
              <a:prstDash val="solid"/>
              <a:miter/>
            </a:ln>
          </p:spPr>
          <p:txBody>
            <a:bodyPr rtlCol="0" anchor="ctr"/>
            <a:lstStyle/>
            <a:p>
              <a:endParaRPr lang="en-US" sz="1799"/>
            </a:p>
          </p:txBody>
        </p:sp>
        <p:sp>
          <p:nvSpPr>
            <p:cNvPr id="46" name="Freeform 2730">
              <a:extLst>
                <a:ext uri="{FF2B5EF4-FFF2-40B4-BE49-F238E27FC236}">
                  <a16:creationId xmlns:a16="http://schemas.microsoft.com/office/drawing/2014/main" id="{F2A4113C-D65A-F68C-1D5B-575FC2D74395}"/>
                </a:ext>
              </a:extLst>
            </p:cNvPr>
            <p:cNvSpPr/>
            <p:nvPr/>
          </p:nvSpPr>
          <p:spPr>
            <a:xfrm>
              <a:off x="10029079" y="2444366"/>
              <a:ext cx="117193" cy="417036"/>
            </a:xfrm>
            <a:custGeom>
              <a:avLst/>
              <a:gdLst>
                <a:gd name="connsiteX0" fmla="*/ 117194 w 117193"/>
                <a:gd name="connsiteY0" fmla="*/ 417036 h 417036"/>
                <a:gd name="connsiteX1" fmla="*/ 117194 w 117193"/>
                <a:gd name="connsiteY1" fmla="*/ 60989 h 417036"/>
                <a:gd name="connsiteX2" fmla="*/ 56121 w 117193"/>
                <a:gd name="connsiteY2" fmla="*/ 0 h 417036"/>
                <a:gd name="connsiteX3" fmla="*/ 56121 w 117193"/>
                <a:gd name="connsiteY3" fmla="*/ 0 h 417036"/>
                <a:gd name="connsiteX4" fmla="*/ 0 w 117193"/>
                <a:gd name="connsiteY4" fmla="*/ 39561 h 41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3" h="417036">
                  <a:moveTo>
                    <a:pt x="117194" y="417036"/>
                  </a:moveTo>
                  <a:lnTo>
                    <a:pt x="117194" y="60989"/>
                  </a:lnTo>
                  <a:cubicBezTo>
                    <a:pt x="117194" y="28022"/>
                    <a:pt x="90783" y="0"/>
                    <a:pt x="56121" y="0"/>
                  </a:cubicBezTo>
                  <a:lnTo>
                    <a:pt x="56121" y="0"/>
                  </a:lnTo>
                  <a:cubicBezTo>
                    <a:pt x="29712" y="0"/>
                    <a:pt x="8253" y="16484"/>
                    <a:pt x="0" y="39561"/>
                  </a:cubicBezTo>
                </a:path>
              </a:pathLst>
            </a:custGeom>
            <a:noFill/>
            <a:ln w="16501" cap="rnd">
              <a:solidFill>
                <a:srgbClr val="494949"/>
              </a:solidFill>
              <a:prstDash val="solid"/>
              <a:miter/>
            </a:ln>
          </p:spPr>
          <p:txBody>
            <a:bodyPr rtlCol="0" anchor="ctr"/>
            <a:lstStyle/>
            <a:p>
              <a:endParaRPr lang="en-US" sz="1799"/>
            </a:p>
          </p:txBody>
        </p:sp>
        <p:sp>
          <p:nvSpPr>
            <p:cNvPr id="47" name="Freeform 2731">
              <a:extLst>
                <a:ext uri="{FF2B5EF4-FFF2-40B4-BE49-F238E27FC236}">
                  <a16:creationId xmlns:a16="http://schemas.microsoft.com/office/drawing/2014/main" id="{57EAC05B-AC11-D674-0995-C8E42D760EAA}"/>
                </a:ext>
              </a:extLst>
            </p:cNvPr>
            <p:cNvSpPr/>
            <p:nvPr/>
          </p:nvSpPr>
          <p:spPr>
            <a:xfrm>
              <a:off x="9627982" y="2256452"/>
              <a:ext cx="442362" cy="867040"/>
            </a:xfrm>
            <a:custGeom>
              <a:avLst/>
              <a:gdLst>
                <a:gd name="connsiteX0" fmla="*/ 0 w 442362"/>
                <a:gd name="connsiteY0" fmla="*/ 433520 h 867040"/>
                <a:gd name="connsiteX1" fmla="*/ 221182 w 442362"/>
                <a:gd name="connsiteY1" fmla="*/ 867041 h 867040"/>
                <a:gd name="connsiteX2" fmla="*/ 442362 w 442362"/>
                <a:gd name="connsiteY2" fmla="*/ 433520 h 867040"/>
                <a:gd name="connsiteX3" fmla="*/ 221182 w 442362"/>
                <a:gd name="connsiteY3" fmla="*/ 0 h 867040"/>
                <a:gd name="connsiteX4" fmla="*/ 0 w 442362"/>
                <a:gd name="connsiteY4" fmla="*/ 433520 h 867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362" h="867040">
                  <a:moveTo>
                    <a:pt x="0" y="433520"/>
                  </a:moveTo>
                  <a:cubicBezTo>
                    <a:pt x="0" y="611544"/>
                    <a:pt x="87482" y="769787"/>
                    <a:pt x="221182" y="867041"/>
                  </a:cubicBezTo>
                  <a:cubicBezTo>
                    <a:pt x="354880" y="769787"/>
                    <a:pt x="442362" y="611544"/>
                    <a:pt x="442362" y="433520"/>
                  </a:cubicBezTo>
                  <a:cubicBezTo>
                    <a:pt x="442362" y="255497"/>
                    <a:pt x="354880" y="97253"/>
                    <a:pt x="221182" y="0"/>
                  </a:cubicBezTo>
                  <a:cubicBezTo>
                    <a:pt x="87482" y="97253"/>
                    <a:pt x="0" y="255497"/>
                    <a:pt x="0" y="433520"/>
                  </a:cubicBezTo>
                  <a:close/>
                </a:path>
              </a:pathLst>
            </a:custGeom>
            <a:solidFill>
              <a:srgbClr val="EC7C69"/>
            </a:solidFill>
            <a:ln w="16501" cap="rnd">
              <a:solidFill>
                <a:srgbClr val="494949"/>
              </a:solidFill>
              <a:prstDash val="solid"/>
              <a:miter/>
            </a:ln>
          </p:spPr>
          <p:txBody>
            <a:bodyPr rtlCol="0" anchor="ctr"/>
            <a:lstStyle/>
            <a:p>
              <a:endParaRPr lang="en-US" sz="1799">
                <a:solidFill>
                  <a:srgbClr val="92D050"/>
                </a:solidFill>
              </a:endParaRPr>
            </a:p>
          </p:txBody>
        </p:sp>
        <p:sp>
          <p:nvSpPr>
            <p:cNvPr id="48" name="Freeform 2732">
              <a:extLst>
                <a:ext uri="{FF2B5EF4-FFF2-40B4-BE49-F238E27FC236}">
                  <a16:creationId xmlns:a16="http://schemas.microsoft.com/office/drawing/2014/main" id="{EAFC81F0-E28D-B6E0-FE3D-EA7FE0985365}"/>
                </a:ext>
              </a:extLst>
            </p:cNvPr>
            <p:cNvSpPr/>
            <p:nvPr/>
          </p:nvSpPr>
          <p:spPr>
            <a:xfrm>
              <a:off x="9849163" y="2256452"/>
              <a:ext cx="16506" cy="1132427"/>
            </a:xfrm>
            <a:custGeom>
              <a:avLst/>
              <a:gdLst>
                <a:gd name="connsiteX0" fmla="*/ 0 w 16506"/>
                <a:gd name="connsiteY0" fmla="*/ 0 h 1132427"/>
                <a:gd name="connsiteX1" fmla="*/ 0 w 16506"/>
                <a:gd name="connsiteY1" fmla="*/ 1132427 h 1132427"/>
              </a:gdLst>
              <a:ahLst/>
              <a:cxnLst>
                <a:cxn ang="0">
                  <a:pos x="connsiteX0" y="connsiteY0"/>
                </a:cxn>
                <a:cxn ang="0">
                  <a:pos x="connsiteX1" y="connsiteY1"/>
                </a:cxn>
              </a:cxnLst>
              <a:rect l="l" t="t" r="r" b="b"/>
              <a:pathLst>
                <a:path w="16506" h="1132427">
                  <a:moveTo>
                    <a:pt x="0" y="0"/>
                  </a:moveTo>
                  <a:lnTo>
                    <a:pt x="0" y="1132427"/>
                  </a:lnTo>
                </a:path>
              </a:pathLst>
            </a:custGeom>
            <a:ln w="16501" cap="rnd">
              <a:solidFill>
                <a:srgbClr val="494949"/>
              </a:solidFill>
              <a:prstDash val="solid"/>
              <a:miter/>
            </a:ln>
          </p:spPr>
          <p:txBody>
            <a:bodyPr rtlCol="0" anchor="ctr"/>
            <a:lstStyle/>
            <a:p>
              <a:endParaRPr lang="en-US" sz="1799"/>
            </a:p>
          </p:txBody>
        </p:sp>
        <p:grpSp>
          <p:nvGrpSpPr>
            <p:cNvPr id="49" name="Graphic 503">
              <a:extLst>
                <a:ext uri="{FF2B5EF4-FFF2-40B4-BE49-F238E27FC236}">
                  <a16:creationId xmlns:a16="http://schemas.microsoft.com/office/drawing/2014/main" id="{EE246F73-6E0A-543D-0890-B4574CF87107}"/>
                </a:ext>
              </a:extLst>
            </p:cNvPr>
            <p:cNvGrpSpPr/>
            <p:nvPr/>
          </p:nvGrpSpPr>
          <p:grpSpPr>
            <a:xfrm>
              <a:off x="9707211" y="2413047"/>
              <a:ext cx="283904" cy="108792"/>
              <a:chOff x="9707211" y="2413047"/>
              <a:chExt cx="283904" cy="108792"/>
            </a:xfrm>
          </p:grpSpPr>
          <p:sp>
            <p:nvSpPr>
              <p:cNvPr id="70" name="Freeform 2754">
                <a:extLst>
                  <a:ext uri="{FF2B5EF4-FFF2-40B4-BE49-F238E27FC236}">
                    <a16:creationId xmlns:a16="http://schemas.microsoft.com/office/drawing/2014/main" id="{87A945A0-80FF-1B7D-D6DD-E92448A4EF43}"/>
                  </a:ext>
                </a:extLst>
              </p:cNvPr>
              <p:cNvSpPr/>
              <p:nvPr/>
            </p:nvSpPr>
            <p:spPr>
              <a:xfrm>
                <a:off x="9707211" y="2413047"/>
                <a:ext cx="141952" cy="108792"/>
              </a:xfrm>
              <a:custGeom>
                <a:avLst/>
                <a:gdLst>
                  <a:gd name="connsiteX0" fmla="*/ 0 w 141952"/>
                  <a:gd name="connsiteY0" fmla="*/ 0 h 108792"/>
                  <a:gd name="connsiteX1" fmla="*/ 141952 w 141952"/>
                  <a:gd name="connsiteY1" fmla="*/ 108792 h 108792"/>
                </a:gdLst>
                <a:ahLst/>
                <a:cxnLst>
                  <a:cxn ang="0">
                    <a:pos x="connsiteX0" y="connsiteY0"/>
                  </a:cxn>
                  <a:cxn ang="0">
                    <a:pos x="connsiteX1" y="connsiteY1"/>
                  </a:cxn>
                </a:cxnLst>
                <a:rect l="l" t="t" r="r" b="b"/>
                <a:pathLst>
                  <a:path w="141952" h="108792">
                    <a:moveTo>
                      <a:pt x="0" y="0"/>
                    </a:moveTo>
                    <a:lnTo>
                      <a:pt x="141952" y="108792"/>
                    </a:lnTo>
                  </a:path>
                </a:pathLst>
              </a:custGeom>
              <a:ln w="16501" cap="rnd">
                <a:solidFill>
                  <a:srgbClr val="494949"/>
                </a:solidFill>
                <a:prstDash val="solid"/>
                <a:miter/>
              </a:ln>
            </p:spPr>
            <p:txBody>
              <a:bodyPr rtlCol="0" anchor="ctr"/>
              <a:lstStyle/>
              <a:p>
                <a:endParaRPr lang="en-US" sz="1799"/>
              </a:p>
            </p:txBody>
          </p:sp>
          <p:sp>
            <p:nvSpPr>
              <p:cNvPr id="71" name="Freeform 2755">
                <a:extLst>
                  <a:ext uri="{FF2B5EF4-FFF2-40B4-BE49-F238E27FC236}">
                    <a16:creationId xmlns:a16="http://schemas.microsoft.com/office/drawing/2014/main" id="{5A1A68DF-4E77-3444-DD90-AED5F92E2C3A}"/>
                  </a:ext>
                </a:extLst>
              </p:cNvPr>
              <p:cNvSpPr/>
              <p:nvPr/>
            </p:nvSpPr>
            <p:spPr>
              <a:xfrm>
                <a:off x="9849163" y="2413047"/>
                <a:ext cx="141952" cy="108792"/>
              </a:xfrm>
              <a:custGeom>
                <a:avLst/>
                <a:gdLst>
                  <a:gd name="connsiteX0" fmla="*/ 141952 w 141952"/>
                  <a:gd name="connsiteY0" fmla="*/ 0 h 108792"/>
                  <a:gd name="connsiteX1" fmla="*/ 0 w 141952"/>
                  <a:gd name="connsiteY1" fmla="*/ 108792 h 108792"/>
                </a:gdLst>
                <a:ahLst/>
                <a:cxnLst>
                  <a:cxn ang="0">
                    <a:pos x="connsiteX0" y="connsiteY0"/>
                  </a:cxn>
                  <a:cxn ang="0">
                    <a:pos x="connsiteX1" y="connsiteY1"/>
                  </a:cxn>
                </a:cxnLst>
                <a:rect l="l" t="t" r="r" b="b"/>
                <a:pathLst>
                  <a:path w="141952" h="108792">
                    <a:moveTo>
                      <a:pt x="141952" y="0"/>
                    </a:moveTo>
                    <a:lnTo>
                      <a:pt x="0" y="108792"/>
                    </a:lnTo>
                  </a:path>
                </a:pathLst>
              </a:custGeom>
              <a:ln w="16501" cap="rnd">
                <a:solidFill>
                  <a:srgbClr val="494949"/>
                </a:solidFill>
                <a:prstDash val="solid"/>
                <a:miter/>
              </a:ln>
            </p:spPr>
            <p:txBody>
              <a:bodyPr rtlCol="0" anchor="ctr"/>
              <a:lstStyle/>
              <a:p>
                <a:endParaRPr lang="en-US" sz="1799"/>
              </a:p>
            </p:txBody>
          </p:sp>
        </p:grpSp>
        <p:grpSp>
          <p:nvGrpSpPr>
            <p:cNvPr id="50" name="Graphic 503">
              <a:extLst>
                <a:ext uri="{FF2B5EF4-FFF2-40B4-BE49-F238E27FC236}">
                  <a16:creationId xmlns:a16="http://schemas.microsoft.com/office/drawing/2014/main" id="{2D0F07A9-7512-B176-C5E7-59A56A5B9934}"/>
                </a:ext>
              </a:extLst>
            </p:cNvPr>
            <p:cNvGrpSpPr/>
            <p:nvPr/>
          </p:nvGrpSpPr>
          <p:grpSpPr>
            <a:xfrm>
              <a:off x="9755079" y="2345464"/>
              <a:ext cx="186518" cy="72528"/>
              <a:chOff x="9755079" y="2345464"/>
              <a:chExt cx="186518" cy="72528"/>
            </a:xfrm>
          </p:grpSpPr>
          <p:sp>
            <p:nvSpPr>
              <p:cNvPr id="68" name="Freeform 2752">
                <a:extLst>
                  <a:ext uri="{FF2B5EF4-FFF2-40B4-BE49-F238E27FC236}">
                    <a16:creationId xmlns:a16="http://schemas.microsoft.com/office/drawing/2014/main" id="{45C3AFB8-5C36-AF71-F635-9FFEB7B3B962}"/>
                  </a:ext>
                </a:extLst>
              </p:cNvPr>
              <p:cNvSpPr/>
              <p:nvPr/>
            </p:nvSpPr>
            <p:spPr>
              <a:xfrm>
                <a:off x="9849163" y="2345464"/>
                <a:ext cx="92433" cy="72528"/>
              </a:xfrm>
              <a:custGeom>
                <a:avLst/>
                <a:gdLst>
                  <a:gd name="connsiteX0" fmla="*/ 92434 w 92433"/>
                  <a:gd name="connsiteY0" fmla="*/ 0 h 72528"/>
                  <a:gd name="connsiteX1" fmla="*/ 0 w 92433"/>
                  <a:gd name="connsiteY1" fmla="*/ 72528 h 72528"/>
                </a:gdLst>
                <a:ahLst/>
                <a:cxnLst>
                  <a:cxn ang="0">
                    <a:pos x="connsiteX0" y="connsiteY0"/>
                  </a:cxn>
                  <a:cxn ang="0">
                    <a:pos x="connsiteX1" y="connsiteY1"/>
                  </a:cxn>
                </a:cxnLst>
                <a:rect l="l" t="t" r="r" b="b"/>
                <a:pathLst>
                  <a:path w="92433" h="72528">
                    <a:moveTo>
                      <a:pt x="92434" y="0"/>
                    </a:moveTo>
                    <a:lnTo>
                      <a:pt x="0" y="72528"/>
                    </a:lnTo>
                  </a:path>
                </a:pathLst>
              </a:custGeom>
              <a:ln w="16501" cap="rnd">
                <a:solidFill>
                  <a:srgbClr val="494949"/>
                </a:solidFill>
                <a:prstDash val="solid"/>
                <a:miter/>
              </a:ln>
            </p:spPr>
            <p:txBody>
              <a:bodyPr rtlCol="0" anchor="ctr"/>
              <a:lstStyle/>
              <a:p>
                <a:endParaRPr lang="en-US" sz="1799"/>
              </a:p>
            </p:txBody>
          </p:sp>
          <p:sp>
            <p:nvSpPr>
              <p:cNvPr id="69" name="Freeform 2753">
                <a:extLst>
                  <a:ext uri="{FF2B5EF4-FFF2-40B4-BE49-F238E27FC236}">
                    <a16:creationId xmlns:a16="http://schemas.microsoft.com/office/drawing/2014/main" id="{2E3562ED-5ECF-16A3-6890-DA347D58850E}"/>
                  </a:ext>
                </a:extLst>
              </p:cNvPr>
              <p:cNvSpPr/>
              <p:nvPr/>
            </p:nvSpPr>
            <p:spPr>
              <a:xfrm>
                <a:off x="9755079" y="2345464"/>
                <a:ext cx="94084" cy="72528"/>
              </a:xfrm>
              <a:custGeom>
                <a:avLst/>
                <a:gdLst>
                  <a:gd name="connsiteX0" fmla="*/ 0 w 94084"/>
                  <a:gd name="connsiteY0" fmla="*/ 0 h 72528"/>
                  <a:gd name="connsiteX1" fmla="*/ 94085 w 94084"/>
                  <a:gd name="connsiteY1" fmla="*/ 72528 h 72528"/>
                </a:gdLst>
                <a:ahLst/>
                <a:cxnLst>
                  <a:cxn ang="0">
                    <a:pos x="connsiteX0" y="connsiteY0"/>
                  </a:cxn>
                  <a:cxn ang="0">
                    <a:pos x="connsiteX1" y="connsiteY1"/>
                  </a:cxn>
                </a:cxnLst>
                <a:rect l="l" t="t" r="r" b="b"/>
                <a:pathLst>
                  <a:path w="94084" h="72528">
                    <a:moveTo>
                      <a:pt x="0" y="0"/>
                    </a:moveTo>
                    <a:lnTo>
                      <a:pt x="94085" y="72528"/>
                    </a:lnTo>
                  </a:path>
                </a:pathLst>
              </a:custGeom>
              <a:ln w="16501" cap="rnd">
                <a:solidFill>
                  <a:srgbClr val="494949"/>
                </a:solidFill>
                <a:prstDash val="solid"/>
                <a:miter/>
              </a:ln>
            </p:spPr>
            <p:txBody>
              <a:bodyPr rtlCol="0" anchor="ctr"/>
              <a:lstStyle/>
              <a:p>
                <a:endParaRPr lang="en-US" sz="1799"/>
              </a:p>
            </p:txBody>
          </p:sp>
        </p:grpSp>
        <p:grpSp>
          <p:nvGrpSpPr>
            <p:cNvPr id="51" name="Graphic 503">
              <a:extLst>
                <a:ext uri="{FF2B5EF4-FFF2-40B4-BE49-F238E27FC236}">
                  <a16:creationId xmlns:a16="http://schemas.microsoft.com/office/drawing/2014/main" id="{52F5B5F7-61B8-944F-4BC6-9F6AE1AA69D4}"/>
                </a:ext>
              </a:extLst>
            </p:cNvPr>
            <p:cNvGrpSpPr/>
            <p:nvPr/>
          </p:nvGrpSpPr>
          <p:grpSpPr>
            <a:xfrm>
              <a:off x="9667596" y="2487223"/>
              <a:ext cx="363133" cy="138462"/>
              <a:chOff x="9667596" y="2487223"/>
              <a:chExt cx="363133" cy="138462"/>
            </a:xfrm>
          </p:grpSpPr>
          <p:sp>
            <p:nvSpPr>
              <p:cNvPr id="66" name="Freeform 2750">
                <a:extLst>
                  <a:ext uri="{FF2B5EF4-FFF2-40B4-BE49-F238E27FC236}">
                    <a16:creationId xmlns:a16="http://schemas.microsoft.com/office/drawing/2014/main" id="{474F58CB-D3C4-1BDD-DADC-783BC0E44856}"/>
                  </a:ext>
                </a:extLst>
              </p:cNvPr>
              <p:cNvSpPr/>
              <p:nvPr/>
            </p:nvSpPr>
            <p:spPr>
              <a:xfrm>
                <a:off x="9667596" y="2487223"/>
                <a:ext cx="181566" cy="138462"/>
              </a:xfrm>
              <a:custGeom>
                <a:avLst/>
                <a:gdLst>
                  <a:gd name="connsiteX0" fmla="*/ 0 w 181566"/>
                  <a:gd name="connsiteY0" fmla="*/ 0 h 138462"/>
                  <a:gd name="connsiteX1" fmla="*/ 181567 w 181566"/>
                  <a:gd name="connsiteY1" fmla="*/ 138463 h 138462"/>
                </a:gdLst>
                <a:ahLst/>
                <a:cxnLst>
                  <a:cxn ang="0">
                    <a:pos x="connsiteX0" y="connsiteY0"/>
                  </a:cxn>
                  <a:cxn ang="0">
                    <a:pos x="connsiteX1" y="connsiteY1"/>
                  </a:cxn>
                </a:cxnLst>
                <a:rect l="l" t="t" r="r" b="b"/>
                <a:pathLst>
                  <a:path w="181566" h="138462">
                    <a:moveTo>
                      <a:pt x="0" y="0"/>
                    </a:moveTo>
                    <a:lnTo>
                      <a:pt x="181567" y="138463"/>
                    </a:lnTo>
                  </a:path>
                </a:pathLst>
              </a:custGeom>
              <a:ln w="16501" cap="rnd">
                <a:solidFill>
                  <a:srgbClr val="494949"/>
                </a:solidFill>
                <a:prstDash val="solid"/>
                <a:miter/>
              </a:ln>
            </p:spPr>
            <p:txBody>
              <a:bodyPr rtlCol="0" anchor="ctr"/>
              <a:lstStyle/>
              <a:p>
                <a:endParaRPr lang="en-US" sz="1799"/>
              </a:p>
            </p:txBody>
          </p:sp>
          <p:sp>
            <p:nvSpPr>
              <p:cNvPr id="67" name="Freeform 2751">
                <a:extLst>
                  <a:ext uri="{FF2B5EF4-FFF2-40B4-BE49-F238E27FC236}">
                    <a16:creationId xmlns:a16="http://schemas.microsoft.com/office/drawing/2014/main" id="{1E78CC33-9DAF-905C-E527-060EC2CF8990}"/>
                  </a:ext>
                </a:extLst>
              </p:cNvPr>
              <p:cNvSpPr/>
              <p:nvPr/>
            </p:nvSpPr>
            <p:spPr>
              <a:xfrm>
                <a:off x="9849163" y="2487223"/>
                <a:ext cx="181566" cy="138462"/>
              </a:xfrm>
              <a:custGeom>
                <a:avLst/>
                <a:gdLst>
                  <a:gd name="connsiteX0" fmla="*/ 181567 w 181566"/>
                  <a:gd name="connsiteY0" fmla="*/ 0 h 138462"/>
                  <a:gd name="connsiteX1" fmla="*/ 0 w 181566"/>
                  <a:gd name="connsiteY1" fmla="*/ 138463 h 138462"/>
                </a:gdLst>
                <a:ahLst/>
                <a:cxnLst>
                  <a:cxn ang="0">
                    <a:pos x="connsiteX0" y="connsiteY0"/>
                  </a:cxn>
                  <a:cxn ang="0">
                    <a:pos x="connsiteX1" y="connsiteY1"/>
                  </a:cxn>
                </a:cxnLst>
                <a:rect l="l" t="t" r="r" b="b"/>
                <a:pathLst>
                  <a:path w="181566" h="138462">
                    <a:moveTo>
                      <a:pt x="181567" y="0"/>
                    </a:moveTo>
                    <a:lnTo>
                      <a:pt x="0" y="138463"/>
                    </a:lnTo>
                  </a:path>
                </a:pathLst>
              </a:custGeom>
              <a:ln w="16501" cap="rnd">
                <a:solidFill>
                  <a:srgbClr val="494949"/>
                </a:solidFill>
                <a:prstDash val="solid"/>
                <a:miter/>
              </a:ln>
            </p:spPr>
            <p:txBody>
              <a:bodyPr rtlCol="0" anchor="ctr"/>
              <a:lstStyle/>
              <a:p>
                <a:endParaRPr lang="en-US" sz="1799"/>
              </a:p>
            </p:txBody>
          </p:sp>
        </p:grpSp>
        <p:grpSp>
          <p:nvGrpSpPr>
            <p:cNvPr id="52" name="Graphic 503">
              <a:extLst>
                <a:ext uri="{FF2B5EF4-FFF2-40B4-BE49-F238E27FC236}">
                  <a16:creationId xmlns:a16="http://schemas.microsoft.com/office/drawing/2014/main" id="{A0DE632A-AFBB-3E31-7A0C-B61770980236}"/>
                </a:ext>
              </a:extLst>
            </p:cNvPr>
            <p:cNvGrpSpPr/>
            <p:nvPr/>
          </p:nvGrpSpPr>
          <p:grpSpPr>
            <a:xfrm>
              <a:off x="9646139" y="2564696"/>
              <a:ext cx="406048" cy="156594"/>
              <a:chOff x="9646139" y="2564696"/>
              <a:chExt cx="406048" cy="156594"/>
            </a:xfrm>
          </p:grpSpPr>
          <p:sp>
            <p:nvSpPr>
              <p:cNvPr id="64" name="Freeform 2748">
                <a:extLst>
                  <a:ext uri="{FF2B5EF4-FFF2-40B4-BE49-F238E27FC236}">
                    <a16:creationId xmlns:a16="http://schemas.microsoft.com/office/drawing/2014/main" id="{60D4868D-58F7-4D46-0FC5-84120BEC2E08}"/>
                  </a:ext>
                </a:extLst>
              </p:cNvPr>
              <p:cNvSpPr/>
              <p:nvPr/>
            </p:nvSpPr>
            <p:spPr>
              <a:xfrm>
                <a:off x="9646139" y="2564696"/>
                <a:ext cx="203024" cy="156594"/>
              </a:xfrm>
              <a:custGeom>
                <a:avLst/>
                <a:gdLst>
                  <a:gd name="connsiteX0" fmla="*/ 0 w 203024"/>
                  <a:gd name="connsiteY0" fmla="*/ 0 h 156594"/>
                  <a:gd name="connsiteX1" fmla="*/ 203025 w 203024"/>
                  <a:gd name="connsiteY1" fmla="*/ 156595 h 156594"/>
                </a:gdLst>
                <a:ahLst/>
                <a:cxnLst>
                  <a:cxn ang="0">
                    <a:pos x="connsiteX0" y="connsiteY0"/>
                  </a:cxn>
                  <a:cxn ang="0">
                    <a:pos x="connsiteX1" y="connsiteY1"/>
                  </a:cxn>
                </a:cxnLst>
                <a:rect l="l" t="t" r="r" b="b"/>
                <a:pathLst>
                  <a:path w="203024" h="156594">
                    <a:moveTo>
                      <a:pt x="0" y="0"/>
                    </a:moveTo>
                    <a:lnTo>
                      <a:pt x="203025" y="156595"/>
                    </a:lnTo>
                  </a:path>
                </a:pathLst>
              </a:custGeom>
              <a:ln w="16501" cap="rnd">
                <a:solidFill>
                  <a:srgbClr val="494949"/>
                </a:solidFill>
                <a:prstDash val="solid"/>
                <a:miter/>
              </a:ln>
            </p:spPr>
            <p:txBody>
              <a:bodyPr rtlCol="0" anchor="ctr"/>
              <a:lstStyle/>
              <a:p>
                <a:endParaRPr lang="en-US" sz="1799"/>
              </a:p>
            </p:txBody>
          </p:sp>
          <p:sp>
            <p:nvSpPr>
              <p:cNvPr id="65" name="Freeform 2749">
                <a:extLst>
                  <a:ext uri="{FF2B5EF4-FFF2-40B4-BE49-F238E27FC236}">
                    <a16:creationId xmlns:a16="http://schemas.microsoft.com/office/drawing/2014/main" id="{A3F4BEE1-8F11-0105-5625-16D00EF69FD5}"/>
                  </a:ext>
                </a:extLst>
              </p:cNvPr>
              <p:cNvSpPr/>
              <p:nvPr/>
            </p:nvSpPr>
            <p:spPr>
              <a:xfrm>
                <a:off x="9849163" y="2564696"/>
                <a:ext cx="203024" cy="156594"/>
              </a:xfrm>
              <a:custGeom>
                <a:avLst/>
                <a:gdLst>
                  <a:gd name="connsiteX0" fmla="*/ 203024 w 203024"/>
                  <a:gd name="connsiteY0" fmla="*/ 0 h 156594"/>
                  <a:gd name="connsiteX1" fmla="*/ 0 w 203024"/>
                  <a:gd name="connsiteY1" fmla="*/ 156595 h 156594"/>
                </a:gdLst>
                <a:ahLst/>
                <a:cxnLst>
                  <a:cxn ang="0">
                    <a:pos x="connsiteX0" y="connsiteY0"/>
                  </a:cxn>
                  <a:cxn ang="0">
                    <a:pos x="connsiteX1" y="connsiteY1"/>
                  </a:cxn>
                </a:cxnLst>
                <a:rect l="l" t="t" r="r" b="b"/>
                <a:pathLst>
                  <a:path w="203024" h="156594">
                    <a:moveTo>
                      <a:pt x="203024" y="0"/>
                    </a:moveTo>
                    <a:lnTo>
                      <a:pt x="0" y="156595"/>
                    </a:lnTo>
                  </a:path>
                </a:pathLst>
              </a:custGeom>
              <a:ln w="16501" cap="rnd">
                <a:solidFill>
                  <a:srgbClr val="494949"/>
                </a:solidFill>
                <a:prstDash val="solid"/>
                <a:miter/>
              </a:ln>
            </p:spPr>
            <p:txBody>
              <a:bodyPr rtlCol="0" anchor="ctr"/>
              <a:lstStyle/>
              <a:p>
                <a:endParaRPr lang="en-US" sz="1799"/>
              </a:p>
            </p:txBody>
          </p:sp>
        </p:grpSp>
        <p:grpSp>
          <p:nvGrpSpPr>
            <p:cNvPr id="53" name="Graphic 503">
              <a:extLst>
                <a:ext uri="{FF2B5EF4-FFF2-40B4-BE49-F238E27FC236}">
                  <a16:creationId xmlns:a16="http://schemas.microsoft.com/office/drawing/2014/main" id="{E26A41D2-5BB3-B74E-DB0D-7124877D0D3D}"/>
                </a:ext>
              </a:extLst>
            </p:cNvPr>
            <p:cNvGrpSpPr/>
            <p:nvPr/>
          </p:nvGrpSpPr>
          <p:grpSpPr>
            <a:xfrm>
              <a:off x="9631283" y="2655356"/>
              <a:ext cx="435759" cy="163188"/>
              <a:chOff x="9631283" y="2655356"/>
              <a:chExt cx="435759" cy="163188"/>
            </a:xfrm>
          </p:grpSpPr>
          <p:sp>
            <p:nvSpPr>
              <p:cNvPr id="62" name="Freeform 2746">
                <a:extLst>
                  <a:ext uri="{FF2B5EF4-FFF2-40B4-BE49-F238E27FC236}">
                    <a16:creationId xmlns:a16="http://schemas.microsoft.com/office/drawing/2014/main" id="{6D255448-D191-B57C-1638-120CD8FFA84F}"/>
                  </a:ext>
                </a:extLst>
              </p:cNvPr>
              <p:cNvSpPr/>
              <p:nvPr/>
            </p:nvSpPr>
            <p:spPr>
              <a:xfrm>
                <a:off x="9849163" y="2655356"/>
                <a:ext cx="217879" cy="163188"/>
              </a:xfrm>
              <a:custGeom>
                <a:avLst/>
                <a:gdLst>
                  <a:gd name="connsiteX0" fmla="*/ 217880 w 217879"/>
                  <a:gd name="connsiteY0" fmla="*/ 0 h 163188"/>
                  <a:gd name="connsiteX1" fmla="*/ 0 w 217879"/>
                  <a:gd name="connsiteY1" fmla="*/ 163188 h 163188"/>
                </a:gdLst>
                <a:ahLst/>
                <a:cxnLst>
                  <a:cxn ang="0">
                    <a:pos x="connsiteX0" y="connsiteY0"/>
                  </a:cxn>
                  <a:cxn ang="0">
                    <a:pos x="connsiteX1" y="connsiteY1"/>
                  </a:cxn>
                </a:cxnLst>
                <a:rect l="l" t="t" r="r" b="b"/>
                <a:pathLst>
                  <a:path w="217879" h="163188">
                    <a:moveTo>
                      <a:pt x="217880" y="0"/>
                    </a:moveTo>
                    <a:lnTo>
                      <a:pt x="0" y="163188"/>
                    </a:lnTo>
                  </a:path>
                </a:pathLst>
              </a:custGeom>
              <a:ln w="16501" cap="rnd">
                <a:solidFill>
                  <a:srgbClr val="494949"/>
                </a:solidFill>
                <a:prstDash val="solid"/>
                <a:miter/>
              </a:ln>
            </p:spPr>
            <p:txBody>
              <a:bodyPr rtlCol="0" anchor="ctr"/>
              <a:lstStyle/>
              <a:p>
                <a:endParaRPr lang="en-US" sz="1799"/>
              </a:p>
            </p:txBody>
          </p:sp>
          <p:sp>
            <p:nvSpPr>
              <p:cNvPr id="63" name="Freeform 2747">
                <a:extLst>
                  <a:ext uri="{FF2B5EF4-FFF2-40B4-BE49-F238E27FC236}">
                    <a16:creationId xmlns:a16="http://schemas.microsoft.com/office/drawing/2014/main" id="{8F0C57D1-94C5-20E1-ED0B-69C49DB25472}"/>
                  </a:ext>
                </a:extLst>
              </p:cNvPr>
              <p:cNvSpPr/>
              <p:nvPr/>
            </p:nvSpPr>
            <p:spPr>
              <a:xfrm>
                <a:off x="9631283" y="2655356"/>
                <a:ext cx="217879" cy="163188"/>
              </a:xfrm>
              <a:custGeom>
                <a:avLst/>
                <a:gdLst>
                  <a:gd name="connsiteX0" fmla="*/ 0 w 217879"/>
                  <a:gd name="connsiteY0" fmla="*/ 0 h 163188"/>
                  <a:gd name="connsiteX1" fmla="*/ 217880 w 217879"/>
                  <a:gd name="connsiteY1" fmla="*/ 163188 h 163188"/>
                </a:gdLst>
                <a:ahLst/>
                <a:cxnLst>
                  <a:cxn ang="0">
                    <a:pos x="connsiteX0" y="connsiteY0"/>
                  </a:cxn>
                  <a:cxn ang="0">
                    <a:pos x="connsiteX1" y="connsiteY1"/>
                  </a:cxn>
                </a:cxnLst>
                <a:rect l="l" t="t" r="r" b="b"/>
                <a:pathLst>
                  <a:path w="217879" h="163188">
                    <a:moveTo>
                      <a:pt x="0" y="0"/>
                    </a:moveTo>
                    <a:lnTo>
                      <a:pt x="217880" y="163188"/>
                    </a:lnTo>
                  </a:path>
                </a:pathLst>
              </a:custGeom>
              <a:ln w="16501" cap="rnd">
                <a:solidFill>
                  <a:srgbClr val="494949"/>
                </a:solidFill>
                <a:prstDash val="solid"/>
                <a:miter/>
              </a:ln>
            </p:spPr>
            <p:txBody>
              <a:bodyPr rtlCol="0" anchor="ctr"/>
              <a:lstStyle/>
              <a:p>
                <a:endParaRPr lang="en-US" sz="1799"/>
              </a:p>
            </p:txBody>
          </p:sp>
        </p:grpSp>
        <p:grpSp>
          <p:nvGrpSpPr>
            <p:cNvPr id="54" name="Graphic 503">
              <a:extLst>
                <a:ext uri="{FF2B5EF4-FFF2-40B4-BE49-F238E27FC236}">
                  <a16:creationId xmlns:a16="http://schemas.microsoft.com/office/drawing/2014/main" id="{8C9F46E3-808E-C218-CD5E-E16ED7326FA7}"/>
                </a:ext>
              </a:extLst>
            </p:cNvPr>
            <p:cNvGrpSpPr/>
            <p:nvPr/>
          </p:nvGrpSpPr>
          <p:grpSpPr>
            <a:xfrm>
              <a:off x="9634584" y="2764149"/>
              <a:ext cx="429157" cy="164836"/>
              <a:chOff x="9634584" y="2764149"/>
              <a:chExt cx="429157" cy="164836"/>
            </a:xfrm>
          </p:grpSpPr>
          <p:sp>
            <p:nvSpPr>
              <p:cNvPr id="60" name="Freeform 2744">
                <a:extLst>
                  <a:ext uri="{FF2B5EF4-FFF2-40B4-BE49-F238E27FC236}">
                    <a16:creationId xmlns:a16="http://schemas.microsoft.com/office/drawing/2014/main" id="{636C09C4-838B-DBEA-AAA3-1CFE23EF72B3}"/>
                  </a:ext>
                </a:extLst>
              </p:cNvPr>
              <p:cNvSpPr/>
              <p:nvPr/>
            </p:nvSpPr>
            <p:spPr>
              <a:xfrm>
                <a:off x="9634584" y="2764149"/>
                <a:ext cx="214578" cy="164836"/>
              </a:xfrm>
              <a:custGeom>
                <a:avLst/>
                <a:gdLst>
                  <a:gd name="connsiteX0" fmla="*/ 0 w 214578"/>
                  <a:gd name="connsiteY0" fmla="*/ 0 h 164836"/>
                  <a:gd name="connsiteX1" fmla="*/ 214579 w 214578"/>
                  <a:gd name="connsiteY1" fmla="*/ 164837 h 164836"/>
                </a:gdLst>
                <a:ahLst/>
                <a:cxnLst>
                  <a:cxn ang="0">
                    <a:pos x="connsiteX0" y="connsiteY0"/>
                  </a:cxn>
                  <a:cxn ang="0">
                    <a:pos x="connsiteX1" y="connsiteY1"/>
                  </a:cxn>
                </a:cxnLst>
                <a:rect l="l" t="t" r="r" b="b"/>
                <a:pathLst>
                  <a:path w="214578" h="164836">
                    <a:moveTo>
                      <a:pt x="0" y="0"/>
                    </a:moveTo>
                    <a:lnTo>
                      <a:pt x="214579" y="164837"/>
                    </a:lnTo>
                  </a:path>
                </a:pathLst>
              </a:custGeom>
              <a:ln w="16501" cap="rnd">
                <a:solidFill>
                  <a:srgbClr val="494949"/>
                </a:solidFill>
                <a:prstDash val="solid"/>
                <a:miter/>
              </a:ln>
            </p:spPr>
            <p:txBody>
              <a:bodyPr rtlCol="0" anchor="ctr"/>
              <a:lstStyle/>
              <a:p>
                <a:endParaRPr lang="en-US" sz="1799"/>
              </a:p>
            </p:txBody>
          </p:sp>
          <p:sp>
            <p:nvSpPr>
              <p:cNvPr id="61" name="Freeform 2745">
                <a:extLst>
                  <a:ext uri="{FF2B5EF4-FFF2-40B4-BE49-F238E27FC236}">
                    <a16:creationId xmlns:a16="http://schemas.microsoft.com/office/drawing/2014/main" id="{05335EF1-8D36-4FC3-3542-3DCFA476BFC5}"/>
                  </a:ext>
                </a:extLst>
              </p:cNvPr>
              <p:cNvSpPr/>
              <p:nvPr/>
            </p:nvSpPr>
            <p:spPr>
              <a:xfrm>
                <a:off x="9849163" y="2764149"/>
                <a:ext cx="214578" cy="164836"/>
              </a:xfrm>
              <a:custGeom>
                <a:avLst/>
                <a:gdLst>
                  <a:gd name="connsiteX0" fmla="*/ 214579 w 214578"/>
                  <a:gd name="connsiteY0" fmla="*/ 0 h 164836"/>
                  <a:gd name="connsiteX1" fmla="*/ 0 w 214578"/>
                  <a:gd name="connsiteY1" fmla="*/ 164837 h 164836"/>
                </a:gdLst>
                <a:ahLst/>
                <a:cxnLst>
                  <a:cxn ang="0">
                    <a:pos x="connsiteX0" y="connsiteY0"/>
                  </a:cxn>
                  <a:cxn ang="0">
                    <a:pos x="connsiteX1" y="connsiteY1"/>
                  </a:cxn>
                </a:cxnLst>
                <a:rect l="l" t="t" r="r" b="b"/>
                <a:pathLst>
                  <a:path w="214578" h="164836">
                    <a:moveTo>
                      <a:pt x="214579" y="0"/>
                    </a:moveTo>
                    <a:lnTo>
                      <a:pt x="0" y="164837"/>
                    </a:lnTo>
                  </a:path>
                </a:pathLst>
              </a:custGeom>
              <a:ln w="16501" cap="rnd">
                <a:solidFill>
                  <a:srgbClr val="494949"/>
                </a:solidFill>
                <a:prstDash val="solid"/>
                <a:miter/>
              </a:ln>
            </p:spPr>
            <p:txBody>
              <a:bodyPr rtlCol="0" anchor="ctr"/>
              <a:lstStyle/>
              <a:p>
                <a:endParaRPr lang="en-US" sz="1799"/>
              </a:p>
            </p:txBody>
          </p:sp>
        </p:grpSp>
        <p:grpSp>
          <p:nvGrpSpPr>
            <p:cNvPr id="55" name="Graphic 503">
              <a:extLst>
                <a:ext uri="{FF2B5EF4-FFF2-40B4-BE49-F238E27FC236}">
                  <a16:creationId xmlns:a16="http://schemas.microsoft.com/office/drawing/2014/main" id="{6A214CF8-1CEC-AC94-5CED-C811840B0371}"/>
                </a:ext>
              </a:extLst>
            </p:cNvPr>
            <p:cNvGrpSpPr/>
            <p:nvPr/>
          </p:nvGrpSpPr>
          <p:grpSpPr>
            <a:xfrm>
              <a:off x="9662645" y="2877886"/>
              <a:ext cx="373036" cy="141759"/>
              <a:chOff x="9662645" y="2877886"/>
              <a:chExt cx="373036" cy="141759"/>
            </a:xfrm>
          </p:grpSpPr>
          <p:sp>
            <p:nvSpPr>
              <p:cNvPr id="58" name="Freeform 2742">
                <a:extLst>
                  <a:ext uri="{FF2B5EF4-FFF2-40B4-BE49-F238E27FC236}">
                    <a16:creationId xmlns:a16="http://schemas.microsoft.com/office/drawing/2014/main" id="{A5B3BE67-E352-8F8D-95EF-CCCAD4BF3C3B}"/>
                  </a:ext>
                </a:extLst>
              </p:cNvPr>
              <p:cNvSpPr/>
              <p:nvPr/>
            </p:nvSpPr>
            <p:spPr>
              <a:xfrm>
                <a:off x="9849163" y="2877886"/>
                <a:ext cx="186518" cy="141759"/>
              </a:xfrm>
              <a:custGeom>
                <a:avLst/>
                <a:gdLst>
                  <a:gd name="connsiteX0" fmla="*/ 186518 w 186518"/>
                  <a:gd name="connsiteY0" fmla="*/ 0 h 141759"/>
                  <a:gd name="connsiteX1" fmla="*/ 0 w 186518"/>
                  <a:gd name="connsiteY1" fmla="*/ 141759 h 141759"/>
                </a:gdLst>
                <a:ahLst/>
                <a:cxnLst>
                  <a:cxn ang="0">
                    <a:pos x="connsiteX0" y="connsiteY0"/>
                  </a:cxn>
                  <a:cxn ang="0">
                    <a:pos x="connsiteX1" y="connsiteY1"/>
                  </a:cxn>
                </a:cxnLst>
                <a:rect l="l" t="t" r="r" b="b"/>
                <a:pathLst>
                  <a:path w="186518" h="141759">
                    <a:moveTo>
                      <a:pt x="186518" y="0"/>
                    </a:moveTo>
                    <a:lnTo>
                      <a:pt x="0" y="141759"/>
                    </a:lnTo>
                  </a:path>
                </a:pathLst>
              </a:custGeom>
              <a:ln w="16501" cap="rnd">
                <a:solidFill>
                  <a:srgbClr val="494949"/>
                </a:solidFill>
                <a:prstDash val="solid"/>
                <a:miter/>
              </a:ln>
            </p:spPr>
            <p:txBody>
              <a:bodyPr rtlCol="0" anchor="ctr"/>
              <a:lstStyle/>
              <a:p>
                <a:endParaRPr lang="en-US" sz="1799"/>
              </a:p>
            </p:txBody>
          </p:sp>
          <p:sp>
            <p:nvSpPr>
              <p:cNvPr id="59" name="Freeform 2743">
                <a:extLst>
                  <a:ext uri="{FF2B5EF4-FFF2-40B4-BE49-F238E27FC236}">
                    <a16:creationId xmlns:a16="http://schemas.microsoft.com/office/drawing/2014/main" id="{66E3CF36-DCE6-1EE0-6FEF-68DE34D79768}"/>
                  </a:ext>
                </a:extLst>
              </p:cNvPr>
              <p:cNvSpPr/>
              <p:nvPr/>
            </p:nvSpPr>
            <p:spPr>
              <a:xfrm>
                <a:off x="9662645" y="2877886"/>
                <a:ext cx="186518" cy="141759"/>
              </a:xfrm>
              <a:custGeom>
                <a:avLst/>
                <a:gdLst>
                  <a:gd name="connsiteX0" fmla="*/ 0 w 186518"/>
                  <a:gd name="connsiteY0" fmla="*/ 0 h 141759"/>
                  <a:gd name="connsiteX1" fmla="*/ 186519 w 186518"/>
                  <a:gd name="connsiteY1" fmla="*/ 141759 h 141759"/>
                </a:gdLst>
                <a:ahLst/>
                <a:cxnLst>
                  <a:cxn ang="0">
                    <a:pos x="connsiteX0" y="connsiteY0"/>
                  </a:cxn>
                  <a:cxn ang="0">
                    <a:pos x="connsiteX1" y="connsiteY1"/>
                  </a:cxn>
                </a:cxnLst>
                <a:rect l="l" t="t" r="r" b="b"/>
                <a:pathLst>
                  <a:path w="186518" h="141759">
                    <a:moveTo>
                      <a:pt x="0" y="0"/>
                    </a:moveTo>
                    <a:lnTo>
                      <a:pt x="186519" y="141759"/>
                    </a:lnTo>
                  </a:path>
                </a:pathLst>
              </a:custGeom>
              <a:ln w="16501" cap="rnd">
                <a:solidFill>
                  <a:srgbClr val="494949"/>
                </a:solidFill>
                <a:prstDash val="solid"/>
                <a:miter/>
              </a:ln>
            </p:spPr>
            <p:txBody>
              <a:bodyPr rtlCol="0" anchor="ctr"/>
              <a:lstStyle/>
              <a:p>
                <a:endParaRPr lang="en-US" sz="1799"/>
              </a:p>
            </p:txBody>
          </p:sp>
        </p:grpSp>
        <p:sp>
          <p:nvSpPr>
            <p:cNvPr id="56" name="Freeform 2740">
              <a:extLst>
                <a:ext uri="{FF2B5EF4-FFF2-40B4-BE49-F238E27FC236}">
                  <a16:creationId xmlns:a16="http://schemas.microsoft.com/office/drawing/2014/main" id="{B25B1543-8475-E3C5-BE8F-FEF3A54E2673}"/>
                </a:ext>
              </a:extLst>
            </p:cNvPr>
            <p:cNvSpPr/>
            <p:nvPr/>
          </p:nvSpPr>
          <p:spPr>
            <a:xfrm>
              <a:off x="9431560" y="3022942"/>
              <a:ext cx="163409" cy="108792"/>
            </a:xfrm>
            <a:custGeom>
              <a:avLst/>
              <a:gdLst>
                <a:gd name="connsiteX0" fmla="*/ 0 w 163409"/>
                <a:gd name="connsiteY0" fmla="*/ 0 h 108792"/>
                <a:gd name="connsiteX1" fmla="*/ 163409 w 163409"/>
                <a:gd name="connsiteY1" fmla="*/ 108792 h 108792"/>
              </a:gdLst>
              <a:ahLst/>
              <a:cxnLst>
                <a:cxn ang="0">
                  <a:pos x="connsiteX0" y="connsiteY0"/>
                </a:cxn>
                <a:cxn ang="0">
                  <a:pos x="connsiteX1" y="connsiteY1"/>
                </a:cxn>
              </a:cxnLst>
              <a:rect l="l" t="t" r="r" b="b"/>
              <a:pathLst>
                <a:path w="163409" h="108792">
                  <a:moveTo>
                    <a:pt x="0" y="0"/>
                  </a:moveTo>
                  <a:cubicBezTo>
                    <a:pt x="74277" y="0"/>
                    <a:pt x="137000" y="44506"/>
                    <a:pt x="163409" y="108792"/>
                  </a:cubicBezTo>
                </a:path>
              </a:pathLst>
            </a:custGeom>
            <a:noFill/>
            <a:ln w="16501" cap="rnd">
              <a:solidFill>
                <a:srgbClr val="494949"/>
              </a:solidFill>
              <a:prstDash val="solid"/>
              <a:miter/>
            </a:ln>
          </p:spPr>
          <p:txBody>
            <a:bodyPr rtlCol="0" anchor="ctr"/>
            <a:lstStyle/>
            <a:p>
              <a:endParaRPr lang="en-US" sz="1799"/>
            </a:p>
          </p:txBody>
        </p:sp>
        <p:sp>
          <p:nvSpPr>
            <p:cNvPr id="57" name="Freeform 2741">
              <a:extLst>
                <a:ext uri="{FF2B5EF4-FFF2-40B4-BE49-F238E27FC236}">
                  <a16:creationId xmlns:a16="http://schemas.microsoft.com/office/drawing/2014/main" id="{44E994A9-80A2-E1C0-A161-E576067B0222}"/>
                </a:ext>
              </a:extLst>
            </p:cNvPr>
            <p:cNvSpPr/>
            <p:nvPr/>
          </p:nvSpPr>
          <p:spPr>
            <a:xfrm>
              <a:off x="10103356" y="3022942"/>
              <a:ext cx="163410" cy="108792"/>
            </a:xfrm>
            <a:custGeom>
              <a:avLst/>
              <a:gdLst>
                <a:gd name="connsiteX0" fmla="*/ 163410 w 163410"/>
                <a:gd name="connsiteY0" fmla="*/ 0 h 108792"/>
                <a:gd name="connsiteX1" fmla="*/ 0 w 163410"/>
                <a:gd name="connsiteY1" fmla="*/ 108792 h 108792"/>
              </a:gdLst>
              <a:ahLst/>
              <a:cxnLst>
                <a:cxn ang="0">
                  <a:pos x="connsiteX0" y="connsiteY0"/>
                </a:cxn>
                <a:cxn ang="0">
                  <a:pos x="connsiteX1" y="connsiteY1"/>
                </a:cxn>
              </a:cxnLst>
              <a:rect l="l" t="t" r="r" b="b"/>
              <a:pathLst>
                <a:path w="163410" h="108792">
                  <a:moveTo>
                    <a:pt x="163410" y="0"/>
                  </a:moveTo>
                  <a:cubicBezTo>
                    <a:pt x="89133" y="0"/>
                    <a:pt x="26410" y="44506"/>
                    <a:pt x="0" y="108792"/>
                  </a:cubicBezTo>
                </a:path>
              </a:pathLst>
            </a:custGeom>
            <a:noFill/>
            <a:ln w="16501" cap="rnd">
              <a:solidFill>
                <a:srgbClr val="494949"/>
              </a:solidFill>
              <a:prstDash val="solid"/>
              <a:miter/>
            </a:ln>
          </p:spPr>
          <p:txBody>
            <a:bodyPr rtlCol="0" anchor="ctr"/>
            <a:lstStyle/>
            <a:p>
              <a:endParaRPr lang="en-US" sz="1799"/>
            </a:p>
          </p:txBody>
        </p:sp>
      </p:grpSp>
    </p:spTree>
    <p:extLst>
      <p:ext uri="{BB962C8B-B14F-4D97-AF65-F5344CB8AC3E}">
        <p14:creationId xmlns:p14="http://schemas.microsoft.com/office/powerpoint/2010/main" val="6708649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5974E-0CBC-9EE2-FC3F-16D933F69E44}"/>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4C86B563-93B4-ACE2-E4AD-815B4816196D}"/>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Rastoči trend</a:t>
            </a:r>
          </a:p>
        </p:txBody>
      </p:sp>
      <p:sp>
        <p:nvSpPr>
          <p:cNvPr id="19" name="Text Placeholder 5">
            <a:extLst>
              <a:ext uri="{FF2B5EF4-FFF2-40B4-BE49-F238E27FC236}">
                <a16:creationId xmlns:a16="http://schemas.microsoft.com/office/drawing/2014/main" id="{4D6DBCB3-60C1-F330-C4ED-E678F0594601}"/>
              </a:ext>
            </a:extLst>
          </p:cNvPr>
          <p:cNvSpPr>
            <a:spLocks noGrp="1"/>
          </p:cNvSpPr>
          <p:nvPr>
            <p:ph type="body" sz="quarter" idx="19"/>
          </p:nvPr>
        </p:nvSpPr>
        <p:spPr>
          <a:xfrm>
            <a:off x="423358" y="941779"/>
            <a:ext cx="1197303" cy="385564"/>
          </a:xfrm>
        </p:spPr>
        <p:txBody>
          <a:bodyPr/>
          <a:lstStyle/>
          <a:p>
            <a:r>
              <a:rPr lang="en-US" dirty="0"/>
              <a:t>02</a:t>
            </a:r>
          </a:p>
        </p:txBody>
      </p:sp>
      <p:sp>
        <p:nvSpPr>
          <p:cNvPr id="20" name="Text Placeholder 6">
            <a:extLst>
              <a:ext uri="{FF2B5EF4-FFF2-40B4-BE49-F238E27FC236}">
                <a16:creationId xmlns:a16="http://schemas.microsoft.com/office/drawing/2014/main" id="{42A1BDA6-0EF9-F599-5C64-CA0374662BEC}"/>
              </a:ext>
            </a:extLst>
          </p:cNvPr>
          <p:cNvSpPr>
            <a:spLocks noGrp="1"/>
          </p:cNvSpPr>
          <p:nvPr>
            <p:ph type="body" sz="quarter" idx="16"/>
          </p:nvPr>
        </p:nvSpPr>
        <p:spPr>
          <a:xfrm>
            <a:off x="4055218" y="539952"/>
            <a:ext cx="5107832" cy="803654"/>
          </a:xfrm>
          <a:prstGeom prst="rect">
            <a:avLst/>
          </a:prstGeom>
        </p:spPr>
        <p:txBody>
          <a:bodyPr/>
          <a:lstStyle/>
          <a:p>
            <a:pPr>
              <a:lnSpc>
                <a:spcPts val="2960"/>
              </a:lnSpc>
            </a:pPr>
            <a:r>
              <a:rPr lang="en-GB" sz="3600" dirty="0">
                <a:solidFill>
                  <a:srgbClr val="EC7C69"/>
                </a:solidFill>
              </a:rPr>
              <a:t>Trajnostno in regenerativno potovanje</a:t>
            </a:r>
          </a:p>
        </p:txBody>
      </p:sp>
      <p:sp>
        <p:nvSpPr>
          <p:cNvPr id="21" name="Text Placeholder 3">
            <a:extLst>
              <a:ext uri="{FF2B5EF4-FFF2-40B4-BE49-F238E27FC236}">
                <a16:creationId xmlns:a16="http://schemas.microsoft.com/office/drawing/2014/main" id="{3BB775F5-64CA-562D-CCDC-EBF27179BA65}"/>
              </a:ext>
            </a:extLst>
          </p:cNvPr>
          <p:cNvSpPr>
            <a:spLocks noGrp="1"/>
          </p:cNvSpPr>
          <p:nvPr>
            <p:ph type="body" sz="quarter" idx="21"/>
          </p:nvPr>
        </p:nvSpPr>
        <p:spPr>
          <a:xfrm>
            <a:off x="4055218" y="1839713"/>
            <a:ext cx="7448524" cy="3773184"/>
          </a:xfrm>
          <a:prstGeom prst="rect">
            <a:avLst/>
          </a:prstGeom>
        </p:spPr>
        <p:txBody>
          <a:bodyPr lIns="91440" tIns="45720" rIns="91440" bIns="45720" anchor="t"/>
          <a:lstStyle/>
          <a:p>
            <a:pPr>
              <a:lnSpc>
                <a:spcPts val="2340"/>
              </a:lnSpc>
            </a:pPr>
            <a:r>
              <a:rPr lang="en-US" sz="2400" b="1" dirty="0">
                <a:solidFill>
                  <a:srgbClr val="459597"/>
                </a:solidFill>
              </a:rPr>
              <a:t>Okolju prijazna nastanitev:</a:t>
            </a:r>
          </a:p>
          <a:p>
            <a:pPr>
              <a:lnSpc>
                <a:spcPts val="2340"/>
              </a:lnSpc>
            </a:pPr>
            <a:r>
              <a:rPr lang="en-US" sz="2200" dirty="0" err="1">
                <a:solidFill>
                  <a:srgbClr val="414141"/>
                </a:solidFill>
              </a:rPr>
              <a:t>Znaten</a:t>
            </a:r>
            <a:r>
              <a:rPr lang="en-US" sz="2200" dirty="0">
                <a:solidFill>
                  <a:srgbClr val="414141"/>
                </a:solidFill>
              </a:rPr>
              <a:t> </a:t>
            </a:r>
            <a:r>
              <a:rPr lang="en-US" sz="2200" dirty="0" err="1">
                <a:solidFill>
                  <a:srgbClr val="414141"/>
                </a:solidFill>
              </a:rPr>
              <a:t>delež</a:t>
            </a:r>
            <a:r>
              <a:rPr lang="en-US" sz="2200" dirty="0">
                <a:solidFill>
                  <a:srgbClr val="414141"/>
                </a:solidFill>
              </a:rPr>
              <a:t> </a:t>
            </a:r>
            <a:r>
              <a:rPr lang="en-US" sz="2200" err="1">
                <a:solidFill>
                  <a:srgbClr val="414141"/>
                </a:solidFill>
              </a:rPr>
              <a:t>potnikov</a:t>
            </a:r>
            <a:r>
              <a:rPr lang="en-US" sz="2200" dirty="0">
                <a:solidFill>
                  <a:srgbClr val="414141"/>
                </a:solidFill>
              </a:rPr>
              <a:t> </a:t>
            </a:r>
            <a:r>
              <a:rPr lang="en-US" sz="2200" dirty="0" err="1">
                <a:solidFill>
                  <a:srgbClr val="414141"/>
                </a:solidFill>
              </a:rPr>
              <a:t>daje</a:t>
            </a:r>
            <a:r>
              <a:rPr lang="en-US" sz="2200" dirty="0">
                <a:solidFill>
                  <a:srgbClr val="414141"/>
                </a:solidFill>
              </a:rPr>
              <a:t> </a:t>
            </a:r>
            <a:r>
              <a:rPr lang="en-US" sz="2200" err="1">
                <a:solidFill>
                  <a:srgbClr val="414141"/>
                </a:solidFill>
              </a:rPr>
              <a:t>prednost</a:t>
            </a:r>
            <a:r>
              <a:rPr lang="en-US" sz="2200" dirty="0">
                <a:solidFill>
                  <a:srgbClr val="414141"/>
                </a:solidFill>
              </a:rPr>
              <a:t> </a:t>
            </a:r>
            <a:r>
              <a:rPr lang="en-US" sz="2200" dirty="0" err="1">
                <a:solidFill>
                  <a:srgbClr val="414141"/>
                </a:solidFill>
              </a:rPr>
              <a:t>okolju</a:t>
            </a:r>
            <a:r>
              <a:rPr lang="en-US" sz="2200" dirty="0">
                <a:solidFill>
                  <a:srgbClr val="414141"/>
                </a:solidFill>
              </a:rPr>
              <a:t> </a:t>
            </a:r>
            <a:r>
              <a:rPr lang="en-US" sz="2200" dirty="0" err="1">
                <a:solidFill>
                  <a:srgbClr val="414141"/>
                </a:solidFill>
              </a:rPr>
              <a:t>prijaznim</a:t>
            </a:r>
            <a:r>
              <a:rPr lang="en-US" sz="2200" dirty="0">
                <a:solidFill>
                  <a:srgbClr val="414141"/>
                </a:solidFill>
              </a:rPr>
              <a:t> </a:t>
            </a:r>
            <a:r>
              <a:rPr lang="en-US">
                <a:solidFill>
                  <a:srgbClr val="414141"/>
                </a:solidFill>
              </a:rPr>
              <a:t>nastanitvam</a:t>
            </a:r>
            <a:r>
              <a:rPr lang="en-US" sz="2200">
                <a:solidFill>
                  <a:srgbClr val="414141"/>
                </a:solidFill>
              </a:rPr>
              <a:t>. </a:t>
            </a:r>
            <a:endParaRPr lang="en-US" sz="2200">
              <a:solidFill>
                <a:srgbClr val="414141"/>
              </a:solidFill>
              <a:ea typeface="Calibri"/>
              <a:cs typeface="Calibri"/>
            </a:endParaRPr>
          </a:p>
          <a:p>
            <a:pPr>
              <a:lnSpc>
                <a:spcPts val="2340"/>
              </a:lnSpc>
            </a:pPr>
            <a:endParaRPr lang="en-US" dirty="0">
              <a:solidFill>
                <a:srgbClr val="414141"/>
              </a:solidFill>
            </a:endParaRPr>
          </a:p>
          <a:p>
            <a:pPr>
              <a:lnSpc>
                <a:spcPts val="2340"/>
              </a:lnSpc>
            </a:pPr>
            <a:r>
              <a:rPr lang="en-US" sz="2200" dirty="0">
                <a:solidFill>
                  <a:srgbClr val="414141"/>
                </a:solidFill>
              </a:rPr>
              <a:t>Glede na </a:t>
            </a:r>
            <a:r>
              <a:rPr lang="en-US" sz="2200" dirty="0">
                <a:solidFill>
                  <a:srgbClr val="E96751"/>
                </a:solidFill>
                <a:hlinkClick r:id="rId2">
                  <a:extLst>
                    <a:ext uri="{A12FA001-AC4F-418D-AE19-62706E023703}">
                      <ahyp:hlinkClr xmlns:ahyp="http://schemas.microsoft.com/office/drawing/2018/hyperlinkcolor" val="tx"/>
                    </a:ext>
                  </a:extLst>
                </a:hlinkClick>
              </a:rPr>
              <a:t>poročilo Booking.com o trajnostnem potovanju za leto 2023 </a:t>
            </a:r>
            <a:r>
              <a:rPr lang="en-US" sz="2200" dirty="0">
                <a:solidFill>
                  <a:srgbClr val="414141"/>
                </a:solidFill>
              </a:rPr>
              <a:t>namerava</a:t>
            </a:r>
            <a:r>
              <a:rPr lang="en-US" sz="2200" b="1" dirty="0">
                <a:solidFill>
                  <a:srgbClr val="414141"/>
                </a:solidFill>
              </a:rPr>
              <a:t> 76 % svetovnih </a:t>
            </a:r>
            <a:r>
              <a:rPr lang="en-US" sz="2200" b="1" dirty="0" err="1">
                <a:solidFill>
                  <a:srgbClr val="414141"/>
                </a:solidFill>
              </a:rPr>
              <a:t>potnikov</a:t>
            </a:r>
            <a:r>
              <a:rPr lang="en-US" sz="2200" b="1" dirty="0">
                <a:solidFill>
                  <a:srgbClr val="414141"/>
                </a:solidFill>
              </a:rPr>
              <a:t> </a:t>
            </a:r>
            <a:r>
              <a:rPr lang="en-US" sz="2200" dirty="0">
                <a:solidFill>
                  <a:srgbClr val="414141"/>
                </a:solidFill>
              </a:rPr>
              <a:t>v prihodnjem letu sprejeti trajnostne potovalne načrte. Vendar</a:t>
            </a:r>
            <a:r>
              <a:rPr lang="en-US" sz="2200" b="1" dirty="0">
                <a:solidFill>
                  <a:srgbClr val="414141"/>
                </a:solidFill>
              </a:rPr>
              <a:t> 49 % meni</a:t>
            </a:r>
            <a:r>
              <a:rPr lang="en-US" sz="2200" dirty="0">
                <a:solidFill>
                  <a:srgbClr val="414141"/>
                </a:solidFill>
              </a:rPr>
              <a:t>, </a:t>
            </a:r>
            <a:r>
              <a:rPr lang="en-US" sz="2200" b="1" dirty="0">
                <a:solidFill>
                  <a:srgbClr val="414141"/>
                </a:solidFill>
              </a:rPr>
              <a:t>da so trajnostne potovalne možnosti predrage</a:t>
            </a:r>
            <a:r>
              <a:rPr lang="en-US" sz="2200" dirty="0">
                <a:solidFill>
                  <a:srgbClr val="414141"/>
                </a:solidFill>
              </a:rPr>
              <a:t>, kar poudarja razliko med zanimanjem in dostopnostjo, vendar še vedno pričakujejo trajnost. </a:t>
            </a:r>
          </a:p>
          <a:p>
            <a:pPr>
              <a:lnSpc>
                <a:spcPts val="2340"/>
              </a:lnSpc>
            </a:pPr>
            <a:endParaRPr lang="en-US" sz="2200" dirty="0">
              <a:solidFill>
                <a:srgbClr val="414141"/>
              </a:solidFill>
            </a:endParaRPr>
          </a:p>
          <a:p>
            <a:pPr>
              <a:lnSpc>
                <a:spcPts val="2340"/>
              </a:lnSpc>
            </a:pPr>
            <a:r>
              <a:rPr lang="en-US" sz="2200" b="1" dirty="0">
                <a:solidFill>
                  <a:srgbClr val="E96751"/>
                </a:solidFill>
              </a:rPr>
              <a:t>V Italiji </a:t>
            </a:r>
            <a:r>
              <a:rPr lang="en-US" sz="2200" dirty="0">
                <a:solidFill>
                  <a:srgbClr val="414141"/>
                </a:solidFill>
              </a:rPr>
              <a:t>raziskave kažejo</a:t>
            </a:r>
            <a:r>
              <a:rPr lang="en-US" sz="2200" dirty="0">
                <a:solidFill>
                  <a:schemeClr val="tx1">
                    <a:lumMod val="49000"/>
                  </a:schemeClr>
                </a:solidFill>
              </a:rPr>
              <a:t>,</a:t>
            </a:r>
            <a:r>
              <a:rPr lang="en-US" sz="2200" dirty="0">
                <a:solidFill>
                  <a:srgbClr val="414141"/>
                </a:solidFill>
              </a:rPr>
              <a:t> da imajo</a:t>
            </a:r>
            <a:r>
              <a:rPr lang="en-US" sz="2200" b="1" dirty="0">
                <a:solidFill>
                  <a:srgbClr val="414141"/>
                </a:solidFill>
              </a:rPr>
              <a:t> ekološke certifikacije in okoljske politike </a:t>
            </a:r>
            <a:r>
              <a:rPr lang="en-US" sz="2200" dirty="0">
                <a:solidFill>
                  <a:srgbClr val="414141"/>
                </a:solidFill>
              </a:rPr>
              <a:t>pozitiven vpliv na izbiro destinacij in nastanitev turistov, kar kaže, da lahko trajnostne reference služijo kot </a:t>
            </a:r>
            <a:r>
              <a:rPr lang="en-US" sz="2200" b="1" dirty="0">
                <a:solidFill>
                  <a:srgbClr val="414141"/>
                </a:solidFill>
              </a:rPr>
              <a:t>konkurenčna prednost.</a:t>
            </a:r>
          </a:p>
        </p:txBody>
      </p:sp>
      <p:sp>
        <p:nvSpPr>
          <p:cNvPr id="22" name="Slide Number Placeholder 5">
            <a:extLst>
              <a:ext uri="{FF2B5EF4-FFF2-40B4-BE49-F238E27FC236}">
                <a16:creationId xmlns:a16="http://schemas.microsoft.com/office/drawing/2014/main" id="{BB86A95D-F488-44BC-1756-A28EA4CE2B3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67</a:t>
            </a:fld>
            <a:endParaRPr lang="fr-CA" sz="1200" dirty="0"/>
          </a:p>
        </p:txBody>
      </p:sp>
      <p:grpSp>
        <p:nvGrpSpPr>
          <p:cNvPr id="40" name="Graphic 503">
            <a:extLst>
              <a:ext uri="{FF2B5EF4-FFF2-40B4-BE49-F238E27FC236}">
                <a16:creationId xmlns:a16="http://schemas.microsoft.com/office/drawing/2014/main" id="{50F7E71E-68EC-5CAB-B72D-97D6A929FAD0}"/>
              </a:ext>
            </a:extLst>
          </p:cNvPr>
          <p:cNvGrpSpPr/>
          <p:nvPr/>
        </p:nvGrpSpPr>
        <p:grpSpPr>
          <a:xfrm>
            <a:off x="823424" y="4580431"/>
            <a:ext cx="1145628" cy="1335790"/>
            <a:chOff x="9311065" y="2256452"/>
            <a:chExt cx="1076195" cy="1132427"/>
          </a:xfrm>
          <a:noFill/>
        </p:grpSpPr>
        <p:sp>
          <p:nvSpPr>
            <p:cNvPr id="41" name="Freeform 2725">
              <a:extLst>
                <a:ext uri="{FF2B5EF4-FFF2-40B4-BE49-F238E27FC236}">
                  <a16:creationId xmlns:a16="http://schemas.microsoft.com/office/drawing/2014/main" id="{AAF4A050-03F4-E9DC-A523-06F2EC564700}"/>
                </a:ext>
              </a:extLst>
            </p:cNvPr>
            <p:cNvSpPr/>
            <p:nvPr/>
          </p:nvSpPr>
          <p:spPr>
            <a:xfrm>
              <a:off x="9311065" y="2821841"/>
              <a:ext cx="186519" cy="567037"/>
            </a:xfrm>
            <a:custGeom>
              <a:avLst/>
              <a:gdLst>
                <a:gd name="connsiteX0" fmla="*/ 186519 w 186519"/>
                <a:gd name="connsiteY0" fmla="*/ 567038 h 567037"/>
                <a:gd name="connsiteX1" fmla="*/ 186519 w 186519"/>
                <a:gd name="connsiteY1" fmla="*/ 515939 h 567037"/>
                <a:gd name="connsiteX2" fmla="*/ 168362 w 186519"/>
                <a:gd name="connsiteY2" fmla="*/ 466488 h 567037"/>
                <a:gd name="connsiteX3" fmla="*/ 18157 w 186519"/>
                <a:gd name="connsiteY3" fmla="*/ 300003 h 567037"/>
                <a:gd name="connsiteX4" fmla="*/ 0 w 186519"/>
                <a:gd name="connsiteY4" fmla="*/ 252200 h 567037"/>
                <a:gd name="connsiteX5" fmla="*/ 0 w 186519"/>
                <a:gd name="connsiteY5" fmla="*/ 60990 h 567037"/>
                <a:gd name="connsiteX6" fmla="*/ 61073 w 186519"/>
                <a:gd name="connsiteY6" fmla="*/ 0 h 567037"/>
                <a:gd name="connsiteX7" fmla="*/ 61073 w 186519"/>
                <a:gd name="connsiteY7" fmla="*/ 0 h 567037"/>
                <a:gd name="connsiteX8" fmla="*/ 122145 w 186519"/>
                <a:gd name="connsiteY8" fmla="*/ 60990 h 567037"/>
                <a:gd name="connsiteX9" fmla="*/ 122145 w 186519"/>
                <a:gd name="connsiteY9" fmla="*/ 197804 h 5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519" h="567037">
                  <a:moveTo>
                    <a:pt x="186519" y="567038"/>
                  </a:moveTo>
                  <a:lnTo>
                    <a:pt x="186519" y="515939"/>
                  </a:lnTo>
                  <a:cubicBezTo>
                    <a:pt x="186519" y="497807"/>
                    <a:pt x="179916" y="479675"/>
                    <a:pt x="168362" y="466488"/>
                  </a:cubicBezTo>
                  <a:lnTo>
                    <a:pt x="18157" y="300003"/>
                  </a:lnTo>
                  <a:cubicBezTo>
                    <a:pt x="6603" y="286816"/>
                    <a:pt x="0" y="270332"/>
                    <a:pt x="0" y="252200"/>
                  </a:cubicBezTo>
                  <a:lnTo>
                    <a:pt x="0" y="60990"/>
                  </a:lnTo>
                  <a:cubicBezTo>
                    <a:pt x="0" y="28022"/>
                    <a:pt x="26410" y="0"/>
                    <a:pt x="61073" y="0"/>
                  </a:cubicBezTo>
                  <a:lnTo>
                    <a:pt x="61073" y="0"/>
                  </a:lnTo>
                  <a:cubicBezTo>
                    <a:pt x="94085" y="0"/>
                    <a:pt x="122145" y="26374"/>
                    <a:pt x="122145" y="60990"/>
                  </a:cubicBezTo>
                  <a:lnTo>
                    <a:pt x="122145" y="197804"/>
                  </a:lnTo>
                </a:path>
              </a:pathLst>
            </a:custGeom>
            <a:noFill/>
            <a:ln w="16501" cap="rnd">
              <a:solidFill>
                <a:srgbClr val="494949"/>
              </a:solidFill>
              <a:prstDash val="solid"/>
              <a:miter/>
            </a:ln>
          </p:spPr>
          <p:txBody>
            <a:bodyPr rtlCol="0" anchor="ctr"/>
            <a:lstStyle/>
            <a:p>
              <a:endParaRPr lang="en-US" sz="1799"/>
            </a:p>
          </p:txBody>
        </p:sp>
        <p:sp>
          <p:nvSpPr>
            <p:cNvPr id="42" name="Freeform 2726">
              <a:extLst>
                <a:ext uri="{FF2B5EF4-FFF2-40B4-BE49-F238E27FC236}">
                  <a16:creationId xmlns:a16="http://schemas.microsoft.com/office/drawing/2014/main" id="{213FB652-AF5D-EBC2-91A8-9D788993241B}"/>
                </a:ext>
              </a:extLst>
            </p:cNvPr>
            <p:cNvSpPr/>
            <p:nvPr/>
          </p:nvSpPr>
          <p:spPr>
            <a:xfrm>
              <a:off x="9431560" y="2508652"/>
              <a:ext cx="122144" cy="384069"/>
            </a:xfrm>
            <a:custGeom>
              <a:avLst/>
              <a:gdLst>
                <a:gd name="connsiteX0" fmla="*/ 0 w 122144"/>
                <a:gd name="connsiteY0" fmla="*/ 369234 h 384069"/>
                <a:gd name="connsiteX1" fmla="*/ 0 w 122144"/>
                <a:gd name="connsiteY1" fmla="*/ 60990 h 384069"/>
                <a:gd name="connsiteX2" fmla="*/ 61072 w 122144"/>
                <a:gd name="connsiteY2" fmla="*/ 0 h 384069"/>
                <a:gd name="connsiteX3" fmla="*/ 61072 w 122144"/>
                <a:gd name="connsiteY3" fmla="*/ 0 h 384069"/>
                <a:gd name="connsiteX4" fmla="*/ 122144 w 122144"/>
                <a:gd name="connsiteY4" fmla="*/ 60990 h 384069"/>
                <a:gd name="connsiteX5" fmla="*/ 122144 w 122144"/>
                <a:gd name="connsiteY5" fmla="*/ 384070 h 38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4" h="384069">
                  <a:moveTo>
                    <a:pt x="0" y="369234"/>
                  </a:moveTo>
                  <a:lnTo>
                    <a:pt x="0" y="60990"/>
                  </a:lnTo>
                  <a:cubicBezTo>
                    <a:pt x="0" y="28022"/>
                    <a:pt x="26409" y="0"/>
                    <a:pt x="61072" y="0"/>
                  </a:cubicBezTo>
                  <a:lnTo>
                    <a:pt x="61072" y="0"/>
                  </a:lnTo>
                  <a:cubicBezTo>
                    <a:pt x="94084" y="0"/>
                    <a:pt x="122144" y="26374"/>
                    <a:pt x="122144" y="60990"/>
                  </a:cubicBezTo>
                  <a:lnTo>
                    <a:pt x="122144" y="384070"/>
                  </a:lnTo>
                </a:path>
              </a:pathLst>
            </a:custGeom>
            <a:noFill/>
            <a:ln w="16501" cap="rnd">
              <a:solidFill>
                <a:srgbClr val="494949"/>
              </a:solidFill>
              <a:prstDash val="solid"/>
              <a:miter/>
            </a:ln>
          </p:spPr>
          <p:txBody>
            <a:bodyPr rtlCol="0" anchor="ctr"/>
            <a:lstStyle/>
            <a:p>
              <a:endParaRPr lang="en-US" sz="1799"/>
            </a:p>
          </p:txBody>
        </p:sp>
        <p:sp>
          <p:nvSpPr>
            <p:cNvPr id="43" name="Freeform 2727">
              <a:extLst>
                <a:ext uri="{FF2B5EF4-FFF2-40B4-BE49-F238E27FC236}">
                  <a16:creationId xmlns:a16="http://schemas.microsoft.com/office/drawing/2014/main" id="{AD48EBA5-AFF4-CFF2-8D05-0E54F8E9497D}"/>
                </a:ext>
              </a:extLst>
            </p:cNvPr>
            <p:cNvSpPr/>
            <p:nvPr/>
          </p:nvSpPr>
          <p:spPr>
            <a:xfrm>
              <a:off x="9552054" y="2446014"/>
              <a:ext cx="117192" cy="369233"/>
            </a:xfrm>
            <a:custGeom>
              <a:avLst/>
              <a:gdLst>
                <a:gd name="connsiteX0" fmla="*/ 0 w 117192"/>
                <a:gd name="connsiteY0" fmla="*/ 369234 h 369233"/>
                <a:gd name="connsiteX1" fmla="*/ 0 w 117192"/>
                <a:gd name="connsiteY1" fmla="*/ 60989 h 369233"/>
                <a:gd name="connsiteX2" fmla="*/ 61073 w 117192"/>
                <a:gd name="connsiteY2" fmla="*/ 0 h 369233"/>
                <a:gd name="connsiteX3" fmla="*/ 61073 w 117192"/>
                <a:gd name="connsiteY3" fmla="*/ 0 h 369233"/>
                <a:gd name="connsiteX4" fmla="*/ 117193 w 117192"/>
                <a:gd name="connsiteY4" fmla="*/ 39561 h 3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2" h="369233">
                  <a:moveTo>
                    <a:pt x="0" y="369234"/>
                  </a:moveTo>
                  <a:lnTo>
                    <a:pt x="0" y="60989"/>
                  </a:lnTo>
                  <a:cubicBezTo>
                    <a:pt x="0" y="28022"/>
                    <a:pt x="26409" y="0"/>
                    <a:pt x="61073" y="0"/>
                  </a:cubicBezTo>
                  <a:lnTo>
                    <a:pt x="61073" y="0"/>
                  </a:lnTo>
                  <a:cubicBezTo>
                    <a:pt x="87482" y="0"/>
                    <a:pt x="108940" y="16484"/>
                    <a:pt x="117193" y="39561"/>
                  </a:cubicBezTo>
                </a:path>
              </a:pathLst>
            </a:custGeom>
            <a:noFill/>
            <a:ln w="16501" cap="rnd">
              <a:solidFill>
                <a:srgbClr val="494949"/>
              </a:solidFill>
              <a:prstDash val="solid"/>
              <a:miter/>
            </a:ln>
          </p:spPr>
          <p:txBody>
            <a:bodyPr rtlCol="0" anchor="ctr"/>
            <a:lstStyle/>
            <a:p>
              <a:endParaRPr lang="en-US" sz="1799"/>
            </a:p>
          </p:txBody>
        </p:sp>
        <p:sp>
          <p:nvSpPr>
            <p:cNvPr id="44" name="Freeform 2728">
              <a:extLst>
                <a:ext uri="{FF2B5EF4-FFF2-40B4-BE49-F238E27FC236}">
                  <a16:creationId xmlns:a16="http://schemas.microsoft.com/office/drawing/2014/main" id="{7063EC52-EAE7-78A8-83AD-25007EEA7EFB}"/>
                </a:ext>
              </a:extLst>
            </p:cNvPr>
            <p:cNvSpPr/>
            <p:nvPr/>
          </p:nvSpPr>
          <p:spPr>
            <a:xfrm>
              <a:off x="10200742" y="2821841"/>
              <a:ext cx="186518" cy="567037"/>
            </a:xfrm>
            <a:custGeom>
              <a:avLst/>
              <a:gdLst>
                <a:gd name="connsiteX0" fmla="*/ 0 w 186518"/>
                <a:gd name="connsiteY0" fmla="*/ 567038 h 567037"/>
                <a:gd name="connsiteX1" fmla="*/ 0 w 186518"/>
                <a:gd name="connsiteY1" fmla="*/ 515939 h 567037"/>
                <a:gd name="connsiteX2" fmla="*/ 18156 w 186518"/>
                <a:gd name="connsiteY2" fmla="*/ 466488 h 567037"/>
                <a:gd name="connsiteX3" fmla="*/ 168362 w 186518"/>
                <a:gd name="connsiteY3" fmla="*/ 300003 h 567037"/>
                <a:gd name="connsiteX4" fmla="*/ 186518 w 186518"/>
                <a:gd name="connsiteY4" fmla="*/ 252200 h 567037"/>
                <a:gd name="connsiteX5" fmla="*/ 186518 w 186518"/>
                <a:gd name="connsiteY5" fmla="*/ 60990 h 567037"/>
                <a:gd name="connsiteX6" fmla="*/ 125446 w 186518"/>
                <a:gd name="connsiteY6" fmla="*/ 0 h 567037"/>
                <a:gd name="connsiteX7" fmla="*/ 125446 w 186518"/>
                <a:gd name="connsiteY7" fmla="*/ 0 h 567037"/>
                <a:gd name="connsiteX8" fmla="*/ 64374 w 186518"/>
                <a:gd name="connsiteY8" fmla="*/ 60990 h 567037"/>
                <a:gd name="connsiteX9" fmla="*/ 64374 w 186518"/>
                <a:gd name="connsiteY9" fmla="*/ 197804 h 5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518" h="567037">
                  <a:moveTo>
                    <a:pt x="0" y="567038"/>
                  </a:moveTo>
                  <a:lnTo>
                    <a:pt x="0" y="515939"/>
                  </a:lnTo>
                  <a:cubicBezTo>
                    <a:pt x="0" y="497807"/>
                    <a:pt x="6603" y="479675"/>
                    <a:pt x="18156" y="466488"/>
                  </a:cubicBezTo>
                  <a:lnTo>
                    <a:pt x="168362" y="300003"/>
                  </a:lnTo>
                  <a:cubicBezTo>
                    <a:pt x="179916" y="286816"/>
                    <a:pt x="186518" y="270332"/>
                    <a:pt x="186518" y="252200"/>
                  </a:cubicBezTo>
                  <a:lnTo>
                    <a:pt x="186518" y="60990"/>
                  </a:lnTo>
                  <a:cubicBezTo>
                    <a:pt x="186518" y="28022"/>
                    <a:pt x="160109" y="0"/>
                    <a:pt x="125446" y="0"/>
                  </a:cubicBezTo>
                  <a:lnTo>
                    <a:pt x="125446" y="0"/>
                  </a:lnTo>
                  <a:cubicBezTo>
                    <a:pt x="92434" y="0"/>
                    <a:pt x="64374" y="26374"/>
                    <a:pt x="64374" y="60990"/>
                  </a:cubicBezTo>
                  <a:lnTo>
                    <a:pt x="64374" y="197804"/>
                  </a:lnTo>
                </a:path>
              </a:pathLst>
            </a:custGeom>
            <a:noFill/>
            <a:ln w="16501" cap="rnd">
              <a:solidFill>
                <a:srgbClr val="494949"/>
              </a:solidFill>
              <a:prstDash val="solid"/>
              <a:miter/>
            </a:ln>
          </p:spPr>
          <p:txBody>
            <a:bodyPr rtlCol="0" anchor="ctr"/>
            <a:lstStyle/>
            <a:p>
              <a:endParaRPr lang="en-US" sz="1799"/>
            </a:p>
          </p:txBody>
        </p:sp>
        <p:sp>
          <p:nvSpPr>
            <p:cNvPr id="45" name="Freeform 2729">
              <a:extLst>
                <a:ext uri="{FF2B5EF4-FFF2-40B4-BE49-F238E27FC236}">
                  <a16:creationId xmlns:a16="http://schemas.microsoft.com/office/drawing/2014/main" id="{6A868EB3-B190-E1AB-178E-B06D5FEECACA}"/>
                </a:ext>
              </a:extLst>
            </p:cNvPr>
            <p:cNvSpPr/>
            <p:nvPr/>
          </p:nvSpPr>
          <p:spPr>
            <a:xfrm>
              <a:off x="10144621" y="2508652"/>
              <a:ext cx="122145" cy="384069"/>
            </a:xfrm>
            <a:custGeom>
              <a:avLst/>
              <a:gdLst>
                <a:gd name="connsiteX0" fmla="*/ 122145 w 122145"/>
                <a:gd name="connsiteY0" fmla="*/ 369234 h 384069"/>
                <a:gd name="connsiteX1" fmla="*/ 122145 w 122145"/>
                <a:gd name="connsiteY1" fmla="*/ 60990 h 384069"/>
                <a:gd name="connsiteX2" fmla="*/ 61073 w 122145"/>
                <a:gd name="connsiteY2" fmla="*/ 0 h 384069"/>
                <a:gd name="connsiteX3" fmla="*/ 61073 w 122145"/>
                <a:gd name="connsiteY3" fmla="*/ 0 h 384069"/>
                <a:gd name="connsiteX4" fmla="*/ 0 w 122145"/>
                <a:gd name="connsiteY4" fmla="*/ 60990 h 384069"/>
                <a:gd name="connsiteX5" fmla="*/ 0 w 122145"/>
                <a:gd name="connsiteY5" fmla="*/ 384070 h 38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5" h="384069">
                  <a:moveTo>
                    <a:pt x="122145" y="369234"/>
                  </a:moveTo>
                  <a:lnTo>
                    <a:pt x="122145" y="60990"/>
                  </a:lnTo>
                  <a:cubicBezTo>
                    <a:pt x="122145" y="28022"/>
                    <a:pt x="95736" y="0"/>
                    <a:pt x="61073" y="0"/>
                  </a:cubicBezTo>
                  <a:lnTo>
                    <a:pt x="61073" y="0"/>
                  </a:lnTo>
                  <a:cubicBezTo>
                    <a:pt x="28060" y="0"/>
                    <a:pt x="0" y="26374"/>
                    <a:pt x="0" y="60990"/>
                  </a:cubicBezTo>
                  <a:lnTo>
                    <a:pt x="0" y="384070"/>
                  </a:lnTo>
                </a:path>
              </a:pathLst>
            </a:custGeom>
            <a:noFill/>
            <a:ln w="16501" cap="rnd">
              <a:solidFill>
                <a:srgbClr val="494949"/>
              </a:solidFill>
              <a:prstDash val="solid"/>
              <a:miter/>
            </a:ln>
          </p:spPr>
          <p:txBody>
            <a:bodyPr rtlCol="0" anchor="ctr"/>
            <a:lstStyle/>
            <a:p>
              <a:endParaRPr lang="en-US" sz="1799"/>
            </a:p>
          </p:txBody>
        </p:sp>
        <p:sp>
          <p:nvSpPr>
            <p:cNvPr id="46" name="Freeform 2730">
              <a:extLst>
                <a:ext uri="{FF2B5EF4-FFF2-40B4-BE49-F238E27FC236}">
                  <a16:creationId xmlns:a16="http://schemas.microsoft.com/office/drawing/2014/main" id="{1CA79525-09C7-116F-C6BB-8530D53D75C5}"/>
                </a:ext>
              </a:extLst>
            </p:cNvPr>
            <p:cNvSpPr/>
            <p:nvPr/>
          </p:nvSpPr>
          <p:spPr>
            <a:xfrm>
              <a:off x="10029079" y="2444366"/>
              <a:ext cx="117193" cy="417036"/>
            </a:xfrm>
            <a:custGeom>
              <a:avLst/>
              <a:gdLst>
                <a:gd name="connsiteX0" fmla="*/ 117194 w 117193"/>
                <a:gd name="connsiteY0" fmla="*/ 417036 h 417036"/>
                <a:gd name="connsiteX1" fmla="*/ 117194 w 117193"/>
                <a:gd name="connsiteY1" fmla="*/ 60989 h 417036"/>
                <a:gd name="connsiteX2" fmla="*/ 56121 w 117193"/>
                <a:gd name="connsiteY2" fmla="*/ 0 h 417036"/>
                <a:gd name="connsiteX3" fmla="*/ 56121 w 117193"/>
                <a:gd name="connsiteY3" fmla="*/ 0 h 417036"/>
                <a:gd name="connsiteX4" fmla="*/ 0 w 117193"/>
                <a:gd name="connsiteY4" fmla="*/ 39561 h 41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3" h="417036">
                  <a:moveTo>
                    <a:pt x="117194" y="417036"/>
                  </a:moveTo>
                  <a:lnTo>
                    <a:pt x="117194" y="60989"/>
                  </a:lnTo>
                  <a:cubicBezTo>
                    <a:pt x="117194" y="28022"/>
                    <a:pt x="90783" y="0"/>
                    <a:pt x="56121" y="0"/>
                  </a:cubicBezTo>
                  <a:lnTo>
                    <a:pt x="56121" y="0"/>
                  </a:lnTo>
                  <a:cubicBezTo>
                    <a:pt x="29712" y="0"/>
                    <a:pt x="8253" y="16484"/>
                    <a:pt x="0" y="39561"/>
                  </a:cubicBezTo>
                </a:path>
              </a:pathLst>
            </a:custGeom>
            <a:noFill/>
            <a:ln w="16501" cap="rnd">
              <a:solidFill>
                <a:srgbClr val="494949"/>
              </a:solidFill>
              <a:prstDash val="solid"/>
              <a:miter/>
            </a:ln>
          </p:spPr>
          <p:txBody>
            <a:bodyPr rtlCol="0" anchor="ctr"/>
            <a:lstStyle/>
            <a:p>
              <a:endParaRPr lang="en-US" sz="1799"/>
            </a:p>
          </p:txBody>
        </p:sp>
        <p:sp>
          <p:nvSpPr>
            <p:cNvPr id="47" name="Freeform 2731">
              <a:extLst>
                <a:ext uri="{FF2B5EF4-FFF2-40B4-BE49-F238E27FC236}">
                  <a16:creationId xmlns:a16="http://schemas.microsoft.com/office/drawing/2014/main" id="{94BCD994-4828-801F-B4A3-293317E83CB1}"/>
                </a:ext>
              </a:extLst>
            </p:cNvPr>
            <p:cNvSpPr/>
            <p:nvPr/>
          </p:nvSpPr>
          <p:spPr>
            <a:xfrm>
              <a:off x="9627982" y="2256452"/>
              <a:ext cx="442362" cy="867040"/>
            </a:xfrm>
            <a:custGeom>
              <a:avLst/>
              <a:gdLst>
                <a:gd name="connsiteX0" fmla="*/ 0 w 442362"/>
                <a:gd name="connsiteY0" fmla="*/ 433520 h 867040"/>
                <a:gd name="connsiteX1" fmla="*/ 221182 w 442362"/>
                <a:gd name="connsiteY1" fmla="*/ 867041 h 867040"/>
                <a:gd name="connsiteX2" fmla="*/ 442362 w 442362"/>
                <a:gd name="connsiteY2" fmla="*/ 433520 h 867040"/>
                <a:gd name="connsiteX3" fmla="*/ 221182 w 442362"/>
                <a:gd name="connsiteY3" fmla="*/ 0 h 867040"/>
                <a:gd name="connsiteX4" fmla="*/ 0 w 442362"/>
                <a:gd name="connsiteY4" fmla="*/ 433520 h 867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362" h="867040">
                  <a:moveTo>
                    <a:pt x="0" y="433520"/>
                  </a:moveTo>
                  <a:cubicBezTo>
                    <a:pt x="0" y="611544"/>
                    <a:pt x="87482" y="769787"/>
                    <a:pt x="221182" y="867041"/>
                  </a:cubicBezTo>
                  <a:cubicBezTo>
                    <a:pt x="354880" y="769787"/>
                    <a:pt x="442362" y="611544"/>
                    <a:pt x="442362" y="433520"/>
                  </a:cubicBezTo>
                  <a:cubicBezTo>
                    <a:pt x="442362" y="255497"/>
                    <a:pt x="354880" y="97253"/>
                    <a:pt x="221182" y="0"/>
                  </a:cubicBezTo>
                  <a:cubicBezTo>
                    <a:pt x="87482" y="97253"/>
                    <a:pt x="0" y="255497"/>
                    <a:pt x="0" y="433520"/>
                  </a:cubicBezTo>
                  <a:close/>
                </a:path>
              </a:pathLst>
            </a:custGeom>
            <a:solidFill>
              <a:srgbClr val="EC7C69"/>
            </a:solidFill>
            <a:ln w="16501" cap="rnd">
              <a:solidFill>
                <a:srgbClr val="494949"/>
              </a:solidFill>
              <a:prstDash val="solid"/>
              <a:miter/>
            </a:ln>
          </p:spPr>
          <p:txBody>
            <a:bodyPr rtlCol="0" anchor="ctr"/>
            <a:lstStyle/>
            <a:p>
              <a:endParaRPr lang="en-US" sz="1799">
                <a:solidFill>
                  <a:srgbClr val="92D050"/>
                </a:solidFill>
              </a:endParaRPr>
            </a:p>
          </p:txBody>
        </p:sp>
        <p:sp>
          <p:nvSpPr>
            <p:cNvPr id="48" name="Freeform 2732">
              <a:extLst>
                <a:ext uri="{FF2B5EF4-FFF2-40B4-BE49-F238E27FC236}">
                  <a16:creationId xmlns:a16="http://schemas.microsoft.com/office/drawing/2014/main" id="{F653F6D7-3315-5087-4D05-B366EBE0BE62}"/>
                </a:ext>
              </a:extLst>
            </p:cNvPr>
            <p:cNvSpPr/>
            <p:nvPr/>
          </p:nvSpPr>
          <p:spPr>
            <a:xfrm>
              <a:off x="9849163" y="2256452"/>
              <a:ext cx="16506" cy="1132427"/>
            </a:xfrm>
            <a:custGeom>
              <a:avLst/>
              <a:gdLst>
                <a:gd name="connsiteX0" fmla="*/ 0 w 16506"/>
                <a:gd name="connsiteY0" fmla="*/ 0 h 1132427"/>
                <a:gd name="connsiteX1" fmla="*/ 0 w 16506"/>
                <a:gd name="connsiteY1" fmla="*/ 1132427 h 1132427"/>
              </a:gdLst>
              <a:ahLst/>
              <a:cxnLst>
                <a:cxn ang="0">
                  <a:pos x="connsiteX0" y="connsiteY0"/>
                </a:cxn>
                <a:cxn ang="0">
                  <a:pos x="connsiteX1" y="connsiteY1"/>
                </a:cxn>
              </a:cxnLst>
              <a:rect l="l" t="t" r="r" b="b"/>
              <a:pathLst>
                <a:path w="16506" h="1132427">
                  <a:moveTo>
                    <a:pt x="0" y="0"/>
                  </a:moveTo>
                  <a:lnTo>
                    <a:pt x="0" y="1132427"/>
                  </a:lnTo>
                </a:path>
              </a:pathLst>
            </a:custGeom>
            <a:ln w="16501" cap="rnd">
              <a:solidFill>
                <a:srgbClr val="494949"/>
              </a:solidFill>
              <a:prstDash val="solid"/>
              <a:miter/>
            </a:ln>
          </p:spPr>
          <p:txBody>
            <a:bodyPr rtlCol="0" anchor="ctr"/>
            <a:lstStyle/>
            <a:p>
              <a:endParaRPr lang="en-US" sz="1799"/>
            </a:p>
          </p:txBody>
        </p:sp>
        <p:grpSp>
          <p:nvGrpSpPr>
            <p:cNvPr id="49" name="Graphic 503">
              <a:extLst>
                <a:ext uri="{FF2B5EF4-FFF2-40B4-BE49-F238E27FC236}">
                  <a16:creationId xmlns:a16="http://schemas.microsoft.com/office/drawing/2014/main" id="{C4550988-52BB-9BA1-420C-810E837A1937}"/>
                </a:ext>
              </a:extLst>
            </p:cNvPr>
            <p:cNvGrpSpPr/>
            <p:nvPr/>
          </p:nvGrpSpPr>
          <p:grpSpPr>
            <a:xfrm>
              <a:off x="9707211" y="2413047"/>
              <a:ext cx="283904" cy="108792"/>
              <a:chOff x="9707211" y="2413047"/>
              <a:chExt cx="283904" cy="108792"/>
            </a:xfrm>
          </p:grpSpPr>
          <p:sp>
            <p:nvSpPr>
              <p:cNvPr id="70" name="Freeform 2754">
                <a:extLst>
                  <a:ext uri="{FF2B5EF4-FFF2-40B4-BE49-F238E27FC236}">
                    <a16:creationId xmlns:a16="http://schemas.microsoft.com/office/drawing/2014/main" id="{AB2E2493-693E-9CFB-B827-83F65CD23E87}"/>
                  </a:ext>
                </a:extLst>
              </p:cNvPr>
              <p:cNvSpPr/>
              <p:nvPr/>
            </p:nvSpPr>
            <p:spPr>
              <a:xfrm>
                <a:off x="9707211" y="2413047"/>
                <a:ext cx="141952" cy="108792"/>
              </a:xfrm>
              <a:custGeom>
                <a:avLst/>
                <a:gdLst>
                  <a:gd name="connsiteX0" fmla="*/ 0 w 141952"/>
                  <a:gd name="connsiteY0" fmla="*/ 0 h 108792"/>
                  <a:gd name="connsiteX1" fmla="*/ 141952 w 141952"/>
                  <a:gd name="connsiteY1" fmla="*/ 108792 h 108792"/>
                </a:gdLst>
                <a:ahLst/>
                <a:cxnLst>
                  <a:cxn ang="0">
                    <a:pos x="connsiteX0" y="connsiteY0"/>
                  </a:cxn>
                  <a:cxn ang="0">
                    <a:pos x="connsiteX1" y="connsiteY1"/>
                  </a:cxn>
                </a:cxnLst>
                <a:rect l="l" t="t" r="r" b="b"/>
                <a:pathLst>
                  <a:path w="141952" h="108792">
                    <a:moveTo>
                      <a:pt x="0" y="0"/>
                    </a:moveTo>
                    <a:lnTo>
                      <a:pt x="141952" y="108792"/>
                    </a:lnTo>
                  </a:path>
                </a:pathLst>
              </a:custGeom>
              <a:ln w="16501" cap="rnd">
                <a:solidFill>
                  <a:srgbClr val="494949"/>
                </a:solidFill>
                <a:prstDash val="solid"/>
                <a:miter/>
              </a:ln>
            </p:spPr>
            <p:txBody>
              <a:bodyPr rtlCol="0" anchor="ctr"/>
              <a:lstStyle/>
              <a:p>
                <a:endParaRPr lang="en-US" sz="1799"/>
              </a:p>
            </p:txBody>
          </p:sp>
          <p:sp>
            <p:nvSpPr>
              <p:cNvPr id="71" name="Freeform 2755">
                <a:extLst>
                  <a:ext uri="{FF2B5EF4-FFF2-40B4-BE49-F238E27FC236}">
                    <a16:creationId xmlns:a16="http://schemas.microsoft.com/office/drawing/2014/main" id="{8091B5DA-B865-2FA2-6DF0-42F6541A6717}"/>
                  </a:ext>
                </a:extLst>
              </p:cNvPr>
              <p:cNvSpPr/>
              <p:nvPr/>
            </p:nvSpPr>
            <p:spPr>
              <a:xfrm>
                <a:off x="9849163" y="2413047"/>
                <a:ext cx="141952" cy="108792"/>
              </a:xfrm>
              <a:custGeom>
                <a:avLst/>
                <a:gdLst>
                  <a:gd name="connsiteX0" fmla="*/ 141952 w 141952"/>
                  <a:gd name="connsiteY0" fmla="*/ 0 h 108792"/>
                  <a:gd name="connsiteX1" fmla="*/ 0 w 141952"/>
                  <a:gd name="connsiteY1" fmla="*/ 108792 h 108792"/>
                </a:gdLst>
                <a:ahLst/>
                <a:cxnLst>
                  <a:cxn ang="0">
                    <a:pos x="connsiteX0" y="connsiteY0"/>
                  </a:cxn>
                  <a:cxn ang="0">
                    <a:pos x="connsiteX1" y="connsiteY1"/>
                  </a:cxn>
                </a:cxnLst>
                <a:rect l="l" t="t" r="r" b="b"/>
                <a:pathLst>
                  <a:path w="141952" h="108792">
                    <a:moveTo>
                      <a:pt x="141952" y="0"/>
                    </a:moveTo>
                    <a:lnTo>
                      <a:pt x="0" y="108792"/>
                    </a:lnTo>
                  </a:path>
                </a:pathLst>
              </a:custGeom>
              <a:ln w="16501" cap="rnd">
                <a:solidFill>
                  <a:srgbClr val="494949"/>
                </a:solidFill>
                <a:prstDash val="solid"/>
                <a:miter/>
              </a:ln>
            </p:spPr>
            <p:txBody>
              <a:bodyPr rtlCol="0" anchor="ctr"/>
              <a:lstStyle/>
              <a:p>
                <a:endParaRPr lang="en-US" sz="1799"/>
              </a:p>
            </p:txBody>
          </p:sp>
        </p:grpSp>
        <p:grpSp>
          <p:nvGrpSpPr>
            <p:cNvPr id="50" name="Graphic 503">
              <a:extLst>
                <a:ext uri="{FF2B5EF4-FFF2-40B4-BE49-F238E27FC236}">
                  <a16:creationId xmlns:a16="http://schemas.microsoft.com/office/drawing/2014/main" id="{4EEEAF2E-D25E-EFE8-805E-055B923E98BE}"/>
                </a:ext>
              </a:extLst>
            </p:cNvPr>
            <p:cNvGrpSpPr/>
            <p:nvPr/>
          </p:nvGrpSpPr>
          <p:grpSpPr>
            <a:xfrm>
              <a:off x="9755079" y="2345464"/>
              <a:ext cx="186518" cy="72528"/>
              <a:chOff x="9755079" y="2345464"/>
              <a:chExt cx="186518" cy="72528"/>
            </a:xfrm>
          </p:grpSpPr>
          <p:sp>
            <p:nvSpPr>
              <p:cNvPr id="68" name="Freeform 2752">
                <a:extLst>
                  <a:ext uri="{FF2B5EF4-FFF2-40B4-BE49-F238E27FC236}">
                    <a16:creationId xmlns:a16="http://schemas.microsoft.com/office/drawing/2014/main" id="{0F235F67-DBFD-E1FC-F0D8-8427A9344FDB}"/>
                  </a:ext>
                </a:extLst>
              </p:cNvPr>
              <p:cNvSpPr/>
              <p:nvPr/>
            </p:nvSpPr>
            <p:spPr>
              <a:xfrm>
                <a:off x="9849163" y="2345464"/>
                <a:ext cx="92433" cy="72528"/>
              </a:xfrm>
              <a:custGeom>
                <a:avLst/>
                <a:gdLst>
                  <a:gd name="connsiteX0" fmla="*/ 92434 w 92433"/>
                  <a:gd name="connsiteY0" fmla="*/ 0 h 72528"/>
                  <a:gd name="connsiteX1" fmla="*/ 0 w 92433"/>
                  <a:gd name="connsiteY1" fmla="*/ 72528 h 72528"/>
                </a:gdLst>
                <a:ahLst/>
                <a:cxnLst>
                  <a:cxn ang="0">
                    <a:pos x="connsiteX0" y="connsiteY0"/>
                  </a:cxn>
                  <a:cxn ang="0">
                    <a:pos x="connsiteX1" y="connsiteY1"/>
                  </a:cxn>
                </a:cxnLst>
                <a:rect l="l" t="t" r="r" b="b"/>
                <a:pathLst>
                  <a:path w="92433" h="72528">
                    <a:moveTo>
                      <a:pt x="92434" y="0"/>
                    </a:moveTo>
                    <a:lnTo>
                      <a:pt x="0" y="72528"/>
                    </a:lnTo>
                  </a:path>
                </a:pathLst>
              </a:custGeom>
              <a:ln w="16501" cap="rnd">
                <a:solidFill>
                  <a:srgbClr val="494949"/>
                </a:solidFill>
                <a:prstDash val="solid"/>
                <a:miter/>
              </a:ln>
            </p:spPr>
            <p:txBody>
              <a:bodyPr rtlCol="0" anchor="ctr"/>
              <a:lstStyle/>
              <a:p>
                <a:endParaRPr lang="en-US" sz="1799"/>
              </a:p>
            </p:txBody>
          </p:sp>
          <p:sp>
            <p:nvSpPr>
              <p:cNvPr id="69" name="Freeform 2753">
                <a:extLst>
                  <a:ext uri="{FF2B5EF4-FFF2-40B4-BE49-F238E27FC236}">
                    <a16:creationId xmlns:a16="http://schemas.microsoft.com/office/drawing/2014/main" id="{AD36E19F-D6E9-962E-2E74-D5681C5AB2C8}"/>
                  </a:ext>
                </a:extLst>
              </p:cNvPr>
              <p:cNvSpPr/>
              <p:nvPr/>
            </p:nvSpPr>
            <p:spPr>
              <a:xfrm>
                <a:off x="9755079" y="2345464"/>
                <a:ext cx="94084" cy="72528"/>
              </a:xfrm>
              <a:custGeom>
                <a:avLst/>
                <a:gdLst>
                  <a:gd name="connsiteX0" fmla="*/ 0 w 94084"/>
                  <a:gd name="connsiteY0" fmla="*/ 0 h 72528"/>
                  <a:gd name="connsiteX1" fmla="*/ 94085 w 94084"/>
                  <a:gd name="connsiteY1" fmla="*/ 72528 h 72528"/>
                </a:gdLst>
                <a:ahLst/>
                <a:cxnLst>
                  <a:cxn ang="0">
                    <a:pos x="connsiteX0" y="connsiteY0"/>
                  </a:cxn>
                  <a:cxn ang="0">
                    <a:pos x="connsiteX1" y="connsiteY1"/>
                  </a:cxn>
                </a:cxnLst>
                <a:rect l="l" t="t" r="r" b="b"/>
                <a:pathLst>
                  <a:path w="94084" h="72528">
                    <a:moveTo>
                      <a:pt x="0" y="0"/>
                    </a:moveTo>
                    <a:lnTo>
                      <a:pt x="94085" y="72528"/>
                    </a:lnTo>
                  </a:path>
                </a:pathLst>
              </a:custGeom>
              <a:ln w="16501" cap="rnd">
                <a:solidFill>
                  <a:srgbClr val="494949"/>
                </a:solidFill>
                <a:prstDash val="solid"/>
                <a:miter/>
              </a:ln>
            </p:spPr>
            <p:txBody>
              <a:bodyPr rtlCol="0" anchor="ctr"/>
              <a:lstStyle/>
              <a:p>
                <a:endParaRPr lang="en-US" sz="1799"/>
              </a:p>
            </p:txBody>
          </p:sp>
        </p:grpSp>
        <p:grpSp>
          <p:nvGrpSpPr>
            <p:cNvPr id="51" name="Graphic 503">
              <a:extLst>
                <a:ext uri="{FF2B5EF4-FFF2-40B4-BE49-F238E27FC236}">
                  <a16:creationId xmlns:a16="http://schemas.microsoft.com/office/drawing/2014/main" id="{ECD33D0D-8D8A-E96B-7C1E-9D718D0102A2}"/>
                </a:ext>
              </a:extLst>
            </p:cNvPr>
            <p:cNvGrpSpPr/>
            <p:nvPr/>
          </p:nvGrpSpPr>
          <p:grpSpPr>
            <a:xfrm>
              <a:off x="9667596" y="2487223"/>
              <a:ext cx="363133" cy="138462"/>
              <a:chOff x="9667596" y="2487223"/>
              <a:chExt cx="363133" cy="138462"/>
            </a:xfrm>
          </p:grpSpPr>
          <p:sp>
            <p:nvSpPr>
              <p:cNvPr id="66" name="Freeform 2750">
                <a:extLst>
                  <a:ext uri="{FF2B5EF4-FFF2-40B4-BE49-F238E27FC236}">
                    <a16:creationId xmlns:a16="http://schemas.microsoft.com/office/drawing/2014/main" id="{70DC5DB8-B538-448A-C5FC-27CB57ED88CC}"/>
                  </a:ext>
                </a:extLst>
              </p:cNvPr>
              <p:cNvSpPr/>
              <p:nvPr/>
            </p:nvSpPr>
            <p:spPr>
              <a:xfrm>
                <a:off x="9667596" y="2487223"/>
                <a:ext cx="181566" cy="138462"/>
              </a:xfrm>
              <a:custGeom>
                <a:avLst/>
                <a:gdLst>
                  <a:gd name="connsiteX0" fmla="*/ 0 w 181566"/>
                  <a:gd name="connsiteY0" fmla="*/ 0 h 138462"/>
                  <a:gd name="connsiteX1" fmla="*/ 181567 w 181566"/>
                  <a:gd name="connsiteY1" fmla="*/ 138463 h 138462"/>
                </a:gdLst>
                <a:ahLst/>
                <a:cxnLst>
                  <a:cxn ang="0">
                    <a:pos x="connsiteX0" y="connsiteY0"/>
                  </a:cxn>
                  <a:cxn ang="0">
                    <a:pos x="connsiteX1" y="connsiteY1"/>
                  </a:cxn>
                </a:cxnLst>
                <a:rect l="l" t="t" r="r" b="b"/>
                <a:pathLst>
                  <a:path w="181566" h="138462">
                    <a:moveTo>
                      <a:pt x="0" y="0"/>
                    </a:moveTo>
                    <a:lnTo>
                      <a:pt x="181567" y="138463"/>
                    </a:lnTo>
                  </a:path>
                </a:pathLst>
              </a:custGeom>
              <a:ln w="16501" cap="rnd">
                <a:solidFill>
                  <a:srgbClr val="494949"/>
                </a:solidFill>
                <a:prstDash val="solid"/>
                <a:miter/>
              </a:ln>
            </p:spPr>
            <p:txBody>
              <a:bodyPr rtlCol="0" anchor="ctr"/>
              <a:lstStyle/>
              <a:p>
                <a:endParaRPr lang="en-US" sz="1799"/>
              </a:p>
            </p:txBody>
          </p:sp>
          <p:sp>
            <p:nvSpPr>
              <p:cNvPr id="67" name="Freeform 2751">
                <a:extLst>
                  <a:ext uri="{FF2B5EF4-FFF2-40B4-BE49-F238E27FC236}">
                    <a16:creationId xmlns:a16="http://schemas.microsoft.com/office/drawing/2014/main" id="{22A3B48B-98DA-44A5-A11C-81B89707E171}"/>
                  </a:ext>
                </a:extLst>
              </p:cNvPr>
              <p:cNvSpPr/>
              <p:nvPr/>
            </p:nvSpPr>
            <p:spPr>
              <a:xfrm>
                <a:off x="9849163" y="2487223"/>
                <a:ext cx="181566" cy="138462"/>
              </a:xfrm>
              <a:custGeom>
                <a:avLst/>
                <a:gdLst>
                  <a:gd name="connsiteX0" fmla="*/ 181567 w 181566"/>
                  <a:gd name="connsiteY0" fmla="*/ 0 h 138462"/>
                  <a:gd name="connsiteX1" fmla="*/ 0 w 181566"/>
                  <a:gd name="connsiteY1" fmla="*/ 138463 h 138462"/>
                </a:gdLst>
                <a:ahLst/>
                <a:cxnLst>
                  <a:cxn ang="0">
                    <a:pos x="connsiteX0" y="connsiteY0"/>
                  </a:cxn>
                  <a:cxn ang="0">
                    <a:pos x="connsiteX1" y="connsiteY1"/>
                  </a:cxn>
                </a:cxnLst>
                <a:rect l="l" t="t" r="r" b="b"/>
                <a:pathLst>
                  <a:path w="181566" h="138462">
                    <a:moveTo>
                      <a:pt x="181567" y="0"/>
                    </a:moveTo>
                    <a:lnTo>
                      <a:pt x="0" y="138463"/>
                    </a:lnTo>
                  </a:path>
                </a:pathLst>
              </a:custGeom>
              <a:ln w="16501" cap="rnd">
                <a:solidFill>
                  <a:srgbClr val="494949"/>
                </a:solidFill>
                <a:prstDash val="solid"/>
                <a:miter/>
              </a:ln>
            </p:spPr>
            <p:txBody>
              <a:bodyPr rtlCol="0" anchor="ctr"/>
              <a:lstStyle/>
              <a:p>
                <a:endParaRPr lang="en-US" sz="1799"/>
              </a:p>
            </p:txBody>
          </p:sp>
        </p:grpSp>
        <p:grpSp>
          <p:nvGrpSpPr>
            <p:cNvPr id="52" name="Graphic 503">
              <a:extLst>
                <a:ext uri="{FF2B5EF4-FFF2-40B4-BE49-F238E27FC236}">
                  <a16:creationId xmlns:a16="http://schemas.microsoft.com/office/drawing/2014/main" id="{68784323-6A48-2A8C-3BA6-979768096718}"/>
                </a:ext>
              </a:extLst>
            </p:cNvPr>
            <p:cNvGrpSpPr/>
            <p:nvPr/>
          </p:nvGrpSpPr>
          <p:grpSpPr>
            <a:xfrm>
              <a:off x="9646139" y="2564696"/>
              <a:ext cx="406048" cy="156594"/>
              <a:chOff x="9646139" y="2564696"/>
              <a:chExt cx="406048" cy="156594"/>
            </a:xfrm>
          </p:grpSpPr>
          <p:sp>
            <p:nvSpPr>
              <p:cNvPr id="64" name="Freeform 2748">
                <a:extLst>
                  <a:ext uri="{FF2B5EF4-FFF2-40B4-BE49-F238E27FC236}">
                    <a16:creationId xmlns:a16="http://schemas.microsoft.com/office/drawing/2014/main" id="{B845D5AF-F1BD-EDA4-70FC-6F90CE1CCA1E}"/>
                  </a:ext>
                </a:extLst>
              </p:cNvPr>
              <p:cNvSpPr/>
              <p:nvPr/>
            </p:nvSpPr>
            <p:spPr>
              <a:xfrm>
                <a:off x="9646139" y="2564696"/>
                <a:ext cx="203024" cy="156594"/>
              </a:xfrm>
              <a:custGeom>
                <a:avLst/>
                <a:gdLst>
                  <a:gd name="connsiteX0" fmla="*/ 0 w 203024"/>
                  <a:gd name="connsiteY0" fmla="*/ 0 h 156594"/>
                  <a:gd name="connsiteX1" fmla="*/ 203025 w 203024"/>
                  <a:gd name="connsiteY1" fmla="*/ 156595 h 156594"/>
                </a:gdLst>
                <a:ahLst/>
                <a:cxnLst>
                  <a:cxn ang="0">
                    <a:pos x="connsiteX0" y="connsiteY0"/>
                  </a:cxn>
                  <a:cxn ang="0">
                    <a:pos x="connsiteX1" y="connsiteY1"/>
                  </a:cxn>
                </a:cxnLst>
                <a:rect l="l" t="t" r="r" b="b"/>
                <a:pathLst>
                  <a:path w="203024" h="156594">
                    <a:moveTo>
                      <a:pt x="0" y="0"/>
                    </a:moveTo>
                    <a:lnTo>
                      <a:pt x="203025" y="156595"/>
                    </a:lnTo>
                  </a:path>
                </a:pathLst>
              </a:custGeom>
              <a:ln w="16501" cap="rnd">
                <a:solidFill>
                  <a:srgbClr val="494949"/>
                </a:solidFill>
                <a:prstDash val="solid"/>
                <a:miter/>
              </a:ln>
            </p:spPr>
            <p:txBody>
              <a:bodyPr rtlCol="0" anchor="ctr"/>
              <a:lstStyle/>
              <a:p>
                <a:endParaRPr lang="en-US" sz="1799"/>
              </a:p>
            </p:txBody>
          </p:sp>
          <p:sp>
            <p:nvSpPr>
              <p:cNvPr id="65" name="Freeform 2749">
                <a:extLst>
                  <a:ext uri="{FF2B5EF4-FFF2-40B4-BE49-F238E27FC236}">
                    <a16:creationId xmlns:a16="http://schemas.microsoft.com/office/drawing/2014/main" id="{51988F30-34B9-3524-8157-81112E8A7C5B}"/>
                  </a:ext>
                </a:extLst>
              </p:cNvPr>
              <p:cNvSpPr/>
              <p:nvPr/>
            </p:nvSpPr>
            <p:spPr>
              <a:xfrm>
                <a:off x="9849163" y="2564696"/>
                <a:ext cx="203024" cy="156594"/>
              </a:xfrm>
              <a:custGeom>
                <a:avLst/>
                <a:gdLst>
                  <a:gd name="connsiteX0" fmla="*/ 203024 w 203024"/>
                  <a:gd name="connsiteY0" fmla="*/ 0 h 156594"/>
                  <a:gd name="connsiteX1" fmla="*/ 0 w 203024"/>
                  <a:gd name="connsiteY1" fmla="*/ 156595 h 156594"/>
                </a:gdLst>
                <a:ahLst/>
                <a:cxnLst>
                  <a:cxn ang="0">
                    <a:pos x="connsiteX0" y="connsiteY0"/>
                  </a:cxn>
                  <a:cxn ang="0">
                    <a:pos x="connsiteX1" y="connsiteY1"/>
                  </a:cxn>
                </a:cxnLst>
                <a:rect l="l" t="t" r="r" b="b"/>
                <a:pathLst>
                  <a:path w="203024" h="156594">
                    <a:moveTo>
                      <a:pt x="203024" y="0"/>
                    </a:moveTo>
                    <a:lnTo>
                      <a:pt x="0" y="156595"/>
                    </a:lnTo>
                  </a:path>
                </a:pathLst>
              </a:custGeom>
              <a:ln w="16501" cap="rnd">
                <a:solidFill>
                  <a:srgbClr val="494949"/>
                </a:solidFill>
                <a:prstDash val="solid"/>
                <a:miter/>
              </a:ln>
            </p:spPr>
            <p:txBody>
              <a:bodyPr rtlCol="0" anchor="ctr"/>
              <a:lstStyle/>
              <a:p>
                <a:endParaRPr lang="en-US" sz="1799"/>
              </a:p>
            </p:txBody>
          </p:sp>
        </p:grpSp>
        <p:grpSp>
          <p:nvGrpSpPr>
            <p:cNvPr id="53" name="Graphic 503">
              <a:extLst>
                <a:ext uri="{FF2B5EF4-FFF2-40B4-BE49-F238E27FC236}">
                  <a16:creationId xmlns:a16="http://schemas.microsoft.com/office/drawing/2014/main" id="{6EDF7624-6F7A-8EE0-9E76-3BAD03700594}"/>
                </a:ext>
              </a:extLst>
            </p:cNvPr>
            <p:cNvGrpSpPr/>
            <p:nvPr/>
          </p:nvGrpSpPr>
          <p:grpSpPr>
            <a:xfrm>
              <a:off x="9631283" y="2655356"/>
              <a:ext cx="435759" cy="163188"/>
              <a:chOff x="9631283" y="2655356"/>
              <a:chExt cx="435759" cy="163188"/>
            </a:xfrm>
          </p:grpSpPr>
          <p:sp>
            <p:nvSpPr>
              <p:cNvPr id="62" name="Freeform 2746">
                <a:extLst>
                  <a:ext uri="{FF2B5EF4-FFF2-40B4-BE49-F238E27FC236}">
                    <a16:creationId xmlns:a16="http://schemas.microsoft.com/office/drawing/2014/main" id="{4DC8B572-578C-0D6C-F329-744002E550FC}"/>
                  </a:ext>
                </a:extLst>
              </p:cNvPr>
              <p:cNvSpPr/>
              <p:nvPr/>
            </p:nvSpPr>
            <p:spPr>
              <a:xfrm>
                <a:off x="9849163" y="2655356"/>
                <a:ext cx="217879" cy="163188"/>
              </a:xfrm>
              <a:custGeom>
                <a:avLst/>
                <a:gdLst>
                  <a:gd name="connsiteX0" fmla="*/ 217880 w 217879"/>
                  <a:gd name="connsiteY0" fmla="*/ 0 h 163188"/>
                  <a:gd name="connsiteX1" fmla="*/ 0 w 217879"/>
                  <a:gd name="connsiteY1" fmla="*/ 163188 h 163188"/>
                </a:gdLst>
                <a:ahLst/>
                <a:cxnLst>
                  <a:cxn ang="0">
                    <a:pos x="connsiteX0" y="connsiteY0"/>
                  </a:cxn>
                  <a:cxn ang="0">
                    <a:pos x="connsiteX1" y="connsiteY1"/>
                  </a:cxn>
                </a:cxnLst>
                <a:rect l="l" t="t" r="r" b="b"/>
                <a:pathLst>
                  <a:path w="217879" h="163188">
                    <a:moveTo>
                      <a:pt x="217880" y="0"/>
                    </a:moveTo>
                    <a:lnTo>
                      <a:pt x="0" y="163188"/>
                    </a:lnTo>
                  </a:path>
                </a:pathLst>
              </a:custGeom>
              <a:ln w="16501" cap="rnd">
                <a:solidFill>
                  <a:srgbClr val="494949"/>
                </a:solidFill>
                <a:prstDash val="solid"/>
                <a:miter/>
              </a:ln>
            </p:spPr>
            <p:txBody>
              <a:bodyPr rtlCol="0" anchor="ctr"/>
              <a:lstStyle/>
              <a:p>
                <a:endParaRPr lang="en-US" sz="1799"/>
              </a:p>
            </p:txBody>
          </p:sp>
          <p:sp>
            <p:nvSpPr>
              <p:cNvPr id="63" name="Freeform 2747">
                <a:extLst>
                  <a:ext uri="{FF2B5EF4-FFF2-40B4-BE49-F238E27FC236}">
                    <a16:creationId xmlns:a16="http://schemas.microsoft.com/office/drawing/2014/main" id="{9980C3CE-4968-3A62-0E71-D065B7651D96}"/>
                  </a:ext>
                </a:extLst>
              </p:cNvPr>
              <p:cNvSpPr/>
              <p:nvPr/>
            </p:nvSpPr>
            <p:spPr>
              <a:xfrm>
                <a:off x="9631283" y="2655356"/>
                <a:ext cx="217879" cy="163188"/>
              </a:xfrm>
              <a:custGeom>
                <a:avLst/>
                <a:gdLst>
                  <a:gd name="connsiteX0" fmla="*/ 0 w 217879"/>
                  <a:gd name="connsiteY0" fmla="*/ 0 h 163188"/>
                  <a:gd name="connsiteX1" fmla="*/ 217880 w 217879"/>
                  <a:gd name="connsiteY1" fmla="*/ 163188 h 163188"/>
                </a:gdLst>
                <a:ahLst/>
                <a:cxnLst>
                  <a:cxn ang="0">
                    <a:pos x="connsiteX0" y="connsiteY0"/>
                  </a:cxn>
                  <a:cxn ang="0">
                    <a:pos x="connsiteX1" y="connsiteY1"/>
                  </a:cxn>
                </a:cxnLst>
                <a:rect l="l" t="t" r="r" b="b"/>
                <a:pathLst>
                  <a:path w="217879" h="163188">
                    <a:moveTo>
                      <a:pt x="0" y="0"/>
                    </a:moveTo>
                    <a:lnTo>
                      <a:pt x="217880" y="163188"/>
                    </a:lnTo>
                  </a:path>
                </a:pathLst>
              </a:custGeom>
              <a:ln w="16501" cap="rnd">
                <a:solidFill>
                  <a:srgbClr val="494949"/>
                </a:solidFill>
                <a:prstDash val="solid"/>
                <a:miter/>
              </a:ln>
            </p:spPr>
            <p:txBody>
              <a:bodyPr rtlCol="0" anchor="ctr"/>
              <a:lstStyle/>
              <a:p>
                <a:endParaRPr lang="en-US" sz="1799"/>
              </a:p>
            </p:txBody>
          </p:sp>
        </p:grpSp>
        <p:grpSp>
          <p:nvGrpSpPr>
            <p:cNvPr id="54" name="Graphic 503">
              <a:extLst>
                <a:ext uri="{FF2B5EF4-FFF2-40B4-BE49-F238E27FC236}">
                  <a16:creationId xmlns:a16="http://schemas.microsoft.com/office/drawing/2014/main" id="{DB55DB77-EB58-EF2B-1257-B8933E1CC928}"/>
                </a:ext>
              </a:extLst>
            </p:cNvPr>
            <p:cNvGrpSpPr/>
            <p:nvPr/>
          </p:nvGrpSpPr>
          <p:grpSpPr>
            <a:xfrm>
              <a:off x="9634584" y="2764149"/>
              <a:ext cx="429157" cy="164836"/>
              <a:chOff x="9634584" y="2764149"/>
              <a:chExt cx="429157" cy="164836"/>
            </a:xfrm>
          </p:grpSpPr>
          <p:sp>
            <p:nvSpPr>
              <p:cNvPr id="60" name="Freeform 2744">
                <a:extLst>
                  <a:ext uri="{FF2B5EF4-FFF2-40B4-BE49-F238E27FC236}">
                    <a16:creationId xmlns:a16="http://schemas.microsoft.com/office/drawing/2014/main" id="{778953AB-5A62-B410-5057-BFAFF77E2D1F}"/>
                  </a:ext>
                </a:extLst>
              </p:cNvPr>
              <p:cNvSpPr/>
              <p:nvPr/>
            </p:nvSpPr>
            <p:spPr>
              <a:xfrm>
                <a:off x="9634584" y="2764149"/>
                <a:ext cx="214578" cy="164836"/>
              </a:xfrm>
              <a:custGeom>
                <a:avLst/>
                <a:gdLst>
                  <a:gd name="connsiteX0" fmla="*/ 0 w 214578"/>
                  <a:gd name="connsiteY0" fmla="*/ 0 h 164836"/>
                  <a:gd name="connsiteX1" fmla="*/ 214579 w 214578"/>
                  <a:gd name="connsiteY1" fmla="*/ 164837 h 164836"/>
                </a:gdLst>
                <a:ahLst/>
                <a:cxnLst>
                  <a:cxn ang="0">
                    <a:pos x="connsiteX0" y="connsiteY0"/>
                  </a:cxn>
                  <a:cxn ang="0">
                    <a:pos x="connsiteX1" y="connsiteY1"/>
                  </a:cxn>
                </a:cxnLst>
                <a:rect l="l" t="t" r="r" b="b"/>
                <a:pathLst>
                  <a:path w="214578" h="164836">
                    <a:moveTo>
                      <a:pt x="0" y="0"/>
                    </a:moveTo>
                    <a:lnTo>
                      <a:pt x="214579" y="164837"/>
                    </a:lnTo>
                  </a:path>
                </a:pathLst>
              </a:custGeom>
              <a:ln w="16501" cap="rnd">
                <a:solidFill>
                  <a:srgbClr val="494949"/>
                </a:solidFill>
                <a:prstDash val="solid"/>
                <a:miter/>
              </a:ln>
            </p:spPr>
            <p:txBody>
              <a:bodyPr rtlCol="0" anchor="ctr"/>
              <a:lstStyle/>
              <a:p>
                <a:endParaRPr lang="en-US" sz="1799"/>
              </a:p>
            </p:txBody>
          </p:sp>
          <p:sp>
            <p:nvSpPr>
              <p:cNvPr id="61" name="Freeform 2745">
                <a:extLst>
                  <a:ext uri="{FF2B5EF4-FFF2-40B4-BE49-F238E27FC236}">
                    <a16:creationId xmlns:a16="http://schemas.microsoft.com/office/drawing/2014/main" id="{E828AC68-C1D6-C67B-D03C-F809929A77FF}"/>
                  </a:ext>
                </a:extLst>
              </p:cNvPr>
              <p:cNvSpPr/>
              <p:nvPr/>
            </p:nvSpPr>
            <p:spPr>
              <a:xfrm>
                <a:off x="9849163" y="2764149"/>
                <a:ext cx="214578" cy="164836"/>
              </a:xfrm>
              <a:custGeom>
                <a:avLst/>
                <a:gdLst>
                  <a:gd name="connsiteX0" fmla="*/ 214579 w 214578"/>
                  <a:gd name="connsiteY0" fmla="*/ 0 h 164836"/>
                  <a:gd name="connsiteX1" fmla="*/ 0 w 214578"/>
                  <a:gd name="connsiteY1" fmla="*/ 164837 h 164836"/>
                </a:gdLst>
                <a:ahLst/>
                <a:cxnLst>
                  <a:cxn ang="0">
                    <a:pos x="connsiteX0" y="connsiteY0"/>
                  </a:cxn>
                  <a:cxn ang="0">
                    <a:pos x="connsiteX1" y="connsiteY1"/>
                  </a:cxn>
                </a:cxnLst>
                <a:rect l="l" t="t" r="r" b="b"/>
                <a:pathLst>
                  <a:path w="214578" h="164836">
                    <a:moveTo>
                      <a:pt x="214579" y="0"/>
                    </a:moveTo>
                    <a:lnTo>
                      <a:pt x="0" y="164837"/>
                    </a:lnTo>
                  </a:path>
                </a:pathLst>
              </a:custGeom>
              <a:ln w="16501" cap="rnd">
                <a:solidFill>
                  <a:srgbClr val="494949"/>
                </a:solidFill>
                <a:prstDash val="solid"/>
                <a:miter/>
              </a:ln>
            </p:spPr>
            <p:txBody>
              <a:bodyPr rtlCol="0" anchor="ctr"/>
              <a:lstStyle/>
              <a:p>
                <a:endParaRPr lang="en-US" sz="1799"/>
              </a:p>
            </p:txBody>
          </p:sp>
        </p:grpSp>
        <p:grpSp>
          <p:nvGrpSpPr>
            <p:cNvPr id="55" name="Graphic 503">
              <a:extLst>
                <a:ext uri="{FF2B5EF4-FFF2-40B4-BE49-F238E27FC236}">
                  <a16:creationId xmlns:a16="http://schemas.microsoft.com/office/drawing/2014/main" id="{29DFA22D-F180-2372-C659-4869F2DBFDF6}"/>
                </a:ext>
              </a:extLst>
            </p:cNvPr>
            <p:cNvGrpSpPr/>
            <p:nvPr/>
          </p:nvGrpSpPr>
          <p:grpSpPr>
            <a:xfrm>
              <a:off x="9662645" y="2877886"/>
              <a:ext cx="373036" cy="141759"/>
              <a:chOff x="9662645" y="2877886"/>
              <a:chExt cx="373036" cy="141759"/>
            </a:xfrm>
          </p:grpSpPr>
          <p:sp>
            <p:nvSpPr>
              <p:cNvPr id="58" name="Freeform 2742">
                <a:extLst>
                  <a:ext uri="{FF2B5EF4-FFF2-40B4-BE49-F238E27FC236}">
                    <a16:creationId xmlns:a16="http://schemas.microsoft.com/office/drawing/2014/main" id="{A5EEC569-5879-B995-1517-DFE15EC2FE62}"/>
                  </a:ext>
                </a:extLst>
              </p:cNvPr>
              <p:cNvSpPr/>
              <p:nvPr/>
            </p:nvSpPr>
            <p:spPr>
              <a:xfrm>
                <a:off x="9849163" y="2877886"/>
                <a:ext cx="186518" cy="141759"/>
              </a:xfrm>
              <a:custGeom>
                <a:avLst/>
                <a:gdLst>
                  <a:gd name="connsiteX0" fmla="*/ 186518 w 186518"/>
                  <a:gd name="connsiteY0" fmla="*/ 0 h 141759"/>
                  <a:gd name="connsiteX1" fmla="*/ 0 w 186518"/>
                  <a:gd name="connsiteY1" fmla="*/ 141759 h 141759"/>
                </a:gdLst>
                <a:ahLst/>
                <a:cxnLst>
                  <a:cxn ang="0">
                    <a:pos x="connsiteX0" y="connsiteY0"/>
                  </a:cxn>
                  <a:cxn ang="0">
                    <a:pos x="connsiteX1" y="connsiteY1"/>
                  </a:cxn>
                </a:cxnLst>
                <a:rect l="l" t="t" r="r" b="b"/>
                <a:pathLst>
                  <a:path w="186518" h="141759">
                    <a:moveTo>
                      <a:pt x="186518" y="0"/>
                    </a:moveTo>
                    <a:lnTo>
                      <a:pt x="0" y="141759"/>
                    </a:lnTo>
                  </a:path>
                </a:pathLst>
              </a:custGeom>
              <a:ln w="16501" cap="rnd">
                <a:solidFill>
                  <a:srgbClr val="494949"/>
                </a:solidFill>
                <a:prstDash val="solid"/>
                <a:miter/>
              </a:ln>
            </p:spPr>
            <p:txBody>
              <a:bodyPr rtlCol="0" anchor="ctr"/>
              <a:lstStyle/>
              <a:p>
                <a:endParaRPr lang="en-US" sz="1799"/>
              </a:p>
            </p:txBody>
          </p:sp>
          <p:sp>
            <p:nvSpPr>
              <p:cNvPr id="59" name="Freeform 2743">
                <a:extLst>
                  <a:ext uri="{FF2B5EF4-FFF2-40B4-BE49-F238E27FC236}">
                    <a16:creationId xmlns:a16="http://schemas.microsoft.com/office/drawing/2014/main" id="{2923D44D-19EE-91A7-1454-1D74C97C3CF4}"/>
                  </a:ext>
                </a:extLst>
              </p:cNvPr>
              <p:cNvSpPr/>
              <p:nvPr/>
            </p:nvSpPr>
            <p:spPr>
              <a:xfrm>
                <a:off x="9662645" y="2877886"/>
                <a:ext cx="186518" cy="141759"/>
              </a:xfrm>
              <a:custGeom>
                <a:avLst/>
                <a:gdLst>
                  <a:gd name="connsiteX0" fmla="*/ 0 w 186518"/>
                  <a:gd name="connsiteY0" fmla="*/ 0 h 141759"/>
                  <a:gd name="connsiteX1" fmla="*/ 186519 w 186518"/>
                  <a:gd name="connsiteY1" fmla="*/ 141759 h 141759"/>
                </a:gdLst>
                <a:ahLst/>
                <a:cxnLst>
                  <a:cxn ang="0">
                    <a:pos x="connsiteX0" y="connsiteY0"/>
                  </a:cxn>
                  <a:cxn ang="0">
                    <a:pos x="connsiteX1" y="connsiteY1"/>
                  </a:cxn>
                </a:cxnLst>
                <a:rect l="l" t="t" r="r" b="b"/>
                <a:pathLst>
                  <a:path w="186518" h="141759">
                    <a:moveTo>
                      <a:pt x="0" y="0"/>
                    </a:moveTo>
                    <a:lnTo>
                      <a:pt x="186519" y="141759"/>
                    </a:lnTo>
                  </a:path>
                </a:pathLst>
              </a:custGeom>
              <a:ln w="16501" cap="rnd">
                <a:solidFill>
                  <a:srgbClr val="494949"/>
                </a:solidFill>
                <a:prstDash val="solid"/>
                <a:miter/>
              </a:ln>
            </p:spPr>
            <p:txBody>
              <a:bodyPr rtlCol="0" anchor="ctr"/>
              <a:lstStyle/>
              <a:p>
                <a:endParaRPr lang="en-US" sz="1799"/>
              </a:p>
            </p:txBody>
          </p:sp>
        </p:grpSp>
        <p:sp>
          <p:nvSpPr>
            <p:cNvPr id="56" name="Freeform 2740">
              <a:extLst>
                <a:ext uri="{FF2B5EF4-FFF2-40B4-BE49-F238E27FC236}">
                  <a16:creationId xmlns:a16="http://schemas.microsoft.com/office/drawing/2014/main" id="{B47F9816-250E-56FB-EFB5-F09D1279F8C8}"/>
                </a:ext>
              </a:extLst>
            </p:cNvPr>
            <p:cNvSpPr/>
            <p:nvPr/>
          </p:nvSpPr>
          <p:spPr>
            <a:xfrm>
              <a:off x="9431560" y="3022942"/>
              <a:ext cx="163409" cy="108792"/>
            </a:xfrm>
            <a:custGeom>
              <a:avLst/>
              <a:gdLst>
                <a:gd name="connsiteX0" fmla="*/ 0 w 163409"/>
                <a:gd name="connsiteY0" fmla="*/ 0 h 108792"/>
                <a:gd name="connsiteX1" fmla="*/ 163409 w 163409"/>
                <a:gd name="connsiteY1" fmla="*/ 108792 h 108792"/>
              </a:gdLst>
              <a:ahLst/>
              <a:cxnLst>
                <a:cxn ang="0">
                  <a:pos x="connsiteX0" y="connsiteY0"/>
                </a:cxn>
                <a:cxn ang="0">
                  <a:pos x="connsiteX1" y="connsiteY1"/>
                </a:cxn>
              </a:cxnLst>
              <a:rect l="l" t="t" r="r" b="b"/>
              <a:pathLst>
                <a:path w="163409" h="108792">
                  <a:moveTo>
                    <a:pt x="0" y="0"/>
                  </a:moveTo>
                  <a:cubicBezTo>
                    <a:pt x="74277" y="0"/>
                    <a:pt x="137000" y="44506"/>
                    <a:pt x="163409" y="108792"/>
                  </a:cubicBezTo>
                </a:path>
              </a:pathLst>
            </a:custGeom>
            <a:noFill/>
            <a:ln w="16501" cap="rnd">
              <a:solidFill>
                <a:srgbClr val="494949"/>
              </a:solidFill>
              <a:prstDash val="solid"/>
              <a:miter/>
            </a:ln>
          </p:spPr>
          <p:txBody>
            <a:bodyPr rtlCol="0" anchor="ctr"/>
            <a:lstStyle/>
            <a:p>
              <a:endParaRPr lang="en-US" sz="1799"/>
            </a:p>
          </p:txBody>
        </p:sp>
        <p:sp>
          <p:nvSpPr>
            <p:cNvPr id="57" name="Freeform 2741">
              <a:extLst>
                <a:ext uri="{FF2B5EF4-FFF2-40B4-BE49-F238E27FC236}">
                  <a16:creationId xmlns:a16="http://schemas.microsoft.com/office/drawing/2014/main" id="{E6C9EF7E-1762-A6A3-3EC8-D7F3E6E7F21C}"/>
                </a:ext>
              </a:extLst>
            </p:cNvPr>
            <p:cNvSpPr/>
            <p:nvPr/>
          </p:nvSpPr>
          <p:spPr>
            <a:xfrm>
              <a:off x="10103356" y="3022942"/>
              <a:ext cx="163410" cy="108792"/>
            </a:xfrm>
            <a:custGeom>
              <a:avLst/>
              <a:gdLst>
                <a:gd name="connsiteX0" fmla="*/ 163410 w 163410"/>
                <a:gd name="connsiteY0" fmla="*/ 0 h 108792"/>
                <a:gd name="connsiteX1" fmla="*/ 0 w 163410"/>
                <a:gd name="connsiteY1" fmla="*/ 108792 h 108792"/>
              </a:gdLst>
              <a:ahLst/>
              <a:cxnLst>
                <a:cxn ang="0">
                  <a:pos x="connsiteX0" y="connsiteY0"/>
                </a:cxn>
                <a:cxn ang="0">
                  <a:pos x="connsiteX1" y="connsiteY1"/>
                </a:cxn>
              </a:cxnLst>
              <a:rect l="l" t="t" r="r" b="b"/>
              <a:pathLst>
                <a:path w="163410" h="108792">
                  <a:moveTo>
                    <a:pt x="163410" y="0"/>
                  </a:moveTo>
                  <a:cubicBezTo>
                    <a:pt x="89133" y="0"/>
                    <a:pt x="26410" y="44506"/>
                    <a:pt x="0" y="108792"/>
                  </a:cubicBezTo>
                </a:path>
              </a:pathLst>
            </a:custGeom>
            <a:noFill/>
            <a:ln w="16501" cap="rnd">
              <a:solidFill>
                <a:srgbClr val="494949"/>
              </a:solidFill>
              <a:prstDash val="solid"/>
              <a:miter/>
            </a:ln>
          </p:spPr>
          <p:txBody>
            <a:bodyPr rtlCol="0" anchor="ctr"/>
            <a:lstStyle/>
            <a:p>
              <a:endParaRPr lang="en-US" sz="1799"/>
            </a:p>
          </p:txBody>
        </p:sp>
      </p:grpSp>
    </p:spTree>
    <p:extLst>
      <p:ext uri="{BB962C8B-B14F-4D97-AF65-F5344CB8AC3E}">
        <p14:creationId xmlns:p14="http://schemas.microsoft.com/office/powerpoint/2010/main" val="25785502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D7374-C587-9A8E-8715-231E0D5A2BBD}"/>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2C813AEB-BA9D-4752-FBEB-A05FCD1EB1F6}"/>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Rastoči trend</a:t>
            </a:r>
          </a:p>
        </p:txBody>
      </p:sp>
      <p:sp>
        <p:nvSpPr>
          <p:cNvPr id="19" name="Text Placeholder 5">
            <a:extLst>
              <a:ext uri="{FF2B5EF4-FFF2-40B4-BE49-F238E27FC236}">
                <a16:creationId xmlns:a16="http://schemas.microsoft.com/office/drawing/2014/main" id="{A81B241C-BD0B-1DFF-56B0-88D271BEA7AB}"/>
              </a:ext>
            </a:extLst>
          </p:cNvPr>
          <p:cNvSpPr>
            <a:spLocks noGrp="1"/>
          </p:cNvSpPr>
          <p:nvPr>
            <p:ph type="body" sz="quarter" idx="19"/>
          </p:nvPr>
        </p:nvSpPr>
        <p:spPr>
          <a:xfrm>
            <a:off x="423358" y="941779"/>
            <a:ext cx="1197303" cy="385564"/>
          </a:xfrm>
        </p:spPr>
        <p:txBody>
          <a:bodyPr/>
          <a:lstStyle/>
          <a:p>
            <a:r>
              <a:rPr lang="en-US" dirty="0"/>
              <a:t>03</a:t>
            </a:r>
          </a:p>
        </p:txBody>
      </p:sp>
      <p:sp>
        <p:nvSpPr>
          <p:cNvPr id="20" name="Text Placeholder 6">
            <a:extLst>
              <a:ext uri="{FF2B5EF4-FFF2-40B4-BE49-F238E27FC236}">
                <a16:creationId xmlns:a16="http://schemas.microsoft.com/office/drawing/2014/main" id="{41F42D2C-BC4B-56EA-E670-9358175F529C}"/>
              </a:ext>
            </a:extLst>
          </p:cNvPr>
          <p:cNvSpPr>
            <a:spLocks noGrp="1"/>
          </p:cNvSpPr>
          <p:nvPr>
            <p:ph type="body" sz="quarter" idx="16"/>
          </p:nvPr>
        </p:nvSpPr>
        <p:spPr>
          <a:xfrm>
            <a:off x="4055218" y="539952"/>
            <a:ext cx="7721445" cy="789277"/>
          </a:xfrm>
          <a:prstGeom prst="rect">
            <a:avLst/>
          </a:prstGeom>
        </p:spPr>
        <p:txBody>
          <a:bodyPr/>
          <a:lstStyle/>
          <a:p>
            <a:pPr>
              <a:lnSpc>
                <a:spcPts val="2960"/>
              </a:lnSpc>
            </a:pPr>
            <a:r>
              <a:rPr lang="en-GB" sz="3600" dirty="0">
                <a:solidFill>
                  <a:srgbClr val="EC7C69"/>
                </a:solidFill>
              </a:rPr>
              <a:t>Dobro počutje, ponovna povezava in izkušnje, osredotočene na naravo</a:t>
            </a:r>
          </a:p>
        </p:txBody>
      </p:sp>
      <p:sp>
        <p:nvSpPr>
          <p:cNvPr id="21" name="Text Placeholder 3">
            <a:extLst>
              <a:ext uri="{FF2B5EF4-FFF2-40B4-BE49-F238E27FC236}">
                <a16:creationId xmlns:a16="http://schemas.microsoft.com/office/drawing/2014/main" id="{E6F439B1-A3CF-C8B2-EDDF-486A9AE06E37}"/>
              </a:ext>
            </a:extLst>
          </p:cNvPr>
          <p:cNvSpPr>
            <a:spLocks noGrp="1"/>
          </p:cNvSpPr>
          <p:nvPr>
            <p:ph type="body" sz="quarter" idx="21"/>
          </p:nvPr>
        </p:nvSpPr>
        <p:spPr>
          <a:xfrm>
            <a:off x="4055218" y="1634589"/>
            <a:ext cx="7626248" cy="3773184"/>
          </a:xfrm>
          <a:prstGeom prst="rect">
            <a:avLst/>
          </a:prstGeom>
        </p:spPr>
        <p:txBody>
          <a:bodyPr lIns="91440" tIns="45720" rIns="91440" bIns="45720" anchor="t"/>
          <a:lstStyle/>
          <a:p>
            <a:pPr>
              <a:lnSpc>
                <a:spcPts val="2480"/>
              </a:lnSpc>
            </a:pPr>
            <a:r>
              <a:rPr lang="en-US" sz="2400" b="1">
                <a:solidFill>
                  <a:srgbClr val="459597"/>
                </a:solidFill>
              </a:rPr>
              <a:t>Velneški turizem </a:t>
            </a:r>
            <a:endParaRPr lang="en-US" sz="2400" b="1">
              <a:solidFill>
                <a:srgbClr val="459597"/>
              </a:solidFill>
              <a:hlinkClick r:id="rId2">
                <a:extLst>
                  <a:ext uri="{A12FA001-AC4F-418D-AE19-62706E023703}">
                    <ahyp:hlinkClr xmlns:ahyp="http://schemas.microsoft.com/office/drawing/2018/hyperlinkcolor" val="tx"/>
                  </a:ext>
                </a:extLst>
              </a:hlinkClick>
            </a:endParaRPr>
          </a:p>
          <a:p>
            <a:pPr>
              <a:lnSpc>
                <a:spcPts val="2480"/>
              </a:lnSpc>
            </a:pPr>
            <a:r>
              <a:rPr lang="en-US" b="1">
                <a:hlinkClick r:id="rId2">
                  <a:extLst>
                    <a:ext uri="{A12FA001-AC4F-418D-AE19-62706E023703}">
                      <ahyp:hlinkClr xmlns:ahyp="http://schemas.microsoft.com/office/drawing/2018/hyperlinkcolor" val="tx"/>
                    </a:ext>
                  </a:extLst>
                </a:hlinkClick>
              </a:rPr>
              <a:t>Velneški turizem</a:t>
            </a:r>
            <a:r>
              <a:rPr lang="en-US"/>
              <a:t> je v </a:t>
            </a:r>
            <a:r>
              <a:rPr lang="en-US" err="1"/>
              <a:t>porastu</a:t>
            </a:r>
            <a:r>
              <a:rPr lang="en-US"/>
              <a:t>, </a:t>
            </a:r>
            <a:r>
              <a:rPr lang="en-US" err="1"/>
              <a:t>saj</a:t>
            </a:r>
            <a:r>
              <a:rPr lang="en-US"/>
              <a:t> </a:t>
            </a:r>
            <a:r>
              <a:rPr lang="en-US" err="1"/>
              <a:t>potniki</a:t>
            </a:r>
            <a:r>
              <a:rPr lang="en-US"/>
              <a:t> </a:t>
            </a:r>
            <a:r>
              <a:rPr lang="en-US" err="1"/>
              <a:t>iščejo</a:t>
            </a:r>
            <a:r>
              <a:rPr lang="en-US"/>
              <a:t> </a:t>
            </a:r>
            <a:r>
              <a:rPr lang="en-US" err="1"/>
              <a:t>nastanitve</a:t>
            </a:r>
            <a:r>
              <a:rPr lang="en-US" dirty="0"/>
              <a:t>, ki </a:t>
            </a:r>
            <a:r>
              <a:rPr lang="en-US" dirty="0" err="1"/>
              <a:t>ponujajo</a:t>
            </a:r>
            <a:r>
              <a:rPr lang="en-US" dirty="0"/>
              <a:t> izkušnje, usmerjene v zdravje. Globalna industrija </a:t>
            </a:r>
            <a:r>
              <a:rPr lang="en-US"/>
              <a:t>velneškega turizma je bila </a:t>
            </a:r>
            <a:r>
              <a:rPr lang="en-US" b="1" dirty="0"/>
              <a:t>leta 2021 </a:t>
            </a:r>
            <a:r>
              <a:rPr lang="en-US" dirty="0"/>
              <a:t>ocenjena na</a:t>
            </a:r>
            <a:r>
              <a:rPr lang="en-US" b="1" dirty="0"/>
              <a:t> 850,55 milijarde dolarjev </a:t>
            </a:r>
            <a:r>
              <a:rPr lang="en-US" dirty="0"/>
              <a:t>in naj bi po napovedih znatno rasla. </a:t>
            </a:r>
          </a:p>
          <a:p>
            <a:pPr>
              <a:lnSpc>
                <a:spcPts val="2480"/>
              </a:lnSpc>
            </a:pPr>
            <a:endParaRPr lang="en-US" dirty="0"/>
          </a:p>
          <a:p>
            <a:pPr>
              <a:lnSpc>
                <a:spcPts val="2480"/>
              </a:lnSpc>
            </a:pPr>
            <a:r>
              <a:rPr lang="en-US"/>
              <a:t>Alternativne nastanitve </a:t>
            </a:r>
            <a:r>
              <a:rPr lang="en-US" err="1"/>
              <a:t>pogosto</a:t>
            </a:r>
            <a:r>
              <a:rPr lang="en-US"/>
              <a:t> </a:t>
            </a:r>
            <a:r>
              <a:rPr lang="en-US" err="1"/>
              <a:t>ponujajo</a:t>
            </a:r>
            <a:r>
              <a:rPr lang="en-US"/>
              <a:t> </a:t>
            </a:r>
            <a:r>
              <a:rPr lang="en-US" err="1"/>
              <a:t>dostop</a:t>
            </a:r>
            <a:r>
              <a:rPr lang="en-US"/>
              <a:t> do </a:t>
            </a:r>
            <a:r>
              <a:rPr lang="en-US" err="1"/>
              <a:t>narave</a:t>
            </a:r>
            <a:r>
              <a:rPr lang="en-US"/>
              <a:t>, </a:t>
            </a:r>
            <a:r>
              <a:rPr lang="en-US" err="1"/>
              <a:t>miru</a:t>
            </a:r>
            <a:r>
              <a:rPr lang="en-US" dirty="0"/>
              <a:t> </a:t>
            </a:r>
            <a:r>
              <a:rPr lang="en-US"/>
              <a:t>in </a:t>
            </a:r>
            <a:r>
              <a:rPr lang="en-US" err="1"/>
              <a:t>velneških</a:t>
            </a:r>
            <a:r>
              <a:rPr lang="en-US"/>
              <a:t> </a:t>
            </a:r>
            <a:r>
              <a:rPr lang="en-US" err="1"/>
              <a:t>dejavnosti</a:t>
            </a:r>
            <a:r>
              <a:rPr lang="en-US"/>
              <a:t>, </a:t>
            </a:r>
            <a:r>
              <a:rPr lang="en-US" err="1"/>
              <a:t>kar</a:t>
            </a:r>
            <a:r>
              <a:rPr lang="en-US"/>
              <a:t> je v </a:t>
            </a:r>
            <a:r>
              <a:rPr lang="en-US" err="1"/>
              <a:t>skladu</a:t>
            </a:r>
            <a:r>
              <a:rPr lang="en-US"/>
              <a:t> z </a:t>
            </a:r>
            <a:r>
              <a:rPr lang="en-US" err="1"/>
              <a:t>željami</a:t>
            </a:r>
            <a:r>
              <a:rPr lang="en-US"/>
              <a:t> </a:t>
            </a:r>
            <a:r>
              <a:rPr lang="en-US" err="1"/>
              <a:t>popotnikov</a:t>
            </a:r>
            <a:r>
              <a:rPr lang="en-US" dirty="0"/>
              <a:t>, ki se </a:t>
            </a:r>
            <a:r>
              <a:rPr lang="en-US"/>
              <a:t>osredotočajo na velnes.</a:t>
            </a:r>
            <a:endParaRPr lang="en-US">
              <a:ea typeface="Calibri"/>
              <a:cs typeface="Calibri"/>
            </a:endParaRPr>
          </a:p>
          <a:p>
            <a:pPr>
              <a:lnSpc>
                <a:spcPts val="2480"/>
              </a:lnSpc>
            </a:pPr>
            <a:endParaRPr lang="en-US" dirty="0"/>
          </a:p>
          <a:p>
            <a:pPr>
              <a:lnSpc>
                <a:spcPts val="2480"/>
              </a:lnSpc>
            </a:pPr>
            <a:r>
              <a:rPr lang="en-US" sz="2400" b="1" dirty="0">
                <a:solidFill>
                  <a:srgbClr val="459597"/>
                </a:solidFill>
              </a:rPr>
              <a:t>Sodobni luksuz in potovanja </a:t>
            </a:r>
            <a:r>
              <a:rPr lang="en-US"/>
              <a:t>zdaj pogosto pomenita bližino narave in pomembne interakcije z </a:t>
            </a:r>
            <a:r>
              <a:rPr lang="en-US" dirty="0"/>
              <a:t>okoljem. Hoteli ustvarjajo izkušnje</a:t>
            </a:r>
            <a:r>
              <a:rPr lang="en-US" b="1" dirty="0"/>
              <a:t>, </a:t>
            </a:r>
            <a:r>
              <a:rPr lang="en-US" dirty="0"/>
              <a:t>ki</a:t>
            </a:r>
            <a:r>
              <a:rPr lang="en-US" b="1" dirty="0"/>
              <a:t> temeljijo na naravi </a:t>
            </a:r>
            <a:r>
              <a:rPr lang="en-US" dirty="0"/>
              <a:t>in spodbujajo goste, da se odklopijo od tehnologije in ponovno povežejo s svetom okoli sebe. </a:t>
            </a:r>
          </a:p>
          <a:p>
            <a:pPr>
              <a:lnSpc>
                <a:spcPts val="2480"/>
              </a:lnSpc>
            </a:pPr>
            <a:endParaRPr lang="en-US" dirty="0"/>
          </a:p>
          <a:p>
            <a:pPr>
              <a:lnSpc>
                <a:spcPts val="2480"/>
              </a:lnSpc>
            </a:pPr>
            <a:endParaRPr lang="en-US" dirty="0"/>
          </a:p>
          <a:p>
            <a:pPr>
              <a:lnSpc>
                <a:spcPts val="2480"/>
              </a:lnSpc>
            </a:pPr>
            <a:r>
              <a:rPr lang="en-IE" dirty="0"/>
              <a:t> </a:t>
            </a:r>
          </a:p>
        </p:txBody>
      </p:sp>
      <p:sp>
        <p:nvSpPr>
          <p:cNvPr id="22" name="Slide Number Placeholder 5">
            <a:extLst>
              <a:ext uri="{FF2B5EF4-FFF2-40B4-BE49-F238E27FC236}">
                <a16:creationId xmlns:a16="http://schemas.microsoft.com/office/drawing/2014/main" id="{6D9A57E5-4647-F8B9-D302-5DBD0BEEC6D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68</a:t>
            </a:fld>
            <a:endParaRPr lang="fr-CA" sz="1200" dirty="0"/>
          </a:p>
        </p:txBody>
      </p:sp>
      <p:grpSp>
        <p:nvGrpSpPr>
          <p:cNvPr id="23" name="Graphic 503">
            <a:extLst>
              <a:ext uri="{FF2B5EF4-FFF2-40B4-BE49-F238E27FC236}">
                <a16:creationId xmlns:a16="http://schemas.microsoft.com/office/drawing/2014/main" id="{9AA4F8B3-98EE-C2A7-B2DC-05989723D8E4}"/>
              </a:ext>
            </a:extLst>
          </p:cNvPr>
          <p:cNvGrpSpPr/>
          <p:nvPr/>
        </p:nvGrpSpPr>
        <p:grpSpPr>
          <a:xfrm>
            <a:off x="813180" y="4580431"/>
            <a:ext cx="1177845" cy="1372635"/>
            <a:chOff x="2307546" y="2307551"/>
            <a:chExt cx="929291" cy="1082976"/>
          </a:xfrm>
          <a:noFill/>
        </p:grpSpPr>
        <p:grpSp>
          <p:nvGrpSpPr>
            <p:cNvPr id="24" name="Graphic 503">
              <a:extLst>
                <a:ext uri="{FF2B5EF4-FFF2-40B4-BE49-F238E27FC236}">
                  <a16:creationId xmlns:a16="http://schemas.microsoft.com/office/drawing/2014/main" id="{D4931029-D4DB-B945-E487-37211A46E5E6}"/>
                </a:ext>
              </a:extLst>
            </p:cNvPr>
            <p:cNvGrpSpPr/>
            <p:nvPr/>
          </p:nvGrpSpPr>
          <p:grpSpPr>
            <a:xfrm>
              <a:off x="2536980" y="2723928"/>
              <a:ext cx="470422" cy="276595"/>
              <a:chOff x="2536980" y="2723928"/>
              <a:chExt cx="470422" cy="276595"/>
            </a:xfrm>
            <a:grpFill/>
          </p:grpSpPr>
          <p:sp>
            <p:nvSpPr>
              <p:cNvPr id="37" name="Freeform 2819">
                <a:extLst>
                  <a:ext uri="{FF2B5EF4-FFF2-40B4-BE49-F238E27FC236}">
                    <a16:creationId xmlns:a16="http://schemas.microsoft.com/office/drawing/2014/main" id="{38E0D92C-2E26-ACEA-E204-A60E3CCD310B}"/>
                  </a:ext>
                </a:extLst>
              </p:cNvPr>
              <p:cNvSpPr/>
              <p:nvPr/>
            </p:nvSpPr>
            <p:spPr>
              <a:xfrm>
                <a:off x="2536980" y="2924040"/>
                <a:ext cx="145253" cy="72528"/>
              </a:xfrm>
              <a:custGeom>
                <a:avLst/>
                <a:gdLst>
                  <a:gd name="connsiteX0" fmla="*/ 145253 w 145253"/>
                  <a:gd name="connsiteY0" fmla="*/ 72528 h 72528"/>
                  <a:gd name="connsiteX1" fmla="*/ 0 w 145253"/>
                  <a:gd name="connsiteY1" fmla="*/ 0 h 72528"/>
                </a:gdLst>
                <a:ahLst/>
                <a:cxnLst>
                  <a:cxn ang="0">
                    <a:pos x="connsiteX0" y="connsiteY0"/>
                  </a:cxn>
                  <a:cxn ang="0">
                    <a:pos x="connsiteX1" y="connsiteY1"/>
                  </a:cxn>
                </a:cxnLst>
                <a:rect l="l" t="t" r="r" b="b"/>
                <a:pathLst>
                  <a:path w="145253" h="72528">
                    <a:moveTo>
                      <a:pt x="145253" y="72528"/>
                    </a:moveTo>
                    <a:cubicBezTo>
                      <a:pt x="92434" y="64286"/>
                      <a:pt x="41265" y="39561"/>
                      <a:pt x="0" y="0"/>
                    </a:cubicBezTo>
                  </a:path>
                </a:pathLst>
              </a:custGeom>
              <a:grpFill/>
              <a:ln w="16501" cap="rnd">
                <a:solidFill>
                  <a:srgbClr val="000000"/>
                </a:solidFill>
                <a:prstDash val="solid"/>
                <a:round/>
              </a:ln>
            </p:spPr>
            <p:txBody>
              <a:bodyPr rtlCol="0" anchor="ctr"/>
              <a:lstStyle/>
              <a:p>
                <a:endParaRPr lang="en-US" sz="1799"/>
              </a:p>
            </p:txBody>
          </p:sp>
          <p:sp>
            <p:nvSpPr>
              <p:cNvPr id="38" name="Freeform 2820">
                <a:extLst>
                  <a:ext uri="{FF2B5EF4-FFF2-40B4-BE49-F238E27FC236}">
                    <a16:creationId xmlns:a16="http://schemas.microsoft.com/office/drawing/2014/main" id="{E15FD76B-9A02-CA3B-4A63-6AF02B162EF5}"/>
                  </a:ext>
                </a:extLst>
              </p:cNvPr>
              <p:cNvSpPr/>
              <p:nvPr/>
            </p:nvSpPr>
            <p:spPr>
              <a:xfrm>
                <a:off x="2682234" y="2723928"/>
                <a:ext cx="325169" cy="276595"/>
              </a:xfrm>
              <a:custGeom>
                <a:avLst/>
                <a:gdLst>
                  <a:gd name="connsiteX0" fmla="*/ 100687 w 325169"/>
                  <a:gd name="connsiteY0" fmla="*/ 63297 h 276595"/>
                  <a:gd name="connsiteX1" fmla="*/ 0 w 325169"/>
                  <a:gd name="connsiteY1" fmla="*/ 272640 h 276595"/>
                  <a:gd name="connsiteX2" fmla="*/ 224482 w 325169"/>
                  <a:gd name="connsiteY2" fmla="*/ 213299 h 276595"/>
                  <a:gd name="connsiteX3" fmla="*/ 325169 w 325169"/>
                  <a:gd name="connsiteY3" fmla="*/ 3956 h 276595"/>
                  <a:gd name="connsiteX4" fmla="*/ 100687 w 325169"/>
                  <a:gd name="connsiteY4" fmla="*/ 63297 h 27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69" h="276595">
                    <a:moveTo>
                      <a:pt x="100687" y="63297"/>
                    </a:moveTo>
                    <a:cubicBezTo>
                      <a:pt x="36313" y="117693"/>
                      <a:pt x="1651" y="195166"/>
                      <a:pt x="0" y="272640"/>
                    </a:cubicBezTo>
                    <a:cubicBezTo>
                      <a:pt x="77578" y="285827"/>
                      <a:pt x="160109" y="266046"/>
                      <a:pt x="224482" y="213299"/>
                    </a:cubicBezTo>
                    <a:cubicBezTo>
                      <a:pt x="288856" y="158903"/>
                      <a:pt x="323519" y="81429"/>
                      <a:pt x="325169" y="3956"/>
                    </a:cubicBezTo>
                    <a:cubicBezTo>
                      <a:pt x="247591" y="-9231"/>
                      <a:pt x="165061" y="10550"/>
                      <a:pt x="100687" y="63297"/>
                    </a:cubicBezTo>
                    <a:close/>
                  </a:path>
                </a:pathLst>
              </a:custGeom>
              <a:solidFill>
                <a:srgbClr val="EC7C69"/>
              </a:solidFill>
              <a:ln w="16501" cap="rnd">
                <a:solidFill>
                  <a:srgbClr val="000000"/>
                </a:solidFill>
                <a:prstDash val="solid"/>
                <a:round/>
              </a:ln>
            </p:spPr>
            <p:txBody>
              <a:bodyPr rtlCol="0" anchor="ctr"/>
              <a:lstStyle/>
              <a:p>
                <a:endParaRPr lang="en-US" sz="1799"/>
              </a:p>
            </p:txBody>
          </p:sp>
        </p:grpSp>
        <p:sp>
          <p:nvSpPr>
            <p:cNvPr id="25" name="Freeform 2807">
              <a:extLst>
                <a:ext uri="{FF2B5EF4-FFF2-40B4-BE49-F238E27FC236}">
                  <a16:creationId xmlns:a16="http://schemas.microsoft.com/office/drawing/2014/main" id="{47080722-6952-4D62-0A42-CB410E3FCE84}"/>
                </a:ext>
              </a:extLst>
            </p:cNvPr>
            <p:cNvSpPr/>
            <p:nvPr/>
          </p:nvSpPr>
          <p:spPr>
            <a:xfrm>
              <a:off x="2682234" y="2727885"/>
              <a:ext cx="323518" cy="268683"/>
            </a:xfrm>
            <a:custGeom>
              <a:avLst/>
              <a:gdLst>
                <a:gd name="connsiteX0" fmla="*/ 0 w 323518"/>
                <a:gd name="connsiteY0" fmla="*/ 268684 h 268683"/>
                <a:gd name="connsiteX1" fmla="*/ 323519 w 323518"/>
                <a:gd name="connsiteY1" fmla="*/ 0 h 268683"/>
              </a:gdLst>
              <a:ahLst/>
              <a:cxnLst>
                <a:cxn ang="0">
                  <a:pos x="connsiteX0" y="connsiteY0"/>
                </a:cxn>
                <a:cxn ang="0">
                  <a:pos x="connsiteX1" y="connsiteY1"/>
                </a:cxn>
              </a:cxnLst>
              <a:rect l="l" t="t" r="r" b="b"/>
              <a:pathLst>
                <a:path w="323518" h="268683">
                  <a:moveTo>
                    <a:pt x="0" y="268684"/>
                  </a:moveTo>
                  <a:lnTo>
                    <a:pt x="323519" y="0"/>
                  </a:lnTo>
                </a:path>
              </a:pathLst>
            </a:custGeom>
            <a:grpFill/>
            <a:ln w="16501" cap="rnd">
              <a:solidFill>
                <a:srgbClr val="000000"/>
              </a:solidFill>
              <a:prstDash val="solid"/>
              <a:round/>
            </a:ln>
          </p:spPr>
          <p:txBody>
            <a:bodyPr rtlCol="0" anchor="ctr"/>
            <a:lstStyle/>
            <a:p>
              <a:endParaRPr lang="en-US" sz="1799" dirty="0"/>
            </a:p>
          </p:txBody>
        </p:sp>
        <p:grpSp>
          <p:nvGrpSpPr>
            <p:cNvPr id="26" name="Graphic 503">
              <a:extLst>
                <a:ext uri="{FF2B5EF4-FFF2-40B4-BE49-F238E27FC236}">
                  <a16:creationId xmlns:a16="http://schemas.microsoft.com/office/drawing/2014/main" id="{FCFF637B-AA9C-861C-44A7-8A515CDF1960}"/>
                </a:ext>
              </a:extLst>
            </p:cNvPr>
            <p:cNvGrpSpPr/>
            <p:nvPr/>
          </p:nvGrpSpPr>
          <p:grpSpPr>
            <a:xfrm>
              <a:off x="2307546" y="2307551"/>
              <a:ext cx="929291" cy="1082976"/>
              <a:chOff x="2307546" y="2307551"/>
              <a:chExt cx="929291" cy="1082976"/>
            </a:xfrm>
            <a:grpFill/>
          </p:grpSpPr>
          <p:sp>
            <p:nvSpPr>
              <p:cNvPr id="27" name="Freeform 2809">
                <a:extLst>
                  <a:ext uri="{FF2B5EF4-FFF2-40B4-BE49-F238E27FC236}">
                    <a16:creationId xmlns:a16="http://schemas.microsoft.com/office/drawing/2014/main" id="{3FEB3A16-1D0C-F66B-AB4F-E6DAC43B9737}"/>
                  </a:ext>
                </a:extLst>
              </p:cNvPr>
              <p:cNvSpPr/>
              <p:nvPr/>
            </p:nvSpPr>
            <p:spPr>
              <a:xfrm>
                <a:off x="2307546" y="2307551"/>
                <a:ext cx="929291" cy="384069"/>
              </a:xfrm>
              <a:custGeom>
                <a:avLst/>
                <a:gdLst>
                  <a:gd name="connsiteX0" fmla="*/ 0 w 929291"/>
                  <a:gd name="connsiteY0" fmla="*/ 384069 h 384069"/>
                  <a:gd name="connsiteX1" fmla="*/ 463820 w 929291"/>
                  <a:gd name="connsiteY1" fmla="*/ 0 h 384069"/>
                  <a:gd name="connsiteX2" fmla="*/ 929291 w 929291"/>
                  <a:gd name="connsiteY2" fmla="*/ 384069 h 384069"/>
                  <a:gd name="connsiteX3" fmla="*/ 784038 w 929291"/>
                  <a:gd name="connsiteY3" fmla="*/ 384069 h 384069"/>
                  <a:gd name="connsiteX4" fmla="*/ 462170 w 929291"/>
                  <a:gd name="connsiteY4" fmla="*/ 121979 h 384069"/>
                  <a:gd name="connsiteX5" fmla="*/ 145253 w 929291"/>
                  <a:gd name="connsiteY5" fmla="*/ 384069 h 384069"/>
                  <a:gd name="connsiteX6" fmla="*/ 0 w 929291"/>
                  <a:gd name="connsiteY6" fmla="*/ 384069 h 38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291" h="384069">
                    <a:moveTo>
                      <a:pt x="0" y="384069"/>
                    </a:moveTo>
                    <a:lnTo>
                      <a:pt x="463820" y="0"/>
                    </a:lnTo>
                    <a:lnTo>
                      <a:pt x="929291" y="384069"/>
                    </a:lnTo>
                    <a:lnTo>
                      <a:pt x="784038" y="384069"/>
                    </a:lnTo>
                    <a:lnTo>
                      <a:pt x="462170" y="121979"/>
                    </a:lnTo>
                    <a:lnTo>
                      <a:pt x="145253" y="384069"/>
                    </a:lnTo>
                    <a:lnTo>
                      <a:pt x="0" y="384069"/>
                    </a:lnTo>
                    <a:close/>
                  </a:path>
                </a:pathLst>
              </a:custGeom>
              <a:grpFill/>
              <a:ln w="16501" cap="rnd">
                <a:solidFill>
                  <a:srgbClr val="000000"/>
                </a:solidFill>
                <a:prstDash val="solid"/>
                <a:round/>
              </a:ln>
            </p:spPr>
            <p:txBody>
              <a:bodyPr rtlCol="0" anchor="ctr"/>
              <a:lstStyle/>
              <a:p>
                <a:endParaRPr lang="en-US" sz="1799"/>
              </a:p>
            </p:txBody>
          </p:sp>
          <p:grpSp>
            <p:nvGrpSpPr>
              <p:cNvPr id="28" name="Graphic 503">
                <a:extLst>
                  <a:ext uri="{FF2B5EF4-FFF2-40B4-BE49-F238E27FC236}">
                    <a16:creationId xmlns:a16="http://schemas.microsoft.com/office/drawing/2014/main" id="{B22D8AC7-E197-C416-3442-1B5779C8C172}"/>
                  </a:ext>
                </a:extLst>
              </p:cNvPr>
              <p:cNvGrpSpPr/>
              <p:nvPr/>
            </p:nvGrpSpPr>
            <p:grpSpPr>
              <a:xfrm>
                <a:off x="2362016" y="2746017"/>
                <a:ext cx="820350" cy="644511"/>
                <a:chOff x="2362016" y="2746017"/>
                <a:chExt cx="820350" cy="644511"/>
              </a:xfrm>
              <a:grpFill/>
            </p:grpSpPr>
            <p:grpSp>
              <p:nvGrpSpPr>
                <p:cNvPr id="29" name="Graphic 503">
                  <a:extLst>
                    <a:ext uri="{FF2B5EF4-FFF2-40B4-BE49-F238E27FC236}">
                      <a16:creationId xmlns:a16="http://schemas.microsoft.com/office/drawing/2014/main" id="{E902A555-C379-27B7-C8E5-AB4C5D4F430D}"/>
                    </a:ext>
                  </a:extLst>
                </p:cNvPr>
                <p:cNvGrpSpPr/>
                <p:nvPr/>
              </p:nvGrpSpPr>
              <p:grpSpPr>
                <a:xfrm>
                  <a:off x="2810981" y="2747665"/>
                  <a:ext cx="371386" cy="642862"/>
                  <a:chOff x="2810981" y="2747665"/>
                  <a:chExt cx="371386" cy="642862"/>
                </a:xfrm>
                <a:grpFill/>
              </p:grpSpPr>
              <p:sp>
                <p:nvSpPr>
                  <p:cNvPr id="34" name="Freeform 2816">
                    <a:extLst>
                      <a:ext uri="{FF2B5EF4-FFF2-40B4-BE49-F238E27FC236}">
                        <a16:creationId xmlns:a16="http://schemas.microsoft.com/office/drawing/2014/main" id="{512334D3-8444-946C-88D7-3DEE2049BFC6}"/>
                      </a:ext>
                    </a:extLst>
                  </p:cNvPr>
                  <p:cNvSpPr/>
                  <p:nvPr/>
                </p:nvSpPr>
                <p:spPr>
                  <a:xfrm>
                    <a:off x="2826079" y="2747665"/>
                    <a:ext cx="356288" cy="543960"/>
                  </a:xfrm>
                  <a:custGeom>
                    <a:avLst/>
                    <a:gdLst>
                      <a:gd name="connsiteX0" fmla="*/ 174722 w 356288"/>
                      <a:gd name="connsiteY0" fmla="*/ 542312 h 543960"/>
                      <a:gd name="connsiteX1" fmla="*/ 343083 w 356288"/>
                      <a:gd name="connsiteY1" fmla="*/ 374179 h 543960"/>
                      <a:gd name="connsiteX2" fmla="*/ 356288 w 356288"/>
                      <a:gd name="connsiteY2" fmla="*/ 342860 h 543960"/>
                      <a:gd name="connsiteX3" fmla="*/ 356288 w 356288"/>
                      <a:gd name="connsiteY3" fmla="*/ 24725 h 543960"/>
                      <a:gd name="connsiteX4" fmla="*/ 331529 w 356288"/>
                      <a:gd name="connsiteY4" fmla="*/ 0 h 543960"/>
                      <a:gd name="connsiteX5" fmla="*/ 267155 w 356288"/>
                      <a:gd name="connsiteY5" fmla="*/ 90660 h 543960"/>
                      <a:gd name="connsiteX6" fmla="*/ 244047 w 356288"/>
                      <a:gd name="connsiteY6" fmla="*/ 267035 h 543960"/>
                      <a:gd name="connsiteX7" fmla="*/ 191228 w 356288"/>
                      <a:gd name="connsiteY7" fmla="*/ 281871 h 543960"/>
                      <a:gd name="connsiteX8" fmla="*/ 131806 w 356288"/>
                      <a:gd name="connsiteY8" fmla="*/ 341212 h 543960"/>
                      <a:gd name="connsiteX9" fmla="*/ 29468 w 356288"/>
                      <a:gd name="connsiteY9" fmla="*/ 389014 h 543960"/>
                      <a:gd name="connsiteX10" fmla="*/ 3058 w 356288"/>
                      <a:gd name="connsiteY10" fmla="*/ 543961 h 54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88" h="543960">
                        <a:moveTo>
                          <a:pt x="174722" y="542312"/>
                        </a:moveTo>
                        <a:lnTo>
                          <a:pt x="343083" y="374179"/>
                        </a:lnTo>
                        <a:cubicBezTo>
                          <a:pt x="351336" y="365937"/>
                          <a:pt x="356288" y="354399"/>
                          <a:pt x="356288" y="342860"/>
                        </a:cubicBezTo>
                        <a:lnTo>
                          <a:pt x="356288" y="24725"/>
                        </a:lnTo>
                        <a:cubicBezTo>
                          <a:pt x="356288" y="11539"/>
                          <a:pt x="344734" y="0"/>
                          <a:pt x="331529" y="0"/>
                        </a:cubicBezTo>
                        <a:cubicBezTo>
                          <a:pt x="303469" y="1648"/>
                          <a:pt x="277059" y="31319"/>
                          <a:pt x="267155" y="90660"/>
                        </a:cubicBezTo>
                        <a:lnTo>
                          <a:pt x="244047" y="267035"/>
                        </a:lnTo>
                        <a:cubicBezTo>
                          <a:pt x="224240" y="265387"/>
                          <a:pt x="202782" y="270332"/>
                          <a:pt x="191228" y="281871"/>
                        </a:cubicBezTo>
                        <a:lnTo>
                          <a:pt x="131806" y="341212"/>
                        </a:lnTo>
                        <a:cubicBezTo>
                          <a:pt x="77336" y="352750"/>
                          <a:pt x="57528" y="359344"/>
                          <a:pt x="29468" y="389014"/>
                        </a:cubicBezTo>
                        <a:cubicBezTo>
                          <a:pt x="-5195" y="423630"/>
                          <a:pt x="-1893" y="473081"/>
                          <a:pt x="3058" y="543961"/>
                        </a:cubicBezTo>
                      </a:path>
                    </a:pathLst>
                  </a:custGeom>
                  <a:grpFill/>
                  <a:ln w="16501" cap="rnd">
                    <a:solidFill>
                      <a:srgbClr val="000000"/>
                    </a:solidFill>
                    <a:prstDash val="solid"/>
                    <a:round/>
                  </a:ln>
                </p:spPr>
                <p:txBody>
                  <a:bodyPr rtlCol="0" anchor="ctr"/>
                  <a:lstStyle/>
                  <a:p>
                    <a:endParaRPr lang="en-US" sz="1799"/>
                  </a:p>
                </p:txBody>
              </p:sp>
              <p:sp>
                <p:nvSpPr>
                  <p:cNvPr id="35" name="Freeform 2817">
                    <a:extLst>
                      <a:ext uri="{FF2B5EF4-FFF2-40B4-BE49-F238E27FC236}">
                        <a16:creationId xmlns:a16="http://schemas.microsoft.com/office/drawing/2014/main" id="{BE07D176-FD9C-0449-3937-A365AED18510}"/>
                      </a:ext>
                    </a:extLst>
                  </p:cNvPr>
                  <p:cNvSpPr/>
                  <p:nvPr/>
                </p:nvSpPr>
                <p:spPr>
                  <a:xfrm>
                    <a:off x="2810981" y="3289977"/>
                    <a:ext cx="234385" cy="100550"/>
                  </a:xfrm>
                  <a:custGeom>
                    <a:avLst/>
                    <a:gdLst>
                      <a:gd name="connsiteX0" fmla="*/ 0 w 234385"/>
                      <a:gd name="connsiteY0" fmla="*/ 0 h 100550"/>
                      <a:gd name="connsiteX1" fmla="*/ 234386 w 234385"/>
                      <a:gd name="connsiteY1" fmla="*/ 0 h 100550"/>
                      <a:gd name="connsiteX2" fmla="*/ 234386 w 234385"/>
                      <a:gd name="connsiteY2" fmla="*/ 100550 h 100550"/>
                      <a:gd name="connsiteX3" fmla="*/ 0 w 234385"/>
                      <a:gd name="connsiteY3" fmla="*/ 100550 h 100550"/>
                    </a:gdLst>
                    <a:ahLst/>
                    <a:cxnLst>
                      <a:cxn ang="0">
                        <a:pos x="connsiteX0" y="connsiteY0"/>
                      </a:cxn>
                      <a:cxn ang="0">
                        <a:pos x="connsiteX1" y="connsiteY1"/>
                      </a:cxn>
                      <a:cxn ang="0">
                        <a:pos x="connsiteX2" y="connsiteY2"/>
                      </a:cxn>
                      <a:cxn ang="0">
                        <a:pos x="connsiteX3" y="connsiteY3"/>
                      </a:cxn>
                    </a:cxnLst>
                    <a:rect l="l" t="t" r="r" b="b"/>
                    <a:pathLst>
                      <a:path w="234385" h="100550">
                        <a:moveTo>
                          <a:pt x="0" y="0"/>
                        </a:moveTo>
                        <a:lnTo>
                          <a:pt x="234386" y="0"/>
                        </a:lnTo>
                        <a:lnTo>
                          <a:pt x="234386" y="100550"/>
                        </a:lnTo>
                        <a:lnTo>
                          <a:pt x="0" y="100550"/>
                        </a:lnTo>
                        <a:close/>
                      </a:path>
                    </a:pathLst>
                  </a:custGeom>
                  <a:grpFill/>
                  <a:ln w="16501" cap="rnd">
                    <a:solidFill>
                      <a:srgbClr val="000000"/>
                    </a:solidFill>
                    <a:prstDash val="solid"/>
                    <a:round/>
                  </a:ln>
                </p:spPr>
                <p:txBody>
                  <a:bodyPr rtlCol="0" anchor="ctr"/>
                  <a:lstStyle/>
                  <a:p>
                    <a:endParaRPr lang="en-US" sz="1799"/>
                  </a:p>
                </p:txBody>
              </p:sp>
              <p:sp>
                <p:nvSpPr>
                  <p:cNvPr id="36" name="Freeform 2818">
                    <a:extLst>
                      <a:ext uri="{FF2B5EF4-FFF2-40B4-BE49-F238E27FC236}">
                        <a16:creationId xmlns:a16="http://schemas.microsoft.com/office/drawing/2014/main" id="{7DC34816-0178-7088-B255-FDF65D4A4846}"/>
                      </a:ext>
                    </a:extLst>
                  </p:cNvPr>
                  <p:cNvSpPr/>
                  <p:nvPr/>
                </p:nvSpPr>
                <p:spPr>
                  <a:xfrm>
                    <a:off x="3000801" y="3014700"/>
                    <a:ext cx="108049" cy="140111"/>
                  </a:xfrm>
                  <a:custGeom>
                    <a:avLst/>
                    <a:gdLst>
                      <a:gd name="connsiteX0" fmla="*/ 70976 w 108049"/>
                      <a:gd name="connsiteY0" fmla="*/ 0 h 140111"/>
                      <a:gd name="connsiteX1" fmla="*/ 92434 w 108049"/>
                      <a:gd name="connsiteY1" fmla="*/ 6593 h 140111"/>
                      <a:gd name="connsiteX2" fmla="*/ 103988 w 108049"/>
                      <a:gd name="connsiteY2" fmla="*/ 36264 h 140111"/>
                      <a:gd name="connsiteX3" fmla="*/ 0 w 108049"/>
                      <a:gd name="connsiteY3" fmla="*/ 140111 h 140111"/>
                    </a:gdLst>
                    <a:ahLst/>
                    <a:cxnLst>
                      <a:cxn ang="0">
                        <a:pos x="connsiteX0" y="connsiteY0"/>
                      </a:cxn>
                      <a:cxn ang="0">
                        <a:pos x="connsiteX1" y="connsiteY1"/>
                      </a:cxn>
                      <a:cxn ang="0">
                        <a:pos x="connsiteX2" y="connsiteY2"/>
                      </a:cxn>
                      <a:cxn ang="0">
                        <a:pos x="connsiteX3" y="connsiteY3"/>
                      </a:cxn>
                    </a:cxnLst>
                    <a:rect l="l" t="t" r="r" b="b"/>
                    <a:pathLst>
                      <a:path w="108049" h="140111">
                        <a:moveTo>
                          <a:pt x="70976" y="0"/>
                        </a:moveTo>
                        <a:cubicBezTo>
                          <a:pt x="79229" y="0"/>
                          <a:pt x="85831" y="3296"/>
                          <a:pt x="92434" y="6593"/>
                        </a:cubicBezTo>
                        <a:cubicBezTo>
                          <a:pt x="103988" y="11538"/>
                          <a:pt x="113892" y="24725"/>
                          <a:pt x="103988" y="36264"/>
                        </a:cubicBezTo>
                        <a:lnTo>
                          <a:pt x="0" y="140111"/>
                        </a:lnTo>
                      </a:path>
                    </a:pathLst>
                  </a:custGeom>
                  <a:grpFill/>
                  <a:ln w="16501" cap="rnd">
                    <a:solidFill>
                      <a:srgbClr val="000000"/>
                    </a:solidFill>
                    <a:prstDash val="solid"/>
                    <a:round/>
                  </a:ln>
                </p:spPr>
                <p:txBody>
                  <a:bodyPr rtlCol="0" anchor="ctr"/>
                  <a:lstStyle/>
                  <a:p>
                    <a:endParaRPr lang="en-US" sz="1799"/>
                  </a:p>
                </p:txBody>
              </p:sp>
            </p:grpSp>
            <p:grpSp>
              <p:nvGrpSpPr>
                <p:cNvPr id="30" name="Graphic 503">
                  <a:extLst>
                    <a:ext uri="{FF2B5EF4-FFF2-40B4-BE49-F238E27FC236}">
                      <a16:creationId xmlns:a16="http://schemas.microsoft.com/office/drawing/2014/main" id="{98E617EB-429B-BD52-57DD-CD95185B1F79}"/>
                    </a:ext>
                  </a:extLst>
                </p:cNvPr>
                <p:cNvGrpSpPr/>
                <p:nvPr/>
              </p:nvGrpSpPr>
              <p:grpSpPr>
                <a:xfrm>
                  <a:off x="2362016" y="2746017"/>
                  <a:ext cx="369735" cy="644511"/>
                  <a:chOff x="2362016" y="2746017"/>
                  <a:chExt cx="369735" cy="644511"/>
                </a:xfrm>
                <a:grpFill/>
              </p:grpSpPr>
              <p:sp>
                <p:nvSpPr>
                  <p:cNvPr id="31" name="Freeform 2813">
                    <a:extLst>
                      <a:ext uri="{FF2B5EF4-FFF2-40B4-BE49-F238E27FC236}">
                        <a16:creationId xmlns:a16="http://schemas.microsoft.com/office/drawing/2014/main" id="{D2A9812C-D559-BB61-7589-89632802FEA2}"/>
                      </a:ext>
                    </a:extLst>
                  </p:cNvPr>
                  <p:cNvSpPr/>
                  <p:nvPr/>
                </p:nvSpPr>
                <p:spPr>
                  <a:xfrm>
                    <a:off x="2362016" y="2746017"/>
                    <a:ext cx="356288" cy="542312"/>
                  </a:xfrm>
                  <a:custGeom>
                    <a:avLst/>
                    <a:gdLst>
                      <a:gd name="connsiteX0" fmla="*/ 353230 w 356288"/>
                      <a:gd name="connsiteY0" fmla="*/ 540664 h 542312"/>
                      <a:gd name="connsiteX1" fmla="*/ 326820 w 356288"/>
                      <a:gd name="connsiteY1" fmla="*/ 389014 h 542312"/>
                      <a:gd name="connsiteX2" fmla="*/ 224482 w 356288"/>
                      <a:gd name="connsiteY2" fmla="*/ 341212 h 542312"/>
                      <a:gd name="connsiteX3" fmla="*/ 165061 w 356288"/>
                      <a:gd name="connsiteY3" fmla="*/ 281870 h 542312"/>
                      <a:gd name="connsiteX4" fmla="*/ 112241 w 356288"/>
                      <a:gd name="connsiteY4" fmla="*/ 267035 h 542312"/>
                      <a:gd name="connsiteX5" fmla="*/ 89133 w 356288"/>
                      <a:gd name="connsiteY5" fmla="*/ 90660 h 542312"/>
                      <a:gd name="connsiteX6" fmla="*/ 24759 w 356288"/>
                      <a:gd name="connsiteY6" fmla="*/ 0 h 542312"/>
                      <a:gd name="connsiteX7" fmla="*/ 0 w 356288"/>
                      <a:gd name="connsiteY7" fmla="*/ 24725 h 542312"/>
                      <a:gd name="connsiteX8" fmla="*/ 0 w 356288"/>
                      <a:gd name="connsiteY8" fmla="*/ 342860 h 542312"/>
                      <a:gd name="connsiteX9" fmla="*/ 13205 w 356288"/>
                      <a:gd name="connsiteY9" fmla="*/ 374179 h 542312"/>
                      <a:gd name="connsiteX10" fmla="*/ 181567 w 356288"/>
                      <a:gd name="connsiteY10" fmla="*/ 542313 h 54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88" h="542312">
                        <a:moveTo>
                          <a:pt x="353230" y="540664"/>
                        </a:moveTo>
                        <a:cubicBezTo>
                          <a:pt x="358181" y="471433"/>
                          <a:pt x="361483" y="423630"/>
                          <a:pt x="326820" y="389014"/>
                        </a:cubicBezTo>
                        <a:cubicBezTo>
                          <a:pt x="297109" y="359344"/>
                          <a:pt x="277302" y="352750"/>
                          <a:pt x="224482" y="341212"/>
                        </a:cubicBezTo>
                        <a:lnTo>
                          <a:pt x="165061" y="281870"/>
                        </a:lnTo>
                        <a:cubicBezTo>
                          <a:pt x="153506" y="270332"/>
                          <a:pt x="132048" y="265387"/>
                          <a:pt x="112241" y="267035"/>
                        </a:cubicBezTo>
                        <a:lnTo>
                          <a:pt x="89133" y="90660"/>
                        </a:lnTo>
                        <a:cubicBezTo>
                          <a:pt x="79229" y="32967"/>
                          <a:pt x="52819" y="1648"/>
                          <a:pt x="24759" y="0"/>
                        </a:cubicBezTo>
                        <a:cubicBezTo>
                          <a:pt x="11554" y="0"/>
                          <a:pt x="0" y="9890"/>
                          <a:pt x="0" y="24725"/>
                        </a:cubicBezTo>
                        <a:lnTo>
                          <a:pt x="0" y="342860"/>
                        </a:lnTo>
                        <a:cubicBezTo>
                          <a:pt x="0" y="354398"/>
                          <a:pt x="4952" y="365937"/>
                          <a:pt x="13205" y="374179"/>
                        </a:cubicBezTo>
                        <a:lnTo>
                          <a:pt x="181567" y="542313"/>
                        </a:lnTo>
                      </a:path>
                    </a:pathLst>
                  </a:custGeom>
                  <a:grpFill/>
                  <a:ln w="16501" cap="rnd">
                    <a:solidFill>
                      <a:srgbClr val="000000"/>
                    </a:solidFill>
                    <a:prstDash val="solid"/>
                    <a:round/>
                  </a:ln>
                </p:spPr>
                <p:txBody>
                  <a:bodyPr rtlCol="0" anchor="ctr"/>
                  <a:lstStyle/>
                  <a:p>
                    <a:endParaRPr lang="en-US" sz="1799"/>
                  </a:p>
                </p:txBody>
              </p:sp>
              <p:sp>
                <p:nvSpPr>
                  <p:cNvPr id="32" name="Freeform 2814">
                    <a:extLst>
                      <a:ext uri="{FF2B5EF4-FFF2-40B4-BE49-F238E27FC236}">
                        <a16:creationId xmlns:a16="http://schemas.microsoft.com/office/drawing/2014/main" id="{602D1BD6-AE5A-8EEB-866C-8C93F6BA1E86}"/>
                      </a:ext>
                    </a:extLst>
                  </p:cNvPr>
                  <p:cNvSpPr/>
                  <p:nvPr/>
                </p:nvSpPr>
                <p:spPr>
                  <a:xfrm>
                    <a:off x="2497366" y="3289977"/>
                    <a:ext cx="234385" cy="100550"/>
                  </a:xfrm>
                  <a:custGeom>
                    <a:avLst/>
                    <a:gdLst>
                      <a:gd name="connsiteX0" fmla="*/ 0 w 234385"/>
                      <a:gd name="connsiteY0" fmla="*/ 0 h 100550"/>
                      <a:gd name="connsiteX1" fmla="*/ 234386 w 234385"/>
                      <a:gd name="connsiteY1" fmla="*/ 0 h 100550"/>
                      <a:gd name="connsiteX2" fmla="*/ 234386 w 234385"/>
                      <a:gd name="connsiteY2" fmla="*/ 100550 h 100550"/>
                      <a:gd name="connsiteX3" fmla="*/ 0 w 234385"/>
                      <a:gd name="connsiteY3" fmla="*/ 100550 h 100550"/>
                    </a:gdLst>
                    <a:ahLst/>
                    <a:cxnLst>
                      <a:cxn ang="0">
                        <a:pos x="connsiteX0" y="connsiteY0"/>
                      </a:cxn>
                      <a:cxn ang="0">
                        <a:pos x="connsiteX1" y="connsiteY1"/>
                      </a:cxn>
                      <a:cxn ang="0">
                        <a:pos x="connsiteX2" y="connsiteY2"/>
                      </a:cxn>
                      <a:cxn ang="0">
                        <a:pos x="connsiteX3" y="connsiteY3"/>
                      </a:cxn>
                    </a:cxnLst>
                    <a:rect l="l" t="t" r="r" b="b"/>
                    <a:pathLst>
                      <a:path w="234385" h="100550">
                        <a:moveTo>
                          <a:pt x="0" y="0"/>
                        </a:moveTo>
                        <a:lnTo>
                          <a:pt x="234386" y="0"/>
                        </a:lnTo>
                        <a:lnTo>
                          <a:pt x="234386" y="100550"/>
                        </a:lnTo>
                        <a:lnTo>
                          <a:pt x="0" y="100550"/>
                        </a:lnTo>
                        <a:close/>
                      </a:path>
                    </a:pathLst>
                  </a:custGeom>
                  <a:grpFill/>
                  <a:ln w="16501" cap="rnd">
                    <a:solidFill>
                      <a:srgbClr val="000000"/>
                    </a:solidFill>
                    <a:prstDash val="solid"/>
                    <a:round/>
                  </a:ln>
                </p:spPr>
                <p:txBody>
                  <a:bodyPr rtlCol="0" anchor="ctr"/>
                  <a:lstStyle/>
                  <a:p>
                    <a:endParaRPr lang="en-US" sz="1799"/>
                  </a:p>
                </p:txBody>
              </p:sp>
              <p:sp>
                <p:nvSpPr>
                  <p:cNvPr id="33" name="Freeform 2815">
                    <a:extLst>
                      <a:ext uri="{FF2B5EF4-FFF2-40B4-BE49-F238E27FC236}">
                        <a16:creationId xmlns:a16="http://schemas.microsoft.com/office/drawing/2014/main" id="{F9A4D8F4-C2AD-ADF3-F638-E9B964B86041}"/>
                      </a:ext>
                    </a:extLst>
                  </p:cNvPr>
                  <p:cNvSpPr/>
                  <p:nvPr/>
                </p:nvSpPr>
                <p:spPr>
                  <a:xfrm>
                    <a:off x="2435533" y="3014700"/>
                    <a:ext cx="108050" cy="140111"/>
                  </a:xfrm>
                  <a:custGeom>
                    <a:avLst/>
                    <a:gdLst>
                      <a:gd name="connsiteX0" fmla="*/ 37074 w 108050"/>
                      <a:gd name="connsiteY0" fmla="*/ 0 h 140111"/>
                      <a:gd name="connsiteX1" fmla="*/ 15616 w 108050"/>
                      <a:gd name="connsiteY1" fmla="*/ 6593 h 140111"/>
                      <a:gd name="connsiteX2" fmla="*/ 4062 w 108050"/>
                      <a:gd name="connsiteY2" fmla="*/ 36264 h 140111"/>
                      <a:gd name="connsiteX3" fmla="*/ 108050 w 108050"/>
                      <a:gd name="connsiteY3" fmla="*/ 140111 h 140111"/>
                    </a:gdLst>
                    <a:ahLst/>
                    <a:cxnLst>
                      <a:cxn ang="0">
                        <a:pos x="connsiteX0" y="connsiteY0"/>
                      </a:cxn>
                      <a:cxn ang="0">
                        <a:pos x="connsiteX1" y="connsiteY1"/>
                      </a:cxn>
                      <a:cxn ang="0">
                        <a:pos x="connsiteX2" y="connsiteY2"/>
                      </a:cxn>
                      <a:cxn ang="0">
                        <a:pos x="connsiteX3" y="connsiteY3"/>
                      </a:cxn>
                    </a:cxnLst>
                    <a:rect l="l" t="t" r="r" b="b"/>
                    <a:pathLst>
                      <a:path w="108050" h="140111">
                        <a:moveTo>
                          <a:pt x="37074" y="0"/>
                        </a:moveTo>
                        <a:cubicBezTo>
                          <a:pt x="28821" y="0"/>
                          <a:pt x="22218" y="3296"/>
                          <a:pt x="15616" y="6593"/>
                        </a:cubicBezTo>
                        <a:cubicBezTo>
                          <a:pt x="4062" y="11538"/>
                          <a:pt x="-5842" y="24725"/>
                          <a:pt x="4062" y="36264"/>
                        </a:cubicBezTo>
                        <a:lnTo>
                          <a:pt x="108050" y="140111"/>
                        </a:lnTo>
                      </a:path>
                    </a:pathLst>
                  </a:custGeom>
                  <a:grpFill/>
                  <a:ln w="16501" cap="rnd">
                    <a:solidFill>
                      <a:srgbClr val="000000"/>
                    </a:solidFill>
                    <a:prstDash val="solid"/>
                    <a:round/>
                  </a:ln>
                </p:spPr>
                <p:txBody>
                  <a:bodyPr rtlCol="0" anchor="ctr"/>
                  <a:lstStyle/>
                  <a:p>
                    <a:endParaRPr lang="en-US" sz="1799"/>
                  </a:p>
                </p:txBody>
              </p:sp>
            </p:grpSp>
          </p:grpSp>
        </p:grpSp>
      </p:grpSp>
    </p:spTree>
    <p:extLst>
      <p:ext uri="{BB962C8B-B14F-4D97-AF65-F5344CB8AC3E}">
        <p14:creationId xmlns:p14="http://schemas.microsoft.com/office/powerpoint/2010/main" val="33720616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35DAD-1FEA-60D5-1D02-0772842CB599}"/>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E8445479-295C-A321-14C3-5911A2BCB878}"/>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Rastoči trend</a:t>
            </a:r>
          </a:p>
        </p:txBody>
      </p:sp>
      <p:sp>
        <p:nvSpPr>
          <p:cNvPr id="19" name="Text Placeholder 5">
            <a:extLst>
              <a:ext uri="{FF2B5EF4-FFF2-40B4-BE49-F238E27FC236}">
                <a16:creationId xmlns:a16="http://schemas.microsoft.com/office/drawing/2014/main" id="{0D1B61B8-4FCF-7815-9340-69DDE9C1FE5C}"/>
              </a:ext>
            </a:extLst>
          </p:cNvPr>
          <p:cNvSpPr>
            <a:spLocks noGrp="1"/>
          </p:cNvSpPr>
          <p:nvPr>
            <p:ph type="body" sz="quarter" idx="19"/>
          </p:nvPr>
        </p:nvSpPr>
        <p:spPr>
          <a:xfrm>
            <a:off x="423358" y="941779"/>
            <a:ext cx="1197303" cy="385564"/>
          </a:xfrm>
        </p:spPr>
        <p:txBody>
          <a:bodyPr/>
          <a:lstStyle/>
          <a:p>
            <a:r>
              <a:rPr lang="en-US" dirty="0"/>
              <a:t>03</a:t>
            </a:r>
          </a:p>
        </p:txBody>
      </p:sp>
      <p:sp>
        <p:nvSpPr>
          <p:cNvPr id="20" name="Text Placeholder 6">
            <a:extLst>
              <a:ext uri="{FF2B5EF4-FFF2-40B4-BE49-F238E27FC236}">
                <a16:creationId xmlns:a16="http://schemas.microsoft.com/office/drawing/2014/main" id="{025CF260-B5F8-6659-020B-F82E6A3DD464}"/>
              </a:ext>
            </a:extLst>
          </p:cNvPr>
          <p:cNvSpPr>
            <a:spLocks noGrp="1"/>
          </p:cNvSpPr>
          <p:nvPr>
            <p:ph type="body" sz="quarter" idx="16"/>
          </p:nvPr>
        </p:nvSpPr>
        <p:spPr>
          <a:xfrm>
            <a:off x="4055218" y="928141"/>
            <a:ext cx="7318879" cy="789277"/>
          </a:xfrm>
          <a:prstGeom prst="rect">
            <a:avLst/>
          </a:prstGeom>
        </p:spPr>
        <p:txBody>
          <a:bodyPr/>
          <a:lstStyle/>
          <a:p>
            <a:pPr>
              <a:lnSpc>
                <a:spcPts val="2960"/>
              </a:lnSpc>
            </a:pPr>
            <a:r>
              <a:rPr lang="en-GB" sz="3600" dirty="0">
                <a:solidFill>
                  <a:srgbClr val="EC7C69"/>
                </a:solidFill>
              </a:rPr>
              <a:t>Dobro počutje, ponovna povezava in izkušnje v stiku z naravo</a:t>
            </a:r>
          </a:p>
        </p:txBody>
      </p:sp>
      <p:sp>
        <p:nvSpPr>
          <p:cNvPr id="21" name="Text Placeholder 3">
            <a:extLst>
              <a:ext uri="{FF2B5EF4-FFF2-40B4-BE49-F238E27FC236}">
                <a16:creationId xmlns:a16="http://schemas.microsoft.com/office/drawing/2014/main" id="{574CAE32-11BF-D526-21CC-96CEA03FD6FB}"/>
              </a:ext>
            </a:extLst>
          </p:cNvPr>
          <p:cNvSpPr>
            <a:spLocks noGrp="1"/>
          </p:cNvSpPr>
          <p:nvPr>
            <p:ph type="body" sz="quarter" idx="21"/>
          </p:nvPr>
        </p:nvSpPr>
        <p:spPr>
          <a:xfrm>
            <a:off x="4055218" y="2246920"/>
            <a:ext cx="7032802" cy="3773184"/>
          </a:xfrm>
          <a:prstGeom prst="rect">
            <a:avLst/>
          </a:prstGeom>
        </p:spPr>
        <p:txBody>
          <a:bodyPr lIns="91440" tIns="45720" rIns="91440" bIns="45720" anchor="t"/>
          <a:lstStyle/>
          <a:p>
            <a:pPr>
              <a:lnSpc>
                <a:spcPts val="2480"/>
              </a:lnSpc>
            </a:pPr>
            <a:r>
              <a:rPr lang="en-US" sz="2400" b="1" dirty="0">
                <a:solidFill>
                  <a:srgbClr val="459597"/>
                </a:solidFill>
              </a:rPr>
              <a:t>Aktivnosti </a:t>
            </a:r>
          </a:p>
          <a:p>
            <a:pPr>
              <a:lnSpc>
                <a:spcPts val="2480"/>
              </a:lnSpc>
            </a:pPr>
            <a:r>
              <a:rPr lang="en-US" dirty="0"/>
              <a:t>Dejavnosti, kot so </a:t>
            </a:r>
            <a:r>
              <a:rPr lang="en-US" b="1" dirty="0"/>
              <a:t>kopanje v gozdu, ekološke ture in pohodništvo za dobro počutje, </a:t>
            </a:r>
            <a:r>
              <a:rPr lang="en-US" dirty="0"/>
              <a:t>so priljubljene med tistimi, ki iščejo miren oddih stran od mestnega vrveža. </a:t>
            </a:r>
          </a:p>
          <a:p>
            <a:pPr>
              <a:lnSpc>
                <a:spcPts val="2480"/>
              </a:lnSpc>
            </a:pPr>
            <a:endParaRPr lang="en-US" dirty="0"/>
          </a:p>
          <a:p>
            <a:pPr>
              <a:lnSpc>
                <a:spcPts val="2480"/>
              </a:lnSpc>
            </a:pPr>
            <a:r>
              <a:rPr lang="en-US" dirty="0"/>
              <a:t>Te izkušnje </a:t>
            </a:r>
            <a:r>
              <a:rPr lang="en-US" b="1" dirty="0"/>
              <a:t>spodbujajo dobro počutje </a:t>
            </a:r>
            <a:r>
              <a:rPr lang="en-US" dirty="0"/>
              <a:t>z izkoriščanjem </a:t>
            </a:r>
            <a:r>
              <a:rPr lang="en-US" b="1" dirty="0"/>
              <a:t>naravnih zdravilnih </a:t>
            </a:r>
            <a:r>
              <a:rPr lang="en-US" dirty="0"/>
              <a:t>lastnosti mirnega okolja, ki ponuja globok </a:t>
            </a:r>
            <a:r>
              <a:rPr lang="en-US" b="1" dirty="0"/>
              <a:t>občutek miru in </a:t>
            </a:r>
            <a:r>
              <a:rPr lang="en-US" b="1" dirty="0" err="1"/>
              <a:t>revitalizacije</a:t>
            </a:r>
            <a:r>
              <a:rPr lang="en-US" dirty="0"/>
              <a:t>. To je podrobneje obravnavano kasneje v tem modulu. </a:t>
            </a:r>
          </a:p>
          <a:p>
            <a:pPr>
              <a:lnSpc>
                <a:spcPts val="2480"/>
              </a:lnSpc>
            </a:pPr>
            <a:endParaRPr lang="en-US" dirty="0"/>
          </a:p>
          <a:p>
            <a:pPr>
              <a:lnSpc>
                <a:spcPts val="2480"/>
              </a:lnSpc>
            </a:pPr>
            <a:endParaRPr lang="en-US" dirty="0"/>
          </a:p>
          <a:p>
            <a:pPr>
              <a:lnSpc>
                <a:spcPts val="2480"/>
              </a:lnSpc>
            </a:pPr>
            <a:r>
              <a:rPr lang="en-IE" dirty="0"/>
              <a:t> </a:t>
            </a:r>
          </a:p>
        </p:txBody>
      </p:sp>
      <p:sp>
        <p:nvSpPr>
          <p:cNvPr id="22" name="Slide Number Placeholder 5">
            <a:extLst>
              <a:ext uri="{FF2B5EF4-FFF2-40B4-BE49-F238E27FC236}">
                <a16:creationId xmlns:a16="http://schemas.microsoft.com/office/drawing/2014/main" id="{01E760BC-2A9D-97D5-6A6E-1145A0E811F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69</a:t>
            </a:fld>
            <a:endParaRPr lang="fr-CA" sz="1200" dirty="0"/>
          </a:p>
        </p:txBody>
      </p:sp>
      <p:grpSp>
        <p:nvGrpSpPr>
          <p:cNvPr id="23" name="Graphic 503">
            <a:extLst>
              <a:ext uri="{FF2B5EF4-FFF2-40B4-BE49-F238E27FC236}">
                <a16:creationId xmlns:a16="http://schemas.microsoft.com/office/drawing/2014/main" id="{658A623C-1E0F-BDF4-787A-A926BCD16F51}"/>
              </a:ext>
            </a:extLst>
          </p:cNvPr>
          <p:cNvGrpSpPr/>
          <p:nvPr/>
        </p:nvGrpSpPr>
        <p:grpSpPr>
          <a:xfrm>
            <a:off x="813180" y="4580431"/>
            <a:ext cx="1177845" cy="1372635"/>
            <a:chOff x="2307546" y="2307551"/>
            <a:chExt cx="929291" cy="1082976"/>
          </a:xfrm>
          <a:noFill/>
        </p:grpSpPr>
        <p:grpSp>
          <p:nvGrpSpPr>
            <p:cNvPr id="24" name="Graphic 503">
              <a:extLst>
                <a:ext uri="{FF2B5EF4-FFF2-40B4-BE49-F238E27FC236}">
                  <a16:creationId xmlns:a16="http://schemas.microsoft.com/office/drawing/2014/main" id="{3B295937-685E-E3CC-D17A-837ADD8D9A23}"/>
                </a:ext>
              </a:extLst>
            </p:cNvPr>
            <p:cNvGrpSpPr/>
            <p:nvPr/>
          </p:nvGrpSpPr>
          <p:grpSpPr>
            <a:xfrm>
              <a:off x="2536980" y="2723928"/>
              <a:ext cx="470422" cy="276595"/>
              <a:chOff x="2536980" y="2723928"/>
              <a:chExt cx="470422" cy="276595"/>
            </a:xfrm>
            <a:grpFill/>
          </p:grpSpPr>
          <p:sp>
            <p:nvSpPr>
              <p:cNvPr id="37" name="Freeform 2819">
                <a:extLst>
                  <a:ext uri="{FF2B5EF4-FFF2-40B4-BE49-F238E27FC236}">
                    <a16:creationId xmlns:a16="http://schemas.microsoft.com/office/drawing/2014/main" id="{FD119D47-4300-073E-5C6A-83C30084A815}"/>
                  </a:ext>
                </a:extLst>
              </p:cNvPr>
              <p:cNvSpPr/>
              <p:nvPr/>
            </p:nvSpPr>
            <p:spPr>
              <a:xfrm>
                <a:off x="2536980" y="2924040"/>
                <a:ext cx="145253" cy="72528"/>
              </a:xfrm>
              <a:custGeom>
                <a:avLst/>
                <a:gdLst>
                  <a:gd name="connsiteX0" fmla="*/ 145253 w 145253"/>
                  <a:gd name="connsiteY0" fmla="*/ 72528 h 72528"/>
                  <a:gd name="connsiteX1" fmla="*/ 0 w 145253"/>
                  <a:gd name="connsiteY1" fmla="*/ 0 h 72528"/>
                </a:gdLst>
                <a:ahLst/>
                <a:cxnLst>
                  <a:cxn ang="0">
                    <a:pos x="connsiteX0" y="connsiteY0"/>
                  </a:cxn>
                  <a:cxn ang="0">
                    <a:pos x="connsiteX1" y="connsiteY1"/>
                  </a:cxn>
                </a:cxnLst>
                <a:rect l="l" t="t" r="r" b="b"/>
                <a:pathLst>
                  <a:path w="145253" h="72528">
                    <a:moveTo>
                      <a:pt x="145253" y="72528"/>
                    </a:moveTo>
                    <a:cubicBezTo>
                      <a:pt x="92434" y="64286"/>
                      <a:pt x="41265" y="39561"/>
                      <a:pt x="0" y="0"/>
                    </a:cubicBezTo>
                  </a:path>
                </a:pathLst>
              </a:custGeom>
              <a:grpFill/>
              <a:ln w="16501" cap="rnd">
                <a:solidFill>
                  <a:srgbClr val="000000"/>
                </a:solidFill>
                <a:prstDash val="solid"/>
                <a:round/>
              </a:ln>
            </p:spPr>
            <p:txBody>
              <a:bodyPr rtlCol="0" anchor="ctr"/>
              <a:lstStyle/>
              <a:p>
                <a:endParaRPr lang="en-US" sz="1799"/>
              </a:p>
            </p:txBody>
          </p:sp>
          <p:sp>
            <p:nvSpPr>
              <p:cNvPr id="38" name="Freeform 2820">
                <a:extLst>
                  <a:ext uri="{FF2B5EF4-FFF2-40B4-BE49-F238E27FC236}">
                    <a16:creationId xmlns:a16="http://schemas.microsoft.com/office/drawing/2014/main" id="{710BB438-36AF-1FCC-AF1F-9A513C6044A9}"/>
                  </a:ext>
                </a:extLst>
              </p:cNvPr>
              <p:cNvSpPr/>
              <p:nvPr/>
            </p:nvSpPr>
            <p:spPr>
              <a:xfrm>
                <a:off x="2682234" y="2723928"/>
                <a:ext cx="325169" cy="276595"/>
              </a:xfrm>
              <a:custGeom>
                <a:avLst/>
                <a:gdLst>
                  <a:gd name="connsiteX0" fmla="*/ 100687 w 325169"/>
                  <a:gd name="connsiteY0" fmla="*/ 63297 h 276595"/>
                  <a:gd name="connsiteX1" fmla="*/ 0 w 325169"/>
                  <a:gd name="connsiteY1" fmla="*/ 272640 h 276595"/>
                  <a:gd name="connsiteX2" fmla="*/ 224482 w 325169"/>
                  <a:gd name="connsiteY2" fmla="*/ 213299 h 276595"/>
                  <a:gd name="connsiteX3" fmla="*/ 325169 w 325169"/>
                  <a:gd name="connsiteY3" fmla="*/ 3956 h 276595"/>
                  <a:gd name="connsiteX4" fmla="*/ 100687 w 325169"/>
                  <a:gd name="connsiteY4" fmla="*/ 63297 h 27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69" h="276595">
                    <a:moveTo>
                      <a:pt x="100687" y="63297"/>
                    </a:moveTo>
                    <a:cubicBezTo>
                      <a:pt x="36313" y="117693"/>
                      <a:pt x="1651" y="195166"/>
                      <a:pt x="0" y="272640"/>
                    </a:cubicBezTo>
                    <a:cubicBezTo>
                      <a:pt x="77578" y="285827"/>
                      <a:pt x="160109" y="266046"/>
                      <a:pt x="224482" y="213299"/>
                    </a:cubicBezTo>
                    <a:cubicBezTo>
                      <a:pt x="288856" y="158903"/>
                      <a:pt x="323519" y="81429"/>
                      <a:pt x="325169" y="3956"/>
                    </a:cubicBezTo>
                    <a:cubicBezTo>
                      <a:pt x="247591" y="-9231"/>
                      <a:pt x="165061" y="10550"/>
                      <a:pt x="100687" y="63297"/>
                    </a:cubicBezTo>
                    <a:close/>
                  </a:path>
                </a:pathLst>
              </a:custGeom>
              <a:solidFill>
                <a:srgbClr val="EC7C69"/>
              </a:solidFill>
              <a:ln w="16501" cap="rnd">
                <a:solidFill>
                  <a:srgbClr val="000000"/>
                </a:solidFill>
                <a:prstDash val="solid"/>
                <a:round/>
              </a:ln>
            </p:spPr>
            <p:txBody>
              <a:bodyPr rtlCol="0" anchor="ctr"/>
              <a:lstStyle/>
              <a:p>
                <a:endParaRPr lang="en-US" sz="1799"/>
              </a:p>
            </p:txBody>
          </p:sp>
        </p:grpSp>
        <p:sp>
          <p:nvSpPr>
            <p:cNvPr id="25" name="Freeform 2807">
              <a:extLst>
                <a:ext uri="{FF2B5EF4-FFF2-40B4-BE49-F238E27FC236}">
                  <a16:creationId xmlns:a16="http://schemas.microsoft.com/office/drawing/2014/main" id="{25BF8F0A-4267-2FA4-4989-9A394717FB8F}"/>
                </a:ext>
              </a:extLst>
            </p:cNvPr>
            <p:cNvSpPr/>
            <p:nvPr/>
          </p:nvSpPr>
          <p:spPr>
            <a:xfrm>
              <a:off x="2682234" y="2727885"/>
              <a:ext cx="323518" cy="268683"/>
            </a:xfrm>
            <a:custGeom>
              <a:avLst/>
              <a:gdLst>
                <a:gd name="connsiteX0" fmla="*/ 0 w 323518"/>
                <a:gd name="connsiteY0" fmla="*/ 268684 h 268683"/>
                <a:gd name="connsiteX1" fmla="*/ 323519 w 323518"/>
                <a:gd name="connsiteY1" fmla="*/ 0 h 268683"/>
              </a:gdLst>
              <a:ahLst/>
              <a:cxnLst>
                <a:cxn ang="0">
                  <a:pos x="connsiteX0" y="connsiteY0"/>
                </a:cxn>
                <a:cxn ang="0">
                  <a:pos x="connsiteX1" y="connsiteY1"/>
                </a:cxn>
              </a:cxnLst>
              <a:rect l="l" t="t" r="r" b="b"/>
              <a:pathLst>
                <a:path w="323518" h="268683">
                  <a:moveTo>
                    <a:pt x="0" y="268684"/>
                  </a:moveTo>
                  <a:lnTo>
                    <a:pt x="323519" y="0"/>
                  </a:lnTo>
                </a:path>
              </a:pathLst>
            </a:custGeom>
            <a:grpFill/>
            <a:ln w="16501" cap="rnd">
              <a:solidFill>
                <a:srgbClr val="000000"/>
              </a:solidFill>
              <a:prstDash val="solid"/>
              <a:round/>
            </a:ln>
          </p:spPr>
          <p:txBody>
            <a:bodyPr rtlCol="0" anchor="ctr"/>
            <a:lstStyle/>
            <a:p>
              <a:endParaRPr lang="en-US" sz="1799" dirty="0"/>
            </a:p>
          </p:txBody>
        </p:sp>
        <p:grpSp>
          <p:nvGrpSpPr>
            <p:cNvPr id="26" name="Graphic 503">
              <a:extLst>
                <a:ext uri="{FF2B5EF4-FFF2-40B4-BE49-F238E27FC236}">
                  <a16:creationId xmlns:a16="http://schemas.microsoft.com/office/drawing/2014/main" id="{EDD2A50F-FFCB-1B08-FD2F-AD1867512989}"/>
                </a:ext>
              </a:extLst>
            </p:cNvPr>
            <p:cNvGrpSpPr/>
            <p:nvPr/>
          </p:nvGrpSpPr>
          <p:grpSpPr>
            <a:xfrm>
              <a:off x="2307546" y="2307551"/>
              <a:ext cx="929291" cy="1082976"/>
              <a:chOff x="2307546" y="2307551"/>
              <a:chExt cx="929291" cy="1082976"/>
            </a:xfrm>
            <a:grpFill/>
          </p:grpSpPr>
          <p:sp>
            <p:nvSpPr>
              <p:cNvPr id="27" name="Freeform 2809">
                <a:extLst>
                  <a:ext uri="{FF2B5EF4-FFF2-40B4-BE49-F238E27FC236}">
                    <a16:creationId xmlns:a16="http://schemas.microsoft.com/office/drawing/2014/main" id="{7ED02746-696C-B423-5366-A95B6C7D112B}"/>
                  </a:ext>
                </a:extLst>
              </p:cNvPr>
              <p:cNvSpPr/>
              <p:nvPr/>
            </p:nvSpPr>
            <p:spPr>
              <a:xfrm>
                <a:off x="2307546" y="2307551"/>
                <a:ext cx="929291" cy="384069"/>
              </a:xfrm>
              <a:custGeom>
                <a:avLst/>
                <a:gdLst>
                  <a:gd name="connsiteX0" fmla="*/ 0 w 929291"/>
                  <a:gd name="connsiteY0" fmla="*/ 384069 h 384069"/>
                  <a:gd name="connsiteX1" fmla="*/ 463820 w 929291"/>
                  <a:gd name="connsiteY1" fmla="*/ 0 h 384069"/>
                  <a:gd name="connsiteX2" fmla="*/ 929291 w 929291"/>
                  <a:gd name="connsiteY2" fmla="*/ 384069 h 384069"/>
                  <a:gd name="connsiteX3" fmla="*/ 784038 w 929291"/>
                  <a:gd name="connsiteY3" fmla="*/ 384069 h 384069"/>
                  <a:gd name="connsiteX4" fmla="*/ 462170 w 929291"/>
                  <a:gd name="connsiteY4" fmla="*/ 121979 h 384069"/>
                  <a:gd name="connsiteX5" fmla="*/ 145253 w 929291"/>
                  <a:gd name="connsiteY5" fmla="*/ 384069 h 384069"/>
                  <a:gd name="connsiteX6" fmla="*/ 0 w 929291"/>
                  <a:gd name="connsiteY6" fmla="*/ 384069 h 38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291" h="384069">
                    <a:moveTo>
                      <a:pt x="0" y="384069"/>
                    </a:moveTo>
                    <a:lnTo>
                      <a:pt x="463820" y="0"/>
                    </a:lnTo>
                    <a:lnTo>
                      <a:pt x="929291" y="384069"/>
                    </a:lnTo>
                    <a:lnTo>
                      <a:pt x="784038" y="384069"/>
                    </a:lnTo>
                    <a:lnTo>
                      <a:pt x="462170" y="121979"/>
                    </a:lnTo>
                    <a:lnTo>
                      <a:pt x="145253" y="384069"/>
                    </a:lnTo>
                    <a:lnTo>
                      <a:pt x="0" y="384069"/>
                    </a:lnTo>
                    <a:close/>
                  </a:path>
                </a:pathLst>
              </a:custGeom>
              <a:grpFill/>
              <a:ln w="16501" cap="rnd">
                <a:solidFill>
                  <a:srgbClr val="000000"/>
                </a:solidFill>
                <a:prstDash val="solid"/>
                <a:round/>
              </a:ln>
            </p:spPr>
            <p:txBody>
              <a:bodyPr rtlCol="0" anchor="ctr"/>
              <a:lstStyle/>
              <a:p>
                <a:endParaRPr lang="en-US" sz="1799"/>
              </a:p>
            </p:txBody>
          </p:sp>
          <p:grpSp>
            <p:nvGrpSpPr>
              <p:cNvPr id="28" name="Graphic 503">
                <a:extLst>
                  <a:ext uri="{FF2B5EF4-FFF2-40B4-BE49-F238E27FC236}">
                    <a16:creationId xmlns:a16="http://schemas.microsoft.com/office/drawing/2014/main" id="{BBBA2597-C914-5F84-DD2D-0AEAF5F2763D}"/>
                  </a:ext>
                </a:extLst>
              </p:cNvPr>
              <p:cNvGrpSpPr/>
              <p:nvPr/>
            </p:nvGrpSpPr>
            <p:grpSpPr>
              <a:xfrm>
                <a:off x="2362016" y="2746017"/>
                <a:ext cx="820350" cy="644511"/>
                <a:chOff x="2362016" y="2746017"/>
                <a:chExt cx="820350" cy="644511"/>
              </a:xfrm>
              <a:grpFill/>
            </p:grpSpPr>
            <p:grpSp>
              <p:nvGrpSpPr>
                <p:cNvPr id="29" name="Graphic 503">
                  <a:extLst>
                    <a:ext uri="{FF2B5EF4-FFF2-40B4-BE49-F238E27FC236}">
                      <a16:creationId xmlns:a16="http://schemas.microsoft.com/office/drawing/2014/main" id="{42D10D4D-E42F-EF7F-E788-28E482779099}"/>
                    </a:ext>
                  </a:extLst>
                </p:cNvPr>
                <p:cNvGrpSpPr/>
                <p:nvPr/>
              </p:nvGrpSpPr>
              <p:grpSpPr>
                <a:xfrm>
                  <a:off x="2810981" y="2747665"/>
                  <a:ext cx="371386" cy="642862"/>
                  <a:chOff x="2810981" y="2747665"/>
                  <a:chExt cx="371386" cy="642862"/>
                </a:xfrm>
                <a:grpFill/>
              </p:grpSpPr>
              <p:sp>
                <p:nvSpPr>
                  <p:cNvPr id="34" name="Freeform 2816">
                    <a:extLst>
                      <a:ext uri="{FF2B5EF4-FFF2-40B4-BE49-F238E27FC236}">
                        <a16:creationId xmlns:a16="http://schemas.microsoft.com/office/drawing/2014/main" id="{E7C9C50E-07B2-1BEF-8FE6-6BBF8753212F}"/>
                      </a:ext>
                    </a:extLst>
                  </p:cNvPr>
                  <p:cNvSpPr/>
                  <p:nvPr/>
                </p:nvSpPr>
                <p:spPr>
                  <a:xfrm>
                    <a:off x="2826079" y="2747665"/>
                    <a:ext cx="356288" cy="543960"/>
                  </a:xfrm>
                  <a:custGeom>
                    <a:avLst/>
                    <a:gdLst>
                      <a:gd name="connsiteX0" fmla="*/ 174722 w 356288"/>
                      <a:gd name="connsiteY0" fmla="*/ 542312 h 543960"/>
                      <a:gd name="connsiteX1" fmla="*/ 343083 w 356288"/>
                      <a:gd name="connsiteY1" fmla="*/ 374179 h 543960"/>
                      <a:gd name="connsiteX2" fmla="*/ 356288 w 356288"/>
                      <a:gd name="connsiteY2" fmla="*/ 342860 h 543960"/>
                      <a:gd name="connsiteX3" fmla="*/ 356288 w 356288"/>
                      <a:gd name="connsiteY3" fmla="*/ 24725 h 543960"/>
                      <a:gd name="connsiteX4" fmla="*/ 331529 w 356288"/>
                      <a:gd name="connsiteY4" fmla="*/ 0 h 543960"/>
                      <a:gd name="connsiteX5" fmla="*/ 267155 w 356288"/>
                      <a:gd name="connsiteY5" fmla="*/ 90660 h 543960"/>
                      <a:gd name="connsiteX6" fmla="*/ 244047 w 356288"/>
                      <a:gd name="connsiteY6" fmla="*/ 267035 h 543960"/>
                      <a:gd name="connsiteX7" fmla="*/ 191228 w 356288"/>
                      <a:gd name="connsiteY7" fmla="*/ 281871 h 543960"/>
                      <a:gd name="connsiteX8" fmla="*/ 131806 w 356288"/>
                      <a:gd name="connsiteY8" fmla="*/ 341212 h 543960"/>
                      <a:gd name="connsiteX9" fmla="*/ 29468 w 356288"/>
                      <a:gd name="connsiteY9" fmla="*/ 389014 h 543960"/>
                      <a:gd name="connsiteX10" fmla="*/ 3058 w 356288"/>
                      <a:gd name="connsiteY10" fmla="*/ 543961 h 54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88" h="543960">
                        <a:moveTo>
                          <a:pt x="174722" y="542312"/>
                        </a:moveTo>
                        <a:lnTo>
                          <a:pt x="343083" y="374179"/>
                        </a:lnTo>
                        <a:cubicBezTo>
                          <a:pt x="351336" y="365937"/>
                          <a:pt x="356288" y="354399"/>
                          <a:pt x="356288" y="342860"/>
                        </a:cubicBezTo>
                        <a:lnTo>
                          <a:pt x="356288" y="24725"/>
                        </a:lnTo>
                        <a:cubicBezTo>
                          <a:pt x="356288" y="11539"/>
                          <a:pt x="344734" y="0"/>
                          <a:pt x="331529" y="0"/>
                        </a:cubicBezTo>
                        <a:cubicBezTo>
                          <a:pt x="303469" y="1648"/>
                          <a:pt x="277059" y="31319"/>
                          <a:pt x="267155" y="90660"/>
                        </a:cubicBezTo>
                        <a:lnTo>
                          <a:pt x="244047" y="267035"/>
                        </a:lnTo>
                        <a:cubicBezTo>
                          <a:pt x="224240" y="265387"/>
                          <a:pt x="202782" y="270332"/>
                          <a:pt x="191228" y="281871"/>
                        </a:cubicBezTo>
                        <a:lnTo>
                          <a:pt x="131806" y="341212"/>
                        </a:lnTo>
                        <a:cubicBezTo>
                          <a:pt x="77336" y="352750"/>
                          <a:pt x="57528" y="359344"/>
                          <a:pt x="29468" y="389014"/>
                        </a:cubicBezTo>
                        <a:cubicBezTo>
                          <a:pt x="-5195" y="423630"/>
                          <a:pt x="-1893" y="473081"/>
                          <a:pt x="3058" y="543961"/>
                        </a:cubicBezTo>
                      </a:path>
                    </a:pathLst>
                  </a:custGeom>
                  <a:grpFill/>
                  <a:ln w="16501" cap="rnd">
                    <a:solidFill>
                      <a:srgbClr val="000000"/>
                    </a:solidFill>
                    <a:prstDash val="solid"/>
                    <a:round/>
                  </a:ln>
                </p:spPr>
                <p:txBody>
                  <a:bodyPr rtlCol="0" anchor="ctr"/>
                  <a:lstStyle/>
                  <a:p>
                    <a:endParaRPr lang="en-US" sz="1799"/>
                  </a:p>
                </p:txBody>
              </p:sp>
              <p:sp>
                <p:nvSpPr>
                  <p:cNvPr id="35" name="Freeform 2817">
                    <a:extLst>
                      <a:ext uri="{FF2B5EF4-FFF2-40B4-BE49-F238E27FC236}">
                        <a16:creationId xmlns:a16="http://schemas.microsoft.com/office/drawing/2014/main" id="{5616DDC8-DF1A-D250-8A29-609BB153DCC3}"/>
                      </a:ext>
                    </a:extLst>
                  </p:cNvPr>
                  <p:cNvSpPr/>
                  <p:nvPr/>
                </p:nvSpPr>
                <p:spPr>
                  <a:xfrm>
                    <a:off x="2810981" y="3289977"/>
                    <a:ext cx="234385" cy="100550"/>
                  </a:xfrm>
                  <a:custGeom>
                    <a:avLst/>
                    <a:gdLst>
                      <a:gd name="connsiteX0" fmla="*/ 0 w 234385"/>
                      <a:gd name="connsiteY0" fmla="*/ 0 h 100550"/>
                      <a:gd name="connsiteX1" fmla="*/ 234386 w 234385"/>
                      <a:gd name="connsiteY1" fmla="*/ 0 h 100550"/>
                      <a:gd name="connsiteX2" fmla="*/ 234386 w 234385"/>
                      <a:gd name="connsiteY2" fmla="*/ 100550 h 100550"/>
                      <a:gd name="connsiteX3" fmla="*/ 0 w 234385"/>
                      <a:gd name="connsiteY3" fmla="*/ 100550 h 100550"/>
                    </a:gdLst>
                    <a:ahLst/>
                    <a:cxnLst>
                      <a:cxn ang="0">
                        <a:pos x="connsiteX0" y="connsiteY0"/>
                      </a:cxn>
                      <a:cxn ang="0">
                        <a:pos x="connsiteX1" y="connsiteY1"/>
                      </a:cxn>
                      <a:cxn ang="0">
                        <a:pos x="connsiteX2" y="connsiteY2"/>
                      </a:cxn>
                      <a:cxn ang="0">
                        <a:pos x="connsiteX3" y="connsiteY3"/>
                      </a:cxn>
                    </a:cxnLst>
                    <a:rect l="l" t="t" r="r" b="b"/>
                    <a:pathLst>
                      <a:path w="234385" h="100550">
                        <a:moveTo>
                          <a:pt x="0" y="0"/>
                        </a:moveTo>
                        <a:lnTo>
                          <a:pt x="234386" y="0"/>
                        </a:lnTo>
                        <a:lnTo>
                          <a:pt x="234386" y="100550"/>
                        </a:lnTo>
                        <a:lnTo>
                          <a:pt x="0" y="100550"/>
                        </a:lnTo>
                        <a:close/>
                      </a:path>
                    </a:pathLst>
                  </a:custGeom>
                  <a:grpFill/>
                  <a:ln w="16501" cap="rnd">
                    <a:solidFill>
                      <a:srgbClr val="000000"/>
                    </a:solidFill>
                    <a:prstDash val="solid"/>
                    <a:round/>
                  </a:ln>
                </p:spPr>
                <p:txBody>
                  <a:bodyPr rtlCol="0" anchor="ctr"/>
                  <a:lstStyle/>
                  <a:p>
                    <a:endParaRPr lang="en-US" sz="1799"/>
                  </a:p>
                </p:txBody>
              </p:sp>
              <p:sp>
                <p:nvSpPr>
                  <p:cNvPr id="36" name="Freeform 2818">
                    <a:extLst>
                      <a:ext uri="{FF2B5EF4-FFF2-40B4-BE49-F238E27FC236}">
                        <a16:creationId xmlns:a16="http://schemas.microsoft.com/office/drawing/2014/main" id="{6AC943F0-2169-3433-FF61-C008E19A5DF3}"/>
                      </a:ext>
                    </a:extLst>
                  </p:cNvPr>
                  <p:cNvSpPr/>
                  <p:nvPr/>
                </p:nvSpPr>
                <p:spPr>
                  <a:xfrm>
                    <a:off x="3000801" y="3014700"/>
                    <a:ext cx="108049" cy="140111"/>
                  </a:xfrm>
                  <a:custGeom>
                    <a:avLst/>
                    <a:gdLst>
                      <a:gd name="connsiteX0" fmla="*/ 70976 w 108049"/>
                      <a:gd name="connsiteY0" fmla="*/ 0 h 140111"/>
                      <a:gd name="connsiteX1" fmla="*/ 92434 w 108049"/>
                      <a:gd name="connsiteY1" fmla="*/ 6593 h 140111"/>
                      <a:gd name="connsiteX2" fmla="*/ 103988 w 108049"/>
                      <a:gd name="connsiteY2" fmla="*/ 36264 h 140111"/>
                      <a:gd name="connsiteX3" fmla="*/ 0 w 108049"/>
                      <a:gd name="connsiteY3" fmla="*/ 140111 h 140111"/>
                    </a:gdLst>
                    <a:ahLst/>
                    <a:cxnLst>
                      <a:cxn ang="0">
                        <a:pos x="connsiteX0" y="connsiteY0"/>
                      </a:cxn>
                      <a:cxn ang="0">
                        <a:pos x="connsiteX1" y="connsiteY1"/>
                      </a:cxn>
                      <a:cxn ang="0">
                        <a:pos x="connsiteX2" y="connsiteY2"/>
                      </a:cxn>
                      <a:cxn ang="0">
                        <a:pos x="connsiteX3" y="connsiteY3"/>
                      </a:cxn>
                    </a:cxnLst>
                    <a:rect l="l" t="t" r="r" b="b"/>
                    <a:pathLst>
                      <a:path w="108049" h="140111">
                        <a:moveTo>
                          <a:pt x="70976" y="0"/>
                        </a:moveTo>
                        <a:cubicBezTo>
                          <a:pt x="79229" y="0"/>
                          <a:pt x="85831" y="3296"/>
                          <a:pt x="92434" y="6593"/>
                        </a:cubicBezTo>
                        <a:cubicBezTo>
                          <a:pt x="103988" y="11538"/>
                          <a:pt x="113892" y="24725"/>
                          <a:pt x="103988" y="36264"/>
                        </a:cubicBezTo>
                        <a:lnTo>
                          <a:pt x="0" y="140111"/>
                        </a:lnTo>
                      </a:path>
                    </a:pathLst>
                  </a:custGeom>
                  <a:grpFill/>
                  <a:ln w="16501" cap="rnd">
                    <a:solidFill>
                      <a:srgbClr val="000000"/>
                    </a:solidFill>
                    <a:prstDash val="solid"/>
                    <a:round/>
                  </a:ln>
                </p:spPr>
                <p:txBody>
                  <a:bodyPr rtlCol="0" anchor="ctr"/>
                  <a:lstStyle/>
                  <a:p>
                    <a:endParaRPr lang="en-US" sz="1799"/>
                  </a:p>
                </p:txBody>
              </p:sp>
            </p:grpSp>
            <p:grpSp>
              <p:nvGrpSpPr>
                <p:cNvPr id="30" name="Graphic 503">
                  <a:extLst>
                    <a:ext uri="{FF2B5EF4-FFF2-40B4-BE49-F238E27FC236}">
                      <a16:creationId xmlns:a16="http://schemas.microsoft.com/office/drawing/2014/main" id="{7B5FD314-AA5C-C70B-0CA0-5045454F0156}"/>
                    </a:ext>
                  </a:extLst>
                </p:cNvPr>
                <p:cNvGrpSpPr/>
                <p:nvPr/>
              </p:nvGrpSpPr>
              <p:grpSpPr>
                <a:xfrm>
                  <a:off x="2362016" y="2746017"/>
                  <a:ext cx="369735" cy="644511"/>
                  <a:chOff x="2362016" y="2746017"/>
                  <a:chExt cx="369735" cy="644511"/>
                </a:xfrm>
                <a:grpFill/>
              </p:grpSpPr>
              <p:sp>
                <p:nvSpPr>
                  <p:cNvPr id="31" name="Freeform 2813">
                    <a:extLst>
                      <a:ext uri="{FF2B5EF4-FFF2-40B4-BE49-F238E27FC236}">
                        <a16:creationId xmlns:a16="http://schemas.microsoft.com/office/drawing/2014/main" id="{92D272A7-6DD8-BB4D-659C-E2F8145F47ED}"/>
                      </a:ext>
                    </a:extLst>
                  </p:cNvPr>
                  <p:cNvSpPr/>
                  <p:nvPr/>
                </p:nvSpPr>
                <p:spPr>
                  <a:xfrm>
                    <a:off x="2362016" y="2746017"/>
                    <a:ext cx="356288" cy="542312"/>
                  </a:xfrm>
                  <a:custGeom>
                    <a:avLst/>
                    <a:gdLst>
                      <a:gd name="connsiteX0" fmla="*/ 353230 w 356288"/>
                      <a:gd name="connsiteY0" fmla="*/ 540664 h 542312"/>
                      <a:gd name="connsiteX1" fmla="*/ 326820 w 356288"/>
                      <a:gd name="connsiteY1" fmla="*/ 389014 h 542312"/>
                      <a:gd name="connsiteX2" fmla="*/ 224482 w 356288"/>
                      <a:gd name="connsiteY2" fmla="*/ 341212 h 542312"/>
                      <a:gd name="connsiteX3" fmla="*/ 165061 w 356288"/>
                      <a:gd name="connsiteY3" fmla="*/ 281870 h 542312"/>
                      <a:gd name="connsiteX4" fmla="*/ 112241 w 356288"/>
                      <a:gd name="connsiteY4" fmla="*/ 267035 h 542312"/>
                      <a:gd name="connsiteX5" fmla="*/ 89133 w 356288"/>
                      <a:gd name="connsiteY5" fmla="*/ 90660 h 542312"/>
                      <a:gd name="connsiteX6" fmla="*/ 24759 w 356288"/>
                      <a:gd name="connsiteY6" fmla="*/ 0 h 542312"/>
                      <a:gd name="connsiteX7" fmla="*/ 0 w 356288"/>
                      <a:gd name="connsiteY7" fmla="*/ 24725 h 542312"/>
                      <a:gd name="connsiteX8" fmla="*/ 0 w 356288"/>
                      <a:gd name="connsiteY8" fmla="*/ 342860 h 542312"/>
                      <a:gd name="connsiteX9" fmla="*/ 13205 w 356288"/>
                      <a:gd name="connsiteY9" fmla="*/ 374179 h 542312"/>
                      <a:gd name="connsiteX10" fmla="*/ 181567 w 356288"/>
                      <a:gd name="connsiteY10" fmla="*/ 542313 h 54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88" h="542312">
                        <a:moveTo>
                          <a:pt x="353230" y="540664"/>
                        </a:moveTo>
                        <a:cubicBezTo>
                          <a:pt x="358181" y="471433"/>
                          <a:pt x="361483" y="423630"/>
                          <a:pt x="326820" y="389014"/>
                        </a:cubicBezTo>
                        <a:cubicBezTo>
                          <a:pt x="297109" y="359344"/>
                          <a:pt x="277302" y="352750"/>
                          <a:pt x="224482" y="341212"/>
                        </a:cubicBezTo>
                        <a:lnTo>
                          <a:pt x="165061" y="281870"/>
                        </a:lnTo>
                        <a:cubicBezTo>
                          <a:pt x="153506" y="270332"/>
                          <a:pt x="132048" y="265387"/>
                          <a:pt x="112241" y="267035"/>
                        </a:cubicBezTo>
                        <a:lnTo>
                          <a:pt x="89133" y="90660"/>
                        </a:lnTo>
                        <a:cubicBezTo>
                          <a:pt x="79229" y="32967"/>
                          <a:pt x="52819" y="1648"/>
                          <a:pt x="24759" y="0"/>
                        </a:cubicBezTo>
                        <a:cubicBezTo>
                          <a:pt x="11554" y="0"/>
                          <a:pt x="0" y="9890"/>
                          <a:pt x="0" y="24725"/>
                        </a:cubicBezTo>
                        <a:lnTo>
                          <a:pt x="0" y="342860"/>
                        </a:lnTo>
                        <a:cubicBezTo>
                          <a:pt x="0" y="354398"/>
                          <a:pt x="4952" y="365937"/>
                          <a:pt x="13205" y="374179"/>
                        </a:cubicBezTo>
                        <a:lnTo>
                          <a:pt x="181567" y="542313"/>
                        </a:lnTo>
                      </a:path>
                    </a:pathLst>
                  </a:custGeom>
                  <a:grpFill/>
                  <a:ln w="16501" cap="rnd">
                    <a:solidFill>
                      <a:srgbClr val="000000"/>
                    </a:solidFill>
                    <a:prstDash val="solid"/>
                    <a:round/>
                  </a:ln>
                </p:spPr>
                <p:txBody>
                  <a:bodyPr rtlCol="0" anchor="ctr"/>
                  <a:lstStyle/>
                  <a:p>
                    <a:endParaRPr lang="en-US" sz="1799"/>
                  </a:p>
                </p:txBody>
              </p:sp>
              <p:sp>
                <p:nvSpPr>
                  <p:cNvPr id="32" name="Freeform 2814">
                    <a:extLst>
                      <a:ext uri="{FF2B5EF4-FFF2-40B4-BE49-F238E27FC236}">
                        <a16:creationId xmlns:a16="http://schemas.microsoft.com/office/drawing/2014/main" id="{74405168-3B2D-4348-60B7-ABBBF41BC8A1}"/>
                      </a:ext>
                    </a:extLst>
                  </p:cNvPr>
                  <p:cNvSpPr/>
                  <p:nvPr/>
                </p:nvSpPr>
                <p:spPr>
                  <a:xfrm>
                    <a:off x="2497366" y="3289977"/>
                    <a:ext cx="234385" cy="100550"/>
                  </a:xfrm>
                  <a:custGeom>
                    <a:avLst/>
                    <a:gdLst>
                      <a:gd name="connsiteX0" fmla="*/ 0 w 234385"/>
                      <a:gd name="connsiteY0" fmla="*/ 0 h 100550"/>
                      <a:gd name="connsiteX1" fmla="*/ 234386 w 234385"/>
                      <a:gd name="connsiteY1" fmla="*/ 0 h 100550"/>
                      <a:gd name="connsiteX2" fmla="*/ 234386 w 234385"/>
                      <a:gd name="connsiteY2" fmla="*/ 100550 h 100550"/>
                      <a:gd name="connsiteX3" fmla="*/ 0 w 234385"/>
                      <a:gd name="connsiteY3" fmla="*/ 100550 h 100550"/>
                    </a:gdLst>
                    <a:ahLst/>
                    <a:cxnLst>
                      <a:cxn ang="0">
                        <a:pos x="connsiteX0" y="connsiteY0"/>
                      </a:cxn>
                      <a:cxn ang="0">
                        <a:pos x="connsiteX1" y="connsiteY1"/>
                      </a:cxn>
                      <a:cxn ang="0">
                        <a:pos x="connsiteX2" y="connsiteY2"/>
                      </a:cxn>
                      <a:cxn ang="0">
                        <a:pos x="connsiteX3" y="connsiteY3"/>
                      </a:cxn>
                    </a:cxnLst>
                    <a:rect l="l" t="t" r="r" b="b"/>
                    <a:pathLst>
                      <a:path w="234385" h="100550">
                        <a:moveTo>
                          <a:pt x="0" y="0"/>
                        </a:moveTo>
                        <a:lnTo>
                          <a:pt x="234386" y="0"/>
                        </a:lnTo>
                        <a:lnTo>
                          <a:pt x="234386" y="100550"/>
                        </a:lnTo>
                        <a:lnTo>
                          <a:pt x="0" y="100550"/>
                        </a:lnTo>
                        <a:close/>
                      </a:path>
                    </a:pathLst>
                  </a:custGeom>
                  <a:grpFill/>
                  <a:ln w="16501" cap="rnd">
                    <a:solidFill>
                      <a:srgbClr val="000000"/>
                    </a:solidFill>
                    <a:prstDash val="solid"/>
                    <a:round/>
                  </a:ln>
                </p:spPr>
                <p:txBody>
                  <a:bodyPr rtlCol="0" anchor="ctr"/>
                  <a:lstStyle/>
                  <a:p>
                    <a:endParaRPr lang="en-US" sz="1799"/>
                  </a:p>
                </p:txBody>
              </p:sp>
              <p:sp>
                <p:nvSpPr>
                  <p:cNvPr id="33" name="Freeform 2815">
                    <a:extLst>
                      <a:ext uri="{FF2B5EF4-FFF2-40B4-BE49-F238E27FC236}">
                        <a16:creationId xmlns:a16="http://schemas.microsoft.com/office/drawing/2014/main" id="{52D2B16A-C8F3-C8E2-FF36-CE70379A7A16}"/>
                      </a:ext>
                    </a:extLst>
                  </p:cNvPr>
                  <p:cNvSpPr/>
                  <p:nvPr/>
                </p:nvSpPr>
                <p:spPr>
                  <a:xfrm>
                    <a:off x="2435533" y="3014700"/>
                    <a:ext cx="108050" cy="140111"/>
                  </a:xfrm>
                  <a:custGeom>
                    <a:avLst/>
                    <a:gdLst>
                      <a:gd name="connsiteX0" fmla="*/ 37074 w 108050"/>
                      <a:gd name="connsiteY0" fmla="*/ 0 h 140111"/>
                      <a:gd name="connsiteX1" fmla="*/ 15616 w 108050"/>
                      <a:gd name="connsiteY1" fmla="*/ 6593 h 140111"/>
                      <a:gd name="connsiteX2" fmla="*/ 4062 w 108050"/>
                      <a:gd name="connsiteY2" fmla="*/ 36264 h 140111"/>
                      <a:gd name="connsiteX3" fmla="*/ 108050 w 108050"/>
                      <a:gd name="connsiteY3" fmla="*/ 140111 h 140111"/>
                    </a:gdLst>
                    <a:ahLst/>
                    <a:cxnLst>
                      <a:cxn ang="0">
                        <a:pos x="connsiteX0" y="connsiteY0"/>
                      </a:cxn>
                      <a:cxn ang="0">
                        <a:pos x="connsiteX1" y="connsiteY1"/>
                      </a:cxn>
                      <a:cxn ang="0">
                        <a:pos x="connsiteX2" y="connsiteY2"/>
                      </a:cxn>
                      <a:cxn ang="0">
                        <a:pos x="connsiteX3" y="connsiteY3"/>
                      </a:cxn>
                    </a:cxnLst>
                    <a:rect l="l" t="t" r="r" b="b"/>
                    <a:pathLst>
                      <a:path w="108050" h="140111">
                        <a:moveTo>
                          <a:pt x="37074" y="0"/>
                        </a:moveTo>
                        <a:cubicBezTo>
                          <a:pt x="28821" y="0"/>
                          <a:pt x="22218" y="3296"/>
                          <a:pt x="15616" y="6593"/>
                        </a:cubicBezTo>
                        <a:cubicBezTo>
                          <a:pt x="4062" y="11538"/>
                          <a:pt x="-5842" y="24725"/>
                          <a:pt x="4062" y="36264"/>
                        </a:cubicBezTo>
                        <a:lnTo>
                          <a:pt x="108050" y="140111"/>
                        </a:lnTo>
                      </a:path>
                    </a:pathLst>
                  </a:custGeom>
                  <a:grpFill/>
                  <a:ln w="16501" cap="rnd">
                    <a:solidFill>
                      <a:srgbClr val="000000"/>
                    </a:solidFill>
                    <a:prstDash val="solid"/>
                    <a:round/>
                  </a:ln>
                </p:spPr>
                <p:txBody>
                  <a:bodyPr rtlCol="0" anchor="ctr"/>
                  <a:lstStyle/>
                  <a:p>
                    <a:endParaRPr lang="en-US" sz="1799"/>
                  </a:p>
                </p:txBody>
              </p:sp>
            </p:grpSp>
          </p:grpSp>
        </p:grpSp>
      </p:grpSp>
    </p:spTree>
    <p:extLst>
      <p:ext uri="{BB962C8B-B14F-4D97-AF65-F5344CB8AC3E}">
        <p14:creationId xmlns:p14="http://schemas.microsoft.com/office/powerpoint/2010/main" val="1944105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3D856-8562-9180-CFF5-44B87F1DB739}"/>
            </a:ext>
          </a:extLst>
        </p:cNvPr>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D4A7F916-7D85-CB90-C270-0D8360BE4172}"/>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7</a:t>
            </a:fld>
            <a:endParaRPr lang="fr-CA" sz="1200" dirty="0"/>
          </a:p>
        </p:txBody>
      </p:sp>
      <p:sp>
        <p:nvSpPr>
          <p:cNvPr id="8" name="Text Placeholder 1">
            <a:extLst>
              <a:ext uri="{FF2B5EF4-FFF2-40B4-BE49-F238E27FC236}">
                <a16:creationId xmlns:a16="http://schemas.microsoft.com/office/drawing/2014/main" id="{A21192D3-1A5A-CD5C-3FF4-420E373DC2A6}"/>
              </a:ext>
            </a:extLst>
          </p:cNvPr>
          <p:cNvSpPr txBox="1">
            <a:spLocks/>
          </p:cNvSpPr>
          <p:nvPr/>
        </p:nvSpPr>
        <p:spPr>
          <a:xfrm>
            <a:off x="1984671" y="1895799"/>
            <a:ext cx="5042623" cy="291972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3200" b="1" dirty="0"/>
              <a:t>Začnite pametno: proračun, obseg in </a:t>
            </a:r>
            <a:r>
              <a:rPr lang="en-GB" sz="3200" b="1" dirty="0" err="1"/>
              <a:t>poslovni</a:t>
            </a:r>
            <a:r>
              <a:rPr lang="en-GB" sz="3200" b="1" dirty="0"/>
              <a:t> </a:t>
            </a:r>
            <a:r>
              <a:rPr lang="en-GB" sz="3200" b="1" dirty="0" err="1"/>
              <a:t>modeli</a:t>
            </a:r>
          </a:p>
          <a:p>
            <a:pPr>
              <a:lnSpc>
                <a:spcPts val="2480"/>
              </a:lnSpc>
            </a:pPr>
            <a:endParaRPr lang="en-GB" sz="2400" b="1" dirty="0"/>
          </a:p>
          <a:p>
            <a:pPr>
              <a:lnSpc>
                <a:spcPts val="2380"/>
              </a:lnSpc>
            </a:pPr>
            <a:r>
              <a:rPr lang="en-IE" sz="2200" dirty="0"/>
              <a:t>Določite in opredelite svoje finančne omejitve, začetno fazo in način delovanja, da boste ostali finančno trajnostni. </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7E4A5FFB-F1AE-8DCC-617E-B24923B96D72}"/>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7B9DE442-6BDC-7219-2030-3083F3B2140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B276689D-D11A-423B-3718-B9E8AD50F555}"/>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582787" y="3360636"/>
            <a:ext cx="4246690" cy="3154091"/>
          </a:xfrm>
          <a:prstGeom prst="rect">
            <a:avLst/>
          </a:prstGeom>
        </p:spPr>
      </p:pic>
      <p:grpSp>
        <p:nvGrpSpPr>
          <p:cNvPr id="5" name="Group 4">
            <a:extLst>
              <a:ext uri="{FF2B5EF4-FFF2-40B4-BE49-F238E27FC236}">
                <a16:creationId xmlns:a16="http://schemas.microsoft.com/office/drawing/2014/main" id="{8000ED58-601B-4D6B-EAF0-5973C5F2EA65}"/>
              </a:ext>
            </a:extLst>
          </p:cNvPr>
          <p:cNvGrpSpPr/>
          <p:nvPr/>
        </p:nvGrpSpPr>
        <p:grpSpPr>
          <a:xfrm>
            <a:off x="3882647" y="640374"/>
            <a:ext cx="8320434" cy="835348"/>
            <a:chOff x="3882647" y="640374"/>
            <a:chExt cx="8320434" cy="835348"/>
          </a:xfrm>
        </p:grpSpPr>
        <p:sp>
          <p:nvSpPr>
            <p:cNvPr id="11" name="Freeform 10">
              <a:extLst>
                <a:ext uri="{FF2B5EF4-FFF2-40B4-BE49-F238E27FC236}">
                  <a16:creationId xmlns:a16="http://schemas.microsoft.com/office/drawing/2014/main" id="{BD85B54C-1898-47DC-6E34-D9752BC286DD}"/>
                </a:ext>
              </a:extLst>
            </p:cNvPr>
            <p:cNvSpPr/>
            <p:nvPr/>
          </p:nvSpPr>
          <p:spPr>
            <a:xfrm flipH="1">
              <a:off x="3882647"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Freeform 2">
              <a:extLst>
                <a:ext uri="{FF2B5EF4-FFF2-40B4-BE49-F238E27FC236}">
                  <a16:creationId xmlns:a16="http://schemas.microsoft.com/office/drawing/2014/main" id="{2BBF039A-F6CF-BF7E-3220-129A16B0A081}"/>
                </a:ext>
              </a:extLst>
            </p:cNvPr>
            <p:cNvSpPr/>
            <p:nvPr/>
          </p:nvSpPr>
          <p:spPr>
            <a:xfrm flipH="1">
              <a:off x="5209184"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grpSp>
      <p:sp>
        <p:nvSpPr>
          <p:cNvPr id="4" name="Text Placeholder 23">
            <a:extLst>
              <a:ext uri="{FF2B5EF4-FFF2-40B4-BE49-F238E27FC236}">
                <a16:creationId xmlns:a16="http://schemas.microsoft.com/office/drawing/2014/main" id="{E84D4388-288D-EE6D-2E11-9CA738887BE4}"/>
              </a:ext>
            </a:extLst>
          </p:cNvPr>
          <p:cNvSpPr txBox="1">
            <a:spLocks/>
          </p:cNvSpPr>
          <p:nvPr/>
        </p:nvSpPr>
        <p:spPr>
          <a:xfrm>
            <a:off x="3673644" y="754970"/>
            <a:ext cx="817761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dirty="0"/>
              <a:t>Modul 6 (1. del): </a:t>
            </a:r>
            <a:r>
              <a:rPr lang="en-US" dirty="0"/>
              <a:t> Ključna področja učenja</a:t>
            </a:r>
          </a:p>
        </p:txBody>
      </p:sp>
    </p:spTree>
    <p:extLst>
      <p:ext uri="{BB962C8B-B14F-4D97-AF65-F5344CB8AC3E}">
        <p14:creationId xmlns:p14="http://schemas.microsoft.com/office/powerpoint/2010/main" val="39769318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21BC9-AB27-1D17-9BDE-A5359B09D531}"/>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2B7601A2-C743-6C8E-FE33-5E1BD5634064}"/>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Rastoči trend</a:t>
            </a:r>
          </a:p>
        </p:txBody>
      </p:sp>
      <p:sp>
        <p:nvSpPr>
          <p:cNvPr id="19" name="Text Placeholder 5">
            <a:extLst>
              <a:ext uri="{FF2B5EF4-FFF2-40B4-BE49-F238E27FC236}">
                <a16:creationId xmlns:a16="http://schemas.microsoft.com/office/drawing/2014/main" id="{D50B3FAA-F479-2298-6E90-113B12977229}"/>
              </a:ext>
            </a:extLst>
          </p:cNvPr>
          <p:cNvSpPr>
            <a:spLocks noGrp="1"/>
          </p:cNvSpPr>
          <p:nvPr>
            <p:ph type="body" sz="quarter" idx="19"/>
          </p:nvPr>
        </p:nvSpPr>
        <p:spPr>
          <a:xfrm>
            <a:off x="423358" y="941779"/>
            <a:ext cx="1197303" cy="385564"/>
          </a:xfrm>
        </p:spPr>
        <p:txBody>
          <a:bodyPr/>
          <a:lstStyle/>
          <a:p>
            <a:r>
              <a:rPr lang="en-US" dirty="0"/>
              <a:t>04</a:t>
            </a:r>
          </a:p>
        </p:txBody>
      </p:sp>
      <p:sp>
        <p:nvSpPr>
          <p:cNvPr id="20" name="Text Placeholder 6">
            <a:extLst>
              <a:ext uri="{FF2B5EF4-FFF2-40B4-BE49-F238E27FC236}">
                <a16:creationId xmlns:a16="http://schemas.microsoft.com/office/drawing/2014/main" id="{EC41DCF8-E2D2-2C88-07E3-D8BA666B627B}"/>
              </a:ext>
            </a:extLst>
          </p:cNvPr>
          <p:cNvSpPr>
            <a:spLocks noGrp="1"/>
          </p:cNvSpPr>
          <p:nvPr>
            <p:ph type="body" sz="quarter" idx="16"/>
          </p:nvPr>
        </p:nvSpPr>
        <p:spPr>
          <a:xfrm>
            <a:off x="4055218" y="726858"/>
            <a:ext cx="6688982" cy="803654"/>
          </a:xfrm>
          <a:prstGeom prst="rect">
            <a:avLst/>
          </a:prstGeom>
        </p:spPr>
        <p:txBody>
          <a:bodyPr/>
          <a:lstStyle/>
          <a:p>
            <a:pPr>
              <a:lnSpc>
                <a:spcPts val="2960"/>
              </a:lnSpc>
            </a:pPr>
            <a:r>
              <a:rPr lang="en-GB" sz="3600" dirty="0">
                <a:solidFill>
                  <a:srgbClr val="EC7C69"/>
                </a:solidFill>
              </a:rPr>
              <a:t>Potopitev v kulturo, pristnost in lokalne izkušnje</a:t>
            </a:r>
          </a:p>
        </p:txBody>
      </p:sp>
      <p:sp>
        <p:nvSpPr>
          <p:cNvPr id="21" name="Text Placeholder 3">
            <a:extLst>
              <a:ext uri="{FF2B5EF4-FFF2-40B4-BE49-F238E27FC236}">
                <a16:creationId xmlns:a16="http://schemas.microsoft.com/office/drawing/2014/main" id="{32DD4D1C-111F-CBEA-B28A-353B5C990560}"/>
              </a:ext>
            </a:extLst>
          </p:cNvPr>
          <p:cNvSpPr>
            <a:spLocks noGrp="1"/>
          </p:cNvSpPr>
          <p:nvPr>
            <p:ph type="body" sz="quarter" idx="21"/>
          </p:nvPr>
        </p:nvSpPr>
        <p:spPr>
          <a:xfrm>
            <a:off x="4055218" y="2016882"/>
            <a:ext cx="7032802" cy="4089485"/>
          </a:xfrm>
          <a:prstGeom prst="rect">
            <a:avLst/>
          </a:prstGeom>
        </p:spPr>
        <p:txBody>
          <a:bodyPr lIns="91440" tIns="45720" rIns="91440" bIns="45720" anchor="t"/>
          <a:lstStyle/>
          <a:p>
            <a:pPr>
              <a:lnSpc>
                <a:spcPts val="2380"/>
              </a:lnSpc>
            </a:pPr>
            <a:r>
              <a:rPr lang="en-US" dirty="0" err="1"/>
              <a:t>Potniki </a:t>
            </a:r>
            <a:r>
              <a:rPr lang="en-US" dirty="0"/>
              <a:t>se vse bolj zanimajo za destinacije, ki ponujajo </a:t>
            </a:r>
            <a:r>
              <a:rPr lang="en-US" b="1" dirty="0"/>
              <a:t>kulturno bogate izkušnje, </a:t>
            </a:r>
            <a:r>
              <a:rPr lang="en-US" dirty="0"/>
              <a:t>saj iščejo globlje povezave z lokalnimi tradicijami in skupnostmi.</a:t>
            </a:r>
          </a:p>
          <a:p>
            <a:pPr>
              <a:lnSpc>
                <a:spcPts val="2380"/>
              </a:lnSpc>
            </a:pPr>
            <a:r>
              <a:rPr lang="en-US" dirty="0"/>
              <a:t> </a:t>
            </a:r>
          </a:p>
          <a:p>
            <a:pPr>
              <a:lnSpc>
                <a:spcPts val="2380"/>
              </a:lnSpc>
            </a:pPr>
            <a:r>
              <a:rPr lang="en-US" sz="2400" b="1" dirty="0">
                <a:solidFill>
                  <a:srgbClr val="459597"/>
                </a:solidFill>
              </a:rPr>
              <a:t>Kulturno potapljanje in lokalne izkušnje: </a:t>
            </a:r>
          </a:p>
          <a:p>
            <a:pPr>
              <a:lnSpc>
                <a:spcPts val="2380"/>
              </a:lnSpc>
            </a:pPr>
            <a:r>
              <a:rPr lang="en-US" dirty="0"/>
              <a:t>V odgovor na to hoteli in nastanitvene zmogljivosti izboljšujejo svojo ponudbo s kulturnimi dejavnostmi, ki segajo od </a:t>
            </a:r>
            <a:r>
              <a:rPr lang="en-US" b="1" dirty="0"/>
              <a:t>tradicionalnih kulinaričnih delavnic </a:t>
            </a:r>
            <a:r>
              <a:rPr lang="en-US" dirty="0"/>
              <a:t>do </a:t>
            </a:r>
            <a:r>
              <a:rPr lang="en-US" b="1" dirty="0"/>
              <a:t>obrtniških izdelkov </a:t>
            </a:r>
            <a:r>
              <a:rPr lang="en-US" dirty="0"/>
              <a:t>in </a:t>
            </a:r>
            <a:r>
              <a:rPr lang="en-US" b="1" dirty="0"/>
              <a:t>lokalnega pripovedovanja zgodb. </a:t>
            </a:r>
            <a:r>
              <a:rPr lang="en-US" dirty="0"/>
              <a:t>Ta trend ne le bogati izkušnjo gostov, ampak podpira tudi ohranjanje kulture in slavi edinstveno dediščino vsake destinacije, s čimer luksuznemu potovanju dodaja dodatno plast pristnosti.</a:t>
            </a:r>
          </a:p>
          <a:p>
            <a:pPr>
              <a:lnSpc>
                <a:spcPts val="2380"/>
              </a:lnSpc>
            </a:pPr>
            <a:endParaRPr lang="en-US" dirty="0"/>
          </a:p>
          <a:p>
            <a:pPr>
              <a:lnSpc>
                <a:spcPts val="2380"/>
              </a:lnSpc>
            </a:pPr>
            <a:r>
              <a:rPr lang="en-US" dirty="0"/>
              <a:t> </a:t>
            </a:r>
          </a:p>
          <a:p>
            <a:pPr>
              <a:lnSpc>
                <a:spcPts val="2380"/>
              </a:lnSpc>
            </a:pPr>
            <a:endParaRPr lang="en-IE" dirty="0"/>
          </a:p>
        </p:txBody>
      </p:sp>
      <p:sp>
        <p:nvSpPr>
          <p:cNvPr id="22" name="Slide Number Placeholder 5">
            <a:extLst>
              <a:ext uri="{FF2B5EF4-FFF2-40B4-BE49-F238E27FC236}">
                <a16:creationId xmlns:a16="http://schemas.microsoft.com/office/drawing/2014/main" id="{5AF95DDF-456A-FC2B-2DB4-3B7AA83CFFE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70</a:t>
            </a:fld>
            <a:endParaRPr lang="fr-CA" sz="1200" dirty="0"/>
          </a:p>
        </p:txBody>
      </p:sp>
      <p:grpSp>
        <p:nvGrpSpPr>
          <p:cNvPr id="56" name="Graphic 503">
            <a:extLst>
              <a:ext uri="{FF2B5EF4-FFF2-40B4-BE49-F238E27FC236}">
                <a16:creationId xmlns:a16="http://schemas.microsoft.com/office/drawing/2014/main" id="{8CC2A79C-CE03-85AC-866B-86B8D58CDA96}"/>
              </a:ext>
            </a:extLst>
          </p:cNvPr>
          <p:cNvGrpSpPr/>
          <p:nvPr/>
        </p:nvGrpSpPr>
        <p:grpSpPr>
          <a:xfrm>
            <a:off x="707292" y="4757964"/>
            <a:ext cx="1571631" cy="1195103"/>
            <a:chOff x="9213680" y="7302100"/>
            <a:chExt cx="1308930" cy="1069788"/>
          </a:xfrm>
          <a:noFill/>
        </p:grpSpPr>
        <p:grpSp>
          <p:nvGrpSpPr>
            <p:cNvPr id="57" name="Graphic 503">
              <a:extLst>
                <a:ext uri="{FF2B5EF4-FFF2-40B4-BE49-F238E27FC236}">
                  <a16:creationId xmlns:a16="http://schemas.microsoft.com/office/drawing/2014/main" id="{7CC8B70D-F66D-3E4B-64A0-4E983ED28817}"/>
                </a:ext>
              </a:extLst>
            </p:cNvPr>
            <p:cNvGrpSpPr/>
            <p:nvPr/>
          </p:nvGrpSpPr>
          <p:grpSpPr>
            <a:xfrm>
              <a:off x="9517391" y="7846061"/>
              <a:ext cx="311964" cy="525828"/>
              <a:chOff x="9517391" y="7846061"/>
              <a:chExt cx="311964" cy="525828"/>
            </a:xfrm>
            <a:grpFill/>
          </p:grpSpPr>
          <p:sp>
            <p:nvSpPr>
              <p:cNvPr id="83" name="Freeform 2935">
                <a:extLst>
                  <a:ext uri="{FF2B5EF4-FFF2-40B4-BE49-F238E27FC236}">
                    <a16:creationId xmlns:a16="http://schemas.microsoft.com/office/drawing/2014/main" id="{74F2E9D1-8455-D897-3F92-1C08ECFF0B1E}"/>
                  </a:ext>
                </a:extLst>
              </p:cNvPr>
              <p:cNvSpPr/>
              <p:nvPr/>
            </p:nvSpPr>
            <p:spPr>
              <a:xfrm>
                <a:off x="9535548" y="8040568"/>
                <a:ext cx="36313" cy="331321"/>
              </a:xfrm>
              <a:custGeom>
                <a:avLst/>
                <a:gdLst>
                  <a:gd name="connsiteX0" fmla="*/ 0 w 36313"/>
                  <a:gd name="connsiteY0" fmla="*/ 0 h 331321"/>
                  <a:gd name="connsiteX1" fmla="*/ 0 w 36313"/>
                  <a:gd name="connsiteY1" fmla="*/ 108792 h 331321"/>
                  <a:gd name="connsiteX2" fmla="*/ 14855 w 36313"/>
                  <a:gd name="connsiteY2" fmla="*/ 151650 h 331321"/>
                  <a:gd name="connsiteX3" fmla="*/ 33012 w 36313"/>
                  <a:gd name="connsiteY3" fmla="*/ 173078 h 331321"/>
                  <a:gd name="connsiteX4" fmla="*/ 36314 w 36313"/>
                  <a:gd name="connsiteY4" fmla="*/ 184617 h 331321"/>
                  <a:gd name="connsiteX5" fmla="*/ 36314 w 36313"/>
                  <a:gd name="connsiteY5" fmla="*/ 331321 h 33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13" h="331321">
                    <a:moveTo>
                      <a:pt x="0" y="0"/>
                    </a:moveTo>
                    <a:lnTo>
                      <a:pt x="0" y="108792"/>
                    </a:lnTo>
                    <a:cubicBezTo>
                      <a:pt x="0" y="123627"/>
                      <a:pt x="4952" y="138463"/>
                      <a:pt x="14855" y="151650"/>
                    </a:cubicBezTo>
                    <a:lnTo>
                      <a:pt x="33012" y="173078"/>
                    </a:lnTo>
                    <a:cubicBezTo>
                      <a:pt x="36314" y="176375"/>
                      <a:pt x="36314" y="179672"/>
                      <a:pt x="36314" y="184617"/>
                    </a:cubicBezTo>
                    <a:lnTo>
                      <a:pt x="36314" y="331321"/>
                    </a:lnTo>
                  </a:path>
                </a:pathLst>
              </a:custGeom>
              <a:grpFill/>
              <a:ln w="16501" cap="rnd">
                <a:solidFill>
                  <a:srgbClr val="494949"/>
                </a:solidFill>
                <a:prstDash val="solid"/>
                <a:miter/>
              </a:ln>
            </p:spPr>
            <p:txBody>
              <a:bodyPr rtlCol="0" anchor="ctr"/>
              <a:lstStyle/>
              <a:p>
                <a:endParaRPr lang="en-US" sz="1799"/>
              </a:p>
            </p:txBody>
          </p:sp>
          <p:sp>
            <p:nvSpPr>
              <p:cNvPr id="84" name="Freeform 2936">
                <a:extLst>
                  <a:ext uri="{FF2B5EF4-FFF2-40B4-BE49-F238E27FC236}">
                    <a16:creationId xmlns:a16="http://schemas.microsoft.com/office/drawing/2014/main" id="{B67C3B12-6731-4795-713A-1FAC22D5246A}"/>
                  </a:ext>
                </a:extLst>
              </p:cNvPr>
              <p:cNvSpPr/>
              <p:nvPr/>
            </p:nvSpPr>
            <p:spPr>
              <a:xfrm>
                <a:off x="9652741" y="7972985"/>
                <a:ext cx="176615" cy="395607"/>
              </a:xfrm>
              <a:custGeom>
                <a:avLst/>
                <a:gdLst>
                  <a:gd name="connsiteX0" fmla="*/ 112241 w 176615"/>
                  <a:gd name="connsiteY0" fmla="*/ 395608 h 395607"/>
                  <a:gd name="connsiteX1" fmla="*/ 112241 w 176615"/>
                  <a:gd name="connsiteY1" fmla="*/ 253848 h 395607"/>
                  <a:gd name="connsiteX2" fmla="*/ 115542 w 176615"/>
                  <a:gd name="connsiteY2" fmla="*/ 242309 h 395607"/>
                  <a:gd name="connsiteX3" fmla="*/ 150206 w 176615"/>
                  <a:gd name="connsiteY3" fmla="*/ 194507 h 395607"/>
                  <a:gd name="connsiteX4" fmla="*/ 176615 w 176615"/>
                  <a:gd name="connsiteY4" fmla="*/ 136814 h 395607"/>
                  <a:gd name="connsiteX5" fmla="*/ 176615 w 176615"/>
                  <a:gd name="connsiteY5" fmla="*/ 74176 h 395607"/>
                  <a:gd name="connsiteX6" fmla="*/ 176615 w 176615"/>
                  <a:gd name="connsiteY6" fmla="*/ 74176 h 395607"/>
                  <a:gd name="connsiteX7" fmla="*/ 176615 w 176615"/>
                  <a:gd name="connsiteY7" fmla="*/ 39560 h 395607"/>
                  <a:gd name="connsiteX8" fmla="*/ 176615 w 176615"/>
                  <a:gd name="connsiteY8" fmla="*/ 39560 h 395607"/>
                  <a:gd name="connsiteX9" fmla="*/ 137000 w 176615"/>
                  <a:gd name="connsiteY9" fmla="*/ 0 h 395607"/>
                  <a:gd name="connsiteX10" fmla="*/ 36314 w 176615"/>
                  <a:gd name="connsiteY10" fmla="*/ 0 h 395607"/>
                  <a:gd name="connsiteX11" fmla="*/ 0 w 176615"/>
                  <a:gd name="connsiteY11" fmla="*/ 36263 h 395607"/>
                  <a:gd name="connsiteX12" fmla="*/ 36314 w 176615"/>
                  <a:gd name="connsiteY12" fmla="*/ 72528 h 395607"/>
                  <a:gd name="connsiteX13" fmla="*/ 103988 w 176615"/>
                  <a:gd name="connsiteY13" fmla="*/ 72528 h 395607"/>
                  <a:gd name="connsiteX14" fmla="*/ 103988 w 176615"/>
                  <a:gd name="connsiteY14" fmla="*/ 85714 h 395607"/>
                  <a:gd name="connsiteX15" fmla="*/ 9904 w 176615"/>
                  <a:gd name="connsiteY15" fmla="*/ 184616 h 39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615" h="395607">
                    <a:moveTo>
                      <a:pt x="112241" y="395608"/>
                    </a:moveTo>
                    <a:lnTo>
                      <a:pt x="112241" y="253848"/>
                    </a:lnTo>
                    <a:cubicBezTo>
                      <a:pt x="112241" y="250551"/>
                      <a:pt x="112241" y="245606"/>
                      <a:pt x="115542" y="242309"/>
                    </a:cubicBezTo>
                    <a:lnTo>
                      <a:pt x="150206" y="194507"/>
                    </a:lnTo>
                    <a:cubicBezTo>
                      <a:pt x="166712" y="174726"/>
                      <a:pt x="176615" y="163188"/>
                      <a:pt x="176615" y="136814"/>
                    </a:cubicBezTo>
                    <a:lnTo>
                      <a:pt x="176615" y="74176"/>
                    </a:lnTo>
                    <a:lnTo>
                      <a:pt x="176615" y="74176"/>
                    </a:lnTo>
                    <a:lnTo>
                      <a:pt x="176615" y="39560"/>
                    </a:lnTo>
                    <a:lnTo>
                      <a:pt x="176615" y="39560"/>
                    </a:lnTo>
                    <a:cubicBezTo>
                      <a:pt x="176615" y="18132"/>
                      <a:pt x="158459" y="0"/>
                      <a:pt x="137000" y="0"/>
                    </a:cubicBezTo>
                    <a:lnTo>
                      <a:pt x="36314" y="0"/>
                    </a:lnTo>
                    <a:cubicBezTo>
                      <a:pt x="16506" y="0"/>
                      <a:pt x="0" y="16484"/>
                      <a:pt x="0" y="36263"/>
                    </a:cubicBezTo>
                    <a:cubicBezTo>
                      <a:pt x="0" y="56044"/>
                      <a:pt x="16506" y="72528"/>
                      <a:pt x="36314" y="72528"/>
                    </a:cubicBezTo>
                    <a:lnTo>
                      <a:pt x="103988" y="72528"/>
                    </a:lnTo>
                    <a:lnTo>
                      <a:pt x="103988" y="85714"/>
                    </a:lnTo>
                    <a:cubicBezTo>
                      <a:pt x="103988" y="85714"/>
                      <a:pt x="9904" y="87363"/>
                      <a:pt x="9904" y="184616"/>
                    </a:cubicBezTo>
                  </a:path>
                </a:pathLst>
              </a:custGeom>
              <a:grpFill/>
              <a:ln w="16501" cap="rnd">
                <a:solidFill>
                  <a:srgbClr val="494949"/>
                </a:solidFill>
                <a:prstDash val="solid"/>
                <a:miter/>
              </a:ln>
            </p:spPr>
            <p:txBody>
              <a:bodyPr rtlCol="0" anchor="ctr"/>
              <a:lstStyle/>
              <a:p>
                <a:endParaRPr lang="en-US" sz="1799"/>
              </a:p>
            </p:txBody>
          </p:sp>
          <p:sp>
            <p:nvSpPr>
              <p:cNvPr id="85" name="Freeform 2937">
                <a:extLst>
                  <a:ext uri="{FF2B5EF4-FFF2-40B4-BE49-F238E27FC236}">
                    <a16:creationId xmlns:a16="http://schemas.microsoft.com/office/drawing/2014/main" id="{12E14F89-EECE-9E6A-3E5E-DEC624D83121}"/>
                  </a:ext>
                </a:extLst>
              </p:cNvPr>
              <p:cNvSpPr/>
              <p:nvPr/>
            </p:nvSpPr>
            <p:spPr>
              <a:xfrm>
                <a:off x="9733621" y="7865842"/>
                <a:ext cx="72626" cy="110439"/>
              </a:xfrm>
              <a:custGeom>
                <a:avLst/>
                <a:gdLst>
                  <a:gd name="connsiteX0" fmla="*/ 72626 w 72626"/>
                  <a:gd name="connsiteY0" fmla="*/ 110440 h 110439"/>
                  <a:gd name="connsiteX1" fmla="*/ 72626 w 72626"/>
                  <a:gd name="connsiteY1" fmla="*/ 36263 h 110439"/>
                  <a:gd name="connsiteX2" fmla="*/ 36314 w 72626"/>
                  <a:gd name="connsiteY2" fmla="*/ 0 h 110439"/>
                  <a:gd name="connsiteX3" fmla="*/ 36314 w 72626"/>
                  <a:gd name="connsiteY3" fmla="*/ 0 h 110439"/>
                  <a:gd name="connsiteX4" fmla="*/ 0 w 72626"/>
                  <a:gd name="connsiteY4" fmla="*/ 36263 h 110439"/>
                  <a:gd name="connsiteX5" fmla="*/ 0 w 72626"/>
                  <a:gd name="connsiteY5" fmla="*/ 110440 h 11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626" h="110439">
                    <a:moveTo>
                      <a:pt x="72626" y="110440"/>
                    </a:moveTo>
                    <a:lnTo>
                      <a:pt x="72626" y="36263"/>
                    </a:lnTo>
                    <a:cubicBezTo>
                      <a:pt x="72626" y="16484"/>
                      <a:pt x="56120" y="0"/>
                      <a:pt x="36314" y="0"/>
                    </a:cubicBezTo>
                    <a:lnTo>
                      <a:pt x="36314" y="0"/>
                    </a:lnTo>
                    <a:cubicBezTo>
                      <a:pt x="16506" y="0"/>
                      <a:pt x="0" y="16484"/>
                      <a:pt x="0" y="36263"/>
                    </a:cubicBezTo>
                    <a:lnTo>
                      <a:pt x="0" y="110440"/>
                    </a:lnTo>
                  </a:path>
                </a:pathLst>
              </a:custGeom>
              <a:grpFill/>
              <a:ln w="16501" cap="rnd">
                <a:solidFill>
                  <a:srgbClr val="494949"/>
                </a:solidFill>
                <a:prstDash val="solid"/>
                <a:miter/>
              </a:ln>
            </p:spPr>
            <p:txBody>
              <a:bodyPr rtlCol="0" anchor="ctr"/>
              <a:lstStyle/>
              <a:p>
                <a:endParaRPr lang="en-US" sz="1799"/>
              </a:p>
            </p:txBody>
          </p:sp>
          <p:sp>
            <p:nvSpPr>
              <p:cNvPr id="86" name="Freeform 2938">
                <a:extLst>
                  <a:ext uri="{FF2B5EF4-FFF2-40B4-BE49-F238E27FC236}">
                    <a16:creationId xmlns:a16="http://schemas.microsoft.com/office/drawing/2014/main" id="{8CFF5B6D-BABC-5760-D6F9-1415E9682CF7}"/>
                  </a:ext>
                </a:extLst>
              </p:cNvPr>
              <p:cNvSpPr/>
              <p:nvPr/>
            </p:nvSpPr>
            <p:spPr>
              <a:xfrm>
                <a:off x="9659344" y="7846061"/>
                <a:ext cx="75927" cy="143408"/>
              </a:xfrm>
              <a:custGeom>
                <a:avLst/>
                <a:gdLst>
                  <a:gd name="connsiteX0" fmla="*/ 75927 w 75927"/>
                  <a:gd name="connsiteY0" fmla="*/ 128572 h 143408"/>
                  <a:gd name="connsiteX1" fmla="*/ 75927 w 75927"/>
                  <a:gd name="connsiteY1" fmla="*/ 37912 h 143408"/>
                  <a:gd name="connsiteX2" fmla="*/ 37964 w 75927"/>
                  <a:gd name="connsiteY2" fmla="*/ 0 h 143408"/>
                  <a:gd name="connsiteX3" fmla="*/ 37964 w 75927"/>
                  <a:gd name="connsiteY3" fmla="*/ 0 h 143408"/>
                  <a:gd name="connsiteX4" fmla="*/ 0 w 75927"/>
                  <a:gd name="connsiteY4" fmla="*/ 37912 h 143408"/>
                  <a:gd name="connsiteX5" fmla="*/ 0 w 75927"/>
                  <a:gd name="connsiteY5" fmla="*/ 143408 h 1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43408">
                    <a:moveTo>
                      <a:pt x="75927" y="128572"/>
                    </a:moveTo>
                    <a:lnTo>
                      <a:pt x="75927" y="37912"/>
                    </a:lnTo>
                    <a:cubicBezTo>
                      <a:pt x="75927" y="16484"/>
                      <a:pt x="59421" y="0"/>
                      <a:pt x="37964" y="0"/>
                    </a:cubicBezTo>
                    <a:lnTo>
                      <a:pt x="37964" y="0"/>
                    </a:lnTo>
                    <a:cubicBezTo>
                      <a:pt x="16506" y="0"/>
                      <a:pt x="0" y="16484"/>
                      <a:pt x="0" y="37912"/>
                    </a:cubicBezTo>
                    <a:lnTo>
                      <a:pt x="0" y="143408"/>
                    </a:lnTo>
                  </a:path>
                </a:pathLst>
              </a:custGeom>
              <a:grpFill/>
              <a:ln w="16501" cap="rnd">
                <a:solidFill>
                  <a:srgbClr val="494949"/>
                </a:solidFill>
                <a:prstDash val="solid"/>
                <a:miter/>
              </a:ln>
            </p:spPr>
            <p:txBody>
              <a:bodyPr rtlCol="0" anchor="ctr"/>
              <a:lstStyle/>
              <a:p>
                <a:endParaRPr lang="en-US" sz="1799"/>
              </a:p>
            </p:txBody>
          </p:sp>
          <p:sp>
            <p:nvSpPr>
              <p:cNvPr id="87" name="Freeform 2939">
                <a:extLst>
                  <a:ext uri="{FF2B5EF4-FFF2-40B4-BE49-F238E27FC236}">
                    <a16:creationId xmlns:a16="http://schemas.microsoft.com/office/drawing/2014/main" id="{E19E0054-2614-CB71-9718-8C031B06F91B}"/>
                  </a:ext>
                </a:extLst>
              </p:cNvPr>
              <p:cNvSpPr/>
              <p:nvPr/>
            </p:nvSpPr>
            <p:spPr>
              <a:xfrm>
                <a:off x="9583415" y="7855951"/>
                <a:ext cx="75928" cy="197803"/>
              </a:xfrm>
              <a:custGeom>
                <a:avLst/>
                <a:gdLst>
                  <a:gd name="connsiteX0" fmla="*/ 75928 w 75928"/>
                  <a:gd name="connsiteY0" fmla="*/ 133518 h 197803"/>
                  <a:gd name="connsiteX1" fmla="*/ 75928 w 75928"/>
                  <a:gd name="connsiteY1" fmla="*/ 37912 h 197803"/>
                  <a:gd name="connsiteX2" fmla="*/ 37965 w 75928"/>
                  <a:gd name="connsiteY2" fmla="*/ 0 h 197803"/>
                  <a:gd name="connsiteX3" fmla="*/ 37965 w 75928"/>
                  <a:gd name="connsiteY3" fmla="*/ 0 h 197803"/>
                  <a:gd name="connsiteX4" fmla="*/ 0 w 75928"/>
                  <a:gd name="connsiteY4" fmla="*/ 37912 h 197803"/>
                  <a:gd name="connsiteX5" fmla="*/ 0 w 75928"/>
                  <a:gd name="connsiteY5" fmla="*/ 159892 h 197803"/>
                  <a:gd name="connsiteX6" fmla="*/ 37965 w 75928"/>
                  <a:gd name="connsiteY6" fmla="*/ 197804 h 197803"/>
                  <a:gd name="connsiteX7" fmla="*/ 37965 w 75928"/>
                  <a:gd name="connsiteY7" fmla="*/ 197804 h 197803"/>
                  <a:gd name="connsiteX8" fmla="*/ 72627 w 75928"/>
                  <a:gd name="connsiteY8" fmla="*/ 174727 h 19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28" h="197803">
                    <a:moveTo>
                      <a:pt x="75928" y="133518"/>
                    </a:moveTo>
                    <a:lnTo>
                      <a:pt x="75928" y="37912"/>
                    </a:lnTo>
                    <a:cubicBezTo>
                      <a:pt x="75928" y="16484"/>
                      <a:pt x="59422" y="0"/>
                      <a:pt x="37965" y="0"/>
                    </a:cubicBezTo>
                    <a:lnTo>
                      <a:pt x="37965" y="0"/>
                    </a:lnTo>
                    <a:cubicBezTo>
                      <a:pt x="16506" y="0"/>
                      <a:pt x="0" y="16484"/>
                      <a:pt x="0" y="37912"/>
                    </a:cubicBezTo>
                    <a:lnTo>
                      <a:pt x="0" y="159892"/>
                    </a:lnTo>
                    <a:cubicBezTo>
                      <a:pt x="0" y="181320"/>
                      <a:pt x="16506" y="197804"/>
                      <a:pt x="37965" y="197804"/>
                    </a:cubicBezTo>
                    <a:lnTo>
                      <a:pt x="37965" y="197804"/>
                    </a:lnTo>
                    <a:cubicBezTo>
                      <a:pt x="52820" y="197804"/>
                      <a:pt x="67675" y="187914"/>
                      <a:pt x="72627" y="174727"/>
                    </a:cubicBezTo>
                  </a:path>
                </a:pathLst>
              </a:custGeom>
              <a:grpFill/>
              <a:ln w="16501" cap="rnd">
                <a:solidFill>
                  <a:srgbClr val="494949"/>
                </a:solidFill>
                <a:prstDash val="solid"/>
                <a:miter/>
              </a:ln>
            </p:spPr>
            <p:txBody>
              <a:bodyPr rtlCol="0" anchor="ctr"/>
              <a:lstStyle/>
              <a:p>
                <a:endParaRPr lang="en-US" sz="1799"/>
              </a:p>
            </p:txBody>
          </p:sp>
          <p:sp>
            <p:nvSpPr>
              <p:cNvPr id="88" name="Freeform 2940">
                <a:extLst>
                  <a:ext uri="{FF2B5EF4-FFF2-40B4-BE49-F238E27FC236}">
                    <a16:creationId xmlns:a16="http://schemas.microsoft.com/office/drawing/2014/main" id="{2CD7AEFB-F47E-A9EC-50F8-762E7337B7A4}"/>
                  </a:ext>
                </a:extLst>
              </p:cNvPr>
              <p:cNvSpPr/>
              <p:nvPr/>
            </p:nvSpPr>
            <p:spPr>
              <a:xfrm>
                <a:off x="9517391" y="7877379"/>
                <a:ext cx="66024" cy="166485"/>
              </a:xfrm>
              <a:custGeom>
                <a:avLst/>
                <a:gdLst>
                  <a:gd name="connsiteX0" fmla="*/ 33012 w 66024"/>
                  <a:gd name="connsiteY0" fmla="*/ 166486 h 166485"/>
                  <a:gd name="connsiteX1" fmla="*/ 33012 w 66024"/>
                  <a:gd name="connsiteY1" fmla="*/ 166486 h 166485"/>
                  <a:gd name="connsiteX2" fmla="*/ 66024 w 66024"/>
                  <a:gd name="connsiteY2" fmla="*/ 133518 h 166485"/>
                  <a:gd name="connsiteX3" fmla="*/ 66024 w 66024"/>
                  <a:gd name="connsiteY3" fmla="*/ 32967 h 166485"/>
                  <a:gd name="connsiteX4" fmla="*/ 33012 w 66024"/>
                  <a:gd name="connsiteY4" fmla="*/ 0 h 166485"/>
                  <a:gd name="connsiteX5" fmla="*/ 33012 w 66024"/>
                  <a:gd name="connsiteY5" fmla="*/ 0 h 166485"/>
                  <a:gd name="connsiteX6" fmla="*/ 0 w 66024"/>
                  <a:gd name="connsiteY6" fmla="*/ 32967 h 166485"/>
                  <a:gd name="connsiteX7" fmla="*/ 0 w 66024"/>
                  <a:gd name="connsiteY7" fmla="*/ 133518 h 166485"/>
                  <a:gd name="connsiteX8" fmla="*/ 33012 w 66024"/>
                  <a:gd name="connsiteY8" fmla="*/ 166486 h 16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24" h="166485">
                    <a:moveTo>
                      <a:pt x="33012" y="166486"/>
                    </a:moveTo>
                    <a:lnTo>
                      <a:pt x="33012" y="166486"/>
                    </a:lnTo>
                    <a:cubicBezTo>
                      <a:pt x="51169" y="166486"/>
                      <a:pt x="66024" y="151650"/>
                      <a:pt x="66024" y="133518"/>
                    </a:cubicBezTo>
                    <a:lnTo>
                      <a:pt x="66024" y="32967"/>
                    </a:lnTo>
                    <a:cubicBezTo>
                      <a:pt x="66024" y="14836"/>
                      <a:pt x="51169" y="0"/>
                      <a:pt x="33012" y="0"/>
                    </a:cubicBezTo>
                    <a:lnTo>
                      <a:pt x="33012" y="0"/>
                    </a:lnTo>
                    <a:cubicBezTo>
                      <a:pt x="14856" y="0"/>
                      <a:pt x="0" y="14836"/>
                      <a:pt x="0" y="32967"/>
                    </a:cubicBezTo>
                    <a:lnTo>
                      <a:pt x="0" y="133518"/>
                    </a:lnTo>
                    <a:cubicBezTo>
                      <a:pt x="0" y="151650"/>
                      <a:pt x="14856" y="166486"/>
                      <a:pt x="33012" y="166486"/>
                    </a:cubicBezTo>
                    <a:close/>
                  </a:path>
                </a:pathLst>
              </a:custGeom>
              <a:grpFill/>
              <a:ln w="16501" cap="rnd">
                <a:solidFill>
                  <a:srgbClr val="494949"/>
                </a:solidFill>
                <a:prstDash val="solid"/>
                <a:miter/>
              </a:ln>
            </p:spPr>
            <p:txBody>
              <a:bodyPr rtlCol="0" anchor="ctr"/>
              <a:lstStyle/>
              <a:p>
                <a:endParaRPr lang="en-US" sz="1799"/>
              </a:p>
            </p:txBody>
          </p:sp>
        </p:grpSp>
        <p:grpSp>
          <p:nvGrpSpPr>
            <p:cNvPr id="58" name="Graphic 503">
              <a:extLst>
                <a:ext uri="{FF2B5EF4-FFF2-40B4-BE49-F238E27FC236}">
                  <a16:creationId xmlns:a16="http://schemas.microsoft.com/office/drawing/2014/main" id="{6C696DCC-34DC-44B4-1BDD-A99783DC7961}"/>
                </a:ext>
              </a:extLst>
            </p:cNvPr>
            <p:cNvGrpSpPr/>
            <p:nvPr/>
          </p:nvGrpSpPr>
          <p:grpSpPr>
            <a:xfrm>
              <a:off x="9213680" y="7302100"/>
              <a:ext cx="1308930" cy="1068140"/>
              <a:chOff x="9213680" y="7302100"/>
              <a:chExt cx="1308930" cy="1068140"/>
            </a:xfrm>
            <a:grpFill/>
          </p:grpSpPr>
          <p:grpSp>
            <p:nvGrpSpPr>
              <p:cNvPr id="59" name="Graphic 503">
                <a:extLst>
                  <a:ext uri="{FF2B5EF4-FFF2-40B4-BE49-F238E27FC236}">
                    <a16:creationId xmlns:a16="http://schemas.microsoft.com/office/drawing/2014/main" id="{8A6B893B-8170-BCBD-3072-DC6A5AF477DF}"/>
                  </a:ext>
                </a:extLst>
              </p:cNvPr>
              <p:cNvGrpSpPr/>
              <p:nvPr/>
            </p:nvGrpSpPr>
            <p:grpSpPr>
              <a:xfrm>
                <a:off x="9715464" y="7302100"/>
                <a:ext cx="807146" cy="1068140"/>
                <a:chOff x="9715464" y="7302100"/>
                <a:chExt cx="807146" cy="1068140"/>
              </a:xfrm>
              <a:grpFill/>
            </p:grpSpPr>
            <p:sp>
              <p:nvSpPr>
                <p:cNvPr id="75" name="Freeform 2927">
                  <a:extLst>
                    <a:ext uri="{FF2B5EF4-FFF2-40B4-BE49-F238E27FC236}">
                      <a16:creationId xmlns:a16="http://schemas.microsoft.com/office/drawing/2014/main" id="{BC092CCC-B0E6-A4FE-412B-122F52BA895C}"/>
                    </a:ext>
                  </a:extLst>
                </p:cNvPr>
                <p:cNvSpPr/>
                <p:nvPr/>
              </p:nvSpPr>
              <p:spPr>
                <a:xfrm>
                  <a:off x="10218898" y="7611993"/>
                  <a:ext cx="59422" cy="758248"/>
                </a:xfrm>
                <a:custGeom>
                  <a:avLst/>
                  <a:gdLst>
                    <a:gd name="connsiteX0" fmla="*/ 59422 w 59422"/>
                    <a:gd name="connsiteY0" fmla="*/ 0 h 758248"/>
                    <a:gd name="connsiteX1" fmla="*/ 59422 w 59422"/>
                    <a:gd name="connsiteY1" fmla="*/ 174726 h 758248"/>
                    <a:gd name="connsiteX2" fmla="*/ 34663 w 59422"/>
                    <a:gd name="connsiteY2" fmla="*/ 242310 h 758248"/>
                    <a:gd name="connsiteX3" fmla="*/ 6603 w 59422"/>
                    <a:gd name="connsiteY3" fmla="*/ 275277 h 758248"/>
                    <a:gd name="connsiteX4" fmla="*/ 0 w 59422"/>
                    <a:gd name="connsiteY4" fmla="*/ 293409 h 758248"/>
                    <a:gd name="connsiteX5" fmla="*/ 0 w 59422"/>
                    <a:gd name="connsiteY5" fmla="*/ 758248 h 75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22" h="758248">
                      <a:moveTo>
                        <a:pt x="59422" y="0"/>
                      </a:moveTo>
                      <a:lnTo>
                        <a:pt x="59422" y="174726"/>
                      </a:lnTo>
                      <a:cubicBezTo>
                        <a:pt x="59422" y="199452"/>
                        <a:pt x="51169" y="222529"/>
                        <a:pt x="34663" y="242310"/>
                      </a:cubicBezTo>
                      <a:lnTo>
                        <a:pt x="6603" y="275277"/>
                      </a:lnTo>
                      <a:cubicBezTo>
                        <a:pt x="1651" y="280222"/>
                        <a:pt x="0" y="286816"/>
                        <a:pt x="0" y="293409"/>
                      </a:cubicBezTo>
                      <a:lnTo>
                        <a:pt x="0" y="758248"/>
                      </a:lnTo>
                    </a:path>
                  </a:pathLst>
                </a:custGeom>
                <a:grpFill/>
                <a:ln w="16501" cap="rnd">
                  <a:solidFill>
                    <a:srgbClr val="494949"/>
                  </a:solidFill>
                  <a:prstDash val="solid"/>
                  <a:miter/>
                </a:ln>
              </p:spPr>
              <p:txBody>
                <a:bodyPr rtlCol="0" anchor="ctr"/>
                <a:lstStyle/>
                <a:p>
                  <a:endParaRPr lang="en-US" sz="1799"/>
                </a:p>
              </p:txBody>
            </p:sp>
            <p:sp>
              <p:nvSpPr>
                <p:cNvPr id="76" name="Freeform 2928">
                  <a:extLst>
                    <a:ext uri="{FF2B5EF4-FFF2-40B4-BE49-F238E27FC236}">
                      <a16:creationId xmlns:a16="http://schemas.microsoft.com/office/drawing/2014/main" id="{9182B30F-05A0-8D30-D70C-DA9925A9BF52}"/>
                    </a:ext>
                  </a:extLst>
                </p:cNvPr>
                <p:cNvSpPr/>
                <p:nvPr/>
              </p:nvSpPr>
              <p:spPr>
                <a:xfrm>
                  <a:off x="9809548" y="7506497"/>
                  <a:ext cx="283904" cy="862096"/>
                </a:xfrm>
                <a:custGeom>
                  <a:avLst/>
                  <a:gdLst>
                    <a:gd name="connsiteX0" fmla="*/ 102338 w 283904"/>
                    <a:gd name="connsiteY0" fmla="*/ 862096 h 862096"/>
                    <a:gd name="connsiteX1" fmla="*/ 102338 w 283904"/>
                    <a:gd name="connsiteY1" fmla="*/ 403850 h 862096"/>
                    <a:gd name="connsiteX2" fmla="*/ 95735 w 283904"/>
                    <a:gd name="connsiteY2" fmla="*/ 385718 h 862096"/>
                    <a:gd name="connsiteX3" fmla="*/ 41265 w 283904"/>
                    <a:gd name="connsiteY3" fmla="*/ 308245 h 862096"/>
                    <a:gd name="connsiteX4" fmla="*/ 0 w 283904"/>
                    <a:gd name="connsiteY4" fmla="*/ 217585 h 862096"/>
                    <a:gd name="connsiteX5" fmla="*/ 0 w 283904"/>
                    <a:gd name="connsiteY5" fmla="*/ 117035 h 862096"/>
                    <a:gd name="connsiteX6" fmla="*/ 0 w 283904"/>
                    <a:gd name="connsiteY6" fmla="*/ 117035 h 862096"/>
                    <a:gd name="connsiteX7" fmla="*/ 0 w 283904"/>
                    <a:gd name="connsiteY7" fmla="*/ 62639 h 862096"/>
                    <a:gd name="connsiteX8" fmla="*/ 0 w 283904"/>
                    <a:gd name="connsiteY8" fmla="*/ 62639 h 862096"/>
                    <a:gd name="connsiteX9" fmla="*/ 62723 w 283904"/>
                    <a:gd name="connsiteY9" fmla="*/ 0 h 862096"/>
                    <a:gd name="connsiteX10" fmla="*/ 224483 w 283904"/>
                    <a:gd name="connsiteY10" fmla="*/ 0 h 862096"/>
                    <a:gd name="connsiteX11" fmla="*/ 283904 w 283904"/>
                    <a:gd name="connsiteY11" fmla="*/ 59342 h 862096"/>
                    <a:gd name="connsiteX12" fmla="*/ 224483 w 283904"/>
                    <a:gd name="connsiteY12" fmla="*/ 118683 h 862096"/>
                    <a:gd name="connsiteX13" fmla="*/ 117194 w 283904"/>
                    <a:gd name="connsiteY13" fmla="*/ 118683 h 862096"/>
                    <a:gd name="connsiteX14" fmla="*/ 117194 w 283904"/>
                    <a:gd name="connsiteY14" fmla="*/ 140111 h 862096"/>
                    <a:gd name="connsiteX15" fmla="*/ 267398 w 283904"/>
                    <a:gd name="connsiteY15" fmla="*/ 296706 h 86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904" h="862096">
                      <a:moveTo>
                        <a:pt x="102338" y="862096"/>
                      </a:moveTo>
                      <a:lnTo>
                        <a:pt x="102338" y="403850"/>
                      </a:lnTo>
                      <a:cubicBezTo>
                        <a:pt x="102338" y="397257"/>
                        <a:pt x="100688" y="390663"/>
                        <a:pt x="95735" y="385718"/>
                      </a:cubicBezTo>
                      <a:lnTo>
                        <a:pt x="41265" y="308245"/>
                      </a:lnTo>
                      <a:cubicBezTo>
                        <a:pt x="14856" y="275277"/>
                        <a:pt x="0" y="258794"/>
                        <a:pt x="0" y="217585"/>
                      </a:cubicBezTo>
                      <a:lnTo>
                        <a:pt x="0" y="117035"/>
                      </a:lnTo>
                      <a:lnTo>
                        <a:pt x="0" y="117035"/>
                      </a:lnTo>
                      <a:lnTo>
                        <a:pt x="0" y="62639"/>
                      </a:lnTo>
                      <a:lnTo>
                        <a:pt x="0" y="62639"/>
                      </a:lnTo>
                      <a:cubicBezTo>
                        <a:pt x="0" y="28022"/>
                        <a:pt x="28060" y="0"/>
                        <a:pt x="62723" y="0"/>
                      </a:cubicBezTo>
                      <a:lnTo>
                        <a:pt x="224483" y="0"/>
                      </a:lnTo>
                      <a:cubicBezTo>
                        <a:pt x="257495" y="0"/>
                        <a:pt x="283904" y="26374"/>
                        <a:pt x="283904" y="59342"/>
                      </a:cubicBezTo>
                      <a:cubicBezTo>
                        <a:pt x="283904" y="92309"/>
                        <a:pt x="257495" y="118683"/>
                        <a:pt x="224483" y="118683"/>
                      </a:cubicBezTo>
                      <a:lnTo>
                        <a:pt x="117194" y="118683"/>
                      </a:lnTo>
                      <a:lnTo>
                        <a:pt x="117194" y="140111"/>
                      </a:lnTo>
                      <a:cubicBezTo>
                        <a:pt x="117194" y="140111"/>
                        <a:pt x="267398" y="143408"/>
                        <a:pt x="267398" y="296706"/>
                      </a:cubicBezTo>
                    </a:path>
                  </a:pathLst>
                </a:custGeom>
                <a:grpFill/>
                <a:ln w="16501" cap="rnd">
                  <a:solidFill>
                    <a:srgbClr val="494949"/>
                  </a:solidFill>
                  <a:prstDash val="solid"/>
                  <a:miter/>
                </a:ln>
              </p:spPr>
              <p:txBody>
                <a:bodyPr rtlCol="0" anchor="ctr"/>
                <a:lstStyle/>
                <a:p>
                  <a:endParaRPr lang="en-US" sz="1799"/>
                </a:p>
              </p:txBody>
            </p:sp>
            <p:sp>
              <p:nvSpPr>
                <p:cNvPr id="77" name="Freeform 2929">
                  <a:extLst>
                    <a:ext uri="{FF2B5EF4-FFF2-40B4-BE49-F238E27FC236}">
                      <a16:creationId xmlns:a16="http://schemas.microsoft.com/office/drawing/2014/main" id="{B8A962C9-4273-E915-715B-8890CE49F34D}"/>
                    </a:ext>
                  </a:extLst>
                </p:cNvPr>
                <p:cNvSpPr/>
                <p:nvPr/>
              </p:nvSpPr>
              <p:spPr>
                <a:xfrm>
                  <a:off x="9845862" y="7331771"/>
                  <a:ext cx="115542" cy="178023"/>
                </a:xfrm>
                <a:custGeom>
                  <a:avLst/>
                  <a:gdLst>
                    <a:gd name="connsiteX0" fmla="*/ 0 w 115542"/>
                    <a:gd name="connsiteY0" fmla="*/ 178023 h 178023"/>
                    <a:gd name="connsiteX1" fmla="*/ 0 w 115542"/>
                    <a:gd name="connsiteY1" fmla="*/ 57693 h 178023"/>
                    <a:gd name="connsiteX2" fmla="*/ 57771 w 115542"/>
                    <a:gd name="connsiteY2" fmla="*/ 0 h 178023"/>
                    <a:gd name="connsiteX3" fmla="*/ 57771 w 115542"/>
                    <a:gd name="connsiteY3" fmla="*/ 0 h 178023"/>
                    <a:gd name="connsiteX4" fmla="*/ 115542 w 115542"/>
                    <a:gd name="connsiteY4" fmla="*/ 57693 h 178023"/>
                    <a:gd name="connsiteX5" fmla="*/ 115542 w 115542"/>
                    <a:gd name="connsiteY5" fmla="*/ 174726 h 1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42" h="178023">
                      <a:moveTo>
                        <a:pt x="0" y="178023"/>
                      </a:moveTo>
                      <a:lnTo>
                        <a:pt x="0" y="57693"/>
                      </a:lnTo>
                      <a:cubicBezTo>
                        <a:pt x="0" y="26373"/>
                        <a:pt x="26409" y="0"/>
                        <a:pt x="57771" y="0"/>
                      </a:cubicBezTo>
                      <a:lnTo>
                        <a:pt x="57771" y="0"/>
                      </a:lnTo>
                      <a:cubicBezTo>
                        <a:pt x="89133" y="0"/>
                        <a:pt x="115542" y="26373"/>
                        <a:pt x="115542" y="57693"/>
                      </a:cubicBezTo>
                      <a:lnTo>
                        <a:pt x="115542" y="174726"/>
                      </a:lnTo>
                    </a:path>
                  </a:pathLst>
                </a:custGeom>
                <a:grpFill/>
                <a:ln w="16501" cap="rnd">
                  <a:solidFill>
                    <a:srgbClr val="494949"/>
                  </a:solidFill>
                  <a:prstDash val="solid"/>
                  <a:miter/>
                </a:ln>
              </p:spPr>
              <p:txBody>
                <a:bodyPr rtlCol="0" anchor="ctr"/>
                <a:lstStyle/>
                <a:p>
                  <a:endParaRPr lang="en-US" sz="1799"/>
                </a:p>
              </p:txBody>
            </p:sp>
            <p:sp>
              <p:nvSpPr>
                <p:cNvPr id="78" name="Freeform 2930">
                  <a:extLst>
                    <a:ext uri="{FF2B5EF4-FFF2-40B4-BE49-F238E27FC236}">
                      <a16:creationId xmlns:a16="http://schemas.microsoft.com/office/drawing/2014/main" id="{2F603203-B00F-28CF-B38C-658D6CAE0C83}"/>
                    </a:ext>
                  </a:extLst>
                </p:cNvPr>
                <p:cNvSpPr/>
                <p:nvPr/>
              </p:nvSpPr>
              <p:spPr>
                <a:xfrm>
                  <a:off x="9961404" y="7302100"/>
                  <a:ext cx="118843" cy="229122"/>
                </a:xfrm>
                <a:custGeom>
                  <a:avLst/>
                  <a:gdLst>
                    <a:gd name="connsiteX0" fmla="*/ 0 w 118843"/>
                    <a:gd name="connsiteY0" fmla="*/ 204397 h 229122"/>
                    <a:gd name="connsiteX1" fmla="*/ 0 w 118843"/>
                    <a:gd name="connsiteY1" fmla="*/ 59341 h 229122"/>
                    <a:gd name="connsiteX2" fmla="*/ 59421 w 118843"/>
                    <a:gd name="connsiteY2" fmla="*/ 0 h 229122"/>
                    <a:gd name="connsiteX3" fmla="*/ 59421 w 118843"/>
                    <a:gd name="connsiteY3" fmla="*/ 0 h 229122"/>
                    <a:gd name="connsiteX4" fmla="*/ 118844 w 118843"/>
                    <a:gd name="connsiteY4" fmla="*/ 59341 h 229122"/>
                    <a:gd name="connsiteX5" fmla="*/ 118844 w 118843"/>
                    <a:gd name="connsiteY5" fmla="*/ 229122 h 22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843" h="229122">
                      <a:moveTo>
                        <a:pt x="0" y="204397"/>
                      </a:moveTo>
                      <a:lnTo>
                        <a:pt x="0" y="59341"/>
                      </a:lnTo>
                      <a:cubicBezTo>
                        <a:pt x="0" y="26373"/>
                        <a:pt x="26409" y="0"/>
                        <a:pt x="59421" y="0"/>
                      </a:cubicBezTo>
                      <a:lnTo>
                        <a:pt x="59421" y="0"/>
                      </a:lnTo>
                      <a:cubicBezTo>
                        <a:pt x="92434" y="0"/>
                        <a:pt x="118844" y="26373"/>
                        <a:pt x="118844" y="59341"/>
                      </a:cubicBezTo>
                      <a:lnTo>
                        <a:pt x="118844" y="229122"/>
                      </a:lnTo>
                    </a:path>
                  </a:pathLst>
                </a:custGeom>
                <a:grpFill/>
                <a:ln w="16501" cap="rnd">
                  <a:solidFill>
                    <a:srgbClr val="494949"/>
                  </a:solidFill>
                  <a:prstDash val="solid"/>
                  <a:miter/>
                </a:ln>
              </p:spPr>
              <p:txBody>
                <a:bodyPr rtlCol="0" anchor="ctr"/>
                <a:lstStyle/>
                <a:p>
                  <a:endParaRPr lang="en-US" sz="1799"/>
                </a:p>
              </p:txBody>
            </p:sp>
            <p:sp>
              <p:nvSpPr>
                <p:cNvPr id="79" name="Freeform 2931">
                  <a:extLst>
                    <a:ext uri="{FF2B5EF4-FFF2-40B4-BE49-F238E27FC236}">
                      <a16:creationId xmlns:a16="http://schemas.microsoft.com/office/drawing/2014/main" id="{D9175758-232E-6120-E334-05606B0329E1}"/>
                    </a:ext>
                  </a:extLst>
                </p:cNvPr>
                <p:cNvSpPr/>
                <p:nvPr/>
              </p:nvSpPr>
              <p:spPr>
                <a:xfrm>
                  <a:off x="10081898" y="7320232"/>
                  <a:ext cx="118843" cy="313189"/>
                </a:xfrm>
                <a:custGeom>
                  <a:avLst/>
                  <a:gdLst>
                    <a:gd name="connsiteX0" fmla="*/ 0 w 118843"/>
                    <a:gd name="connsiteY0" fmla="*/ 210991 h 313189"/>
                    <a:gd name="connsiteX1" fmla="*/ 0 w 118843"/>
                    <a:gd name="connsiteY1" fmla="*/ 59342 h 313189"/>
                    <a:gd name="connsiteX2" fmla="*/ 59422 w 118843"/>
                    <a:gd name="connsiteY2" fmla="*/ 0 h 313189"/>
                    <a:gd name="connsiteX3" fmla="*/ 59422 w 118843"/>
                    <a:gd name="connsiteY3" fmla="*/ 0 h 313189"/>
                    <a:gd name="connsiteX4" fmla="*/ 118844 w 118843"/>
                    <a:gd name="connsiteY4" fmla="*/ 59342 h 313189"/>
                    <a:gd name="connsiteX5" fmla="*/ 118844 w 118843"/>
                    <a:gd name="connsiteY5" fmla="*/ 253849 h 313189"/>
                    <a:gd name="connsiteX6" fmla="*/ 59422 w 118843"/>
                    <a:gd name="connsiteY6" fmla="*/ 313190 h 313189"/>
                    <a:gd name="connsiteX7" fmla="*/ 59422 w 118843"/>
                    <a:gd name="connsiteY7" fmla="*/ 313190 h 313189"/>
                    <a:gd name="connsiteX8" fmla="*/ 4952 w 118843"/>
                    <a:gd name="connsiteY8" fmla="*/ 276925 h 31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43" h="313189">
                      <a:moveTo>
                        <a:pt x="0" y="210991"/>
                      </a:moveTo>
                      <a:lnTo>
                        <a:pt x="0" y="59342"/>
                      </a:lnTo>
                      <a:cubicBezTo>
                        <a:pt x="0" y="26374"/>
                        <a:pt x="26410" y="0"/>
                        <a:pt x="59422" y="0"/>
                      </a:cubicBezTo>
                      <a:lnTo>
                        <a:pt x="59422" y="0"/>
                      </a:lnTo>
                      <a:cubicBezTo>
                        <a:pt x="92435" y="0"/>
                        <a:pt x="118844" y="26374"/>
                        <a:pt x="118844" y="59342"/>
                      </a:cubicBezTo>
                      <a:lnTo>
                        <a:pt x="118844" y="253849"/>
                      </a:lnTo>
                      <a:cubicBezTo>
                        <a:pt x="118844" y="286816"/>
                        <a:pt x="92435" y="313190"/>
                        <a:pt x="59422" y="313190"/>
                      </a:cubicBezTo>
                      <a:lnTo>
                        <a:pt x="59422" y="313190"/>
                      </a:lnTo>
                      <a:cubicBezTo>
                        <a:pt x="34663" y="313190"/>
                        <a:pt x="13205" y="298355"/>
                        <a:pt x="4952" y="276925"/>
                      </a:cubicBezTo>
                    </a:path>
                  </a:pathLst>
                </a:custGeom>
                <a:grpFill/>
                <a:ln w="16501" cap="rnd">
                  <a:solidFill>
                    <a:srgbClr val="494949"/>
                  </a:solidFill>
                  <a:prstDash val="solid"/>
                  <a:miter/>
                </a:ln>
              </p:spPr>
              <p:txBody>
                <a:bodyPr rtlCol="0" anchor="ctr"/>
                <a:lstStyle/>
                <a:p>
                  <a:endParaRPr lang="en-US" sz="1799"/>
                </a:p>
              </p:txBody>
            </p:sp>
            <p:sp>
              <p:nvSpPr>
                <p:cNvPr id="80" name="Freeform 2932">
                  <a:extLst>
                    <a:ext uri="{FF2B5EF4-FFF2-40B4-BE49-F238E27FC236}">
                      <a16:creationId xmlns:a16="http://schemas.microsoft.com/office/drawing/2014/main" id="{8E3152B1-9F27-3D1F-0889-A7A9323736D0}"/>
                    </a:ext>
                  </a:extLst>
                </p:cNvPr>
                <p:cNvSpPr/>
                <p:nvPr/>
              </p:nvSpPr>
              <p:spPr>
                <a:xfrm>
                  <a:off x="10200742" y="7348254"/>
                  <a:ext cx="108939" cy="270332"/>
                </a:xfrm>
                <a:custGeom>
                  <a:avLst/>
                  <a:gdLst>
                    <a:gd name="connsiteX0" fmla="*/ 54470 w 108939"/>
                    <a:gd name="connsiteY0" fmla="*/ 270332 h 270332"/>
                    <a:gd name="connsiteX1" fmla="*/ 54470 w 108939"/>
                    <a:gd name="connsiteY1" fmla="*/ 270332 h 270332"/>
                    <a:gd name="connsiteX2" fmla="*/ 0 w 108939"/>
                    <a:gd name="connsiteY2" fmla="*/ 215936 h 270332"/>
                    <a:gd name="connsiteX3" fmla="*/ 0 w 108939"/>
                    <a:gd name="connsiteY3" fmla="*/ 54396 h 270332"/>
                    <a:gd name="connsiteX4" fmla="*/ 54470 w 108939"/>
                    <a:gd name="connsiteY4" fmla="*/ 0 h 270332"/>
                    <a:gd name="connsiteX5" fmla="*/ 54470 w 108939"/>
                    <a:gd name="connsiteY5" fmla="*/ 0 h 270332"/>
                    <a:gd name="connsiteX6" fmla="*/ 108940 w 108939"/>
                    <a:gd name="connsiteY6" fmla="*/ 54396 h 270332"/>
                    <a:gd name="connsiteX7" fmla="*/ 108940 w 108939"/>
                    <a:gd name="connsiteY7" fmla="*/ 215936 h 270332"/>
                    <a:gd name="connsiteX8" fmla="*/ 54470 w 108939"/>
                    <a:gd name="connsiteY8" fmla="*/ 270332 h 2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39" h="270332">
                      <a:moveTo>
                        <a:pt x="54470" y="270332"/>
                      </a:moveTo>
                      <a:lnTo>
                        <a:pt x="54470" y="270332"/>
                      </a:lnTo>
                      <a:cubicBezTo>
                        <a:pt x="24759" y="270332"/>
                        <a:pt x="0" y="245607"/>
                        <a:pt x="0" y="215936"/>
                      </a:cubicBezTo>
                      <a:lnTo>
                        <a:pt x="0" y="54396"/>
                      </a:lnTo>
                      <a:cubicBezTo>
                        <a:pt x="0" y="24725"/>
                        <a:pt x="24759" y="0"/>
                        <a:pt x="54470" y="0"/>
                      </a:cubicBezTo>
                      <a:lnTo>
                        <a:pt x="54470" y="0"/>
                      </a:lnTo>
                      <a:cubicBezTo>
                        <a:pt x="84180" y="0"/>
                        <a:pt x="108940" y="24725"/>
                        <a:pt x="108940" y="54396"/>
                      </a:cubicBezTo>
                      <a:lnTo>
                        <a:pt x="108940" y="215936"/>
                      </a:lnTo>
                      <a:cubicBezTo>
                        <a:pt x="108940" y="245607"/>
                        <a:pt x="84180" y="270332"/>
                        <a:pt x="54470" y="270332"/>
                      </a:cubicBezTo>
                      <a:close/>
                    </a:path>
                  </a:pathLst>
                </a:custGeom>
                <a:grpFill/>
                <a:ln w="16501" cap="rnd">
                  <a:solidFill>
                    <a:srgbClr val="494949"/>
                  </a:solidFill>
                  <a:prstDash val="solid"/>
                  <a:miter/>
                </a:ln>
              </p:spPr>
              <p:txBody>
                <a:bodyPr rtlCol="0" anchor="ctr"/>
                <a:lstStyle/>
                <a:p>
                  <a:endParaRPr lang="en-US" sz="1799"/>
                </a:p>
              </p:txBody>
            </p:sp>
            <p:sp>
              <p:nvSpPr>
                <p:cNvPr id="81" name="Freeform 2933">
                  <a:extLst>
                    <a:ext uri="{FF2B5EF4-FFF2-40B4-BE49-F238E27FC236}">
                      <a16:creationId xmlns:a16="http://schemas.microsoft.com/office/drawing/2014/main" id="{DDDBA690-B017-DF93-72E9-EE1D6A32D1E6}"/>
                    </a:ext>
                  </a:extLst>
                </p:cNvPr>
                <p:cNvSpPr/>
                <p:nvPr/>
              </p:nvSpPr>
              <p:spPr>
                <a:xfrm>
                  <a:off x="9715464" y="7574080"/>
                  <a:ext cx="94084" cy="16483"/>
                </a:xfrm>
                <a:custGeom>
                  <a:avLst/>
                  <a:gdLst>
                    <a:gd name="connsiteX0" fmla="*/ 0 w 94084"/>
                    <a:gd name="connsiteY0" fmla="*/ 0 h 16483"/>
                    <a:gd name="connsiteX1" fmla="*/ 94084 w 94084"/>
                    <a:gd name="connsiteY1" fmla="*/ 0 h 16483"/>
                  </a:gdLst>
                  <a:ahLst/>
                  <a:cxnLst>
                    <a:cxn ang="0">
                      <a:pos x="connsiteX0" y="connsiteY0"/>
                    </a:cxn>
                    <a:cxn ang="0">
                      <a:pos x="connsiteX1" y="connsiteY1"/>
                    </a:cxn>
                  </a:cxnLst>
                  <a:rect l="l" t="t" r="r" b="b"/>
                  <a:pathLst>
                    <a:path w="94084" h="16483">
                      <a:moveTo>
                        <a:pt x="0" y="0"/>
                      </a:moveTo>
                      <a:lnTo>
                        <a:pt x="94084" y="0"/>
                      </a:lnTo>
                    </a:path>
                  </a:pathLst>
                </a:custGeom>
                <a:grpFill/>
                <a:ln w="16501" cap="rnd">
                  <a:solidFill>
                    <a:srgbClr val="494949"/>
                  </a:solidFill>
                  <a:prstDash val="solid"/>
                  <a:miter/>
                </a:ln>
              </p:spPr>
              <p:txBody>
                <a:bodyPr rtlCol="0" anchor="ctr"/>
                <a:lstStyle/>
                <a:p>
                  <a:endParaRPr lang="en-US" sz="1799"/>
                </a:p>
              </p:txBody>
            </p:sp>
            <p:sp>
              <p:nvSpPr>
                <p:cNvPr id="82" name="Freeform 2934">
                  <a:extLst>
                    <a:ext uri="{FF2B5EF4-FFF2-40B4-BE49-F238E27FC236}">
                      <a16:creationId xmlns:a16="http://schemas.microsoft.com/office/drawing/2014/main" id="{C6E5D31B-BA0F-0930-ACDC-351B74AB66D5}"/>
                    </a:ext>
                  </a:extLst>
                </p:cNvPr>
                <p:cNvSpPr/>
                <p:nvPr/>
              </p:nvSpPr>
              <p:spPr>
                <a:xfrm>
                  <a:off x="10311333" y="7574080"/>
                  <a:ext cx="211277" cy="16483"/>
                </a:xfrm>
                <a:custGeom>
                  <a:avLst/>
                  <a:gdLst>
                    <a:gd name="connsiteX0" fmla="*/ 0 w 211277"/>
                    <a:gd name="connsiteY0" fmla="*/ 0 h 16483"/>
                    <a:gd name="connsiteX1" fmla="*/ 211278 w 211277"/>
                    <a:gd name="connsiteY1" fmla="*/ 0 h 16483"/>
                  </a:gdLst>
                  <a:ahLst/>
                  <a:cxnLst>
                    <a:cxn ang="0">
                      <a:pos x="connsiteX0" y="connsiteY0"/>
                    </a:cxn>
                    <a:cxn ang="0">
                      <a:pos x="connsiteX1" y="connsiteY1"/>
                    </a:cxn>
                  </a:cxnLst>
                  <a:rect l="l" t="t" r="r" b="b"/>
                  <a:pathLst>
                    <a:path w="211277" h="16483">
                      <a:moveTo>
                        <a:pt x="0" y="0"/>
                      </a:moveTo>
                      <a:lnTo>
                        <a:pt x="211278" y="0"/>
                      </a:lnTo>
                    </a:path>
                  </a:pathLst>
                </a:custGeom>
                <a:grpFill/>
                <a:ln w="16501" cap="rnd">
                  <a:solidFill>
                    <a:srgbClr val="494949"/>
                  </a:solidFill>
                  <a:prstDash val="solid"/>
                  <a:miter/>
                </a:ln>
              </p:spPr>
              <p:txBody>
                <a:bodyPr rtlCol="0" anchor="ctr"/>
                <a:lstStyle/>
                <a:p>
                  <a:endParaRPr lang="en-US" sz="1799"/>
                </a:p>
              </p:txBody>
            </p:sp>
          </p:grpSp>
          <p:grpSp>
            <p:nvGrpSpPr>
              <p:cNvPr id="60" name="Graphic 503">
                <a:extLst>
                  <a:ext uri="{FF2B5EF4-FFF2-40B4-BE49-F238E27FC236}">
                    <a16:creationId xmlns:a16="http://schemas.microsoft.com/office/drawing/2014/main" id="{0768DF99-3F2F-CF48-BA81-4CC06C59FBB4}"/>
                  </a:ext>
                </a:extLst>
              </p:cNvPr>
              <p:cNvGrpSpPr/>
              <p:nvPr/>
            </p:nvGrpSpPr>
            <p:grpSpPr>
              <a:xfrm>
                <a:off x="9213680" y="7323529"/>
                <a:ext cx="501783" cy="501103"/>
                <a:chOff x="9213680" y="7323529"/>
                <a:chExt cx="501783" cy="501103"/>
              </a:xfrm>
              <a:grpFill/>
            </p:grpSpPr>
            <p:sp>
              <p:nvSpPr>
                <p:cNvPr id="61" name="Freeform 2913">
                  <a:extLst>
                    <a:ext uri="{FF2B5EF4-FFF2-40B4-BE49-F238E27FC236}">
                      <a16:creationId xmlns:a16="http://schemas.microsoft.com/office/drawing/2014/main" id="{72E0CF52-C6F5-DFC0-FF86-8D98FFE96C9C}"/>
                    </a:ext>
                  </a:extLst>
                </p:cNvPr>
                <p:cNvSpPr/>
                <p:nvPr/>
              </p:nvSpPr>
              <p:spPr>
                <a:xfrm>
                  <a:off x="9213680" y="7323529"/>
                  <a:ext cx="501783" cy="501103"/>
                </a:xfrm>
                <a:custGeom>
                  <a:avLst/>
                  <a:gdLst>
                    <a:gd name="connsiteX0" fmla="*/ 501784 w 501783"/>
                    <a:gd name="connsiteY0" fmla="*/ 250552 h 501103"/>
                    <a:gd name="connsiteX1" fmla="*/ 435759 w 501783"/>
                    <a:gd name="connsiteY1" fmla="*/ 173078 h 501103"/>
                    <a:gd name="connsiteX2" fmla="*/ 424206 w 501783"/>
                    <a:gd name="connsiteY2" fmla="*/ 77473 h 501103"/>
                    <a:gd name="connsiteX3" fmla="*/ 328470 w 501783"/>
                    <a:gd name="connsiteY3" fmla="*/ 65935 h 501103"/>
                    <a:gd name="connsiteX4" fmla="*/ 250892 w 501783"/>
                    <a:gd name="connsiteY4" fmla="*/ 0 h 501103"/>
                    <a:gd name="connsiteX5" fmla="*/ 173314 w 501783"/>
                    <a:gd name="connsiteY5" fmla="*/ 65935 h 501103"/>
                    <a:gd name="connsiteX6" fmla="*/ 77579 w 501783"/>
                    <a:gd name="connsiteY6" fmla="*/ 77473 h 501103"/>
                    <a:gd name="connsiteX7" fmla="*/ 66024 w 501783"/>
                    <a:gd name="connsiteY7" fmla="*/ 173078 h 501103"/>
                    <a:gd name="connsiteX8" fmla="*/ 0 w 501783"/>
                    <a:gd name="connsiteY8" fmla="*/ 250552 h 501103"/>
                    <a:gd name="connsiteX9" fmla="*/ 66024 w 501783"/>
                    <a:gd name="connsiteY9" fmla="*/ 328025 h 501103"/>
                    <a:gd name="connsiteX10" fmla="*/ 77579 w 501783"/>
                    <a:gd name="connsiteY10" fmla="*/ 423630 h 501103"/>
                    <a:gd name="connsiteX11" fmla="*/ 173314 w 501783"/>
                    <a:gd name="connsiteY11" fmla="*/ 435169 h 501103"/>
                    <a:gd name="connsiteX12" fmla="*/ 250892 w 501783"/>
                    <a:gd name="connsiteY12" fmla="*/ 501104 h 501103"/>
                    <a:gd name="connsiteX13" fmla="*/ 328470 w 501783"/>
                    <a:gd name="connsiteY13" fmla="*/ 435169 h 501103"/>
                    <a:gd name="connsiteX14" fmla="*/ 424206 w 501783"/>
                    <a:gd name="connsiteY14" fmla="*/ 423630 h 501103"/>
                    <a:gd name="connsiteX15" fmla="*/ 435759 w 501783"/>
                    <a:gd name="connsiteY15" fmla="*/ 328025 h 501103"/>
                    <a:gd name="connsiteX16" fmla="*/ 501784 w 501783"/>
                    <a:gd name="connsiteY16" fmla="*/ 250552 h 50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1783" h="501103">
                      <a:moveTo>
                        <a:pt x="501784" y="250552"/>
                      </a:moveTo>
                      <a:cubicBezTo>
                        <a:pt x="501784" y="210991"/>
                        <a:pt x="473724" y="179672"/>
                        <a:pt x="435759" y="173078"/>
                      </a:cubicBezTo>
                      <a:cubicBezTo>
                        <a:pt x="453917" y="143408"/>
                        <a:pt x="450615" y="103847"/>
                        <a:pt x="424206" y="77473"/>
                      </a:cubicBezTo>
                      <a:cubicBezTo>
                        <a:pt x="397796" y="51099"/>
                        <a:pt x="358182" y="47803"/>
                        <a:pt x="328470" y="65935"/>
                      </a:cubicBezTo>
                      <a:cubicBezTo>
                        <a:pt x="321868" y="28022"/>
                        <a:pt x="290506" y="0"/>
                        <a:pt x="250892" y="0"/>
                      </a:cubicBezTo>
                      <a:cubicBezTo>
                        <a:pt x="211277" y="0"/>
                        <a:pt x="179915" y="28022"/>
                        <a:pt x="173314" y="65935"/>
                      </a:cubicBezTo>
                      <a:cubicBezTo>
                        <a:pt x="143603" y="47803"/>
                        <a:pt x="103988" y="51099"/>
                        <a:pt x="77579" y="77473"/>
                      </a:cubicBezTo>
                      <a:cubicBezTo>
                        <a:pt x="51168" y="103847"/>
                        <a:pt x="47867" y="143408"/>
                        <a:pt x="66024" y="173078"/>
                      </a:cubicBezTo>
                      <a:cubicBezTo>
                        <a:pt x="28060" y="179672"/>
                        <a:pt x="0" y="210991"/>
                        <a:pt x="0" y="250552"/>
                      </a:cubicBezTo>
                      <a:cubicBezTo>
                        <a:pt x="0" y="290112"/>
                        <a:pt x="28060" y="321431"/>
                        <a:pt x="66024" y="328025"/>
                      </a:cubicBezTo>
                      <a:cubicBezTo>
                        <a:pt x="47867" y="357696"/>
                        <a:pt x="51168" y="397256"/>
                        <a:pt x="77579" y="423630"/>
                      </a:cubicBezTo>
                      <a:cubicBezTo>
                        <a:pt x="103988" y="450004"/>
                        <a:pt x="143603" y="453301"/>
                        <a:pt x="173314" y="435169"/>
                      </a:cubicBezTo>
                      <a:cubicBezTo>
                        <a:pt x="179915" y="473081"/>
                        <a:pt x="211277" y="501104"/>
                        <a:pt x="250892" y="501104"/>
                      </a:cubicBezTo>
                      <a:cubicBezTo>
                        <a:pt x="290506" y="501104"/>
                        <a:pt x="321868" y="473081"/>
                        <a:pt x="328470" y="435169"/>
                      </a:cubicBezTo>
                      <a:cubicBezTo>
                        <a:pt x="358182" y="453301"/>
                        <a:pt x="397796" y="450004"/>
                        <a:pt x="424206" y="423630"/>
                      </a:cubicBezTo>
                      <a:cubicBezTo>
                        <a:pt x="450615" y="397256"/>
                        <a:pt x="453917" y="357696"/>
                        <a:pt x="435759" y="328025"/>
                      </a:cubicBezTo>
                      <a:cubicBezTo>
                        <a:pt x="473724" y="321431"/>
                        <a:pt x="501784" y="290112"/>
                        <a:pt x="501784" y="250552"/>
                      </a:cubicBezTo>
                      <a:close/>
                    </a:path>
                  </a:pathLst>
                </a:custGeom>
                <a:solidFill>
                  <a:srgbClr val="EC7C69"/>
                </a:solidFill>
                <a:ln w="16501" cap="rnd">
                  <a:solidFill>
                    <a:srgbClr val="494949"/>
                  </a:solidFill>
                  <a:prstDash val="solid"/>
                  <a:round/>
                </a:ln>
              </p:spPr>
              <p:txBody>
                <a:bodyPr rtlCol="0" anchor="ctr"/>
                <a:lstStyle/>
                <a:p>
                  <a:endParaRPr lang="en-US" sz="1799"/>
                </a:p>
              </p:txBody>
            </p:sp>
            <p:sp>
              <p:nvSpPr>
                <p:cNvPr id="62" name="Freeform 2914">
                  <a:extLst>
                    <a:ext uri="{FF2B5EF4-FFF2-40B4-BE49-F238E27FC236}">
                      <a16:creationId xmlns:a16="http://schemas.microsoft.com/office/drawing/2014/main" id="{656E418A-BC26-4CE9-5107-AA58BC86A105}"/>
                    </a:ext>
                  </a:extLst>
                </p:cNvPr>
                <p:cNvSpPr/>
                <p:nvPr/>
              </p:nvSpPr>
              <p:spPr>
                <a:xfrm>
                  <a:off x="9380391" y="7488365"/>
                  <a:ext cx="171662" cy="171430"/>
                </a:xfrm>
                <a:custGeom>
                  <a:avLst/>
                  <a:gdLst>
                    <a:gd name="connsiteX0" fmla="*/ 171663 w 171662"/>
                    <a:gd name="connsiteY0" fmla="*/ 85715 h 171430"/>
                    <a:gd name="connsiteX1" fmla="*/ 85831 w 171662"/>
                    <a:gd name="connsiteY1" fmla="*/ 171430 h 171430"/>
                    <a:gd name="connsiteX2" fmla="*/ 0 w 171662"/>
                    <a:gd name="connsiteY2" fmla="*/ 85715 h 171430"/>
                    <a:gd name="connsiteX3" fmla="*/ 85831 w 171662"/>
                    <a:gd name="connsiteY3" fmla="*/ 0 h 171430"/>
                    <a:gd name="connsiteX4" fmla="*/ 171663 w 171662"/>
                    <a:gd name="connsiteY4" fmla="*/ 85715 h 171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62" h="171430">
                      <a:moveTo>
                        <a:pt x="171663" y="85715"/>
                      </a:moveTo>
                      <a:cubicBezTo>
                        <a:pt x="171663" y="133054"/>
                        <a:pt x="133235" y="171430"/>
                        <a:pt x="85831" y="171430"/>
                      </a:cubicBezTo>
                      <a:cubicBezTo>
                        <a:pt x="38428" y="171430"/>
                        <a:pt x="0" y="133054"/>
                        <a:pt x="0" y="85715"/>
                      </a:cubicBezTo>
                      <a:cubicBezTo>
                        <a:pt x="0" y="38376"/>
                        <a:pt x="38428" y="0"/>
                        <a:pt x="85831" y="0"/>
                      </a:cubicBezTo>
                      <a:cubicBezTo>
                        <a:pt x="133235" y="0"/>
                        <a:pt x="171663" y="38376"/>
                        <a:pt x="171663" y="85715"/>
                      </a:cubicBezTo>
                      <a:close/>
                    </a:path>
                  </a:pathLst>
                </a:custGeom>
                <a:grpFill/>
                <a:ln w="16501" cap="rnd">
                  <a:solidFill>
                    <a:srgbClr val="494949"/>
                  </a:solidFill>
                  <a:prstDash val="solid"/>
                  <a:round/>
                </a:ln>
              </p:spPr>
              <p:txBody>
                <a:bodyPr rtlCol="0" anchor="ctr"/>
                <a:lstStyle/>
                <a:p>
                  <a:endParaRPr lang="en-US" sz="1799"/>
                </a:p>
              </p:txBody>
            </p:sp>
            <p:grpSp>
              <p:nvGrpSpPr>
                <p:cNvPr id="63" name="Graphic 503">
                  <a:extLst>
                    <a:ext uri="{FF2B5EF4-FFF2-40B4-BE49-F238E27FC236}">
                      <a16:creationId xmlns:a16="http://schemas.microsoft.com/office/drawing/2014/main" id="{29E99ED5-5CFC-00A2-A701-276A6EECA9CE}"/>
                    </a:ext>
                  </a:extLst>
                </p:cNvPr>
                <p:cNvGrpSpPr/>
                <p:nvPr/>
              </p:nvGrpSpPr>
              <p:grpSpPr>
                <a:xfrm>
                  <a:off x="9466223" y="7420783"/>
                  <a:ext cx="16506" cy="311540"/>
                  <a:chOff x="9466223" y="7420783"/>
                  <a:chExt cx="16506" cy="311540"/>
                </a:xfrm>
                <a:grpFill/>
              </p:grpSpPr>
              <p:sp>
                <p:nvSpPr>
                  <p:cNvPr id="73" name="Freeform 2925">
                    <a:extLst>
                      <a:ext uri="{FF2B5EF4-FFF2-40B4-BE49-F238E27FC236}">
                        <a16:creationId xmlns:a16="http://schemas.microsoft.com/office/drawing/2014/main" id="{FEBE03F4-AA23-8B9E-964E-3B2D3D3970AE}"/>
                      </a:ext>
                    </a:extLst>
                  </p:cNvPr>
                  <p:cNvSpPr/>
                  <p:nvPr/>
                </p:nvSpPr>
                <p:spPr>
                  <a:xfrm>
                    <a:off x="9466223" y="7420783"/>
                    <a:ext cx="16506" cy="67582"/>
                  </a:xfrm>
                  <a:custGeom>
                    <a:avLst/>
                    <a:gdLst>
                      <a:gd name="connsiteX0" fmla="*/ 0 w 16506"/>
                      <a:gd name="connsiteY0" fmla="*/ 34615 h 67582"/>
                      <a:gd name="connsiteX1" fmla="*/ 0 w 16506"/>
                      <a:gd name="connsiteY1" fmla="*/ 67583 h 67582"/>
                      <a:gd name="connsiteX2" fmla="*/ 0 w 16506"/>
                      <a:gd name="connsiteY2" fmla="*/ 0 h 67582"/>
                      <a:gd name="connsiteX3" fmla="*/ 0 w 16506"/>
                      <a:gd name="connsiteY3" fmla="*/ 32967 h 67582"/>
                    </a:gdLst>
                    <a:ahLst/>
                    <a:cxnLst>
                      <a:cxn ang="0">
                        <a:pos x="connsiteX0" y="connsiteY0"/>
                      </a:cxn>
                      <a:cxn ang="0">
                        <a:pos x="connsiteX1" y="connsiteY1"/>
                      </a:cxn>
                      <a:cxn ang="0">
                        <a:pos x="connsiteX2" y="connsiteY2"/>
                      </a:cxn>
                      <a:cxn ang="0">
                        <a:pos x="connsiteX3" y="connsiteY3"/>
                      </a:cxn>
                    </a:cxnLst>
                    <a:rect l="l" t="t" r="r" b="b"/>
                    <a:pathLst>
                      <a:path w="16506" h="67582">
                        <a:moveTo>
                          <a:pt x="0" y="34615"/>
                        </a:moveTo>
                        <a:lnTo>
                          <a:pt x="0" y="67583"/>
                        </a:lnTo>
                        <a:lnTo>
                          <a:pt x="0" y="0"/>
                        </a:lnTo>
                        <a:lnTo>
                          <a:pt x="0" y="32967"/>
                        </a:lnTo>
                        <a:close/>
                      </a:path>
                    </a:pathLst>
                  </a:custGeom>
                  <a:grpFill/>
                  <a:ln w="16501" cap="rnd">
                    <a:solidFill>
                      <a:srgbClr val="494949"/>
                    </a:solidFill>
                    <a:prstDash val="solid"/>
                    <a:round/>
                  </a:ln>
                </p:spPr>
                <p:txBody>
                  <a:bodyPr rtlCol="0" anchor="ctr"/>
                  <a:lstStyle/>
                  <a:p>
                    <a:endParaRPr lang="en-US" sz="1799"/>
                  </a:p>
                </p:txBody>
              </p:sp>
              <p:sp>
                <p:nvSpPr>
                  <p:cNvPr id="74" name="Freeform 2926">
                    <a:extLst>
                      <a:ext uri="{FF2B5EF4-FFF2-40B4-BE49-F238E27FC236}">
                        <a16:creationId xmlns:a16="http://schemas.microsoft.com/office/drawing/2014/main" id="{D0B32EF4-5706-018E-B580-CE629B6EDAF7}"/>
                      </a:ext>
                    </a:extLst>
                  </p:cNvPr>
                  <p:cNvSpPr/>
                  <p:nvPr/>
                </p:nvSpPr>
                <p:spPr>
                  <a:xfrm>
                    <a:off x="9466223" y="7664741"/>
                    <a:ext cx="16506" cy="67582"/>
                  </a:xfrm>
                  <a:custGeom>
                    <a:avLst/>
                    <a:gdLst>
                      <a:gd name="connsiteX0" fmla="*/ 0 w 16506"/>
                      <a:gd name="connsiteY0" fmla="*/ 34615 h 67582"/>
                      <a:gd name="connsiteX1" fmla="*/ 0 w 16506"/>
                      <a:gd name="connsiteY1" fmla="*/ 67583 h 67582"/>
                      <a:gd name="connsiteX2" fmla="*/ 0 w 16506"/>
                      <a:gd name="connsiteY2" fmla="*/ 0 h 67582"/>
                      <a:gd name="connsiteX3" fmla="*/ 0 w 16506"/>
                      <a:gd name="connsiteY3" fmla="*/ 32967 h 67582"/>
                    </a:gdLst>
                    <a:ahLst/>
                    <a:cxnLst>
                      <a:cxn ang="0">
                        <a:pos x="connsiteX0" y="connsiteY0"/>
                      </a:cxn>
                      <a:cxn ang="0">
                        <a:pos x="connsiteX1" y="connsiteY1"/>
                      </a:cxn>
                      <a:cxn ang="0">
                        <a:pos x="connsiteX2" y="connsiteY2"/>
                      </a:cxn>
                      <a:cxn ang="0">
                        <a:pos x="connsiteX3" y="connsiteY3"/>
                      </a:cxn>
                    </a:cxnLst>
                    <a:rect l="l" t="t" r="r" b="b"/>
                    <a:pathLst>
                      <a:path w="16506" h="67582">
                        <a:moveTo>
                          <a:pt x="0" y="34615"/>
                        </a:moveTo>
                        <a:lnTo>
                          <a:pt x="0" y="67583"/>
                        </a:lnTo>
                        <a:lnTo>
                          <a:pt x="0" y="0"/>
                        </a:lnTo>
                        <a:lnTo>
                          <a:pt x="0" y="32967"/>
                        </a:lnTo>
                        <a:close/>
                      </a:path>
                    </a:pathLst>
                  </a:custGeom>
                  <a:grpFill/>
                  <a:ln w="16501" cap="rnd">
                    <a:solidFill>
                      <a:srgbClr val="494949"/>
                    </a:solidFill>
                    <a:prstDash val="solid"/>
                    <a:round/>
                  </a:ln>
                </p:spPr>
                <p:txBody>
                  <a:bodyPr rtlCol="0" anchor="ctr"/>
                  <a:lstStyle/>
                  <a:p>
                    <a:endParaRPr lang="en-US" sz="1799"/>
                  </a:p>
                </p:txBody>
              </p:sp>
            </p:grpSp>
            <p:grpSp>
              <p:nvGrpSpPr>
                <p:cNvPr id="64" name="Graphic 503">
                  <a:extLst>
                    <a:ext uri="{FF2B5EF4-FFF2-40B4-BE49-F238E27FC236}">
                      <a16:creationId xmlns:a16="http://schemas.microsoft.com/office/drawing/2014/main" id="{677BF428-9DF0-A075-44F9-B8B3D3EB44E9}"/>
                    </a:ext>
                  </a:extLst>
                </p:cNvPr>
                <p:cNvGrpSpPr/>
                <p:nvPr/>
              </p:nvGrpSpPr>
              <p:grpSpPr>
                <a:xfrm>
                  <a:off x="9309415" y="7577378"/>
                  <a:ext cx="311964" cy="16483"/>
                  <a:chOff x="9309415" y="7577378"/>
                  <a:chExt cx="311964" cy="16483"/>
                </a:xfrm>
                <a:grpFill/>
              </p:grpSpPr>
              <p:sp>
                <p:nvSpPr>
                  <p:cNvPr id="71" name="Freeform 2923">
                    <a:extLst>
                      <a:ext uri="{FF2B5EF4-FFF2-40B4-BE49-F238E27FC236}">
                        <a16:creationId xmlns:a16="http://schemas.microsoft.com/office/drawing/2014/main" id="{0254F9BD-EE4D-74A7-2524-A1B577E8D0C7}"/>
                      </a:ext>
                    </a:extLst>
                  </p:cNvPr>
                  <p:cNvSpPr/>
                  <p:nvPr/>
                </p:nvSpPr>
                <p:spPr>
                  <a:xfrm>
                    <a:off x="9309415" y="7577378"/>
                    <a:ext cx="67674" cy="16483"/>
                  </a:xfrm>
                  <a:custGeom>
                    <a:avLst/>
                    <a:gdLst>
                      <a:gd name="connsiteX0" fmla="*/ 34662 w 67674"/>
                      <a:gd name="connsiteY0" fmla="*/ 0 h 16483"/>
                      <a:gd name="connsiteX1" fmla="*/ 67674 w 67674"/>
                      <a:gd name="connsiteY1" fmla="*/ 0 h 16483"/>
                      <a:gd name="connsiteX2" fmla="*/ 0 w 67674"/>
                      <a:gd name="connsiteY2" fmla="*/ 0 h 16483"/>
                      <a:gd name="connsiteX3" fmla="*/ 33012 w 67674"/>
                      <a:gd name="connsiteY3" fmla="*/ 0 h 16483"/>
                    </a:gdLst>
                    <a:ahLst/>
                    <a:cxnLst>
                      <a:cxn ang="0">
                        <a:pos x="connsiteX0" y="connsiteY0"/>
                      </a:cxn>
                      <a:cxn ang="0">
                        <a:pos x="connsiteX1" y="connsiteY1"/>
                      </a:cxn>
                      <a:cxn ang="0">
                        <a:pos x="connsiteX2" y="connsiteY2"/>
                      </a:cxn>
                      <a:cxn ang="0">
                        <a:pos x="connsiteX3" y="connsiteY3"/>
                      </a:cxn>
                    </a:cxnLst>
                    <a:rect l="l" t="t" r="r" b="b"/>
                    <a:pathLst>
                      <a:path w="67674" h="16483">
                        <a:moveTo>
                          <a:pt x="34662" y="0"/>
                        </a:moveTo>
                        <a:lnTo>
                          <a:pt x="67674" y="0"/>
                        </a:lnTo>
                        <a:lnTo>
                          <a:pt x="0" y="0"/>
                        </a:lnTo>
                        <a:lnTo>
                          <a:pt x="33012" y="0"/>
                        </a:lnTo>
                        <a:close/>
                      </a:path>
                    </a:pathLst>
                  </a:custGeom>
                  <a:grpFill/>
                  <a:ln w="16501" cap="rnd">
                    <a:solidFill>
                      <a:srgbClr val="494949"/>
                    </a:solidFill>
                    <a:prstDash val="solid"/>
                    <a:round/>
                  </a:ln>
                </p:spPr>
                <p:txBody>
                  <a:bodyPr rtlCol="0" anchor="ctr"/>
                  <a:lstStyle/>
                  <a:p>
                    <a:endParaRPr lang="en-US" sz="1799"/>
                  </a:p>
                </p:txBody>
              </p:sp>
              <p:sp>
                <p:nvSpPr>
                  <p:cNvPr id="72" name="Freeform 2924">
                    <a:extLst>
                      <a:ext uri="{FF2B5EF4-FFF2-40B4-BE49-F238E27FC236}">
                        <a16:creationId xmlns:a16="http://schemas.microsoft.com/office/drawing/2014/main" id="{6C462313-93FD-0CC1-0AFC-9157D4A9AF6C}"/>
                      </a:ext>
                    </a:extLst>
                  </p:cNvPr>
                  <p:cNvSpPr/>
                  <p:nvPr/>
                </p:nvSpPr>
                <p:spPr>
                  <a:xfrm>
                    <a:off x="9553705" y="7577378"/>
                    <a:ext cx="67675" cy="16483"/>
                  </a:xfrm>
                  <a:custGeom>
                    <a:avLst/>
                    <a:gdLst>
                      <a:gd name="connsiteX0" fmla="*/ 34663 w 67675"/>
                      <a:gd name="connsiteY0" fmla="*/ 0 h 16483"/>
                      <a:gd name="connsiteX1" fmla="*/ 67675 w 67675"/>
                      <a:gd name="connsiteY1" fmla="*/ 0 h 16483"/>
                      <a:gd name="connsiteX2" fmla="*/ 0 w 67675"/>
                      <a:gd name="connsiteY2" fmla="*/ 0 h 16483"/>
                      <a:gd name="connsiteX3" fmla="*/ 33012 w 67675"/>
                      <a:gd name="connsiteY3" fmla="*/ 0 h 16483"/>
                    </a:gdLst>
                    <a:ahLst/>
                    <a:cxnLst>
                      <a:cxn ang="0">
                        <a:pos x="connsiteX0" y="connsiteY0"/>
                      </a:cxn>
                      <a:cxn ang="0">
                        <a:pos x="connsiteX1" y="connsiteY1"/>
                      </a:cxn>
                      <a:cxn ang="0">
                        <a:pos x="connsiteX2" y="connsiteY2"/>
                      </a:cxn>
                      <a:cxn ang="0">
                        <a:pos x="connsiteX3" y="connsiteY3"/>
                      </a:cxn>
                    </a:cxnLst>
                    <a:rect l="l" t="t" r="r" b="b"/>
                    <a:pathLst>
                      <a:path w="67675" h="16483">
                        <a:moveTo>
                          <a:pt x="34663" y="0"/>
                        </a:moveTo>
                        <a:lnTo>
                          <a:pt x="67675" y="0"/>
                        </a:lnTo>
                        <a:lnTo>
                          <a:pt x="0" y="0"/>
                        </a:lnTo>
                        <a:lnTo>
                          <a:pt x="33012" y="0"/>
                        </a:lnTo>
                        <a:close/>
                      </a:path>
                    </a:pathLst>
                  </a:custGeom>
                  <a:grpFill/>
                  <a:ln w="16501" cap="rnd">
                    <a:solidFill>
                      <a:srgbClr val="494949"/>
                    </a:solidFill>
                    <a:prstDash val="solid"/>
                    <a:round/>
                  </a:ln>
                </p:spPr>
                <p:txBody>
                  <a:bodyPr rtlCol="0" anchor="ctr"/>
                  <a:lstStyle/>
                  <a:p>
                    <a:endParaRPr lang="en-US" sz="1799"/>
                  </a:p>
                </p:txBody>
              </p:sp>
            </p:grpSp>
            <p:grpSp>
              <p:nvGrpSpPr>
                <p:cNvPr id="65" name="Graphic 503">
                  <a:extLst>
                    <a:ext uri="{FF2B5EF4-FFF2-40B4-BE49-F238E27FC236}">
                      <a16:creationId xmlns:a16="http://schemas.microsoft.com/office/drawing/2014/main" id="{DB8DC09B-AD8E-0AD0-3F33-4EE3DF6ABE4A}"/>
                    </a:ext>
                  </a:extLst>
                </p:cNvPr>
                <p:cNvGrpSpPr/>
                <p:nvPr/>
              </p:nvGrpSpPr>
              <p:grpSpPr>
                <a:xfrm>
                  <a:off x="9355632" y="7466937"/>
                  <a:ext cx="219530" cy="219232"/>
                  <a:chOff x="9355632" y="7466937"/>
                  <a:chExt cx="219530" cy="219232"/>
                </a:xfrm>
                <a:grpFill/>
              </p:grpSpPr>
              <p:sp>
                <p:nvSpPr>
                  <p:cNvPr id="69" name="Freeform 2921">
                    <a:extLst>
                      <a:ext uri="{FF2B5EF4-FFF2-40B4-BE49-F238E27FC236}">
                        <a16:creationId xmlns:a16="http://schemas.microsoft.com/office/drawing/2014/main" id="{E6FB7C26-98FF-AC5D-2BF4-D4C10715F73F}"/>
                      </a:ext>
                    </a:extLst>
                  </p:cNvPr>
                  <p:cNvSpPr/>
                  <p:nvPr/>
                </p:nvSpPr>
                <p:spPr>
                  <a:xfrm>
                    <a:off x="9355632" y="7466937"/>
                    <a:ext cx="46216" cy="46154"/>
                  </a:xfrm>
                  <a:custGeom>
                    <a:avLst/>
                    <a:gdLst>
                      <a:gd name="connsiteX0" fmla="*/ 23109 w 46216"/>
                      <a:gd name="connsiteY0" fmla="*/ 23077 h 46154"/>
                      <a:gd name="connsiteX1" fmla="*/ 46217 w 46216"/>
                      <a:gd name="connsiteY1" fmla="*/ 46154 h 46154"/>
                      <a:gd name="connsiteX2" fmla="*/ 23109 w 46216"/>
                      <a:gd name="connsiteY2" fmla="*/ 23077 h 46154"/>
                      <a:gd name="connsiteX3" fmla="*/ 0 w 46216"/>
                      <a:gd name="connsiteY3" fmla="*/ 0 h 46154"/>
                      <a:gd name="connsiteX4" fmla="*/ 23109 w 46216"/>
                      <a:gd name="connsiteY4" fmla="*/ 23077 h 4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6" h="46154">
                        <a:moveTo>
                          <a:pt x="23109" y="23077"/>
                        </a:moveTo>
                        <a:lnTo>
                          <a:pt x="46217" y="46154"/>
                        </a:lnTo>
                        <a:lnTo>
                          <a:pt x="23109" y="23077"/>
                        </a:lnTo>
                        <a:lnTo>
                          <a:pt x="0" y="0"/>
                        </a:lnTo>
                        <a:lnTo>
                          <a:pt x="23109" y="23077"/>
                        </a:lnTo>
                        <a:close/>
                      </a:path>
                    </a:pathLst>
                  </a:custGeom>
                  <a:grpFill/>
                  <a:ln w="16501" cap="rnd">
                    <a:solidFill>
                      <a:srgbClr val="494949"/>
                    </a:solidFill>
                    <a:prstDash val="solid"/>
                    <a:round/>
                  </a:ln>
                </p:spPr>
                <p:txBody>
                  <a:bodyPr rtlCol="0" anchor="ctr"/>
                  <a:lstStyle/>
                  <a:p>
                    <a:endParaRPr lang="en-US" sz="1799"/>
                  </a:p>
                </p:txBody>
              </p:sp>
              <p:sp>
                <p:nvSpPr>
                  <p:cNvPr id="70" name="Freeform 2922">
                    <a:extLst>
                      <a:ext uri="{FF2B5EF4-FFF2-40B4-BE49-F238E27FC236}">
                        <a16:creationId xmlns:a16="http://schemas.microsoft.com/office/drawing/2014/main" id="{323DBBF2-18D6-13B1-5EE2-D02701B422EE}"/>
                      </a:ext>
                    </a:extLst>
                  </p:cNvPr>
                  <p:cNvSpPr/>
                  <p:nvPr/>
                </p:nvSpPr>
                <p:spPr>
                  <a:xfrm>
                    <a:off x="9528945" y="7640015"/>
                    <a:ext cx="46216" cy="46154"/>
                  </a:xfrm>
                  <a:custGeom>
                    <a:avLst/>
                    <a:gdLst>
                      <a:gd name="connsiteX0" fmla="*/ 23109 w 46216"/>
                      <a:gd name="connsiteY0" fmla="*/ 23077 h 46154"/>
                      <a:gd name="connsiteX1" fmla="*/ 46217 w 46216"/>
                      <a:gd name="connsiteY1" fmla="*/ 46154 h 46154"/>
                      <a:gd name="connsiteX2" fmla="*/ 23109 w 46216"/>
                      <a:gd name="connsiteY2" fmla="*/ 23077 h 46154"/>
                      <a:gd name="connsiteX3" fmla="*/ 0 w 46216"/>
                      <a:gd name="connsiteY3" fmla="*/ 0 h 46154"/>
                      <a:gd name="connsiteX4" fmla="*/ 23109 w 46216"/>
                      <a:gd name="connsiteY4" fmla="*/ 23077 h 4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6" h="46154">
                        <a:moveTo>
                          <a:pt x="23109" y="23077"/>
                        </a:moveTo>
                        <a:lnTo>
                          <a:pt x="46217" y="46154"/>
                        </a:lnTo>
                        <a:lnTo>
                          <a:pt x="23109" y="23077"/>
                        </a:lnTo>
                        <a:lnTo>
                          <a:pt x="0" y="0"/>
                        </a:lnTo>
                        <a:lnTo>
                          <a:pt x="23109" y="23077"/>
                        </a:lnTo>
                        <a:close/>
                      </a:path>
                    </a:pathLst>
                  </a:custGeom>
                  <a:grpFill/>
                  <a:ln w="16501" cap="rnd">
                    <a:solidFill>
                      <a:srgbClr val="494949"/>
                    </a:solidFill>
                    <a:prstDash val="solid"/>
                    <a:round/>
                  </a:ln>
                </p:spPr>
                <p:txBody>
                  <a:bodyPr rtlCol="0" anchor="ctr"/>
                  <a:lstStyle/>
                  <a:p>
                    <a:endParaRPr lang="en-US" sz="1799"/>
                  </a:p>
                </p:txBody>
              </p:sp>
            </p:grpSp>
            <p:grpSp>
              <p:nvGrpSpPr>
                <p:cNvPr id="66" name="Graphic 503">
                  <a:extLst>
                    <a:ext uri="{FF2B5EF4-FFF2-40B4-BE49-F238E27FC236}">
                      <a16:creationId xmlns:a16="http://schemas.microsoft.com/office/drawing/2014/main" id="{99FB824F-3F3A-B8BA-F397-5E9CF2F0D112}"/>
                    </a:ext>
                  </a:extLst>
                </p:cNvPr>
                <p:cNvGrpSpPr/>
                <p:nvPr/>
              </p:nvGrpSpPr>
              <p:grpSpPr>
                <a:xfrm>
                  <a:off x="9355632" y="7466937"/>
                  <a:ext cx="219530" cy="219232"/>
                  <a:chOff x="9355632" y="7466937"/>
                  <a:chExt cx="219530" cy="219232"/>
                </a:xfrm>
                <a:grpFill/>
              </p:grpSpPr>
              <p:sp>
                <p:nvSpPr>
                  <p:cNvPr id="67" name="Freeform 2919">
                    <a:extLst>
                      <a:ext uri="{FF2B5EF4-FFF2-40B4-BE49-F238E27FC236}">
                        <a16:creationId xmlns:a16="http://schemas.microsoft.com/office/drawing/2014/main" id="{278C9013-9103-F512-6EF4-E5D75D610249}"/>
                      </a:ext>
                    </a:extLst>
                  </p:cNvPr>
                  <p:cNvSpPr/>
                  <p:nvPr/>
                </p:nvSpPr>
                <p:spPr>
                  <a:xfrm>
                    <a:off x="9355632" y="7640015"/>
                    <a:ext cx="46216" cy="46154"/>
                  </a:xfrm>
                  <a:custGeom>
                    <a:avLst/>
                    <a:gdLst>
                      <a:gd name="connsiteX0" fmla="*/ 23109 w 46216"/>
                      <a:gd name="connsiteY0" fmla="*/ 23077 h 46154"/>
                      <a:gd name="connsiteX1" fmla="*/ 46217 w 46216"/>
                      <a:gd name="connsiteY1" fmla="*/ 0 h 46154"/>
                      <a:gd name="connsiteX2" fmla="*/ 23109 w 46216"/>
                      <a:gd name="connsiteY2" fmla="*/ 23077 h 46154"/>
                      <a:gd name="connsiteX3" fmla="*/ 0 w 46216"/>
                      <a:gd name="connsiteY3" fmla="*/ 46154 h 46154"/>
                      <a:gd name="connsiteX4" fmla="*/ 23109 w 46216"/>
                      <a:gd name="connsiteY4" fmla="*/ 23077 h 4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6" h="46154">
                        <a:moveTo>
                          <a:pt x="23109" y="23077"/>
                        </a:moveTo>
                        <a:cubicBezTo>
                          <a:pt x="36314" y="9890"/>
                          <a:pt x="46217" y="0"/>
                          <a:pt x="46217" y="0"/>
                        </a:cubicBezTo>
                        <a:cubicBezTo>
                          <a:pt x="46217" y="0"/>
                          <a:pt x="36314" y="9890"/>
                          <a:pt x="23109" y="23077"/>
                        </a:cubicBezTo>
                        <a:cubicBezTo>
                          <a:pt x="9904" y="36264"/>
                          <a:pt x="0" y="46154"/>
                          <a:pt x="0" y="46154"/>
                        </a:cubicBezTo>
                        <a:cubicBezTo>
                          <a:pt x="0" y="46154"/>
                          <a:pt x="9904" y="36264"/>
                          <a:pt x="23109" y="23077"/>
                        </a:cubicBezTo>
                        <a:close/>
                      </a:path>
                    </a:pathLst>
                  </a:custGeom>
                  <a:grpFill/>
                  <a:ln w="16501" cap="rnd">
                    <a:solidFill>
                      <a:srgbClr val="494949"/>
                    </a:solidFill>
                    <a:prstDash val="solid"/>
                    <a:round/>
                  </a:ln>
                </p:spPr>
                <p:txBody>
                  <a:bodyPr rtlCol="0" anchor="ctr"/>
                  <a:lstStyle/>
                  <a:p>
                    <a:endParaRPr lang="en-US" sz="1799"/>
                  </a:p>
                </p:txBody>
              </p:sp>
              <p:sp>
                <p:nvSpPr>
                  <p:cNvPr id="68" name="Freeform 2920">
                    <a:extLst>
                      <a:ext uri="{FF2B5EF4-FFF2-40B4-BE49-F238E27FC236}">
                        <a16:creationId xmlns:a16="http://schemas.microsoft.com/office/drawing/2014/main" id="{2906C8EA-3525-32F5-58F5-0593E89BAE50}"/>
                      </a:ext>
                    </a:extLst>
                  </p:cNvPr>
                  <p:cNvSpPr/>
                  <p:nvPr/>
                </p:nvSpPr>
                <p:spPr>
                  <a:xfrm>
                    <a:off x="9528945" y="7466937"/>
                    <a:ext cx="46216" cy="46154"/>
                  </a:xfrm>
                  <a:custGeom>
                    <a:avLst/>
                    <a:gdLst>
                      <a:gd name="connsiteX0" fmla="*/ 23109 w 46216"/>
                      <a:gd name="connsiteY0" fmla="*/ 23077 h 46154"/>
                      <a:gd name="connsiteX1" fmla="*/ 46217 w 46216"/>
                      <a:gd name="connsiteY1" fmla="*/ 0 h 46154"/>
                      <a:gd name="connsiteX2" fmla="*/ 23109 w 46216"/>
                      <a:gd name="connsiteY2" fmla="*/ 23077 h 46154"/>
                      <a:gd name="connsiteX3" fmla="*/ 0 w 46216"/>
                      <a:gd name="connsiteY3" fmla="*/ 46154 h 46154"/>
                      <a:gd name="connsiteX4" fmla="*/ 23109 w 46216"/>
                      <a:gd name="connsiteY4" fmla="*/ 23077 h 4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6" h="46154">
                        <a:moveTo>
                          <a:pt x="23109" y="23077"/>
                        </a:moveTo>
                        <a:cubicBezTo>
                          <a:pt x="36314" y="9890"/>
                          <a:pt x="46217" y="0"/>
                          <a:pt x="46217" y="0"/>
                        </a:cubicBezTo>
                        <a:cubicBezTo>
                          <a:pt x="46217" y="0"/>
                          <a:pt x="36314" y="9890"/>
                          <a:pt x="23109" y="23077"/>
                        </a:cubicBezTo>
                        <a:cubicBezTo>
                          <a:pt x="9904" y="36264"/>
                          <a:pt x="0" y="46154"/>
                          <a:pt x="0" y="46154"/>
                        </a:cubicBezTo>
                        <a:cubicBezTo>
                          <a:pt x="0" y="46154"/>
                          <a:pt x="9904" y="36264"/>
                          <a:pt x="23109" y="23077"/>
                        </a:cubicBezTo>
                        <a:close/>
                      </a:path>
                    </a:pathLst>
                  </a:custGeom>
                  <a:grpFill/>
                  <a:ln w="16501" cap="rnd">
                    <a:solidFill>
                      <a:srgbClr val="494949"/>
                    </a:solidFill>
                    <a:prstDash val="solid"/>
                    <a:round/>
                  </a:ln>
                </p:spPr>
                <p:txBody>
                  <a:bodyPr rtlCol="0" anchor="ctr"/>
                  <a:lstStyle/>
                  <a:p>
                    <a:endParaRPr lang="en-US" sz="1799"/>
                  </a:p>
                </p:txBody>
              </p:sp>
            </p:grpSp>
          </p:grpSp>
        </p:grpSp>
      </p:grpSp>
    </p:spTree>
    <p:extLst>
      <p:ext uri="{BB962C8B-B14F-4D97-AF65-F5344CB8AC3E}">
        <p14:creationId xmlns:p14="http://schemas.microsoft.com/office/powerpoint/2010/main" val="18559601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F20EB-5468-9456-27AE-DF5ADB3EF819}"/>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D9F70B24-E0B9-428F-6DB4-AA79BCCCAFBC}"/>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Rastoči trend</a:t>
            </a:r>
          </a:p>
        </p:txBody>
      </p:sp>
      <p:sp>
        <p:nvSpPr>
          <p:cNvPr id="19" name="Text Placeholder 5">
            <a:extLst>
              <a:ext uri="{FF2B5EF4-FFF2-40B4-BE49-F238E27FC236}">
                <a16:creationId xmlns:a16="http://schemas.microsoft.com/office/drawing/2014/main" id="{F1C3B833-E008-3C74-E2E9-0F7B8F347F06}"/>
              </a:ext>
            </a:extLst>
          </p:cNvPr>
          <p:cNvSpPr>
            <a:spLocks noGrp="1"/>
          </p:cNvSpPr>
          <p:nvPr>
            <p:ph type="body" sz="quarter" idx="19"/>
          </p:nvPr>
        </p:nvSpPr>
        <p:spPr>
          <a:xfrm>
            <a:off x="423358" y="941779"/>
            <a:ext cx="1197303" cy="385564"/>
          </a:xfrm>
        </p:spPr>
        <p:txBody>
          <a:bodyPr/>
          <a:lstStyle/>
          <a:p>
            <a:r>
              <a:rPr lang="en-US" dirty="0"/>
              <a:t>04</a:t>
            </a:r>
          </a:p>
        </p:txBody>
      </p:sp>
      <p:sp>
        <p:nvSpPr>
          <p:cNvPr id="20" name="Text Placeholder 6">
            <a:extLst>
              <a:ext uri="{FF2B5EF4-FFF2-40B4-BE49-F238E27FC236}">
                <a16:creationId xmlns:a16="http://schemas.microsoft.com/office/drawing/2014/main" id="{E8FCF2A3-BA68-7ADA-D935-1A2F8C3FACC7}"/>
              </a:ext>
            </a:extLst>
          </p:cNvPr>
          <p:cNvSpPr>
            <a:spLocks noGrp="1"/>
          </p:cNvSpPr>
          <p:nvPr>
            <p:ph type="body" sz="quarter" idx="16"/>
          </p:nvPr>
        </p:nvSpPr>
        <p:spPr>
          <a:xfrm>
            <a:off x="4055218" y="626216"/>
            <a:ext cx="6688982" cy="803654"/>
          </a:xfrm>
          <a:prstGeom prst="rect">
            <a:avLst/>
          </a:prstGeom>
        </p:spPr>
        <p:txBody>
          <a:bodyPr/>
          <a:lstStyle/>
          <a:p>
            <a:pPr>
              <a:lnSpc>
                <a:spcPts val="2960"/>
              </a:lnSpc>
            </a:pPr>
            <a:r>
              <a:rPr lang="en-GB" sz="3600" dirty="0">
                <a:solidFill>
                  <a:srgbClr val="EC7C69"/>
                </a:solidFill>
              </a:rPr>
              <a:t>Potopitev v kulturo, pristnost in lokalne izkušnje</a:t>
            </a:r>
          </a:p>
        </p:txBody>
      </p:sp>
      <p:sp>
        <p:nvSpPr>
          <p:cNvPr id="21" name="Text Placeholder 3">
            <a:extLst>
              <a:ext uri="{FF2B5EF4-FFF2-40B4-BE49-F238E27FC236}">
                <a16:creationId xmlns:a16="http://schemas.microsoft.com/office/drawing/2014/main" id="{D1819636-ABAF-FFA6-3F72-A3A311EE055D}"/>
              </a:ext>
            </a:extLst>
          </p:cNvPr>
          <p:cNvSpPr>
            <a:spLocks noGrp="1"/>
          </p:cNvSpPr>
          <p:nvPr>
            <p:ph type="body" sz="quarter" idx="21"/>
          </p:nvPr>
        </p:nvSpPr>
        <p:spPr>
          <a:xfrm>
            <a:off x="4059012" y="1790306"/>
            <a:ext cx="7043385" cy="3212268"/>
          </a:xfrm>
          <a:prstGeom prst="rect">
            <a:avLst/>
          </a:prstGeom>
        </p:spPr>
        <p:txBody>
          <a:bodyPr lIns="91440" tIns="45720" rIns="91440" bIns="45720" anchor="t"/>
          <a:lstStyle/>
          <a:p>
            <a:pPr>
              <a:lnSpc>
                <a:spcPts val="2380"/>
              </a:lnSpc>
            </a:pPr>
            <a:r>
              <a:rPr lang="en-US" sz="2400" b="1" dirty="0">
                <a:solidFill>
                  <a:srgbClr val="459597"/>
                </a:solidFill>
              </a:rPr>
              <a:t>Evropski turisti: </a:t>
            </a:r>
          </a:p>
          <a:p>
            <a:pPr>
              <a:lnSpc>
                <a:spcPts val="2380"/>
              </a:lnSpc>
            </a:pPr>
            <a:r>
              <a:rPr lang="en-US" dirty="0"/>
              <a:t>Evropski turisti so vse bolj motivirani za avtentične in poglobljene izkušnje. Želijo se </a:t>
            </a:r>
            <a:r>
              <a:rPr lang="en-US" b="1" dirty="0"/>
              <a:t>izogniti negativnim vplivom potovanj </a:t>
            </a:r>
            <a:r>
              <a:rPr lang="en-US" dirty="0"/>
              <a:t>in želijo zagotovilo, da njihovi izdatki neposredno koristijo skupnostim, ki jih obiščejo. </a:t>
            </a:r>
          </a:p>
          <a:p>
            <a:pPr>
              <a:lnSpc>
                <a:spcPts val="2380"/>
              </a:lnSpc>
            </a:pPr>
            <a:endParaRPr lang="en-US" sz="2400" b="1" dirty="0">
              <a:solidFill>
                <a:srgbClr val="459597"/>
              </a:solidFill>
            </a:endParaRPr>
          </a:p>
          <a:p>
            <a:pPr>
              <a:lnSpc>
                <a:spcPts val="2380"/>
              </a:lnSpc>
            </a:pPr>
            <a:r>
              <a:rPr lang="en-US" sz="2400" b="1" dirty="0">
                <a:solidFill>
                  <a:srgbClr val="459597"/>
                </a:solidFill>
              </a:rPr>
              <a:t>Platforme:</a:t>
            </a:r>
          </a:p>
          <a:p>
            <a:pPr>
              <a:lnSpc>
                <a:spcPts val="2380"/>
              </a:lnSpc>
            </a:pPr>
            <a:r>
              <a:rPr lang="en-US" dirty="0"/>
              <a:t>Platforme, kot sta </a:t>
            </a:r>
            <a:r>
              <a:rPr lang="en-US" b="1" dirty="0" err="1"/>
              <a:t>Fairbnb </a:t>
            </a:r>
            <a:r>
              <a:rPr lang="en-US" b="1" dirty="0"/>
              <a:t>in </a:t>
            </a:r>
            <a:r>
              <a:rPr lang="en-US" b="1" dirty="0" err="1"/>
              <a:t>Ecobnb, </a:t>
            </a:r>
            <a:r>
              <a:rPr lang="en-US" dirty="0"/>
              <a:t>zadovoljujejo to povpraševanje s ponudbo nastanitev, ki podpirajo lokalne skupnosti in upoštevajo trajnostne prakse. </a:t>
            </a:r>
          </a:p>
        </p:txBody>
      </p:sp>
      <p:sp>
        <p:nvSpPr>
          <p:cNvPr id="22" name="Slide Number Placeholder 5">
            <a:extLst>
              <a:ext uri="{FF2B5EF4-FFF2-40B4-BE49-F238E27FC236}">
                <a16:creationId xmlns:a16="http://schemas.microsoft.com/office/drawing/2014/main" id="{B01ACC34-BC8D-1B4B-E901-06532053BF7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71</a:t>
            </a:fld>
            <a:endParaRPr lang="fr-CA" sz="1200" dirty="0"/>
          </a:p>
        </p:txBody>
      </p:sp>
      <p:grpSp>
        <p:nvGrpSpPr>
          <p:cNvPr id="56" name="Graphic 503">
            <a:extLst>
              <a:ext uri="{FF2B5EF4-FFF2-40B4-BE49-F238E27FC236}">
                <a16:creationId xmlns:a16="http://schemas.microsoft.com/office/drawing/2014/main" id="{28250D9A-5CE5-47A5-0703-365710189EEE}"/>
              </a:ext>
            </a:extLst>
          </p:cNvPr>
          <p:cNvGrpSpPr/>
          <p:nvPr/>
        </p:nvGrpSpPr>
        <p:grpSpPr>
          <a:xfrm>
            <a:off x="707292" y="4757964"/>
            <a:ext cx="1571631" cy="1195103"/>
            <a:chOff x="9213680" y="7302100"/>
            <a:chExt cx="1308930" cy="1069788"/>
          </a:xfrm>
          <a:noFill/>
        </p:grpSpPr>
        <p:grpSp>
          <p:nvGrpSpPr>
            <p:cNvPr id="57" name="Graphic 503">
              <a:extLst>
                <a:ext uri="{FF2B5EF4-FFF2-40B4-BE49-F238E27FC236}">
                  <a16:creationId xmlns:a16="http://schemas.microsoft.com/office/drawing/2014/main" id="{69858931-C6DC-8000-2610-B8B347E1C529}"/>
                </a:ext>
              </a:extLst>
            </p:cNvPr>
            <p:cNvGrpSpPr/>
            <p:nvPr/>
          </p:nvGrpSpPr>
          <p:grpSpPr>
            <a:xfrm>
              <a:off x="9517391" y="7846061"/>
              <a:ext cx="311964" cy="525828"/>
              <a:chOff x="9517391" y="7846061"/>
              <a:chExt cx="311964" cy="525828"/>
            </a:xfrm>
            <a:grpFill/>
          </p:grpSpPr>
          <p:sp>
            <p:nvSpPr>
              <p:cNvPr id="83" name="Freeform 2935">
                <a:extLst>
                  <a:ext uri="{FF2B5EF4-FFF2-40B4-BE49-F238E27FC236}">
                    <a16:creationId xmlns:a16="http://schemas.microsoft.com/office/drawing/2014/main" id="{FB78DF7B-D1FF-CB1B-1911-E215799F1A68}"/>
                  </a:ext>
                </a:extLst>
              </p:cNvPr>
              <p:cNvSpPr/>
              <p:nvPr/>
            </p:nvSpPr>
            <p:spPr>
              <a:xfrm>
                <a:off x="9535548" y="8040568"/>
                <a:ext cx="36313" cy="331321"/>
              </a:xfrm>
              <a:custGeom>
                <a:avLst/>
                <a:gdLst>
                  <a:gd name="connsiteX0" fmla="*/ 0 w 36313"/>
                  <a:gd name="connsiteY0" fmla="*/ 0 h 331321"/>
                  <a:gd name="connsiteX1" fmla="*/ 0 w 36313"/>
                  <a:gd name="connsiteY1" fmla="*/ 108792 h 331321"/>
                  <a:gd name="connsiteX2" fmla="*/ 14855 w 36313"/>
                  <a:gd name="connsiteY2" fmla="*/ 151650 h 331321"/>
                  <a:gd name="connsiteX3" fmla="*/ 33012 w 36313"/>
                  <a:gd name="connsiteY3" fmla="*/ 173078 h 331321"/>
                  <a:gd name="connsiteX4" fmla="*/ 36314 w 36313"/>
                  <a:gd name="connsiteY4" fmla="*/ 184617 h 331321"/>
                  <a:gd name="connsiteX5" fmla="*/ 36314 w 36313"/>
                  <a:gd name="connsiteY5" fmla="*/ 331321 h 33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13" h="331321">
                    <a:moveTo>
                      <a:pt x="0" y="0"/>
                    </a:moveTo>
                    <a:lnTo>
                      <a:pt x="0" y="108792"/>
                    </a:lnTo>
                    <a:cubicBezTo>
                      <a:pt x="0" y="123627"/>
                      <a:pt x="4952" y="138463"/>
                      <a:pt x="14855" y="151650"/>
                    </a:cubicBezTo>
                    <a:lnTo>
                      <a:pt x="33012" y="173078"/>
                    </a:lnTo>
                    <a:cubicBezTo>
                      <a:pt x="36314" y="176375"/>
                      <a:pt x="36314" y="179672"/>
                      <a:pt x="36314" y="184617"/>
                    </a:cubicBezTo>
                    <a:lnTo>
                      <a:pt x="36314" y="331321"/>
                    </a:lnTo>
                  </a:path>
                </a:pathLst>
              </a:custGeom>
              <a:grpFill/>
              <a:ln w="16501" cap="rnd">
                <a:solidFill>
                  <a:srgbClr val="494949"/>
                </a:solidFill>
                <a:prstDash val="solid"/>
                <a:miter/>
              </a:ln>
            </p:spPr>
            <p:txBody>
              <a:bodyPr rtlCol="0" anchor="ctr"/>
              <a:lstStyle/>
              <a:p>
                <a:endParaRPr lang="en-US" sz="1799"/>
              </a:p>
            </p:txBody>
          </p:sp>
          <p:sp>
            <p:nvSpPr>
              <p:cNvPr id="84" name="Freeform 2936">
                <a:extLst>
                  <a:ext uri="{FF2B5EF4-FFF2-40B4-BE49-F238E27FC236}">
                    <a16:creationId xmlns:a16="http://schemas.microsoft.com/office/drawing/2014/main" id="{C1C937D5-BA18-AD5F-21A5-CE310B275466}"/>
                  </a:ext>
                </a:extLst>
              </p:cNvPr>
              <p:cNvSpPr/>
              <p:nvPr/>
            </p:nvSpPr>
            <p:spPr>
              <a:xfrm>
                <a:off x="9652741" y="7972985"/>
                <a:ext cx="176615" cy="395607"/>
              </a:xfrm>
              <a:custGeom>
                <a:avLst/>
                <a:gdLst>
                  <a:gd name="connsiteX0" fmla="*/ 112241 w 176615"/>
                  <a:gd name="connsiteY0" fmla="*/ 395608 h 395607"/>
                  <a:gd name="connsiteX1" fmla="*/ 112241 w 176615"/>
                  <a:gd name="connsiteY1" fmla="*/ 253848 h 395607"/>
                  <a:gd name="connsiteX2" fmla="*/ 115542 w 176615"/>
                  <a:gd name="connsiteY2" fmla="*/ 242309 h 395607"/>
                  <a:gd name="connsiteX3" fmla="*/ 150206 w 176615"/>
                  <a:gd name="connsiteY3" fmla="*/ 194507 h 395607"/>
                  <a:gd name="connsiteX4" fmla="*/ 176615 w 176615"/>
                  <a:gd name="connsiteY4" fmla="*/ 136814 h 395607"/>
                  <a:gd name="connsiteX5" fmla="*/ 176615 w 176615"/>
                  <a:gd name="connsiteY5" fmla="*/ 74176 h 395607"/>
                  <a:gd name="connsiteX6" fmla="*/ 176615 w 176615"/>
                  <a:gd name="connsiteY6" fmla="*/ 74176 h 395607"/>
                  <a:gd name="connsiteX7" fmla="*/ 176615 w 176615"/>
                  <a:gd name="connsiteY7" fmla="*/ 39560 h 395607"/>
                  <a:gd name="connsiteX8" fmla="*/ 176615 w 176615"/>
                  <a:gd name="connsiteY8" fmla="*/ 39560 h 395607"/>
                  <a:gd name="connsiteX9" fmla="*/ 137000 w 176615"/>
                  <a:gd name="connsiteY9" fmla="*/ 0 h 395607"/>
                  <a:gd name="connsiteX10" fmla="*/ 36314 w 176615"/>
                  <a:gd name="connsiteY10" fmla="*/ 0 h 395607"/>
                  <a:gd name="connsiteX11" fmla="*/ 0 w 176615"/>
                  <a:gd name="connsiteY11" fmla="*/ 36263 h 395607"/>
                  <a:gd name="connsiteX12" fmla="*/ 36314 w 176615"/>
                  <a:gd name="connsiteY12" fmla="*/ 72528 h 395607"/>
                  <a:gd name="connsiteX13" fmla="*/ 103988 w 176615"/>
                  <a:gd name="connsiteY13" fmla="*/ 72528 h 395607"/>
                  <a:gd name="connsiteX14" fmla="*/ 103988 w 176615"/>
                  <a:gd name="connsiteY14" fmla="*/ 85714 h 395607"/>
                  <a:gd name="connsiteX15" fmla="*/ 9904 w 176615"/>
                  <a:gd name="connsiteY15" fmla="*/ 184616 h 39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615" h="395607">
                    <a:moveTo>
                      <a:pt x="112241" y="395608"/>
                    </a:moveTo>
                    <a:lnTo>
                      <a:pt x="112241" y="253848"/>
                    </a:lnTo>
                    <a:cubicBezTo>
                      <a:pt x="112241" y="250551"/>
                      <a:pt x="112241" y="245606"/>
                      <a:pt x="115542" y="242309"/>
                    </a:cubicBezTo>
                    <a:lnTo>
                      <a:pt x="150206" y="194507"/>
                    </a:lnTo>
                    <a:cubicBezTo>
                      <a:pt x="166712" y="174726"/>
                      <a:pt x="176615" y="163188"/>
                      <a:pt x="176615" y="136814"/>
                    </a:cubicBezTo>
                    <a:lnTo>
                      <a:pt x="176615" y="74176"/>
                    </a:lnTo>
                    <a:lnTo>
                      <a:pt x="176615" y="74176"/>
                    </a:lnTo>
                    <a:lnTo>
                      <a:pt x="176615" y="39560"/>
                    </a:lnTo>
                    <a:lnTo>
                      <a:pt x="176615" y="39560"/>
                    </a:lnTo>
                    <a:cubicBezTo>
                      <a:pt x="176615" y="18132"/>
                      <a:pt x="158459" y="0"/>
                      <a:pt x="137000" y="0"/>
                    </a:cubicBezTo>
                    <a:lnTo>
                      <a:pt x="36314" y="0"/>
                    </a:lnTo>
                    <a:cubicBezTo>
                      <a:pt x="16506" y="0"/>
                      <a:pt x="0" y="16484"/>
                      <a:pt x="0" y="36263"/>
                    </a:cubicBezTo>
                    <a:cubicBezTo>
                      <a:pt x="0" y="56044"/>
                      <a:pt x="16506" y="72528"/>
                      <a:pt x="36314" y="72528"/>
                    </a:cubicBezTo>
                    <a:lnTo>
                      <a:pt x="103988" y="72528"/>
                    </a:lnTo>
                    <a:lnTo>
                      <a:pt x="103988" y="85714"/>
                    </a:lnTo>
                    <a:cubicBezTo>
                      <a:pt x="103988" y="85714"/>
                      <a:pt x="9904" y="87363"/>
                      <a:pt x="9904" y="184616"/>
                    </a:cubicBezTo>
                  </a:path>
                </a:pathLst>
              </a:custGeom>
              <a:grpFill/>
              <a:ln w="16501" cap="rnd">
                <a:solidFill>
                  <a:srgbClr val="494949"/>
                </a:solidFill>
                <a:prstDash val="solid"/>
                <a:miter/>
              </a:ln>
            </p:spPr>
            <p:txBody>
              <a:bodyPr rtlCol="0" anchor="ctr"/>
              <a:lstStyle/>
              <a:p>
                <a:endParaRPr lang="en-US" sz="1799"/>
              </a:p>
            </p:txBody>
          </p:sp>
          <p:sp>
            <p:nvSpPr>
              <p:cNvPr id="85" name="Freeform 2937">
                <a:extLst>
                  <a:ext uri="{FF2B5EF4-FFF2-40B4-BE49-F238E27FC236}">
                    <a16:creationId xmlns:a16="http://schemas.microsoft.com/office/drawing/2014/main" id="{3547D453-1599-49D8-D865-ECD116F25560}"/>
                  </a:ext>
                </a:extLst>
              </p:cNvPr>
              <p:cNvSpPr/>
              <p:nvPr/>
            </p:nvSpPr>
            <p:spPr>
              <a:xfrm>
                <a:off x="9733621" y="7865842"/>
                <a:ext cx="72626" cy="110439"/>
              </a:xfrm>
              <a:custGeom>
                <a:avLst/>
                <a:gdLst>
                  <a:gd name="connsiteX0" fmla="*/ 72626 w 72626"/>
                  <a:gd name="connsiteY0" fmla="*/ 110440 h 110439"/>
                  <a:gd name="connsiteX1" fmla="*/ 72626 w 72626"/>
                  <a:gd name="connsiteY1" fmla="*/ 36263 h 110439"/>
                  <a:gd name="connsiteX2" fmla="*/ 36314 w 72626"/>
                  <a:gd name="connsiteY2" fmla="*/ 0 h 110439"/>
                  <a:gd name="connsiteX3" fmla="*/ 36314 w 72626"/>
                  <a:gd name="connsiteY3" fmla="*/ 0 h 110439"/>
                  <a:gd name="connsiteX4" fmla="*/ 0 w 72626"/>
                  <a:gd name="connsiteY4" fmla="*/ 36263 h 110439"/>
                  <a:gd name="connsiteX5" fmla="*/ 0 w 72626"/>
                  <a:gd name="connsiteY5" fmla="*/ 110440 h 11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626" h="110439">
                    <a:moveTo>
                      <a:pt x="72626" y="110440"/>
                    </a:moveTo>
                    <a:lnTo>
                      <a:pt x="72626" y="36263"/>
                    </a:lnTo>
                    <a:cubicBezTo>
                      <a:pt x="72626" y="16484"/>
                      <a:pt x="56120" y="0"/>
                      <a:pt x="36314" y="0"/>
                    </a:cubicBezTo>
                    <a:lnTo>
                      <a:pt x="36314" y="0"/>
                    </a:lnTo>
                    <a:cubicBezTo>
                      <a:pt x="16506" y="0"/>
                      <a:pt x="0" y="16484"/>
                      <a:pt x="0" y="36263"/>
                    </a:cubicBezTo>
                    <a:lnTo>
                      <a:pt x="0" y="110440"/>
                    </a:lnTo>
                  </a:path>
                </a:pathLst>
              </a:custGeom>
              <a:grpFill/>
              <a:ln w="16501" cap="rnd">
                <a:solidFill>
                  <a:srgbClr val="494949"/>
                </a:solidFill>
                <a:prstDash val="solid"/>
                <a:miter/>
              </a:ln>
            </p:spPr>
            <p:txBody>
              <a:bodyPr rtlCol="0" anchor="ctr"/>
              <a:lstStyle/>
              <a:p>
                <a:endParaRPr lang="en-US" sz="1799"/>
              </a:p>
            </p:txBody>
          </p:sp>
          <p:sp>
            <p:nvSpPr>
              <p:cNvPr id="86" name="Freeform 2938">
                <a:extLst>
                  <a:ext uri="{FF2B5EF4-FFF2-40B4-BE49-F238E27FC236}">
                    <a16:creationId xmlns:a16="http://schemas.microsoft.com/office/drawing/2014/main" id="{3D5494BE-30EA-81F6-2F2C-2FFDB29419AC}"/>
                  </a:ext>
                </a:extLst>
              </p:cNvPr>
              <p:cNvSpPr/>
              <p:nvPr/>
            </p:nvSpPr>
            <p:spPr>
              <a:xfrm>
                <a:off x="9659344" y="7846061"/>
                <a:ext cx="75927" cy="143408"/>
              </a:xfrm>
              <a:custGeom>
                <a:avLst/>
                <a:gdLst>
                  <a:gd name="connsiteX0" fmla="*/ 75927 w 75927"/>
                  <a:gd name="connsiteY0" fmla="*/ 128572 h 143408"/>
                  <a:gd name="connsiteX1" fmla="*/ 75927 w 75927"/>
                  <a:gd name="connsiteY1" fmla="*/ 37912 h 143408"/>
                  <a:gd name="connsiteX2" fmla="*/ 37964 w 75927"/>
                  <a:gd name="connsiteY2" fmla="*/ 0 h 143408"/>
                  <a:gd name="connsiteX3" fmla="*/ 37964 w 75927"/>
                  <a:gd name="connsiteY3" fmla="*/ 0 h 143408"/>
                  <a:gd name="connsiteX4" fmla="*/ 0 w 75927"/>
                  <a:gd name="connsiteY4" fmla="*/ 37912 h 143408"/>
                  <a:gd name="connsiteX5" fmla="*/ 0 w 75927"/>
                  <a:gd name="connsiteY5" fmla="*/ 143408 h 1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43408">
                    <a:moveTo>
                      <a:pt x="75927" y="128572"/>
                    </a:moveTo>
                    <a:lnTo>
                      <a:pt x="75927" y="37912"/>
                    </a:lnTo>
                    <a:cubicBezTo>
                      <a:pt x="75927" y="16484"/>
                      <a:pt x="59421" y="0"/>
                      <a:pt x="37964" y="0"/>
                    </a:cubicBezTo>
                    <a:lnTo>
                      <a:pt x="37964" y="0"/>
                    </a:lnTo>
                    <a:cubicBezTo>
                      <a:pt x="16506" y="0"/>
                      <a:pt x="0" y="16484"/>
                      <a:pt x="0" y="37912"/>
                    </a:cubicBezTo>
                    <a:lnTo>
                      <a:pt x="0" y="143408"/>
                    </a:lnTo>
                  </a:path>
                </a:pathLst>
              </a:custGeom>
              <a:grpFill/>
              <a:ln w="16501" cap="rnd">
                <a:solidFill>
                  <a:srgbClr val="494949"/>
                </a:solidFill>
                <a:prstDash val="solid"/>
                <a:miter/>
              </a:ln>
            </p:spPr>
            <p:txBody>
              <a:bodyPr rtlCol="0" anchor="ctr"/>
              <a:lstStyle/>
              <a:p>
                <a:endParaRPr lang="en-US" sz="1799"/>
              </a:p>
            </p:txBody>
          </p:sp>
          <p:sp>
            <p:nvSpPr>
              <p:cNvPr id="87" name="Freeform 2939">
                <a:extLst>
                  <a:ext uri="{FF2B5EF4-FFF2-40B4-BE49-F238E27FC236}">
                    <a16:creationId xmlns:a16="http://schemas.microsoft.com/office/drawing/2014/main" id="{9EB235E6-F771-0C30-A347-8871C31B5D82}"/>
                  </a:ext>
                </a:extLst>
              </p:cNvPr>
              <p:cNvSpPr/>
              <p:nvPr/>
            </p:nvSpPr>
            <p:spPr>
              <a:xfrm>
                <a:off x="9583415" y="7855951"/>
                <a:ext cx="75928" cy="197803"/>
              </a:xfrm>
              <a:custGeom>
                <a:avLst/>
                <a:gdLst>
                  <a:gd name="connsiteX0" fmla="*/ 75928 w 75928"/>
                  <a:gd name="connsiteY0" fmla="*/ 133518 h 197803"/>
                  <a:gd name="connsiteX1" fmla="*/ 75928 w 75928"/>
                  <a:gd name="connsiteY1" fmla="*/ 37912 h 197803"/>
                  <a:gd name="connsiteX2" fmla="*/ 37965 w 75928"/>
                  <a:gd name="connsiteY2" fmla="*/ 0 h 197803"/>
                  <a:gd name="connsiteX3" fmla="*/ 37965 w 75928"/>
                  <a:gd name="connsiteY3" fmla="*/ 0 h 197803"/>
                  <a:gd name="connsiteX4" fmla="*/ 0 w 75928"/>
                  <a:gd name="connsiteY4" fmla="*/ 37912 h 197803"/>
                  <a:gd name="connsiteX5" fmla="*/ 0 w 75928"/>
                  <a:gd name="connsiteY5" fmla="*/ 159892 h 197803"/>
                  <a:gd name="connsiteX6" fmla="*/ 37965 w 75928"/>
                  <a:gd name="connsiteY6" fmla="*/ 197804 h 197803"/>
                  <a:gd name="connsiteX7" fmla="*/ 37965 w 75928"/>
                  <a:gd name="connsiteY7" fmla="*/ 197804 h 197803"/>
                  <a:gd name="connsiteX8" fmla="*/ 72627 w 75928"/>
                  <a:gd name="connsiteY8" fmla="*/ 174727 h 19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28" h="197803">
                    <a:moveTo>
                      <a:pt x="75928" y="133518"/>
                    </a:moveTo>
                    <a:lnTo>
                      <a:pt x="75928" y="37912"/>
                    </a:lnTo>
                    <a:cubicBezTo>
                      <a:pt x="75928" y="16484"/>
                      <a:pt x="59422" y="0"/>
                      <a:pt x="37965" y="0"/>
                    </a:cubicBezTo>
                    <a:lnTo>
                      <a:pt x="37965" y="0"/>
                    </a:lnTo>
                    <a:cubicBezTo>
                      <a:pt x="16506" y="0"/>
                      <a:pt x="0" y="16484"/>
                      <a:pt x="0" y="37912"/>
                    </a:cubicBezTo>
                    <a:lnTo>
                      <a:pt x="0" y="159892"/>
                    </a:lnTo>
                    <a:cubicBezTo>
                      <a:pt x="0" y="181320"/>
                      <a:pt x="16506" y="197804"/>
                      <a:pt x="37965" y="197804"/>
                    </a:cubicBezTo>
                    <a:lnTo>
                      <a:pt x="37965" y="197804"/>
                    </a:lnTo>
                    <a:cubicBezTo>
                      <a:pt x="52820" y="197804"/>
                      <a:pt x="67675" y="187914"/>
                      <a:pt x="72627" y="174727"/>
                    </a:cubicBezTo>
                  </a:path>
                </a:pathLst>
              </a:custGeom>
              <a:grpFill/>
              <a:ln w="16501" cap="rnd">
                <a:solidFill>
                  <a:srgbClr val="494949"/>
                </a:solidFill>
                <a:prstDash val="solid"/>
                <a:miter/>
              </a:ln>
            </p:spPr>
            <p:txBody>
              <a:bodyPr rtlCol="0" anchor="ctr"/>
              <a:lstStyle/>
              <a:p>
                <a:endParaRPr lang="en-US" sz="1799"/>
              </a:p>
            </p:txBody>
          </p:sp>
          <p:sp>
            <p:nvSpPr>
              <p:cNvPr id="88" name="Freeform 2940">
                <a:extLst>
                  <a:ext uri="{FF2B5EF4-FFF2-40B4-BE49-F238E27FC236}">
                    <a16:creationId xmlns:a16="http://schemas.microsoft.com/office/drawing/2014/main" id="{E0870536-542E-B559-DD9E-73165D40A0E3}"/>
                  </a:ext>
                </a:extLst>
              </p:cNvPr>
              <p:cNvSpPr/>
              <p:nvPr/>
            </p:nvSpPr>
            <p:spPr>
              <a:xfrm>
                <a:off x="9517391" y="7877379"/>
                <a:ext cx="66024" cy="166485"/>
              </a:xfrm>
              <a:custGeom>
                <a:avLst/>
                <a:gdLst>
                  <a:gd name="connsiteX0" fmla="*/ 33012 w 66024"/>
                  <a:gd name="connsiteY0" fmla="*/ 166486 h 166485"/>
                  <a:gd name="connsiteX1" fmla="*/ 33012 w 66024"/>
                  <a:gd name="connsiteY1" fmla="*/ 166486 h 166485"/>
                  <a:gd name="connsiteX2" fmla="*/ 66024 w 66024"/>
                  <a:gd name="connsiteY2" fmla="*/ 133518 h 166485"/>
                  <a:gd name="connsiteX3" fmla="*/ 66024 w 66024"/>
                  <a:gd name="connsiteY3" fmla="*/ 32967 h 166485"/>
                  <a:gd name="connsiteX4" fmla="*/ 33012 w 66024"/>
                  <a:gd name="connsiteY4" fmla="*/ 0 h 166485"/>
                  <a:gd name="connsiteX5" fmla="*/ 33012 w 66024"/>
                  <a:gd name="connsiteY5" fmla="*/ 0 h 166485"/>
                  <a:gd name="connsiteX6" fmla="*/ 0 w 66024"/>
                  <a:gd name="connsiteY6" fmla="*/ 32967 h 166485"/>
                  <a:gd name="connsiteX7" fmla="*/ 0 w 66024"/>
                  <a:gd name="connsiteY7" fmla="*/ 133518 h 166485"/>
                  <a:gd name="connsiteX8" fmla="*/ 33012 w 66024"/>
                  <a:gd name="connsiteY8" fmla="*/ 166486 h 16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24" h="166485">
                    <a:moveTo>
                      <a:pt x="33012" y="166486"/>
                    </a:moveTo>
                    <a:lnTo>
                      <a:pt x="33012" y="166486"/>
                    </a:lnTo>
                    <a:cubicBezTo>
                      <a:pt x="51169" y="166486"/>
                      <a:pt x="66024" y="151650"/>
                      <a:pt x="66024" y="133518"/>
                    </a:cubicBezTo>
                    <a:lnTo>
                      <a:pt x="66024" y="32967"/>
                    </a:lnTo>
                    <a:cubicBezTo>
                      <a:pt x="66024" y="14836"/>
                      <a:pt x="51169" y="0"/>
                      <a:pt x="33012" y="0"/>
                    </a:cubicBezTo>
                    <a:lnTo>
                      <a:pt x="33012" y="0"/>
                    </a:lnTo>
                    <a:cubicBezTo>
                      <a:pt x="14856" y="0"/>
                      <a:pt x="0" y="14836"/>
                      <a:pt x="0" y="32967"/>
                    </a:cubicBezTo>
                    <a:lnTo>
                      <a:pt x="0" y="133518"/>
                    </a:lnTo>
                    <a:cubicBezTo>
                      <a:pt x="0" y="151650"/>
                      <a:pt x="14856" y="166486"/>
                      <a:pt x="33012" y="166486"/>
                    </a:cubicBezTo>
                    <a:close/>
                  </a:path>
                </a:pathLst>
              </a:custGeom>
              <a:grpFill/>
              <a:ln w="16501" cap="rnd">
                <a:solidFill>
                  <a:srgbClr val="494949"/>
                </a:solidFill>
                <a:prstDash val="solid"/>
                <a:miter/>
              </a:ln>
            </p:spPr>
            <p:txBody>
              <a:bodyPr rtlCol="0" anchor="ctr"/>
              <a:lstStyle/>
              <a:p>
                <a:endParaRPr lang="en-US" sz="1799"/>
              </a:p>
            </p:txBody>
          </p:sp>
        </p:grpSp>
        <p:grpSp>
          <p:nvGrpSpPr>
            <p:cNvPr id="58" name="Graphic 503">
              <a:extLst>
                <a:ext uri="{FF2B5EF4-FFF2-40B4-BE49-F238E27FC236}">
                  <a16:creationId xmlns:a16="http://schemas.microsoft.com/office/drawing/2014/main" id="{6CEECAE6-B00C-7729-9AF6-75A3C29CF12A}"/>
                </a:ext>
              </a:extLst>
            </p:cNvPr>
            <p:cNvGrpSpPr/>
            <p:nvPr/>
          </p:nvGrpSpPr>
          <p:grpSpPr>
            <a:xfrm>
              <a:off x="9213680" y="7302100"/>
              <a:ext cx="1308930" cy="1068140"/>
              <a:chOff x="9213680" y="7302100"/>
              <a:chExt cx="1308930" cy="1068140"/>
            </a:xfrm>
            <a:grpFill/>
          </p:grpSpPr>
          <p:grpSp>
            <p:nvGrpSpPr>
              <p:cNvPr id="59" name="Graphic 503">
                <a:extLst>
                  <a:ext uri="{FF2B5EF4-FFF2-40B4-BE49-F238E27FC236}">
                    <a16:creationId xmlns:a16="http://schemas.microsoft.com/office/drawing/2014/main" id="{B8DAF1BD-D565-4E32-7A9E-12B5BB4D8EBE}"/>
                  </a:ext>
                </a:extLst>
              </p:cNvPr>
              <p:cNvGrpSpPr/>
              <p:nvPr/>
            </p:nvGrpSpPr>
            <p:grpSpPr>
              <a:xfrm>
                <a:off x="9715464" y="7302100"/>
                <a:ext cx="807146" cy="1068140"/>
                <a:chOff x="9715464" y="7302100"/>
                <a:chExt cx="807146" cy="1068140"/>
              </a:xfrm>
              <a:grpFill/>
            </p:grpSpPr>
            <p:sp>
              <p:nvSpPr>
                <p:cNvPr id="75" name="Freeform 2927">
                  <a:extLst>
                    <a:ext uri="{FF2B5EF4-FFF2-40B4-BE49-F238E27FC236}">
                      <a16:creationId xmlns:a16="http://schemas.microsoft.com/office/drawing/2014/main" id="{87750D0F-F220-7CBB-241E-16A026AF3B29}"/>
                    </a:ext>
                  </a:extLst>
                </p:cNvPr>
                <p:cNvSpPr/>
                <p:nvPr/>
              </p:nvSpPr>
              <p:spPr>
                <a:xfrm>
                  <a:off x="10218898" y="7611993"/>
                  <a:ext cx="59422" cy="758248"/>
                </a:xfrm>
                <a:custGeom>
                  <a:avLst/>
                  <a:gdLst>
                    <a:gd name="connsiteX0" fmla="*/ 59422 w 59422"/>
                    <a:gd name="connsiteY0" fmla="*/ 0 h 758248"/>
                    <a:gd name="connsiteX1" fmla="*/ 59422 w 59422"/>
                    <a:gd name="connsiteY1" fmla="*/ 174726 h 758248"/>
                    <a:gd name="connsiteX2" fmla="*/ 34663 w 59422"/>
                    <a:gd name="connsiteY2" fmla="*/ 242310 h 758248"/>
                    <a:gd name="connsiteX3" fmla="*/ 6603 w 59422"/>
                    <a:gd name="connsiteY3" fmla="*/ 275277 h 758248"/>
                    <a:gd name="connsiteX4" fmla="*/ 0 w 59422"/>
                    <a:gd name="connsiteY4" fmla="*/ 293409 h 758248"/>
                    <a:gd name="connsiteX5" fmla="*/ 0 w 59422"/>
                    <a:gd name="connsiteY5" fmla="*/ 758248 h 75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22" h="758248">
                      <a:moveTo>
                        <a:pt x="59422" y="0"/>
                      </a:moveTo>
                      <a:lnTo>
                        <a:pt x="59422" y="174726"/>
                      </a:lnTo>
                      <a:cubicBezTo>
                        <a:pt x="59422" y="199452"/>
                        <a:pt x="51169" y="222529"/>
                        <a:pt x="34663" y="242310"/>
                      </a:cubicBezTo>
                      <a:lnTo>
                        <a:pt x="6603" y="275277"/>
                      </a:lnTo>
                      <a:cubicBezTo>
                        <a:pt x="1651" y="280222"/>
                        <a:pt x="0" y="286816"/>
                        <a:pt x="0" y="293409"/>
                      </a:cubicBezTo>
                      <a:lnTo>
                        <a:pt x="0" y="758248"/>
                      </a:lnTo>
                    </a:path>
                  </a:pathLst>
                </a:custGeom>
                <a:grpFill/>
                <a:ln w="16501" cap="rnd">
                  <a:solidFill>
                    <a:srgbClr val="494949"/>
                  </a:solidFill>
                  <a:prstDash val="solid"/>
                  <a:miter/>
                </a:ln>
              </p:spPr>
              <p:txBody>
                <a:bodyPr rtlCol="0" anchor="ctr"/>
                <a:lstStyle/>
                <a:p>
                  <a:endParaRPr lang="en-US" sz="1799"/>
                </a:p>
              </p:txBody>
            </p:sp>
            <p:sp>
              <p:nvSpPr>
                <p:cNvPr id="76" name="Freeform 2928">
                  <a:extLst>
                    <a:ext uri="{FF2B5EF4-FFF2-40B4-BE49-F238E27FC236}">
                      <a16:creationId xmlns:a16="http://schemas.microsoft.com/office/drawing/2014/main" id="{B28ACD31-CF25-273B-565B-F2D677206A5B}"/>
                    </a:ext>
                  </a:extLst>
                </p:cNvPr>
                <p:cNvSpPr/>
                <p:nvPr/>
              </p:nvSpPr>
              <p:spPr>
                <a:xfrm>
                  <a:off x="9809548" y="7506497"/>
                  <a:ext cx="283904" cy="862096"/>
                </a:xfrm>
                <a:custGeom>
                  <a:avLst/>
                  <a:gdLst>
                    <a:gd name="connsiteX0" fmla="*/ 102338 w 283904"/>
                    <a:gd name="connsiteY0" fmla="*/ 862096 h 862096"/>
                    <a:gd name="connsiteX1" fmla="*/ 102338 w 283904"/>
                    <a:gd name="connsiteY1" fmla="*/ 403850 h 862096"/>
                    <a:gd name="connsiteX2" fmla="*/ 95735 w 283904"/>
                    <a:gd name="connsiteY2" fmla="*/ 385718 h 862096"/>
                    <a:gd name="connsiteX3" fmla="*/ 41265 w 283904"/>
                    <a:gd name="connsiteY3" fmla="*/ 308245 h 862096"/>
                    <a:gd name="connsiteX4" fmla="*/ 0 w 283904"/>
                    <a:gd name="connsiteY4" fmla="*/ 217585 h 862096"/>
                    <a:gd name="connsiteX5" fmla="*/ 0 w 283904"/>
                    <a:gd name="connsiteY5" fmla="*/ 117035 h 862096"/>
                    <a:gd name="connsiteX6" fmla="*/ 0 w 283904"/>
                    <a:gd name="connsiteY6" fmla="*/ 117035 h 862096"/>
                    <a:gd name="connsiteX7" fmla="*/ 0 w 283904"/>
                    <a:gd name="connsiteY7" fmla="*/ 62639 h 862096"/>
                    <a:gd name="connsiteX8" fmla="*/ 0 w 283904"/>
                    <a:gd name="connsiteY8" fmla="*/ 62639 h 862096"/>
                    <a:gd name="connsiteX9" fmla="*/ 62723 w 283904"/>
                    <a:gd name="connsiteY9" fmla="*/ 0 h 862096"/>
                    <a:gd name="connsiteX10" fmla="*/ 224483 w 283904"/>
                    <a:gd name="connsiteY10" fmla="*/ 0 h 862096"/>
                    <a:gd name="connsiteX11" fmla="*/ 283904 w 283904"/>
                    <a:gd name="connsiteY11" fmla="*/ 59342 h 862096"/>
                    <a:gd name="connsiteX12" fmla="*/ 224483 w 283904"/>
                    <a:gd name="connsiteY12" fmla="*/ 118683 h 862096"/>
                    <a:gd name="connsiteX13" fmla="*/ 117194 w 283904"/>
                    <a:gd name="connsiteY13" fmla="*/ 118683 h 862096"/>
                    <a:gd name="connsiteX14" fmla="*/ 117194 w 283904"/>
                    <a:gd name="connsiteY14" fmla="*/ 140111 h 862096"/>
                    <a:gd name="connsiteX15" fmla="*/ 267398 w 283904"/>
                    <a:gd name="connsiteY15" fmla="*/ 296706 h 86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904" h="862096">
                      <a:moveTo>
                        <a:pt x="102338" y="862096"/>
                      </a:moveTo>
                      <a:lnTo>
                        <a:pt x="102338" y="403850"/>
                      </a:lnTo>
                      <a:cubicBezTo>
                        <a:pt x="102338" y="397257"/>
                        <a:pt x="100688" y="390663"/>
                        <a:pt x="95735" y="385718"/>
                      </a:cubicBezTo>
                      <a:lnTo>
                        <a:pt x="41265" y="308245"/>
                      </a:lnTo>
                      <a:cubicBezTo>
                        <a:pt x="14856" y="275277"/>
                        <a:pt x="0" y="258794"/>
                        <a:pt x="0" y="217585"/>
                      </a:cubicBezTo>
                      <a:lnTo>
                        <a:pt x="0" y="117035"/>
                      </a:lnTo>
                      <a:lnTo>
                        <a:pt x="0" y="117035"/>
                      </a:lnTo>
                      <a:lnTo>
                        <a:pt x="0" y="62639"/>
                      </a:lnTo>
                      <a:lnTo>
                        <a:pt x="0" y="62639"/>
                      </a:lnTo>
                      <a:cubicBezTo>
                        <a:pt x="0" y="28022"/>
                        <a:pt x="28060" y="0"/>
                        <a:pt x="62723" y="0"/>
                      </a:cubicBezTo>
                      <a:lnTo>
                        <a:pt x="224483" y="0"/>
                      </a:lnTo>
                      <a:cubicBezTo>
                        <a:pt x="257495" y="0"/>
                        <a:pt x="283904" y="26374"/>
                        <a:pt x="283904" y="59342"/>
                      </a:cubicBezTo>
                      <a:cubicBezTo>
                        <a:pt x="283904" y="92309"/>
                        <a:pt x="257495" y="118683"/>
                        <a:pt x="224483" y="118683"/>
                      </a:cubicBezTo>
                      <a:lnTo>
                        <a:pt x="117194" y="118683"/>
                      </a:lnTo>
                      <a:lnTo>
                        <a:pt x="117194" y="140111"/>
                      </a:lnTo>
                      <a:cubicBezTo>
                        <a:pt x="117194" y="140111"/>
                        <a:pt x="267398" y="143408"/>
                        <a:pt x="267398" y="296706"/>
                      </a:cubicBezTo>
                    </a:path>
                  </a:pathLst>
                </a:custGeom>
                <a:grpFill/>
                <a:ln w="16501" cap="rnd">
                  <a:solidFill>
                    <a:srgbClr val="494949"/>
                  </a:solidFill>
                  <a:prstDash val="solid"/>
                  <a:miter/>
                </a:ln>
              </p:spPr>
              <p:txBody>
                <a:bodyPr rtlCol="0" anchor="ctr"/>
                <a:lstStyle/>
                <a:p>
                  <a:endParaRPr lang="en-US" sz="1799"/>
                </a:p>
              </p:txBody>
            </p:sp>
            <p:sp>
              <p:nvSpPr>
                <p:cNvPr id="77" name="Freeform 2929">
                  <a:extLst>
                    <a:ext uri="{FF2B5EF4-FFF2-40B4-BE49-F238E27FC236}">
                      <a16:creationId xmlns:a16="http://schemas.microsoft.com/office/drawing/2014/main" id="{E677D255-D95B-1009-B74E-0289EE45E357}"/>
                    </a:ext>
                  </a:extLst>
                </p:cNvPr>
                <p:cNvSpPr/>
                <p:nvPr/>
              </p:nvSpPr>
              <p:spPr>
                <a:xfrm>
                  <a:off x="9845862" y="7331771"/>
                  <a:ext cx="115542" cy="178023"/>
                </a:xfrm>
                <a:custGeom>
                  <a:avLst/>
                  <a:gdLst>
                    <a:gd name="connsiteX0" fmla="*/ 0 w 115542"/>
                    <a:gd name="connsiteY0" fmla="*/ 178023 h 178023"/>
                    <a:gd name="connsiteX1" fmla="*/ 0 w 115542"/>
                    <a:gd name="connsiteY1" fmla="*/ 57693 h 178023"/>
                    <a:gd name="connsiteX2" fmla="*/ 57771 w 115542"/>
                    <a:gd name="connsiteY2" fmla="*/ 0 h 178023"/>
                    <a:gd name="connsiteX3" fmla="*/ 57771 w 115542"/>
                    <a:gd name="connsiteY3" fmla="*/ 0 h 178023"/>
                    <a:gd name="connsiteX4" fmla="*/ 115542 w 115542"/>
                    <a:gd name="connsiteY4" fmla="*/ 57693 h 178023"/>
                    <a:gd name="connsiteX5" fmla="*/ 115542 w 115542"/>
                    <a:gd name="connsiteY5" fmla="*/ 174726 h 1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42" h="178023">
                      <a:moveTo>
                        <a:pt x="0" y="178023"/>
                      </a:moveTo>
                      <a:lnTo>
                        <a:pt x="0" y="57693"/>
                      </a:lnTo>
                      <a:cubicBezTo>
                        <a:pt x="0" y="26373"/>
                        <a:pt x="26409" y="0"/>
                        <a:pt x="57771" y="0"/>
                      </a:cubicBezTo>
                      <a:lnTo>
                        <a:pt x="57771" y="0"/>
                      </a:lnTo>
                      <a:cubicBezTo>
                        <a:pt x="89133" y="0"/>
                        <a:pt x="115542" y="26373"/>
                        <a:pt x="115542" y="57693"/>
                      </a:cubicBezTo>
                      <a:lnTo>
                        <a:pt x="115542" y="174726"/>
                      </a:lnTo>
                    </a:path>
                  </a:pathLst>
                </a:custGeom>
                <a:grpFill/>
                <a:ln w="16501" cap="rnd">
                  <a:solidFill>
                    <a:srgbClr val="494949"/>
                  </a:solidFill>
                  <a:prstDash val="solid"/>
                  <a:miter/>
                </a:ln>
              </p:spPr>
              <p:txBody>
                <a:bodyPr rtlCol="0" anchor="ctr"/>
                <a:lstStyle/>
                <a:p>
                  <a:endParaRPr lang="en-US" sz="1799"/>
                </a:p>
              </p:txBody>
            </p:sp>
            <p:sp>
              <p:nvSpPr>
                <p:cNvPr id="78" name="Freeform 2930">
                  <a:extLst>
                    <a:ext uri="{FF2B5EF4-FFF2-40B4-BE49-F238E27FC236}">
                      <a16:creationId xmlns:a16="http://schemas.microsoft.com/office/drawing/2014/main" id="{FEAB05E3-4DC4-4ACB-8334-5CD3B4DC2FF7}"/>
                    </a:ext>
                  </a:extLst>
                </p:cNvPr>
                <p:cNvSpPr/>
                <p:nvPr/>
              </p:nvSpPr>
              <p:spPr>
                <a:xfrm>
                  <a:off x="9961404" y="7302100"/>
                  <a:ext cx="118843" cy="229122"/>
                </a:xfrm>
                <a:custGeom>
                  <a:avLst/>
                  <a:gdLst>
                    <a:gd name="connsiteX0" fmla="*/ 0 w 118843"/>
                    <a:gd name="connsiteY0" fmla="*/ 204397 h 229122"/>
                    <a:gd name="connsiteX1" fmla="*/ 0 w 118843"/>
                    <a:gd name="connsiteY1" fmla="*/ 59341 h 229122"/>
                    <a:gd name="connsiteX2" fmla="*/ 59421 w 118843"/>
                    <a:gd name="connsiteY2" fmla="*/ 0 h 229122"/>
                    <a:gd name="connsiteX3" fmla="*/ 59421 w 118843"/>
                    <a:gd name="connsiteY3" fmla="*/ 0 h 229122"/>
                    <a:gd name="connsiteX4" fmla="*/ 118844 w 118843"/>
                    <a:gd name="connsiteY4" fmla="*/ 59341 h 229122"/>
                    <a:gd name="connsiteX5" fmla="*/ 118844 w 118843"/>
                    <a:gd name="connsiteY5" fmla="*/ 229122 h 22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843" h="229122">
                      <a:moveTo>
                        <a:pt x="0" y="204397"/>
                      </a:moveTo>
                      <a:lnTo>
                        <a:pt x="0" y="59341"/>
                      </a:lnTo>
                      <a:cubicBezTo>
                        <a:pt x="0" y="26373"/>
                        <a:pt x="26409" y="0"/>
                        <a:pt x="59421" y="0"/>
                      </a:cubicBezTo>
                      <a:lnTo>
                        <a:pt x="59421" y="0"/>
                      </a:lnTo>
                      <a:cubicBezTo>
                        <a:pt x="92434" y="0"/>
                        <a:pt x="118844" y="26373"/>
                        <a:pt x="118844" y="59341"/>
                      </a:cubicBezTo>
                      <a:lnTo>
                        <a:pt x="118844" y="229122"/>
                      </a:lnTo>
                    </a:path>
                  </a:pathLst>
                </a:custGeom>
                <a:grpFill/>
                <a:ln w="16501" cap="rnd">
                  <a:solidFill>
                    <a:srgbClr val="494949"/>
                  </a:solidFill>
                  <a:prstDash val="solid"/>
                  <a:miter/>
                </a:ln>
              </p:spPr>
              <p:txBody>
                <a:bodyPr rtlCol="0" anchor="ctr"/>
                <a:lstStyle/>
                <a:p>
                  <a:endParaRPr lang="en-US" sz="1799"/>
                </a:p>
              </p:txBody>
            </p:sp>
            <p:sp>
              <p:nvSpPr>
                <p:cNvPr id="79" name="Freeform 2931">
                  <a:extLst>
                    <a:ext uri="{FF2B5EF4-FFF2-40B4-BE49-F238E27FC236}">
                      <a16:creationId xmlns:a16="http://schemas.microsoft.com/office/drawing/2014/main" id="{423004F3-2CA2-5859-9341-5AAA1FF3E0A2}"/>
                    </a:ext>
                  </a:extLst>
                </p:cNvPr>
                <p:cNvSpPr/>
                <p:nvPr/>
              </p:nvSpPr>
              <p:spPr>
                <a:xfrm>
                  <a:off x="10081898" y="7320232"/>
                  <a:ext cx="118843" cy="313189"/>
                </a:xfrm>
                <a:custGeom>
                  <a:avLst/>
                  <a:gdLst>
                    <a:gd name="connsiteX0" fmla="*/ 0 w 118843"/>
                    <a:gd name="connsiteY0" fmla="*/ 210991 h 313189"/>
                    <a:gd name="connsiteX1" fmla="*/ 0 w 118843"/>
                    <a:gd name="connsiteY1" fmla="*/ 59342 h 313189"/>
                    <a:gd name="connsiteX2" fmla="*/ 59422 w 118843"/>
                    <a:gd name="connsiteY2" fmla="*/ 0 h 313189"/>
                    <a:gd name="connsiteX3" fmla="*/ 59422 w 118843"/>
                    <a:gd name="connsiteY3" fmla="*/ 0 h 313189"/>
                    <a:gd name="connsiteX4" fmla="*/ 118844 w 118843"/>
                    <a:gd name="connsiteY4" fmla="*/ 59342 h 313189"/>
                    <a:gd name="connsiteX5" fmla="*/ 118844 w 118843"/>
                    <a:gd name="connsiteY5" fmla="*/ 253849 h 313189"/>
                    <a:gd name="connsiteX6" fmla="*/ 59422 w 118843"/>
                    <a:gd name="connsiteY6" fmla="*/ 313190 h 313189"/>
                    <a:gd name="connsiteX7" fmla="*/ 59422 w 118843"/>
                    <a:gd name="connsiteY7" fmla="*/ 313190 h 313189"/>
                    <a:gd name="connsiteX8" fmla="*/ 4952 w 118843"/>
                    <a:gd name="connsiteY8" fmla="*/ 276925 h 31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43" h="313189">
                      <a:moveTo>
                        <a:pt x="0" y="210991"/>
                      </a:moveTo>
                      <a:lnTo>
                        <a:pt x="0" y="59342"/>
                      </a:lnTo>
                      <a:cubicBezTo>
                        <a:pt x="0" y="26374"/>
                        <a:pt x="26410" y="0"/>
                        <a:pt x="59422" y="0"/>
                      </a:cubicBezTo>
                      <a:lnTo>
                        <a:pt x="59422" y="0"/>
                      </a:lnTo>
                      <a:cubicBezTo>
                        <a:pt x="92435" y="0"/>
                        <a:pt x="118844" y="26374"/>
                        <a:pt x="118844" y="59342"/>
                      </a:cubicBezTo>
                      <a:lnTo>
                        <a:pt x="118844" y="253849"/>
                      </a:lnTo>
                      <a:cubicBezTo>
                        <a:pt x="118844" y="286816"/>
                        <a:pt x="92435" y="313190"/>
                        <a:pt x="59422" y="313190"/>
                      </a:cubicBezTo>
                      <a:lnTo>
                        <a:pt x="59422" y="313190"/>
                      </a:lnTo>
                      <a:cubicBezTo>
                        <a:pt x="34663" y="313190"/>
                        <a:pt x="13205" y="298355"/>
                        <a:pt x="4952" y="276925"/>
                      </a:cubicBezTo>
                    </a:path>
                  </a:pathLst>
                </a:custGeom>
                <a:grpFill/>
                <a:ln w="16501" cap="rnd">
                  <a:solidFill>
                    <a:srgbClr val="494949"/>
                  </a:solidFill>
                  <a:prstDash val="solid"/>
                  <a:miter/>
                </a:ln>
              </p:spPr>
              <p:txBody>
                <a:bodyPr rtlCol="0" anchor="ctr"/>
                <a:lstStyle/>
                <a:p>
                  <a:endParaRPr lang="en-US" sz="1799"/>
                </a:p>
              </p:txBody>
            </p:sp>
            <p:sp>
              <p:nvSpPr>
                <p:cNvPr id="80" name="Freeform 2932">
                  <a:extLst>
                    <a:ext uri="{FF2B5EF4-FFF2-40B4-BE49-F238E27FC236}">
                      <a16:creationId xmlns:a16="http://schemas.microsoft.com/office/drawing/2014/main" id="{1CBB81B4-6E7D-A352-0DC2-85226964BABF}"/>
                    </a:ext>
                  </a:extLst>
                </p:cNvPr>
                <p:cNvSpPr/>
                <p:nvPr/>
              </p:nvSpPr>
              <p:spPr>
                <a:xfrm>
                  <a:off x="10200742" y="7348254"/>
                  <a:ext cx="108939" cy="270332"/>
                </a:xfrm>
                <a:custGeom>
                  <a:avLst/>
                  <a:gdLst>
                    <a:gd name="connsiteX0" fmla="*/ 54470 w 108939"/>
                    <a:gd name="connsiteY0" fmla="*/ 270332 h 270332"/>
                    <a:gd name="connsiteX1" fmla="*/ 54470 w 108939"/>
                    <a:gd name="connsiteY1" fmla="*/ 270332 h 270332"/>
                    <a:gd name="connsiteX2" fmla="*/ 0 w 108939"/>
                    <a:gd name="connsiteY2" fmla="*/ 215936 h 270332"/>
                    <a:gd name="connsiteX3" fmla="*/ 0 w 108939"/>
                    <a:gd name="connsiteY3" fmla="*/ 54396 h 270332"/>
                    <a:gd name="connsiteX4" fmla="*/ 54470 w 108939"/>
                    <a:gd name="connsiteY4" fmla="*/ 0 h 270332"/>
                    <a:gd name="connsiteX5" fmla="*/ 54470 w 108939"/>
                    <a:gd name="connsiteY5" fmla="*/ 0 h 270332"/>
                    <a:gd name="connsiteX6" fmla="*/ 108940 w 108939"/>
                    <a:gd name="connsiteY6" fmla="*/ 54396 h 270332"/>
                    <a:gd name="connsiteX7" fmla="*/ 108940 w 108939"/>
                    <a:gd name="connsiteY7" fmla="*/ 215936 h 270332"/>
                    <a:gd name="connsiteX8" fmla="*/ 54470 w 108939"/>
                    <a:gd name="connsiteY8" fmla="*/ 270332 h 2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39" h="270332">
                      <a:moveTo>
                        <a:pt x="54470" y="270332"/>
                      </a:moveTo>
                      <a:lnTo>
                        <a:pt x="54470" y="270332"/>
                      </a:lnTo>
                      <a:cubicBezTo>
                        <a:pt x="24759" y="270332"/>
                        <a:pt x="0" y="245607"/>
                        <a:pt x="0" y="215936"/>
                      </a:cubicBezTo>
                      <a:lnTo>
                        <a:pt x="0" y="54396"/>
                      </a:lnTo>
                      <a:cubicBezTo>
                        <a:pt x="0" y="24725"/>
                        <a:pt x="24759" y="0"/>
                        <a:pt x="54470" y="0"/>
                      </a:cubicBezTo>
                      <a:lnTo>
                        <a:pt x="54470" y="0"/>
                      </a:lnTo>
                      <a:cubicBezTo>
                        <a:pt x="84180" y="0"/>
                        <a:pt x="108940" y="24725"/>
                        <a:pt x="108940" y="54396"/>
                      </a:cubicBezTo>
                      <a:lnTo>
                        <a:pt x="108940" y="215936"/>
                      </a:lnTo>
                      <a:cubicBezTo>
                        <a:pt x="108940" y="245607"/>
                        <a:pt x="84180" y="270332"/>
                        <a:pt x="54470" y="270332"/>
                      </a:cubicBezTo>
                      <a:close/>
                    </a:path>
                  </a:pathLst>
                </a:custGeom>
                <a:grpFill/>
                <a:ln w="16501" cap="rnd">
                  <a:solidFill>
                    <a:srgbClr val="494949"/>
                  </a:solidFill>
                  <a:prstDash val="solid"/>
                  <a:miter/>
                </a:ln>
              </p:spPr>
              <p:txBody>
                <a:bodyPr rtlCol="0" anchor="ctr"/>
                <a:lstStyle/>
                <a:p>
                  <a:endParaRPr lang="en-US" sz="1799"/>
                </a:p>
              </p:txBody>
            </p:sp>
            <p:sp>
              <p:nvSpPr>
                <p:cNvPr id="81" name="Freeform 2933">
                  <a:extLst>
                    <a:ext uri="{FF2B5EF4-FFF2-40B4-BE49-F238E27FC236}">
                      <a16:creationId xmlns:a16="http://schemas.microsoft.com/office/drawing/2014/main" id="{F3DD66F7-A079-8DEB-5F72-8A54D44829F0}"/>
                    </a:ext>
                  </a:extLst>
                </p:cNvPr>
                <p:cNvSpPr/>
                <p:nvPr/>
              </p:nvSpPr>
              <p:spPr>
                <a:xfrm>
                  <a:off x="9715464" y="7574080"/>
                  <a:ext cx="94084" cy="16483"/>
                </a:xfrm>
                <a:custGeom>
                  <a:avLst/>
                  <a:gdLst>
                    <a:gd name="connsiteX0" fmla="*/ 0 w 94084"/>
                    <a:gd name="connsiteY0" fmla="*/ 0 h 16483"/>
                    <a:gd name="connsiteX1" fmla="*/ 94084 w 94084"/>
                    <a:gd name="connsiteY1" fmla="*/ 0 h 16483"/>
                  </a:gdLst>
                  <a:ahLst/>
                  <a:cxnLst>
                    <a:cxn ang="0">
                      <a:pos x="connsiteX0" y="connsiteY0"/>
                    </a:cxn>
                    <a:cxn ang="0">
                      <a:pos x="connsiteX1" y="connsiteY1"/>
                    </a:cxn>
                  </a:cxnLst>
                  <a:rect l="l" t="t" r="r" b="b"/>
                  <a:pathLst>
                    <a:path w="94084" h="16483">
                      <a:moveTo>
                        <a:pt x="0" y="0"/>
                      </a:moveTo>
                      <a:lnTo>
                        <a:pt x="94084" y="0"/>
                      </a:lnTo>
                    </a:path>
                  </a:pathLst>
                </a:custGeom>
                <a:grpFill/>
                <a:ln w="16501" cap="rnd">
                  <a:solidFill>
                    <a:srgbClr val="494949"/>
                  </a:solidFill>
                  <a:prstDash val="solid"/>
                  <a:miter/>
                </a:ln>
              </p:spPr>
              <p:txBody>
                <a:bodyPr rtlCol="0" anchor="ctr"/>
                <a:lstStyle/>
                <a:p>
                  <a:endParaRPr lang="en-US" sz="1799"/>
                </a:p>
              </p:txBody>
            </p:sp>
            <p:sp>
              <p:nvSpPr>
                <p:cNvPr id="82" name="Freeform 2934">
                  <a:extLst>
                    <a:ext uri="{FF2B5EF4-FFF2-40B4-BE49-F238E27FC236}">
                      <a16:creationId xmlns:a16="http://schemas.microsoft.com/office/drawing/2014/main" id="{BF559FC5-763D-481D-8FF1-8ACB8BB95D7B}"/>
                    </a:ext>
                  </a:extLst>
                </p:cNvPr>
                <p:cNvSpPr/>
                <p:nvPr/>
              </p:nvSpPr>
              <p:spPr>
                <a:xfrm>
                  <a:off x="10311333" y="7574080"/>
                  <a:ext cx="211277" cy="16483"/>
                </a:xfrm>
                <a:custGeom>
                  <a:avLst/>
                  <a:gdLst>
                    <a:gd name="connsiteX0" fmla="*/ 0 w 211277"/>
                    <a:gd name="connsiteY0" fmla="*/ 0 h 16483"/>
                    <a:gd name="connsiteX1" fmla="*/ 211278 w 211277"/>
                    <a:gd name="connsiteY1" fmla="*/ 0 h 16483"/>
                  </a:gdLst>
                  <a:ahLst/>
                  <a:cxnLst>
                    <a:cxn ang="0">
                      <a:pos x="connsiteX0" y="connsiteY0"/>
                    </a:cxn>
                    <a:cxn ang="0">
                      <a:pos x="connsiteX1" y="connsiteY1"/>
                    </a:cxn>
                  </a:cxnLst>
                  <a:rect l="l" t="t" r="r" b="b"/>
                  <a:pathLst>
                    <a:path w="211277" h="16483">
                      <a:moveTo>
                        <a:pt x="0" y="0"/>
                      </a:moveTo>
                      <a:lnTo>
                        <a:pt x="211278" y="0"/>
                      </a:lnTo>
                    </a:path>
                  </a:pathLst>
                </a:custGeom>
                <a:grpFill/>
                <a:ln w="16501" cap="rnd">
                  <a:solidFill>
                    <a:srgbClr val="494949"/>
                  </a:solidFill>
                  <a:prstDash val="solid"/>
                  <a:miter/>
                </a:ln>
              </p:spPr>
              <p:txBody>
                <a:bodyPr rtlCol="0" anchor="ctr"/>
                <a:lstStyle/>
                <a:p>
                  <a:endParaRPr lang="en-US" sz="1799"/>
                </a:p>
              </p:txBody>
            </p:sp>
          </p:grpSp>
          <p:grpSp>
            <p:nvGrpSpPr>
              <p:cNvPr id="60" name="Graphic 503">
                <a:extLst>
                  <a:ext uri="{FF2B5EF4-FFF2-40B4-BE49-F238E27FC236}">
                    <a16:creationId xmlns:a16="http://schemas.microsoft.com/office/drawing/2014/main" id="{63EC0202-4BD5-3777-51F7-36A188F602B2}"/>
                  </a:ext>
                </a:extLst>
              </p:cNvPr>
              <p:cNvGrpSpPr/>
              <p:nvPr/>
            </p:nvGrpSpPr>
            <p:grpSpPr>
              <a:xfrm>
                <a:off x="9213680" y="7323529"/>
                <a:ext cx="501783" cy="501103"/>
                <a:chOff x="9213680" y="7323529"/>
                <a:chExt cx="501783" cy="501103"/>
              </a:xfrm>
              <a:grpFill/>
            </p:grpSpPr>
            <p:sp>
              <p:nvSpPr>
                <p:cNvPr id="61" name="Freeform 2913">
                  <a:extLst>
                    <a:ext uri="{FF2B5EF4-FFF2-40B4-BE49-F238E27FC236}">
                      <a16:creationId xmlns:a16="http://schemas.microsoft.com/office/drawing/2014/main" id="{58256A60-C6BE-3756-27AC-AE63B2A48ED2}"/>
                    </a:ext>
                  </a:extLst>
                </p:cNvPr>
                <p:cNvSpPr/>
                <p:nvPr/>
              </p:nvSpPr>
              <p:spPr>
                <a:xfrm>
                  <a:off x="9213680" y="7323529"/>
                  <a:ext cx="501783" cy="501103"/>
                </a:xfrm>
                <a:custGeom>
                  <a:avLst/>
                  <a:gdLst>
                    <a:gd name="connsiteX0" fmla="*/ 501784 w 501783"/>
                    <a:gd name="connsiteY0" fmla="*/ 250552 h 501103"/>
                    <a:gd name="connsiteX1" fmla="*/ 435759 w 501783"/>
                    <a:gd name="connsiteY1" fmla="*/ 173078 h 501103"/>
                    <a:gd name="connsiteX2" fmla="*/ 424206 w 501783"/>
                    <a:gd name="connsiteY2" fmla="*/ 77473 h 501103"/>
                    <a:gd name="connsiteX3" fmla="*/ 328470 w 501783"/>
                    <a:gd name="connsiteY3" fmla="*/ 65935 h 501103"/>
                    <a:gd name="connsiteX4" fmla="*/ 250892 w 501783"/>
                    <a:gd name="connsiteY4" fmla="*/ 0 h 501103"/>
                    <a:gd name="connsiteX5" fmla="*/ 173314 w 501783"/>
                    <a:gd name="connsiteY5" fmla="*/ 65935 h 501103"/>
                    <a:gd name="connsiteX6" fmla="*/ 77579 w 501783"/>
                    <a:gd name="connsiteY6" fmla="*/ 77473 h 501103"/>
                    <a:gd name="connsiteX7" fmla="*/ 66024 w 501783"/>
                    <a:gd name="connsiteY7" fmla="*/ 173078 h 501103"/>
                    <a:gd name="connsiteX8" fmla="*/ 0 w 501783"/>
                    <a:gd name="connsiteY8" fmla="*/ 250552 h 501103"/>
                    <a:gd name="connsiteX9" fmla="*/ 66024 w 501783"/>
                    <a:gd name="connsiteY9" fmla="*/ 328025 h 501103"/>
                    <a:gd name="connsiteX10" fmla="*/ 77579 w 501783"/>
                    <a:gd name="connsiteY10" fmla="*/ 423630 h 501103"/>
                    <a:gd name="connsiteX11" fmla="*/ 173314 w 501783"/>
                    <a:gd name="connsiteY11" fmla="*/ 435169 h 501103"/>
                    <a:gd name="connsiteX12" fmla="*/ 250892 w 501783"/>
                    <a:gd name="connsiteY12" fmla="*/ 501104 h 501103"/>
                    <a:gd name="connsiteX13" fmla="*/ 328470 w 501783"/>
                    <a:gd name="connsiteY13" fmla="*/ 435169 h 501103"/>
                    <a:gd name="connsiteX14" fmla="*/ 424206 w 501783"/>
                    <a:gd name="connsiteY14" fmla="*/ 423630 h 501103"/>
                    <a:gd name="connsiteX15" fmla="*/ 435759 w 501783"/>
                    <a:gd name="connsiteY15" fmla="*/ 328025 h 501103"/>
                    <a:gd name="connsiteX16" fmla="*/ 501784 w 501783"/>
                    <a:gd name="connsiteY16" fmla="*/ 250552 h 50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1783" h="501103">
                      <a:moveTo>
                        <a:pt x="501784" y="250552"/>
                      </a:moveTo>
                      <a:cubicBezTo>
                        <a:pt x="501784" y="210991"/>
                        <a:pt x="473724" y="179672"/>
                        <a:pt x="435759" y="173078"/>
                      </a:cubicBezTo>
                      <a:cubicBezTo>
                        <a:pt x="453917" y="143408"/>
                        <a:pt x="450615" y="103847"/>
                        <a:pt x="424206" y="77473"/>
                      </a:cubicBezTo>
                      <a:cubicBezTo>
                        <a:pt x="397796" y="51099"/>
                        <a:pt x="358182" y="47803"/>
                        <a:pt x="328470" y="65935"/>
                      </a:cubicBezTo>
                      <a:cubicBezTo>
                        <a:pt x="321868" y="28022"/>
                        <a:pt x="290506" y="0"/>
                        <a:pt x="250892" y="0"/>
                      </a:cubicBezTo>
                      <a:cubicBezTo>
                        <a:pt x="211277" y="0"/>
                        <a:pt x="179915" y="28022"/>
                        <a:pt x="173314" y="65935"/>
                      </a:cubicBezTo>
                      <a:cubicBezTo>
                        <a:pt x="143603" y="47803"/>
                        <a:pt x="103988" y="51099"/>
                        <a:pt x="77579" y="77473"/>
                      </a:cubicBezTo>
                      <a:cubicBezTo>
                        <a:pt x="51168" y="103847"/>
                        <a:pt x="47867" y="143408"/>
                        <a:pt x="66024" y="173078"/>
                      </a:cubicBezTo>
                      <a:cubicBezTo>
                        <a:pt x="28060" y="179672"/>
                        <a:pt x="0" y="210991"/>
                        <a:pt x="0" y="250552"/>
                      </a:cubicBezTo>
                      <a:cubicBezTo>
                        <a:pt x="0" y="290112"/>
                        <a:pt x="28060" y="321431"/>
                        <a:pt x="66024" y="328025"/>
                      </a:cubicBezTo>
                      <a:cubicBezTo>
                        <a:pt x="47867" y="357696"/>
                        <a:pt x="51168" y="397256"/>
                        <a:pt x="77579" y="423630"/>
                      </a:cubicBezTo>
                      <a:cubicBezTo>
                        <a:pt x="103988" y="450004"/>
                        <a:pt x="143603" y="453301"/>
                        <a:pt x="173314" y="435169"/>
                      </a:cubicBezTo>
                      <a:cubicBezTo>
                        <a:pt x="179915" y="473081"/>
                        <a:pt x="211277" y="501104"/>
                        <a:pt x="250892" y="501104"/>
                      </a:cubicBezTo>
                      <a:cubicBezTo>
                        <a:pt x="290506" y="501104"/>
                        <a:pt x="321868" y="473081"/>
                        <a:pt x="328470" y="435169"/>
                      </a:cubicBezTo>
                      <a:cubicBezTo>
                        <a:pt x="358182" y="453301"/>
                        <a:pt x="397796" y="450004"/>
                        <a:pt x="424206" y="423630"/>
                      </a:cubicBezTo>
                      <a:cubicBezTo>
                        <a:pt x="450615" y="397256"/>
                        <a:pt x="453917" y="357696"/>
                        <a:pt x="435759" y="328025"/>
                      </a:cubicBezTo>
                      <a:cubicBezTo>
                        <a:pt x="473724" y="321431"/>
                        <a:pt x="501784" y="290112"/>
                        <a:pt x="501784" y="250552"/>
                      </a:cubicBezTo>
                      <a:close/>
                    </a:path>
                  </a:pathLst>
                </a:custGeom>
                <a:solidFill>
                  <a:srgbClr val="EC7C69"/>
                </a:solidFill>
                <a:ln w="16501" cap="rnd">
                  <a:solidFill>
                    <a:srgbClr val="494949"/>
                  </a:solidFill>
                  <a:prstDash val="solid"/>
                  <a:round/>
                </a:ln>
              </p:spPr>
              <p:txBody>
                <a:bodyPr rtlCol="0" anchor="ctr"/>
                <a:lstStyle/>
                <a:p>
                  <a:endParaRPr lang="en-US" sz="1799"/>
                </a:p>
              </p:txBody>
            </p:sp>
            <p:sp>
              <p:nvSpPr>
                <p:cNvPr id="62" name="Freeform 2914">
                  <a:extLst>
                    <a:ext uri="{FF2B5EF4-FFF2-40B4-BE49-F238E27FC236}">
                      <a16:creationId xmlns:a16="http://schemas.microsoft.com/office/drawing/2014/main" id="{9744D746-0C9E-1F7D-78EA-D03CEF5F27DF}"/>
                    </a:ext>
                  </a:extLst>
                </p:cNvPr>
                <p:cNvSpPr/>
                <p:nvPr/>
              </p:nvSpPr>
              <p:spPr>
                <a:xfrm>
                  <a:off x="9380391" y="7488365"/>
                  <a:ext cx="171662" cy="171430"/>
                </a:xfrm>
                <a:custGeom>
                  <a:avLst/>
                  <a:gdLst>
                    <a:gd name="connsiteX0" fmla="*/ 171663 w 171662"/>
                    <a:gd name="connsiteY0" fmla="*/ 85715 h 171430"/>
                    <a:gd name="connsiteX1" fmla="*/ 85831 w 171662"/>
                    <a:gd name="connsiteY1" fmla="*/ 171430 h 171430"/>
                    <a:gd name="connsiteX2" fmla="*/ 0 w 171662"/>
                    <a:gd name="connsiteY2" fmla="*/ 85715 h 171430"/>
                    <a:gd name="connsiteX3" fmla="*/ 85831 w 171662"/>
                    <a:gd name="connsiteY3" fmla="*/ 0 h 171430"/>
                    <a:gd name="connsiteX4" fmla="*/ 171663 w 171662"/>
                    <a:gd name="connsiteY4" fmla="*/ 85715 h 171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62" h="171430">
                      <a:moveTo>
                        <a:pt x="171663" y="85715"/>
                      </a:moveTo>
                      <a:cubicBezTo>
                        <a:pt x="171663" y="133054"/>
                        <a:pt x="133235" y="171430"/>
                        <a:pt x="85831" y="171430"/>
                      </a:cubicBezTo>
                      <a:cubicBezTo>
                        <a:pt x="38428" y="171430"/>
                        <a:pt x="0" y="133054"/>
                        <a:pt x="0" y="85715"/>
                      </a:cubicBezTo>
                      <a:cubicBezTo>
                        <a:pt x="0" y="38376"/>
                        <a:pt x="38428" y="0"/>
                        <a:pt x="85831" y="0"/>
                      </a:cubicBezTo>
                      <a:cubicBezTo>
                        <a:pt x="133235" y="0"/>
                        <a:pt x="171663" y="38376"/>
                        <a:pt x="171663" y="85715"/>
                      </a:cubicBezTo>
                      <a:close/>
                    </a:path>
                  </a:pathLst>
                </a:custGeom>
                <a:grpFill/>
                <a:ln w="16501" cap="rnd">
                  <a:solidFill>
                    <a:srgbClr val="494949"/>
                  </a:solidFill>
                  <a:prstDash val="solid"/>
                  <a:round/>
                </a:ln>
              </p:spPr>
              <p:txBody>
                <a:bodyPr rtlCol="0" anchor="ctr"/>
                <a:lstStyle/>
                <a:p>
                  <a:endParaRPr lang="en-US" sz="1799"/>
                </a:p>
              </p:txBody>
            </p:sp>
            <p:grpSp>
              <p:nvGrpSpPr>
                <p:cNvPr id="63" name="Graphic 503">
                  <a:extLst>
                    <a:ext uri="{FF2B5EF4-FFF2-40B4-BE49-F238E27FC236}">
                      <a16:creationId xmlns:a16="http://schemas.microsoft.com/office/drawing/2014/main" id="{58816689-E173-C1B8-131A-A59E769C7596}"/>
                    </a:ext>
                  </a:extLst>
                </p:cNvPr>
                <p:cNvGrpSpPr/>
                <p:nvPr/>
              </p:nvGrpSpPr>
              <p:grpSpPr>
                <a:xfrm>
                  <a:off x="9466223" y="7420783"/>
                  <a:ext cx="16506" cy="311540"/>
                  <a:chOff x="9466223" y="7420783"/>
                  <a:chExt cx="16506" cy="311540"/>
                </a:xfrm>
                <a:grpFill/>
              </p:grpSpPr>
              <p:sp>
                <p:nvSpPr>
                  <p:cNvPr id="73" name="Freeform 2925">
                    <a:extLst>
                      <a:ext uri="{FF2B5EF4-FFF2-40B4-BE49-F238E27FC236}">
                        <a16:creationId xmlns:a16="http://schemas.microsoft.com/office/drawing/2014/main" id="{0DF513B7-47E3-90CA-EF14-6F04BFBD4EC0}"/>
                      </a:ext>
                    </a:extLst>
                  </p:cNvPr>
                  <p:cNvSpPr/>
                  <p:nvPr/>
                </p:nvSpPr>
                <p:spPr>
                  <a:xfrm>
                    <a:off x="9466223" y="7420783"/>
                    <a:ext cx="16506" cy="67582"/>
                  </a:xfrm>
                  <a:custGeom>
                    <a:avLst/>
                    <a:gdLst>
                      <a:gd name="connsiteX0" fmla="*/ 0 w 16506"/>
                      <a:gd name="connsiteY0" fmla="*/ 34615 h 67582"/>
                      <a:gd name="connsiteX1" fmla="*/ 0 w 16506"/>
                      <a:gd name="connsiteY1" fmla="*/ 67583 h 67582"/>
                      <a:gd name="connsiteX2" fmla="*/ 0 w 16506"/>
                      <a:gd name="connsiteY2" fmla="*/ 0 h 67582"/>
                      <a:gd name="connsiteX3" fmla="*/ 0 w 16506"/>
                      <a:gd name="connsiteY3" fmla="*/ 32967 h 67582"/>
                    </a:gdLst>
                    <a:ahLst/>
                    <a:cxnLst>
                      <a:cxn ang="0">
                        <a:pos x="connsiteX0" y="connsiteY0"/>
                      </a:cxn>
                      <a:cxn ang="0">
                        <a:pos x="connsiteX1" y="connsiteY1"/>
                      </a:cxn>
                      <a:cxn ang="0">
                        <a:pos x="connsiteX2" y="connsiteY2"/>
                      </a:cxn>
                      <a:cxn ang="0">
                        <a:pos x="connsiteX3" y="connsiteY3"/>
                      </a:cxn>
                    </a:cxnLst>
                    <a:rect l="l" t="t" r="r" b="b"/>
                    <a:pathLst>
                      <a:path w="16506" h="67582">
                        <a:moveTo>
                          <a:pt x="0" y="34615"/>
                        </a:moveTo>
                        <a:lnTo>
                          <a:pt x="0" y="67583"/>
                        </a:lnTo>
                        <a:lnTo>
                          <a:pt x="0" y="0"/>
                        </a:lnTo>
                        <a:lnTo>
                          <a:pt x="0" y="32967"/>
                        </a:lnTo>
                        <a:close/>
                      </a:path>
                    </a:pathLst>
                  </a:custGeom>
                  <a:grpFill/>
                  <a:ln w="16501" cap="rnd">
                    <a:solidFill>
                      <a:srgbClr val="494949"/>
                    </a:solidFill>
                    <a:prstDash val="solid"/>
                    <a:round/>
                  </a:ln>
                </p:spPr>
                <p:txBody>
                  <a:bodyPr rtlCol="0" anchor="ctr"/>
                  <a:lstStyle/>
                  <a:p>
                    <a:endParaRPr lang="en-US" sz="1799"/>
                  </a:p>
                </p:txBody>
              </p:sp>
              <p:sp>
                <p:nvSpPr>
                  <p:cNvPr id="74" name="Freeform 2926">
                    <a:extLst>
                      <a:ext uri="{FF2B5EF4-FFF2-40B4-BE49-F238E27FC236}">
                        <a16:creationId xmlns:a16="http://schemas.microsoft.com/office/drawing/2014/main" id="{46D81DFF-5E49-4313-DAC1-B6CB704B35DA}"/>
                      </a:ext>
                    </a:extLst>
                  </p:cNvPr>
                  <p:cNvSpPr/>
                  <p:nvPr/>
                </p:nvSpPr>
                <p:spPr>
                  <a:xfrm>
                    <a:off x="9466223" y="7664741"/>
                    <a:ext cx="16506" cy="67582"/>
                  </a:xfrm>
                  <a:custGeom>
                    <a:avLst/>
                    <a:gdLst>
                      <a:gd name="connsiteX0" fmla="*/ 0 w 16506"/>
                      <a:gd name="connsiteY0" fmla="*/ 34615 h 67582"/>
                      <a:gd name="connsiteX1" fmla="*/ 0 w 16506"/>
                      <a:gd name="connsiteY1" fmla="*/ 67583 h 67582"/>
                      <a:gd name="connsiteX2" fmla="*/ 0 w 16506"/>
                      <a:gd name="connsiteY2" fmla="*/ 0 h 67582"/>
                      <a:gd name="connsiteX3" fmla="*/ 0 w 16506"/>
                      <a:gd name="connsiteY3" fmla="*/ 32967 h 67582"/>
                    </a:gdLst>
                    <a:ahLst/>
                    <a:cxnLst>
                      <a:cxn ang="0">
                        <a:pos x="connsiteX0" y="connsiteY0"/>
                      </a:cxn>
                      <a:cxn ang="0">
                        <a:pos x="connsiteX1" y="connsiteY1"/>
                      </a:cxn>
                      <a:cxn ang="0">
                        <a:pos x="connsiteX2" y="connsiteY2"/>
                      </a:cxn>
                      <a:cxn ang="0">
                        <a:pos x="connsiteX3" y="connsiteY3"/>
                      </a:cxn>
                    </a:cxnLst>
                    <a:rect l="l" t="t" r="r" b="b"/>
                    <a:pathLst>
                      <a:path w="16506" h="67582">
                        <a:moveTo>
                          <a:pt x="0" y="34615"/>
                        </a:moveTo>
                        <a:lnTo>
                          <a:pt x="0" y="67583"/>
                        </a:lnTo>
                        <a:lnTo>
                          <a:pt x="0" y="0"/>
                        </a:lnTo>
                        <a:lnTo>
                          <a:pt x="0" y="32967"/>
                        </a:lnTo>
                        <a:close/>
                      </a:path>
                    </a:pathLst>
                  </a:custGeom>
                  <a:grpFill/>
                  <a:ln w="16501" cap="rnd">
                    <a:solidFill>
                      <a:srgbClr val="494949"/>
                    </a:solidFill>
                    <a:prstDash val="solid"/>
                    <a:round/>
                  </a:ln>
                </p:spPr>
                <p:txBody>
                  <a:bodyPr rtlCol="0" anchor="ctr"/>
                  <a:lstStyle/>
                  <a:p>
                    <a:endParaRPr lang="en-US" sz="1799"/>
                  </a:p>
                </p:txBody>
              </p:sp>
            </p:grpSp>
            <p:grpSp>
              <p:nvGrpSpPr>
                <p:cNvPr id="64" name="Graphic 503">
                  <a:extLst>
                    <a:ext uri="{FF2B5EF4-FFF2-40B4-BE49-F238E27FC236}">
                      <a16:creationId xmlns:a16="http://schemas.microsoft.com/office/drawing/2014/main" id="{EAE143B9-7278-322F-9628-30AF3A919EC8}"/>
                    </a:ext>
                  </a:extLst>
                </p:cNvPr>
                <p:cNvGrpSpPr/>
                <p:nvPr/>
              </p:nvGrpSpPr>
              <p:grpSpPr>
                <a:xfrm>
                  <a:off x="9309415" y="7577378"/>
                  <a:ext cx="311964" cy="16483"/>
                  <a:chOff x="9309415" y="7577378"/>
                  <a:chExt cx="311964" cy="16483"/>
                </a:xfrm>
                <a:grpFill/>
              </p:grpSpPr>
              <p:sp>
                <p:nvSpPr>
                  <p:cNvPr id="71" name="Freeform 2923">
                    <a:extLst>
                      <a:ext uri="{FF2B5EF4-FFF2-40B4-BE49-F238E27FC236}">
                        <a16:creationId xmlns:a16="http://schemas.microsoft.com/office/drawing/2014/main" id="{162BFC36-ED82-C898-0D96-A47735222BE8}"/>
                      </a:ext>
                    </a:extLst>
                  </p:cNvPr>
                  <p:cNvSpPr/>
                  <p:nvPr/>
                </p:nvSpPr>
                <p:spPr>
                  <a:xfrm>
                    <a:off x="9309415" y="7577378"/>
                    <a:ext cx="67674" cy="16483"/>
                  </a:xfrm>
                  <a:custGeom>
                    <a:avLst/>
                    <a:gdLst>
                      <a:gd name="connsiteX0" fmla="*/ 34662 w 67674"/>
                      <a:gd name="connsiteY0" fmla="*/ 0 h 16483"/>
                      <a:gd name="connsiteX1" fmla="*/ 67674 w 67674"/>
                      <a:gd name="connsiteY1" fmla="*/ 0 h 16483"/>
                      <a:gd name="connsiteX2" fmla="*/ 0 w 67674"/>
                      <a:gd name="connsiteY2" fmla="*/ 0 h 16483"/>
                      <a:gd name="connsiteX3" fmla="*/ 33012 w 67674"/>
                      <a:gd name="connsiteY3" fmla="*/ 0 h 16483"/>
                    </a:gdLst>
                    <a:ahLst/>
                    <a:cxnLst>
                      <a:cxn ang="0">
                        <a:pos x="connsiteX0" y="connsiteY0"/>
                      </a:cxn>
                      <a:cxn ang="0">
                        <a:pos x="connsiteX1" y="connsiteY1"/>
                      </a:cxn>
                      <a:cxn ang="0">
                        <a:pos x="connsiteX2" y="connsiteY2"/>
                      </a:cxn>
                      <a:cxn ang="0">
                        <a:pos x="connsiteX3" y="connsiteY3"/>
                      </a:cxn>
                    </a:cxnLst>
                    <a:rect l="l" t="t" r="r" b="b"/>
                    <a:pathLst>
                      <a:path w="67674" h="16483">
                        <a:moveTo>
                          <a:pt x="34662" y="0"/>
                        </a:moveTo>
                        <a:lnTo>
                          <a:pt x="67674" y="0"/>
                        </a:lnTo>
                        <a:lnTo>
                          <a:pt x="0" y="0"/>
                        </a:lnTo>
                        <a:lnTo>
                          <a:pt x="33012" y="0"/>
                        </a:lnTo>
                        <a:close/>
                      </a:path>
                    </a:pathLst>
                  </a:custGeom>
                  <a:grpFill/>
                  <a:ln w="16501" cap="rnd">
                    <a:solidFill>
                      <a:srgbClr val="494949"/>
                    </a:solidFill>
                    <a:prstDash val="solid"/>
                    <a:round/>
                  </a:ln>
                </p:spPr>
                <p:txBody>
                  <a:bodyPr rtlCol="0" anchor="ctr"/>
                  <a:lstStyle/>
                  <a:p>
                    <a:endParaRPr lang="en-US" sz="1799"/>
                  </a:p>
                </p:txBody>
              </p:sp>
              <p:sp>
                <p:nvSpPr>
                  <p:cNvPr id="72" name="Freeform 2924">
                    <a:extLst>
                      <a:ext uri="{FF2B5EF4-FFF2-40B4-BE49-F238E27FC236}">
                        <a16:creationId xmlns:a16="http://schemas.microsoft.com/office/drawing/2014/main" id="{9B39CD9B-33B3-41D8-1D4B-8B8F2EE21893}"/>
                      </a:ext>
                    </a:extLst>
                  </p:cNvPr>
                  <p:cNvSpPr/>
                  <p:nvPr/>
                </p:nvSpPr>
                <p:spPr>
                  <a:xfrm>
                    <a:off x="9553705" y="7577378"/>
                    <a:ext cx="67675" cy="16483"/>
                  </a:xfrm>
                  <a:custGeom>
                    <a:avLst/>
                    <a:gdLst>
                      <a:gd name="connsiteX0" fmla="*/ 34663 w 67675"/>
                      <a:gd name="connsiteY0" fmla="*/ 0 h 16483"/>
                      <a:gd name="connsiteX1" fmla="*/ 67675 w 67675"/>
                      <a:gd name="connsiteY1" fmla="*/ 0 h 16483"/>
                      <a:gd name="connsiteX2" fmla="*/ 0 w 67675"/>
                      <a:gd name="connsiteY2" fmla="*/ 0 h 16483"/>
                      <a:gd name="connsiteX3" fmla="*/ 33012 w 67675"/>
                      <a:gd name="connsiteY3" fmla="*/ 0 h 16483"/>
                    </a:gdLst>
                    <a:ahLst/>
                    <a:cxnLst>
                      <a:cxn ang="0">
                        <a:pos x="connsiteX0" y="connsiteY0"/>
                      </a:cxn>
                      <a:cxn ang="0">
                        <a:pos x="connsiteX1" y="connsiteY1"/>
                      </a:cxn>
                      <a:cxn ang="0">
                        <a:pos x="connsiteX2" y="connsiteY2"/>
                      </a:cxn>
                      <a:cxn ang="0">
                        <a:pos x="connsiteX3" y="connsiteY3"/>
                      </a:cxn>
                    </a:cxnLst>
                    <a:rect l="l" t="t" r="r" b="b"/>
                    <a:pathLst>
                      <a:path w="67675" h="16483">
                        <a:moveTo>
                          <a:pt x="34663" y="0"/>
                        </a:moveTo>
                        <a:lnTo>
                          <a:pt x="67675" y="0"/>
                        </a:lnTo>
                        <a:lnTo>
                          <a:pt x="0" y="0"/>
                        </a:lnTo>
                        <a:lnTo>
                          <a:pt x="33012" y="0"/>
                        </a:lnTo>
                        <a:close/>
                      </a:path>
                    </a:pathLst>
                  </a:custGeom>
                  <a:grpFill/>
                  <a:ln w="16501" cap="rnd">
                    <a:solidFill>
                      <a:srgbClr val="494949"/>
                    </a:solidFill>
                    <a:prstDash val="solid"/>
                    <a:round/>
                  </a:ln>
                </p:spPr>
                <p:txBody>
                  <a:bodyPr rtlCol="0" anchor="ctr"/>
                  <a:lstStyle/>
                  <a:p>
                    <a:endParaRPr lang="en-US" sz="1799"/>
                  </a:p>
                </p:txBody>
              </p:sp>
            </p:grpSp>
            <p:grpSp>
              <p:nvGrpSpPr>
                <p:cNvPr id="65" name="Graphic 503">
                  <a:extLst>
                    <a:ext uri="{FF2B5EF4-FFF2-40B4-BE49-F238E27FC236}">
                      <a16:creationId xmlns:a16="http://schemas.microsoft.com/office/drawing/2014/main" id="{F2F1E9D9-62C1-84B7-9995-F6D2B40B9F5B}"/>
                    </a:ext>
                  </a:extLst>
                </p:cNvPr>
                <p:cNvGrpSpPr/>
                <p:nvPr/>
              </p:nvGrpSpPr>
              <p:grpSpPr>
                <a:xfrm>
                  <a:off x="9355632" y="7466937"/>
                  <a:ext cx="219530" cy="219232"/>
                  <a:chOff x="9355632" y="7466937"/>
                  <a:chExt cx="219530" cy="219232"/>
                </a:xfrm>
                <a:grpFill/>
              </p:grpSpPr>
              <p:sp>
                <p:nvSpPr>
                  <p:cNvPr id="69" name="Freeform 2921">
                    <a:extLst>
                      <a:ext uri="{FF2B5EF4-FFF2-40B4-BE49-F238E27FC236}">
                        <a16:creationId xmlns:a16="http://schemas.microsoft.com/office/drawing/2014/main" id="{81124A1D-EAB5-EE38-B622-AA18FF9F682C}"/>
                      </a:ext>
                    </a:extLst>
                  </p:cNvPr>
                  <p:cNvSpPr/>
                  <p:nvPr/>
                </p:nvSpPr>
                <p:spPr>
                  <a:xfrm>
                    <a:off x="9355632" y="7466937"/>
                    <a:ext cx="46216" cy="46154"/>
                  </a:xfrm>
                  <a:custGeom>
                    <a:avLst/>
                    <a:gdLst>
                      <a:gd name="connsiteX0" fmla="*/ 23109 w 46216"/>
                      <a:gd name="connsiteY0" fmla="*/ 23077 h 46154"/>
                      <a:gd name="connsiteX1" fmla="*/ 46217 w 46216"/>
                      <a:gd name="connsiteY1" fmla="*/ 46154 h 46154"/>
                      <a:gd name="connsiteX2" fmla="*/ 23109 w 46216"/>
                      <a:gd name="connsiteY2" fmla="*/ 23077 h 46154"/>
                      <a:gd name="connsiteX3" fmla="*/ 0 w 46216"/>
                      <a:gd name="connsiteY3" fmla="*/ 0 h 46154"/>
                      <a:gd name="connsiteX4" fmla="*/ 23109 w 46216"/>
                      <a:gd name="connsiteY4" fmla="*/ 23077 h 4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6" h="46154">
                        <a:moveTo>
                          <a:pt x="23109" y="23077"/>
                        </a:moveTo>
                        <a:lnTo>
                          <a:pt x="46217" y="46154"/>
                        </a:lnTo>
                        <a:lnTo>
                          <a:pt x="23109" y="23077"/>
                        </a:lnTo>
                        <a:lnTo>
                          <a:pt x="0" y="0"/>
                        </a:lnTo>
                        <a:lnTo>
                          <a:pt x="23109" y="23077"/>
                        </a:lnTo>
                        <a:close/>
                      </a:path>
                    </a:pathLst>
                  </a:custGeom>
                  <a:grpFill/>
                  <a:ln w="16501" cap="rnd">
                    <a:solidFill>
                      <a:srgbClr val="494949"/>
                    </a:solidFill>
                    <a:prstDash val="solid"/>
                    <a:round/>
                  </a:ln>
                </p:spPr>
                <p:txBody>
                  <a:bodyPr rtlCol="0" anchor="ctr"/>
                  <a:lstStyle/>
                  <a:p>
                    <a:endParaRPr lang="en-US" sz="1799"/>
                  </a:p>
                </p:txBody>
              </p:sp>
              <p:sp>
                <p:nvSpPr>
                  <p:cNvPr id="70" name="Freeform 2922">
                    <a:extLst>
                      <a:ext uri="{FF2B5EF4-FFF2-40B4-BE49-F238E27FC236}">
                        <a16:creationId xmlns:a16="http://schemas.microsoft.com/office/drawing/2014/main" id="{875E8A49-E73C-7C0F-54CD-5E6E31CBF055}"/>
                      </a:ext>
                    </a:extLst>
                  </p:cNvPr>
                  <p:cNvSpPr/>
                  <p:nvPr/>
                </p:nvSpPr>
                <p:spPr>
                  <a:xfrm>
                    <a:off x="9528945" y="7640015"/>
                    <a:ext cx="46216" cy="46154"/>
                  </a:xfrm>
                  <a:custGeom>
                    <a:avLst/>
                    <a:gdLst>
                      <a:gd name="connsiteX0" fmla="*/ 23109 w 46216"/>
                      <a:gd name="connsiteY0" fmla="*/ 23077 h 46154"/>
                      <a:gd name="connsiteX1" fmla="*/ 46217 w 46216"/>
                      <a:gd name="connsiteY1" fmla="*/ 46154 h 46154"/>
                      <a:gd name="connsiteX2" fmla="*/ 23109 w 46216"/>
                      <a:gd name="connsiteY2" fmla="*/ 23077 h 46154"/>
                      <a:gd name="connsiteX3" fmla="*/ 0 w 46216"/>
                      <a:gd name="connsiteY3" fmla="*/ 0 h 46154"/>
                      <a:gd name="connsiteX4" fmla="*/ 23109 w 46216"/>
                      <a:gd name="connsiteY4" fmla="*/ 23077 h 4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6" h="46154">
                        <a:moveTo>
                          <a:pt x="23109" y="23077"/>
                        </a:moveTo>
                        <a:lnTo>
                          <a:pt x="46217" y="46154"/>
                        </a:lnTo>
                        <a:lnTo>
                          <a:pt x="23109" y="23077"/>
                        </a:lnTo>
                        <a:lnTo>
                          <a:pt x="0" y="0"/>
                        </a:lnTo>
                        <a:lnTo>
                          <a:pt x="23109" y="23077"/>
                        </a:lnTo>
                        <a:close/>
                      </a:path>
                    </a:pathLst>
                  </a:custGeom>
                  <a:grpFill/>
                  <a:ln w="16501" cap="rnd">
                    <a:solidFill>
                      <a:srgbClr val="494949"/>
                    </a:solidFill>
                    <a:prstDash val="solid"/>
                    <a:round/>
                  </a:ln>
                </p:spPr>
                <p:txBody>
                  <a:bodyPr rtlCol="0" anchor="ctr"/>
                  <a:lstStyle/>
                  <a:p>
                    <a:endParaRPr lang="en-US" sz="1799"/>
                  </a:p>
                </p:txBody>
              </p:sp>
            </p:grpSp>
            <p:grpSp>
              <p:nvGrpSpPr>
                <p:cNvPr id="66" name="Graphic 503">
                  <a:extLst>
                    <a:ext uri="{FF2B5EF4-FFF2-40B4-BE49-F238E27FC236}">
                      <a16:creationId xmlns:a16="http://schemas.microsoft.com/office/drawing/2014/main" id="{EFD7C5AD-332C-48D3-5EB7-A25309AD8373}"/>
                    </a:ext>
                  </a:extLst>
                </p:cNvPr>
                <p:cNvGrpSpPr/>
                <p:nvPr/>
              </p:nvGrpSpPr>
              <p:grpSpPr>
                <a:xfrm>
                  <a:off x="9355632" y="7466937"/>
                  <a:ext cx="219530" cy="219232"/>
                  <a:chOff x="9355632" y="7466937"/>
                  <a:chExt cx="219530" cy="219232"/>
                </a:xfrm>
                <a:grpFill/>
              </p:grpSpPr>
              <p:sp>
                <p:nvSpPr>
                  <p:cNvPr id="67" name="Freeform 2919">
                    <a:extLst>
                      <a:ext uri="{FF2B5EF4-FFF2-40B4-BE49-F238E27FC236}">
                        <a16:creationId xmlns:a16="http://schemas.microsoft.com/office/drawing/2014/main" id="{204BB7B7-9E6C-F2C7-2DC9-B66C30A071DA}"/>
                      </a:ext>
                    </a:extLst>
                  </p:cNvPr>
                  <p:cNvSpPr/>
                  <p:nvPr/>
                </p:nvSpPr>
                <p:spPr>
                  <a:xfrm>
                    <a:off x="9355632" y="7640015"/>
                    <a:ext cx="46216" cy="46154"/>
                  </a:xfrm>
                  <a:custGeom>
                    <a:avLst/>
                    <a:gdLst>
                      <a:gd name="connsiteX0" fmla="*/ 23109 w 46216"/>
                      <a:gd name="connsiteY0" fmla="*/ 23077 h 46154"/>
                      <a:gd name="connsiteX1" fmla="*/ 46217 w 46216"/>
                      <a:gd name="connsiteY1" fmla="*/ 0 h 46154"/>
                      <a:gd name="connsiteX2" fmla="*/ 23109 w 46216"/>
                      <a:gd name="connsiteY2" fmla="*/ 23077 h 46154"/>
                      <a:gd name="connsiteX3" fmla="*/ 0 w 46216"/>
                      <a:gd name="connsiteY3" fmla="*/ 46154 h 46154"/>
                      <a:gd name="connsiteX4" fmla="*/ 23109 w 46216"/>
                      <a:gd name="connsiteY4" fmla="*/ 23077 h 4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6" h="46154">
                        <a:moveTo>
                          <a:pt x="23109" y="23077"/>
                        </a:moveTo>
                        <a:cubicBezTo>
                          <a:pt x="36314" y="9890"/>
                          <a:pt x="46217" y="0"/>
                          <a:pt x="46217" y="0"/>
                        </a:cubicBezTo>
                        <a:cubicBezTo>
                          <a:pt x="46217" y="0"/>
                          <a:pt x="36314" y="9890"/>
                          <a:pt x="23109" y="23077"/>
                        </a:cubicBezTo>
                        <a:cubicBezTo>
                          <a:pt x="9904" y="36264"/>
                          <a:pt x="0" y="46154"/>
                          <a:pt x="0" y="46154"/>
                        </a:cubicBezTo>
                        <a:cubicBezTo>
                          <a:pt x="0" y="46154"/>
                          <a:pt x="9904" y="36264"/>
                          <a:pt x="23109" y="23077"/>
                        </a:cubicBezTo>
                        <a:close/>
                      </a:path>
                    </a:pathLst>
                  </a:custGeom>
                  <a:grpFill/>
                  <a:ln w="16501" cap="rnd">
                    <a:solidFill>
                      <a:srgbClr val="494949"/>
                    </a:solidFill>
                    <a:prstDash val="solid"/>
                    <a:round/>
                  </a:ln>
                </p:spPr>
                <p:txBody>
                  <a:bodyPr rtlCol="0" anchor="ctr"/>
                  <a:lstStyle/>
                  <a:p>
                    <a:endParaRPr lang="en-US" sz="1799"/>
                  </a:p>
                </p:txBody>
              </p:sp>
              <p:sp>
                <p:nvSpPr>
                  <p:cNvPr id="68" name="Freeform 2920">
                    <a:extLst>
                      <a:ext uri="{FF2B5EF4-FFF2-40B4-BE49-F238E27FC236}">
                        <a16:creationId xmlns:a16="http://schemas.microsoft.com/office/drawing/2014/main" id="{F682A97A-44D6-AB8B-CF91-B9467F2021E2}"/>
                      </a:ext>
                    </a:extLst>
                  </p:cNvPr>
                  <p:cNvSpPr/>
                  <p:nvPr/>
                </p:nvSpPr>
                <p:spPr>
                  <a:xfrm>
                    <a:off x="9528945" y="7466937"/>
                    <a:ext cx="46216" cy="46154"/>
                  </a:xfrm>
                  <a:custGeom>
                    <a:avLst/>
                    <a:gdLst>
                      <a:gd name="connsiteX0" fmla="*/ 23109 w 46216"/>
                      <a:gd name="connsiteY0" fmla="*/ 23077 h 46154"/>
                      <a:gd name="connsiteX1" fmla="*/ 46217 w 46216"/>
                      <a:gd name="connsiteY1" fmla="*/ 0 h 46154"/>
                      <a:gd name="connsiteX2" fmla="*/ 23109 w 46216"/>
                      <a:gd name="connsiteY2" fmla="*/ 23077 h 46154"/>
                      <a:gd name="connsiteX3" fmla="*/ 0 w 46216"/>
                      <a:gd name="connsiteY3" fmla="*/ 46154 h 46154"/>
                      <a:gd name="connsiteX4" fmla="*/ 23109 w 46216"/>
                      <a:gd name="connsiteY4" fmla="*/ 23077 h 4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6" h="46154">
                        <a:moveTo>
                          <a:pt x="23109" y="23077"/>
                        </a:moveTo>
                        <a:cubicBezTo>
                          <a:pt x="36314" y="9890"/>
                          <a:pt x="46217" y="0"/>
                          <a:pt x="46217" y="0"/>
                        </a:cubicBezTo>
                        <a:cubicBezTo>
                          <a:pt x="46217" y="0"/>
                          <a:pt x="36314" y="9890"/>
                          <a:pt x="23109" y="23077"/>
                        </a:cubicBezTo>
                        <a:cubicBezTo>
                          <a:pt x="9904" y="36264"/>
                          <a:pt x="0" y="46154"/>
                          <a:pt x="0" y="46154"/>
                        </a:cubicBezTo>
                        <a:cubicBezTo>
                          <a:pt x="0" y="46154"/>
                          <a:pt x="9904" y="36264"/>
                          <a:pt x="23109" y="23077"/>
                        </a:cubicBezTo>
                        <a:close/>
                      </a:path>
                    </a:pathLst>
                  </a:custGeom>
                  <a:grpFill/>
                  <a:ln w="16501" cap="rnd">
                    <a:solidFill>
                      <a:srgbClr val="494949"/>
                    </a:solidFill>
                    <a:prstDash val="solid"/>
                    <a:round/>
                  </a:ln>
                </p:spPr>
                <p:txBody>
                  <a:bodyPr rtlCol="0" anchor="ctr"/>
                  <a:lstStyle/>
                  <a:p>
                    <a:endParaRPr lang="en-US" sz="1799"/>
                  </a:p>
                </p:txBody>
              </p:sp>
            </p:grpSp>
          </p:grpSp>
        </p:grpSp>
      </p:grpSp>
      <p:sp>
        <p:nvSpPr>
          <p:cNvPr id="2" name="TextBox 1">
            <a:extLst>
              <a:ext uri="{FF2B5EF4-FFF2-40B4-BE49-F238E27FC236}">
                <a16:creationId xmlns:a16="http://schemas.microsoft.com/office/drawing/2014/main" id="{B008EC16-1B10-279C-2446-55DEE5EE4F64}"/>
              </a:ext>
            </a:extLst>
          </p:cNvPr>
          <p:cNvSpPr txBox="1"/>
          <p:nvPr/>
        </p:nvSpPr>
        <p:spPr>
          <a:xfrm>
            <a:off x="4668963" y="5550710"/>
            <a:ext cx="6591952" cy="1200329"/>
          </a:xfrm>
          <a:prstGeom prst="rect">
            <a:avLst/>
          </a:prstGeom>
          <a:noFill/>
        </p:spPr>
        <p:txBody>
          <a:bodyPr wrap="square" rtlCol="0">
            <a:spAutoFit/>
          </a:bodyPr>
          <a:lstStyle/>
          <a:p>
            <a:r>
              <a:rPr lang="en-IE" b="1" dirty="0">
                <a:solidFill>
                  <a:srgbClr val="494949"/>
                </a:solidFill>
              </a:rPr>
              <a:t>Priporočena literatura</a:t>
            </a:r>
          </a:p>
          <a:p>
            <a:r>
              <a:rPr lang="en-US" dirty="0">
                <a:solidFill>
                  <a:srgbClr val="459597"/>
                </a:solidFill>
                <a:hlinkClick r:id="rId2">
                  <a:extLst>
                    <a:ext uri="{A12FA001-AC4F-418D-AE19-62706E023703}">
                      <ahyp:hlinkClr xmlns:ahyp="http://schemas.microsoft.com/office/drawing/2018/hyperlinkcolor" val="tx"/>
                    </a:ext>
                  </a:extLst>
                </a:hlinkClick>
              </a:rPr>
              <a:t>Potencial evropskega trga za turizem, ki temelji na skupnosti, 2023</a:t>
            </a:r>
            <a:endParaRPr lang="en-US" dirty="0">
              <a:solidFill>
                <a:srgbClr val="459597"/>
              </a:solidFill>
            </a:endParaRPr>
          </a:p>
          <a:p>
            <a:r>
              <a:rPr lang="en-US" dirty="0">
                <a:solidFill>
                  <a:srgbClr val="459597"/>
                </a:solidFill>
                <a:hlinkClick r:id="rId3">
                  <a:extLst>
                    <a:ext uri="{A12FA001-AC4F-418D-AE19-62706E023703}">
                      <ahyp:hlinkClr xmlns:ahyp="http://schemas.microsoft.com/office/drawing/2018/hyperlinkcolor" val="tx"/>
                    </a:ext>
                  </a:extLst>
                </a:hlinkClick>
              </a:rPr>
              <a:t>The Guardian: Odmor od mega spletnih strani za namestitve</a:t>
            </a:r>
            <a:endParaRPr lang="en-US" dirty="0">
              <a:solidFill>
                <a:srgbClr val="459597"/>
              </a:solidFill>
            </a:endParaRPr>
          </a:p>
          <a:p>
            <a:endParaRPr lang="en-US" dirty="0">
              <a:solidFill>
                <a:srgbClr val="494949"/>
              </a:solidFill>
            </a:endParaRPr>
          </a:p>
        </p:txBody>
      </p:sp>
      <p:sp>
        <p:nvSpPr>
          <p:cNvPr id="6" name="Freeform 5">
            <a:extLst>
              <a:ext uri="{FF2B5EF4-FFF2-40B4-BE49-F238E27FC236}">
                <a16:creationId xmlns:a16="http://schemas.microsoft.com/office/drawing/2014/main" id="{2E93A807-3131-265F-9DFA-52B1FD89FEB1}"/>
              </a:ext>
            </a:extLst>
          </p:cNvPr>
          <p:cNvSpPr/>
          <p:nvPr/>
        </p:nvSpPr>
        <p:spPr>
          <a:xfrm rot="5400000">
            <a:off x="7024678" y="2411126"/>
            <a:ext cx="1314383" cy="7158093"/>
          </a:xfrm>
          <a:custGeom>
            <a:avLst/>
            <a:gdLst>
              <a:gd name="connsiteX0" fmla="*/ 0 w 2129299"/>
              <a:gd name="connsiteY0" fmla="*/ 6787852 h 7211009"/>
              <a:gd name="connsiteX1" fmla="*/ 0 w 2129299"/>
              <a:gd name="connsiteY1" fmla="*/ 6314934 h 7211009"/>
              <a:gd name="connsiteX2" fmla="*/ 0 w 2129299"/>
              <a:gd name="connsiteY2" fmla="*/ 6193400 h 7211009"/>
              <a:gd name="connsiteX3" fmla="*/ 0 w 2129299"/>
              <a:gd name="connsiteY3" fmla="*/ 6003397 h 7211009"/>
              <a:gd name="connsiteX4" fmla="*/ 0 w 2129299"/>
              <a:gd name="connsiteY4" fmla="*/ 5720484 h 7211009"/>
              <a:gd name="connsiteX5" fmla="*/ 0 w 2129299"/>
              <a:gd name="connsiteY5" fmla="*/ 5530479 h 7211009"/>
              <a:gd name="connsiteX6" fmla="*/ 0 w 2129299"/>
              <a:gd name="connsiteY6" fmla="*/ 5408946 h 7211009"/>
              <a:gd name="connsiteX7" fmla="*/ 0 w 2129299"/>
              <a:gd name="connsiteY7" fmla="*/ 4936028 h 7211009"/>
              <a:gd name="connsiteX8" fmla="*/ 0 w 2129299"/>
              <a:gd name="connsiteY8" fmla="*/ 4857508 h 7211009"/>
              <a:gd name="connsiteX9" fmla="*/ 0 w 2129299"/>
              <a:gd name="connsiteY9" fmla="*/ 4484339 h 7211009"/>
              <a:gd name="connsiteX10" fmla="*/ 0 w 2129299"/>
              <a:gd name="connsiteY10" fmla="*/ 4484337 h 7211009"/>
              <a:gd name="connsiteX11" fmla="*/ 0 w 2129299"/>
              <a:gd name="connsiteY11" fmla="*/ 4384590 h 7211009"/>
              <a:gd name="connsiteX12" fmla="*/ 0 w 2129299"/>
              <a:gd name="connsiteY12" fmla="*/ 4263056 h 7211009"/>
              <a:gd name="connsiteX13" fmla="*/ 0 w 2129299"/>
              <a:gd name="connsiteY13" fmla="*/ 4244866 h 7211009"/>
              <a:gd name="connsiteX14" fmla="*/ 0 w 2129299"/>
              <a:gd name="connsiteY14" fmla="*/ 4073053 h 7211009"/>
              <a:gd name="connsiteX15" fmla="*/ 0 w 2129299"/>
              <a:gd name="connsiteY15" fmla="*/ 4011423 h 7211009"/>
              <a:gd name="connsiteX16" fmla="*/ 0 w 2129299"/>
              <a:gd name="connsiteY16" fmla="*/ 4011418 h 7211009"/>
              <a:gd name="connsiteX17" fmla="*/ 0 w 2129299"/>
              <a:gd name="connsiteY17" fmla="*/ 3889890 h 7211009"/>
              <a:gd name="connsiteX18" fmla="*/ 0 w 2129299"/>
              <a:gd name="connsiteY18" fmla="*/ 3889888 h 7211009"/>
              <a:gd name="connsiteX19" fmla="*/ 0 w 2129299"/>
              <a:gd name="connsiteY19" fmla="*/ 3790140 h 7211009"/>
              <a:gd name="connsiteX20" fmla="*/ 0 w 2129299"/>
              <a:gd name="connsiteY20" fmla="*/ 3771948 h 7211009"/>
              <a:gd name="connsiteX21" fmla="*/ 0 w 2129299"/>
              <a:gd name="connsiteY21" fmla="*/ 3699886 h 7211009"/>
              <a:gd name="connsiteX22" fmla="*/ 0 w 2129299"/>
              <a:gd name="connsiteY22" fmla="*/ 3699883 h 7211009"/>
              <a:gd name="connsiteX23" fmla="*/ 0 w 2129299"/>
              <a:gd name="connsiteY23" fmla="*/ 3650414 h 7211009"/>
              <a:gd name="connsiteX24" fmla="*/ 0 w 2129299"/>
              <a:gd name="connsiteY24" fmla="*/ 3600135 h 7211009"/>
              <a:gd name="connsiteX25" fmla="*/ 0 w 2129299"/>
              <a:gd name="connsiteY25" fmla="*/ 3478602 h 7211009"/>
              <a:gd name="connsiteX26" fmla="*/ 0 w 2129299"/>
              <a:gd name="connsiteY26" fmla="*/ 3460411 h 7211009"/>
              <a:gd name="connsiteX27" fmla="*/ 0 w 2129299"/>
              <a:gd name="connsiteY27" fmla="*/ 3416972 h 7211009"/>
              <a:gd name="connsiteX28" fmla="*/ 0 w 2129299"/>
              <a:gd name="connsiteY28" fmla="*/ 3416970 h 7211009"/>
              <a:gd name="connsiteX29" fmla="*/ 0 w 2129299"/>
              <a:gd name="connsiteY29" fmla="*/ 3226968 h 7211009"/>
              <a:gd name="connsiteX30" fmla="*/ 0 w 2129299"/>
              <a:gd name="connsiteY30" fmla="*/ 3226966 h 7211009"/>
              <a:gd name="connsiteX31" fmla="*/ 0 w 2129299"/>
              <a:gd name="connsiteY31" fmla="*/ 3177497 h 7211009"/>
              <a:gd name="connsiteX32" fmla="*/ 0 w 2129299"/>
              <a:gd name="connsiteY32" fmla="*/ 3105436 h 7211009"/>
              <a:gd name="connsiteX33" fmla="*/ 0 w 2129299"/>
              <a:gd name="connsiteY33" fmla="*/ 3105433 h 7211009"/>
              <a:gd name="connsiteX34" fmla="*/ 0 w 2129299"/>
              <a:gd name="connsiteY34" fmla="*/ 3005684 h 7211009"/>
              <a:gd name="connsiteX35" fmla="*/ 0 w 2129299"/>
              <a:gd name="connsiteY35" fmla="*/ 2987493 h 7211009"/>
              <a:gd name="connsiteX36" fmla="*/ 0 w 2129299"/>
              <a:gd name="connsiteY36" fmla="*/ 2865961 h 7211009"/>
              <a:gd name="connsiteX37" fmla="*/ 0 w 2129299"/>
              <a:gd name="connsiteY37" fmla="*/ 2864454 h 7211009"/>
              <a:gd name="connsiteX38" fmla="*/ 0 w 2129299"/>
              <a:gd name="connsiteY38" fmla="*/ 2632518 h 7211009"/>
              <a:gd name="connsiteX39" fmla="*/ 0 w 2129299"/>
              <a:gd name="connsiteY39" fmla="*/ 2632516 h 7211009"/>
              <a:gd name="connsiteX40" fmla="*/ 0 w 2129299"/>
              <a:gd name="connsiteY40" fmla="*/ 2581866 h 7211009"/>
              <a:gd name="connsiteX41" fmla="*/ 0 w 2129299"/>
              <a:gd name="connsiteY41" fmla="*/ 2553995 h 7211009"/>
              <a:gd name="connsiteX42" fmla="*/ 0 w 2129299"/>
              <a:gd name="connsiteY42" fmla="*/ 2553993 h 7211009"/>
              <a:gd name="connsiteX43" fmla="*/ 0 w 2129299"/>
              <a:gd name="connsiteY43" fmla="*/ 2393043 h 7211009"/>
              <a:gd name="connsiteX44" fmla="*/ 0 w 2129299"/>
              <a:gd name="connsiteY44" fmla="*/ 2314522 h 7211009"/>
              <a:gd name="connsiteX45" fmla="*/ 0 w 2129299"/>
              <a:gd name="connsiteY45" fmla="*/ 2081079 h 7211009"/>
              <a:gd name="connsiteX46" fmla="*/ 0 w 2129299"/>
              <a:gd name="connsiteY46" fmla="*/ 2081074 h 7211009"/>
              <a:gd name="connsiteX47" fmla="*/ 0 w 2129299"/>
              <a:gd name="connsiteY47" fmla="*/ 1959546 h 7211009"/>
              <a:gd name="connsiteX48" fmla="*/ 0 w 2129299"/>
              <a:gd name="connsiteY48" fmla="*/ 1959544 h 7211009"/>
              <a:gd name="connsiteX49" fmla="*/ 0 w 2129299"/>
              <a:gd name="connsiteY49" fmla="*/ 1941354 h 7211009"/>
              <a:gd name="connsiteX50" fmla="*/ 0 w 2129299"/>
              <a:gd name="connsiteY50" fmla="*/ 1941352 h 7211009"/>
              <a:gd name="connsiteX51" fmla="*/ 0 w 2129299"/>
              <a:gd name="connsiteY51" fmla="*/ 1930344 h 7211009"/>
              <a:gd name="connsiteX52" fmla="*/ 0 w 2129299"/>
              <a:gd name="connsiteY52" fmla="*/ 1841604 h 7211009"/>
              <a:gd name="connsiteX53" fmla="*/ 0 w 2129299"/>
              <a:gd name="connsiteY53" fmla="*/ 1769542 h 7211009"/>
              <a:gd name="connsiteX54" fmla="*/ 0 w 2129299"/>
              <a:gd name="connsiteY54" fmla="*/ 1769539 h 7211009"/>
              <a:gd name="connsiteX55" fmla="*/ 0 w 2129299"/>
              <a:gd name="connsiteY55" fmla="*/ 1720070 h 7211009"/>
              <a:gd name="connsiteX56" fmla="*/ 0 w 2129299"/>
              <a:gd name="connsiteY56" fmla="*/ 1530067 h 7211009"/>
              <a:gd name="connsiteX57" fmla="*/ 0 w 2129299"/>
              <a:gd name="connsiteY57" fmla="*/ 1486628 h 7211009"/>
              <a:gd name="connsiteX58" fmla="*/ 0 w 2129299"/>
              <a:gd name="connsiteY58" fmla="*/ 1486626 h 7211009"/>
              <a:gd name="connsiteX59" fmla="*/ 0 w 2129299"/>
              <a:gd name="connsiteY59" fmla="*/ 1296624 h 7211009"/>
              <a:gd name="connsiteX60" fmla="*/ 0 w 2129299"/>
              <a:gd name="connsiteY60" fmla="*/ 1296622 h 7211009"/>
              <a:gd name="connsiteX61" fmla="*/ 0 w 2129299"/>
              <a:gd name="connsiteY61" fmla="*/ 1247153 h 7211009"/>
              <a:gd name="connsiteX62" fmla="*/ 0 w 2129299"/>
              <a:gd name="connsiteY62" fmla="*/ 1175092 h 7211009"/>
              <a:gd name="connsiteX63" fmla="*/ 0 w 2129299"/>
              <a:gd name="connsiteY63" fmla="*/ 1175089 h 7211009"/>
              <a:gd name="connsiteX64" fmla="*/ 0 w 2129299"/>
              <a:gd name="connsiteY64" fmla="*/ 1057149 h 7211009"/>
              <a:gd name="connsiteX65" fmla="*/ 0 w 2129299"/>
              <a:gd name="connsiteY65" fmla="*/ 935617 h 7211009"/>
              <a:gd name="connsiteX66" fmla="*/ 0 w 2129299"/>
              <a:gd name="connsiteY66" fmla="*/ 934110 h 7211009"/>
              <a:gd name="connsiteX67" fmla="*/ 0 w 2129299"/>
              <a:gd name="connsiteY67" fmla="*/ 702174 h 7211009"/>
              <a:gd name="connsiteX68" fmla="*/ 0 w 2129299"/>
              <a:gd name="connsiteY68" fmla="*/ 702172 h 7211009"/>
              <a:gd name="connsiteX69" fmla="*/ 0 w 2129299"/>
              <a:gd name="connsiteY69" fmla="*/ 651522 h 7211009"/>
              <a:gd name="connsiteX70" fmla="*/ 0 w 2129299"/>
              <a:gd name="connsiteY70" fmla="*/ 462699 h 7211009"/>
              <a:gd name="connsiteX71" fmla="*/ 0 w 2129299"/>
              <a:gd name="connsiteY71" fmla="*/ 11010 h 7211009"/>
              <a:gd name="connsiteX72" fmla="*/ 0 w 2129299"/>
              <a:gd name="connsiteY72" fmla="*/ 11008 h 7211009"/>
              <a:gd name="connsiteX73" fmla="*/ 0 w 2129299"/>
              <a:gd name="connsiteY73" fmla="*/ 0 h 7211009"/>
              <a:gd name="connsiteX74" fmla="*/ 515667 w 2129299"/>
              <a:gd name="connsiteY74" fmla="*/ 0 h 7211009"/>
              <a:gd name="connsiteX75" fmla="*/ 621018 w 2129299"/>
              <a:gd name="connsiteY75" fmla="*/ 0 h 7211009"/>
              <a:gd name="connsiteX76" fmla="*/ 1207013 w 2129299"/>
              <a:gd name="connsiteY76" fmla="*/ 0 h 7211009"/>
              <a:gd name="connsiteX77" fmla="*/ 1313582 w 2129299"/>
              <a:gd name="connsiteY77" fmla="*/ 0 h 7211009"/>
              <a:gd name="connsiteX78" fmla="*/ 1722679 w 2129299"/>
              <a:gd name="connsiteY78" fmla="*/ 0 h 7211009"/>
              <a:gd name="connsiteX79" fmla="*/ 1828030 w 2129299"/>
              <a:gd name="connsiteY79" fmla="*/ 0 h 7211009"/>
              <a:gd name="connsiteX80" fmla="*/ 2129299 w 2129299"/>
              <a:gd name="connsiteY80" fmla="*/ 0 h 7211009"/>
              <a:gd name="connsiteX81" fmla="*/ 2129299 w 2129299"/>
              <a:gd name="connsiteY81" fmla="*/ 84409 h 7211009"/>
              <a:gd name="connsiteX82" fmla="*/ 2129299 w 2129299"/>
              <a:gd name="connsiteY82" fmla="*/ 588968 h 7211009"/>
              <a:gd name="connsiteX83" fmla="*/ 2129299 w 2129299"/>
              <a:gd name="connsiteY83" fmla="*/ 1930344 h 7211009"/>
              <a:gd name="connsiteX84" fmla="*/ 2129299 w 2129299"/>
              <a:gd name="connsiteY84" fmla="*/ 2014753 h 7211009"/>
              <a:gd name="connsiteX85" fmla="*/ 2129299 w 2129299"/>
              <a:gd name="connsiteY85" fmla="*/ 2519312 h 7211009"/>
              <a:gd name="connsiteX86" fmla="*/ 2129299 w 2129299"/>
              <a:gd name="connsiteY86" fmla="*/ 2703061 h 7211009"/>
              <a:gd name="connsiteX87" fmla="*/ 2129299 w 2129299"/>
              <a:gd name="connsiteY87" fmla="*/ 3669127 h 7211009"/>
              <a:gd name="connsiteX88" fmla="*/ 2129299 w 2129299"/>
              <a:gd name="connsiteY88" fmla="*/ 3816082 h 7211009"/>
              <a:gd name="connsiteX89" fmla="*/ 2129299 w 2129299"/>
              <a:gd name="connsiteY89" fmla="*/ 4386737 h 7211009"/>
              <a:gd name="connsiteX90" fmla="*/ 2129299 w 2129299"/>
              <a:gd name="connsiteY90" fmla="*/ 4535392 h 7211009"/>
              <a:gd name="connsiteX91" fmla="*/ 2129299 w 2129299"/>
              <a:gd name="connsiteY91" fmla="*/ 4633405 h 7211009"/>
              <a:gd name="connsiteX92" fmla="*/ 2129299 w 2129299"/>
              <a:gd name="connsiteY92" fmla="*/ 5280665 h 7211009"/>
              <a:gd name="connsiteX93" fmla="*/ 2129299 w 2129299"/>
              <a:gd name="connsiteY93" fmla="*/ 5599471 h 7211009"/>
              <a:gd name="connsiteX94" fmla="*/ 2129299 w 2129299"/>
              <a:gd name="connsiteY94" fmla="*/ 5746426 h 7211009"/>
              <a:gd name="connsiteX95" fmla="*/ 2129299 w 2129299"/>
              <a:gd name="connsiteY95" fmla="*/ 6317081 h 7211009"/>
              <a:gd name="connsiteX96" fmla="*/ 2129299 w 2129299"/>
              <a:gd name="connsiteY96" fmla="*/ 6465736 h 7211009"/>
              <a:gd name="connsiteX97" fmla="*/ 2129299 w 2129299"/>
              <a:gd name="connsiteY97" fmla="*/ 7211009 h 7211009"/>
              <a:gd name="connsiteX98" fmla="*/ 2062103 w 2129299"/>
              <a:gd name="connsiteY98" fmla="*/ 7211009 h 7211009"/>
              <a:gd name="connsiteX99" fmla="*/ 1572455 w 2129299"/>
              <a:gd name="connsiteY99" fmla="*/ 7211009 h 7211009"/>
              <a:gd name="connsiteX100" fmla="*/ 1419221 w 2129299"/>
              <a:gd name="connsiteY100" fmla="*/ 7211009 h 7211009"/>
              <a:gd name="connsiteX101" fmla="*/ 929573 w 2129299"/>
              <a:gd name="connsiteY101" fmla="*/ 7211009 h 7211009"/>
              <a:gd name="connsiteX102" fmla="*/ 855090 w 2129299"/>
              <a:gd name="connsiteY102" fmla="*/ 7211009 h 7211009"/>
              <a:gd name="connsiteX103" fmla="*/ 365443 w 2129299"/>
              <a:gd name="connsiteY103" fmla="*/ 7211009 h 7211009"/>
              <a:gd name="connsiteX104" fmla="*/ 0 w 2129299"/>
              <a:gd name="connsiteY104" fmla="*/ 6787852 h 721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129299" h="7211009">
                <a:moveTo>
                  <a:pt x="0" y="6787852"/>
                </a:moveTo>
                <a:lnTo>
                  <a:pt x="0" y="6314934"/>
                </a:lnTo>
                <a:lnTo>
                  <a:pt x="0" y="6193400"/>
                </a:lnTo>
                <a:lnTo>
                  <a:pt x="0" y="6003397"/>
                </a:lnTo>
                <a:lnTo>
                  <a:pt x="0" y="5720484"/>
                </a:lnTo>
                <a:lnTo>
                  <a:pt x="0" y="5530479"/>
                </a:lnTo>
                <a:lnTo>
                  <a:pt x="0" y="5408946"/>
                </a:lnTo>
                <a:lnTo>
                  <a:pt x="0" y="4936028"/>
                </a:lnTo>
                <a:lnTo>
                  <a:pt x="0" y="4857508"/>
                </a:lnTo>
                <a:lnTo>
                  <a:pt x="0" y="4484339"/>
                </a:lnTo>
                <a:lnTo>
                  <a:pt x="0" y="4484337"/>
                </a:lnTo>
                <a:lnTo>
                  <a:pt x="0" y="4384590"/>
                </a:lnTo>
                <a:lnTo>
                  <a:pt x="0" y="4263056"/>
                </a:lnTo>
                <a:lnTo>
                  <a:pt x="0" y="4244866"/>
                </a:lnTo>
                <a:lnTo>
                  <a:pt x="0" y="4073053"/>
                </a:lnTo>
                <a:lnTo>
                  <a:pt x="0" y="4011423"/>
                </a:lnTo>
                <a:lnTo>
                  <a:pt x="0" y="4011418"/>
                </a:lnTo>
                <a:lnTo>
                  <a:pt x="0" y="3889890"/>
                </a:lnTo>
                <a:lnTo>
                  <a:pt x="0" y="3889888"/>
                </a:lnTo>
                <a:lnTo>
                  <a:pt x="0" y="3790140"/>
                </a:lnTo>
                <a:lnTo>
                  <a:pt x="0" y="3771948"/>
                </a:lnTo>
                <a:lnTo>
                  <a:pt x="0" y="3699886"/>
                </a:lnTo>
                <a:lnTo>
                  <a:pt x="0" y="3699883"/>
                </a:lnTo>
                <a:lnTo>
                  <a:pt x="0" y="3650414"/>
                </a:lnTo>
                <a:lnTo>
                  <a:pt x="0" y="3600135"/>
                </a:lnTo>
                <a:lnTo>
                  <a:pt x="0" y="3478602"/>
                </a:lnTo>
                <a:lnTo>
                  <a:pt x="0" y="3460411"/>
                </a:lnTo>
                <a:lnTo>
                  <a:pt x="0" y="3416972"/>
                </a:lnTo>
                <a:lnTo>
                  <a:pt x="0" y="3416970"/>
                </a:lnTo>
                <a:lnTo>
                  <a:pt x="0" y="3226968"/>
                </a:lnTo>
                <a:lnTo>
                  <a:pt x="0" y="3226966"/>
                </a:lnTo>
                <a:lnTo>
                  <a:pt x="0" y="3177497"/>
                </a:lnTo>
                <a:lnTo>
                  <a:pt x="0" y="3105436"/>
                </a:lnTo>
                <a:lnTo>
                  <a:pt x="0" y="3105433"/>
                </a:lnTo>
                <a:lnTo>
                  <a:pt x="0" y="3005684"/>
                </a:lnTo>
                <a:lnTo>
                  <a:pt x="0" y="2987493"/>
                </a:lnTo>
                <a:lnTo>
                  <a:pt x="0" y="2865961"/>
                </a:lnTo>
                <a:lnTo>
                  <a:pt x="0" y="2864454"/>
                </a:lnTo>
                <a:lnTo>
                  <a:pt x="0" y="2632518"/>
                </a:lnTo>
                <a:lnTo>
                  <a:pt x="0" y="2632516"/>
                </a:lnTo>
                <a:lnTo>
                  <a:pt x="0" y="2581866"/>
                </a:lnTo>
                <a:lnTo>
                  <a:pt x="0" y="2553995"/>
                </a:lnTo>
                <a:lnTo>
                  <a:pt x="0" y="2553993"/>
                </a:lnTo>
                <a:lnTo>
                  <a:pt x="0" y="2393043"/>
                </a:lnTo>
                <a:lnTo>
                  <a:pt x="0" y="2314522"/>
                </a:lnTo>
                <a:lnTo>
                  <a:pt x="0" y="2081079"/>
                </a:lnTo>
                <a:lnTo>
                  <a:pt x="0" y="2081074"/>
                </a:lnTo>
                <a:lnTo>
                  <a:pt x="0" y="1959546"/>
                </a:lnTo>
                <a:lnTo>
                  <a:pt x="0" y="1959544"/>
                </a:lnTo>
                <a:lnTo>
                  <a:pt x="0" y="1941354"/>
                </a:lnTo>
                <a:lnTo>
                  <a:pt x="0" y="1941352"/>
                </a:lnTo>
                <a:lnTo>
                  <a:pt x="0" y="19303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1930344"/>
                </a:lnTo>
                <a:lnTo>
                  <a:pt x="2129299" y="2014753"/>
                </a:lnTo>
                <a:lnTo>
                  <a:pt x="2129299" y="2519312"/>
                </a:lnTo>
                <a:lnTo>
                  <a:pt x="2129299" y="2703061"/>
                </a:lnTo>
                <a:lnTo>
                  <a:pt x="2129299" y="3669127"/>
                </a:lnTo>
                <a:lnTo>
                  <a:pt x="2129299" y="3816082"/>
                </a:lnTo>
                <a:lnTo>
                  <a:pt x="2129299" y="4386737"/>
                </a:lnTo>
                <a:lnTo>
                  <a:pt x="2129299" y="4535392"/>
                </a:lnTo>
                <a:lnTo>
                  <a:pt x="2129299" y="4633405"/>
                </a:lnTo>
                <a:lnTo>
                  <a:pt x="2129299" y="5280665"/>
                </a:lnTo>
                <a:lnTo>
                  <a:pt x="2129299" y="5599471"/>
                </a:lnTo>
                <a:lnTo>
                  <a:pt x="2129299" y="5746426"/>
                </a:lnTo>
                <a:lnTo>
                  <a:pt x="2129299" y="6317081"/>
                </a:lnTo>
                <a:lnTo>
                  <a:pt x="2129299" y="6465736"/>
                </a:lnTo>
                <a:lnTo>
                  <a:pt x="2129299" y="7211009"/>
                </a:lnTo>
                <a:lnTo>
                  <a:pt x="2062103" y="7211009"/>
                </a:lnTo>
                <a:lnTo>
                  <a:pt x="1572455" y="7211009"/>
                </a:lnTo>
                <a:lnTo>
                  <a:pt x="1419221" y="7211009"/>
                </a:lnTo>
                <a:lnTo>
                  <a:pt x="929573" y="7211009"/>
                </a:lnTo>
                <a:lnTo>
                  <a:pt x="855090" y="7211009"/>
                </a:lnTo>
                <a:lnTo>
                  <a:pt x="365443" y="7211009"/>
                </a:lnTo>
                <a:cubicBezTo>
                  <a:pt x="164152" y="7211009"/>
                  <a:pt x="0" y="7022320"/>
                  <a:pt x="0" y="6787852"/>
                </a:cubicBezTo>
                <a:close/>
              </a:path>
            </a:pathLst>
          </a:custGeom>
          <a:noFill/>
          <a:ln w="24491" cap="flat">
            <a:solidFill>
              <a:srgbClr val="EC7C69"/>
            </a:solidFill>
            <a:prstDash val="solid"/>
            <a:miter/>
          </a:ln>
        </p:spPr>
        <p:txBody>
          <a:bodyPr wrap="square" rtlCol="0" anchor="ctr">
            <a:noAutofit/>
          </a:bodyPr>
          <a:lstStyle/>
          <a:p>
            <a:endParaRPr lang="en-US"/>
          </a:p>
        </p:txBody>
      </p:sp>
      <p:pic>
        <p:nvPicPr>
          <p:cNvPr id="7" name="Picture 6">
            <a:extLst>
              <a:ext uri="{FF2B5EF4-FFF2-40B4-BE49-F238E27FC236}">
                <a16:creationId xmlns:a16="http://schemas.microsoft.com/office/drawing/2014/main" id="{A4D38BA8-9BDE-3834-44CA-07EBF21EEDD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3670958" y="5675129"/>
            <a:ext cx="793523" cy="789905"/>
          </a:xfrm>
          <a:prstGeom prst="ellipse">
            <a:avLst/>
          </a:prstGeom>
        </p:spPr>
      </p:pic>
    </p:spTree>
    <p:extLst>
      <p:ext uri="{BB962C8B-B14F-4D97-AF65-F5344CB8AC3E}">
        <p14:creationId xmlns:p14="http://schemas.microsoft.com/office/powerpoint/2010/main" val="16436789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8DAAB-A61E-1E2C-A349-F009CC75BE6C}"/>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42A46E0C-DA65-C5C9-58C0-C2ADE2886278}"/>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Rastoči trend</a:t>
            </a:r>
          </a:p>
        </p:txBody>
      </p:sp>
      <p:sp>
        <p:nvSpPr>
          <p:cNvPr id="19" name="Text Placeholder 5">
            <a:extLst>
              <a:ext uri="{FF2B5EF4-FFF2-40B4-BE49-F238E27FC236}">
                <a16:creationId xmlns:a16="http://schemas.microsoft.com/office/drawing/2014/main" id="{04EB162B-4C14-4228-6C58-938CA53843A6}"/>
              </a:ext>
            </a:extLst>
          </p:cNvPr>
          <p:cNvSpPr>
            <a:spLocks noGrp="1"/>
          </p:cNvSpPr>
          <p:nvPr>
            <p:ph type="body" sz="quarter" idx="19"/>
          </p:nvPr>
        </p:nvSpPr>
        <p:spPr>
          <a:xfrm>
            <a:off x="423358" y="941779"/>
            <a:ext cx="1197303" cy="385564"/>
          </a:xfrm>
        </p:spPr>
        <p:txBody>
          <a:bodyPr/>
          <a:lstStyle/>
          <a:p>
            <a:r>
              <a:rPr lang="en-US" dirty="0"/>
              <a:t>05</a:t>
            </a:r>
          </a:p>
        </p:txBody>
      </p:sp>
      <p:sp>
        <p:nvSpPr>
          <p:cNvPr id="20" name="Text Placeholder 6">
            <a:extLst>
              <a:ext uri="{FF2B5EF4-FFF2-40B4-BE49-F238E27FC236}">
                <a16:creationId xmlns:a16="http://schemas.microsoft.com/office/drawing/2014/main" id="{47DAD2E2-C8BD-D73A-F68F-19563FDE2E60}"/>
              </a:ext>
            </a:extLst>
          </p:cNvPr>
          <p:cNvSpPr>
            <a:spLocks noGrp="1"/>
          </p:cNvSpPr>
          <p:nvPr>
            <p:ph type="body" sz="quarter" idx="16"/>
          </p:nvPr>
        </p:nvSpPr>
        <p:spPr>
          <a:xfrm>
            <a:off x="4055218" y="539952"/>
            <a:ext cx="6688982" cy="803654"/>
          </a:xfrm>
          <a:prstGeom prst="rect">
            <a:avLst/>
          </a:prstGeom>
        </p:spPr>
        <p:txBody>
          <a:bodyPr/>
          <a:lstStyle/>
          <a:p>
            <a:pPr>
              <a:lnSpc>
                <a:spcPts val="2960"/>
              </a:lnSpc>
            </a:pPr>
            <a:r>
              <a:rPr lang="en-GB" sz="3600" dirty="0">
                <a:solidFill>
                  <a:srgbClr val="EC7C69"/>
                </a:solidFill>
              </a:rPr>
              <a:t>Pozitiven vpliv na lokalno skupnost in gospodarstvo</a:t>
            </a:r>
          </a:p>
          <a:p>
            <a:pPr>
              <a:lnSpc>
                <a:spcPts val="2960"/>
              </a:lnSpc>
            </a:pPr>
            <a:endParaRPr lang="en-GB" sz="3600" dirty="0">
              <a:solidFill>
                <a:srgbClr val="EC7C69"/>
              </a:solidFill>
            </a:endParaRPr>
          </a:p>
        </p:txBody>
      </p:sp>
      <p:sp>
        <p:nvSpPr>
          <p:cNvPr id="21" name="Text Placeholder 3">
            <a:extLst>
              <a:ext uri="{FF2B5EF4-FFF2-40B4-BE49-F238E27FC236}">
                <a16:creationId xmlns:a16="http://schemas.microsoft.com/office/drawing/2014/main" id="{9C5A6C5D-1760-FF1D-5240-9A4797E7E054}"/>
              </a:ext>
            </a:extLst>
          </p:cNvPr>
          <p:cNvSpPr>
            <a:spLocks noGrp="1"/>
          </p:cNvSpPr>
          <p:nvPr>
            <p:ph type="body" sz="quarter" idx="21"/>
          </p:nvPr>
        </p:nvSpPr>
        <p:spPr>
          <a:xfrm>
            <a:off x="4055218" y="1643536"/>
            <a:ext cx="7032802" cy="3773184"/>
          </a:xfrm>
          <a:prstGeom prst="rect">
            <a:avLst/>
          </a:prstGeom>
        </p:spPr>
        <p:txBody>
          <a:bodyPr lIns="91440" tIns="45720" rIns="91440" bIns="45720" anchor="t"/>
          <a:lstStyle/>
          <a:p>
            <a:pPr>
              <a:lnSpc>
                <a:spcPts val="2380"/>
              </a:lnSpc>
            </a:pPr>
            <a:r>
              <a:rPr lang="en-US" err="1"/>
              <a:t>Alternativni</a:t>
            </a:r>
            <a:r>
              <a:rPr lang="en-US"/>
              <a:t> </a:t>
            </a:r>
            <a:r>
              <a:rPr lang="en-US" err="1"/>
              <a:t>turizem</a:t>
            </a:r>
            <a:r>
              <a:rPr lang="en-US"/>
              <a:t> in nastanitve imajo ključno vlogo pri </a:t>
            </a:r>
            <a:r>
              <a:rPr lang="en-US" b="1" dirty="0"/>
              <a:t>krepitvi lokalnih skupnosti</a:t>
            </a:r>
            <a:r>
              <a:rPr lang="en-US" dirty="0"/>
              <a:t>, saj ustvarjajo delovna mesta, </a:t>
            </a:r>
            <a:r>
              <a:rPr lang="en-US" b="1" dirty="0"/>
              <a:t>podpirajo neodvisna in lokalna podjetja </a:t>
            </a:r>
            <a:r>
              <a:rPr lang="en-US" dirty="0"/>
              <a:t>ter ohranjajo kulturno dediščino. </a:t>
            </a:r>
          </a:p>
          <a:p>
            <a:pPr>
              <a:lnSpc>
                <a:spcPts val="2380"/>
              </a:lnSpc>
            </a:pPr>
            <a:endParaRPr lang="en-US" dirty="0"/>
          </a:p>
          <a:p>
            <a:pPr>
              <a:lnSpc>
                <a:spcPts val="2380"/>
              </a:lnSpc>
            </a:pPr>
            <a:r>
              <a:rPr lang="en-US" dirty="0"/>
              <a:t>S sodelovanjem z </a:t>
            </a:r>
            <a:r>
              <a:rPr lang="en-US" b="1" dirty="0"/>
              <a:t>lokalnimi obrtniki, kmeti in vodniki </a:t>
            </a:r>
            <a:r>
              <a:rPr lang="en-US" dirty="0"/>
              <a:t>lahko vaše podjetje neposredno prispeva k gospodarski odpornosti in socialnemu blaginji območja, hkrati pa v svoje poslovanje vgrajuje dolgoročno trajnost, uspešnost in avtentičnost.</a:t>
            </a:r>
          </a:p>
        </p:txBody>
      </p:sp>
      <p:sp>
        <p:nvSpPr>
          <p:cNvPr id="22" name="Slide Number Placeholder 5">
            <a:extLst>
              <a:ext uri="{FF2B5EF4-FFF2-40B4-BE49-F238E27FC236}">
                <a16:creationId xmlns:a16="http://schemas.microsoft.com/office/drawing/2014/main" id="{889525BB-D0EF-A84F-882B-082F681EBB5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72</a:t>
            </a:fld>
            <a:endParaRPr lang="fr-CA" sz="1200" dirty="0"/>
          </a:p>
        </p:txBody>
      </p:sp>
      <p:sp>
        <p:nvSpPr>
          <p:cNvPr id="2" name="TextBox 1">
            <a:extLst>
              <a:ext uri="{FF2B5EF4-FFF2-40B4-BE49-F238E27FC236}">
                <a16:creationId xmlns:a16="http://schemas.microsoft.com/office/drawing/2014/main" id="{1E62F25B-7206-F48F-AC37-C65002FC66A1}"/>
              </a:ext>
            </a:extLst>
          </p:cNvPr>
          <p:cNvSpPr txBox="1"/>
          <p:nvPr/>
        </p:nvSpPr>
        <p:spPr>
          <a:xfrm>
            <a:off x="4248058" y="5184723"/>
            <a:ext cx="7211009" cy="1200329"/>
          </a:xfrm>
          <a:prstGeom prst="rect">
            <a:avLst/>
          </a:prstGeom>
          <a:noFill/>
        </p:spPr>
        <p:txBody>
          <a:bodyPr wrap="square" rtlCol="0">
            <a:spAutoFit/>
          </a:bodyPr>
          <a:lstStyle/>
          <a:p>
            <a:r>
              <a:rPr lang="en-IE" sz="1800" b="1" dirty="0">
                <a:solidFill>
                  <a:srgbClr val="494949"/>
                </a:solidFill>
              </a:rPr>
              <a:t>Priporočena literatura</a:t>
            </a:r>
          </a:p>
          <a:p>
            <a:r>
              <a:rPr lang="en-US" sz="1800" dirty="0">
                <a:solidFill>
                  <a:srgbClr val="459597"/>
                </a:solidFill>
                <a:hlinkClick r:id="rId2">
                  <a:extLst>
                    <a:ext uri="{A12FA001-AC4F-418D-AE19-62706E023703}">
                      <ahyp:hlinkClr xmlns:ahyp="http://schemas.microsoft.com/office/drawing/2018/hyperlinkcolor" val="tx"/>
                    </a:ext>
                  </a:extLst>
                </a:hlinkClick>
              </a:rPr>
              <a:t>Priročnik za ekoturizem. </a:t>
            </a:r>
            <a:r>
              <a:rPr lang="en-US" sz="1800" dirty="0">
                <a:solidFill>
                  <a:srgbClr val="459597"/>
                </a:solidFill>
              </a:rPr>
              <a:t> </a:t>
            </a:r>
          </a:p>
          <a:p>
            <a:r>
              <a:rPr lang="en-US" sz="1800" dirty="0">
                <a:solidFill>
                  <a:srgbClr val="459597"/>
                </a:solidFill>
                <a:hlinkClick r:id="rId3">
                  <a:extLst>
                    <a:ext uri="{A12FA001-AC4F-418D-AE19-62706E023703}">
                      <ahyp:hlinkClr xmlns:ahyp="http://schemas.microsoft.com/office/drawing/2018/hyperlinkcolor" val="tx"/>
                    </a:ext>
                  </a:extLst>
                </a:hlinkClick>
              </a:rPr>
              <a:t>Moč uravnotežene rasti turizma: spodbujanje trajnostnega razvoja</a:t>
            </a:r>
            <a:endParaRPr lang="en-US" sz="1800" dirty="0">
              <a:solidFill>
                <a:srgbClr val="459597"/>
              </a:solidFill>
            </a:endParaRPr>
          </a:p>
          <a:p>
            <a:r>
              <a:rPr lang="en-US" sz="1800" dirty="0">
                <a:solidFill>
                  <a:srgbClr val="459597"/>
                </a:solidFill>
                <a:hlinkClick r:id="rId4">
                  <a:extLst>
                    <a:ext uri="{A12FA001-AC4F-418D-AE19-62706E023703}">
                      <ahyp:hlinkClr xmlns:ahyp="http://schemas.microsoft.com/office/drawing/2018/hyperlinkcolor" val="tx"/>
                    </a:ext>
                  </a:extLst>
                </a:hlinkClick>
              </a:rPr>
              <a:t>2025: ključno leto za preobrazbo v gostinstvu in wellnessu</a:t>
            </a:r>
            <a:endParaRPr lang="en-US" sz="1800" dirty="0">
              <a:solidFill>
                <a:srgbClr val="459597"/>
              </a:solidFill>
            </a:endParaRPr>
          </a:p>
        </p:txBody>
      </p:sp>
      <p:grpSp>
        <p:nvGrpSpPr>
          <p:cNvPr id="30" name="Graphic 503">
            <a:extLst>
              <a:ext uri="{FF2B5EF4-FFF2-40B4-BE49-F238E27FC236}">
                <a16:creationId xmlns:a16="http://schemas.microsoft.com/office/drawing/2014/main" id="{2070103A-A90A-B66E-E215-0CAB302E0702}"/>
              </a:ext>
            </a:extLst>
          </p:cNvPr>
          <p:cNvGrpSpPr/>
          <p:nvPr/>
        </p:nvGrpSpPr>
        <p:grpSpPr>
          <a:xfrm>
            <a:off x="926821" y="4718516"/>
            <a:ext cx="1174633" cy="1297913"/>
            <a:chOff x="12846663" y="3911411"/>
            <a:chExt cx="1023375" cy="1130779"/>
          </a:xfrm>
          <a:noFill/>
        </p:grpSpPr>
        <p:grpSp>
          <p:nvGrpSpPr>
            <p:cNvPr id="31" name="Graphic 503">
              <a:extLst>
                <a:ext uri="{FF2B5EF4-FFF2-40B4-BE49-F238E27FC236}">
                  <a16:creationId xmlns:a16="http://schemas.microsoft.com/office/drawing/2014/main" id="{025A28CB-2077-3444-F251-08F9F2C72BB8}"/>
                </a:ext>
              </a:extLst>
            </p:cNvPr>
            <p:cNvGrpSpPr/>
            <p:nvPr/>
          </p:nvGrpSpPr>
          <p:grpSpPr>
            <a:xfrm>
              <a:off x="12846663" y="4242607"/>
              <a:ext cx="1023375" cy="799582"/>
              <a:chOff x="12846663" y="4242607"/>
              <a:chExt cx="1023375" cy="799582"/>
            </a:xfrm>
            <a:grpFill/>
          </p:grpSpPr>
          <p:grpSp>
            <p:nvGrpSpPr>
              <p:cNvPr id="42" name="Graphic 503">
                <a:extLst>
                  <a:ext uri="{FF2B5EF4-FFF2-40B4-BE49-F238E27FC236}">
                    <a16:creationId xmlns:a16="http://schemas.microsoft.com/office/drawing/2014/main" id="{03AF9F5F-3BF3-73E3-AD32-36ED9667C58C}"/>
                  </a:ext>
                </a:extLst>
              </p:cNvPr>
              <p:cNvGrpSpPr/>
              <p:nvPr/>
            </p:nvGrpSpPr>
            <p:grpSpPr>
              <a:xfrm>
                <a:off x="13409519" y="4242607"/>
                <a:ext cx="460518" cy="799582"/>
                <a:chOff x="13409519" y="4242607"/>
                <a:chExt cx="460518" cy="799582"/>
              </a:xfrm>
              <a:grpFill/>
            </p:grpSpPr>
            <p:sp>
              <p:nvSpPr>
                <p:cNvPr id="47" name="Freeform 1185">
                  <a:extLst>
                    <a:ext uri="{FF2B5EF4-FFF2-40B4-BE49-F238E27FC236}">
                      <a16:creationId xmlns:a16="http://schemas.microsoft.com/office/drawing/2014/main" id="{56B92C91-9B6A-DA18-2F18-18D25C81BE43}"/>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grpFill/>
                <a:ln w="16501" cap="rnd">
                  <a:solidFill>
                    <a:srgbClr val="494949"/>
                  </a:solidFill>
                  <a:prstDash val="solid"/>
                  <a:round/>
                </a:ln>
              </p:spPr>
              <p:txBody>
                <a:bodyPr rtlCol="0" anchor="ctr"/>
                <a:lstStyle/>
                <a:p>
                  <a:endParaRPr lang="en-US" sz="1799"/>
                </a:p>
              </p:txBody>
            </p:sp>
            <p:sp>
              <p:nvSpPr>
                <p:cNvPr id="48" name="Freeform 1186">
                  <a:extLst>
                    <a:ext uri="{FF2B5EF4-FFF2-40B4-BE49-F238E27FC236}">
                      <a16:creationId xmlns:a16="http://schemas.microsoft.com/office/drawing/2014/main" id="{7F5D3B52-1113-6ED2-B0AC-81AED8F89133}"/>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grpFill/>
                <a:ln w="16501" cap="rnd">
                  <a:solidFill>
                    <a:srgbClr val="494949"/>
                  </a:solidFill>
                  <a:prstDash val="solid"/>
                  <a:round/>
                </a:ln>
              </p:spPr>
              <p:txBody>
                <a:bodyPr rtlCol="0" anchor="ctr"/>
                <a:lstStyle/>
                <a:p>
                  <a:endParaRPr lang="en-US" sz="1799"/>
                </a:p>
              </p:txBody>
            </p:sp>
            <p:sp>
              <p:nvSpPr>
                <p:cNvPr id="49" name="Freeform 1187">
                  <a:extLst>
                    <a:ext uri="{FF2B5EF4-FFF2-40B4-BE49-F238E27FC236}">
                      <a16:creationId xmlns:a16="http://schemas.microsoft.com/office/drawing/2014/main" id="{8CAA5CB0-D4EB-8543-BD57-845167298E2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grpFill/>
                <a:ln w="16501" cap="rnd">
                  <a:solidFill>
                    <a:srgbClr val="494949"/>
                  </a:solidFill>
                  <a:prstDash val="solid"/>
                  <a:round/>
                </a:ln>
              </p:spPr>
              <p:txBody>
                <a:bodyPr rtlCol="0" anchor="ctr"/>
                <a:lstStyle/>
                <a:p>
                  <a:endParaRPr lang="en-US" sz="1799"/>
                </a:p>
              </p:txBody>
            </p:sp>
          </p:grpSp>
          <p:grpSp>
            <p:nvGrpSpPr>
              <p:cNvPr id="43" name="Graphic 503">
                <a:extLst>
                  <a:ext uri="{FF2B5EF4-FFF2-40B4-BE49-F238E27FC236}">
                    <a16:creationId xmlns:a16="http://schemas.microsoft.com/office/drawing/2014/main" id="{3AF0C666-C17A-B1C6-CB31-C2C49D1FC3FA}"/>
                  </a:ext>
                </a:extLst>
              </p:cNvPr>
              <p:cNvGrpSpPr/>
              <p:nvPr/>
            </p:nvGrpSpPr>
            <p:grpSpPr>
              <a:xfrm>
                <a:off x="12846663" y="4242733"/>
                <a:ext cx="462169" cy="799457"/>
                <a:chOff x="12846663" y="4242733"/>
                <a:chExt cx="462169" cy="799457"/>
              </a:xfrm>
              <a:grpFill/>
            </p:grpSpPr>
            <p:sp>
              <p:nvSpPr>
                <p:cNvPr id="44" name="Freeform 1189">
                  <a:extLst>
                    <a:ext uri="{FF2B5EF4-FFF2-40B4-BE49-F238E27FC236}">
                      <a16:creationId xmlns:a16="http://schemas.microsoft.com/office/drawing/2014/main" id="{9C9707CB-58E7-C80A-471B-0453B8394839}"/>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grpFill/>
                <a:ln w="16501" cap="rnd">
                  <a:solidFill>
                    <a:srgbClr val="494949"/>
                  </a:solidFill>
                  <a:prstDash val="solid"/>
                  <a:round/>
                </a:ln>
              </p:spPr>
              <p:txBody>
                <a:bodyPr rtlCol="0" anchor="ctr"/>
                <a:lstStyle/>
                <a:p>
                  <a:endParaRPr lang="en-US" sz="1799"/>
                </a:p>
              </p:txBody>
            </p:sp>
            <p:sp>
              <p:nvSpPr>
                <p:cNvPr id="45" name="Freeform 1190">
                  <a:extLst>
                    <a:ext uri="{FF2B5EF4-FFF2-40B4-BE49-F238E27FC236}">
                      <a16:creationId xmlns:a16="http://schemas.microsoft.com/office/drawing/2014/main" id="{36CB39AD-A74B-139B-2A39-F9998FE5C214}"/>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grpFill/>
                <a:ln w="16501" cap="rnd">
                  <a:solidFill>
                    <a:srgbClr val="494949"/>
                  </a:solidFill>
                  <a:prstDash val="solid"/>
                  <a:round/>
                </a:ln>
              </p:spPr>
              <p:txBody>
                <a:bodyPr rtlCol="0" anchor="ctr"/>
                <a:lstStyle/>
                <a:p>
                  <a:endParaRPr lang="en-US" sz="1799"/>
                </a:p>
              </p:txBody>
            </p:sp>
            <p:sp>
              <p:nvSpPr>
                <p:cNvPr id="46" name="Freeform 1191">
                  <a:extLst>
                    <a:ext uri="{FF2B5EF4-FFF2-40B4-BE49-F238E27FC236}">
                      <a16:creationId xmlns:a16="http://schemas.microsoft.com/office/drawing/2014/main" id="{0196C59F-82EA-4DC3-C11B-159896EDB4D1}"/>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grpFill/>
                <a:ln w="16501" cap="rnd">
                  <a:solidFill>
                    <a:srgbClr val="494949"/>
                  </a:solidFill>
                  <a:prstDash val="solid"/>
                  <a:round/>
                </a:ln>
              </p:spPr>
              <p:txBody>
                <a:bodyPr rtlCol="0" anchor="ctr"/>
                <a:lstStyle/>
                <a:p>
                  <a:endParaRPr lang="en-US" sz="1799"/>
                </a:p>
              </p:txBody>
            </p:sp>
          </p:grpSp>
        </p:grpSp>
        <p:grpSp>
          <p:nvGrpSpPr>
            <p:cNvPr id="32" name="Graphic 503">
              <a:extLst>
                <a:ext uri="{FF2B5EF4-FFF2-40B4-BE49-F238E27FC236}">
                  <a16:creationId xmlns:a16="http://schemas.microsoft.com/office/drawing/2014/main" id="{43AC7F44-3450-3A0B-8BC9-8FFC839F22AA}"/>
                </a:ext>
              </a:extLst>
            </p:cNvPr>
            <p:cNvGrpSpPr/>
            <p:nvPr/>
          </p:nvGrpSpPr>
          <p:grpSpPr>
            <a:xfrm>
              <a:off x="13086001" y="3911411"/>
              <a:ext cx="602471" cy="728577"/>
              <a:chOff x="13086001" y="3911411"/>
              <a:chExt cx="602471" cy="728577"/>
            </a:xfrm>
            <a:grpFill/>
          </p:grpSpPr>
          <p:sp>
            <p:nvSpPr>
              <p:cNvPr id="33" name="Freeform 1193">
                <a:extLst>
                  <a:ext uri="{FF2B5EF4-FFF2-40B4-BE49-F238E27FC236}">
                    <a16:creationId xmlns:a16="http://schemas.microsoft.com/office/drawing/2014/main" id="{BCEAC9FA-DCB8-B184-BD34-60BEAC71D62D}"/>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grpFill/>
              <a:ln w="16501" cap="rnd">
                <a:solidFill>
                  <a:srgbClr val="494949"/>
                </a:solidFill>
                <a:prstDash val="solid"/>
                <a:round/>
              </a:ln>
            </p:spPr>
            <p:txBody>
              <a:bodyPr rtlCol="0" anchor="ctr"/>
              <a:lstStyle/>
              <a:p>
                <a:endParaRPr lang="en-US" sz="1799"/>
              </a:p>
            </p:txBody>
          </p:sp>
          <p:sp>
            <p:nvSpPr>
              <p:cNvPr id="34" name="Freeform 1194">
                <a:extLst>
                  <a:ext uri="{FF2B5EF4-FFF2-40B4-BE49-F238E27FC236}">
                    <a16:creationId xmlns:a16="http://schemas.microsoft.com/office/drawing/2014/main" id="{AC089AEE-B3BE-3EC5-5FEC-3BC310C87B2D}"/>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EC7C69"/>
              </a:solidFill>
              <a:ln w="16501" cap="rnd">
                <a:solidFill>
                  <a:srgbClr val="494949"/>
                </a:solidFill>
                <a:prstDash val="solid"/>
                <a:round/>
              </a:ln>
            </p:spPr>
            <p:txBody>
              <a:bodyPr rtlCol="0" anchor="ctr"/>
              <a:lstStyle/>
              <a:p>
                <a:endParaRPr lang="en-US" sz="1799"/>
              </a:p>
            </p:txBody>
          </p:sp>
          <p:sp>
            <p:nvSpPr>
              <p:cNvPr id="35" name="Freeform 1195">
                <a:extLst>
                  <a:ext uri="{FF2B5EF4-FFF2-40B4-BE49-F238E27FC236}">
                    <a16:creationId xmlns:a16="http://schemas.microsoft.com/office/drawing/2014/main" id="{C62A7982-1A4B-B8F6-1F72-83C0EB966A58}"/>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grpFill/>
              <a:ln w="16501" cap="rnd">
                <a:solidFill>
                  <a:srgbClr val="494949"/>
                </a:solidFill>
                <a:prstDash val="solid"/>
                <a:round/>
              </a:ln>
            </p:spPr>
            <p:txBody>
              <a:bodyPr rtlCol="0" anchor="ctr"/>
              <a:lstStyle/>
              <a:p>
                <a:endParaRPr lang="en-US" sz="1799"/>
              </a:p>
            </p:txBody>
          </p:sp>
          <p:sp>
            <p:nvSpPr>
              <p:cNvPr id="36" name="Freeform 1196">
                <a:extLst>
                  <a:ext uri="{FF2B5EF4-FFF2-40B4-BE49-F238E27FC236}">
                    <a16:creationId xmlns:a16="http://schemas.microsoft.com/office/drawing/2014/main" id="{727682A1-3AD3-C8AE-A270-B8755DAEEDAD}"/>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grpFill/>
              <a:ln w="16501" cap="rnd">
                <a:solidFill>
                  <a:srgbClr val="494949"/>
                </a:solidFill>
                <a:prstDash val="solid"/>
                <a:round/>
              </a:ln>
            </p:spPr>
            <p:txBody>
              <a:bodyPr rtlCol="0" anchor="ctr"/>
              <a:lstStyle/>
              <a:p>
                <a:endParaRPr lang="en-US" sz="1799"/>
              </a:p>
            </p:txBody>
          </p:sp>
          <p:sp>
            <p:nvSpPr>
              <p:cNvPr id="37" name="Freeform 1197">
                <a:extLst>
                  <a:ext uri="{FF2B5EF4-FFF2-40B4-BE49-F238E27FC236}">
                    <a16:creationId xmlns:a16="http://schemas.microsoft.com/office/drawing/2014/main" id="{8199B4A3-B27A-B2D0-1DE2-D5275F09A42C}"/>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grpFill/>
              <a:ln w="16501" cap="rnd">
                <a:solidFill>
                  <a:srgbClr val="494949"/>
                </a:solidFill>
                <a:prstDash val="solid"/>
                <a:round/>
              </a:ln>
            </p:spPr>
            <p:txBody>
              <a:bodyPr rtlCol="0" anchor="ctr"/>
              <a:lstStyle/>
              <a:p>
                <a:endParaRPr lang="en-US" sz="1799"/>
              </a:p>
            </p:txBody>
          </p:sp>
          <p:grpSp>
            <p:nvGrpSpPr>
              <p:cNvPr id="38" name="Graphic 503">
                <a:extLst>
                  <a:ext uri="{FF2B5EF4-FFF2-40B4-BE49-F238E27FC236}">
                    <a16:creationId xmlns:a16="http://schemas.microsoft.com/office/drawing/2014/main" id="{42BE4632-A550-7A85-B39B-8317F161839B}"/>
                  </a:ext>
                </a:extLst>
              </p:cNvPr>
              <p:cNvGrpSpPr/>
              <p:nvPr/>
            </p:nvGrpSpPr>
            <p:grpSpPr>
              <a:xfrm>
                <a:off x="13185037" y="4244381"/>
                <a:ext cx="260795" cy="257144"/>
                <a:chOff x="13185037" y="4244381"/>
                <a:chExt cx="260795" cy="257144"/>
              </a:xfrm>
              <a:grpFill/>
            </p:grpSpPr>
            <p:sp>
              <p:nvSpPr>
                <p:cNvPr id="39" name="Freeform 1199">
                  <a:extLst>
                    <a:ext uri="{FF2B5EF4-FFF2-40B4-BE49-F238E27FC236}">
                      <a16:creationId xmlns:a16="http://schemas.microsoft.com/office/drawing/2014/main" id="{6B9FA7E9-C84B-8BCF-60E8-C4EC825544B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grpFill/>
                <a:ln w="16501" cap="rnd">
                  <a:solidFill>
                    <a:srgbClr val="494949"/>
                  </a:solidFill>
                  <a:prstDash val="solid"/>
                  <a:round/>
                </a:ln>
              </p:spPr>
              <p:txBody>
                <a:bodyPr rtlCol="0" anchor="ctr"/>
                <a:lstStyle/>
                <a:p>
                  <a:endParaRPr lang="en-US" sz="1799"/>
                </a:p>
              </p:txBody>
            </p:sp>
            <p:sp>
              <p:nvSpPr>
                <p:cNvPr id="40" name="Freeform 1200">
                  <a:extLst>
                    <a:ext uri="{FF2B5EF4-FFF2-40B4-BE49-F238E27FC236}">
                      <a16:creationId xmlns:a16="http://schemas.microsoft.com/office/drawing/2014/main" id="{A300122C-A71F-5DE6-39D9-88FC2ED81E6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grpFill/>
                <a:ln w="16501" cap="rnd">
                  <a:solidFill>
                    <a:srgbClr val="494949"/>
                  </a:solidFill>
                  <a:prstDash val="solid"/>
                  <a:round/>
                </a:ln>
              </p:spPr>
              <p:txBody>
                <a:bodyPr rtlCol="0" anchor="ctr"/>
                <a:lstStyle/>
                <a:p>
                  <a:endParaRPr lang="en-US" sz="1799"/>
                </a:p>
              </p:txBody>
            </p:sp>
            <p:sp>
              <p:nvSpPr>
                <p:cNvPr id="41" name="Freeform 1201">
                  <a:extLst>
                    <a:ext uri="{FF2B5EF4-FFF2-40B4-BE49-F238E27FC236}">
                      <a16:creationId xmlns:a16="http://schemas.microsoft.com/office/drawing/2014/main" id="{5B7E0472-4A25-1C26-4603-F95853480B10}"/>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grpFill/>
                <a:ln w="16501" cap="rnd">
                  <a:solidFill>
                    <a:srgbClr val="494949"/>
                  </a:solidFill>
                  <a:prstDash val="solid"/>
                  <a:round/>
                </a:ln>
              </p:spPr>
              <p:txBody>
                <a:bodyPr rtlCol="0" anchor="ctr"/>
                <a:lstStyle/>
                <a:p>
                  <a:endParaRPr lang="en-US" sz="1799"/>
                </a:p>
              </p:txBody>
            </p:sp>
          </p:grpSp>
        </p:grpSp>
      </p:grpSp>
      <p:sp>
        <p:nvSpPr>
          <p:cNvPr id="51" name="Freeform 50">
            <a:extLst>
              <a:ext uri="{FF2B5EF4-FFF2-40B4-BE49-F238E27FC236}">
                <a16:creationId xmlns:a16="http://schemas.microsoft.com/office/drawing/2014/main" id="{888025A7-B764-F148-114C-913A1710B940}"/>
              </a:ext>
            </a:extLst>
          </p:cNvPr>
          <p:cNvSpPr/>
          <p:nvPr/>
        </p:nvSpPr>
        <p:spPr>
          <a:xfrm rot="5400000">
            <a:off x="6778176" y="1807236"/>
            <a:ext cx="1684799" cy="7961981"/>
          </a:xfrm>
          <a:custGeom>
            <a:avLst/>
            <a:gdLst>
              <a:gd name="connsiteX0" fmla="*/ 0 w 2129299"/>
              <a:gd name="connsiteY0" fmla="*/ 7559990 h 7983147"/>
              <a:gd name="connsiteX1" fmla="*/ 0 w 2129299"/>
              <a:gd name="connsiteY1" fmla="*/ 7087072 h 7983147"/>
              <a:gd name="connsiteX2" fmla="*/ 0 w 2129299"/>
              <a:gd name="connsiteY2" fmla="*/ 6965538 h 7983147"/>
              <a:gd name="connsiteX3" fmla="*/ 0 w 2129299"/>
              <a:gd name="connsiteY3" fmla="*/ 6787852 h 7983147"/>
              <a:gd name="connsiteX4" fmla="*/ 0 w 2129299"/>
              <a:gd name="connsiteY4" fmla="*/ 6775535 h 7983147"/>
              <a:gd name="connsiteX5" fmla="*/ 0 w 2129299"/>
              <a:gd name="connsiteY5" fmla="*/ 6492622 h 7983147"/>
              <a:gd name="connsiteX6" fmla="*/ 0 w 2129299"/>
              <a:gd name="connsiteY6" fmla="*/ 6314934 h 7983147"/>
              <a:gd name="connsiteX7" fmla="*/ 0 w 2129299"/>
              <a:gd name="connsiteY7" fmla="*/ 6302617 h 7983147"/>
              <a:gd name="connsiteX8" fmla="*/ 0 w 2129299"/>
              <a:gd name="connsiteY8" fmla="*/ 6193400 h 7983147"/>
              <a:gd name="connsiteX9" fmla="*/ 0 w 2129299"/>
              <a:gd name="connsiteY9" fmla="*/ 6181084 h 7983147"/>
              <a:gd name="connsiteX10" fmla="*/ 0 w 2129299"/>
              <a:gd name="connsiteY10" fmla="*/ 6003397 h 7983147"/>
              <a:gd name="connsiteX11" fmla="*/ 0 w 2129299"/>
              <a:gd name="connsiteY11" fmla="*/ 5720484 h 7983147"/>
              <a:gd name="connsiteX12" fmla="*/ 0 w 2129299"/>
              <a:gd name="connsiteY12" fmla="*/ 5708166 h 7983147"/>
              <a:gd name="connsiteX13" fmla="*/ 0 w 2129299"/>
              <a:gd name="connsiteY13" fmla="*/ 5629646 h 7983147"/>
              <a:gd name="connsiteX14" fmla="*/ 0 w 2129299"/>
              <a:gd name="connsiteY14" fmla="*/ 5530479 h 7983147"/>
              <a:gd name="connsiteX15" fmla="*/ 0 w 2129299"/>
              <a:gd name="connsiteY15" fmla="*/ 5408946 h 7983147"/>
              <a:gd name="connsiteX16" fmla="*/ 0 w 2129299"/>
              <a:gd name="connsiteY16" fmla="*/ 5256477 h 7983147"/>
              <a:gd name="connsiteX17" fmla="*/ 0 w 2129299"/>
              <a:gd name="connsiteY17" fmla="*/ 5256475 h 7983147"/>
              <a:gd name="connsiteX18" fmla="*/ 0 w 2129299"/>
              <a:gd name="connsiteY18" fmla="*/ 5156728 h 7983147"/>
              <a:gd name="connsiteX19" fmla="*/ 0 w 2129299"/>
              <a:gd name="connsiteY19" fmla="*/ 5035194 h 7983147"/>
              <a:gd name="connsiteX20" fmla="*/ 0 w 2129299"/>
              <a:gd name="connsiteY20" fmla="*/ 5017004 h 7983147"/>
              <a:gd name="connsiteX21" fmla="*/ 0 w 2129299"/>
              <a:gd name="connsiteY21" fmla="*/ 4936028 h 7983147"/>
              <a:gd name="connsiteX22" fmla="*/ 0 w 2129299"/>
              <a:gd name="connsiteY22" fmla="*/ 4857508 h 7983147"/>
              <a:gd name="connsiteX23" fmla="*/ 0 w 2129299"/>
              <a:gd name="connsiteY23" fmla="*/ 4845191 h 7983147"/>
              <a:gd name="connsiteX24" fmla="*/ 0 w 2129299"/>
              <a:gd name="connsiteY24" fmla="*/ 4783561 h 7983147"/>
              <a:gd name="connsiteX25" fmla="*/ 0 w 2129299"/>
              <a:gd name="connsiteY25" fmla="*/ 4783556 h 7983147"/>
              <a:gd name="connsiteX26" fmla="*/ 0 w 2129299"/>
              <a:gd name="connsiteY26" fmla="*/ 4662028 h 7983147"/>
              <a:gd name="connsiteX27" fmla="*/ 0 w 2129299"/>
              <a:gd name="connsiteY27" fmla="*/ 4662026 h 7983147"/>
              <a:gd name="connsiteX28" fmla="*/ 0 w 2129299"/>
              <a:gd name="connsiteY28" fmla="*/ 4562278 h 7983147"/>
              <a:gd name="connsiteX29" fmla="*/ 0 w 2129299"/>
              <a:gd name="connsiteY29" fmla="*/ 4544086 h 7983147"/>
              <a:gd name="connsiteX30" fmla="*/ 0 w 2129299"/>
              <a:gd name="connsiteY30" fmla="*/ 4484339 h 7983147"/>
              <a:gd name="connsiteX31" fmla="*/ 0 w 2129299"/>
              <a:gd name="connsiteY31" fmla="*/ 4484337 h 7983147"/>
              <a:gd name="connsiteX32" fmla="*/ 0 w 2129299"/>
              <a:gd name="connsiteY32" fmla="*/ 4472024 h 7983147"/>
              <a:gd name="connsiteX33" fmla="*/ 0 w 2129299"/>
              <a:gd name="connsiteY33" fmla="*/ 4472021 h 7983147"/>
              <a:gd name="connsiteX34" fmla="*/ 0 w 2129299"/>
              <a:gd name="connsiteY34" fmla="*/ 4422552 h 7983147"/>
              <a:gd name="connsiteX35" fmla="*/ 0 w 2129299"/>
              <a:gd name="connsiteY35" fmla="*/ 4384590 h 7983147"/>
              <a:gd name="connsiteX36" fmla="*/ 0 w 2129299"/>
              <a:gd name="connsiteY36" fmla="*/ 4372273 h 7983147"/>
              <a:gd name="connsiteX37" fmla="*/ 0 w 2129299"/>
              <a:gd name="connsiteY37" fmla="*/ 4263056 h 7983147"/>
              <a:gd name="connsiteX38" fmla="*/ 0 w 2129299"/>
              <a:gd name="connsiteY38" fmla="*/ 4250740 h 7983147"/>
              <a:gd name="connsiteX39" fmla="*/ 0 w 2129299"/>
              <a:gd name="connsiteY39" fmla="*/ 4244866 h 7983147"/>
              <a:gd name="connsiteX40" fmla="*/ 0 w 2129299"/>
              <a:gd name="connsiteY40" fmla="*/ 4232549 h 7983147"/>
              <a:gd name="connsiteX41" fmla="*/ 0 w 2129299"/>
              <a:gd name="connsiteY41" fmla="*/ 4189110 h 7983147"/>
              <a:gd name="connsiteX42" fmla="*/ 0 w 2129299"/>
              <a:gd name="connsiteY42" fmla="*/ 4189108 h 7983147"/>
              <a:gd name="connsiteX43" fmla="*/ 0 w 2129299"/>
              <a:gd name="connsiteY43" fmla="*/ 4073053 h 7983147"/>
              <a:gd name="connsiteX44" fmla="*/ 0 w 2129299"/>
              <a:gd name="connsiteY44" fmla="*/ 4011423 h 7983147"/>
              <a:gd name="connsiteX45" fmla="*/ 0 w 2129299"/>
              <a:gd name="connsiteY45" fmla="*/ 4011418 h 7983147"/>
              <a:gd name="connsiteX46" fmla="*/ 0 w 2129299"/>
              <a:gd name="connsiteY46" fmla="*/ 3999106 h 7983147"/>
              <a:gd name="connsiteX47" fmla="*/ 0 w 2129299"/>
              <a:gd name="connsiteY47" fmla="*/ 3999104 h 7983147"/>
              <a:gd name="connsiteX48" fmla="*/ 0 w 2129299"/>
              <a:gd name="connsiteY48" fmla="*/ 3949635 h 7983147"/>
              <a:gd name="connsiteX49" fmla="*/ 0 w 2129299"/>
              <a:gd name="connsiteY49" fmla="*/ 3889890 h 7983147"/>
              <a:gd name="connsiteX50" fmla="*/ 0 w 2129299"/>
              <a:gd name="connsiteY50" fmla="*/ 3889888 h 7983147"/>
              <a:gd name="connsiteX51" fmla="*/ 0 w 2129299"/>
              <a:gd name="connsiteY51" fmla="*/ 3877574 h 7983147"/>
              <a:gd name="connsiteX52" fmla="*/ 0 w 2129299"/>
              <a:gd name="connsiteY52" fmla="*/ 3877571 h 7983147"/>
              <a:gd name="connsiteX53" fmla="*/ 0 w 2129299"/>
              <a:gd name="connsiteY53" fmla="*/ 3790140 h 7983147"/>
              <a:gd name="connsiteX54" fmla="*/ 0 w 2129299"/>
              <a:gd name="connsiteY54" fmla="*/ 3777822 h 7983147"/>
              <a:gd name="connsiteX55" fmla="*/ 0 w 2129299"/>
              <a:gd name="connsiteY55" fmla="*/ 3771948 h 7983147"/>
              <a:gd name="connsiteX56" fmla="*/ 0 w 2129299"/>
              <a:gd name="connsiteY56" fmla="*/ 3759631 h 7983147"/>
              <a:gd name="connsiteX57" fmla="*/ 0 w 2129299"/>
              <a:gd name="connsiteY57" fmla="*/ 3699886 h 7983147"/>
              <a:gd name="connsiteX58" fmla="*/ 0 w 2129299"/>
              <a:gd name="connsiteY58" fmla="*/ 3699883 h 7983147"/>
              <a:gd name="connsiteX59" fmla="*/ 0 w 2129299"/>
              <a:gd name="connsiteY59" fmla="*/ 3650414 h 7983147"/>
              <a:gd name="connsiteX60" fmla="*/ 0 w 2129299"/>
              <a:gd name="connsiteY60" fmla="*/ 3638099 h 7983147"/>
              <a:gd name="connsiteX61" fmla="*/ 0 w 2129299"/>
              <a:gd name="connsiteY61" fmla="*/ 3636592 h 7983147"/>
              <a:gd name="connsiteX62" fmla="*/ 0 w 2129299"/>
              <a:gd name="connsiteY62" fmla="*/ 3600135 h 7983147"/>
              <a:gd name="connsiteX63" fmla="*/ 0 w 2129299"/>
              <a:gd name="connsiteY63" fmla="*/ 3478602 h 7983147"/>
              <a:gd name="connsiteX64" fmla="*/ 0 w 2129299"/>
              <a:gd name="connsiteY64" fmla="*/ 3460411 h 7983147"/>
              <a:gd name="connsiteX65" fmla="*/ 0 w 2129299"/>
              <a:gd name="connsiteY65" fmla="*/ 3416972 h 7983147"/>
              <a:gd name="connsiteX66" fmla="*/ 0 w 2129299"/>
              <a:gd name="connsiteY66" fmla="*/ 3416970 h 7983147"/>
              <a:gd name="connsiteX67" fmla="*/ 0 w 2129299"/>
              <a:gd name="connsiteY67" fmla="*/ 3404656 h 7983147"/>
              <a:gd name="connsiteX68" fmla="*/ 0 w 2129299"/>
              <a:gd name="connsiteY68" fmla="*/ 3404654 h 7983147"/>
              <a:gd name="connsiteX69" fmla="*/ 0 w 2129299"/>
              <a:gd name="connsiteY69" fmla="*/ 3354004 h 7983147"/>
              <a:gd name="connsiteX70" fmla="*/ 0 w 2129299"/>
              <a:gd name="connsiteY70" fmla="*/ 3326133 h 7983147"/>
              <a:gd name="connsiteX71" fmla="*/ 0 w 2129299"/>
              <a:gd name="connsiteY71" fmla="*/ 3326131 h 7983147"/>
              <a:gd name="connsiteX72" fmla="*/ 0 w 2129299"/>
              <a:gd name="connsiteY72" fmla="*/ 3226968 h 7983147"/>
              <a:gd name="connsiteX73" fmla="*/ 0 w 2129299"/>
              <a:gd name="connsiteY73" fmla="*/ 3226966 h 7983147"/>
              <a:gd name="connsiteX74" fmla="*/ 0 w 2129299"/>
              <a:gd name="connsiteY74" fmla="*/ 3177497 h 7983147"/>
              <a:gd name="connsiteX75" fmla="*/ 0 w 2129299"/>
              <a:gd name="connsiteY75" fmla="*/ 3165181 h 7983147"/>
              <a:gd name="connsiteX76" fmla="*/ 0 w 2129299"/>
              <a:gd name="connsiteY76" fmla="*/ 3105436 h 7983147"/>
              <a:gd name="connsiteX77" fmla="*/ 0 w 2129299"/>
              <a:gd name="connsiteY77" fmla="*/ 3105433 h 7983147"/>
              <a:gd name="connsiteX78" fmla="*/ 0 w 2129299"/>
              <a:gd name="connsiteY78" fmla="*/ 3086660 h 7983147"/>
              <a:gd name="connsiteX79" fmla="*/ 0 w 2129299"/>
              <a:gd name="connsiteY79" fmla="*/ 3005684 h 7983147"/>
              <a:gd name="connsiteX80" fmla="*/ 0 w 2129299"/>
              <a:gd name="connsiteY80" fmla="*/ 2987493 h 7983147"/>
              <a:gd name="connsiteX81" fmla="*/ 0 w 2129299"/>
              <a:gd name="connsiteY81" fmla="*/ 2865961 h 7983147"/>
              <a:gd name="connsiteX82" fmla="*/ 0 w 2129299"/>
              <a:gd name="connsiteY82" fmla="*/ 2864454 h 7983147"/>
              <a:gd name="connsiteX83" fmla="*/ 0 w 2129299"/>
              <a:gd name="connsiteY83" fmla="*/ 2853217 h 7983147"/>
              <a:gd name="connsiteX84" fmla="*/ 0 w 2129299"/>
              <a:gd name="connsiteY84" fmla="*/ 2853212 h 7983147"/>
              <a:gd name="connsiteX85" fmla="*/ 0 w 2129299"/>
              <a:gd name="connsiteY85" fmla="*/ 2731684 h 7983147"/>
              <a:gd name="connsiteX86" fmla="*/ 0 w 2129299"/>
              <a:gd name="connsiteY86" fmla="*/ 2731682 h 7983147"/>
              <a:gd name="connsiteX87" fmla="*/ 0 w 2129299"/>
              <a:gd name="connsiteY87" fmla="*/ 2713492 h 7983147"/>
              <a:gd name="connsiteX88" fmla="*/ 0 w 2129299"/>
              <a:gd name="connsiteY88" fmla="*/ 2713490 h 7983147"/>
              <a:gd name="connsiteX89" fmla="*/ 0 w 2129299"/>
              <a:gd name="connsiteY89" fmla="*/ 2702482 h 7983147"/>
              <a:gd name="connsiteX90" fmla="*/ 0 w 2129299"/>
              <a:gd name="connsiteY90" fmla="*/ 2632518 h 7983147"/>
              <a:gd name="connsiteX91" fmla="*/ 0 w 2129299"/>
              <a:gd name="connsiteY91" fmla="*/ 2632516 h 7983147"/>
              <a:gd name="connsiteX92" fmla="*/ 0 w 2129299"/>
              <a:gd name="connsiteY92" fmla="*/ 2613742 h 7983147"/>
              <a:gd name="connsiteX93" fmla="*/ 0 w 2129299"/>
              <a:gd name="connsiteY93" fmla="*/ 2581866 h 7983147"/>
              <a:gd name="connsiteX94" fmla="*/ 0 w 2129299"/>
              <a:gd name="connsiteY94" fmla="*/ 2553995 h 7983147"/>
              <a:gd name="connsiteX95" fmla="*/ 0 w 2129299"/>
              <a:gd name="connsiteY95" fmla="*/ 2553993 h 7983147"/>
              <a:gd name="connsiteX96" fmla="*/ 0 w 2129299"/>
              <a:gd name="connsiteY96" fmla="*/ 2541680 h 7983147"/>
              <a:gd name="connsiteX97" fmla="*/ 0 w 2129299"/>
              <a:gd name="connsiteY97" fmla="*/ 2541677 h 7983147"/>
              <a:gd name="connsiteX98" fmla="*/ 0 w 2129299"/>
              <a:gd name="connsiteY98" fmla="*/ 2492208 h 7983147"/>
              <a:gd name="connsiteX99" fmla="*/ 0 w 2129299"/>
              <a:gd name="connsiteY99" fmla="*/ 2393043 h 7983147"/>
              <a:gd name="connsiteX100" fmla="*/ 0 w 2129299"/>
              <a:gd name="connsiteY100" fmla="*/ 2314522 h 7983147"/>
              <a:gd name="connsiteX101" fmla="*/ 0 w 2129299"/>
              <a:gd name="connsiteY101" fmla="*/ 2302205 h 7983147"/>
              <a:gd name="connsiteX102" fmla="*/ 0 w 2129299"/>
              <a:gd name="connsiteY102" fmla="*/ 2258766 h 7983147"/>
              <a:gd name="connsiteX103" fmla="*/ 0 w 2129299"/>
              <a:gd name="connsiteY103" fmla="*/ 2258764 h 7983147"/>
              <a:gd name="connsiteX104" fmla="*/ 0 w 2129299"/>
              <a:gd name="connsiteY104" fmla="*/ 2081079 h 7983147"/>
              <a:gd name="connsiteX105" fmla="*/ 0 w 2129299"/>
              <a:gd name="connsiteY105" fmla="*/ 2081074 h 7983147"/>
              <a:gd name="connsiteX106" fmla="*/ 0 w 2129299"/>
              <a:gd name="connsiteY106" fmla="*/ 2068762 h 7983147"/>
              <a:gd name="connsiteX107" fmla="*/ 0 w 2129299"/>
              <a:gd name="connsiteY107" fmla="*/ 2068760 h 7983147"/>
              <a:gd name="connsiteX108" fmla="*/ 0 w 2129299"/>
              <a:gd name="connsiteY108" fmla="*/ 2019291 h 7983147"/>
              <a:gd name="connsiteX109" fmla="*/ 0 w 2129299"/>
              <a:gd name="connsiteY109" fmla="*/ 1959546 h 7983147"/>
              <a:gd name="connsiteX110" fmla="*/ 0 w 2129299"/>
              <a:gd name="connsiteY110" fmla="*/ 1959544 h 7983147"/>
              <a:gd name="connsiteX111" fmla="*/ 0 w 2129299"/>
              <a:gd name="connsiteY111" fmla="*/ 1947230 h 7983147"/>
              <a:gd name="connsiteX112" fmla="*/ 0 w 2129299"/>
              <a:gd name="connsiteY112" fmla="*/ 1947227 h 7983147"/>
              <a:gd name="connsiteX113" fmla="*/ 0 w 2129299"/>
              <a:gd name="connsiteY113" fmla="*/ 1941354 h 7983147"/>
              <a:gd name="connsiteX114" fmla="*/ 0 w 2129299"/>
              <a:gd name="connsiteY114" fmla="*/ 1941352 h 7983147"/>
              <a:gd name="connsiteX115" fmla="*/ 0 w 2129299"/>
              <a:gd name="connsiteY115" fmla="*/ 1930344 h 7983147"/>
              <a:gd name="connsiteX116" fmla="*/ 0 w 2129299"/>
              <a:gd name="connsiteY116" fmla="*/ 1841604 h 7983147"/>
              <a:gd name="connsiteX117" fmla="*/ 0 w 2129299"/>
              <a:gd name="connsiteY117" fmla="*/ 1829287 h 7983147"/>
              <a:gd name="connsiteX118" fmla="*/ 0 w 2129299"/>
              <a:gd name="connsiteY118" fmla="*/ 1769542 h 7983147"/>
              <a:gd name="connsiteX119" fmla="*/ 0 w 2129299"/>
              <a:gd name="connsiteY119" fmla="*/ 1769539 h 7983147"/>
              <a:gd name="connsiteX120" fmla="*/ 0 w 2129299"/>
              <a:gd name="connsiteY120" fmla="*/ 1720070 h 7983147"/>
              <a:gd name="connsiteX121" fmla="*/ 0 w 2129299"/>
              <a:gd name="connsiteY121" fmla="*/ 1707755 h 7983147"/>
              <a:gd name="connsiteX122" fmla="*/ 0 w 2129299"/>
              <a:gd name="connsiteY122" fmla="*/ 1706248 h 7983147"/>
              <a:gd name="connsiteX123" fmla="*/ 0 w 2129299"/>
              <a:gd name="connsiteY123" fmla="*/ 1530067 h 7983147"/>
              <a:gd name="connsiteX124" fmla="*/ 0 w 2129299"/>
              <a:gd name="connsiteY124" fmla="*/ 1486628 h 7983147"/>
              <a:gd name="connsiteX125" fmla="*/ 0 w 2129299"/>
              <a:gd name="connsiteY125" fmla="*/ 1486626 h 7983147"/>
              <a:gd name="connsiteX126" fmla="*/ 0 w 2129299"/>
              <a:gd name="connsiteY126" fmla="*/ 1474312 h 7983147"/>
              <a:gd name="connsiteX127" fmla="*/ 0 w 2129299"/>
              <a:gd name="connsiteY127" fmla="*/ 1474310 h 7983147"/>
              <a:gd name="connsiteX128" fmla="*/ 0 w 2129299"/>
              <a:gd name="connsiteY128" fmla="*/ 1423660 h 7983147"/>
              <a:gd name="connsiteX129" fmla="*/ 0 w 2129299"/>
              <a:gd name="connsiteY129" fmla="*/ 1296624 h 7983147"/>
              <a:gd name="connsiteX130" fmla="*/ 0 w 2129299"/>
              <a:gd name="connsiteY130" fmla="*/ 1296622 h 7983147"/>
              <a:gd name="connsiteX131" fmla="*/ 0 w 2129299"/>
              <a:gd name="connsiteY131" fmla="*/ 1247153 h 7983147"/>
              <a:gd name="connsiteX132" fmla="*/ 0 w 2129299"/>
              <a:gd name="connsiteY132" fmla="*/ 1234837 h 7983147"/>
              <a:gd name="connsiteX133" fmla="*/ 0 w 2129299"/>
              <a:gd name="connsiteY133" fmla="*/ 1175092 h 7983147"/>
              <a:gd name="connsiteX134" fmla="*/ 0 w 2129299"/>
              <a:gd name="connsiteY134" fmla="*/ 1175089 h 7983147"/>
              <a:gd name="connsiteX135" fmla="*/ 0 w 2129299"/>
              <a:gd name="connsiteY135" fmla="*/ 1057149 h 7983147"/>
              <a:gd name="connsiteX136" fmla="*/ 0 w 2129299"/>
              <a:gd name="connsiteY136" fmla="*/ 935617 h 7983147"/>
              <a:gd name="connsiteX137" fmla="*/ 0 w 2129299"/>
              <a:gd name="connsiteY137" fmla="*/ 934110 h 7983147"/>
              <a:gd name="connsiteX138" fmla="*/ 0 w 2129299"/>
              <a:gd name="connsiteY138" fmla="*/ 783148 h 7983147"/>
              <a:gd name="connsiteX139" fmla="*/ 0 w 2129299"/>
              <a:gd name="connsiteY139" fmla="*/ 783146 h 7983147"/>
              <a:gd name="connsiteX140" fmla="*/ 0 w 2129299"/>
              <a:gd name="connsiteY140" fmla="*/ 772138 h 7983147"/>
              <a:gd name="connsiteX141" fmla="*/ 0 w 2129299"/>
              <a:gd name="connsiteY141" fmla="*/ 702174 h 7983147"/>
              <a:gd name="connsiteX142" fmla="*/ 0 w 2129299"/>
              <a:gd name="connsiteY142" fmla="*/ 702172 h 7983147"/>
              <a:gd name="connsiteX143" fmla="*/ 0 w 2129299"/>
              <a:gd name="connsiteY143" fmla="*/ 651522 h 7983147"/>
              <a:gd name="connsiteX144" fmla="*/ 0 w 2129299"/>
              <a:gd name="connsiteY144" fmla="*/ 462699 h 7983147"/>
              <a:gd name="connsiteX145" fmla="*/ 0 w 2129299"/>
              <a:gd name="connsiteY145" fmla="*/ 11010 h 7983147"/>
              <a:gd name="connsiteX146" fmla="*/ 0 w 2129299"/>
              <a:gd name="connsiteY146" fmla="*/ 11008 h 7983147"/>
              <a:gd name="connsiteX147" fmla="*/ 0 w 2129299"/>
              <a:gd name="connsiteY147" fmla="*/ 0 h 7983147"/>
              <a:gd name="connsiteX148" fmla="*/ 515667 w 2129299"/>
              <a:gd name="connsiteY148" fmla="*/ 0 h 7983147"/>
              <a:gd name="connsiteX149" fmla="*/ 621018 w 2129299"/>
              <a:gd name="connsiteY149" fmla="*/ 0 h 7983147"/>
              <a:gd name="connsiteX150" fmla="*/ 1207013 w 2129299"/>
              <a:gd name="connsiteY150" fmla="*/ 0 h 7983147"/>
              <a:gd name="connsiteX151" fmla="*/ 1313582 w 2129299"/>
              <a:gd name="connsiteY151" fmla="*/ 0 h 7983147"/>
              <a:gd name="connsiteX152" fmla="*/ 1722679 w 2129299"/>
              <a:gd name="connsiteY152" fmla="*/ 0 h 7983147"/>
              <a:gd name="connsiteX153" fmla="*/ 1828030 w 2129299"/>
              <a:gd name="connsiteY153" fmla="*/ 0 h 7983147"/>
              <a:gd name="connsiteX154" fmla="*/ 2129299 w 2129299"/>
              <a:gd name="connsiteY154" fmla="*/ 0 h 7983147"/>
              <a:gd name="connsiteX155" fmla="*/ 2129299 w 2129299"/>
              <a:gd name="connsiteY155" fmla="*/ 84409 h 7983147"/>
              <a:gd name="connsiteX156" fmla="*/ 2129299 w 2129299"/>
              <a:gd name="connsiteY156" fmla="*/ 588968 h 7983147"/>
              <a:gd name="connsiteX157" fmla="*/ 2129299 w 2129299"/>
              <a:gd name="connsiteY157" fmla="*/ 772138 h 7983147"/>
              <a:gd name="connsiteX158" fmla="*/ 2129299 w 2129299"/>
              <a:gd name="connsiteY158" fmla="*/ 856547 h 7983147"/>
              <a:gd name="connsiteX159" fmla="*/ 2129299 w 2129299"/>
              <a:gd name="connsiteY159" fmla="*/ 1361106 h 7983147"/>
              <a:gd name="connsiteX160" fmla="*/ 2129299 w 2129299"/>
              <a:gd name="connsiteY160" fmla="*/ 1930344 h 7983147"/>
              <a:gd name="connsiteX161" fmla="*/ 2129299 w 2129299"/>
              <a:gd name="connsiteY161" fmla="*/ 2014753 h 7983147"/>
              <a:gd name="connsiteX162" fmla="*/ 2129299 w 2129299"/>
              <a:gd name="connsiteY162" fmla="*/ 2519312 h 7983147"/>
              <a:gd name="connsiteX163" fmla="*/ 2129299 w 2129299"/>
              <a:gd name="connsiteY163" fmla="*/ 2702482 h 7983147"/>
              <a:gd name="connsiteX164" fmla="*/ 2129299 w 2129299"/>
              <a:gd name="connsiteY164" fmla="*/ 2703061 h 7983147"/>
              <a:gd name="connsiteX165" fmla="*/ 2129299 w 2129299"/>
              <a:gd name="connsiteY165" fmla="*/ 2786891 h 7983147"/>
              <a:gd name="connsiteX166" fmla="*/ 2129299 w 2129299"/>
              <a:gd name="connsiteY166" fmla="*/ 3291450 h 7983147"/>
              <a:gd name="connsiteX167" fmla="*/ 2129299 w 2129299"/>
              <a:gd name="connsiteY167" fmla="*/ 3475199 h 7983147"/>
              <a:gd name="connsiteX168" fmla="*/ 2129299 w 2129299"/>
              <a:gd name="connsiteY168" fmla="*/ 3669127 h 7983147"/>
              <a:gd name="connsiteX169" fmla="*/ 2129299 w 2129299"/>
              <a:gd name="connsiteY169" fmla="*/ 3816082 h 7983147"/>
              <a:gd name="connsiteX170" fmla="*/ 2129299 w 2129299"/>
              <a:gd name="connsiteY170" fmla="*/ 4386737 h 7983147"/>
              <a:gd name="connsiteX171" fmla="*/ 2129299 w 2129299"/>
              <a:gd name="connsiteY171" fmla="*/ 4441265 h 7983147"/>
              <a:gd name="connsiteX172" fmla="*/ 2129299 w 2129299"/>
              <a:gd name="connsiteY172" fmla="*/ 4535392 h 7983147"/>
              <a:gd name="connsiteX173" fmla="*/ 2129299 w 2129299"/>
              <a:gd name="connsiteY173" fmla="*/ 4588220 h 7983147"/>
              <a:gd name="connsiteX174" fmla="*/ 2129299 w 2129299"/>
              <a:gd name="connsiteY174" fmla="*/ 4633405 h 7983147"/>
              <a:gd name="connsiteX175" fmla="*/ 2129299 w 2129299"/>
              <a:gd name="connsiteY175" fmla="*/ 5158875 h 7983147"/>
              <a:gd name="connsiteX176" fmla="*/ 2129299 w 2129299"/>
              <a:gd name="connsiteY176" fmla="*/ 5280665 h 7983147"/>
              <a:gd name="connsiteX177" fmla="*/ 2129299 w 2129299"/>
              <a:gd name="connsiteY177" fmla="*/ 5307530 h 7983147"/>
              <a:gd name="connsiteX178" fmla="*/ 2129299 w 2129299"/>
              <a:gd name="connsiteY178" fmla="*/ 5405543 h 7983147"/>
              <a:gd name="connsiteX179" fmla="*/ 2129299 w 2129299"/>
              <a:gd name="connsiteY179" fmla="*/ 5599471 h 7983147"/>
              <a:gd name="connsiteX180" fmla="*/ 2129299 w 2129299"/>
              <a:gd name="connsiteY180" fmla="*/ 5746426 h 7983147"/>
              <a:gd name="connsiteX181" fmla="*/ 2129299 w 2129299"/>
              <a:gd name="connsiteY181" fmla="*/ 6052803 h 7983147"/>
              <a:gd name="connsiteX182" fmla="*/ 2129299 w 2129299"/>
              <a:gd name="connsiteY182" fmla="*/ 6317081 h 7983147"/>
              <a:gd name="connsiteX183" fmla="*/ 2129299 w 2129299"/>
              <a:gd name="connsiteY183" fmla="*/ 6371609 h 7983147"/>
              <a:gd name="connsiteX184" fmla="*/ 2129299 w 2129299"/>
              <a:gd name="connsiteY184" fmla="*/ 6465736 h 7983147"/>
              <a:gd name="connsiteX185" fmla="*/ 2129299 w 2129299"/>
              <a:gd name="connsiteY185" fmla="*/ 6518564 h 7983147"/>
              <a:gd name="connsiteX186" fmla="*/ 2129299 w 2129299"/>
              <a:gd name="connsiteY186" fmla="*/ 7089219 h 7983147"/>
              <a:gd name="connsiteX187" fmla="*/ 2129299 w 2129299"/>
              <a:gd name="connsiteY187" fmla="*/ 7211009 h 7983147"/>
              <a:gd name="connsiteX188" fmla="*/ 2129299 w 2129299"/>
              <a:gd name="connsiteY188" fmla="*/ 7237874 h 7983147"/>
              <a:gd name="connsiteX189" fmla="*/ 2129299 w 2129299"/>
              <a:gd name="connsiteY189" fmla="*/ 7983147 h 7983147"/>
              <a:gd name="connsiteX190" fmla="*/ 2062103 w 2129299"/>
              <a:gd name="connsiteY190" fmla="*/ 7983147 h 7983147"/>
              <a:gd name="connsiteX191" fmla="*/ 1572455 w 2129299"/>
              <a:gd name="connsiteY191" fmla="*/ 7983147 h 7983147"/>
              <a:gd name="connsiteX192" fmla="*/ 1419221 w 2129299"/>
              <a:gd name="connsiteY192" fmla="*/ 7983147 h 7983147"/>
              <a:gd name="connsiteX193" fmla="*/ 929573 w 2129299"/>
              <a:gd name="connsiteY193" fmla="*/ 7983147 h 7983147"/>
              <a:gd name="connsiteX194" fmla="*/ 855090 w 2129299"/>
              <a:gd name="connsiteY194" fmla="*/ 7983147 h 7983147"/>
              <a:gd name="connsiteX195" fmla="*/ 365443 w 2129299"/>
              <a:gd name="connsiteY195" fmla="*/ 7983147 h 7983147"/>
              <a:gd name="connsiteX196" fmla="*/ 0 w 2129299"/>
              <a:gd name="connsiteY196" fmla="*/ 7559990 h 798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2129299" h="7983147">
                <a:moveTo>
                  <a:pt x="0" y="7559990"/>
                </a:moveTo>
                <a:lnTo>
                  <a:pt x="0" y="7087072"/>
                </a:lnTo>
                <a:lnTo>
                  <a:pt x="0" y="6965538"/>
                </a:lnTo>
                <a:lnTo>
                  <a:pt x="0" y="6787852"/>
                </a:lnTo>
                <a:lnTo>
                  <a:pt x="0" y="6775535"/>
                </a:lnTo>
                <a:lnTo>
                  <a:pt x="0" y="6492622"/>
                </a:lnTo>
                <a:lnTo>
                  <a:pt x="0" y="6314934"/>
                </a:lnTo>
                <a:lnTo>
                  <a:pt x="0" y="6302617"/>
                </a:lnTo>
                <a:lnTo>
                  <a:pt x="0" y="6193400"/>
                </a:lnTo>
                <a:lnTo>
                  <a:pt x="0" y="6181084"/>
                </a:lnTo>
                <a:lnTo>
                  <a:pt x="0" y="6003397"/>
                </a:lnTo>
                <a:lnTo>
                  <a:pt x="0" y="5720484"/>
                </a:lnTo>
                <a:lnTo>
                  <a:pt x="0" y="5708166"/>
                </a:lnTo>
                <a:lnTo>
                  <a:pt x="0" y="5629646"/>
                </a:lnTo>
                <a:lnTo>
                  <a:pt x="0" y="5530479"/>
                </a:lnTo>
                <a:lnTo>
                  <a:pt x="0" y="5408946"/>
                </a:lnTo>
                <a:lnTo>
                  <a:pt x="0" y="5256477"/>
                </a:lnTo>
                <a:lnTo>
                  <a:pt x="0" y="5256475"/>
                </a:lnTo>
                <a:lnTo>
                  <a:pt x="0" y="5156728"/>
                </a:lnTo>
                <a:lnTo>
                  <a:pt x="0" y="5035194"/>
                </a:lnTo>
                <a:lnTo>
                  <a:pt x="0" y="5017004"/>
                </a:lnTo>
                <a:lnTo>
                  <a:pt x="0" y="4936028"/>
                </a:lnTo>
                <a:lnTo>
                  <a:pt x="0" y="4857508"/>
                </a:lnTo>
                <a:lnTo>
                  <a:pt x="0" y="4845191"/>
                </a:lnTo>
                <a:lnTo>
                  <a:pt x="0" y="4783561"/>
                </a:lnTo>
                <a:lnTo>
                  <a:pt x="0" y="4783556"/>
                </a:lnTo>
                <a:lnTo>
                  <a:pt x="0" y="4662028"/>
                </a:lnTo>
                <a:lnTo>
                  <a:pt x="0" y="4662026"/>
                </a:lnTo>
                <a:lnTo>
                  <a:pt x="0" y="4562278"/>
                </a:lnTo>
                <a:lnTo>
                  <a:pt x="0" y="4544086"/>
                </a:lnTo>
                <a:lnTo>
                  <a:pt x="0" y="4484339"/>
                </a:lnTo>
                <a:lnTo>
                  <a:pt x="0" y="4484337"/>
                </a:lnTo>
                <a:lnTo>
                  <a:pt x="0" y="4472024"/>
                </a:lnTo>
                <a:lnTo>
                  <a:pt x="0" y="4472021"/>
                </a:lnTo>
                <a:lnTo>
                  <a:pt x="0" y="4422552"/>
                </a:lnTo>
                <a:lnTo>
                  <a:pt x="0" y="4384590"/>
                </a:lnTo>
                <a:lnTo>
                  <a:pt x="0" y="4372273"/>
                </a:lnTo>
                <a:lnTo>
                  <a:pt x="0" y="4263056"/>
                </a:lnTo>
                <a:lnTo>
                  <a:pt x="0" y="4250740"/>
                </a:lnTo>
                <a:lnTo>
                  <a:pt x="0" y="4244866"/>
                </a:lnTo>
                <a:lnTo>
                  <a:pt x="0" y="4232549"/>
                </a:lnTo>
                <a:lnTo>
                  <a:pt x="0" y="4189110"/>
                </a:lnTo>
                <a:lnTo>
                  <a:pt x="0" y="4189108"/>
                </a:lnTo>
                <a:lnTo>
                  <a:pt x="0" y="4073053"/>
                </a:lnTo>
                <a:lnTo>
                  <a:pt x="0" y="4011423"/>
                </a:lnTo>
                <a:lnTo>
                  <a:pt x="0" y="4011418"/>
                </a:lnTo>
                <a:lnTo>
                  <a:pt x="0" y="3999106"/>
                </a:lnTo>
                <a:lnTo>
                  <a:pt x="0" y="3999104"/>
                </a:lnTo>
                <a:lnTo>
                  <a:pt x="0" y="3949635"/>
                </a:lnTo>
                <a:lnTo>
                  <a:pt x="0" y="3889890"/>
                </a:lnTo>
                <a:lnTo>
                  <a:pt x="0" y="3889888"/>
                </a:lnTo>
                <a:lnTo>
                  <a:pt x="0" y="3877574"/>
                </a:lnTo>
                <a:lnTo>
                  <a:pt x="0" y="3877571"/>
                </a:lnTo>
                <a:lnTo>
                  <a:pt x="0" y="3790140"/>
                </a:lnTo>
                <a:lnTo>
                  <a:pt x="0" y="3777822"/>
                </a:lnTo>
                <a:lnTo>
                  <a:pt x="0" y="3771948"/>
                </a:lnTo>
                <a:lnTo>
                  <a:pt x="0" y="3759631"/>
                </a:lnTo>
                <a:lnTo>
                  <a:pt x="0" y="3699886"/>
                </a:lnTo>
                <a:lnTo>
                  <a:pt x="0" y="3699883"/>
                </a:lnTo>
                <a:lnTo>
                  <a:pt x="0" y="3650414"/>
                </a:lnTo>
                <a:lnTo>
                  <a:pt x="0" y="3638099"/>
                </a:lnTo>
                <a:lnTo>
                  <a:pt x="0" y="3636592"/>
                </a:lnTo>
                <a:lnTo>
                  <a:pt x="0" y="3600135"/>
                </a:lnTo>
                <a:lnTo>
                  <a:pt x="0" y="3478602"/>
                </a:lnTo>
                <a:lnTo>
                  <a:pt x="0" y="3460411"/>
                </a:lnTo>
                <a:lnTo>
                  <a:pt x="0" y="3416972"/>
                </a:lnTo>
                <a:lnTo>
                  <a:pt x="0" y="3416970"/>
                </a:lnTo>
                <a:lnTo>
                  <a:pt x="0" y="3404656"/>
                </a:lnTo>
                <a:lnTo>
                  <a:pt x="0" y="3404654"/>
                </a:lnTo>
                <a:lnTo>
                  <a:pt x="0" y="3354004"/>
                </a:lnTo>
                <a:lnTo>
                  <a:pt x="0" y="3326133"/>
                </a:lnTo>
                <a:lnTo>
                  <a:pt x="0" y="3326131"/>
                </a:lnTo>
                <a:lnTo>
                  <a:pt x="0" y="3226968"/>
                </a:lnTo>
                <a:lnTo>
                  <a:pt x="0" y="3226966"/>
                </a:lnTo>
                <a:lnTo>
                  <a:pt x="0" y="3177497"/>
                </a:lnTo>
                <a:lnTo>
                  <a:pt x="0" y="3165181"/>
                </a:lnTo>
                <a:lnTo>
                  <a:pt x="0" y="3105436"/>
                </a:lnTo>
                <a:lnTo>
                  <a:pt x="0" y="3105433"/>
                </a:lnTo>
                <a:lnTo>
                  <a:pt x="0" y="3086660"/>
                </a:lnTo>
                <a:lnTo>
                  <a:pt x="0" y="3005684"/>
                </a:lnTo>
                <a:lnTo>
                  <a:pt x="0" y="2987493"/>
                </a:lnTo>
                <a:lnTo>
                  <a:pt x="0" y="2865961"/>
                </a:lnTo>
                <a:lnTo>
                  <a:pt x="0" y="2864454"/>
                </a:lnTo>
                <a:lnTo>
                  <a:pt x="0" y="2853217"/>
                </a:lnTo>
                <a:lnTo>
                  <a:pt x="0" y="2853212"/>
                </a:lnTo>
                <a:lnTo>
                  <a:pt x="0" y="2731684"/>
                </a:lnTo>
                <a:lnTo>
                  <a:pt x="0" y="2731682"/>
                </a:lnTo>
                <a:lnTo>
                  <a:pt x="0" y="2713492"/>
                </a:lnTo>
                <a:lnTo>
                  <a:pt x="0" y="2713490"/>
                </a:lnTo>
                <a:lnTo>
                  <a:pt x="0" y="2702482"/>
                </a:lnTo>
                <a:lnTo>
                  <a:pt x="0" y="2632518"/>
                </a:lnTo>
                <a:lnTo>
                  <a:pt x="0" y="2632516"/>
                </a:lnTo>
                <a:lnTo>
                  <a:pt x="0" y="2613742"/>
                </a:lnTo>
                <a:lnTo>
                  <a:pt x="0" y="2581866"/>
                </a:lnTo>
                <a:lnTo>
                  <a:pt x="0" y="2553995"/>
                </a:lnTo>
                <a:lnTo>
                  <a:pt x="0" y="2553993"/>
                </a:lnTo>
                <a:lnTo>
                  <a:pt x="0" y="2541680"/>
                </a:lnTo>
                <a:lnTo>
                  <a:pt x="0" y="2541677"/>
                </a:lnTo>
                <a:lnTo>
                  <a:pt x="0" y="2492208"/>
                </a:lnTo>
                <a:lnTo>
                  <a:pt x="0" y="2393043"/>
                </a:lnTo>
                <a:lnTo>
                  <a:pt x="0" y="2314522"/>
                </a:lnTo>
                <a:lnTo>
                  <a:pt x="0" y="2302205"/>
                </a:lnTo>
                <a:lnTo>
                  <a:pt x="0" y="2258766"/>
                </a:lnTo>
                <a:lnTo>
                  <a:pt x="0" y="2258764"/>
                </a:lnTo>
                <a:lnTo>
                  <a:pt x="0" y="2081079"/>
                </a:lnTo>
                <a:lnTo>
                  <a:pt x="0" y="2081074"/>
                </a:lnTo>
                <a:lnTo>
                  <a:pt x="0" y="2068762"/>
                </a:lnTo>
                <a:lnTo>
                  <a:pt x="0" y="2068760"/>
                </a:lnTo>
                <a:lnTo>
                  <a:pt x="0" y="2019291"/>
                </a:lnTo>
                <a:lnTo>
                  <a:pt x="0" y="1959546"/>
                </a:lnTo>
                <a:lnTo>
                  <a:pt x="0" y="1959544"/>
                </a:lnTo>
                <a:lnTo>
                  <a:pt x="0" y="1947230"/>
                </a:lnTo>
                <a:lnTo>
                  <a:pt x="0" y="1947227"/>
                </a:lnTo>
                <a:lnTo>
                  <a:pt x="0" y="1941354"/>
                </a:lnTo>
                <a:lnTo>
                  <a:pt x="0" y="1941352"/>
                </a:lnTo>
                <a:lnTo>
                  <a:pt x="0" y="1930344"/>
                </a:lnTo>
                <a:lnTo>
                  <a:pt x="0" y="1841604"/>
                </a:lnTo>
                <a:lnTo>
                  <a:pt x="0" y="1829287"/>
                </a:lnTo>
                <a:lnTo>
                  <a:pt x="0" y="1769542"/>
                </a:lnTo>
                <a:lnTo>
                  <a:pt x="0" y="1769539"/>
                </a:lnTo>
                <a:lnTo>
                  <a:pt x="0" y="1720070"/>
                </a:lnTo>
                <a:lnTo>
                  <a:pt x="0" y="1707755"/>
                </a:lnTo>
                <a:lnTo>
                  <a:pt x="0" y="1706248"/>
                </a:lnTo>
                <a:lnTo>
                  <a:pt x="0" y="1530067"/>
                </a:lnTo>
                <a:lnTo>
                  <a:pt x="0" y="1486628"/>
                </a:lnTo>
                <a:lnTo>
                  <a:pt x="0" y="1486626"/>
                </a:lnTo>
                <a:lnTo>
                  <a:pt x="0" y="1474312"/>
                </a:lnTo>
                <a:lnTo>
                  <a:pt x="0" y="1474310"/>
                </a:lnTo>
                <a:lnTo>
                  <a:pt x="0" y="1423660"/>
                </a:lnTo>
                <a:lnTo>
                  <a:pt x="0" y="1296624"/>
                </a:lnTo>
                <a:lnTo>
                  <a:pt x="0" y="1296622"/>
                </a:lnTo>
                <a:lnTo>
                  <a:pt x="0" y="1247153"/>
                </a:lnTo>
                <a:lnTo>
                  <a:pt x="0" y="1234837"/>
                </a:lnTo>
                <a:lnTo>
                  <a:pt x="0" y="1175092"/>
                </a:lnTo>
                <a:lnTo>
                  <a:pt x="0" y="1175089"/>
                </a:lnTo>
                <a:lnTo>
                  <a:pt x="0" y="1057149"/>
                </a:lnTo>
                <a:lnTo>
                  <a:pt x="0" y="935617"/>
                </a:lnTo>
                <a:lnTo>
                  <a:pt x="0" y="934110"/>
                </a:lnTo>
                <a:lnTo>
                  <a:pt x="0" y="783148"/>
                </a:lnTo>
                <a:lnTo>
                  <a:pt x="0" y="783146"/>
                </a:lnTo>
                <a:lnTo>
                  <a:pt x="0" y="772138"/>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772138"/>
                </a:lnTo>
                <a:lnTo>
                  <a:pt x="2129299" y="856547"/>
                </a:lnTo>
                <a:lnTo>
                  <a:pt x="2129299" y="1361106"/>
                </a:lnTo>
                <a:lnTo>
                  <a:pt x="2129299" y="1930344"/>
                </a:lnTo>
                <a:lnTo>
                  <a:pt x="2129299" y="2014753"/>
                </a:lnTo>
                <a:lnTo>
                  <a:pt x="2129299" y="2519312"/>
                </a:lnTo>
                <a:lnTo>
                  <a:pt x="2129299" y="2702482"/>
                </a:lnTo>
                <a:lnTo>
                  <a:pt x="2129299" y="2703061"/>
                </a:lnTo>
                <a:lnTo>
                  <a:pt x="2129299" y="2786891"/>
                </a:lnTo>
                <a:lnTo>
                  <a:pt x="2129299" y="3291450"/>
                </a:lnTo>
                <a:lnTo>
                  <a:pt x="2129299" y="3475199"/>
                </a:lnTo>
                <a:lnTo>
                  <a:pt x="2129299" y="3669127"/>
                </a:lnTo>
                <a:lnTo>
                  <a:pt x="2129299" y="3816082"/>
                </a:lnTo>
                <a:lnTo>
                  <a:pt x="2129299" y="4386737"/>
                </a:lnTo>
                <a:lnTo>
                  <a:pt x="2129299" y="4441265"/>
                </a:lnTo>
                <a:lnTo>
                  <a:pt x="2129299" y="4535392"/>
                </a:lnTo>
                <a:lnTo>
                  <a:pt x="2129299" y="4588220"/>
                </a:lnTo>
                <a:lnTo>
                  <a:pt x="2129299" y="4633405"/>
                </a:lnTo>
                <a:lnTo>
                  <a:pt x="2129299" y="5158875"/>
                </a:lnTo>
                <a:lnTo>
                  <a:pt x="2129299" y="5280665"/>
                </a:lnTo>
                <a:lnTo>
                  <a:pt x="2129299" y="5307530"/>
                </a:lnTo>
                <a:lnTo>
                  <a:pt x="2129299" y="5405543"/>
                </a:lnTo>
                <a:lnTo>
                  <a:pt x="2129299" y="5599471"/>
                </a:lnTo>
                <a:lnTo>
                  <a:pt x="2129299" y="5746426"/>
                </a:lnTo>
                <a:lnTo>
                  <a:pt x="2129299" y="6052803"/>
                </a:lnTo>
                <a:lnTo>
                  <a:pt x="2129299" y="6317081"/>
                </a:lnTo>
                <a:lnTo>
                  <a:pt x="2129299" y="6371609"/>
                </a:lnTo>
                <a:lnTo>
                  <a:pt x="2129299" y="6465736"/>
                </a:lnTo>
                <a:lnTo>
                  <a:pt x="2129299" y="6518564"/>
                </a:lnTo>
                <a:lnTo>
                  <a:pt x="2129299" y="7089219"/>
                </a:lnTo>
                <a:lnTo>
                  <a:pt x="2129299" y="7211009"/>
                </a:lnTo>
                <a:lnTo>
                  <a:pt x="2129299" y="7237874"/>
                </a:lnTo>
                <a:lnTo>
                  <a:pt x="2129299" y="7983147"/>
                </a:lnTo>
                <a:lnTo>
                  <a:pt x="2062103" y="7983147"/>
                </a:lnTo>
                <a:lnTo>
                  <a:pt x="1572455" y="7983147"/>
                </a:lnTo>
                <a:lnTo>
                  <a:pt x="1419221" y="7983147"/>
                </a:lnTo>
                <a:lnTo>
                  <a:pt x="929573" y="7983147"/>
                </a:lnTo>
                <a:lnTo>
                  <a:pt x="855090" y="7983147"/>
                </a:lnTo>
                <a:lnTo>
                  <a:pt x="365443" y="7983147"/>
                </a:lnTo>
                <a:cubicBezTo>
                  <a:pt x="164152" y="7983147"/>
                  <a:pt x="0" y="7794458"/>
                  <a:pt x="0" y="7559990"/>
                </a:cubicBezTo>
                <a:close/>
              </a:path>
            </a:pathLst>
          </a:custGeom>
          <a:noFill/>
          <a:ln w="24491" cap="flat">
            <a:solidFill>
              <a:srgbClr val="EC7C69"/>
            </a:solidFill>
            <a:prstDash val="solid"/>
            <a:miter/>
          </a:ln>
        </p:spPr>
        <p:txBody>
          <a:bodyPr wrap="square" rtlCol="0" anchor="ctr">
            <a:noAutofit/>
          </a:bodyPr>
          <a:lstStyle/>
          <a:p>
            <a:endParaRPr lang="en-US"/>
          </a:p>
        </p:txBody>
      </p:sp>
      <p:pic>
        <p:nvPicPr>
          <p:cNvPr id="52" name="Picture 51">
            <a:extLst>
              <a:ext uri="{FF2B5EF4-FFF2-40B4-BE49-F238E27FC236}">
                <a16:creationId xmlns:a16="http://schemas.microsoft.com/office/drawing/2014/main" id="{87ED6E45-24DE-AB93-B73E-AB4EAECFAE4C}"/>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3218304" y="5298558"/>
            <a:ext cx="793523" cy="789905"/>
          </a:xfrm>
          <a:prstGeom prst="ellipse">
            <a:avLst/>
          </a:prstGeom>
        </p:spPr>
      </p:pic>
    </p:spTree>
    <p:extLst>
      <p:ext uri="{BB962C8B-B14F-4D97-AF65-F5344CB8AC3E}">
        <p14:creationId xmlns:p14="http://schemas.microsoft.com/office/powerpoint/2010/main" val="22978376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FF235-CA2C-905D-DAE9-B03ECF83A204}"/>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79644100-54C6-6B20-6BB8-07149FE3520A}"/>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Rastoči trend</a:t>
            </a:r>
          </a:p>
        </p:txBody>
      </p:sp>
      <p:sp>
        <p:nvSpPr>
          <p:cNvPr id="19" name="Text Placeholder 5">
            <a:extLst>
              <a:ext uri="{FF2B5EF4-FFF2-40B4-BE49-F238E27FC236}">
                <a16:creationId xmlns:a16="http://schemas.microsoft.com/office/drawing/2014/main" id="{9FDB3AB2-E31B-0BB5-BC7F-208BEF915898}"/>
              </a:ext>
            </a:extLst>
          </p:cNvPr>
          <p:cNvSpPr>
            <a:spLocks noGrp="1"/>
          </p:cNvSpPr>
          <p:nvPr>
            <p:ph type="body" sz="quarter" idx="19"/>
          </p:nvPr>
        </p:nvSpPr>
        <p:spPr>
          <a:xfrm>
            <a:off x="423358" y="941779"/>
            <a:ext cx="1197303" cy="385564"/>
          </a:xfrm>
        </p:spPr>
        <p:txBody>
          <a:bodyPr/>
          <a:lstStyle/>
          <a:p>
            <a:r>
              <a:rPr lang="en-US" dirty="0"/>
              <a:t>05</a:t>
            </a:r>
          </a:p>
        </p:txBody>
      </p:sp>
      <p:sp>
        <p:nvSpPr>
          <p:cNvPr id="20" name="Text Placeholder 6">
            <a:extLst>
              <a:ext uri="{FF2B5EF4-FFF2-40B4-BE49-F238E27FC236}">
                <a16:creationId xmlns:a16="http://schemas.microsoft.com/office/drawing/2014/main" id="{350AC600-2B40-FA24-0D7D-02BBC3457F13}"/>
              </a:ext>
            </a:extLst>
          </p:cNvPr>
          <p:cNvSpPr>
            <a:spLocks noGrp="1"/>
          </p:cNvSpPr>
          <p:nvPr>
            <p:ph type="body" sz="quarter" idx="16"/>
          </p:nvPr>
        </p:nvSpPr>
        <p:spPr>
          <a:xfrm>
            <a:off x="4055218" y="942119"/>
            <a:ext cx="6688982" cy="803654"/>
          </a:xfrm>
          <a:prstGeom prst="rect">
            <a:avLst/>
          </a:prstGeom>
        </p:spPr>
        <p:txBody>
          <a:bodyPr/>
          <a:lstStyle/>
          <a:p>
            <a:pPr>
              <a:lnSpc>
                <a:spcPts val="2960"/>
              </a:lnSpc>
            </a:pPr>
            <a:r>
              <a:rPr lang="en-GB" sz="3600" dirty="0">
                <a:solidFill>
                  <a:srgbClr val="EC7C69"/>
                </a:solidFill>
              </a:rPr>
              <a:t>Pozitiven vpliv na lokalno skupnost in gospodarstvo</a:t>
            </a:r>
          </a:p>
          <a:p>
            <a:pPr>
              <a:lnSpc>
                <a:spcPts val="2960"/>
              </a:lnSpc>
            </a:pPr>
            <a:endParaRPr lang="en-GB" sz="3600" dirty="0">
              <a:solidFill>
                <a:srgbClr val="EC7C69"/>
              </a:solidFill>
            </a:endParaRPr>
          </a:p>
        </p:txBody>
      </p:sp>
      <p:sp>
        <p:nvSpPr>
          <p:cNvPr id="21" name="Text Placeholder 3">
            <a:extLst>
              <a:ext uri="{FF2B5EF4-FFF2-40B4-BE49-F238E27FC236}">
                <a16:creationId xmlns:a16="http://schemas.microsoft.com/office/drawing/2014/main" id="{92A5E1F1-29A4-A1F6-EF88-489AA2950C35}"/>
              </a:ext>
            </a:extLst>
          </p:cNvPr>
          <p:cNvSpPr>
            <a:spLocks noGrp="1"/>
          </p:cNvSpPr>
          <p:nvPr>
            <p:ph type="body" sz="quarter" idx="21"/>
          </p:nvPr>
        </p:nvSpPr>
        <p:spPr>
          <a:xfrm>
            <a:off x="4055218" y="2243245"/>
            <a:ext cx="7032802" cy="3773184"/>
          </a:xfrm>
          <a:prstGeom prst="rect">
            <a:avLst/>
          </a:prstGeom>
        </p:spPr>
        <p:txBody>
          <a:bodyPr lIns="91440" tIns="45720" rIns="91440" bIns="45720" anchor="t"/>
          <a:lstStyle/>
          <a:p>
            <a:pPr>
              <a:lnSpc>
                <a:spcPts val="2380"/>
              </a:lnSpc>
            </a:pPr>
            <a:r>
              <a:rPr lang="en-US" dirty="0"/>
              <a:t>Da bi vaše podjetje pomembno prispevalo k </a:t>
            </a:r>
            <a:r>
              <a:rPr lang="en-US" b="1" dirty="0"/>
              <a:t>lokalnemu gospodarskemu razvoju</a:t>
            </a:r>
            <a:r>
              <a:rPr lang="en-US" dirty="0"/>
              <a:t>, mora sprejeti načela </a:t>
            </a:r>
            <a:r>
              <a:rPr lang="en-US" b="1" dirty="0"/>
              <a:t>uravnotežene rasti turizma</a:t>
            </a:r>
            <a:r>
              <a:rPr lang="en-US" dirty="0"/>
              <a:t>. To vključuje aktivno </a:t>
            </a:r>
            <a:r>
              <a:rPr lang="en-US" b="1" dirty="0"/>
              <a:t>podporo lokalnemu podjetništvu</a:t>
            </a:r>
            <a:r>
              <a:rPr lang="en-US" dirty="0"/>
              <a:t>, malim in srednjim podjetjem (MSP) ter </a:t>
            </a:r>
            <a:r>
              <a:rPr lang="en-US" b="1" dirty="0"/>
              <a:t>ustvarjanju delovnih mest </a:t>
            </a:r>
            <a:r>
              <a:rPr lang="en-US" dirty="0"/>
              <a:t>v skupnosti. </a:t>
            </a:r>
          </a:p>
          <a:p>
            <a:pPr>
              <a:lnSpc>
                <a:spcPts val="2380"/>
              </a:lnSpc>
            </a:pPr>
            <a:endParaRPr lang="en-US" dirty="0"/>
          </a:p>
          <a:p>
            <a:pPr>
              <a:lnSpc>
                <a:spcPts val="2380"/>
              </a:lnSpc>
            </a:pPr>
            <a:r>
              <a:rPr lang="en-US" dirty="0"/>
              <a:t>Ko </a:t>
            </a:r>
            <a:r>
              <a:rPr lang="en-US" b="1" dirty="0"/>
              <a:t>se prihodki iz turizma ponovno vlagajo </a:t>
            </a:r>
            <a:r>
              <a:rPr lang="en-US" dirty="0"/>
              <a:t>v lokalno infrastrukturo, pobude skupnosti in ohranjanje kulturne dediščine, se zagotovi, da se koristi turizma delijo pravično in trajnostno.</a:t>
            </a:r>
          </a:p>
        </p:txBody>
      </p:sp>
      <p:sp>
        <p:nvSpPr>
          <p:cNvPr id="22" name="Slide Number Placeholder 5">
            <a:extLst>
              <a:ext uri="{FF2B5EF4-FFF2-40B4-BE49-F238E27FC236}">
                <a16:creationId xmlns:a16="http://schemas.microsoft.com/office/drawing/2014/main" id="{95862D53-5996-510D-8558-07876794C32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73</a:t>
            </a:fld>
            <a:endParaRPr lang="fr-CA" sz="1200" dirty="0"/>
          </a:p>
        </p:txBody>
      </p:sp>
      <p:grpSp>
        <p:nvGrpSpPr>
          <p:cNvPr id="30" name="Graphic 503">
            <a:extLst>
              <a:ext uri="{FF2B5EF4-FFF2-40B4-BE49-F238E27FC236}">
                <a16:creationId xmlns:a16="http://schemas.microsoft.com/office/drawing/2014/main" id="{B60AB263-26D2-4529-1B7D-4117E8172A83}"/>
              </a:ext>
            </a:extLst>
          </p:cNvPr>
          <p:cNvGrpSpPr/>
          <p:nvPr/>
        </p:nvGrpSpPr>
        <p:grpSpPr>
          <a:xfrm>
            <a:off x="926821" y="4718516"/>
            <a:ext cx="1174633" cy="1297913"/>
            <a:chOff x="12846663" y="3911411"/>
            <a:chExt cx="1023375" cy="1130779"/>
          </a:xfrm>
          <a:noFill/>
        </p:grpSpPr>
        <p:grpSp>
          <p:nvGrpSpPr>
            <p:cNvPr id="31" name="Graphic 503">
              <a:extLst>
                <a:ext uri="{FF2B5EF4-FFF2-40B4-BE49-F238E27FC236}">
                  <a16:creationId xmlns:a16="http://schemas.microsoft.com/office/drawing/2014/main" id="{42783156-CED1-6145-A8AC-5DD99DC48B5B}"/>
                </a:ext>
              </a:extLst>
            </p:cNvPr>
            <p:cNvGrpSpPr/>
            <p:nvPr/>
          </p:nvGrpSpPr>
          <p:grpSpPr>
            <a:xfrm>
              <a:off x="12846663" y="4242607"/>
              <a:ext cx="1023375" cy="799582"/>
              <a:chOff x="12846663" y="4242607"/>
              <a:chExt cx="1023375" cy="799582"/>
            </a:xfrm>
            <a:grpFill/>
          </p:grpSpPr>
          <p:grpSp>
            <p:nvGrpSpPr>
              <p:cNvPr id="42" name="Graphic 503">
                <a:extLst>
                  <a:ext uri="{FF2B5EF4-FFF2-40B4-BE49-F238E27FC236}">
                    <a16:creationId xmlns:a16="http://schemas.microsoft.com/office/drawing/2014/main" id="{72219A11-8DFB-DFAD-5728-2C6396E5D952}"/>
                  </a:ext>
                </a:extLst>
              </p:cNvPr>
              <p:cNvGrpSpPr/>
              <p:nvPr/>
            </p:nvGrpSpPr>
            <p:grpSpPr>
              <a:xfrm>
                <a:off x="13409519" y="4242607"/>
                <a:ext cx="460518" cy="799582"/>
                <a:chOff x="13409519" y="4242607"/>
                <a:chExt cx="460518" cy="799582"/>
              </a:xfrm>
              <a:grpFill/>
            </p:grpSpPr>
            <p:sp>
              <p:nvSpPr>
                <p:cNvPr id="47" name="Freeform 1185">
                  <a:extLst>
                    <a:ext uri="{FF2B5EF4-FFF2-40B4-BE49-F238E27FC236}">
                      <a16:creationId xmlns:a16="http://schemas.microsoft.com/office/drawing/2014/main" id="{E5B78678-10F5-E9C9-6586-1D11AFDD9AD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grpFill/>
                <a:ln w="16501" cap="rnd">
                  <a:solidFill>
                    <a:srgbClr val="494949"/>
                  </a:solidFill>
                  <a:prstDash val="solid"/>
                  <a:round/>
                </a:ln>
              </p:spPr>
              <p:txBody>
                <a:bodyPr rtlCol="0" anchor="ctr"/>
                <a:lstStyle/>
                <a:p>
                  <a:endParaRPr lang="en-US" sz="1799"/>
                </a:p>
              </p:txBody>
            </p:sp>
            <p:sp>
              <p:nvSpPr>
                <p:cNvPr id="48" name="Freeform 1186">
                  <a:extLst>
                    <a:ext uri="{FF2B5EF4-FFF2-40B4-BE49-F238E27FC236}">
                      <a16:creationId xmlns:a16="http://schemas.microsoft.com/office/drawing/2014/main" id="{402DC8BE-BDC3-467D-7094-C291CEBF4275}"/>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grpFill/>
                <a:ln w="16501" cap="rnd">
                  <a:solidFill>
                    <a:srgbClr val="494949"/>
                  </a:solidFill>
                  <a:prstDash val="solid"/>
                  <a:round/>
                </a:ln>
              </p:spPr>
              <p:txBody>
                <a:bodyPr rtlCol="0" anchor="ctr"/>
                <a:lstStyle/>
                <a:p>
                  <a:endParaRPr lang="en-US" sz="1799"/>
                </a:p>
              </p:txBody>
            </p:sp>
            <p:sp>
              <p:nvSpPr>
                <p:cNvPr id="49" name="Freeform 1187">
                  <a:extLst>
                    <a:ext uri="{FF2B5EF4-FFF2-40B4-BE49-F238E27FC236}">
                      <a16:creationId xmlns:a16="http://schemas.microsoft.com/office/drawing/2014/main" id="{FFD4D808-003A-BBB8-0C0B-4EB4F8CF2005}"/>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grpFill/>
                <a:ln w="16501" cap="rnd">
                  <a:solidFill>
                    <a:srgbClr val="494949"/>
                  </a:solidFill>
                  <a:prstDash val="solid"/>
                  <a:round/>
                </a:ln>
              </p:spPr>
              <p:txBody>
                <a:bodyPr rtlCol="0" anchor="ctr"/>
                <a:lstStyle/>
                <a:p>
                  <a:endParaRPr lang="en-US" sz="1799"/>
                </a:p>
              </p:txBody>
            </p:sp>
          </p:grpSp>
          <p:grpSp>
            <p:nvGrpSpPr>
              <p:cNvPr id="43" name="Graphic 503">
                <a:extLst>
                  <a:ext uri="{FF2B5EF4-FFF2-40B4-BE49-F238E27FC236}">
                    <a16:creationId xmlns:a16="http://schemas.microsoft.com/office/drawing/2014/main" id="{5E6C2E25-6EBC-7BDE-CE07-3209EA0C886D}"/>
                  </a:ext>
                </a:extLst>
              </p:cNvPr>
              <p:cNvGrpSpPr/>
              <p:nvPr/>
            </p:nvGrpSpPr>
            <p:grpSpPr>
              <a:xfrm>
                <a:off x="12846663" y="4242733"/>
                <a:ext cx="462169" cy="799457"/>
                <a:chOff x="12846663" y="4242733"/>
                <a:chExt cx="462169" cy="799457"/>
              </a:xfrm>
              <a:grpFill/>
            </p:grpSpPr>
            <p:sp>
              <p:nvSpPr>
                <p:cNvPr id="44" name="Freeform 1189">
                  <a:extLst>
                    <a:ext uri="{FF2B5EF4-FFF2-40B4-BE49-F238E27FC236}">
                      <a16:creationId xmlns:a16="http://schemas.microsoft.com/office/drawing/2014/main" id="{CCFC3CE7-79AB-49A4-58D6-8B9F43DF3638}"/>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grpFill/>
                <a:ln w="16501" cap="rnd">
                  <a:solidFill>
                    <a:srgbClr val="494949"/>
                  </a:solidFill>
                  <a:prstDash val="solid"/>
                  <a:round/>
                </a:ln>
              </p:spPr>
              <p:txBody>
                <a:bodyPr rtlCol="0" anchor="ctr"/>
                <a:lstStyle/>
                <a:p>
                  <a:endParaRPr lang="en-US" sz="1799"/>
                </a:p>
              </p:txBody>
            </p:sp>
            <p:sp>
              <p:nvSpPr>
                <p:cNvPr id="45" name="Freeform 1190">
                  <a:extLst>
                    <a:ext uri="{FF2B5EF4-FFF2-40B4-BE49-F238E27FC236}">
                      <a16:creationId xmlns:a16="http://schemas.microsoft.com/office/drawing/2014/main" id="{18741B2B-CFC4-E1DC-41DD-82CD7949F298}"/>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grpFill/>
                <a:ln w="16501" cap="rnd">
                  <a:solidFill>
                    <a:srgbClr val="494949"/>
                  </a:solidFill>
                  <a:prstDash val="solid"/>
                  <a:round/>
                </a:ln>
              </p:spPr>
              <p:txBody>
                <a:bodyPr rtlCol="0" anchor="ctr"/>
                <a:lstStyle/>
                <a:p>
                  <a:endParaRPr lang="en-US" sz="1799"/>
                </a:p>
              </p:txBody>
            </p:sp>
            <p:sp>
              <p:nvSpPr>
                <p:cNvPr id="46" name="Freeform 1191">
                  <a:extLst>
                    <a:ext uri="{FF2B5EF4-FFF2-40B4-BE49-F238E27FC236}">
                      <a16:creationId xmlns:a16="http://schemas.microsoft.com/office/drawing/2014/main" id="{B9EDB2C8-2093-9373-EB56-E71492BAE316}"/>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grpFill/>
                <a:ln w="16501" cap="rnd">
                  <a:solidFill>
                    <a:srgbClr val="494949"/>
                  </a:solidFill>
                  <a:prstDash val="solid"/>
                  <a:round/>
                </a:ln>
              </p:spPr>
              <p:txBody>
                <a:bodyPr rtlCol="0" anchor="ctr"/>
                <a:lstStyle/>
                <a:p>
                  <a:endParaRPr lang="en-US" sz="1799"/>
                </a:p>
              </p:txBody>
            </p:sp>
          </p:grpSp>
        </p:grpSp>
        <p:grpSp>
          <p:nvGrpSpPr>
            <p:cNvPr id="32" name="Graphic 503">
              <a:extLst>
                <a:ext uri="{FF2B5EF4-FFF2-40B4-BE49-F238E27FC236}">
                  <a16:creationId xmlns:a16="http://schemas.microsoft.com/office/drawing/2014/main" id="{5F944A24-63D4-F9C5-6C78-1571F5BF2CA0}"/>
                </a:ext>
              </a:extLst>
            </p:cNvPr>
            <p:cNvGrpSpPr/>
            <p:nvPr/>
          </p:nvGrpSpPr>
          <p:grpSpPr>
            <a:xfrm>
              <a:off x="13086001" y="3911411"/>
              <a:ext cx="602471" cy="728577"/>
              <a:chOff x="13086001" y="3911411"/>
              <a:chExt cx="602471" cy="728577"/>
            </a:xfrm>
            <a:grpFill/>
          </p:grpSpPr>
          <p:sp>
            <p:nvSpPr>
              <p:cNvPr id="33" name="Freeform 1193">
                <a:extLst>
                  <a:ext uri="{FF2B5EF4-FFF2-40B4-BE49-F238E27FC236}">
                    <a16:creationId xmlns:a16="http://schemas.microsoft.com/office/drawing/2014/main" id="{4DFA3221-B508-E771-F39B-89377DCDDDFD}"/>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grpFill/>
              <a:ln w="16501" cap="rnd">
                <a:solidFill>
                  <a:srgbClr val="494949"/>
                </a:solidFill>
                <a:prstDash val="solid"/>
                <a:round/>
              </a:ln>
            </p:spPr>
            <p:txBody>
              <a:bodyPr rtlCol="0" anchor="ctr"/>
              <a:lstStyle/>
              <a:p>
                <a:endParaRPr lang="en-US" sz="1799"/>
              </a:p>
            </p:txBody>
          </p:sp>
          <p:sp>
            <p:nvSpPr>
              <p:cNvPr id="34" name="Freeform 1194">
                <a:extLst>
                  <a:ext uri="{FF2B5EF4-FFF2-40B4-BE49-F238E27FC236}">
                    <a16:creationId xmlns:a16="http://schemas.microsoft.com/office/drawing/2014/main" id="{409406B8-C47F-7667-35F5-7CD3C09177BB}"/>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EC7C69"/>
              </a:solidFill>
              <a:ln w="16501" cap="rnd">
                <a:solidFill>
                  <a:srgbClr val="494949"/>
                </a:solidFill>
                <a:prstDash val="solid"/>
                <a:round/>
              </a:ln>
            </p:spPr>
            <p:txBody>
              <a:bodyPr rtlCol="0" anchor="ctr"/>
              <a:lstStyle/>
              <a:p>
                <a:endParaRPr lang="en-US" sz="1799"/>
              </a:p>
            </p:txBody>
          </p:sp>
          <p:sp>
            <p:nvSpPr>
              <p:cNvPr id="35" name="Freeform 1195">
                <a:extLst>
                  <a:ext uri="{FF2B5EF4-FFF2-40B4-BE49-F238E27FC236}">
                    <a16:creationId xmlns:a16="http://schemas.microsoft.com/office/drawing/2014/main" id="{B448C4FA-F38C-D07D-6771-1D5A44B494C8}"/>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grpFill/>
              <a:ln w="16501" cap="rnd">
                <a:solidFill>
                  <a:srgbClr val="494949"/>
                </a:solidFill>
                <a:prstDash val="solid"/>
                <a:round/>
              </a:ln>
            </p:spPr>
            <p:txBody>
              <a:bodyPr rtlCol="0" anchor="ctr"/>
              <a:lstStyle/>
              <a:p>
                <a:endParaRPr lang="en-US" sz="1799"/>
              </a:p>
            </p:txBody>
          </p:sp>
          <p:sp>
            <p:nvSpPr>
              <p:cNvPr id="36" name="Freeform 1196">
                <a:extLst>
                  <a:ext uri="{FF2B5EF4-FFF2-40B4-BE49-F238E27FC236}">
                    <a16:creationId xmlns:a16="http://schemas.microsoft.com/office/drawing/2014/main" id="{94EDA00B-F7CD-D85B-D43F-CFD0AB1591C3}"/>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grpFill/>
              <a:ln w="16501" cap="rnd">
                <a:solidFill>
                  <a:srgbClr val="494949"/>
                </a:solidFill>
                <a:prstDash val="solid"/>
                <a:round/>
              </a:ln>
            </p:spPr>
            <p:txBody>
              <a:bodyPr rtlCol="0" anchor="ctr"/>
              <a:lstStyle/>
              <a:p>
                <a:endParaRPr lang="en-US" sz="1799"/>
              </a:p>
            </p:txBody>
          </p:sp>
          <p:sp>
            <p:nvSpPr>
              <p:cNvPr id="37" name="Freeform 1197">
                <a:extLst>
                  <a:ext uri="{FF2B5EF4-FFF2-40B4-BE49-F238E27FC236}">
                    <a16:creationId xmlns:a16="http://schemas.microsoft.com/office/drawing/2014/main" id="{EA2DD357-49EB-3C8F-A460-87C6771F6DBF}"/>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grpFill/>
              <a:ln w="16501" cap="rnd">
                <a:solidFill>
                  <a:srgbClr val="494949"/>
                </a:solidFill>
                <a:prstDash val="solid"/>
                <a:round/>
              </a:ln>
            </p:spPr>
            <p:txBody>
              <a:bodyPr rtlCol="0" anchor="ctr"/>
              <a:lstStyle/>
              <a:p>
                <a:endParaRPr lang="en-US" sz="1799"/>
              </a:p>
            </p:txBody>
          </p:sp>
          <p:grpSp>
            <p:nvGrpSpPr>
              <p:cNvPr id="38" name="Graphic 503">
                <a:extLst>
                  <a:ext uri="{FF2B5EF4-FFF2-40B4-BE49-F238E27FC236}">
                    <a16:creationId xmlns:a16="http://schemas.microsoft.com/office/drawing/2014/main" id="{4E083E23-64CA-08FD-3C4C-113642D20BC8}"/>
                  </a:ext>
                </a:extLst>
              </p:cNvPr>
              <p:cNvGrpSpPr/>
              <p:nvPr/>
            </p:nvGrpSpPr>
            <p:grpSpPr>
              <a:xfrm>
                <a:off x="13185037" y="4244381"/>
                <a:ext cx="260795" cy="257144"/>
                <a:chOff x="13185037" y="4244381"/>
                <a:chExt cx="260795" cy="257144"/>
              </a:xfrm>
              <a:grpFill/>
            </p:grpSpPr>
            <p:sp>
              <p:nvSpPr>
                <p:cNvPr id="39" name="Freeform 1199">
                  <a:extLst>
                    <a:ext uri="{FF2B5EF4-FFF2-40B4-BE49-F238E27FC236}">
                      <a16:creationId xmlns:a16="http://schemas.microsoft.com/office/drawing/2014/main" id="{7F48DCB5-985B-6BE4-631A-86F31FCAC005}"/>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grpFill/>
                <a:ln w="16501" cap="rnd">
                  <a:solidFill>
                    <a:srgbClr val="494949"/>
                  </a:solidFill>
                  <a:prstDash val="solid"/>
                  <a:round/>
                </a:ln>
              </p:spPr>
              <p:txBody>
                <a:bodyPr rtlCol="0" anchor="ctr"/>
                <a:lstStyle/>
                <a:p>
                  <a:endParaRPr lang="en-US" sz="1799"/>
                </a:p>
              </p:txBody>
            </p:sp>
            <p:sp>
              <p:nvSpPr>
                <p:cNvPr id="40" name="Freeform 1200">
                  <a:extLst>
                    <a:ext uri="{FF2B5EF4-FFF2-40B4-BE49-F238E27FC236}">
                      <a16:creationId xmlns:a16="http://schemas.microsoft.com/office/drawing/2014/main" id="{0194A995-C20A-9E47-62FB-FD159E7E1FAE}"/>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grpFill/>
                <a:ln w="16501" cap="rnd">
                  <a:solidFill>
                    <a:srgbClr val="494949"/>
                  </a:solidFill>
                  <a:prstDash val="solid"/>
                  <a:round/>
                </a:ln>
              </p:spPr>
              <p:txBody>
                <a:bodyPr rtlCol="0" anchor="ctr"/>
                <a:lstStyle/>
                <a:p>
                  <a:endParaRPr lang="en-US" sz="1799"/>
                </a:p>
              </p:txBody>
            </p:sp>
            <p:sp>
              <p:nvSpPr>
                <p:cNvPr id="41" name="Freeform 1201">
                  <a:extLst>
                    <a:ext uri="{FF2B5EF4-FFF2-40B4-BE49-F238E27FC236}">
                      <a16:creationId xmlns:a16="http://schemas.microsoft.com/office/drawing/2014/main" id="{6003BE63-1744-61FA-2783-F64E9F4B8829}"/>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grpFill/>
                <a:ln w="16501" cap="rnd">
                  <a:solidFill>
                    <a:srgbClr val="494949"/>
                  </a:solidFill>
                  <a:prstDash val="solid"/>
                  <a:round/>
                </a:ln>
              </p:spPr>
              <p:txBody>
                <a:bodyPr rtlCol="0" anchor="ctr"/>
                <a:lstStyle/>
                <a:p>
                  <a:endParaRPr lang="en-US" sz="1799"/>
                </a:p>
              </p:txBody>
            </p:sp>
          </p:grpSp>
        </p:grpSp>
      </p:grpSp>
    </p:spTree>
    <p:extLst>
      <p:ext uri="{BB962C8B-B14F-4D97-AF65-F5344CB8AC3E}">
        <p14:creationId xmlns:p14="http://schemas.microsoft.com/office/powerpoint/2010/main" val="27579385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4DA71-0ECF-5796-E117-8DDB883A6557}"/>
            </a:ext>
          </a:extLst>
        </p:cNvPr>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9D957549-5CB1-7E66-7FB8-7ADD47544E5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74</a:t>
            </a:fld>
            <a:endParaRPr lang="fr-CA" sz="1200" dirty="0"/>
          </a:p>
        </p:txBody>
      </p:sp>
      <p:sp>
        <p:nvSpPr>
          <p:cNvPr id="6" name="Freeform 5">
            <a:extLst>
              <a:ext uri="{FF2B5EF4-FFF2-40B4-BE49-F238E27FC236}">
                <a16:creationId xmlns:a16="http://schemas.microsoft.com/office/drawing/2014/main" id="{01E4603A-50A4-9710-6CCA-A2B908E8923E}"/>
              </a:ext>
            </a:extLst>
          </p:cNvPr>
          <p:cNvSpPr/>
          <p:nvPr/>
        </p:nvSpPr>
        <p:spPr>
          <a:xfrm rot="16200000">
            <a:off x="7489168" y="-333468"/>
            <a:ext cx="4089343" cy="5316321"/>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t="-6610" b="-6610"/>
            </a:stretch>
          </a:blipFill>
        </p:spPr>
        <p:txBody>
          <a:bodyPr wrap="square" lIns="0" tIns="0" rIns="0" bIns="0" rtlCol="0">
            <a:noAutofit/>
          </a:bodyPr>
          <a:lstStyle/>
          <a:p>
            <a:endParaRPr>
              <a:solidFill>
                <a:srgbClr val="459597"/>
              </a:solidFill>
            </a:endParaRPr>
          </a:p>
        </p:txBody>
      </p:sp>
      <p:pic>
        <p:nvPicPr>
          <p:cNvPr id="13" name="Picture 12">
            <a:extLst>
              <a:ext uri="{FF2B5EF4-FFF2-40B4-BE49-F238E27FC236}">
                <a16:creationId xmlns:a16="http://schemas.microsoft.com/office/drawing/2014/main" id="{064DC545-CBF4-D7E5-A6A1-447587F7BE96}"/>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2856258" y="4198867"/>
            <a:ext cx="3580276" cy="2659133"/>
          </a:xfrm>
          <a:prstGeom prst="rect">
            <a:avLst/>
          </a:prstGeom>
        </p:spPr>
      </p:pic>
      <p:sp>
        <p:nvSpPr>
          <p:cNvPr id="2" name="Text Placeholder 3">
            <a:extLst>
              <a:ext uri="{FF2B5EF4-FFF2-40B4-BE49-F238E27FC236}">
                <a16:creationId xmlns:a16="http://schemas.microsoft.com/office/drawing/2014/main" id="{EFC7F127-34C5-9565-FBFE-71E39E962FF6}"/>
              </a:ext>
            </a:extLst>
          </p:cNvPr>
          <p:cNvSpPr txBox="1">
            <a:spLocks/>
          </p:cNvSpPr>
          <p:nvPr/>
        </p:nvSpPr>
        <p:spPr>
          <a:xfrm>
            <a:off x="629646" y="460753"/>
            <a:ext cx="5940488" cy="9941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t>Načrtovanje</a:t>
            </a:r>
            <a:r>
              <a:rPr lang="en-US" dirty="0"/>
              <a:t> </a:t>
            </a:r>
            <a:r>
              <a:rPr lang="en-US" dirty="0" err="1"/>
              <a:t>alternativne</a:t>
            </a:r>
            <a:r>
              <a:rPr lang="en-US" dirty="0"/>
              <a:t> </a:t>
            </a:r>
            <a:r>
              <a:rPr lang="en-US" dirty="0" err="1"/>
              <a:t>turistične</a:t>
            </a:r>
            <a:r>
              <a:rPr lang="en-US" dirty="0"/>
              <a:t> </a:t>
            </a:r>
            <a:r>
              <a:rPr lang="en-US" dirty="0" err="1"/>
              <a:t>nastanitve</a:t>
            </a:r>
          </a:p>
          <a:p>
            <a:pPr>
              <a:lnSpc>
                <a:spcPts val="3720"/>
              </a:lnSpc>
            </a:pPr>
            <a:endParaRPr lang="en-US" dirty="0"/>
          </a:p>
        </p:txBody>
      </p:sp>
      <p:cxnSp>
        <p:nvCxnSpPr>
          <p:cNvPr id="3" name="Straight Connector 2">
            <a:extLst>
              <a:ext uri="{FF2B5EF4-FFF2-40B4-BE49-F238E27FC236}">
                <a16:creationId xmlns:a16="http://schemas.microsoft.com/office/drawing/2014/main" id="{682AC21E-CD69-8A6C-AAD8-885EA41D1A14}"/>
              </a:ext>
            </a:extLst>
          </p:cNvPr>
          <p:cNvCxnSpPr>
            <a:cxnSpLocks/>
          </p:cNvCxnSpPr>
          <p:nvPr/>
        </p:nvCxnSpPr>
        <p:spPr>
          <a:xfrm>
            <a:off x="0" y="1498649"/>
            <a:ext cx="5997388"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FDD53C6B-D0EB-B5C1-FC02-4297F12795BF}"/>
              </a:ext>
            </a:extLst>
          </p:cNvPr>
          <p:cNvSpPr txBox="1">
            <a:spLocks/>
          </p:cNvSpPr>
          <p:nvPr/>
        </p:nvSpPr>
        <p:spPr>
          <a:xfrm>
            <a:off x="629645" y="1853846"/>
            <a:ext cx="498949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Upoštevanje želja in pričakovanj gostov</a:t>
            </a:r>
          </a:p>
          <a:p>
            <a:pPr>
              <a:lnSpc>
                <a:spcPts val="2900"/>
              </a:lnSpc>
            </a:pPr>
            <a:endParaRPr lang="en-US" dirty="0"/>
          </a:p>
        </p:txBody>
      </p:sp>
      <p:sp>
        <p:nvSpPr>
          <p:cNvPr id="15" name="Text Placeholder 4">
            <a:extLst>
              <a:ext uri="{FF2B5EF4-FFF2-40B4-BE49-F238E27FC236}">
                <a16:creationId xmlns:a16="http://schemas.microsoft.com/office/drawing/2014/main" id="{D80316DC-D3D7-7804-6E4D-DFBE86FD1539}"/>
              </a:ext>
            </a:extLst>
          </p:cNvPr>
          <p:cNvSpPr>
            <a:spLocks noGrp="1"/>
          </p:cNvSpPr>
          <p:nvPr>
            <p:ph type="body" sz="quarter" idx="18"/>
          </p:nvPr>
        </p:nvSpPr>
        <p:spPr>
          <a:xfrm>
            <a:off x="629643" y="3030154"/>
            <a:ext cx="5940490" cy="3499183"/>
          </a:xfrm>
        </p:spPr>
        <p:txBody>
          <a:bodyPr lIns="91440" tIns="45720" rIns="91440" bIns="45720" anchor="t"/>
          <a:lstStyle/>
          <a:p>
            <a:pPr>
              <a:lnSpc>
                <a:spcPts val="2340"/>
              </a:lnSpc>
            </a:pPr>
            <a:r>
              <a:rPr lang="en-US" b="1" i="1" dirty="0"/>
              <a:t>Pri vzpostavljanju ATA je ključnega pomena, da vključite obiskovalce v vse odločitve. Ta del je pomemben prvi </a:t>
            </a:r>
            <a:r>
              <a:rPr lang="en-US" b="1" i="1" dirty="0" err="1"/>
              <a:t>korak</a:t>
            </a:r>
            <a:r>
              <a:rPr lang="en-US" b="1" i="1" dirty="0"/>
              <a:t>, ki </a:t>
            </a:r>
            <a:r>
              <a:rPr lang="en-US" i="1" err="1"/>
              <a:t>poudarja</a:t>
            </a:r>
            <a:r>
              <a:rPr lang="en-US" i="1" dirty="0"/>
              <a:t> </a:t>
            </a:r>
            <a:r>
              <a:rPr lang="en-US" i="1" dirty="0" err="1"/>
              <a:t>pomen</a:t>
            </a:r>
            <a:r>
              <a:rPr lang="en-US" i="1" dirty="0"/>
              <a:t> </a:t>
            </a:r>
            <a:r>
              <a:rPr lang="en-US" dirty="0" err="1"/>
              <a:t>načrtovanja</a:t>
            </a:r>
            <a:r>
              <a:rPr lang="en-US" i="1" dirty="0"/>
              <a:t>, </a:t>
            </a:r>
            <a:r>
              <a:rPr lang="en-US" i="1" err="1"/>
              <a:t>usmerjenega</a:t>
            </a:r>
            <a:r>
              <a:rPr lang="en-US" i="1" dirty="0"/>
              <a:t> v </a:t>
            </a:r>
            <a:r>
              <a:rPr lang="en-US" i="1" err="1"/>
              <a:t>obiskovalce</a:t>
            </a:r>
            <a:r>
              <a:rPr lang="en-US" i="1" dirty="0"/>
              <a:t>,</a:t>
            </a:r>
            <a:r>
              <a:rPr lang="en-US" b="1" i="1" dirty="0"/>
              <a:t> </a:t>
            </a:r>
            <a:r>
              <a:rPr lang="en-US" dirty="0" err="1"/>
              <a:t>pri</a:t>
            </a:r>
            <a:r>
              <a:rPr lang="en-US" dirty="0"/>
              <a:t> </a:t>
            </a:r>
            <a:r>
              <a:rPr lang="en-US" err="1"/>
              <a:t>razvoju</a:t>
            </a:r>
            <a:r>
              <a:rPr lang="en-US"/>
              <a:t> alternativne turistične nastanitve (ATA). </a:t>
            </a:r>
          </a:p>
          <a:p>
            <a:pPr>
              <a:lnSpc>
                <a:spcPts val="2340"/>
              </a:lnSpc>
            </a:pPr>
            <a:endParaRPr lang="en-US" dirty="0"/>
          </a:p>
        </p:txBody>
      </p:sp>
      <p:sp>
        <p:nvSpPr>
          <p:cNvPr id="5" name="Freeform 4">
            <a:extLst>
              <a:ext uri="{FF2B5EF4-FFF2-40B4-BE49-F238E27FC236}">
                <a16:creationId xmlns:a16="http://schemas.microsoft.com/office/drawing/2014/main" id="{AAADEB1C-3641-AEA8-EECA-3A8AB93F08A0}"/>
              </a:ext>
            </a:extLst>
          </p:cNvPr>
          <p:cNvSpPr/>
          <p:nvPr/>
        </p:nvSpPr>
        <p:spPr>
          <a:xfrm rot="12802219">
            <a:off x="6862300" y="3216689"/>
            <a:ext cx="3064633" cy="3460854"/>
          </a:xfrm>
          <a:custGeom>
            <a:avLst/>
            <a:gdLst>
              <a:gd name="connsiteX0" fmla="*/ 3618309 w 5411373"/>
              <a:gd name="connsiteY0" fmla="*/ 5935901 h 6111001"/>
              <a:gd name="connsiteX1" fmla="*/ 1967854 w 5411373"/>
              <a:gd name="connsiteY1" fmla="*/ 6011224 h 6111001"/>
              <a:gd name="connsiteX2" fmla="*/ 132427 w 5411373"/>
              <a:gd name="connsiteY2" fmla="*/ 2275534 h 6111001"/>
              <a:gd name="connsiteX3" fmla="*/ 2682956 w 5411373"/>
              <a:gd name="connsiteY3" fmla="*/ 557 h 6111001"/>
              <a:gd name="connsiteX4" fmla="*/ 2743022 w 5411373"/>
              <a:gd name="connsiteY4" fmla="*/ 158834 h 6111001"/>
              <a:gd name="connsiteX5" fmla="*/ 2165219 w 5411373"/>
              <a:gd name="connsiteY5" fmla="*/ 703265 h 6111001"/>
              <a:gd name="connsiteX6" fmla="*/ 2273919 w 5411373"/>
              <a:gd name="connsiteY6" fmla="*/ 883470 h 6111001"/>
              <a:gd name="connsiteX7" fmla="*/ 2993787 w 5411373"/>
              <a:gd name="connsiteY7" fmla="*/ 839609 h 6111001"/>
              <a:gd name="connsiteX8" fmla="*/ 5403200 w 5411373"/>
              <a:gd name="connsiteY8" fmla="*/ 3655206 h 6111001"/>
              <a:gd name="connsiteX9" fmla="*/ 3617355 w 5411373"/>
              <a:gd name="connsiteY9" fmla="*/ 5935901 h 61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1373" h="6111001">
                <a:moveTo>
                  <a:pt x="3618309" y="5935901"/>
                </a:moveTo>
                <a:cubicBezTo>
                  <a:pt x="3096760" y="6133270"/>
                  <a:pt x="2525633" y="6171409"/>
                  <a:pt x="1967854" y="6011224"/>
                </a:cubicBezTo>
                <a:cubicBezTo>
                  <a:pt x="483301" y="5584071"/>
                  <a:pt x="-337636" y="3911688"/>
                  <a:pt x="132427" y="2275534"/>
                </a:cubicBezTo>
                <a:cubicBezTo>
                  <a:pt x="498558" y="1001699"/>
                  <a:pt x="1539748" y="125462"/>
                  <a:pt x="2682956" y="557"/>
                </a:cubicBezTo>
                <a:cubicBezTo>
                  <a:pt x="2772581" y="-8978"/>
                  <a:pt x="2816441" y="106393"/>
                  <a:pt x="2743022" y="158834"/>
                </a:cubicBezTo>
                <a:cubicBezTo>
                  <a:pt x="2531355" y="312343"/>
                  <a:pt x="2336844" y="494454"/>
                  <a:pt x="2165219" y="703265"/>
                </a:cubicBezTo>
                <a:cubicBezTo>
                  <a:pt x="2098477" y="784310"/>
                  <a:pt x="2169987" y="904446"/>
                  <a:pt x="2273919" y="883470"/>
                </a:cubicBezTo>
                <a:cubicBezTo>
                  <a:pt x="2505610" y="836751"/>
                  <a:pt x="2746835" y="820540"/>
                  <a:pt x="2993787" y="839609"/>
                </a:cubicBezTo>
                <a:cubicBezTo>
                  <a:pt x="4435430" y="950213"/>
                  <a:pt x="5516662" y="2213559"/>
                  <a:pt x="5403200" y="3655206"/>
                </a:cubicBezTo>
                <a:cubicBezTo>
                  <a:pt x="5318343" y="4737393"/>
                  <a:pt x="4587030" y="5614584"/>
                  <a:pt x="3617355" y="5935901"/>
                </a:cubicBezTo>
                <a:close/>
              </a:path>
            </a:pathLst>
          </a:custGeom>
          <a:solidFill>
            <a:srgbClr val="EC7C69"/>
          </a:solidFill>
          <a:ln w="9534" cap="flat">
            <a:noFill/>
            <a:prstDash val="solid"/>
            <a:miter/>
          </a:ln>
        </p:spPr>
        <p:txBody>
          <a:bodyPr rtlCol="0" anchor="ctr"/>
          <a:lstStyle/>
          <a:p>
            <a:endParaRPr lang="en-US"/>
          </a:p>
        </p:txBody>
      </p:sp>
      <p:sp>
        <p:nvSpPr>
          <p:cNvPr id="9" name="Text Placeholder 5">
            <a:extLst>
              <a:ext uri="{FF2B5EF4-FFF2-40B4-BE49-F238E27FC236}">
                <a16:creationId xmlns:a16="http://schemas.microsoft.com/office/drawing/2014/main" id="{F0643A26-11E3-63B8-BB1F-CD8EBA5D00C3}"/>
              </a:ext>
            </a:extLst>
          </p:cNvPr>
          <p:cNvSpPr txBox="1">
            <a:spLocks/>
          </p:cNvSpPr>
          <p:nvPr/>
        </p:nvSpPr>
        <p:spPr>
          <a:xfrm>
            <a:off x="7409778" y="3993214"/>
            <a:ext cx="2255660" cy="1907803"/>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500"/>
              </a:lnSpc>
            </a:pPr>
            <a:r>
              <a:rPr lang="en-US" sz="2600" b="0" i="1" dirty="0">
                <a:solidFill>
                  <a:schemeClr val="bg1"/>
                </a:solidFill>
              </a:rPr>
              <a:t>Na </a:t>
            </a:r>
            <a:r>
              <a:rPr lang="en-US" sz="2600" b="0" i="1" dirty="0" err="1">
                <a:solidFill>
                  <a:schemeClr val="bg1"/>
                </a:solidFill>
              </a:rPr>
              <a:t>naslednji</a:t>
            </a:r>
            <a:r>
              <a:rPr lang="en-US" sz="2600" b="0" i="1" dirty="0">
                <a:solidFill>
                  <a:schemeClr val="bg1"/>
                </a:solidFill>
              </a:rPr>
              <a:t> </a:t>
            </a:r>
            <a:r>
              <a:rPr lang="en-US" sz="2600" b="0" i="1" dirty="0" err="1">
                <a:solidFill>
                  <a:schemeClr val="bg1"/>
                </a:solidFill>
              </a:rPr>
              <a:t>stranisi</a:t>
            </a:r>
            <a:r>
              <a:rPr lang="en-US" sz="2600" b="0" i="1" dirty="0">
                <a:solidFill>
                  <a:schemeClr val="bg1"/>
                </a:solidFill>
              </a:rPr>
              <a:t> </a:t>
            </a:r>
            <a:r>
              <a:rPr lang="en-US" sz="2600" b="0" i="1" dirty="0" err="1">
                <a:solidFill>
                  <a:schemeClr val="bg1"/>
                </a:solidFill>
              </a:rPr>
              <a:t>oglejte</a:t>
            </a:r>
            <a:r>
              <a:rPr lang="en-US" sz="2600" b="0" i="1" dirty="0">
                <a:solidFill>
                  <a:schemeClr val="bg1"/>
                </a:solidFill>
              </a:rPr>
              <a:t>, </a:t>
            </a:r>
            <a:r>
              <a:rPr lang="en-US" sz="2600" i="1" dirty="0" err="1">
                <a:solidFill>
                  <a:schemeClr val="bg1"/>
                </a:solidFill>
              </a:rPr>
              <a:t>zakaj</a:t>
            </a:r>
            <a:r>
              <a:rPr lang="en-US" sz="2600" i="1" dirty="0">
                <a:solidFill>
                  <a:schemeClr val="bg1"/>
                </a:solidFill>
              </a:rPr>
              <a:t> je to ključni prvi korak.</a:t>
            </a:r>
          </a:p>
          <a:p>
            <a:pPr algn="ctr">
              <a:lnSpc>
                <a:spcPts val="2500"/>
              </a:lnSpc>
            </a:pPr>
            <a:endParaRPr lang="en-US" sz="2600" b="0" i="1" dirty="0">
              <a:solidFill>
                <a:schemeClr val="bg1"/>
              </a:solidFill>
            </a:endParaRPr>
          </a:p>
        </p:txBody>
      </p:sp>
    </p:spTree>
    <p:extLst>
      <p:ext uri="{BB962C8B-B14F-4D97-AF65-F5344CB8AC3E}">
        <p14:creationId xmlns:p14="http://schemas.microsoft.com/office/powerpoint/2010/main" val="40087147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D60DA-9F6D-FA8C-9D4C-86A4A98DF01E}"/>
            </a:ext>
          </a:extLst>
        </p:cNvPr>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45B0C72A-7683-04E7-F4F8-4A4F5E4213E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75</a:t>
            </a:fld>
            <a:endParaRPr lang="fr-CA" sz="1200" dirty="0"/>
          </a:p>
        </p:txBody>
      </p:sp>
      <p:sp>
        <p:nvSpPr>
          <p:cNvPr id="2" name="Text Placeholder 3">
            <a:extLst>
              <a:ext uri="{FF2B5EF4-FFF2-40B4-BE49-F238E27FC236}">
                <a16:creationId xmlns:a16="http://schemas.microsoft.com/office/drawing/2014/main" id="{CD37E0F9-5FF8-27F1-72EB-59D4B8DF0647}"/>
              </a:ext>
            </a:extLst>
          </p:cNvPr>
          <p:cNvSpPr txBox="1">
            <a:spLocks/>
          </p:cNvSpPr>
          <p:nvPr/>
        </p:nvSpPr>
        <p:spPr>
          <a:xfrm>
            <a:off x="629645" y="205449"/>
            <a:ext cx="10511865"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Vključevanje privlačnosti in pričakovanj gostov</a:t>
            </a:r>
          </a:p>
          <a:p>
            <a:pPr>
              <a:lnSpc>
                <a:spcPts val="3720"/>
              </a:lnSpc>
            </a:pPr>
            <a:r>
              <a:rPr lang="en-US" sz="2800" dirty="0" err="1"/>
              <a:t>Zakaj</a:t>
            </a:r>
            <a:r>
              <a:rPr lang="en-US" sz="2800" dirty="0"/>
              <a:t> je to </a:t>
            </a:r>
            <a:r>
              <a:rPr lang="en-US" sz="2800" dirty="0" err="1"/>
              <a:t>ključni</a:t>
            </a:r>
            <a:r>
              <a:rPr lang="en-US" sz="2800" dirty="0"/>
              <a:t> </a:t>
            </a:r>
            <a:r>
              <a:rPr lang="en-US" sz="2800" dirty="0" err="1"/>
              <a:t>prvi</a:t>
            </a:r>
            <a:r>
              <a:rPr lang="en-US" sz="2800" dirty="0"/>
              <a:t> </a:t>
            </a:r>
            <a:r>
              <a:rPr lang="en-US" sz="2800" dirty="0" err="1"/>
              <a:t>korak</a:t>
            </a:r>
            <a:endParaRPr lang="en-US" sz="2800" dirty="0" err="1">
              <a:ea typeface="Calibri"/>
              <a:cs typeface="Calibri"/>
            </a:endParaRPr>
          </a:p>
          <a:p>
            <a:pPr>
              <a:lnSpc>
                <a:spcPts val="3720"/>
              </a:lnSpc>
            </a:pPr>
            <a:endParaRPr lang="en-US" dirty="0"/>
          </a:p>
        </p:txBody>
      </p:sp>
      <p:cxnSp>
        <p:nvCxnSpPr>
          <p:cNvPr id="3" name="Straight Connector 2">
            <a:extLst>
              <a:ext uri="{FF2B5EF4-FFF2-40B4-BE49-F238E27FC236}">
                <a16:creationId xmlns:a16="http://schemas.microsoft.com/office/drawing/2014/main" id="{C21B6518-B1E5-2DF8-D6B2-608DFF050E0A}"/>
              </a:ext>
            </a:extLst>
          </p:cNvPr>
          <p:cNvCxnSpPr>
            <a:cxnSpLocks/>
          </p:cNvCxnSpPr>
          <p:nvPr/>
        </p:nvCxnSpPr>
        <p:spPr>
          <a:xfrm>
            <a:off x="0" y="1264407"/>
            <a:ext cx="816236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04763791-14F2-F026-56BC-3064BF127B23}"/>
              </a:ext>
            </a:extLst>
          </p:cNvPr>
          <p:cNvSpPr>
            <a:spLocks noGrp="1"/>
          </p:cNvSpPr>
          <p:nvPr>
            <p:ph type="body" sz="quarter" idx="18"/>
          </p:nvPr>
        </p:nvSpPr>
        <p:spPr>
          <a:xfrm>
            <a:off x="629645" y="1436349"/>
            <a:ext cx="10060770" cy="5022516"/>
          </a:xfrm>
        </p:spPr>
        <p:txBody>
          <a:bodyPr lIns="91440" tIns="45720" rIns="91440" bIns="45720" anchor="t"/>
          <a:lstStyle/>
          <a:p>
            <a:pPr marL="457200" indent="-457200">
              <a:lnSpc>
                <a:spcPts val="2340"/>
              </a:lnSpc>
              <a:buClr>
                <a:srgbClr val="459597"/>
              </a:buClr>
              <a:buFont typeface="+mj-lt"/>
              <a:buAutoNum type="arabicPeriod"/>
            </a:pPr>
            <a:r>
              <a:rPr lang="en-US" sz="2400" b="1" dirty="0">
                <a:solidFill>
                  <a:srgbClr val="E96751"/>
                </a:solidFill>
              </a:rPr>
              <a:t>Oblikovanje namensko usmerjenega dizajna: </a:t>
            </a:r>
          </a:p>
          <a:p>
            <a:pPr marL="454025">
              <a:lnSpc>
                <a:spcPts val="2340"/>
              </a:lnSpc>
              <a:buClr>
                <a:srgbClr val="459597"/>
              </a:buClr>
            </a:pPr>
            <a:r>
              <a:rPr lang="en-US" dirty="0"/>
              <a:t>Vključevanje vaših prihodnjih gostov zagotavlja, da vaša nastanitev </a:t>
            </a:r>
            <a:r>
              <a:rPr lang="en-US" b="1" dirty="0"/>
              <a:t>odraža njihove potrebe, vrednote in pričakovanja </a:t>
            </a:r>
            <a:r>
              <a:rPr lang="en-US" dirty="0"/>
              <a:t>– naj gre za trajnost, dostopnost, avtentičnost ali udobje. To pomaga oblikovati koncept, za katerega obstaja dejansko povpraševanje.</a:t>
            </a:r>
          </a:p>
          <a:p>
            <a:pPr marL="457200" indent="-457200">
              <a:lnSpc>
                <a:spcPts val="2340"/>
              </a:lnSpc>
              <a:buClr>
                <a:srgbClr val="459597"/>
              </a:buClr>
              <a:buFont typeface="+mj-lt"/>
              <a:buAutoNum type="arabicPeriod"/>
            </a:pPr>
            <a:endParaRPr lang="en-US" dirty="0"/>
          </a:p>
          <a:p>
            <a:pPr marL="457200" indent="-457200">
              <a:lnSpc>
                <a:spcPts val="2340"/>
              </a:lnSpc>
              <a:buClr>
                <a:srgbClr val="459597"/>
              </a:buClr>
              <a:buFont typeface="+mj-lt"/>
              <a:buAutoNum type="arabicPeriod" startAt="2"/>
            </a:pPr>
            <a:r>
              <a:rPr lang="en-US" sz="2400" b="1" dirty="0">
                <a:solidFill>
                  <a:srgbClr val="E96751"/>
                </a:solidFill>
              </a:rPr>
              <a:t>Izboljša zadovoljstvo gostov: </a:t>
            </a:r>
          </a:p>
          <a:p>
            <a:pPr marL="454025">
              <a:lnSpc>
                <a:spcPts val="2340"/>
              </a:lnSpc>
              <a:buClr>
                <a:srgbClr val="459597"/>
              </a:buClr>
            </a:pPr>
            <a:r>
              <a:rPr lang="en-US" dirty="0"/>
              <a:t>Ko upoštevate obiskovalce že od samega začetka, se </a:t>
            </a:r>
            <a:r>
              <a:rPr lang="en-US" b="1" dirty="0"/>
              <a:t>izognete dragim napakam </a:t>
            </a:r>
            <a:r>
              <a:rPr lang="en-US" dirty="0"/>
              <a:t>pozneje (npr. gradnja na težko dostopnem območju ali pomanjkanje želenih značilnosti, kot so stik z naravo, možnosti za dobro počutje ali skupni prostori).</a:t>
            </a:r>
          </a:p>
          <a:p>
            <a:pPr marL="457200" indent="-457200">
              <a:lnSpc>
                <a:spcPts val="2340"/>
              </a:lnSpc>
              <a:buClr>
                <a:srgbClr val="459597"/>
              </a:buClr>
              <a:buFont typeface="+mj-lt"/>
              <a:buAutoNum type="arabicPeriod"/>
            </a:pPr>
            <a:endParaRPr lang="en-US" dirty="0"/>
          </a:p>
          <a:p>
            <a:pPr marL="457200" indent="-457200">
              <a:lnSpc>
                <a:spcPts val="2340"/>
              </a:lnSpc>
              <a:buClr>
                <a:srgbClr val="459597"/>
              </a:buClr>
              <a:buFont typeface="+mj-lt"/>
              <a:buAutoNum type="arabicPeriod" startAt="3"/>
            </a:pPr>
            <a:r>
              <a:rPr lang="en-US" sz="2400" b="1" dirty="0">
                <a:solidFill>
                  <a:srgbClr val="EC7C69"/>
                </a:solidFill>
              </a:rPr>
              <a:t>Okrepi vašo vrednostno ponudbo: </a:t>
            </a:r>
          </a:p>
          <a:p>
            <a:pPr marL="454025">
              <a:lnSpc>
                <a:spcPts val="2340"/>
              </a:lnSpc>
              <a:buClr>
                <a:srgbClr val="459597"/>
              </a:buClr>
            </a:pPr>
            <a:r>
              <a:rPr lang="en-US" dirty="0"/>
              <a:t>Alternativna turistična ponudba nastanitev, ki temelji na vpogledih obiskovalcev</a:t>
            </a:r>
            <a:r>
              <a:rPr lang="en-US" b="1" dirty="0"/>
              <a:t>, se bo verjetneje izkazala. </a:t>
            </a:r>
            <a:r>
              <a:rPr lang="en-US" dirty="0"/>
              <a:t>Alternativni turisti ponavadi iščejo edinstvene izkušnje, pomembno lokalno vključevanje in odgovornost do okolja. Z vključitvijo v zgodnje odločitve ustvarite bolj usklajen in zaželen produkt.</a:t>
            </a:r>
          </a:p>
          <a:p>
            <a:pPr marL="457200" indent="-457200">
              <a:lnSpc>
                <a:spcPts val="2340"/>
              </a:lnSpc>
              <a:buClr>
                <a:srgbClr val="459597"/>
              </a:buClr>
              <a:buFont typeface="+mj-lt"/>
              <a:buAutoNum type="arabicPeriod"/>
            </a:pPr>
            <a:endParaRPr lang="en-US" dirty="0"/>
          </a:p>
          <a:p>
            <a:pPr marL="457200" indent="-457200">
              <a:lnSpc>
                <a:spcPts val="2340"/>
              </a:lnSpc>
              <a:buClr>
                <a:srgbClr val="459597"/>
              </a:buClr>
              <a:buFont typeface="+mj-lt"/>
              <a:buAutoNum type="arabicPeriod"/>
            </a:pPr>
            <a:endParaRPr lang="en-US" dirty="0"/>
          </a:p>
        </p:txBody>
      </p:sp>
    </p:spTree>
    <p:extLst>
      <p:ext uri="{BB962C8B-B14F-4D97-AF65-F5344CB8AC3E}">
        <p14:creationId xmlns:p14="http://schemas.microsoft.com/office/powerpoint/2010/main" val="37006281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38190-C64F-BFDC-7C99-7DC7CB9CF4BF}"/>
            </a:ext>
          </a:extLst>
        </p:cNvPr>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D64B9F8F-7BAB-B561-7B2A-7337051AAE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76</a:t>
            </a:fld>
            <a:endParaRPr lang="fr-CA" sz="1200" dirty="0"/>
          </a:p>
        </p:txBody>
      </p:sp>
      <p:sp>
        <p:nvSpPr>
          <p:cNvPr id="2" name="Text Placeholder 3">
            <a:extLst>
              <a:ext uri="{FF2B5EF4-FFF2-40B4-BE49-F238E27FC236}">
                <a16:creationId xmlns:a16="http://schemas.microsoft.com/office/drawing/2014/main" id="{9BCB1F86-BEAE-FD75-9FB1-7DEBC8D7EBA2}"/>
              </a:ext>
            </a:extLst>
          </p:cNvPr>
          <p:cNvSpPr txBox="1">
            <a:spLocks/>
          </p:cNvSpPr>
          <p:nvPr/>
        </p:nvSpPr>
        <p:spPr>
          <a:xfrm>
            <a:off x="629645" y="226727"/>
            <a:ext cx="10128002"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Vključevanje privlačnosti in pričakovanj gostov</a:t>
            </a:r>
          </a:p>
          <a:p>
            <a:pPr>
              <a:lnSpc>
                <a:spcPts val="3720"/>
              </a:lnSpc>
            </a:pPr>
            <a:r>
              <a:rPr lang="en-US" sz="2800" dirty="0" err="1"/>
              <a:t>Zakaj</a:t>
            </a:r>
            <a:r>
              <a:rPr lang="en-US" sz="2800" dirty="0"/>
              <a:t> je to </a:t>
            </a:r>
            <a:r>
              <a:rPr lang="en-US" sz="2800" dirty="0" err="1"/>
              <a:t>ključni</a:t>
            </a:r>
            <a:r>
              <a:rPr lang="en-US" sz="2800" dirty="0"/>
              <a:t> </a:t>
            </a:r>
            <a:r>
              <a:rPr lang="en-US" sz="2800" dirty="0" err="1"/>
              <a:t>prvi</a:t>
            </a:r>
            <a:r>
              <a:rPr lang="en-US" sz="2800" dirty="0"/>
              <a:t> </a:t>
            </a:r>
            <a:r>
              <a:rPr lang="en-US" sz="2800" dirty="0" err="1"/>
              <a:t>korak</a:t>
            </a:r>
            <a:endParaRPr lang="en-US" sz="2800" dirty="0" err="1">
              <a:ea typeface="Calibri"/>
              <a:cs typeface="Calibri"/>
            </a:endParaRPr>
          </a:p>
        </p:txBody>
      </p:sp>
      <p:cxnSp>
        <p:nvCxnSpPr>
          <p:cNvPr id="3" name="Straight Connector 2">
            <a:extLst>
              <a:ext uri="{FF2B5EF4-FFF2-40B4-BE49-F238E27FC236}">
                <a16:creationId xmlns:a16="http://schemas.microsoft.com/office/drawing/2014/main" id="{09C4CDB2-09B9-C057-8D52-D3344CE89CB6}"/>
              </a:ext>
            </a:extLst>
          </p:cNvPr>
          <p:cNvCxnSpPr>
            <a:cxnSpLocks/>
          </p:cNvCxnSpPr>
          <p:nvPr/>
        </p:nvCxnSpPr>
        <p:spPr>
          <a:xfrm>
            <a:off x="0" y="1264407"/>
            <a:ext cx="816236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988C67D7-A830-40A8-49D8-A2AD430F7152}"/>
              </a:ext>
            </a:extLst>
          </p:cNvPr>
          <p:cNvSpPr>
            <a:spLocks noGrp="1"/>
          </p:cNvSpPr>
          <p:nvPr>
            <p:ph type="body" sz="quarter" idx="18"/>
          </p:nvPr>
        </p:nvSpPr>
        <p:spPr>
          <a:xfrm>
            <a:off x="629645" y="1775016"/>
            <a:ext cx="9549779" cy="1653982"/>
          </a:xfrm>
        </p:spPr>
        <p:txBody>
          <a:bodyPr lIns="91440" tIns="45720" rIns="91440" bIns="45720" anchor="t"/>
          <a:lstStyle/>
          <a:p>
            <a:pPr marL="457200" indent="-457200">
              <a:lnSpc>
                <a:spcPts val="2340"/>
              </a:lnSpc>
              <a:buClr>
                <a:srgbClr val="459597"/>
              </a:buClr>
              <a:buFont typeface="+mj-lt"/>
              <a:buAutoNum type="arabicPeriod" startAt="4"/>
            </a:pPr>
            <a:r>
              <a:rPr lang="en-US" sz="2400" b="1" dirty="0">
                <a:solidFill>
                  <a:srgbClr val="E96751"/>
                </a:solidFill>
              </a:rPr>
              <a:t>Spodbuja ustno propagando in zvestobo: </a:t>
            </a:r>
          </a:p>
          <a:p>
            <a:pPr marL="454025">
              <a:lnSpc>
                <a:spcPts val="2340"/>
              </a:lnSpc>
              <a:buClr>
                <a:srgbClr val="459597"/>
              </a:buClr>
            </a:pPr>
            <a:r>
              <a:rPr lang="en-US" dirty="0"/>
              <a:t>Spodbuja ustno propagando in zvestobo: Obiskovalci, ki čutijo, da je bil vaš prostor ustvarjen z mislijo na njih, bodo verjetneje postali zagovorniki, ponovni gostje ali podporniki na družbenih omrežjih in platformah za ocene.</a:t>
            </a:r>
          </a:p>
          <a:p>
            <a:pPr marL="457200" indent="-457200">
              <a:lnSpc>
                <a:spcPts val="2340"/>
              </a:lnSpc>
              <a:buClr>
                <a:srgbClr val="459597"/>
              </a:buClr>
              <a:buFont typeface="+mj-lt"/>
              <a:buAutoNum type="arabicPeriod"/>
            </a:pPr>
            <a:endParaRPr lang="en-US" dirty="0"/>
          </a:p>
          <a:p>
            <a:pPr marL="457200" indent="-457200">
              <a:lnSpc>
                <a:spcPts val="2340"/>
              </a:lnSpc>
              <a:buClr>
                <a:srgbClr val="459597"/>
              </a:buClr>
              <a:buFont typeface="+mj-lt"/>
              <a:buAutoNum type="arabicPeriod"/>
            </a:pPr>
            <a:endParaRPr lang="en-US" dirty="0"/>
          </a:p>
          <a:p>
            <a:pPr marL="457200" indent="-457200">
              <a:lnSpc>
                <a:spcPts val="2340"/>
              </a:lnSpc>
              <a:buClr>
                <a:srgbClr val="459597"/>
              </a:buClr>
              <a:buFont typeface="+mj-lt"/>
              <a:buAutoNum type="arabicPeriod"/>
            </a:pPr>
            <a:endParaRPr lang="en-US" dirty="0"/>
          </a:p>
        </p:txBody>
      </p:sp>
      <p:sp>
        <p:nvSpPr>
          <p:cNvPr id="9" name="Freeform 8">
            <a:extLst>
              <a:ext uri="{FF2B5EF4-FFF2-40B4-BE49-F238E27FC236}">
                <a16:creationId xmlns:a16="http://schemas.microsoft.com/office/drawing/2014/main" id="{7EAFC2E4-0E72-794B-6FCB-8ECA97C46B88}"/>
              </a:ext>
            </a:extLst>
          </p:cNvPr>
          <p:cNvSpPr/>
          <p:nvPr/>
        </p:nvSpPr>
        <p:spPr>
          <a:xfrm rot="10800000">
            <a:off x="548962" y="3375208"/>
            <a:ext cx="10772145" cy="3507479"/>
          </a:xfrm>
          <a:custGeom>
            <a:avLst/>
            <a:gdLst>
              <a:gd name="connsiteX0" fmla="*/ 7477254 w 10772145"/>
              <a:gd name="connsiteY0" fmla="*/ 3507479 h 3507479"/>
              <a:gd name="connsiteX1" fmla="*/ 6749283 w 10772145"/>
              <a:gd name="connsiteY1" fmla="*/ 3507479 h 3507479"/>
              <a:gd name="connsiteX2" fmla="*/ 6562203 w 10772145"/>
              <a:gd name="connsiteY2" fmla="*/ 3507479 h 3507479"/>
              <a:gd name="connsiteX3" fmla="*/ 6269727 w 10772145"/>
              <a:gd name="connsiteY3" fmla="*/ 3507479 h 3507479"/>
              <a:gd name="connsiteX4" fmla="*/ 5834234 w 10772145"/>
              <a:gd name="connsiteY4" fmla="*/ 3507479 h 3507479"/>
              <a:gd name="connsiteX5" fmla="*/ 5541755 w 10772145"/>
              <a:gd name="connsiteY5" fmla="*/ 3507479 h 3507479"/>
              <a:gd name="connsiteX6" fmla="*/ 5354678 w 10772145"/>
              <a:gd name="connsiteY6" fmla="*/ 3507479 h 3507479"/>
              <a:gd name="connsiteX7" fmla="*/ 4626706 w 10772145"/>
              <a:gd name="connsiteY7" fmla="*/ 3507479 h 3507479"/>
              <a:gd name="connsiteX8" fmla="*/ 3931413 w 10772145"/>
              <a:gd name="connsiteY8" fmla="*/ 3507479 h 3507479"/>
              <a:gd name="connsiteX9" fmla="*/ 3931410 w 10772145"/>
              <a:gd name="connsiteY9" fmla="*/ 3507479 h 3507479"/>
              <a:gd name="connsiteX10" fmla="*/ 3562787 w 10772145"/>
              <a:gd name="connsiteY10" fmla="*/ 3507479 h 3507479"/>
              <a:gd name="connsiteX11" fmla="*/ 3203444 w 10772145"/>
              <a:gd name="connsiteY11" fmla="*/ 3507479 h 3507479"/>
              <a:gd name="connsiteX12" fmla="*/ 3203437 w 10772145"/>
              <a:gd name="connsiteY12" fmla="*/ 3507479 h 3507479"/>
              <a:gd name="connsiteX13" fmla="*/ 3016366 w 10772145"/>
              <a:gd name="connsiteY13" fmla="*/ 3507479 h 3507479"/>
              <a:gd name="connsiteX14" fmla="*/ 3016363 w 10772145"/>
              <a:gd name="connsiteY14" fmla="*/ 3507479 h 3507479"/>
              <a:gd name="connsiteX15" fmla="*/ 2834816 w 10772145"/>
              <a:gd name="connsiteY15" fmla="*/ 3507479 h 3507479"/>
              <a:gd name="connsiteX16" fmla="*/ 2723889 w 10772145"/>
              <a:gd name="connsiteY16" fmla="*/ 3507479 h 3507479"/>
              <a:gd name="connsiteX17" fmla="*/ 2723884 w 10772145"/>
              <a:gd name="connsiteY17" fmla="*/ 3507479 h 3507479"/>
              <a:gd name="connsiteX18" fmla="*/ 2647736 w 10772145"/>
              <a:gd name="connsiteY18" fmla="*/ 3507479 h 3507479"/>
              <a:gd name="connsiteX19" fmla="*/ 2355262 w 10772145"/>
              <a:gd name="connsiteY19" fmla="*/ 3507479 h 3507479"/>
              <a:gd name="connsiteX20" fmla="*/ 2288395 w 10772145"/>
              <a:gd name="connsiteY20" fmla="*/ 3507479 h 3507479"/>
              <a:gd name="connsiteX21" fmla="*/ 2288391 w 10772145"/>
              <a:gd name="connsiteY21" fmla="*/ 3507479 h 3507479"/>
              <a:gd name="connsiteX22" fmla="*/ 1995918 w 10772145"/>
              <a:gd name="connsiteY22" fmla="*/ 3507479 h 3507479"/>
              <a:gd name="connsiteX23" fmla="*/ 1995915 w 10772145"/>
              <a:gd name="connsiteY23" fmla="*/ 3507479 h 3507479"/>
              <a:gd name="connsiteX24" fmla="*/ 1919767 w 10772145"/>
              <a:gd name="connsiteY24" fmla="*/ 3507479 h 3507479"/>
              <a:gd name="connsiteX25" fmla="*/ 1808842 w 10772145"/>
              <a:gd name="connsiteY25" fmla="*/ 3507479 h 3507479"/>
              <a:gd name="connsiteX26" fmla="*/ 1808837 w 10772145"/>
              <a:gd name="connsiteY26" fmla="*/ 3507479 h 3507479"/>
              <a:gd name="connsiteX27" fmla="*/ 1627290 w 10772145"/>
              <a:gd name="connsiteY27" fmla="*/ 3507479 h 3507479"/>
              <a:gd name="connsiteX28" fmla="*/ 1440213 w 10772145"/>
              <a:gd name="connsiteY28" fmla="*/ 3507479 h 3507479"/>
              <a:gd name="connsiteX29" fmla="*/ 1437893 w 10772145"/>
              <a:gd name="connsiteY29" fmla="*/ 3507479 h 3507479"/>
              <a:gd name="connsiteX30" fmla="*/ 1080871 w 10772145"/>
              <a:gd name="connsiteY30" fmla="*/ 3507479 h 3507479"/>
              <a:gd name="connsiteX31" fmla="*/ 1080867 w 10772145"/>
              <a:gd name="connsiteY31" fmla="*/ 3507479 h 3507479"/>
              <a:gd name="connsiteX32" fmla="*/ 1002901 w 10772145"/>
              <a:gd name="connsiteY32" fmla="*/ 3507479 h 3507479"/>
              <a:gd name="connsiteX33" fmla="*/ 712241 w 10772145"/>
              <a:gd name="connsiteY33" fmla="*/ 3507479 h 3507479"/>
              <a:gd name="connsiteX34" fmla="*/ 16949 w 10772145"/>
              <a:gd name="connsiteY34" fmla="*/ 3507479 h 3507479"/>
              <a:gd name="connsiteX35" fmla="*/ 16945 w 10772145"/>
              <a:gd name="connsiteY35" fmla="*/ 3507479 h 3507479"/>
              <a:gd name="connsiteX36" fmla="*/ 0 w 10772145"/>
              <a:gd name="connsiteY36" fmla="*/ 3507479 h 3507479"/>
              <a:gd name="connsiteX37" fmla="*/ 0 w 10772145"/>
              <a:gd name="connsiteY37" fmla="*/ 3185869 h 3507479"/>
              <a:gd name="connsiteX38" fmla="*/ 0 w 10772145"/>
              <a:gd name="connsiteY38" fmla="*/ 3120164 h 3507479"/>
              <a:gd name="connsiteX39" fmla="*/ 0 w 10772145"/>
              <a:gd name="connsiteY39" fmla="*/ 2754692 h 3507479"/>
              <a:gd name="connsiteX40" fmla="*/ 0 w 10772145"/>
              <a:gd name="connsiteY40" fmla="*/ 2688228 h 3507479"/>
              <a:gd name="connsiteX41" fmla="*/ 0 w 10772145"/>
              <a:gd name="connsiteY41" fmla="*/ 2433083 h 3507479"/>
              <a:gd name="connsiteX42" fmla="*/ 0 w 10772145"/>
              <a:gd name="connsiteY42" fmla="*/ 2367378 h 3507479"/>
              <a:gd name="connsiteX43" fmla="*/ 0 w 10772145"/>
              <a:gd name="connsiteY43" fmla="*/ 1935441 h 3507479"/>
              <a:gd name="connsiteX44" fmla="*/ 0 w 10772145"/>
              <a:gd name="connsiteY44" fmla="*/ 990211 h 3507479"/>
              <a:gd name="connsiteX45" fmla="*/ 0 w 10772145"/>
              <a:gd name="connsiteY45" fmla="*/ 764619 h 3507479"/>
              <a:gd name="connsiteX46" fmla="*/ 0 w 10772145"/>
              <a:gd name="connsiteY46" fmla="*/ 237425 h 3507479"/>
              <a:gd name="connsiteX47" fmla="*/ 0 w 10772145"/>
              <a:gd name="connsiteY47" fmla="*/ 11832 h 3507479"/>
              <a:gd name="connsiteX48" fmla="*/ 668316 w 10772145"/>
              <a:gd name="connsiteY48" fmla="*/ 11832 h 3507479"/>
              <a:gd name="connsiteX49" fmla="*/ 668316 w 10772145"/>
              <a:gd name="connsiteY49" fmla="*/ 11833 h 3507479"/>
              <a:gd name="connsiteX50" fmla="*/ 1002902 w 10772145"/>
              <a:gd name="connsiteY50" fmla="*/ 11833 h 3507479"/>
              <a:gd name="connsiteX51" fmla="*/ 1002902 w 10772145"/>
              <a:gd name="connsiteY51" fmla="*/ 11832 h 3507479"/>
              <a:gd name="connsiteX52" fmla="*/ 1437893 w 10772145"/>
              <a:gd name="connsiteY52" fmla="*/ 11832 h 3507479"/>
              <a:gd name="connsiteX53" fmla="*/ 1732239 w 10772145"/>
              <a:gd name="connsiteY53" fmla="*/ 11832 h 3507479"/>
              <a:gd name="connsiteX54" fmla="*/ 2460208 w 10772145"/>
              <a:gd name="connsiteY54" fmla="*/ 11832 h 3507479"/>
              <a:gd name="connsiteX55" fmla="*/ 2647286 w 10772145"/>
              <a:gd name="connsiteY55" fmla="*/ 11832 h 3507479"/>
              <a:gd name="connsiteX56" fmla="*/ 2939763 w 10772145"/>
              <a:gd name="connsiteY56" fmla="*/ 11832 h 3507479"/>
              <a:gd name="connsiteX57" fmla="*/ 3375258 w 10772145"/>
              <a:gd name="connsiteY57" fmla="*/ 11832 h 3507479"/>
              <a:gd name="connsiteX58" fmla="*/ 3667736 w 10772145"/>
              <a:gd name="connsiteY58" fmla="*/ 11832 h 3507479"/>
              <a:gd name="connsiteX59" fmla="*/ 3854810 w 10772145"/>
              <a:gd name="connsiteY59" fmla="*/ 11832 h 3507479"/>
              <a:gd name="connsiteX60" fmla="*/ 4582781 w 10772145"/>
              <a:gd name="connsiteY60" fmla="*/ 11832 h 3507479"/>
              <a:gd name="connsiteX61" fmla="*/ 4582781 w 10772145"/>
              <a:gd name="connsiteY61" fmla="*/ 11833 h 3507479"/>
              <a:gd name="connsiteX62" fmla="*/ 5278081 w 10772145"/>
              <a:gd name="connsiteY62" fmla="*/ 11833 h 3507479"/>
              <a:gd name="connsiteX63" fmla="*/ 6006054 w 10772145"/>
              <a:gd name="connsiteY63" fmla="*/ 11833 h 3507479"/>
              <a:gd name="connsiteX64" fmla="*/ 6193129 w 10772145"/>
              <a:gd name="connsiteY64" fmla="*/ 11833 h 3507479"/>
              <a:gd name="connsiteX65" fmla="*/ 6485608 w 10772145"/>
              <a:gd name="connsiteY65" fmla="*/ 11833 h 3507479"/>
              <a:gd name="connsiteX66" fmla="*/ 6921102 w 10772145"/>
              <a:gd name="connsiteY66" fmla="*/ 11833 h 3507479"/>
              <a:gd name="connsiteX67" fmla="*/ 7213579 w 10772145"/>
              <a:gd name="connsiteY67" fmla="*/ 11833 h 3507479"/>
              <a:gd name="connsiteX68" fmla="*/ 7400655 w 10772145"/>
              <a:gd name="connsiteY68" fmla="*/ 11833 h 3507479"/>
              <a:gd name="connsiteX69" fmla="*/ 7467935 w 10772145"/>
              <a:gd name="connsiteY69" fmla="*/ 11833 h 3507479"/>
              <a:gd name="connsiteX70" fmla="*/ 7467935 w 10772145"/>
              <a:gd name="connsiteY70" fmla="*/ 0 h 3507479"/>
              <a:gd name="connsiteX71" fmla="*/ 7739599 w 10772145"/>
              <a:gd name="connsiteY71" fmla="*/ 0 h 3507479"/>
              <a:gd name="connsiteX72" fmla="*/ 7739599 w 10772145"/>
              <a:gd name="connsiteY72" fmla="*/ 1 h 3507479"/>
              <a:gd name="connsiteX73" fmla="*/ 7875605 w 10772145"/>
              <a:gd name="connsiteY73" fmla="*/ 1 h 3507479"/>
              <a:gd name="connsiteX74" fmla="*/ 7875605 w 10772145"/>
              <a:gd name="connsiteY74" fmla="*/ 0 h 3507479"/>
              <a:gd name="connsiteX75" fmla="*/ 8052425 w 10772145"/>
              <a:gd name="connsiteY75" fmla="*/ 0 h 3507479"/>
              <a:gd name="connsiteX76" fmla="*/ 8172074 w 10772145"/>
              <a:gd name="connsiteY76" fmla="*/ 0 h 3507479"/>
              <a:gd name="connsiteX77" fmla="*/ 8467987 w 10772145"/>
              <a:gd name="connsiteY77" fmla="*/ 0 h 3507479"/>
              <a:gd name="connsiteX78" fmla="*/ 8544032 w 10772145"/>
              <a:gd name="connsiteY78" fmla="*/ 0 h 3507479"/>
              <a:gd name="connsiteX79" fmla="*/ 8662921 w 10772145"/>
              <a:gd name="connsiteY79" fmla="*/ 0 h 3507479"/>
              <a:gd name="connsiteX80" fmla="*/ 8839945 w 10772145"/>
              <a:gd name="connsiteY80" fmla="*/ 0 h 3507479"/>
              <a:gd name="connsiteX81" fmla="*/ 8958835 w 10772145"/>
              <a:gd name="connsiteY81" fmla="*/ 0 h 3507479"/>
              <a:gd name="connsiteX82" fmla="*/ 9034879 w 10772145"/>
              <a:gd name="connsiteY82" fmla="*/ 0 h 3507479"/>
              <a:gd name="connsiteX83" fmla="*/ 9330792 w 10772145"/>
              <a:gd name="connsiteY83" fmla="*/ 0 h 3507479"/>
              <a:gd name="connsiteX84" fmla="*/ 9330792 w 10772145"/>
              <a:gd name="connsiteY84" fmla="*/ 1 h 3507479"/>
              <a:gd name="connsiteX85" fmla="*/ 9613425 w 10772145"/>
              <a:gd name="connsiteY85" fmla="*/ 1 h 3507479"/>
              <a:gd name="connsiteX86" fmla="*/ 9909339 w 10772145"/>
              <a:gd name="connsiteY86" fmla="*/ 1 h 3507479"/>
              <a:gd name="connsiteX87" fmla="*/ 9985383 w 10772145"/>
              <a:gd name="connsiteY87" fmla="*/ 1 h 3507479"/>
              <a:gd name="connsiteX88" fmla="*/ 10104273 w 10772145"/>
              <a:gd name="connsiteY88" fmla="*/ 1 h 3507479"/>
              <a:gd name="connsiteX89" fmla="*/ 10281297 w 10772145"/>
              <a:gd name="connsiteY89" fmla="*/ 1 h 3507479"/>
              <a:gd name="connsiteX90" fmla="*/ 10400187 w 10772145"/>
              <a:gd name="connsiteY90" fmla="*/ 1 h 3507479"/>
              <a:gd name="connsiteX91" fmla="*/ 10476231 w 10772145"/>
              <a:gd name="connsiteY91" fmla="*/ 1 h 3507479"/>
              <a:gd name="connsiteX92" fmla="*/ 10772145 w 10772145"/>
              <a:gd name="connsiteY92" fmla="*/ 1 h 3507479"/>
              <a:gd name="connsiteX93" fmla="*/ 10772145 w 10772145"/>
              <a:gd name="connsiteY93" fmla="*/ 306383 h 3507479"/>
              <a:gd name="connsiteX94" fmla="*/ 10772145 w 10772145"/>
              <a:gd name="connsiteY94" fmla="*/ 352987 h 3507479"/>
              <a:gd name="connsiteX95" fmla="*/ 10772145 w 10772145"/>
              <a:gd name="connsiteY95" fmla="*/ 659369 h 3507479"/>
              <a:gd name="connsiteX96" fmla="*/ 10772145 w 10772145"/>
              <a:gd name="connsiteY96" fmla="*/ 755251 h 3507479"/>
              <a:gd name="connsiteX97" fmla="*/ 10772145 w 10772145"/>
              <a:gd name="connsiteY97" fmla="*/ 1061633 h 3507479"/>
              <a:gd name="connsiteX98" fmla="*/ 10772145 w 10772145"/>
              <a:gd name="connsiteY98" fmla="*/ 1108237 h 3507479"/>
              <a:gd name="connsiteX99" fmla="*/ 10772145 w 10772145"/>
              <a:gd name="connsiteY99" fmla="*/ 1414619 h 3507479"/>
              <a:gd name="connsiteX100" fmla="*/ 10772145 w 10772145"/>
              <a:gd name="connsiteY100" fmla="*/ 1863804 h 3507479"/>
              <a:gd name="connsiteX101" fmla="*/ 10772145 w 10772145"/>
              <a:gd name="connsiteY101" fmla="*/ 2170186 h 3507479"/>
              <a:gd name="connsiteX102" fmla="*/ 10772145 w 10772145"/>
              <a:gd name="connsiteY102" fmla="*/ 2216791 h 3507479"/>
              <a:gd name="connsiteX103" fmla="*/ 10772145 w 10772145"/>
              <a:gd name="connsiteY103" fmla="*/ 2523173 h 3507479"/>
              <a:gd name="connsiteX104" fmla="*/ 10772145 w 10772145"/>
              <a:gd name="connsiteY104" fmla="*/ 2619054 h 3507479"/>
              <a:gd name="connsiteX105" fmla="*/ 10772145 w 10772145"/>
              <a:gd name="connsiteY105" fmla="*/ 2925436 h 3507479"/>
              <a:gd name="connsiteX106" fmla="*/ 10772145 w 10772145"/>
              <a:gd name="connsiteY106" fmla="*/ 2972041 h 3507479"/>
              <a:gd name="connsiteX107" fmla="*/ 10772145 w 10772145"/>
              <a:gd name="connsiteY107" fmla="*/ 3278423 h 3507479"/>
              <a:gd name="connsiteX108" fmla="*/ 10507368 w 10772145"/>
              <a:gd name="connsiteY108" fmla="*/ 3507087 h 3507479"/>
              <a:gd name="connsiteX109" fmla="*/ 10211454 w 10772145"/>
              <a:gd name="connsiteY109" fmla="*/ 3507087 h 3507479"/>
              <a:gd name="connsiteX110" fmla="*/ 10135408 w 10772145"/>
              <a:gd name="connsiteY110" fmla="*/ 3507087 h 3507479"/>
              <a:gd name="connsiteX111" fmla="*/ 10016519 w 10772145"/>
              <a:gd name="connsiteY111" fmla="*/ 3507087 h 3507479"/>
              <a:gd name="connsiteX112" fmla="*/ 9839496 w 10772145"/>
              <a:gd name="connsiteY112" fmla="*/ 3507087 h 3507479"/>
              <a:gd name="connsiteX113" fmla="*/ 9720606 w 10772145"/>
              <a:gd name="connsiteY113" fmla="*/ 3507087 h 3507479"/>
              <a:gd name="connsiteX114" fmla="*/ 9644561 w 10772145"/>
              <a:gd name="connsiteY114" fmla="*/ 3507087 h 3507479"/>
              <a:gd name="connsiteX115" fmla="*/ 9348647 w 10772145"/>
              <a:gd name="connsiteY115" fmla="*/ 3507087 h 3507479"/>
              <a:gd name="connsiteX116" fmla="*/ 9066017 w 10772145"/>
              <a:gd name="connsiteY116" fmla="*/ 3507087 h 3507479"/>
              <a:gd name="connsiteX117" fmla="*/ 9066016 w 10772145"/>
              <a:gd name="connsiteY117" fmla="*/ 3507087 h 3507479"/>
              <a:gd name="connsiteX118" fmla="*/ 8916174 w 10772145"/>
              <a:gd name="connsiteY118" fmla="*/ 3507087 h 3507479"/>
              <a:gd name="connsiteX119" fmla="*/ 8770105 w 10772145"/>
              <a:gd name="connsiteY119" fmla="*/ 3507087 h 3507479"/>
              <a:gd name="connsiteX120" fmla="*/ 8770102 w 10772145"/>
              <a:gd name="connsiteY120" fmla="*/ 3507087 h 3507479"/>
              <a:gd name="connsiteX121" fmla="*/ 8694059 w 10772145"/>
              <a:gd name="connsiteY121" fmla="*/ 3507087 h 3507479"/>
              <a:gd name="connsiteX122" fmla="*/ 8694058 w 10772145"/>
              <a:gd name="connsiteY122" fmla="*/ 3507087 h 3507479"/>
              <a:gd name="connsiteX123" fmla="*/ 8620261 w 10772145"/>
              <a:gd name="connsiteY123" fmla="*/ 3507087 h 3507479"/>
              <a:gd name="connsiteX124" fmla="*/ 8575170 w 10772145"/>
              <a:gd name="connsiteY124" fmla="*/ 3507087 h 3507479"/>
              <a:gd name="connsiteX125" fmla="*/ 8575168 w 10772145"/>
              <a:gd name="connsiteY125" fmla="*/ 3507087 h 3507479"/>
              <a:gd name="connsiteX126" fmla="*/ 8544215 w 10772145"/>
              <a:gd name="connsiteY126" fmla="*/ 3507087 h 3507479"/>
              <a:gd name="connsiteX127" fmla="*/ 8425327 w 10772145"/>
              <a:gd name="connsiteY127" fmla="*/ 3507087 h 3507479"/>
              <a:gd name="connsiteX128" fmla="*/ 8398146 w 10772145"/>
              <a:gd name="connsiteY128" fmla="*/ 3507087 h 3507479"/>
              <a:gd name="connsiteX129" fmla="*/ 8398144 w 10772145"/>
              <a:gd name="connsiteY129" fmla="*/ 3507087 h 3507479"/>
              <a:gd name="connsiteX130" fmla="*/ 8279257 w 10772145"/>
              <a:gd name="connsiteY130" fmla="*/ 3507087 h 3507479"/>
              <a:gd name="connsiteX131" fmla="*/ 8279256 w 10772145"/>
              <a:gd name="connsiteY131" fmla="*/ 3507087 h 3507479"/>
              <a:gd name="connsiteX132" fmla="*/ 8248302 w 10772145"/>
              <a:gd name="connsiteY132" fmla="*/ 3507087 h 3507479"/>
              <a:gd name="connsiteX133" fmla="*/ 8203212 w 10772145"/>
              <a:gd name="connsiteY133" fmla="*/ 3507087 h 3507479"/>
              <a:gd name="connsiteX134" fmla="*/ 8203210 w 10772145"/>
              <a:gd name="connsiteY134" fmla="*/ 3507087 h 3507479"/>
              <a:gd name="connsiteX135" fmla="*/ 8129413 w 10772145"/>
              <a:gd name="connsiteY135" fmla="*/ 3507087 h 3507479"/>
              <a:gd name="connsiteX136" fmla="*/ 8053368 w 10772145"/>
              <a:gd name="connsiteY136" fmla="*/ 3507087 h 3507479"/>
              <a:gd name="connsiteX137" fmla="*/ 8052425 w 10772145"/>
              <a:gd name="connsiteY137" fmla="*/ 3507087 h 3507479"/>
              <a:gd name="connsiteX138" fmla="*/ 7907299 w 10772145"/>
              <a:gd name="connsiteY138" fmla="*/ 3507087 h 3507479"/>
              <a:gd name="connsiteX139" fmla="*/ 7907297 w 10772145"/>
              <a:gd name="connsiteY139" fmla="*/ 3507087 h 3507479"/>
              <a:gd name="connsiteX140" fmla="*/ 7875604 w 10772145"/>
              <a:gd name="connsiteY140" fmla="*/ 3507087 h 3507479"/>
              <a:gd name="connsiteX141" fmla="*/ 7757454 w 10772145"/>
              <a:gd name="connsiteY141" fmla="*/ 3507087 h 3507479"/>
              <a:gd name="connsiteX142" fmla="*/ 7488363 w 10772145"/>
              <a:gd name="connsiteY142" fmla="*/ 3507087 h 350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772145" h="3507479">
                <a:moveTo>
                  <a:pt x="7477254" y="3507479"/>
                </a:moveTo>
                <a:lnTo>
                  <a:pt x="6749283" y="3507479"/>
                </a:lnTo>
                <a:lnTo>
                  <a:pt x="6562203" y="3507479"/>
                </a:lnTo>
                <a:lnTo>
                  <a:pt x="6269727" y="3507479"/>
                </a:lnTo>
                <a:lnTo>
                  <a:pt x="5834234" y="3507479"/>
                </a:lnTo>
                <a:lnTo>
                  <a:pt x="5541755" y="3507479"/>
                </a:lnTo>
                <a:lnTo>
                  <a:pt x="5354678" y="3507479"/>
                </a:lnTo>
                <a:lnTo>
                  <a:pt x="4626706" y="3507479"/>
                </a:lnTo>
                <a:lnTo>
                  <a:pt x="3931413" y="3507479"/>
                </a:lnTo>
                <a:lnTo>
                  <a:pt x="3931410" y="3507479"/>
                </a:lnTo>
                <a:lnTo>
                  <a:pt x="3562787" y="3507479"/>
                </a:lnTo>
                <a:lnTo>
                  <a:pt x="3203444" y="3507479"/>
                </a:lnTo>
                <a:lnTo>
                  <a:pt x="3203437" y="3507479"/>
                </a:lnTo>
                <a:lnTo>
                  <a:pt x="3016366" y="3507479"/>
                </a:lnTo>
                <a:lnTo>
                  <a:pt x="3016363" y="3507479"/>
                </a:lnTo>
                <a:lnTo>
                  <a:pt x="2834816" y="3507479"/>
                </a:lnTo>
                <a:lnTo>
                  <a:pt x="2723889" y="3507479"/>
                </a:lnTo>
                <a:lnTo>
                  <a:pt x="2723884" y="3507479"/>
                </a:lnTo>
                <a:lnTo>
                  <a:pt x="2647736" y="3507479"/>
                </a:lnTo>
                <a:lnTo>
                  <a:pt x="2355262" y="3507479"/>
                </a:lnTo>
                <a:lnTo>
                  <a:pt x="2288395" y="3507479"/>
                </a:lnTo>
                <a:lnTo>
                  <a:pt x="2288391" y="3507479"/>
                </a:lnTo>
                <a:lnTo>
                  <a:pt x="1995918" y="3507479"/>
                </a:lnTo>
                <a:lnTo>
                  <a:pt x="1995915" y="3507479"/>
                </a:lnTo>
                <a:lnTo>
                  <a:pt x="1919767" y="3507479"/>
                </a:lnTo>
                <a:lnTo>
                  <a:pt x="1808842" y="3507479"/>
                </a:lnTo>
                <a:lnTo>
                  <a:pt x="1808837" y="3507479"/>
                </a:lnTo>
                <a:lnTo>
                  <a:pt x="1627290" y="3507479"/>
                </a:lnTo>
                <a:lnTo>
                  <a:pt x="1440213" y="3507479"/>
                </a:lnTo>
                <a:lnTo>
                  <a:pt x="1437893" y="3507479"/>
                </a:lnTo>
                <a:lnTo>
                  <a:pt x="1080871" y="3507479"/>
                </a:lnTo>
                <a:lnTo>
                  <a:pt x="1080867" y="3507479"/>
                </a:lnTo>
                <a:lnTo>
                  <a:pt x="1002901" y="3507479"/>
                </a:lnTo>
                <a:lnTo>
                  <a:pt x="712241" y="3507479"/>
                </a:lnTo>
                <a:lnTo>
                  <a:pt x="16949" y="3507479"/>
                </a:lnTo>
                <a:lnTo>
                  <a:pt x="16945" y="3507479"/>
                </a:lnTo>
                <a:lnTo>
                  <a:pt x="0" y="3507479"/>
                </a:lnTo>
                <a:lnTo>
                  <a:pt x="0" y="3185869"/>
                </a:lnTo>
                <a:lnTo>
                  <a:pt x="0" y="3120164"/>
                </a:lnTo>
                <a:lnTo>
                  <a:pt x="0" y="2754692"/>
                </a:lnTo>
                <a:lnTo>
                  <a:pt x="0" y="2688228"/>
                </a:lnTo>
                <a:lnTo>
                  <a:pt x="0" y="2433083"/>
                </a:lnTo>
                <a:lnTo>
                  <a:pt x="0" y="2367378"/>
                </a:lnTo>
                <a:lnTo>
                  <a:pt x="0" y="1935441"/>
                </a:lnTo>
                <a:lnTo>
                  <a:pt x="0" y="990211"/>
                </a:lnTo>
                <a:lnTo>
                  <a:pt x="0" y="764619"/>
                </a:lnTo>
                <a:lnTo>
                  <a:pt x="0" y="237425"/>
                </a:lnTo>
                <a:lnTo>
                  <a:pt x="0" y="11832"/>
                </a:lnTo>
                <a:lnTo>
                  <a:pt x="668316" y="11832"/>
                </a:lnTo>
                <a:lnTo>
                  <a:pt x="668316" y="11833"/>
                </a:lnTo>
                <a:lnTo>
                  <a:pt x="1002902" y="11833"/>
                </a:lnTo>
                <a:lnTo>
                  <a:pt x="1002902" y="11832"/>
                </a:lnTo>
                <a:lnTo>
                  <a:pt x="1437893" y="11832"/>
                </a:lnTo>
                <a:lnTo>
                  <a:pt x="1732239" y="11832"/>
                </a:lnTo>
                <a:lnTo>
                  <a:pt x="2460208" y="11832"/>
                </a:lnTo>
                <a:lnTo>
                  <a:pt x="2647286" y="11832"/>
                </a:lnTo>
                <a:lnTo>
                  <a:pt x="2939763" y="11832"/>
                </a:lnTo>
                <a:lnTo>
                  <a:pt x="3375258" y="11832"/>
                </a:lnTo>
                <a:lnTo>
                  <a:pt x="3667736" y="11832"/>
                </a:lnTo>
                <a:lnTo>
                  <a:pt x="3854810" y="11832"/>
                </a:lnTo>
                <a:lnTo>
                  <a:pt x="4582781" y="11832"/>
                </a:lnTo>
                <a:lnTo>
                  <a:pt x="4582781" y="11833"/>
                </a:lnTo>
                <a:lnTo>
                  <a:pt x="5278081" y="11833"/>
                </a:lnTo>
                <a:lnTo>
                  <a:pt x="6006054" y="11833"/>
                </a:lnTo>
                <a:lnTo>
                  <a:pt x="6193129" y="11833"/>
                </a:lnTo>
                <a:lnTo>
                  <a:pt x="6485608" y="11833"/>
                </a:lnTo>
                <a:lnTo>
                  <a:pt x="6921102" y="11833"/>
                </a:lnTo>
                <a:lnTo>
                  <a:pt x="7213579" y="11833"/>
                </a:lnTo>
                <a:lnTo>
                  <a:pt x="7400655" y="11833"/>
                </a:lnTo>
                <a:lnTo>
                  <a:pt x="7467935" y="11833"/>
                </a:lnTo>
                <a:lnTo>
                  <a:pt x="7467935" y="0"/>
                </a:lnTo>
                <a:lnTo>
                  <a:pt x="7739599" y="0"/>
                </a:lnTo>
                <a:lnTo>
                  <a:pt x="7739599" y="1"/>
                </a:lnTo>
                <a:lnTo>
                  <a:pt x="7875605" y="1"/>
                </a:lnTo>
                <a:lnTo>
                  <a:pt x="7875605" y="0"/>
                </a:lnTo>
                <a:lnTo>
                  <a:pt x="8052425" y="0"/>
                </a:lnTo>
                <a:lnTo>
                  <a:pt x="8172074" y="0"/>
                </a:lnTo>
                <a:lnTo>
                  <a:pt x="8467987" y="0"/>
                </a:lnTo>
                <a:lnTo>
                  <a:pt x="8544032" y="0"/>
                </a:lnTo>
                <a:lnTo>
                  <a:pt x="8662921" y="0"/>
                </a:lnTo>
                <a:lnTo>
                  <a:pt x="8839945" y="0"/>
                </a:lnTo>
                <a:lnTo>
                  <a:pt x="8958835" y="0"/>
                </a:lnTo>
                <a:lnTo>
                  <a:pt x="9034879" y="0"/>
                </a:lnTo>
                <a:lnTo>
                  <a:pt x="9330792" y="0"/>
                </a:lnTo>
                <a:lnTo>
                  <a:pt x="9330792" y="1"/>
                </a:lnTo>
                <a:lnTo>
                  <a:pt x="9613425" y="1"/>
                </a:lnTo>
                <a:lnTo>
                  <a:pt x="9909339" y="1"/>
                </a:lnTo>
                <a:lnTo>
                  <a:pt x="9985383" y="1"/>
                </a:lnTo>
                <a:lnTo>
                  <a:pt x="10104273" y="1"/>
                </a:lnTo>
                <a:lnTo>
                  <a:pt x="10281297" y="1"/>
                </a:lnTo>
                <a:lnTo>
                  <a:pt x="10400187" y="1"/>
                </a:lnTo>
                <a:lnTo>
                  <a:pt x="10476231" y="1"/>
                </a:lnTo>
                <a:lnTo>
                  <a:pt x="10772145" y="1"/>
                </a:lnTo>
                <a:lnTo>
                  <a:pt x="10772145" y="306383"/>
                </a:lnTo>
                <a:lnTo>
                  <a:pt x="10772145" y="352987"/>
                </a:lnTo>
                <a:lnTo>
                  <a:pt x="10772145" y="659369"/>
                </a:lnTo>
                <a:lnTo>
                  <a:pt x="10772145" y="755251"/>
                </a:lnTo>
                <a:lnTo>
                  <a:pt x="10772145" y="1061633"/>
                </a:lnTo>
                <a:lnTo>
                  <a:pt x="10772145" y="1108237"/>
                </a:lnTo>
                <a:lnTo>
                  <a:pt x="10772145" y="1414619"/>
                </a:lnTo>
                <a:lnTo>
                  <a:pt x="10772145" y="1863804"/>
                </a:lnTo>
                <a:lnTo>
                  <a:pt x="10772145" y="2170186"/>
                </a:lnTo>
                <a:lnTo>
                  <a:pt x="10772145" y="2216791"/>
                </a:lnTo>
                <a:lnTo>
                  <a:pt x="10772145" y="2523173"/>
                </a:lnTo>
                <a:lnTo>
                  <a:pt x="10772145" y="2619054"/>
                </a:lnTo>
                <a:lnTo>
                  <a:pt x="10772145" y="2925436"/>
                </a:lnTo>
                <a:lnTo>
                  <a:pt x="10772145" y="2972041"/>
                </a:lnTo>
                <a:lnTo>
                  <a:pt x="10772145" y="3278423"/>
                </a:lnTo>
                <a:cubicBezTo>
                  <a:pt x="10772145" y="3404375"/>
                  <a:pt x="10654079" y="3507087"/>
                  <a:pt x="10507368" y="3507087"/>
                </a:cubicBezTo>
                <a:lnTo>
                  <a:pt x="10211454" y="3507087"/>
                </a:lnTo>
                <a:lnTo>
                  <a:pt x="10135408" y="3507087"/>
                </a:lnTo>
                <a:lnTo>
                  <a:pt x="10016519" y="3507087"/>
                </a:lnTo>
                <a:lnTo>
                  <a:pt x="9839496" y="3507087"/>
                </a:lnTo>
                <a:lnTo>
                  <a:pt x="9720606" y="3507087"/>
                </a:lnTo>
                <a:lnTo>
                  <a:pt x="9644561" y="3507087"/>
                </a:lnTo>
                <a:lnTo>
                  <a:pt x="9348647" y="3507087"/>
                </a:lnTo>
                <a:lnTo>
                  <a:pt x="9066017" y="3507087"/>
                </a:lnTo>
                <a:lnTo>
                  <a:pt x="9066016" y="3507087"/>
                </a:lnTo>
                <a:lnTo>
                  <a:pt x="8916174" y="3507087"/>
                </a:lnTo>
                <a:lnTo>
                  <a:pt x="8770105" y="3507087"/>
                </a:lnTo>
                <a:lnTo>
                  <a:pt x="8770102" y="3507087"/>
                </a:lnTo>
                <a:lnTo>
                  <a:pt x="8694059" y="3507087"/>
                </a:lnTo>
                <a:lnTo>
                  <a:pt x="8694058" y="3507087"/>
                </a:lnTo>
                <a:lnTo>
                  <a:pt x="8620261" y="3507087"/>
                </a:lnTo>
                <a:lnTo>
                  <a:pt x="8575170" y="3507087"/>
                </a:lnTo>
                <a:lnTo>
                  <a:pt x="8575168" y="3507087"/>
                </a:lnTo>
                <a:lnTo>
                  <a:pt x="8544215" y="3507087"/>
                </a:lnTo>
                <a:lnTo>
                  <a:pt x="8425327" y="3507087"/>
                </a:lnTo>
                <a:lnTo>
                  <a:pt x="8398146" y="3507087"/>
                </a:lnTo>
                <a:lnTo>
                  <a:pt x="8398144" y="3507087"/>
                </a:lnTo>
                <a:lnTo>
                  <a:pt x="8279257" y="3507087"/>
                </a:lnTo>
                <a:lnTo>
                  <a:pt x="8279256" y="3507087"/>
                </a:lnTo>
                <a:lnTo>
                  <a:pt x="8248302" y="3507087"/>
                </a:lnTo>
                <a:lnTo>
                  <a:pt x="8203212" y="3507087"/>
                </a:lnTo>
                <a:lnTo>
                  <a:pt x="8203210" y="3507087"/>
                </a:lnTo>
                <a:lnTo>
                  <a:pt x="8129413" y="3507087"/>
                </a:lnTo>
                <a:lnTo>
                  <a:pt x="8053368" y="3507087"/>
                </a:lnTo>
                <a:lnTo>
                  <a:pt x="8052425" y="3507087"/>
                </a:lnTo>
                <a:lnTo>
                  <a:pt x="7907299" y="3507087"/>
                </a:lnTo>
                <a:lnTo>
                  <a:pt x="7907297" y="3507087"/>
                </a:lnTo>
                <a:lnTo>
                  <a:pt x="7875604" y="3507087"/>
                </a:lnTo>
                <a:lnTo>
                  <a:pt x="7757454" y="3507087"/>
                </a:lnTo>
                <a:lnTo>
                  <a:pt x="7488363" y="3507087"/>
                </a:ln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9A7548B2-F641-DF3D-1911-B0F32F4E571D}"/>
              </a:ext>
            </a:extLst>
          </p:cNvPr>
          <p:cNvSpPr txBox="1">
            <a:spLocks/>
          </p:cNvSpPr>
          <p:nvPr/>
        </p:nvSpPr>
        <p:spPr>
          <a:xfrm>
            <a:off x="875587" y="3759415"/>
            <a:ext cx="3013616"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US" sz="2200" b="1" dirty="0"/>
              <a:t>Ko sprejemate poslovne odločitve, se morate najprej postaviti v njihovo kožo</a:t>
            </a:r>
          </a:p>
        </p:txBody>
      </p:sp>
      <p:pic>
        <p:nvPicPr>
          <p:cNvPr id="7" name="Picture 6">
            <a:extLst>
              <a:ext uri="{FF2B5EF4-FFF2-40B4-BE49-F238E27FC236}">
                <a16:creationId xmlns:a16="http://schemas.microsoft.com/office/drawing/2014/main" id="{928C5676-B09F-0821-11E3-04943E626EB1}"/>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20849" y="4941237"/>
            <a:ext cx="3580276" cy="2659133"/>
          </a:xfrm>
          <a:prstGeom prst="rect">
            <a:avLst/>
          </a:prstGeom>
        </p:spPr>
      </p:pic>
      <p:sp>
        <p:nvSpPr>
          <p:cNvPr id="8" name="Text Placeholder 1">
            <a:extLst>
              <a:ext uri="{FF2B5EF4-FFF2-40B4-BE49-F238E27FC236}">
                <a16:creationId xmlns:a16="http://schemas.microsoft.com/office/drawing/2014/main" id="{7BB85538-40EA-F058-C669-0438CF119E1F}"/>
              </a:ext>
            </a:extLst>
          </p:cNvPr>
          <p:cNvSpPr txBox="1">
            <a:spLocks/>
          </p:cNvSpPr>
          <p:nvPr/>
        </p:nvSpPr>
        <p:spPr>
          <a:xfrm>
            <a:off x="4076320" y="3759415"/>
            <a:ext cx="686914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US" sz="2200" b="1" dirty="0"/>
              <a:t>Primer: </a:t>
            </a:r>
            <a:r>
              <a:rPr lang="en-US" sz="2200" dirty="0"/>
              <a:t>Pri sprejemanju odločitev v zvezi z načrtovanjem, gradnjo in zagonom upoštevajte vsako podrobnost in ali bo ta izboljšala ali vplivala na njihovo izkušnjo, npr. kako se bodo počutili, ko bodo sodelovali v vrstah izkušenj, ki jih </a:t>
            </a:r>
            <a:r>
              <a:rPr lang="en-US" sz="2200" dirty="0" err="1"/>
              <a:t>ponujate</a:t>
            </a:r>
            <a:r>
              <a:rPr lang="en-US" sz="2200" dirty="0"/>
              <a:t> (glamping, </a:t>
            </a:r>
            <a:r>
              <a:rPr lang="en-US" sz="2200" dirty="0" err="1"/>
              <a:t>velneški</a:t>
            </a:r>
            <a:r>
              <a:rPr lang="en-US" sz="2200" dirty="0"/>
              <a:t> </a:t>
            </a:r>
            <a:r>
              <a:rPr lang="en-US" sz="2200" dirty="0" err="1"/>
              <a:t>tretmaji</a:t>
            </a:r>
            <a:r>
              <a:rPr lang="en-US" sz="2200" dirty="0"/>
              <a:t>, </a:t>
            </a:r>
            <a:r>
              <a:rPr lang="en-US" sz="2200" dirty="0" err="1"/>
              <a:t>sodelovanje</a:t>
            </a:r>
            <a:r>
              <a:rPr lang="en-US" sz="2200" dirty="0"/>
              <a:t> v neposrednem okolju), razporeditev prostora (zasebnost, dostopnost) do okoljskih vidikov (vrsta stavbe in sistemi za ravnanje z odpadki).</a:t>
            </a:r>
          </a:p>
          <a:p>
            <a:pPr algn="l">
              <a:lnSpc>
                <a:spcPts val="2340"/>
              </a:lnSpc>
              <a:spcBef>
                <a:spcPts val="0"/>
              </a:spcBef>
            </a:pPr>
            <a:endParaRPr lang="en-US" sz="2200" dirty="0"/>
          </a:p>
        </p:txBody>
      </p:sp>
    </p:spTree>
    <p:extLst>
      <p:ext uri="{BB962C8B-B14F-4D97-AF65-F5344CB8AC3E}">
        <p14:creationId xmlns:p14="http://schemas.microsoft.com/office/powerpoint/2010/main" val="24547076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FA64C-1A1C-AEA0-FA29-99C1A81A41D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8E79417-16CF-7DD3-8445-D28975F25434}"/>
              </a:ext>
            </a:extLst>
          </p:cNvPr>
          <p:cNvSpPr>
            <a:spLocks noGrp="1"/>
          </p:cNvSpPr>
          <p:nvPr>
            <p:ph type="body" sz="quarter" idx="65"/>
          </p:nvPr>
        </p:nvSpPr>
        <p:spPr/>
        <p:txBody>
          <a:bodyPr lIns="91440" tIns="45720" rIns="91440" bIns="45720" anchor="ctr">
            <a:noAutofit/>
          </a:bodyPr>
          <a:lstStyle/>
          <a:p>
            <a:pPr algn="ctr"/>
            <a:r>
              <a:rPr lang="en-GB" sz="1200" dirty="0" err="1">
                <a:latin typeface="Calibri"/>
                <a:ea typeface="Calibri"/>
                <a:cs typeface="Calibri"/>
              </a:rPr>
              <a:t>Fotografija</a:t>
            </a:r>
            <a:r>
              <a:rPr lang="en-GB" sz="1200" dirty="0">
                <a:latin typeface="Calibri"/>
                <a:ea typeface="Calibri"/>
                <a:cs typeface="Calibri"/>
              </a:rPr>
              <a:t>: Fitz of Inch, </a:t>
            </a:r>
            <a:r>
              <a:rPr lang="en-GB" sz="1200" dirty="0" err="1">
                <a:latin typeface="Calibri"/>
                <a:ea typeface="Calibri"/>
                <a:cs typeface="Calibri"/>
              </a:rPr>
              <a:t>Irska</a:t>
            </a:r>
          </a:p>
        </p:txBody>
      </p:sp>
      <p:pic>
        <p:nvPicPr>
          <p:cNvPr id="40" name="Picture Placeholder 39" descr="A house with a pond and a building with ivy on the wall&#10;&#10;AI-generated content may be incorrect.">
            <a:extLst>
              <a:ext uri="{FF2B5EF4-FFF2-40B4-BE49-F238E27FC236}">
                <a16:creationId xmlns:a16="http://schemas.microsoft.com/office/drawing/2014/main" id="{859D1828-0B2F-10F2-9949-706AE27EBCDE}"/>
              </a:ext>
            </a:extLst>
          </p:cNvPr>
          <p:cNvPicPr>
            <a:picLocks noGrp="1" noChangeAspect="1"/>
          </p:cNvPicPr>
          <p:nvPr>
            <p:ph type="pic" sz="quarter" idx="75"/>
          </p:nvPr>
        </p:nvPicPr>
        <p:blipFill>
          <a:blip r:embed="rId2"/>
          <a:srcRect t="6706" b="6706"/>
          <a:stretch>
            <a:fillRect/>
          </a:stretch>
        </p:blipFill>
        <p:spPr/>
      </p:pic>
      <p:pic>
        <p:nvPicPr>
          <p:cNvPr id="46" name="Picture Placeholder 45" descr="A room with a table and fireplace&#10;&#10;AI-generated content may be incorrect.">
            <a:extLst>
              <a:ext uri="{FF2B5EF4-FFF2-40B4-BE49-F238E27FC236}">
                <a16:creationId xmlns:a16="http://schemas.microsoft.com/office/drawing/2014/main" id="{752B3EB8-8122-B425-8460-FEEF2598439B}"/>
              </a:ext>
            </a:extLst>
          </p:cNvPr>
          <p:cNvPicPr>
            <a:picLocks noGrp="1" noChangeAspect="1"/>
          </p:cNvPicPr>
          <p:nvPr>
            <p:ph type="pic" sz="quarter" idx="77"/>
          </p:nvPr>
        </p:nvPicPr>
        <p:blipFill>
          <a:blip r:embed="rId3"/>
          <a:srcRect t="20067" b="20067"/>
          <a:stretch>
            <a:fillRect/>
          </a:stretch>
        </p:blipFill>
        <p:spPr/>
      </p:pic>
      <p:pic>
        <p:nvPicPr>
          <p:cNvPr id="27" name="Picture Placeholder 26" descr="A tent with a table and chairs in the grass&#10;&#10;AI-generated content may be incorrect.">
            <a:extLst>
              <a:ext uri="{FF2B5EF4-FFF2-40B4-BE49-F238E27FC236}">
                <a16:creationId xmlns:a16="http://schemas.microsoft.com/office/drawing/2014/main" id="{99D5EE10-54A8-DE0B-B384-2A3930AAC758}"/>
              </a:ext>
            </a:extLst>
          </p:cNvPr>
          <p:cNvPicPr>
            <a:picLocks noGrp="1" noChangeAspect="1"/>
          </p:cNvPicPr>
          <p:nvPr>
            <p:ph type="pic" sz="quarter" idx="73"/>
          </p:nvPr>
        </p:nvPicPr>
        <p:blipFill>
          <a:blip r:embed="rId4"/>
          <a:srcRect t="13322" b="13322"/>
          <a:stretch>
            <a:fillRect/>
          </a:stretch>
        </p:blipFill>
        <p:spPr/>
      </p:pic>
      <p:pic>
        <p:nvPicPr>
          <p:cNvPr id="34" name="Picture Placeholder 33" descr="A kitchen with a table and chairs&#10;&#10;AI-generated content may be incorrect.">
            <a:extLst>
              <a:ext uri="{FF2B5EF4-FFF2-40B4-BE49-F238E27FC236}">
                <a16:creationId xmlns:a16="http://schemas.microsoft.com/office/drawing/2014/main" id="{E12B73CC-E89B-5C8A-3914-C8B6215501B0}"/>
              </a:ext>
            </a:extLst>
          </p:cNvPr>
          <p:cNvPicPr>
            <a:picLocks noGrp="1" noChangeAspect="1"/>
          </p:cNvPicPr>
          <p:nvPr>
            <p:ph type="pic" sz="quarter" idx="74"/>
          </p:nvPr>
        </p:nvPicPr>
        <p:blipFill>
          <a:blip r:embed="rId5"/>
          <a:srcRect t="21306" b="21306"/>
          <a:stretch>
            <a:fillRect/>
          </a:stretch>
        </p:blipFill>
        <p:spPr/>
      </p:pic>
      <p:pic>
        <p:nvPicPr>
          <p:cNvPr id="42" name="Picture Placeholder 41" descr="A table and chairs in a room with a glass wall&#10;&#10;AI-generated content may be incorrect.">
            <a:extLst>
              <a:ext uri="{FF2B5EF4-FFF2-40B4-BE49-F238E27FC236}">
                <a16:creationId xmlns:a16="http://schemas.microsoft.com/office/drawing/2014/main" id="{5A240C57-7579-05E3-F465-56E7F222787C}"/>
              </a:ext>
            </a:extLst>
          </p:cNvPr>
          <p:cNvPicPr>
            <a:picLocks noGrp="1" noChangeAspect="1"/>
          </p:cNvPicPr>
          <p:nvPr>
            <p:ph type="pic" sz="quarter" idx="76"/>
          </p:nvPr>
        </p:nvPicPr>
        <p:blipFill>
          <a:blip r:embed="rId6"/>
          <a:srcRect t="24501" b="24501"/>
          <a:stretch>
            <a:fillRect/>
          </a:stretch>
        </p:blipFill>
        <p:spPr/>
      </p:pic>
      <p:sp>
        <p:nvSpPr>
          <p:cNvPr id="2" name="Rectangle 1">
            <a:extLst>
              <a:ext uri="{FF2B5EF4-FFF2-40B4-BE49-F238E27FC236}">
                <a16:creationId xmlns:a16="http://schemas.microsoft.com/office/drawing/2014/main" id="{EC12C082-CA73-37D7-5C7A-59B67F6FF364}"/>
              </a:ext>
            </a:extLst>
          </p:cNvPr>
          <p:cNvSpPr/>
          <p:nvPr/>
        </p:nvSpPr>
        <p:spPr>
          <a:xfrm>
            <a:off x="11527914" y="0"/>
            <a:ext cx="654339" cy="374957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2950EA1A-6FF9-A225-7B8A-9DBD3E6CB9D3}"/>
              </a:ext>
            </a:extLst>
          </p:cNvPr>
          <p:cNvSpPr txBox="1">
            <a:spLocks/>
          </p:cNvSpPr>
          <p:nvPr/>
        </p:nvSpPr>
        <p:spPr>
          <a:xfrm rot="16200000">
            <a:off x="9690110" y="2118135"/>
            <a:ext cx="4329947" cy="452458"/>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dirty="0"/>
              <a:t>Nature &amp; </a:t>
            </a:r>
            <a:r>
              <a:rPr lang="en-GB" dirty="0" err="1"/>
              <a:t>Environement</a:t>
            </a:r>
            <a:endParaRPr lang="en-GB" dirty="0"/>
          </a:p>
        </p:txBody>
      </p:sp>
      <p:sp>
        <p:nvSpPr>
          <p:cNvPr id="8" name="Slide Number Placeholder 5">
            <a:extLst>
              <a:ext uri="{FF2B5EF4-FFF2-40B4-BE49-F238E27FC236}">
                <a16:creationId xmlns:a16="http://schemas.microsoft.com/office/drawing/2014/main" id="{A2B30A11-61B1-E96B-9F7B-E5A10446F5B9}"/>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77</a:t>
            </a:fld>
            <a:endParaRPr lang="fr-CA" sz="1200" dirty="0"/>
          </a:p>
        </p:txBody>
      </p:sp>
    </p:spTree>
    <p:extLst>
      <p:ext uri="{BB962C8B-B14F-4D97-AF65-F5344CB8AC3E}">
        <p14:creationId xmlns:p14="http://schemas.microsoft.com/office/powerpoint/2010/main" val="36867421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5BC5-A215-8D9C-6781-F1C26CECFB30}"/>
            </a:ext>
          </a:extLst>
        </p:cNvPr>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A2D6B574-D724-DDE1-2378-8E7A2327054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78</a:t>
            </a:fld>
            <a:endParaRPr lang="fr-CA" sz="1200" dirty="0"/>
          </a:p>
        </p:txBody>
      </p:sp>
      <p:sp>
        <p:nvSpPr>
          <p:cNvPr id="15" name="Text Placeholder 4">
            <a:extLst>
              <a:ext uri="{FF2B5EF4-FFF2-40B4-BE49-F238E27FC236}">
                <a16:creationId xmlns:a16="http://schemas.microsoft.com/office/drawing/2014/main" id="{57E91B09-7D56-734C-9F89-4FAE351804E1}"/>
              </a:ext>
            </a:extLst>
          </p:cNvPr>
          <p:cNvSpPr>
            <a:spLocks noGrp="1"/>
          </p:cNvSpPr>
          <p:nvPr>
            <p:ph type="body" sz="quarter" idx="18"/>
          </p:nvPr>
        </p:nvSpPr>
        <p:spPr>
          <a:xfrm>
            <a:off x="506563" y="1545766"/>
            <a:ext cx="7149329" cy="1653982"/>
          </a:xfrm>
        </p:spPr>
        <p:txBody>
          <a:bodyPr lIns="91440" tIns="45720" rIns="91440" bIns="45720" anchor="t"/>
          <a:lstStyle/>
          <a:p>
            <a:pPr>
              <a:lnSpc>
                <a:spcPts val="2340"/>
              </a:lnSpc>
            </a:pPr>
            <a:r>
              <a:rPr lang="en-US" b="1" i="1" dirty="0"/>
              <a:t>Ugotovili smo, da je pri vzpostavljanju ATA ključnega pomena vključiti obiskovalce v vse odločitve. </a:t>
            </a:r>
            <a:r>
              <a:rPr lang="en-US"/>
              <a:t>To poglavje </a:t>
            </a:r>
            <a:r>
              <a:rPr lang="en-US" dirty="0" err="1"/>
              <a:t>obravnava</a:t>
            </a:r>
            <a:r>
              <a:rPr lang="en-US" dirty="0"/>
              <a:t> in </a:t>
            </a:r>
            <a:r>
              <a:rPr lang="en-US" dirty="0" err="1"/>
              <a:t>poudarja</a:t>
            </a:r>
            <a:r>
              <a:rPr lang="en-US" dirty="0"/>
              <a:t> </a:t>
            </a:r>
            <a:r>
              <a:rPr lang="en-US" dirty="0" err="1"/>
              <a:t>pomen</a:t>
            </a:r>
            <a:r>
              <a:rPr lang="en-US" dirty="0"/>
              <a:t> </a:t>
            </a:r>
            <a:r>
              <a:rPr lang="en-US" dirty="0" err="1"/>
              <a:t>načrtovanja</a:t>
            </a:r>
            <a:r>
              <a:rPr lang="en-US" dirty="0"/>
              <a:t>, </a:t>
            </a:r>
            <a:r>
              <a:rPr lang="en-US" dirty="0" err="1"/>
              <a:t>usmerjenega</a:t>
            </a:r>
            <a:r>
              <a:rPr lang="en-US" dirty="0"/>
              <a:t> v </a:t>
            </a:r>
            <a:r>
              <a:rPr lang="en-US" dirty="0" err="1"/>
              <a:t>obiskovalce</a:t>
            </a:r>
            <a:r>
              <a:rPr lang="en-US" dirty="0"/>
              <a:t>, </a:t>
            </a:r>
            <a:r>
              <a:rPr lang="en-US" dirty="0" err="1"/>
              <a:t>pri</a:t>
            </a:r>
            <a:r>
              <a:rPr lang="en-US" dirty="0"/>
              <a:t> </a:t>
            </a:r>
            <a:r>
              <a:rPr lang="en-US" dirty="0" err="1"/>
              <a:t>razvoju</a:t>
            </a:r>
            <a:r>
              <a:rPr lang="en-US" dirty="0"/>
              <a:t> alternativnih turističnih nastanitev (ATA). </a:t>
            </a:r>
          </a:p>
          <a:p>
            <a:pPr>
              <a:lnSpc>
                <a:spcPts val="2340"/>
              </a:lnSpc>
            </a:pPr>
            <a:endParaRPr lang="en-US" dirty="0"/>
          </a:p>
          <a:p>
            <a:pPr>
              <a:lnSpc>
                <a:spcPts val="2340"/>
              </a:lnSpc>
            </a:pPr>
            <a:r>
              <a:rPr lang="en-US" b="1" dirty="0"/>
              <a:t>Najprej si oglejmo ključne motivacije, preference in pričakovanja obiskovalcev pri izbiri ATA. </a:t>
            </a:r>
            <a:r>
              <a:rPr lang="en-US" dirty="0"/>
              <a:t>Turisti po vsej Evropi se vse pogosteje odločajo za </a:t>
            </a:r>
            <a:r>
              <a:rPr lang="en-US" dirty="0" err="1"/>
              <a:t>alternativne</a:t>
            </a:r>
            <a:r>
              <a:rPr lang="en-US" dirty="0"/>
              <a:t> </a:t>
            </a:r>
            <a:r>
              <a:rPr lang="en-US" dirty="0" err="1"/>
              <a:t>turistične</a:t>
            </a:r>
            <a:r>
              <a:rPr lang="en-US" dirty="0"/>
              <a:t> </a:t>
            </a:r>
            <a:r>
              <a:rPr lang="en-US" err="1"/>
              <a:t>nastanitve</a:t>
            </a:r>
            <a:r>
              <a:rPr lang="en-US"/>
              <a:t>, </a:t>
            </a:r>
            <a:r>
              <a:rPr lang="en-US" err="1"/>
              <a:t>kot</a:t>
            </a:r>
            <a:r>
              <a:rPr lang="en-US"/>
              <a:t> so </a:t>
            </a:r>
            <a:r>
              <a:rPr lang="en-US" err="1"/>
              <a:t>eko-koče</a:t>
            </a:r>
            <a:r>
              <a:rPr lang="en-US"/>
              <a:t>, </a:t>
            </a:r>
            <a:r>
              <a:rPr lang="en-US" err="1"/>
              <a:t>kmetije</a:t>
            </a:r>
            <a:r>
              <a:rPr lang="en-US"/>
              <a:t> za </a:t>
            </a:r>
            <a:r>
              <a:rPr lang="en-US" err="1"/>
              <a:t>agroturizem</a:t>
            </a:r>
            <a:r>
              <a:rPr lang="en-US"/>
              <a:t>, </a:t>
            </a:r>
            <a:r>
              <a:rPr lang="en-US" dirty="0"/>
              <a:t>glamping </a:t>
            </a:r>
            <a:r>
              <a:rPr lang="en-US" dirty="0" err="1"/>
              <a:t>lokacije</a:t>
            </a:r>
            <a:r>
              <a:rPr lang="en-US"/>
              <a:t> in </a:t>
            </a:r>
            <a:r>
              <a:rPr lang="en-US" err="1"/>
              <a:t>nastanitve</a:t>
            </a:r>
            <a:r>
              <a:rPr lang="en-US"/>
              <a:t> v zgodovinskih objektih, namesto za </a:t>
            </a:r>
            <a:r>
              <a:rPr lang="en-US" dirty="0"/>
              <a:t>klasične hotele. </a:t>
            </a:r>
          </a:p>
        </p:txBody>
      </p:sp>
      <p:sp>
        <p:nvSpPr>
          <p:cNvPr id="13" name="Text Placeholder 3">
            <a:extLst>
              <a:ext uri="{FF2B5EF4-FFF2-40B4-BE49-F238E27FC236}">
                <a16:creationId xmlns:a16="http://schemas.microsoft.com/office/drawing/2014/main" id="{D47AD024-347C-76BD-538F-0030243DAA68}"/>
              </a:ext>
            </a:extLst>
          </p:cNvPr>
          <p:cNvSpPr txBox="1">
            <a:spLocks/>
          </p:cNvSpPr>
          <p:nvPr/>
        </p:nvSpPr>
        <p:spPr>
          <a:xfrm>
            <a:off x="538313" y="323153"/>
            <a:ext cx="612724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Načrtovanje alternativne turistične nastanitve</a:t>
            </a:r>
          </a:p>
          <a:p>
            <a:pPr>
              <a:lnSpc>
                <a:spcPts val="3720"/>
              </a:lnSpc>
            </a:pPr>
            <a:endParaRPr lang="en-US" dirty="0"/>
          </a:p>
        </p:txBody>
      </p:sp>
      <p:sp>
        <p:nvSpPr>
          <p:cNvPr id="14" name="Text Placeholder 5">
            <a:extLst>
              <a:ext uri="{FF2B5EF4-FFF2-40B4-BE49-F238E27FC236}">
                <a16:creationId xmlns:a16="http://schemas.microsoft.com/office/drawing/2014/main" id="{1C29A404-D78E-2278-94DE-7A461D17B742}"/>
              </a:ext>
            </a:extLst>
          </p:cNvPr>
          <p:cNvSpPr txBox="1">
            <a:spLocks/>
          </p:cNvSpPr>
          <p:nvPr/>
        </p:nvSpPr>
        <p:spPr>
          <a:xfrm>
            <a:off x="6024689" y="394464"/>
            <a:ext cx="5893521"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Razumevanje ključnih motivov obiskovalcev pri izbiri ATA</a:t>
            </a:r>
          </a:p>
        </p:txBody>
      </p:sp>
      <p:cxnSp>
        <p:nvCxnSpPr>
          <p:cNvPr id="16" name="Straight Connector 15">
            <a:extLst>
              <a:ext uri="{FF2B5EF4-FFF2-40B4-BE49-F238E27FC236}">
                <a16:creationId xmlns:a16="http://schemas.microsoft.com/office/drawing/2014/main" id="{634CA710-7BE0-7EA4-634A-18D9B1DBA1C7}"/>
              </a:ext>
            </a:extLst>
          </p:cNvPr>
          <p:cNvCxnSpPr>
            <a:cxnSpLocks/>
          </p:cNvCxnSpPr>
          <p:nvPr/>
        </p:nvCxnSpPr>
        <p:spPr>
          <a:xfrm>
            <a:off x="5849881" y="151216"/>
            <a:ext cx="0" cy="1232647"/>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30FC7336-5A8F-B07B-6A58-942DDB53B959}"/>
              </a:ext>
            </a:extLst>
          </p:cNvPr>
          <p:cNvSpPr/>
          <p:nvPr/>
        </p:nvSpPr>
        <p:spPr>
          <a:xfrm rot="5400000">
            <a:off x="4623391" y="1402017"/>
            <a:ext cx="1409633" cy="9287507"/>
          </a:xfrm>
          <a:custGeom>
            <a:avLst/>
            <a:gdLst>
              <a:gd name="connsiteX0" fmla="*/ 0 w 2129299"/>
              <a:gd name="connsiteY0" fmla="*/ 8885516 h 9308673"/>
              <a:gd name="connsiteX1" fmla="*/ 0 w 2129299"/>
              <a:gd name="connsiteY1" fmla="*/ 8412598 h 9308673"/>
              <a:gd name="connsiteX2" fmla="*/ 0 w 2129299"/>
              <a:gd name="connsiteY2" fmla="*/ 8291064 h 9308673"/>
              <a:gd name="connsiteX3" fmla="*/ 0 w 2129299"/>
              <a:gd name="connsiteY3" fmla="*/ 8101061 h 9308673"/>
              <a:gd name="connsiteX4" fmla="*/ 0 w 2129299"/>
              <a:gd name="connsiteY4" fmla="*/ 7818148 h 9308673"/>
              <a:gd name="connsiteX5" fmla="*/ 0 w 2129299"/>
              <a:gd name="connsiteY5" fmla="*/ 7628143 h 9308673"/>
              <a:gd name="connsiteX6" fmla="*/ 0 w 2129299"/>
              <a:gd name="connsiteY6" fmla="*/ 7506610 h 9308673"/>
              <a:gd name="connsiteX7" fmla="*/ 0 w 2129299"/>
              <a:gd name="connsiteY7" fmla="*/ 7033692 h 9308673"/>
              <a:gd name="connsiteX8" fmla="*/ 0 w 2129299"/>
              <a:gd name="connsiteY8" fmla="*/ 6582003 h 9308673"/>
              <a:gd name="connsiteX9" fmla="*/ 0 w 2129299"/>
              <a:gd name="connsiteY9" fmla="*/ 6582001 h 9308673"/>
              <a:gd name="connsiteX10" fmla="*/ 0 w 2129299"/>
              <a:gd name="connsiteY10" fmla="*/ 6342530 h 9308673"/>
              <a:gd name="connsiteX11" fmla="*/ 0 w 2129299"/>
              <a:gd name="connsiteY11" fmla="*/ 6109087 h 9308673"/>
              <a:gd name="connsiteX12" fmla="*/ 0 w 2129299"/>
              <a:gd name="connsiteY12" fmla="*/ 6109082 h 9308673"/>
              <a:gd name="connsiteX13" fmla="*/ 0 w 2129299"/>
              <a:gd name="connsiteY13" fmla="*/ 5987554 h 9308673"/>
              <a:gd name="connsiteX14" fmla="*/ 0 w 2129299"/>
              <a:gd name="connsiteY14" fmla="*/ 5987552 h 9308673"/>
              <a:gd name="connsiteX15" fmla="*/ 0 w 2129299"/>
              <a:gd name="connsiteY15" fmla="*/ 5869612 h 9308673"/>
              <a:gd name="connsiteX16" fmla="*/ 0 w 2129299"/>
              <a:gd name="connsiteY16" fmla="*/ 5797550 h 9308673"/>
              <a:gd name="connsiteX17" fmla="*/ 0 w 2129299"/>
              <a:gd name="connsiteY17" fmla="*/ 5797547 h 9308673"/>
              <a:gd name="connsiteX18" fmla="*/ 0 w 2129299"/>
              <a:gd name="connsiteY18" fmla="*/ 5748078 h 9308673"/>
              <a:gd name="connsiteX19" fmla="*/ 0 w 2129299"/>
              <a:gd name="connsiteY19" fmla="*/ 5558075 h 9308673"/>
              <a:gd name="connsiteX20" fmla="*/ 0 w 2129299"/>
              <a:gd name="connsiteY20" fmla="*/ 5514636 h 9308673"/>
              <a:gd name="connsiteX21" fmla="*/ 0 w 2129299"/>
              <a:gd name="connsiteY21" fmla="*/ 5514634 h 9308673"/>
              <a:gd name="connsiteX22" fmla="*/ 0 w 2129299"/>
              <a:gd name="connsiteY22" fmla="*/ 5324632 h 9308673"/>
              <a:gd name="connsiteX23" fmla="*/ 0 w 2129299"/>
              <a:gd name="connsiteY23" fmla="*/ 5324630 h 9308673"/>
              <a:gd name="connsiteX24" fmla="*/ 0 w 2129299"/>
              <a:gd name="connsiteY24" fmla="*/ 5275161 h 9308673"/>
              <a:gd name="connsiteX25" fmla="*/ 0 w 2129299"/>
              <a:gd name="connsiteY25" fmla="*/ 5203100 h 9308673"/>
              <a:gd name="connsiteX26" fmla="*/ 0 w 2129299"/>
              <a:gd name="connsiteY26" fmla="*/ 5203097 h 9308673"/>
              <a:gd name="connsiteX27" fmla="*/ 0 w 2129299"/>
              <a:gd name="connsiteY27" fmla="*/ 5085157 h 9308673"/>
              <a:gd name="connsiteX28" fmla="*/ 0 w 2129299"/>
              <a:gd name="connsiteY28" fmla="*/ 4963625 h 9308673"/>
              <a:gd name="connsiteX29" fmla="*/ 0 w 2129299"/>
              <a:gd name="connsiteY29" fmla="*/ 4962118 h 9308673"/>
              <a:gd name="connsiteX30" fmla="*/ 0 w 2129299"/>
              <a:gd name="connsiteY30" fmla="*/ 4857508 h 9308673"/>
              <a:gd name="connsiteX31" fmla="*/ 0 w 2129299"/>
              <a:gd name="connsiteY31" fmla="*/ 4730182 h 9308673"/>
              <a:gd name="connsiteX32" fmla="*/ 0 w 2129299"/>
              <a:gd name="connsiteY32" fmla="*/ 4730180 h 9308673"/>
              <a:gd name="connsiteX33" fmla="*/ 0 w 2129299"/>
              <a:gd name="connsiteY33" fmla="*/ 4679530 h 9308673"/>
              <a:gd name="connsiteX34" fmla="*/ 0 w 2129299"/>
              <a:gd name="connsiteY34" fmla="*/ 4490707 h 9308673"/>
              <a:gd name="connsiteX35" fmla="*/ 0 w 2129299"/>
              <a:gd name="connsiteY35" fmla="*/ 4384590 h 9308673"/>
              <a:gd name="connsiteX36" fmla="*/ 0 w 2129299"/>
              <a:gd name="connsiteY36" fmla="*/ 4263056 h 9308673"/>
              <a:gd name="connsiteX37" fmla="*/ 0 w 2129299"/>
              <a:gd name="connsiteY37" fmla="*/ 4073053 h 9308673"/>
              <a:gd name="connsiteX38" fmla="*/ 0 w 2129299"/>
              <a:gd name="connsiteY38" fmla="*/ 4039018 h 9308673"/>
              <a:gd name="connsiteX39" fmla="*/ 0 w 2129299"/>
              <a:gd name="connsiteY39" fmla="*/ 4039016 h 9308673"/>
              <a:gd name="connsiteX40" fmla="*/ 0 w 2129299"/>
              <a:gd name="connsiteY40" fmla="*/ 4028008 h 9308673"/>
              <a:gd name="connsiteX41" fmla="*/ 0 w 2129299"/>
              <a:gd name="connsiteY41" fmla="*/ 3790140 h 9308673"/>
              <a:gd name="connsiteX42" fmla="*/ 0 w 2129299"/>
              <a:gd name="connsiteY42" fmla="*/ 3600135 h 9308673"/>
              <a:gd name="connsiteX43" fmla="*/ 0 w 2129299"/>
              <a:gd name="connsiteY43" fmla="*/ 3478602 h 9308673"/>
              <a:gd name="connsiteX44" fmla="*/ 0 w 2129299"/>
              <a:gd name="connsiteY44" fmla="*/ 3005684 h 9308673"/>
              <a:gd name="connsiteX45" fmla="*/ 0 w 2129299"/>
              <a:gd name="connsiteY45" fmla="*/ 2553995 h 9308673"/>
              <a:gd name="connsiteX46" fmla="*/ 0 w 2129299"/>
              <a:gd name="connsiteY46" fmla="*/ 2553993 h 9308673"/>
              <a:gd name="connsiteX47" fmla="*/ 0 w 2129299"/>
              <a:gd name="connsiteY47" fmla="*/ 2314522 h 9308673"/>
              <a:gd name="connsiteX48" fmla="*/ 0 w 2129299"/>
              <a:gd name="connsiteY48" fmla="*/ 2081079 h 9308673"/>
              <a:gd name="connsiteX49" fmla="*/ 0 w 2129299"/>
              <a:gd name="connsiteY49" fmla="*/ 2081074 h 9308673"/>
              <a:gd name="connsiteX50" fmla="*/ 0 w 2129299"/>
              <a:gd name="connsiteY50" fmla="*/ 1959546 h 9308673"/>
              <a:gd name="connsiteX51" fmla="*/ 0 w 2129299"/>
              <a:gd name="connsiteY51" fmla="*/ 1959544 h 9308673"/>
              <a:gd name="connsiteX52" fmla="*/ 0 w 2129299"/>
              <a:gd name="connsiteY52" fmla="*/ 1841604 h 9308673"/>
              <a:gd name="connsiteX53" fmla="*/ 0 w 2129299"/>
              <a:gd name="connsiteY53" fmla="*/ 1769542 h 9308673"/>
              <a:gd name="connsiteX54" fmla="*/ 0 w 2129299"/>
              <a:gd name="connsiteY54" fmla="*/ 1769539 h 9308673"/>
              <a:gd name="connsiteX55" fmla="*/ 0 w 2129299"/>
              <a:gd name="connsiteY55" fmla="*/ 1720070 h 9308673"/>
              <a:gd name="connsiteX56" fmla="*/ 0 w 2129299"/>
              <a:gd name="connsiteY56" fmla="*/ 1530067 h 9308673"/>
              <a:gd name="connsiteX57" fmla="*/ 0 w 2129299"/>
              <a:gd name="connsiteY57" fmla="*/ 1486628 h 9308673"/>
              <a:gd name="connsiteX58" fmla="*/ 0 w 2129299"/>
              <a:gd name="connsiteY58" fmla="*/ 1486626 h 9308673"/>
              <a:gd name="connsiteX59" fmla="*/ 0 w 2129299"/>
              <a:gd name="connsiteY59" fmla="*/ 1296624 h 9308673"/>
              <a:gd name="connsiteX60" fmla="*/ 0 w 2129299"/>
              <a:gd name="connsiteY60" fmla="*/ 1296622 h 9308673"/>
              <a:gd name="connsiteX61" fmla="*/ 0 w 2129299"/>
              <a:gd name="connsiteY61" fmla="*/ 1247153 h 9308673"/>
              <a:gd name="connsiteX62" fmla="*/ 0 w 2129299"/>
              <a:gd name="connsiteY62" fmla="*/ 1175092 h 9308673"/>
              <a:gd name="connsiteX63" fmla="*/ 0 w 2129299"/>
              <a:gd name="connsiteY63" fmla="*/ 1175089 h 9308673"/>
              <a:gd name="connsiteX64" fmla="*/ 0 w 2129299"/>
              <a:gd name="connsiteY64" fmla="*/ 1057149 h 9308673"/>
              <a:gd name="connsiteX65" fmla="*/ 0 w 2129299"/>
              <a:gd name="connsiteY65" fmla="*/ 935617 h 9308673"/>
              <a:gd name="connsiteX66" fmla="*/ 0 w 2129299"/>
              <a:gd name="connsiteY66" fmla="*/ 934110 h 9308673"/>
              <a:gd name="connsiteX67" fmla="*/ 0 w 2129299"/>
              <a:gd name="connsiteY67" fmla="*/ 702174 h 9308673"/>
              <a:gd name="connsiteX68" fmla="*/ 0 w 2129299"/>
              <a:gd name="connsiteY68" fmla="*/ 702172 h 9308673"/>
              <a:gd name="connsiteX69" fmla="*/ 0 w 2129299"/>
              <a:gd name="connsiteY69" fmla="*/ 651522 h 9308673"/>
              <a:gd name="connsiteX70" fmla="*/ 0 w 2129299"/>
              <a:gd name="connsiteY70" fmla="*/ 462699 h 9308673"/>
              <a:gd name="connsiteX71" fmla="*/ 0 w 2129299"/>
              <a:gd name="connsiteY71" fmla="*/ 11010 h 9308673"/>
              <a:gd name="connsiteX72" fmla="*/ 0 w 2129299"/>
              <a:gd name="connsiteY72" fmla="*/ 11008 h 9308673"/>
              <a:gd name="connsiteX73" fmla="*/ 0 w 2129299"/>
              <a:gd name="connsiteY73" fmla="*/ 0 h 9308673"/>
              <a:gd name="connsiteX74" fmla="*/ 515667 w 2129299"/>
              <a:gd name="connsiteY74" fmla="*/ 0 h 9308673"/>
              <a:gd name="connsiteX75" fmla="*/ 621018 w 2129299"/>
              <a:gd name="connsiteY75" fmla="*/ 0 h 9308673"/>
              <a:gd name="connsiteX76" fmla="*/ 1207013 w 2129299"/>
              <a:gd name="connsiteY76" fmla="*/ 0 h 9308673"/>
              <a:gd name="connsiteX77" fmla="*/ 1313582 w 2129299"/>
              <a:gd name="connsiteY77" fmla="*/ 0 h 9308673"/>
              <a:gd name="connsiteX78" fmla="*/ 1722679 w 2129299"/>
              <a:gd name="connsiteY78" fmla="*/ 0 h 9308673"/>
              <a:gd name="connsiteX79" fmla="*/ 1828030 w 2129299"/>
              <a:gd name="connsiteY79" fmla="*/ 0 h 9308673"/>
              <a:gd name="connsiteX80" fmla="*/ 2129299 w 2129299"/>
              <a:gd name="connsiteY80" fmla="*/ 0 h 9308673"/>
              <a:gd name="connsiteX81" fmla="*/ 2129299 w 2129299"/>
              <a:gd name="connsiteY81" fmla="*/ 84409 h 9308673"/>
              <a:gd name="connsiteX82" fmla="*/ 2129299 w 2129299"/>
              <a:gd name="connsiteY82" fmla="*/ 588968 h 9308673"/>
              <a:gd name="connsiteX83" fmla="*/ 2129299 w 2129299"/>
              <a:gd name="connsiteY83" fmla="*/ 2703061 h 9308673"/>
              <a:gd name="connsiteX84" fmla="*/ 2129299 w 2129299"/>
              <a:gd name="connsiteY84" fmla="*/ 3669127 h 9308673"/>
              <a:gd name="connsiteX85" fmla="*/ 2129299 w 2129299"/>
              <a:gd name="connsiteY85" fmla="*/ 3816082 h 9308673"/>
              <a:gd name="connsiteX86" fmla="*/ 2129299 w 2129299"/>
              <a:gd name="connsiteY86" fmla="*/ 4028008 h 9308673"/>
              <a:gd name="connsiteX87" fmla="*/ 2129299 w 2129299"/>
              <a:gd name="connsiteY87" fmla="*/ 4112417 h 9308673"/>
              <a:gd name="connsiteX88" fmla="*/ 2129299 w 2129299"/>
              <a:gd name="connsiteY88" fmla="*/ 4386737 h 9308673"/>
              <a:gd name="connsiteX89" fmla="*/ 2129299 w 2129299"/>
              <a:gd name="connsiteY89" fmla="*/ 4535392 h 9308673"/>
              <a:gd name="connsiteX90" fmla="*/ 2129299 w 2129299"/>
              <a:gd name="connsiteY90" fmla="*/ 4616976 h 9308673"/>
              <a:gd name="connsiteX91" fmla="*/ 2129299 w 2129299"/>
              <a:gd name="connsiteY91" fmla="*/ 5280665 h 9308673"/>
              <a:gd name="connsiteX92" fmla="*/ 2129299 w 2129299"/>
              <a:gd name="connsiteY92" fmla="*/ 6731069 h 9308673"/>
              <a:gd name="connsiteX93" fmla="*/ 2129299 w 2129299"/>
              <a:gd name="connsiteY93" fmla="*/ 7697135 h 9308673"/>
              <a:gd name="connsiteX94" fmla="*/ 2129299 w 2129299"/>
              <a:gd name="connsiteY94" fmla="*/ 7844090 h 9308673"/>
              <a:gd name="connsiteX95" fmla="*/ 2129299 w 2129299"/>
              <a:gd name="connsiteY95" fmla="*/ 8414745 h 9308673"/>
              <a:gd name="connsiteX96" fmla="*/ 2129299 w 2129299"/>
              <a:gd name="connsiteY96" fmla="*/ 8563400 h 9308673"/>
              <a:gd name="connsiteX97" fmla="*/ 2129299 w 2129299"/>
              <a:gd name="connsiteY97" fmla="*/ 9308673 h 9308673"/>
              <a:gd name="connsiteX98" fmla="*/ 2062103 w 2129299"/>
              <a:gd name="connsiteY98" fmla="*/ 9308673 h 9308673"/>
              <a:gd name="connsiteX99" fmla="*/ 1572455 w 2129299"/>
              <a:gd name="connsiteY99" fmla="*/ 9308673 h 9308673"/>
              <a:gd name="connsiteX100" fmla="*/ 1419221 w 2129299"/>
              <a:gd name="connsiteY100" fmla="*/ 9308673 h 9308673"/>
              <a:gd name="connsiteX101" fmla="*/ 929573 w 2129299"/>
              <a:gd name="connsiteY101" fmla="*/ 9308673 h 9308673"/>
              <a:gd name="connsiteX102" fmla="*/ 855090 w 2129299"/>
              <a:gd name="connsiteY102" fmla="*/ 9308673 h 9308673"/>
              <a:gd name="connsiteX103" fmla="*/ 365443 w 2129299"/>
              <a:gd name="connsiteY103" fmla="*/ 9308673 h 9308673"/>
              <a:gd name="connsiteX104" fmla="*/ 0 w 2129299"/>
              <a:gd name="connsiteY104" fmla="*/ 8885516 h 93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129299" h="9308673">
                <a:moveTo>
                  <a:pt x="0" y="8885516"/>
                </a:moveTo>
                <a:lnTo>
                  <a:pt x="0" y="8412598"/>
                </a:lnTo>
                <a:lnTo>
                  <a:pt x="0" y="8291064"/>
                </a:lnTo>
                <a:lnTo>
                  <a:pt x="0" y="8101061"/>
                </a:lnTo>
                <a:lnTo>
                  <a:pt x="0" y="7818148"/>
                </a:lnTo>
                <a:lnTo>
                  <a:pt x="0" y="7628143"/>
                </a:lnTo>
                <a:lnTo>
                  <a:pt x="0" y="7506610"/>
                </a:lnTo>
                <a:lnTo>
                  <a:pt x="0" y="7033692"/>
                </a:lnTo>
                <a:lnTo>
                  <a:pt x="0" y="6582003"/>
                </a:lnTo>
                <a:lnTo>
                  <a:pt x="0" y="6582001"/>
                </a:lnTo>
                <a:lnTo>
                  <a:pt x="0" y="6342530"/>
                </a:lnTo>
                <a:lnTo>
                  <a:pt x="0" y="6109087"/>
                </a:lnTo>
                <a:lnTo>
                  <a:pt x="0" y="6109082"/>
                </a:lnTo>
                <a:lnTo>
                  <a:pt x="0" y="5987554"/>
                </a:lnTo>
                <a:lnTo>
                  <a:pt x="0" y="5987552"/>
                </a:lnTo>
                <a:lnTo>
                  <a:pt x="0" y="5869612"/>
                </a:lnTo>
                <a:lnTo>
                  <a:pt x="0" y="5797550"/>
                </a:lnTo>
                <a:lnTo>
                  <a:pt x="0" y="5797547"/>
                </a:lnTo>
                <a:lnTo>
                  <a:pt x="0" y="5748078"/>
                </a:lnTo>
                <a:lnTo>
                  <a:pt x="0" y="5558075"/>
                </a:lnTo>
                <a:lnTo>
                  <a:pt x="0" y="5514636"/>
                </a:lnTo>
                <a:lnTo>
                  <a:pt x="0" y="5514634"/>
                </a:lnTo>
                <a:lnTo>
                  <a:pt x="0" y="5324632"/>
                </a:lnTo>
                <a:lnTo>
                  <a:pt x="0" y="5324630"/>
                </a:lnTo>
                <a:lnTo>
                  <a:pt x="0" y="5275161"/>
                </a:lnTo>
                <a:lnTo>
                  <a:pt x="0" y="5203100"/>
                </a:lnTo>
                <a:lnTo>
                  <a:pt x="0" y="5203097"/>
                </a:lnTo>
                <a:lnTo>
                  <a:pt x="0" y="5085157"/>
                </a:lnTo>
                <a:lnTo>
                  <a:pt x="0" y="4963625"/>
                </a:lnTo>
                <a:lnTo>
                  <a:pt x="0" y="4962118"/>
                </a:lnTo>
                <a:lnTo>
                  <a:pt x="0" y="4857508"/>
                </a:lnTo>
                <a:lnTo>
                  <a:pt x="0" y="4730182"/>
                </a:lnTo>
                <a:lnTo>
                  <a:pt x="0" y="4730180"/>
                </a:lnTo>
                <a:lnTo>
                  <a:pt x="0" y="4679530"/>
                </a:lnTo>
                <a:lnTo>
                  <a:pt x="0" y="4490707"/>
                </a:lnTo>
                <a:lnTo>
                  <a:pt x="0" y="4384590"/>
                </a:lnTo>
                <a:lnTo>
                  <a:pt x="0" y="4263056"/>
                </a:lnTo>
                <a:lnTo>
                  <a:pt x="0" y="4073053"/>
                </a:lnTo>
                <a:lnTo>
                  <a:pt x="0" y="4039018"/>
                </a:lnTo>
                <a:lnTo>
                  <a:pt x="0" y="4039016"/>
                </a:lnTo>
                <a:lnTo>
                  <a:pt x="0" y="4028008"/>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028008"/>
                </a:lnTo>
                <a:lnTo>
                  <a:pt x="2129299" y="4112417"/>
                </a:lnTo>
                <a:lnTo>
                  <a:pt x="2129299" y="4386737"/>
                </a:lnTo>
                <a:lnTo>
                  <a:pt x="2129299" y="4535392"/>
                </a:lnTo>
                <a:lnTo>
                  <a:pt x="2129299" y="4616976"/>
                </a:lnTo>
                <a:lnTo>
                  <a:pt x="2129299" y="5280665"/>
                </a:lnTo>
                <a:lnTo>
                  <a:pt x="2129299" y="6731069"/>
                </a:lnTo>
                <a:lnTo>
                  <a:pt x="2129299" y="7697135"/>
                </a:lnTo>
                <a:lnTo>
                  <a:pt x="2129299" y="7844090"/>
                </a:lnTo>
                <a:lnTo>
                  <a:pt x="2129299" y="8414745"/>
                </a:lnTo>
                <a:lnTo>
                  <a:pt x="2129299" y="8563400"/>
                </a:lnTo>
                <a:lnTo>
                  <a:pt x="2129299" y="9308673"/>
                </a:lnTo>
                <a:lnTo>
                  <a:pt x="2062103" y="9308673"/>
                </a:lnTo>
                <a:lnTo>
                  <a:pt x="1572455" y="9308673"/>
                </a:lnTo>
                <a:lnTo>
                  <a:pt x="1419221" y="9308673"/>
                </a:lnTo>
                <a:lnTo>
                  <a:pt x="929573" y="9308673"/>
                </a:lnTo>
                <a:lnTo>
                  <a:pt x="855090" y="9308673"/>
                </a:lnTo>
                <a:lnTo>
                  <a:pt x="365443" y="9308673"/>
                </a:lnTo>
                <a:cubicBezTo>
                  <a:pt x="164152" y="9308673"/>
                  <a:pt x="0" y="9119984"/>
                  <a:pt x="0" y="8885516"/>
                </a:cubicBezTo>
                <a:close/>
              </a:path>
            </a:pathLst>
          </a:custGeom>
          <a:noFill/>
          <a:ln w="24491" cap="flat">
            <a:solidFill>
              <a:srgbClr val="EC7C69"/>
            </a:solidFill>
            <a:prstDash val="solid"/>
            <a:miter/>
          </a:ln>
        </p:spPr>
        <p:txBody>
          <a:bodyPr wrap="square" rtlCol="0" anchor="ctr">
            <a:noAutofit/>
          </a:bodyPr>
          <a:lstStyle/>
          <a:p>
            <a:endParaRPr lang="en-US"/>
          </a:p>
        </p:txBody>
      </p:sp>
      <p:sp>
        <p:nvSpPr>
          <p:cNvPr id="24" name="Freeform 23">
            <a:extLst>
              <a:ext uri="{FF2B5EF4-FFF2-40B4-BE49-F238E27FC236}">
                <a16:creationId xmlns:a16="http://schemas.microsoft.com/office/drawing/2014/main" id="{6F36DD8D-3F50-70A8-4C00-6EB0203B28D4}"/>
              </a:ext>
            </a:extLst>
          </p:cNvPr>
          <p:cNvSpPr/>
          <p:nvPr/>
        </p:nvSpPr>
        <p:spPr>
          <a:xfrm rot="5400000">
            <a:off x="7949230" y="1499679"/>
            <a:ext cx="3981182" cy="450435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25" name="Text Placeholder 1">
            <a:extLst>
              <a:ext uri="{FF2B5EF4-FFF2-40B4-BE49-F238E27FC236}">
                <a16:creationId xmlns:a16="http://schemas.microsoft.com/office/drawing/2014/main" id="{D61E681A-ABBE-43B0-EA74-640D75B5D83B}"/>
              </a:ext>
            </a:extLst>
          </p:cNvPr>
          <p:cNvSpPr txBox="1">
            <a:spLocks/>
          </p:cNvSpPr>
          <p:nvPr/>
        </p:nvSpPr>
        <p:spPr>
          <a:xfrm>
            <a:off x="7882313" y="1868962"/>
            <a:ext cx="3797516"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US" sz="2800" b="1" dirty="0"/>
              <a:t>Zakaj? </a:t>
            </a:r>
          </a:p>
          <a:p>
            <a:pPr algn="l">
              <a:lnSpc>
                <a:spcPts val="2340"/>
              </a:lnSpc>
              <a:spcBef>
                <a:spcPts val="0"/>
              </a:spcBef>
            </a:pPr>
            <a:endParaRPr lang="en-US" sz="2200" dirty="0"/>
          </a:p>
          <a:p>
            <a:pPr algn="l">
              <a:lnSpc>
                <a:spcPts val="2340"/>
              </a:lnSpc>
              <a:spcBef>
                <a:spcPts val="0"/>
              </a:spcBef>
            </a:pPr>
            <a:r>
              <a:rPr lang="en-US" sz="2200" dirty="0"/>
              <a:t>Ta premik je posledica želje po trajnosti, avtentičnosti, dobrem počutju in izkušnjah, ki omogočajo popolno potopitev v okolje. V nadaljevanju bomo na podlagi najnovejših podatkov in študij preučili ključne motivacije obiskovalcev in trende, ki poganjajo to industrijo. </a:t>
            </a:r>
          </a:p>
          <a:p>
            <a:pPr algn="l">
              <a:lnSpc>
                <a:spcPts val="2340"/>
              </a:lnSpc>
              <a:spcBef>
                <a:spcPts val="0"/>
              </a:spcBef>
            </a:pPr>
            <a:endParaRPr lang="en-US" sz="2200" dirty="0"/>
          </a:p>
        </p:txBody>
      </p:sp>
      <p:pic>
        <p:nvPicPr>
          <p:cNvPr id="26" name="Picture 25">
            <a:extLst>
              <a:ext uri="{FF2B5EF4-FFF2-40B4-BE49-F238E27FC236}">
                <a16:creationId xmlns:a16="http://schemas.microsoft.com/office/drawing/2014/main" id="{1F0CB32F-33AB-6F0B-8925-917944EBB842}"/>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9738574" y="4237326"/>
            <a:ext cx="3580276" cy="2659133"/>
          </a:xfrm>
          <a:prstGeom prst="rect">
            <a:avLst/>
          </a:prstGeom>
        </p:spPr>
      </p:pic>
      <p:sp>
        <p:nvSpPr>
          <p:cNvPr id="27" name="TextBox 26">
            <a:extLst>
              <a:ext uri="{FF2B5EF4-FFF2-40B4-BE49-F238E27FC236}">
                <a16:creationId xmlns:a16="http://schemas.microsoft.com/office/drawing/2014/main" id="{44125C1C-D0B3-A248-CE30-6D84AC80B0F0}"/>
              </a:ext>
            </a:extLst>
          </p:cNvPr>
          <p:cNvSpPr txBox="1"/>
          <p:nvPr/>
        </p:nvSpPr>
        <p:spPr>
          <a:xfrm>
            <a:off x="1306833" y="5459531"/>
            <a:ext cx="8806123" cy="1200329"/>
          </a:xfrm>
          <a:prstGeom prst="rect">
            <a:avLst/>
          </a:prstGeom>
          <a:noFill/>
        </p:spPr>
        <p:txBody>
          <a:bodyPr wrap="square" rtlCol="0">
            <a:spAutoFit/>
          </a:bodyPr>
          <a:lstStyle/>
          <a:p>
            <a:r>
              <a:rPr lang="en-IE" b="1" dirty="0">
                <a:solidFill>
                  <a:srgbClr val="494949"/>
                </a:solidFill>
              </a:rPr>
              <a:t>Priporočena literatura</a:t>
            </a:r>
          </a:p>
          <a:p>
            <a:r>
              <a:rPr lang="en-US" dirty="0">
                <a:solidFill>
                  <a:srgbClr val="459597"/>
                </a:solidFill>
                <a:hlinkClick r:id="rId4">
                  <a:extLst>
                    <a:ext uri="{A12FA001-AC4F-418D-AE19-62706E023703}">
                      <ahyp:hlinkClr xmlns:ahyp="http://schemas.microsoft.com/office/drawing/2018/hyperlinkcolor" val="tx"/>
                    </a:ext>
                  </a:extLst>
                </a:hlinkClick>
              </a:rPr>
              <a:t>Failte Ireland Priročnik za ekološki turizem </a:t>
            </a:r>
            <a:endParaRPr lang="en-US" dirty="0">
              <a:solidFill>
                <a:srgbClr val="459597"/>
              </a:solidFill>
            </a:endParaRPr>
          </a:p>
          <a:p>
            <a:r>
              <a:rPr lang="en-US" dirty="0">
                <a:solidFill>
                  <a:srgbClr val="459597"/>
                </a:solidFill>
                <a:hlinkClick r:id="rId5">
                  <a:extLst>
                    <a:ext uri="{A12FA001-AC4F-418D-AE19-62706E023703}">
                      <ahyp:hlinkClr xmlns:ahyp="http://schemas.microsoft.com/office/drawing/2018/hyperlinkcolor" val="tx"/>
                    </a:ext>
                  </a:extLst>
                </a:hlinkClick>
              </a:rPr>
              <a:t>Ekološka certifikacija: Spodbujanje trajnostnega turizma z okolju prijaznimi praksami v hotelih</a:t>
            </a:r>
            <a:endParaRPr lang="en-US" dirty="0">
              <a:solidFill>
                <a:srgbClr val="459597"/>
              </a:solidFill>
            </a:endParaRPr>
          </a:p>
          <a:p>
            <a:endParaRPr lang="en-US" dirty="0">
              <a:solidFill>
                <a:srgbClr val="494949"/>
              </a:solidFill>
            </a:endParaRPr>
          </a:p>
        </p:txBody>
      </p:sp>
      <p:pic>
        <p:nvPicPr>
          <p:cNvPr id="28" name="Picture 27">
            <a:extLst>
              <a:ext uri="{FF2B5EF4-FFF2-40B4-BE49-F238E27FC236}">
                <a16:creationId xmlns:a16="http://schemas.microsoft.com/office/drawing/2014/main" id="{B6ED52D2-F427-E19C-8D4C-E2F400F7C7DD}"/>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Lst>
          </a:blip>
          <a:stretch>
            <a:fillRect/>
          </a:stretch>
        </p:blipFill>
        <p:spPr>
          <a:xfrm>
            <a:off x="287662" y="5594533"/>
            <a:ext cx="793523" cy="789905"/>
          </a:xfrm>
          <a:prstGeom prst="ellipse">
            <a:avLst/>
          </a:prstGeom>
        </p:spPr>
      </p:pic>
    </p:spTree>
    <p:extLst>
      <p:ext uri="{BB962C8B-B14F-4D97-AF65-F5344CB8AC3E}">
        <p14:creationId xmlns:p14="http://schemas.microsoft.com/office/powerpoint/2010/main" val="928977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err="1">
                <a:solidFill>
                  <a:srgbClr val="459597"/>
                </a:solidFill>
              </a:rPr>
              <a:t>Zaključili</a:t>
            </a:r>
            <a:r>
              <a:rPr lang="en-US" sz="3200" b="1" dirty="0">
                <a:solidFill>
                  <a:srgbClr val="459597"/>
                </a:solidFill>
              </a:rPr>
              <a:t> </a:t>
            </a:r>
            <a:r>
              <a:rPr lang="en-US" sz="3200" b="1" dirty="0" err="1">
                <a:solidFill>
                  <a:srgbClr val="459597"/>
                </a:solidFill>
              </a:rPr>
              <a:t>ste</a:t>
            </a:r>
            <a:r>
              <a:rPr lang="en-US" sz="3200" b="1" dirty="0">
                <a:solidFill>
                  <a:srgbClr val="459597"/>
                </a:solidFill>
              </a:rPr>
              <a:t> …             Modul 6 (1. del)</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375826"/>
          </a:xfrm>
          <a:prstGeom prst="rect">
            <a:avLst/>
          </a:prstGeom>
          <a:noFill/>
        </p:spPr>
        <p:txBody>
          <a:bodyPr wrap="square" rtlCol="0">
            <a:spAutoFit/>
          </a:bodyPr>
          <a:lstStyle/>
          <a:p>
            <a:pPr algn="ctr">
              <a:lnSpc>
                <a:spcPts val="2520"/>
              </a:lnSpc>
            </a:pPr>
            <a:r>
              <a:rPr lang="en-IE" sz="2400" dirty="0">
                <a:solidFill>
                  <a:srgbClr val="414141"/>
                </a:solidFill>
              </a:rPr>
              <a:t>Začetek –  Osnove vašega podjetja in trga</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6 (2. del)</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055225"/>
          </a:xfrm>
          <a:prstGeom prst="rect">
            <a:avLst/>
          </a:prstGeom>
          <a:noFill/>
        </p:spPr>
        <p:txBody>
          <a:bodyPr wrap="square" rtlCol="0">
            <a:spAutoFit/>
          </a:bodyPr>
          <a:lstStyle/>
          <a:p>
            <a:pPr algn="ctr">
              <a:lnSpc>
                <a:spcPts val="2520"/>
              </a:lnSpc>
            </a:pPr>
            <a:r>
              <a:rPr lang="en-IE" sz="2400" dirty="0">
                <a:solidFill>
                  <a:srgbClr val="414141"/>
                </a:solidFill>
              </a:rPr>
              <a:t>Lokacija, načrtovanje,</a:t>
            </a:r>
          </a:p>
          <a:p>
            <a:pPr algn="ctr">
              <a:lnSpc>
                <a:spcPts val="2520"/>
              </a:lnSpc>
            </a:pPr>
            <a:r>
              <a:rPr lang="en-IE" sz="2400" dirty="0">
                <a:solidFill>
                  <a:srgbClr val="414141"/>
                </a:solidFill>
              </a:rPr>
              <a:t> zemljišča in logistika </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661957" y="5147707"/>
            <a:ext cx="2087443" cy="990015"/>
          </a:xfrm>
          <a:prstGeom prst="rect">
            <a:avLst/>
          </a:prstGeom>
          <a:noFill/>
        </p:spPr>
        <p:txBody>
          <a:bodyPr wrap="square" lIns="91440" tIns="45720" rIns="91440" bIns="45720" anchor="t">
            <a:spAutoFit/>
          </a:bodyPr>
          <a:lstStyle/>
          <a:p>
            <a:pPr algn="ctr">
              <a:lnSpc>
                <a:spcPts val="3540"/>
              </a:lnSpc>
            </a:pPr>
            <a:r>
              <a:rPr lang="en-US" sz="3200" b="1" dirty="0">
                <a:solidFill>
                  <a:schemeClr val="bg1"/>
                </a:solidFill>
              </a:rPr>
              <a:t>Naslednje </a:t>
            </a:r>
            <a:r>
              <a:rPr lang="en-US" sz="3200" b="1">
                <a:solidFill>
                  <a:schemeClr val="bg1"/>
                </a:solidFill>
              </a:rPr>
              <a:t>je …</a:t>
            </a:r>
            <a:endParaRPr lang="en-US" sz="320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3518290" y="979749"/>
            <a:ext cx="2472517" cy="941283"/>
          </a:xfrm>
          <a:prstGeom prst="rect">
            <a:avLst/>
          </a:prstGeom>
          <a:noFill/>
        </p:spPr>
        <p:txBody>
          <a:bodyPr wrap="square">
            <a:spAutoFit/>
          </a:bodyPr>
          <a:lstStyle/>
          <a:p>
            <a:pPr algn="ctr">
              <a:lnSpc>
                <a:spcPts val="3340"/>
              </a:lnSpc>
            </a:pPr>
            <a:r>
              <a:rPr lang="en-US" sz="3200" b="1" dirty="0">
                <a:solidFill>
                  <a:schemeClr val="bg1"/>
                </a:solidFill>
              </a:rPr>
              <a:t>Dobro opravljeno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8FF6C-36A0-26A8-D98B-3E46055DCADA}"/>
            </a:ext>
          </a:extLst>
        </p:cNvPr>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556F550A-F7CB-87B1-AE64-96A5E7E1ECA9}"/>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8</a:t>
            </a:fld>
            <a:endParaRPr lang="fr-CA" sz="1200" dirty="0"/>
          </a:p>
        </p:txBody>
      </p:sp>
      <p:sp>
        <p:nvSpPr>
          <p:cNvPr id="8" name="Text Placeholder 1">
            <a:extLst>
              <a:ext uri="{FF2B5EF4-FFF2-40B4-BE49-F238E27FC236}">
                <a16:creationId xmlns:a16="http://schemas.microsoft.com/office/drawing/2014/main" id="{1E0A9CED-5A0F-50C0-EED9-814A0B1AEE3A}"/>
              </a:ext>
            </a:extLst>
          </p:cNvPr>
          <p:cNvSpPr txBox="1">
            <a:spLocks/>
          </p:cNvSpPr>
          <p:nvPr/>
        </p:nvSpPr>
        <p:spPr>
          <a:xfrm>
            <a:off x="1916286" y="1895799"/>
            <a:ext cx="5118587" cy="291972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3200" b="1" dirty="0"/>
              <a:t>Vedite, za kaj so gostje pripravljeni plačati: privlačnost in </a:t>
            </a:r>
            <a:r>
              <a:rPr lang="en-GB" sz="3200" b="1" dirty="0" err="1"/>
              <a:t>pričakovanja</a:t>
            </a:r>
            <a:r>
              <a:rPr lang="en-GB" sz="3200" b="1" dirty="0"/>
              <a:t> </a:t>
            </a:r>
            <a:r>
              <a:rPr lang="en-GB" sz="3200" b="1" dirty="0" err="1"/>
              <a:t>gostov</a:t>
            </a:r>
            <a:r>
              <a:rPr lang="en-GB" sz="3200" b="1" dirty="0"/>
              <a:t> </a:t>
            </a:r>
          </a:p>
          <a:p>
            <a:pPr>
              <a:lnSpc>
                <a:spcPts val="2480"/>
              </a:lnSpc>
            </a:pPr>
            <a:endParaRPr lang="en-GB" sz="2400" b="1" dirty="0"/>
          </a:p>
          <a:p>
            <a:pPr>
              <a:lnSpc>
                <a:spcPts val="2380"/>
              </a:lnSpc>
            </a:pPr>
            <a:r>
              <a:rPr lang="en-IE" sz="2200" dirty="0"/>
              <a:t>Razumite, kdo so vaši gostje in za kaj so pripravljeni plačati več, da lahko svojo ponudbo prilagodite povpraševanju in tako povečate prihodke.</a:t>
            </a:r>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98AA2D9C-0100-5B8D-39D9-07991063A8DE}"/>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0" name="Freeform 9">
            <a:extLst>
              <a:ext uri="{FF2B5EF4-FFF2-40B4-BE49-F238E27FC236}">
                <a16:creationId xmlns:a16="http://schemas.microsoft.com/office/drawing/2014/main" id="{055E83DF-307A-373A-ACD0-4BD4CC6F6447}"/>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4830019-0D0D-1E88-2F9A-291488476082}"/>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582787" y="3360636"/>
            <a:ext cx="4246690" cy="3154091"/>
          </a:xfrm>
          <a:prstGeom prst="rect">
            <a:avLst/>
          </a:prstGeom>
        </p:spPr>
      </p:pic>
      <p:grpSp>
        <p:nvGrpSpPr>
          <p:cNvPr id="5" name="Group 4">
            <a:extLst>
              <a:ext uri="{FF2B5EF4-FFF2-40B4-BE49-F238E27FC236}">
                <a16:creationId xmlns:a16="http://schemas.microsoft.com/office/drawing/2014/main" id="{8B36F7E6-4DE2-5C83-BC0B-495562DBA355}"/>
              </a:ext>
            </a:extLst>
          </p:cNvPr>
          <p:cNvGrpSpPr/>
          <p:nvPr/>
        </p:nvGrpSpPr>
        <p:grpSpPr>
          <a:xfrm>
            <a:off x="3882647" y="640374"/>
            <a:ext cx="8320434" cy="835348"/>
            <a:chOff x="3882647" y="640374"/>
            <a:chExt cx="8320434" cy="835348"/>
          </a:xfrm>
        </p:grpSpPr>
        <p:sp>
          <p:nvSpPr>
            <p:cNvPr id="11" name="Freeform 10">
              <a:extLst>
                <a:ext uri="{FF2B5EF4-FFF2-40B4-BE49-F238E27FC236}">
                  <a16:creationId xmlns:a16="http://schemas.microsoft.com/office/drawing/2014/main" id="{9FF0142E-66C5-2D61-D382-6ABCFA032A6F}"/>
                </a:ext>
              </a:extLst>
            </p:cNvPr>
            <p:cNvSpPr/>
            <p:nvPr/>
          </p:nvSpPr>
          <p:spPr>
            <a:xfrm flipH="1">
              <a:off x="3882647"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Freeform 2">
              <a:extLst>
                <a:ext uri="{FF2B5EF4-FFF2-40B4-BE49-F238E27FC236}">
                  <a16:creationId xmlns:a16="http://schemas.microsoft.com/office/drawing/2014/main" id="{9742394D-F1FE-D888-28C8-52780AE8F0C5}"/>
                </a:ext>
              </a:extLst>
            </p:cNvPr>
            <p:cNvSpPr/>
            <p:nvPr/>
          </p:nvSpPr>
          <p:spPr>
            <a:xfrm flipH="1">
              <a:off x="5209184"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grpSp>
      <p:sp>
        <p:nvSpPr>
          <p:cNvPr id="4" name="Text Placeholder 23">
            <a:extLst>
              <a:ext uri="{FF2B5EF4-FFF2-40B4-BE49-F238E27FC236}">
                <a16:creationId xmlns:a16="http://schemas.microsoft.com/office/drawing/2014/main" id="{C20DAD34-2BD8-8AF8-5AA4-4CAF18FD1548}"/>
              </a:ext>
            </a:extLst>
          </p:cNvPr>
          <p:cNvSpPr txBox="1">
            <a:spLocks/>
          </p:cNvSpPr>
          <p:nvPr/>
        </p:nvSpPr>
        <p:spPr>
          <a:xfrm>
            <a:off x="3673644" y="754970"/>
            <a:ext cx="817761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dirty="0"/>
              <a:t>Modul 6 (1. del): </a:t>
            </a:r>
            <a:r>
              <a:rPr lang="en-US" dirty="0"/>
              <a:t> Ključna področja učenja</a:t>
            </a:r>
          </a:p>
        </p:txBody>
      </p:sp>
    </p:spTree>
    <p:extLst>
      <p:ext uri="{BB962C8B-B14F-4D97-AF65-F5344CB8AC3E}">
        <p14:creationId xmlns:p14="http://schemas.microsoft.com/office/powerpoint/2010/main" val="3161020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69AD8-88D8-683A-42AA-FA823B71A6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7F83FB3-9B0E-A952-1CED-0CC09693B8E7}"/>
              </a:ext>
            </a:extLst>
          </p:cNvPr>
          <p:cNvSpPr>
            <a:spLocks noGrp="1"/>
          </p:cNvSpPr>
          <p:nvPr>
            <p:ph type="body" sz="quarter" idx="18"/>
          </p:nvPr>
        </p:nvSpPr>
        <p:spPr>
          <a:xfrm>
            <a:off x="7892715" y="1618150"/>
            <a:ext cx="3628115" cy="870198"/>
          </a:xfrm>
        </p:spPr>
        <p:txBody>
          <a:bodyPr lIns="91440" tIns="45720" rIns="91440" bIns="45720" anchor="t">
            <a:noAutofit/>
          </a:bodyPr>
          <a:lstStyle/>
          <a:p>
            <a:pPr>
              <a:lnSpc>
                <a:spcPts val="3240"/>
              </a:lnSpc>
            </a:pPr>
            <a:r>
              <a:rPr lang="en-GB" sz="3200" dirty="0" err="1">
                <a:latin typeface="Calibri"/>
                <a:ea typeface="Open Sans"/>
                <a:cs typeface="Calibri"/>
              </a:rPr>
              <a:t>Uvod</a:t>
            </a:r>
            <a:r>
              <a:rPr lang="en-GB" sz="3200" dirty="0">
                <a:latin typeface="Calibri"/>
                <a:ea typeface="Open Sans"/>
                <a:cs typeface="Calibri"/>
              </a:rPr>
              <a:t> v </a:t>
            </a:r>
            <a:r>
              <a:rPr lang="en-GB" sz="3200" dirty="0" err="1">
                <a:latin typeface="Calibri"/>
                <a:ea typeface="Open Sans"/>
                <a:cs typeface="Calibri"/>
              </a:rPr>
              <a:t>alternativne</a:t>
            </a:r>
            <a:r>
              <a:rPr lang="en-GB" sz="3200" dirty="0">
                <a:latin typeface="Calibri"/>
                <a:ea typeface="Open Sans"/>
                <a:cs typeface="Calibri"/>
              </a:rPr>
              <a:t> </a:t>
            </a:r>
            <a:r>
              <a:rPr lang="en-GB" sz="3200" dirty="0" err="1">
                <a:latin typeface="Calibri"/>
                <a:ea typeface="Open Sans"/>
                <a:cs typeface="Calibri"/>
              </a:rPr>
              <a:t>turistične</a:t>
            </a:r>
            <a:r>
              <a:rPr lang="en-GB" sz="3200" dirty="0">
                <a:latin typeface="Calibri"/>
                <a:ea typeface="Open Sans"/>
                <a:cs typeface="Calibri"/>
              </a:rPr>
              <a:t> </a:t>
            </a:r>
            <a:r>
              <a:rPr lang="en-GB" sz="3200" dirty="0" err="1">
                <a:latin typeface="Calibri"/>
                <a:ea typeface="Open Sans"/>
                <a:cs typeface="Calibri"/>
              </a:rPr>
              <a:t>nastanitve</a:t>
            </a:r>
            <a:endParaRPr lang="en-GB" sz="3200" dirty="0" err="1"/>
          </a:p>
          <a:p>
            <a:pPr>
              <a:lnSpc>
                <a:spcPts val="3240"/>
              </a:lnSpc>
            </a:pPr>
            <a:endParaRPr lang="en-GB" sz="3200" dirty="0"/>
          </a:p>
          <a:p>
            <a:pPr>
              <a:lnSpc>
                <a:spcPts val="3240"/>
              </a:lnSpc>
            </a:pPr>
            <a:endParaRPr lang="en-GB" sz="3200" dirty="0"/>
          </a:p>
        </p:txBody>
      </p:sp>
      <p:sp>
        <p:nvSpPr>
          <p:cNvPr id="3" name="Text Placeholder 2">
            <a:extLst>
              <a:ext uri="{FF2B5EF4-FFF2-40B4-BE49-F238E27FC236}">
                <a16:creationId xmlns:a16="http://schemas.microsoft.com/office/drawing/2014/main" id="{093ABC77-6F68-968B-2B40-06F16CB4290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01</a:t>
            </a:r>
          </a:p>
        </p:txBody>
      </p:sp>
      <p:sp>
        <p:nvSpPr>
          <p:cNvPr id="29" name="Slide Number Placeholder 5">
            <a:extLst>
              <a:ext uri="{FF2B5EF4-FFF2-40B4-BE49-F238E27FC236}">
                <a16:creationId xmlns:a16="http://schemas.microsoft.com/office/drawing/2014/main" id="{CC34126F-B2AD-8BDC-BF4B-E6D213AAE67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sp>
        <p:nvSpPr>
          <p:cNvPr id="26" name="Text Placeholder 4">
            <a:extLst>
              <a:ext uri="{FF2B5EF4-FFF2-40B4-BE49-F238E27FC236}">
                <a16:creationId xmlns:a16="http://schemas.microsoft.com/office/drawing/2014/main" id="{BE44EB2D-7999-BFB9-D500-76723B185506}"/>
              </a:ext>
            </a:extLst>
          </p:cNvPr>
          <p:cNvSpPr txBox="1">
            <a:spLocks/>
          </p:cNvSpPr>
          <p:nvPr/>
        </p:nvSpPr>
        <p:spPr>
          <a:xfrm>
            <a:off x="513347" y="3896888"/>
            <a:ext cx="11007483" cy="25620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err="1"/>
              <a:t>Alternativne</a:t>
            </a:r>
            <a:r>
              <a:rPr lang="en-IE"/>
              <a:t> </a:t>
            </a:r>
            <a:r>
              <a:rPr lang="en-IE" err="1"/>
              <a:t>turistične</a:t>
            </a:r>
            <a:r>
              <a:rPr lang="en-IE"/>
              <a:t> </a:t>
            </a:r>
            <a:r>
              <a:rPr lang="en-IE" err="1"/>
              <a:t>nastanitve</a:t>
            </a:r>
            <a:r>
              <a:rPr lang="en-IE"/>
              <a:t>, </a:t>
            </a:r>
            <a:r>
              <a:rPr lang="en-IE" err="1"/>
              <a:t>kot</a:t>
            </a:r>
            <a:r>
              <a:rPr lang="en-IE"/>
              <a:t> so </a:t>
            </a:r>
            <a:r>
              <a:rPr lang="en-IE" err="1"/>
              <a:t>ekološke</a:t>
            </a:r>
            <a:r>
              <a:rPr lang="en-IE"/>
              <a:t> </a:t>
            </a:r>
            <a:r>
              <a:rPr lang="en-IE" err="1"/>
              <a:t>koče</a:t>
            </a:r>
            <a:r>
              <a:rPr lang="en-IE"/>
              <a:t>, glamping </a:t>
            </a:r>
            <a:r>
              <a:rPr lang="en-IE" err="1"/>
              <a:t>podi</a:t>
            </a:r>
            <a:r>
              <a:rPr lang="en-IE"/>
              <a:t> in nastanitve v </a:t>
            </a:r>
            <a:r>
              <a:rPr lang="en-IE" dirty="0"/>
              <a:t>zgodovinskih objektih, ponujajo edinstvene, lokalno zakoreninjene izkušnje, ki odražajo današnje povpraševanje po avtentičnosti, edinstvenih izkušnjah </a:t>
            </a:r>
            <a:r>
              <a:rPr lang="en-IE" b="1" dirty="0"/>
              <a:t>in trajnosti</a:t>
            </a:r>
            <a:r>
              <a:rPr lang="en-IE" dirty="0"/>
              <a:t>. Za razliko od tradicionalnih hotelov ti prostori gostiteljem omogočajo, da delijo svoje vrednote in obiskovalce povezujejo s kulturo, skupnostjo in naravnim svetom. Trg </a:t>
            </a:r>
            <a:r>
              <a:rPr lang="en-IE" b="1" dirty="0"/>
              <a:t>naj bi zrasel s 216,5 milijarde evrov v letu 2024 na več kot 715 milijard evrov do leta 2032 </a:t>
            </a:r>
            <a:r>
              <a:rPr lang="en-IE" dirty="0">
                <a:solidFill>
                  <a:srgbClr val="459597"/>
                </a:solidFill>
                <a:hlinkClick r:id="rId2">
                  <a:extLst>
                    <a:ext uri="{A12FA001-AC4F-418D-AE19-62706E023703}">
                      <ahyp:hlinkClr xmlns:ahyp="http://schemas.microsoft.com/office/drawing/2018/hyperlinkcolor" val="tx"/>
                    </a:ext>
                  </a:extLst>
                </a:hlinkClick>
              </a:rPr>
              <a:t>(Fortune Business Insights 2025–2032)</a:t>
            </a:r>
            <a:r>
              <a:rPr lang="en-IE" dirty="0"/>
              <a:t>. Sektor alternativnih turističnih nastanitev igra ključno vlogo pri diverzifikaciji turizma, podpori lokalnih gospodarstev in spodbujanju strastnega, ciljno usmerjenega podjetništva.</a:t>
            </a:r>
          </a:p>
        </p:txBody>
      </p:sp>
      <p:pic>
        <p:nvPicPr>
          <p:cNvPr id="9" name="Picture Placeholder 8" descr="A group of people working on a project&#10;&#10;AI-generated content may be incorrect.">
            <a:extLst>
              <a:ext uri="{FF2B5EF4-FFF2-40B4-BE49-F238E27FC236}">
                <a16:creationId xmlns:a16="http://schemas.microsoft.com/office/drawing/2014/main" id="{229D3FBF-F517-4682-11E3-9DF82D72E6E6}"/>
              </a:ext>
            </a:extLst>
          </p:cNvPr>
          <p:cNvPicPr>
            <a:picLocks noGrp="1" noChangeAspect="1"/>
          </p:cNvPicPr>
          <p:nvPr>
            <p:ph type="pic" sz="quarter" idx="67"/>
          </p:nvPr>
        </p:nvPicPr>
        <p:blipFill>
          <a:blip r:embed="rId3"/>
          <a:srcRect t="2294" b="2294"/>
          <a:stretch>
            <a:fillRect/>
          </a:stretch>
        </p:blipFill>
        <p:spPr/>
      </p:pic>
    </p:spTree>
    <p:extLst>
      <p:ext uri="{BB962C8B-B14F-4D97-AF65-F5344CB8AC3E}">
        <p14:creationId xmlns:p14="http://schemas.microsoft.com/office/powerpoint/2010/main" val="66947180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76AECEC-95DA-4964-91BD-1E48458D6A5E}"/>
</file>

<file path=customXml/itemProps2.xml><?xml version="1.0" encoding="utf-8"?>
<ds:datastoreItem xmlns:ds="http://schemas.openxmlformats.org/officeDocument/2006/customXml" ds:itemID="{4394DDCC-7A29-4405-ACD8-374EBAB2CFA8}"/>
</file>

<file path=customXml/itemProps3.xml><?xml version="1.0" encoding="utf-8"?>
<ds:datastoreItem xmlns:ds="http://schemas.openxmlformats.org/officeDocument/2006/customXml" ds:itemID="{FBC26ED3-9754-4912-92C4-D235E7D4D931}"/>
</file>

<file path=docProps/app.xml><?xml version="1.0" encoding="utf-8"?>
<Properties xmlns="http://schemas.openxmlformats.org/officeDocument/2006/extended-properties" xmlns:vt="http://schemas.openxmlformats.org/officeDocument/2006/docPropsVTypes">
  <TotalTime>15285</TotalTime>
  <Words>8156</Words>
  <Application>Microsoft Office PowerPoint</Application>
  <PresentationFormat>Širokozaslonsko</PresentationFormat>
  <Paragraphs>782</Paragraphs>
  <Slides>79</Slides>
  <Notes>0</Notes>
  <HiddenSlides>0</HiddenSlides>
  <MMClips>0</MMClips>
  <ScaleCrop>false</ScaleCrop>
  <HeadingPairs>
    <vt:vector size="4" baseType="variant">
      <vt:variant>
        <vt:lpstr>Tema</vt:lpstr>
      </vt:variant>
      <vt:variant>
        <vt:i4>1</vt:i4>
      </vt:variant>
      <vt:variant>
        <vt:lpstr>Naslovi diapozitivov</vt:lpstr>
      </vt:variant>
      <vt:variant>
        <vt:i4>79</vt:i4>
      </vt:variant>
    </vt:vector>
  </HeadingPairs>
  <TitlesOfParts>
    <vt:vector size="80"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docId:2777D9F7B241F9AC385112545C2334E6</cp:keywords>
  <cp:lastModifiedBy>Tatjana Klakočar</cp:lastModifiedBy>
  <cp:revision>782</cp:revision>
  <dcterms:created xsi:type="dcterms:W3CDTF">2020-10-14T13:32:04Z</dcterms:created>
  <dcterms:modified xsi:type="dcterms:W3CDTF">2026-01-07T14:28:04Z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