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48"/>
  </p:notesMasterIdLst>
  <p:sldIdLst>
    <p:sldId id="6454" r:id="rId5"/>
    <p:sldId id="7716" r:id="rId6"/>
    <p:sldId id="7699" r:id="rId7"/>
    <p:sldId id="7774" r:id="rId8"/>
    <p:sldId id="6455" r:id="rId9"/>
    <p:sldId id="7710" r:id="rId10"/>
    <p:sldId id="7713" r:id="rId11"/>
    <p:sldId id="7717" r:id="rId12"/>
    <p:sldId id="7718" r:id="rId13"/>
    <p:sldId id="7720" r:id="rId14"/>
    <p:sldId id="7753" r:id="rId15"/>
    <p:sldId id="7754" r:id="rId16"/>
    <p:sldId id="7715" r:id="rId17"/>
    <p:sldId id="7755" r:id="rId18"/>
    <p:sldId id="7748" r:id="rId19"/>
    <p:sldId id="7749" r:id="rId20"/>
    <p:sldId id="7750" r:id="rId21"/>
    <p:sldId id="7751" r:id="rId22"/>
    <p:sldId id="7756" r:id="rId23"/>
    <p:sldId id="7757" r:id="rId24"/>
    <p:sldId id="7758" r:id="rId25"/>
    <p:sldId id="7759" r:id="rId26"/>
    <p:sldId id="7760" r:id="rId27"/>
    <p:sldId id="7761" r:id="rId28"/>
    <p:sldId id="7762" r:id="rId29"/>
    <p:sldId id="7763" r:id="rId30"/>
    <p:sldId id="7719" r:id="rId31"/>
    <p:sldId id="7764" r:id="rId32"/>
    <p:sldId id="7765" r:id="rId33"/>
    <p:sldId id="7766" r:id="rId34"/>
    <p:sldId id="7767" r:id="rId35"/>
    <p:sldId id="7768" r:id="rId36"/>
    <p:sldId id="7769" r:id="rId37"/>
    <p:sldId id="7770" r:id="rId38"/>
    <p:sldId id="7771" r:id="rId39"/>
    <p:sldId id="7772" r:id="rId40"/>
    <p:sldId id="6510" r:id="rId41"/>
    <p:sldId id="7727" r:id="rId42"/>
    <p:sldId id="7752" r:id="rId43"/>
    <p:sldId id="7741" r:id="rId44"/>
    <p:sldId id="7773" r:id="rId45"/>
    <p:sldId id="7740" r:id="rId46"/>
    <p:sldId id="77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 id="{5F7D6D1E-1627-C361-10E7-F5411C5295C7}" name="Kjartan Bollason - HOL" initials="KB" userId="S::kjartan@holar.is::1445eabb-cb7d-4a40-93f8-3a9d43ef6b96" providerId="AD"/>
  <p188:author id="{5B06AF7F-A50A-6EBB-BDEF-B338F78A1AA6}" name="Magnea Elínardóttir" initials="ME" userId="da796e0a37551b5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14141"/>
    <a:srgbClr val="459597"/>
    <a:srgbClr val="FBA63B"/>
    <a:srgbClr val="3E52D8"/>
    <a:srgbClr val="000000"/>
    <a:srgbClr val="82CCCA"/>
    <a:srgbClr val="E5BEAC"/>
    <a:srgbClr val="0C4659"/>
    <a:srgbClr val="F6BF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217A82-DA73-6463-3C65-312E4B2AF264}" v="17" dt="2026-01-05T13:47:00.168"/>
    <p1510:client id="{199A4CF7-9BCA-D8A7-AC19-96CF6DFFB4D7}" v="446" dt="2026-01-06T09:33:36.3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804" autoAdjust="0"/>
    <p:restoredTop sz="94243" autoAdjust="0"/>
  </p:normalViewPr>
  <p:slideViewPr>
    <p:cSldViewPr snapToGrid="0" snapToObjects="1">
      <p:cViewPr varScale="1">
        <p:scale>
          <a:sx n="100" d="100"/>
          <a:sy n="100" d="100"/>
        </p:scale>
        <p:origin x="114" y="2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199A4CF7-9BCA-D8A7-AC19-96CF6DFFB4D7}"/>
    <pc:docChg chg="modSld">
      <pc:chgData name="Irena Krošl" userId="S::irenak@vsgt.si::6f871211-9d6e-4801-9f7a-49ad5e71b0eb" providerId="AD" clId="Web-{199A4CF7-9BCA-D8A7-AC19-96CF6DFFB4D7}" dt="2026-01-06T09:33:36.368" v="394" actId="20577"/>
      <pc:docMkLst>
        <pc:docMk/>
      </pc:docMkLst>
      <pc:sldChg chg="modSp">
        <pc:chgData name="Irena Krošl" userId="S::irenak@vsgt.si::6f871211-9d6e-4801-9f7a-49ad5e71b0eb" providerId="AD" clId="Web-{199A4CF7-9BCA-D8A7-AC19-96CF6DFFB4D7}" dt="2026-01-06T07:49:29.266" v="300" actId="20577"/>
        <pc:sldMkLst>
          <pc:docMk/>
          <pc:sldMk cId="2142228867" sldId="6510"/>
        </pc:sldMkLst>
        <pc:spChg chg="mod">
          <ac:chgData name="Irena Krošl" userId="S::irenak@vsgt.si::6f871211-9d6e-4801-9f7a-49ad5e71b0eb" providerId="AD" clId="Web-{199A4CF7-9BCA-D8A7-AC19-96CF6DFFB4D7}" dt="2026-01-06T07:49:29.266" v="300" actId="20577"/>
          <ac:spMkLst>
            <pc:docMk/>
            <pc:sldMk cId="2142228867" sldId="6510"/>
            <ac:spMk id="12" creationId="{05172A2C-F4CC-6834-1C31-F166C3BCD893}"/>
          </ac:spMkLst>
        </pc:spChg>
        <pc:spChg chg="mod">
          <ac:chgData name="Irena Krošl" userId="S::irenak@vsgt.si::6f871211-9d6e-4801-9f7a-49ad5e71b0eb" providerId="AD" clId="Web-{199A4CF7-9BCA-D8A7-AC19-96CF6DFFB4D7}" dt="2026-01-06T07:48:30.680" v="283" actId="1076"/>
          <ac:spMkLst>
            <pc:docMk/>
            <pc:sldMk cId="2142228867" sldId="6510"/>
            <ac:spMk id="13" creationId="{39C68372-0A3B-B054-B23D-70FDDCBE73C6}"/>
          </ac:spMkLst>
        </pc:spChg>
        <pc:spChg chg="mod">
          <ac:chgData name="Irena Krošl" userId="S::irenak@vsgt.si::6f871211-9d6e-4801-9f7a-49ad5e71b0eb" providerId="AD" clId="Web-{199A4CF7-9BCA-D8A7-AC19-96CF6DFFB4D7}" dt="2026-01-06T07:48:22.444" v="279" actId="14100"/>
          <ac:spMkLst>
            <pc:docMk/>
            <pc:sldMk cId="2142228867" sldId="6510"/>
            <ac:spMk id="23" creationId="{EE8020EE-6469-A748-05F8-607F3B98E6BA}"/>
          </ac:spMkLst>
        </pc:spChg>
      </pc:sldChg>
      <pc:sldChg chg="modSp">
        <pc:chgData name="Irena Krošl" userId="S::irenak@vsgt.si::6f871211-9d6e-4801-9f7a-49ad5e71b0eb" providerId="AD" clId="Web-{199A4CF7-9BCA-D8A7-AC19-96CF6DFFB4D7}" dt="2026-01-06T09:33:36.368" v="394" actId="20577"/>
        <pc:sldMkLst>
          <pc:docMk/>
          <pc:sldMk cId="2961207069" sldId="7702"/>
        </pc:sldMkLst>
        <pc:spChg chg="mod">
          <ac:chgData name="Irena Krošl" userId="S::irenak@vsgt.si::6f871211-9d6e-4801-9f7a-49ad5e71b0eb" providerId="AD" clId="Web-{199A4CF7-9BCA-D8A7-AC19-96CF6DFFB4D7}" dt="2026-01-06T09:33:21.273" v="390" actId="14100"/>
          <ac:spMkLst>
            <pc:docMk/>
            <pc:sldMk cId="2961207069" sldId="7702"/>
            <ac:spMk id="14" creationId="{D038243F-8340-B1BF-D76B-D388040AA801}"/>
          </ac:spMkLst>
        </pc:spChg>
        <pc:spChg chg="mod">
          <ac:chgData name="Irena Krošl" userId="S::irenak@vsgt.si::6f871211-9d6e-4801-9f7a-49ad5e71b0eb" providerId="AD" clId="Web-{199A4CF7-9BCA-D8A7-AC19-96CF6DFFB4D7}" dt="2026-01-06T09:33:36.368" v="394" actId="20577"/>
          <ac:spMkLst>
            <pc:docMk/>
            <pc:sldMk cId="2961207069" sldId="7702"/>
            <ac:spMk id="54" creationId="{4065BC51-B524-FC95-B65C-14FE7E10D2B1}"/>
          </ac:spMkLst>
        </pc:spChg>
      </pc:sldChg>
      <pc:sldChg chg="modSp">
        <pc:chgData name="Irena Krošl" userId="S::irenak@vsgt.si::6f871211-9d6e-4801-9f7a-49ad5e71b0eb" providerId="AD" clId="Web-{199A4CF7-9BCA-D8A7-AC19-96CF6DFFB4D7}" dt="2026-01-06T07:01:38.839" v="11" actId="20577"/>
        <pc:sldMkLst>
          <pc:docMk/>
          <pc:sldMk cId="1652437725" sldId="7715"/>
        </pc:sldMkLst>
        <pc:spChg chg="mod">
          <ac:chgData name="Irena Krošl" userId="S::irenak@vsgt.si::6f871211-9d6e-4801-9f7a-49ad5e71b0eb" providerId="AD" clId="Web-{199A4CF7-9BCA-D8A7-AC19-96CF6DFFB4D7}" dt="2026-01-06T07:01:38.839" v="11" actId="20577"/>
          <ac:spMkLst>
            <pc:docMk/>
            <pc:sldMk cId="1652437725" sldId="7715"/>
            <ac:spMk id="3" creationId="{4C1B12F2-B5DC-9E18-53A3-D09F2C572325}"/>
          </ac:spMkLst>
        </pc:spChg>
      </pc:sldChg>
      <pc:sldChg chg="modSp">
        <pc:chgData name="Irena Krošl" userId="S::irenak@vsgt.si::6f871211-9d6e-4801-9f7a-49ad5e71b0eb" providerId="AD" clId="Web-{199A4CF7-9BCA-D8A7-AC19-96CF6DFFB4D7}" dt="2026-01-06T07:39:37.653" v="187" actId="20577"/>
        <pc:sldMkLst>
          <pc:docMk/>
          <pc:sldMk cId="337755758" sldId="7719"/>
        </pc:sldMkLst>
        <pc:spChg chg="mod">
          <ac:chgData name="Irena Krošl" userId="S::irenak@vsgt.si::6f871211-9d6e-4801-9f7a-49ad5e71b0eb" providerId="AD" clId="Web-{199A4CF7-9BCA-D8A7-AC19-96CF6DFFB4D7}" dt="2026-01-06T07:39:37.653" v="187" actId="20577"/>
          <ac:spMkLst>
            <pc:docMk/>
            <pc:sldMk cId="337755758" sldId="7719"/>
            <ac:spMk id="4" creationId="{E9C132F3-F79B-B0BD-105D-5AB72833DACE}"/>
          </ac:spMkLst>
        </pc:spChg>
        <pc:spChg chg="mod">
          <ac:chgData name="Irena Krošl" userId="S::irenak@vsgt.si::6f871211-9d6e-4801-9f7a-49ad5e71b0eb" providerId="AD" clId="Web-{199A4CF7-9BCA-D8A7-AC19-96CF6DFFB4D7}" dt="2026-01-06T07:38:37.104" v="168" actId="1076"/>
          <ac:spMkLst>
            <pc:docMk/>
            <pc:sldMk cId="337755758" sldId="7719"/>
            <ac:spMk id="7" creationId="{0AF113D7-4AFF-645C-36FB-4EE9D7E78DCD}"/>
          </ac:spMkLst>
        </pc:spChg>
      </pc:sldChg>
      <pc:sldChg chg="modSp">
        <pc:chgData name="Irena Krošl" userId="S::irenak@vsgt.si::6f871211-9d6e-4801-9f7a-49ad5e71b0eb" providerId="AD" clId="Web-{199A4CF7-9BCA-D8A7-AC19-96CF6DFFB4D7}" dt="2026-01-06T07:49:55.176" v="304" actId="20577"/>
        <pc:sldMkLst>
          <pc:docMk/>
          <pc:sldMk cId="3485903554" sldId="7727"/>
        </pc:sldMkLst>
        <pc:spChg chg="mod">
          <ac:chgData name="Irena Krošl" userId="S::irenak@vsgt.si::6f871211-9d6e-4801-9f7a-49ad5e71b0eb" providerId="AD" clId="Web-{199A4CF7-9BCA-D8A7-AC19-96CF6DFFB4D7}" dt="2026-01-06T07:49:55.176" v="304" actId="20577"/>
          <ac:spMkLst>
            <pc:docMk/>
            <pc:sldMk cId="3485903554" sldId="7727"/>
            <ac:spMk id="2" creationId="{569EE3CF-07B1-6DBD-E643-A56B1099189F}"/>
          </ac:spMkLst>
        </pc:spChg>
      </pc:sldChg>
      <pc:sldChg chg="modSp">
        <pc:chgData name="Irena Krošl" userId="S::irenak@vsgt.si::6f871211-9d6e-4801-9f7a-49ad5e71b0eb" providerId="AD" clId="Web-{199A4CF7-9BCA-D8A7-AC19-96CF6DFFB4D7}" dt="2026-01-06T07:56:20.780" v="349" actId="20577"/>
        <pc:sldMkLst>
          <pc:docMk/>
          <pc:sldMk cId="126008166" sldId="7741"/>
        </pc:sldMkLst>
        <pc:spChg chg="mod">
          <ac:chgData name="Irena Krošl" userId="S::irenak@vsgt.si::6f871211-9d6e-4801-9f7a-49ad5e71b0eb" providerId="AD" clId="Web-{199A4CF7-9BCA-D8A7-AC19-96CF6DFFB4D7}" dt="2026-01-06T07:56:07.420" v="345" actId="14100"/>
          <ac:spMkLst>
            <pc:docMk/>
            <pc:sldMk cId="126008166" sldId="7741"/>
            <ac:spMk id="3" creationId="{DC2DC217-B2B3-F13F-A896-84E8B59BDE79}"/>
          </ac:spMkLst>
        </pc:spChg>
        <pc:spChg chg="mod">
          <ac:chgData name="Irena Krošl" userId="S::irenak@vsgt.si::6f871211-9d6e-4801-9f7a-49ad5e71b0eb" providerId="AD" clId="Web-{199A4CF7-9BCA-D8A7-AC19-96CF6DFFB4D7}" dt="2026-01-06T07:56:20.780" v="349" actId="20577"/>
          <ac:spMkLst>
            <pc:docMk/>
            <pc:sldMk cId="126008166" sldId="7741"/>
            <ac:spMk id="8" creationId="{6BFE7435-FDF2-CBBA-5ECF-035E5D1EB252}"/>
          </ac:spMkLst>
        </pc:spChg>
      </pc:sldChg>
      <pc:sldChg chg="modSp">
        <pc:chgData name="Irena Krošl" userId="S::irenak@vsgt.si::6f871211-9d6e-4801-9f7a-49ad5e71b0eb" providerId="AD" clId="Web-{199A4CF7-9BCA-D8A7-AC19-96CF6DFFB4D7}" dt="2026-01-06T07:07:09.739" v="54" actId="20577"/>
        <pc:sldMkLst>
          <pc:docMk/>
          <pc:sldMk cId="813506969" sldId="7748"/>
        </pc:sldMkLst>
        <pc:spChg chg="mod">
          <ac:chgData name="Irena Krošl" userId="S::irenak@vsgt.si::6f871211-9d6e-4801-9f7a-49ad5e71b0eb" providerId="AD" clId="Web-{199A4CF7-9BCA-D8A7-AC19-96CF6DFFB4D7}" dt="2026-01-06T07:03:37.701" v="40" actId="1076"/>
          <ac:spMkLst>
            <pc:docMk/>
            <pc:sldMk cId="813506969" sldId="7748"/>
            <ac:spMk id="4" creationId="{E279DB60-909F-2019-89B2-E3D78099FECF}"/>
          </ac:spMkLst>
        </pc:spChg>
        <pc:spChg chg="mod">
          <ac:chgData name="Irena Krošl" userId="S::irenak@vsgt.si::6f871211-9d6e-4801-9f7a-49ad5e71b0eb" providerId="AD" clId="Web-{199A4CF7-9BCA-D8A7-AC19-96CF6DFFB4D7}" dt="2026-01-06T07:03:40.435" v="41" actId="1076"/>
          <ac:spMkLst>
            <pc:docMk/>
            <pc:sldMk cId="813506969" sldId="7748"/>
            <ac:spMk id="6" creationId="{719B2653-2073-D43B-F009-CA2DD245484F}"/>
          </ac:spMkLst>
        </pc:spChg>
        <pc:spChg chg="mod">
          <ac:chgData name="Irena Krošl" userId="S::irenak@vsgt.si::6f871211-9d6e-4801-9f7a-49ad5e71b0eb" providerId="AD" clId="Web-{199A4CF7-9BCA-D8A7-AC19-96CF6DFFB4D7}" dt="2026-01-06T07:07:09.739" v="54" actId="20577"/>
          <ac:spMkLst>
            <pc:docMk/>
            <pc:sldMk cId="813506969" sldId="7748"/>
            <ac:spMk id="10" creationId="{FE2EDF7C-2A3C-FB9A-E001-D9602E593E3D}"/>
          </ac:spMkLst>
        </pc:spChg>
      </pc:sldChg>
      <pc:sldChg chg="modSp">
        <pc:chgData name="Irena Krošl" userId="S::irenak@vsgt.si::6f871211-9d6e-4801-9f7a-49ad5e71b0eb" providerId="AD" clId="Web-{199A4CF7-9BCA-D8A7-AC19-96CF6DFFB4D7}" dt="2026-01-06T07:07:18.161" v="57" actId="1076"/>
        <pc:sldMkLst>
          <pc:docMk/>
          <pc:sldMk cId="161278718" sldId="7749"/>
        </pc:sldMkLst>
        <pc:spChg chg="mod">
          <ac:chgData name="Irena Krošl" userId="S::irenak@vsgt.si::6f871211-9d6e-4801-9f7a-49ad5e71b0eb" providerId="AD" clId="Web-{199A4CF7-9BCA-D8A7-AC19-96CF6DFFB4D7}" dt="2026-01-06T07:07:12.957" v="55" actId="1076"/>
          <ac:spMkLst>
            <pc:docMk/>
            <pc:sldMk cId="161278718" sldId="7749"/>
            <ac:spMk id="4" creationId="{738C5F04-B9C4-4D8C-1328-171510D82393}"/>
          </ac:spMkLst>
        </pc:spChg>
        <pc:spChg chg="mod">
          <ac:chgData name="Irena Krošl" userId="S::irenak@vsgt.si::6f871211-9d6e-4801-9f7a-49ad5e71b0eb" providerId="AD" clId="Web-{199A4CF7-9BCA-D8A7-AC19-96CF6DFFB4D7}" dt="2026-01-06T07:07:15.364" v="56" actId="1076"/>
          <ac:spMkLst>
            <pc:docMk/>
            <pc:sldMk cId="161278718" sldId="7749"/>
            <ac:spMk id="6" creationId="{4BE99E8E-AEFF-7CA1-3E7B-28AF04FBA039}"/>
          </ac:spMkLst>
        </pc:spChg>
        <pc:spChg chg="mod">
          <ac:chgData name="Irena Krošl" userId="S::irenak@vsgt.si::6f871211-9d6e-4801-9f7a-49ad5e71b0eb" providerId="AD" clId="Web-{199A4CF7-9BCA-D8A7-AC19-96CF6DFFB4D7}" dt="2026-01-06T07:07:18.161" v="57" actId="1076"/>
          <ac:spMkLst>
            <pc:docMk/>
            <pc:sldMk cId="161278718" sldId="7749"/>
            <ac:spMk id="10" creationId="{D0794CB7-8A84-63C7-0F02-7D0152EA4EC8}"/>
          </ac:spMkLst>
        </pc:spChg>
      </pc:sldChg>
      <pc:sldChg chg="modSp">
        <pc:chgData name="Irena Krošl" userId="S::irenak@vsgt.si::6f871211-9d6e-4801-9f7a-49ad5e71b0eb" providerId="AD" clId="Web-{199A4CF7-9BCA-D8A7-AC19-96CF6DFFB4D7}" dt="2026-01-06T07:14:12.997" v="66" actId="20577"/>
        <pc:sldMkLst>
          <pc:docMk/>
          <pc:sldMk cId="3844708776" sldId="7750"/>
        </pc:sldMkLst>
        <pc:spChg chg="mod">
          <ac:chgData name="Irena Krošl" userId="S::irenak@vsgt.si::6f871211-9d6e-4801-9f7a-49ad5e71b0eb" providerId="AD" clId="Web-{199A4CF7-9BCA-D8A7-AC19-96CF6DFFB4D7}" dt="2026-01-06T07:07:46.944" v="58" actId="1076"/>
          <ac:spMkLst>
            <pc:docMk/>
            <pc:sldMk cId="3844708776" sldId="7750"/>
            <ac:spMk id="4" creationId="{BDDE796F-14D3-0366-A7C8-6E1CD7402802}"/>
          </ac:spMkLst>
        </pc:spChg>
        <pc:spChg chg="mod">
          <ac:chgData name="Irena Krošl" userId="S::irenak@vsgt.si::6f871211-9d6e-4801-9f7a-49ad5e71b0eb" providerId="AD" clId="Web-{199A4CF7-9BCA-D8A7-AC19-96CF6DFFB4D7}" dt="2026-01-06T07:07:50.132" v="59" actId="1076"/>
          <ac:spMkLst>
            <pc:docMk/>
            <pc:sldMk cId="3844708776" sldId="7750"/>
            <ac:spMk id="6" creationId="{0910DF9C-A8DA-FEA0-2436-C3D90C876847}"/>
          </ac:spMkLst>
        </pc:spChg>
        <pc:spChg chg="mod">
          <ac:chgData name="Irena Krošl" userId="S::irenak@vsgt.si::6f871211-9d6e-4801-9f7a-49ad5e71b0eb" providerId="AD" clId="Web-{199A4CF7-9BCA-D8A7-AC19-96CF6DFFB4D7}" dt="2026-01-06T07:14:12.997" v="66" actId="20577"/>
          <ac:spMkLst>
            <pc:docMk/>
            <pc:sldMk cId="3844708776" sldId="7750"/>
            <ac:spMk id="10" creationId="{619EC91E-616F-49CD-78A0-EF608A853579}"/>
          </ac:spMkLst>
        </pc:spChg>
      </pc:sldChg>
      <pc:sldChg chg="modSp">
        <pc:chgData name="Irena Krošl" userId="S::irenak@vsgt.si::6f871211-9d6e-4801-9f7a-49ad5e71b0eb" providerId="AD" clId="Web-{199A4CF7-9BCA-D8A7-AC19-96CF6DFFB4D7}" dt="2026-01-06T07:14:53.452" v="75" actId="20577"/>
        <pc:sldMkLst>
          <pc:docMk/>
          <pc:sldMk cId="2255542374" sldId="7751"/>
        </pc:sldMkLst>
        <pc:spChg chg="mod">
          <ac:chgData name="Irena Krošl" userId="S::irenak@vsgt.si::6f871211-9d6e-4801-9f7a-49ad5e71b0eb" providerId="AD" clId="Web-{199A4CF7-9BCA-D8A7-AC19-96CF6DFFB4D7}" dt="2026-01-06T07:14:17.137" v="67" actId="1076"/>
          <ac:spMkLst>
            <pc:docMk/>
            <pc:sldMk cId="2255542374" sldId="7751"/>
            <ac:spMk id="4" creationId="{00D9CB4F-B268-7535-09C9-3F1968312380}"/>
          </ac:spMkLst>
        </pc:spChg>
        <pc:spChg chg="mod">
          <ac:chgData name="Irena Krošl" userId="S::irenak@vsgt.si::6f871211-9d6e-4801-9f7a-49ad5e71b0eb" providerId="AD" clId="Web-{199A4CF7-9BCA-D8A7-AC19-96CF6DFFB4D7}" dt="2026-01-06T07:14:53.452" v="75" actId="20577"/>
          <ac:spMkLst>
            <pc:docMk/>
            <pc:sldMk cId="2255542374" sldId="7751"/>
            <ac:spMk id="10" creationId="{785CDA21-214A-FB2F-02D8-77150613BF63}"/>
          </ac:spMkLst>
        </pc:spChg>
      </pc:sldChg>
      <pc:sldChg chg="modSp">
        <pc:chgData name="Irena Krošl" userId="S::irenak@vsgt.si::6f871211-9d6e-4801-9f7a-49ad5e71b0eb" providerId="AD" clId="Web-{199A4CF7-9BCA-D8A7-AC19-96CF6DFFB4D7}" dt="2026-01-06T07:55:57.857" v="343" actId="20577"/>
        <pc:sldMkLst>
          <pc:docMk/>
          <pc:sldMk cId="2970571745" sldId="7752"/>
        </pc:sldMkLst>
        <pc:spChg chg="mod">
          <ac:chgData name="Irena Krošl" userId="S::irenak@vsgt.si::6f871211-9d6e-4801-9f7a-49ad5e71b0eb" providerId="AD" clId="Web-{199A4CF7-9BCA-D8A7-AC19-96CF6DFFB4D7}" dt="2026-01-06T07:55:57.857" v="343" actId="20577"/>
          <ac:spMkLst>
            <pc:docMk/>
            <pc:sldMk cId="2970571745" sldId="7752"/>
            <ac:spMk id="2" creationId="{8EDFC043-2899-3363-094D-F38161F53768}"/>
          </ac:spMkLst>
        </pc:spChg>
      </pc:sldChg>
      <pc:sldChg chg="modSp">
        <pc:chgData name="Irena Krošl" userId="S::irenak@vsgt.si::6f871211-9d6e-4801-9f7a-49ad5e71b0eb" providerId="AD" clId="Web-{199A4CF7-9BCA-D8A7-AC19-96CF6DFFB4D7}" dt="2026-01-06T07:03:33.576" v="39" actId="20577"/>
        <pc:sldMkLst>
          <pc:docMk/>
          <pc:sldMk cId="89544249" sldId="7755"/>
        </pc:sldMkLst>
        <pc:spChg chg="mod">
          <ac:chgData name="Irena Krošl" userId="S::irenak@vsgt.si::6f871211-9d6e-4801-9f7a-49ad5e71b0eb" providerId="AD" clId="Web-{199A4CF7-9BCA-D8A7-AC19-96CF6DFFB4D7}" dt="2026-01-06T07:03:33.576" v="39" actId="20577"/>
          <ac:spMkLst>
            <pc:docMk/>
            <pc:sldMk cId="89544249" sldId="7755"/>
            <ac:spMk id="4" creationId="{A63A084A-40F7-8610-362A-3AA3552F6B02}"/>
          </ac:spMkLst>
        </pc:spChg>
        <pc:spChg chg="mod">
          <ac:chgData name="Irena Krošl" userId="S::irenak@vsgt.si::6f871211-9d6e-4801-9f7a-49ad5e71b0eb" providerId="AD" clId="Web-{199A4CF7-9BCA-D8A7-AC19-96CF6DFFB4D7}" dt="2026-01-06T07:02:00.090" v="12" actId="1076"/>
          <ac:spMkLst>
            <pc:docMk/>
            <pc:sldMk cId="89544249" sldId="7755"/>
            <ac:spMk id="7" creationId="{710F1CAA-DD28-C2E4-7010-424A40B4C5D6}"/>
          </ac:spMkLst>
        </pc:spChg>
      </pc:sldChg>
      <pc:sldChg chg="modSp">
        <pc:chgData name="Irena Krošl" userId="S::irenak@vsgt.si::6f871211-9d6e-4801-9f7a-49ad5e71b0eb" providerId="AD" clId="Web-{199A4CF7-9BCA-D8A7-AC19-96CF6DFFB4D7}" dt="2026-01-06T07:15:55.080" v="84" actId="20577"/>
        <pc:sldMkLst>
          <pc:docMk/>
          <pc:sldMk cId="343911417" sldId="7756"/>
        </pc:sldMkLst>
        <pc:spChg chg="mod">
          <ac:chgData name="Irena Krošl" userId="S::irenak@vsgt.si::6f871211-9d6e-4801-9f7a-49ad5e71b0eb" providerId="AD" clId="Web-{199A4CF7-9BCA-D8A7-AC19-96CF6DFFB4D7}" dt="2026-01-06T07:14:57.671" v="76" actId="1076"/>
          <ac:spMkLst>
            <pc:docMk/>
            <pc:sldMk cId="343911417" sldId="7756"/>
            <ac:spMk id="4" creationId="{0503E8DE-9C3C-218F-A834-28C3348B3498}"/>
          </ac:spMkLst>
        </pc:spChg>
        <pc:spChg chg="mod">
          <ac:chgData name="Irena Krošl" userId="S::irenak@vsgt.si::6f871211-9d6e-4801-9f7a-49ad5e71b0eb" providerId="AD" clId="Web-{199A4CF7-9BCA-D8A7-AC19-96CF6DFFB4D7}" dt="2026-01-06T07:15:00.281" v="77" actId="1076"/>
          <ac:spMkLst>
            <pc:docMk/>
            <pc:sldMk cId="343911417" sldId="7756"/>
            <ac:spMk id="6" creationId="{87C81F64-8902-1DAA-B46B-A31DE9B6FAA0}"/>
          </ac:spMkLst>
        </pc:spChg>
        <pc:spChg chg="mod">
          <ac:chgData name="Irena Krošl" userId="S::irenak@vsgt.si::6f871211-9d6e-4801-9f7a-49ad5e71b0eb" providerId="AD" clId="Web-{199A4CF7-9BCA-D8A7-AC19-96CF6DFFB4D7}" dt="2026-01-06T07:15:36.423" v="82" actId="20577"/>
          <ac:spMkLst>
            <pc:docMk/>
            <pc:sldMk cId="343911417" sldId="7756"/>
            <ac:spMk id="9" creationId="{D508D084-3FD8-4074-511E-75540C45619F}"/>
          </ac:spMkLst>
        </pc:spChg>
        <pc:spChg chg="mod">
          <ac:chgData name="Irena Krošl" userId="S::irenak@vsgt.si::6f871211-9d6e-4801-9f7a-49ad5e71b0eb" providerId="AD" clId="Web-{199A4CF7-9BCA-D8A7-AC19-96CF6DFFB4D7}" dt="2026-01-06T07:15:55.080" v="84" actId="20577"/>
          <ac:spMkLst>
            <pc:docMk/>
            <pc:sldMk cId="343911417" sldId="7756"/>
            <ac:spMk id="10" creationId="{66B6B420-0A78-460A-4E6A-6F56859C575C}"/>
          </ac:spMkLst>
        </pc:spChg>
      </pc:sldChg>
      <pc:sldChg chg="addSp delSp modSp">
        <pc:chgData name="Irena Krošl" userId="S::irenak@vsgt.si::6f871211-9d6e-4801-9f7a-49ad5e71b0eb" providerId="AD" clId="Web-{199A4CF7-9BCA-D8A7-AC19-96CF6DFFB4D7}" dt="2026-01-06T07:16:56.536" v="95" actId="20577"/>
        <pc:sldMkLst>
          <pc:docMk/>
          <pc:sldMk cId="1571238282" sldId="7757"/>
        </pc:sldMkLst>
        <pc:spChg chg="mod">
          <ac:chgData name="Irena Krošl" userId="S::irenak@vsgt.si::6f871211-9d6e-4801-9f7a-49ad5e71b0eb" providerId="AD" clId="Web-{199A4CF7-9BCA-D8A7-AC19-96CF6DFFB4D7}" dt="2026-01-06T07:15:58.487" v="85" actId="1076"/>
          <ac:spMkLst>
            <pc:docMk/>
            <pc:sldMk cId="1571238282" sldId="7757"/>
            <ac:spMk id="4" creationId="{605B75DF-0D66-68F1-0C2E-5527A53E6A10}"/>
          </ac:spMkLst>
        </pc:spChg>
        <pc:spChg chg="mod">
          <ac:chgData name="Irena Krošl" userId="S::irenak@vsgt.si::6f871211-9d6e-4801-9f7a-49ad5e71b0eb" providerId="AD" clId="Web-{199A4CF7-9BCA-D8A7-AC19-96CF6DFFB4D7}" dt="2026-01-06T07:16:01.096" v="86" actId="1076"/>
          <ac:spMkLst>
            <pc:docMk/>
            <pc:sldMk cId="1571238282" sldId="7757"/>
            <ac:spMk id="6" creationId="{BF683F81-310D-C74A-1B2D-85428714974B}"/>
          </ac:spMkLst>
        </pc:spChg>
        <pc:spChg chg="add del mod">
          <ac:chgData name="Irena Krošl" userId="S::irenak@vsgt.si::6f871211-9d6e-4801-9f7a-49ad5e71b0eb" providerId="AD" clId="Web-{199A4CF7-9BCA-D8A7-AC19-96CF6DFFB4D7}" dt="2026-01-06T07:16:56.536" v="95" actId="20577"/>
          <ac:spMkLst>
            <pc:docMk/>
            <pc:sldMk cId="1571238282" sldId="7757"/>
            <ac:spMk id="9" creationId="{609A2BAD-BC82-550E-ECDD-5EDD2A6D0EC6}"/>
          </ac:spMkLst>
        </pc:spChg>
        <pc:spChg chg="mod">
          <ac:chgData name="Irena Krošl" userId="S::irenak@vsgt.si::6f871211-9d6e-4801-9f7a-49ad5e71b0eb" providerId="AD" clId="Web-{199A4CF7-9BCA-D8A7-AC19-96CF6DFFB4D7}" dt="2026-01-06T07:16:08.112" v="89" actId="14100"/>
          <ac:spMkLst>
            <pc:docMk/>
            <pc:sldMk cId="1571238282" sldId="7757"/>
            <ac:spMk id="10" creationId="{E5243A59-4875-8D30-FA5D-514169CCB12D}"/>
          </ac:spMkLst>
        </pc:spChg>
        <pc:spChg chg="mod">
          <ac:chgData name="Irena Krošl" userId="S::irenak@vsgt.si::6f871211-9d6e-4801-9f7a-49ad5e71b0eb" providerId="AD" clId="Web-{199A4CF7-9BCA-D8A7-AC19-96CF6DFFB4D7}" dt="2026-01-06T07:16:15.050" v="90" actId="1076"/>
          <ac:spMkLst>
            <pc:docMk/>
            <pc:sldMk cId="1571238282" sldId="7757"/>
            <ac:spMk id="17" creationId="{8ACCC907-0392-855A-BFFE-08A437A80919}"/>
          </ac:spMkLst>
        </pc:spChg>
      </pc:sldChg>
      <pc:sldChg chg="modSp">
        <pc:chgData name="Irena Krošl" userId="S::irenak@vsgt.si::6f871211-9d6e-4801-9f7a-49ad5e71b0eb" providerId="AD" clId="Web-{199A4CF7-9BCA-D8A7-AC19-96CF6DFFB4D7}" dt="2026-01-06T07:17:50.397" v="118" actId="20577"/>
        <pc:sldMkLst>
          <pc:docMk/>
          <pc:sldMk cId="498345769" sldId="7758"/>
        </pc:sldMkLst>
        <pc:spChg chg="mod">
          <ac:chgData name="Irena Krošl" userId="S::irenak@vsgt.si::6f871211-9d6e-4801-9f7a-49ad5e71b0eb" providerId="AD" clId="Web-{199A4CF7-9BCA-D8A7-AC19-96CF6DFFB4D7}" dt="2026-01-06T07:16:59.895" v="96" actId="1076"/>
          <ac:spMkLst>
            <pc:docMk/>
            <pc:sldMk cId="498345769" sldId="7758"/>
            <ac:spMk id="4" creationId="{383DD0C1-CE00-5EA7-8B31-04A22A1D45F3}"/>
          </ac:spMkLst>
        </pc:spChg>
        <pc:spChg chg="mod">
          <ac:chgData name="Irena Krošl" userId="S::irenak@vsgt.si::6f871211-9d6e-4801-9f7a-49ad5e71b0eb" providerId="AD" clId="Web-{199A4CF7-9BCA-D8A7-AC19-96CF6DFFB4D7}" dt="2026-01-06T07:17:50.397" v="118" actId="20577"/>
          <ac:spMkLst>
            <pc:docMk/>
            <pc:sldMk cId="498345769" sldId="7758"/>
            <ac:spMk id="9" creationId="{136DAD8D-FE47-2A4B-74F0-282A34897529}"/>
          </ac:spMkLst>
        </pc:spChg>
        <pc:spChg chg="mod">
          <ac:chgData name="Irena Krošl" userId="S::irenak@vsgt.si::6f871211-9d6e-4801-9f7a-49ad5e71b0eb" providerId="AD" clId="Web-{199A4CF7-9BCA-D8A7-AC19-96CF6DFFB4D7}" dt="2026-01-06T07:17:45.506" v="117" actId="20577"/>
          <ac:spMkLst>
            <pc:docMk/>
            <pc:sldMk cId="498345769" sldId="7758"/>
            <ac:spMk id="10" creationId="{DEEC6209-FF25-3A20-2D88-4974F5ABD67B}"/>
          </ac:spMkLst>
        </pc:spChg>
      </pc:sldChg>
      <pc:sldChg chg="modSp">
        <pc:chgData name="Irena Krošl" userId="S::irenak@vsgt.si::6f871211-9d6e-4801-9f7a-49ad5e71b0eb" providerId="AD" clId="Web-{199A4CF7-9BCA-D8A7-AC19-96CF6DFFB4D7}" dt="2026-01-06T07:18:06.663" v="120" actId="1076"/>
        <pc:sldMkLst>
          <pc:docMk/>
          <pc:sldMk cId="2816255701" sldId="7759"/>
        </pc:sldMkLst>
        <pc:spChg chg="mod">
          <ac:chgData name="Irena Krošl" userId="S::irenak@vsgt.si::6f871211-9d6e-4801-9f7a-49ad5e71b0eb" providerId="AD" clId="Web-{199A4CF7-9BCA-D8A7-AC19-96CF6DFFB4D7}" dt="2026-01-06T07:18:04.429" v="119" actId="1076"/>
          <ac:spMkLst>
            <pc:docMk/>
            <pc:sldMk cId="2816255701" sldId="7759"/>
            <ac:spMk id="4" creationId="{9D64CC46-0EC1-44C2-C412-AFC8346A6F10}"/>
          </ac:spMkLst>
        </pc:spChg>
        <pc:spChg chg="mod">
          <ac:chgData name="Irena Krošl" userId="S::irenak@vsgt.si::6f871211-9d6e-4801-9f7a-49ad5e71b0eb" providerId="AD" clId="Web-{199A4CF7-9BCA-D8A7-AC19-96CF6DFFB4D7}" dt="2026-01-06T07:18:06.663" v="120" actId="1076"/>
          <ac:spMkLst>
            <pc:docMk/>
            <pc:sldMk cId="2816255701" sldId="7759"/>
            <ac:spMk id="10" creationId="{E7F491EF-AE96-D446-E99C-255C71FDA152}"/>
          </ac:spMkLst>
        </pc:spChg>
      </pc:sldChg>
      <pc:sldChg chg="modSp">
        <pc:chgData name="Irena Krošl" userId="S::irenak@vsgt.si::6f871211-9d6e-4801-9f7a-49ad5e71b0eb" providerId="AD" clId="Web-{199A4CF7-9BCA-D8A7-AC19-96CF6DFFB4D7}" dt="2026-01-06T07:19:00.727" v="123" actId="1076"/>
        <pc:sldMkLst>
          <pc:docMk/>
          <pc:sldMk cId="3749561595" sldId="7760"/>
        </pc:sldMkLst>
        <pc:spChg chg="mod">
          <ac:chgData name="Irena Krošl" userId="S::irenak@vsgt.si::6f871211-9d6e-4801-9f7a-49ad5e71b0eb" providerId="AD" clId="Web-{199A4CF7-9BCA-D8A7-AC19-96CF6DFFB4D7}" dt="2026-01-06T07:18:50.758" v="121" actId="1076"/>
          <ac:spMkLst>
            <pc:docMk/>
            <pc:sldMk cId="3749561595" sldId="7760"/>
            <ac:spMk id="4" creationId="{031BB631-8625-493B-8E47-6A4A027207F5}"/>
          </ac:spMkLst>
        </pc:spChg>
        <pc:spChg chg="mod">
          <ac:chgData name="Irena Krošl" userId="S::irenak@vsgt.si::6f871211-9d6e-4801-9f7a-49ad5e71b0eb" providerId="AD" clId="Web-{199A4CF7-9BCA-D8A7-AC19-96CF6DFFB4D7}" dt="2026-01-06T07:18:54.321" v="122" actId="14100"/>
          <ac:spMkLst>
            <pc:docMk/>
            <pc:sldMk cId="3749561595" sldId="7760"/>
            <ac:spMk id="6" creationId="{C6E7534A-E6E0-40C8-EB8D-D3E10D61E359}"/>
          </ac:spMkLst>
        </pc:spChg>
        <pc:spChg chg="mod">
          <ac:chgData name="Irena Krošl" userId="S::irenak@vsgt.si::6f871211-9d6e-4801-9f7a-49ad5e71b0eb" providerId="AD" clId="Web-{199A4CF7-9BCA-D8A7-AC19-96CF6DFFB4D7}" dt="2026-01-06T07:19:00.727" v="123" actId="1076"/>
          <ac:spMkLst>
            <pc:docMk/>
            <pc:sldMk cId="3749561595" sldId="7760"/>
            <ac:spMk id="10" creationId="{358699E2-C338-FBA0-5AB9-79C1317DD7DB}"/>
          </ac:spMkLst>
        </pc:spChg>
      </pc:sldChg>
      <pc:sldChg chg="modSp">
        <pc:chgData name="Irena Krošl" userId="S::irenak@vsgt.si::6f871211-9d6e-4801-9f7a-49ad5e71b0eb" providerId="AD" clId="Web-{199A4CF7-9BCA-D8A7-AC19-96CF6DFFB4D7}" dt="2026-01-06T07:21:59.455" v="136" actId="20577"/>
        <pc:sldMkLst>
          <pc:docMk/>
          <pc:sldMk cId="1378690893" sldId="7761"/>
        </pc:sldMkLst>
        <pc:spChg chg="mod">
          <ac:chgData name="Irena Krošl" userId="S::irenak@vsgt.si::6f871211-9d6e-4801-9f7a-49ad5e71b0eb" providerId="AD" clId="Web-{199A4CF7-9BCA-D8A7-AC19-96CF6DFFB4D7}" dt="2026-01-06T07:19:28.994" v="124" actId="1076"/>
          <ac:spMkLst>
            <pc:docMk/>
            <pc:sldMk cId="1378690893" sldId="7761"/>
            <ac:spMk id="4" creationId="{5C2B0AD8-89A1-8403-4427-A731AA4B7B86}"/>
          </ac:spMkLst>
        </pc:spChg>
        <pc:spChg chg="mod">
          <ac:chgData name="Irena Krošl" userId="S::irenak@vsgt.si::6f871211-9d6e-4801-9f7a-49ad5e71b0eb" providerId="AD" clId="Web-{199A4CF7-9BCA-D8A7-AC19-96CF6DFFB4D7}" dt="2026-01-06T07:19:43.244" v="128" actId="1076"/>
          <ac:spMkLst>
            <pc:docMk/>
            <pc:sldMk cId="1378690893" sldId="7761"/>
            <ac:spMk id="6" creationId="{5B693B52-1B32-2484-2C82-60BB3C13C294}"/>
          </ac:spMkLst>
        </pc:spChg>
        <pc:spChg chg="mod">
          <ac:chgData name="Irena Krošl" userId="S::irenak@vsgt.si::6f871211-9d6e-4801-9f7a-49ad5e71b0eb" providerId="AD" clId="Web-{199A4CF7-9BCA-D8A7-AC19-96CF6DFFB4D7}" dt="2026-01-06T07:21:42.235" v="132" actId="20577"/>
          <ac:spMkLst>
            <pc:docMk/>
            <pc:sldMk cId="1378690893" sldId="7761"/>
            <ac:spMk id="9" creationId="{5A438039-B9F5-15FD-1241-5B8691270C5A}"/>
          </ac:spMkLst>
        </pc:spChg>
        <pc:spChg chg="mod">
          <ac:chgData name="Irena Krošl" userId="S::irenak@vsgt.si::6f871211-9d6e-4801-9f7a-49ad5e71b0eb" providerId="AD" clId="Web-{199A4CF7-9BCA-D8A7-AC19-96CF6DFFB4D7}" dt="2026-01-06T07:21:59.455" v="136" actId="20577"/>
          <ac:spMkLst>
            <pc:docMk/>
            <pc:sldMk cId="1378690893" sldId="7761"/>
            <ac:spMk id="10" creationId="{61059E6C-771E-E6DF-98E6-A8B9D1B2CE5A}"/>
          </ac:spMkLst>
        </pc:spChg>
      </pc:sldChg>
      <pc:sldChg chg="modSp">
        <pc:chgData name="Irena Krošl" userId="S::irenak@vsgt.si::6f871211-9d6e-4801-9f7a-49ad5e71b0eb" providerId="AD" clId="Web-{199A4CF7-9BCA-D8A7-AC19-96CF6DFFB4D7}" dt="2026-01-06T07:23:23.166" v="149" actId="20577"/>
        <pc:sldMkLst>
          <pc:docMk/>
          <pc:sldMk cId="3768702449" sldId="7762"/>
        </pc:sldMkLst>
        <pc:spChg chg="mod">
          <ac:chgData name="Irena Krošl" userId="S::irenak@vsgt.si::6f871211-9d6e-4801-9f7a-49ad5e71b0eb" providerId="AD" clId="Web-{199A4CF7-9BCA-D8A7-AC19-96CF6DFFB4D7}" dt="2026-01-06T07:22:35.303" v="145" actId="1076"/>
          <ac:spMkLst>
            <pc:docMk/>
            <pc:sldMk cId="3768702449" sldId="7762"/>
            <ac:spMk id="4" creationId="{BE7CFD91-89EF-54B8-2121-84D360ECE17F}"/>
          </ac:spMkLst>
        </pc:spChg>
        <pc:spChg chg="mod">
          <ac:chgData name="Irena Krošl" userId="S::irenak@vsgt.si::6f871211-9d6e-4801-9f7a-49ad5e71b0eb" providerId="AD" clId="Web-{199A4CF7-9BCA-D8A7-AC19-96CF6DFFB4D7}" dt="2026-01-06T07:22:32.881" v="144" actId="1076"/>
          <ac:spMkLst>
            <pc:docMk/>
            <pc:sldMk cId="3768702449" sldId="7762"/>
            <ac:spMk id="6" creationId="{786FDD63-C028-353B-8EAB-D998C6E13042}"/>
          </ac:spMkLst>
        </pc:spChg>
        <pc:spChg chg="mod">
          <ac:chgData name="Irena Krošl" userId="S::irenak@vsgt.si::6f871211-9d6e-4801-9f7a-49ad5e71b0eb" providerId="AD" clId="Web-{199A4CF7-9BCA-D8A7-AC19-96CF6DFFB4D7}" dt="2026-01-06T07:23:23.166" v="149" actId="20577"/>
          <ac:spMkLst>
            <pc:docMk/>
            <pc:sldMk cId="3768702449" sldId="7762"/>
            <ac:spMk id="10" creationId="{01AF3570-3B0B-3B5D-6A79-7494A3A96D52}"/>
          </ac:spMkLst>
        </pc:spChg>
      </pc:sldChg>
      <pc:sldChg chg="modSp">
        <pc:chgData name="Irena Krošl" userId="S::irenak@vsgt.si::6f871211-9d6e-4801-9f7a-49ad5e71b0eb" providerId="AD" clId="Web-{199A4CF7-9BCA-D8A7-AC19-96CF6DFFB4D7}" dt="2026-01-06T07:38:33.995" v="167" actId="20577"/>
        <pc:sldMkLst>
          <pc:docMk/>
          <pc:sldMk cId="2815028520" sldId="7763"/>
        </pc:sldMkLst>
        <pc:spChg chg="mod">
          <ac:chgData name="Irena Krošl" userId="S::irenak@vsgt.si::6f871211-9d6e-4801-9f7a-49ad5e71b0eb" providerId="AD" clId="Web-{199A4CF7-9BCA-D8A7-AC19-96CF6DFFB4D7}" dt="2026-01-06T07:23:26.745" v="150" actId="1076"/>
          <ac:spMkLst>
            <pc:docMk/>
            <pc:sldMk cId="2815028520" sldId="7763"/>
            <ac:spMk id="4" creationId="{850E2D90-5CA2-9258-B3C1-9A82B56147A6}"/>
          </ac:spMkLst>
        </pc:spChg>
        <pc:spChg chg="mod">
          <ac:chgData name="Irena Krošl" userId="S::irenak@vsgt.si::6f871211-9d6e-4801-9f7a-49ad5e71b0eb" providerId="AD" clId="Web-{199A4CF7-9BCA-D8A7-AC19-96CF6DFFB4D7}" dt="2026-01-06T07:23:31.307" v="151" actId="14100"/>
          <ac:spMkLst>
            <pc:docMk/>
            <pc:sldMk cId="2815028520" sldId="7763"/>
            <ac:spMk id="6" creationId="{7173A9B4-8612-C86E-D684-1523591EBF8E}"/>
          </ac:spMkLst>
        </pc:spChg>
        <pc:spChg chg="mod">
          <ac:chgData name="Irena Krošl" userId="S::irenak@vsgt.si::6f871211-9d6e-4801-9f7a-49ad5e71b0eb" providerId="AD" clId="Web-{199A4CF7-9BCA-D8A7-AC19-96CF6DFFB4D7}" dt="2026-01-06T07:27:10.304" v="155" actId="20577"/>
          <ac:spMkLst>
            <pc:docMk/>
            <pc:sldMk cId="2815028520" sldId="7763"/>
            <ac:spMk id="9" creationId="{ECDEE0D2-C940-D76B-4248-5DE3A5E3533C}"/>
          </ac:spMkLst>
        </pc:spChg>
        <pc:spChg chg="mod">
          <ac:chgData name="Irena Krošl" userId="S::irenak@vsgt.si::6f871211-9d6e-4801-9f7a-49ad5e71b0eb" providerId="AD" clId="Web-{199A4CF7-9BCA-D8A7-AC19-96CF6DFFB4D7}" dt="2026-01-06T07:38:33.995" v="167" actId="20577"/>
          <ac:spMkLst>
            <pc:docMk/>
            <pc:sldMk cId="2815028520" sldId="7763"/>
            <ac:spMk id="10" creationId="{6766CBAC-4F06-1A44-1393-2C35BAB246C5}"/>
          </ac:spMkLst>
        </pc:spChg>
      </pc:sldChg>
      <pc:sldChg chg="modSp">
        <pc:chgData name="Irena Krošl" userId="S::irenak@vsgt.si::6f871211-9d6e-4801-9f7a-49ad5e71b0eb" providerId="AD" clId="Web-{199A4CF7-9BCA-D8A7-AC19-96CF6DFFB4D7}" dt="2026-01-06T07:40:30.216" v="200" actId="14100"/>
        <pc:sldMkLst>
          <pc:docMk/>
          <pc:sldMk cId="2540384966" sldId="7764"/>
        </pc:sldMkLst>
        <pc:spChg chg="mod">
          <ac:chgData name="Irena Krošl" userId="S::irenak@vsgt.si::6f871211-9d6e-4801-9f7a-49ad5e71b0eb" providerId="AD" clId="Web-{199A4CF7-9BCA-D8A7-AC19-96CF6DFFB4D7}" dt="2026-01-06T07:40:30.216" v="200" actId="14100"/>
          <ac:spMkLst>
            <pc:docMk/>
            <pc:sldMk cId="2540384966" sldId="7764"/>
            <ac:spMk id="3" creationId="{BA49E75D-16E0-1731-E727-73B1B107C356}"/>
          </ac:spMkLst>
        </pc:spChg>
        <pc:spChg chg="mod">
          <ac:chgData name="Irena Krošl" userId="S::irenak@vsgt.si::6f871211-9d6e-4801-9f7a-49ad5e71b0eb" providerId="AD" clId="Web-{199A4CF7-9BCA-D8A7-AC19-96CF6DFFB4D7}" dt="2026-01-06T07:39:44.746" v="189" actId="14100"/>
          <ac:spMkLst>
            <pc:docMk/>
            <pc:sldMk cId="2540384966" sldId="7764"/>
            <ac:spMk id="6" creationId="{6A246B9E-0DB6-1757-68EC-71A3ABC1AA1F}"/>
          </ac:spMkLst>
        </pc:spChg>
      </pc:sldChg>
      <pc:sldChg chg="modSp">
        <pc:chgData name="Irena Krošl" userId="S::irenak@vsgt.si::6f871211-9d6e-4801-9f7a-49ad5e71b0eb" providerId="AD" clId="Web-{199A4CF7-9BCA-D8A7-AC19-96CF6DFFB4D7}" dt="2026-01-06T07:41:08.123" v="205" actId="20577"/>
        <pc:sldMkLst>
          <pc:docMk/>
          <pc:sldMk cId="2057323533" sldId="7765"/>
        </pc:sldMkLst>
        <pc:spChg chg="mod">
          <ac:chgData name="Irena Krošl" userId="S::irenak@vsgt.si::6f871211-9d6e-4801-9f7a-49ad5e71b0eb" providerId="AD" clId="Web-{199A4CF7-9BCA-D8A7-AC19-96CF6DFFB4D7}" dt="2026-01-06T07:40:37.669" v="202" actId="1076"/>
          <ac:spMkLst>
            <pc:docMk/>
            <pc:sldMk cId="2057323533" sldId="7765"/>
            <ac:spMk id="3" creationId="{1FEE895D-BF4C-1CAE-7F24-EB632979F148}"/>
          </ac:spMkLst>
        </pc:spChg>
        <pc:spChg chg="mod">
          <ac:chgData name="Irena Krošl" userId="S::irenak@vsgt.si::6f871211-9d6e-4801-9f7a-49ad5e71b0eb" providerId="AD" clId="Web-{199A4CF7-9BCA-D8A7-AC19-96CF6DFFB4D7}" dt="2026-01-06T07:40:35.669" v="201" actId="1076"/>
          <ac:spMkLst>
            <pc:docMk/>
            <pc:sldMk cId="2057323533" sldId="7765"/>
            <ac:spMk id="6" creationId="{62C9088A-6E86-3B1E-0BF6-D05A26437225}"/>
          </ac:spMkLst>
        </pc:spChg>
        <pc:spChg chg="mod">
          <ac:chgData name="Irena Krošl" userId="S::irenak@vsgt.si::6f871211-9d6e-4801-9f7a-49ad5e71b0eb" providerId="AD" clId="Web-{199A4CF7-9BCA-D8A7-AC19-96CF6DFFB4D7}" dt="2026-01-06T07:41:08.123" v="205" actId="20577"/>
          <ac:spMkLst>
            <pc:docMk/>
            <pc:sldMk cId="2057323533" sldId="7765"/>
            <ac:spMk id="7" creationId="{D5D0903F-9354-2779-BF44-40455056AFAE}"/>
          </ac:spMkLst>
        </pc:spChg>
      </pc:sldChg>
      <pc:sldChg chg="modSp">
        <pc:chgData name="Irena Krošl" userId="S::irenak@vsgt.si::6f871211-9d6e-4801-9f7a-49ad5e71b0eb" providerId="AD" clId="Web-{199A4CF7-9BCA-D8A7-AC19-96CF6DFFB4D7}" dt="2026-01-06T07:42:24.796" v="216" actId="20577"/>
        <pc:sldMkLst>
          <pc:docMk/>
          <pc:sldMk cId="3157586555" sldId="7766"/>
        </pc:sldMkLst>
        <pc:spChg chg="mod">
          <ac:chgData name="Irena Krošl" userId="S::irenak@vsgt.si::6f871211-9d6e-4801-9f7a-49ad5e71b0eb" providerId="AD" clId="Web-{199A4CF7-9BCA-D8A7-AC19-96CF6DFFB4D7}" dt="2026-01-06T07:42:22.452" v="215" actId="20577"/>
          <ac:spMkLst>
            <pc:docMk/>
            <pc:sldMk cId="3157586555" sldId="7766"/>
            <ac:spMk id="3" creationId="{EDB3BC2D-3A6C-58B2-3047-743A9CC8A2C4}"/>
          </ac:spMkLst>
        </pc:spChg>
        <pc:spChg chg="mod">
          <ac:chgData name="Irena Krošl" userId="S::irenak@vsgt.si::6f871211-9d6e-4801-9f7a-49ad5e71b0eb" providerId="AD" clId="Web-{199A4CF7-9BCA-D8A7-AC19-96CF6DFFB4D7}" dt="2026-01-06T07:41:14.607" v="207" actId="14100"/>
          <ac:spMkLst>
            <pc:docMk/>
            <pc:sldMk cId="3157586555" sldId="7766"/>
            <ac:spMk id="6" creationId="{1B01CB78-4014-731C-1EF4-08FB2FBAFFC1}"/>
          </ac:spMkLst>
        </pc:spChg>
        <pc:spChg chg="mod">
          <ac:chgData name="Irena Krošl" userId="S::irenak@vsgt.si::6f871211-9d6e-4801-9f7a-49ad5e71b0eb" providerId="AD" clId="Web-{199A4CF7-9BCA-D8A7-AC19-96CF6DFFB4D7}" dt="2026-01-06T07:42:24.796" v="216" actId="20577"/>
          <ac:spMkLst>
            <pc:docMk/>
            <pc:sldMk cId="3157586555" sldId="7766"/>
            <ac:spMk id="8" creationId="{EB8A7EE6-881B-A13F-69B7-268258786100}"/>
          </ac:spMkLst>
        </pc:spChg>
        <pc:spChg chg="mod">
          <ac:chgData name="Irena Krošl" userId="S::irenak@vsgt.si::6f871211-9d6e-4801-9f7a-49ad5e71b0eb" providerId="AD" clId="Web-{199A4CF7-9BCA-D8A7-AC19-96CF6DFFB4D7}" dt="2026-01-06T07:41:30.280" v="210" actId="1076"/>
          <ac:spMkLst>
            <pc:docMk/>
            <pc:sldMk cId="3157586555" sldId="7766"/>
            <ac:spMk id="15" creationId="{B88BBDDE-C20E-459F-4484-842BE061047F}"/>
          </ac:spMkLst>
        </pc:spChg>
      </pc:sldChg>
      <pc:sldChg chg="modSp">
        <pc:chgData name="Irena Krošl" userId="S::irenak@vsgt.si::6f871211-9d6e-4801-9f7a-49ad5e71b0eb" providerId="AD" clId="Web-{199A4CF7-9BCA-D8A7-AC19-96CF6DFFB4D7}" dt="2026-01-06T07:43:23.719" v="222" actId="20577"/>
        <pc:sldMkLst>
          <pc:docMk/>
          <pc:sldMk cId="2375502692" sldId="7767"/>
        </pc:sldMkLst>
        <pc:spChg chg="mod">
          <ac:chgData name="Irena Krošl" userId="S::irenak@vsgt.si::6f871211-9d6e-4801-9f7a-49ad5e71b0eb" providerId="AD" clId="Web-{199A4CF7-9BCA-D8A7-AC19-96CF6DFFB4D7}" dt="2026-01-06T07:43:23.719" v="222" actId="20577"/>
          <ac:spMkLst>
            <pc:docMk/>
            <pc:sldMk cId="2375502692" sldId="7767"/>
            <ac:spMk id="3" creationId="{BCB715BE-B3EC-8677-05FC-9787E2693F9C}"/>
          </ac:spMkLst>
        </pc:spChg>
        <pc:spChg chg="mod">
          <ac:chgData name="Irena Krošl" userId="S::irenak@vsgt.si::6f871211-9d6e-4801-9f7a-49ad5e71b0eb" providerId="AD" clId="Web-{199A4CF7-9BCA-D8A7-AC19-96CF6DFFB4D7}" dt="2026-01-06T07:42:45.077" v="220" actId="20577"/>
          <ac:spMkLst>
            <pc:docMk/>
            <pc:sldMk cId="2375502692" sldId="7767"/>
            <ac:spMk id="6" creationId="{B9D8BAFB-D7FF-BCB4-4CC0-3952726D873A}"/>
          </ac:spMkLst>
        </pc:spChg>
      </pc:sldChg>
      <pc:sldChg chg="modSp">
        <pc:chgData name="Irena Krošl" userId="S::irenak@vsgt.si::6f871211-9d6e-4801-9f7a-49ad5e71b0eb" providerId="AD" clId="Web-{199A4CF7-9BCA-D8A7-AC19-96CF6DFFB4D7}" dt="2026-01-06T07:43:52.828" v="226" actId="20577"/>
        <pc:sldMkLst>
          <pc:docMk/>
          <pc:sldMk cId="1728324580" sldId="7768"/>
        </pc:sldMkLst>
        <pc:spChg chg="mod">
          <ac:chgData name="Irena Krošl" userId="S::irenak@vsgt.si::6f871211-9d6e-4801-9f7a-49ad5e71b0eb" providerId="AD" clId="Web-{199A4CF7-9BCA-D8A7-AC19-96CF6DFFB4D7}" dt="2026-01-06T07:43:52.828" v="226" actId="20577"/>
          <ac:spMkLst>
            <pc:docMk/>
            <pc:sldMk cId="1728324580" sldId="7768"/>
            <ac:spMk id="3" creationId="{16C6C7D0-42B6-1EDB-CFAC-87D1B0005F4F}"/>
          </ac:spMkLst>
        </pc:spChg>
        <pc:spChg chg="mod">
          <ac:chgData name="Irena Krošl" userId="S::irenak@vsgt.si::6f871211-9d6e-4801-9f7a-49ad5e71b0eb" providerId="AD" clId="Web-{199A4CF7-9BCA-D8A7-AC19-96CF6DFFB4D7}" dt="2026-01-06T07:43:41.547" v="224" actId="20577"/>
          <ac:spMkLst>
            <pc:docMk/>
            <pc:sldMk cId="1728324580" sldId="7768"/>
            <ac:spMk id="6" creationId="{10C8C770-803B-FAC6-D1CC-A2DFE6C43710}"/>
          </ac:spMkLst>
        </pc:spChg>
      </pc:sldChg>
      <pc:sldChg chg="modSp">
        <pc:chgData name="Irena Krošl" userId="S::irenak@vsgt.si::6f871211-9d6e-4801-9f7a-49ad5e71b0eb" providerId="AD" clId="Web-{199A4CF7-9BCA-D8A7-AC19-96CF6DFFB4D7}" dt="2026-01-06T07:46:44.644" v="267" actId="20577"/>
        <pc:sldMkLst>
          <pc:docMk/>
          <pc:sldMk cId="980146480" sldId="7769"/>
        </pc:sldMkLst>
        <pc:spChg chg="mod">
          <ac:chgData name="Irena Krošl" userId="S::irenak@vsgt.si::6f871211-9d6e-4801-9f7a-49ad5e71b0eb" providerId="AD" clId="Web-{199A4CF7-9BCA-D8A7-AC19-96CF6DFFB4D7}" dt="2026-01-06T07:46:44.644" v="267" actId="20577"/>
          <ac:spMkLst>
            <pc:docMk/>
            <pc:sldMk cId="980146480" sldId="7769"/>
            <ac:spMk id="3" creationId="{4530EAFF-1C59-1B8E-64A5-D3B814233AF9}"/>
          </ac:spMkLst>
        </pc:spChg>
        <pc:spChg chg="mod">
          <ac:chgData name="Irena Krošl" userId="S::irenak@vsgt.si::6f871211-9d6e-4801-9f7a-49ad5e71b0eb" providerId="AD" clId="Web-{199A4CF7-9BCA-D8A7-AC19-96CF6DFFB4D7}" dt="2026-01-06T07:44:03.344" v="229" actId="20577"/>
          <ac:spMkLst>
            <pc:docMk/>
            <pc:sldMk cId="980146480" sldId="7769"/>
            <ac:spMk id="6" creationId="{DB24C1EF-2D1E-F44C-737A-1E3AC3B63EC4}"/>
          </ac:spMkLst>
        </pc:spChg>
      </pc:sldChg>
      <pc:sldChg chg="modSp">
        <pc:chgData name="Irena Krošl" userId="S::irenak@vsgt.si::6f871211-9d6e-4801-9f7a-49ad5e71b0eb" providerId="AD" clId="Web-{199A4CF7-9BCA-D8A7-AC19-96CF6DFFB4D7}" dt="2026-01-06T07:47:23.074" v="272" actId="20577"/>
        <pc:sldMkLst>
          <pc:docMk/>
          <pc:sldMk cId="2572110112" sldId="7770"/>
        </pc:sldMkLst>
        <pc:spChg chg="mod">
          <ac:chgData name="Irena Krošl" userId="S::irenak@vsgt.si::6f871211-9d6e-4801-9f7a-49ad5e71b0eb" providerId="AD" clId="Web-{199A4CF7-9BCA-D8A7-AC19-96CF6DFFB4D7}" dt="2026-01-06T07:47:23.074" v="272" actId="20577"/>
          <ac:spMkLst>
            <pc:docMk/>
            <pc:sldMk cId="2572110112" sldId="7770"/>
            <ac:spMk id="3" creationId="{F68DE24E-8B91-716D-8D08-FE31945A9C06}"/>
          </ac:spMkLst>
        </pc:spChg>
        <pc:spChg chg="mod">
          <ac:chgData name="Irena Krošl" userId="S::irenak@vsgt.si::6f871211-9d6e-4801-9f7a-49ad5e71b0eb" providerId="AD" clId="Web-{199A4CF7-9BCA-D8A7-AC19-96CF6DFFB4D7}" dt="2026-01-06T07:47:10.681" v="270" actId="20577"/>
          <ac:spMkLst>
            <pc:docMk/>
            <pc:sldMk cId="2572110112" sldId="7770"/>
            <ac:spMk id="6" creationId="{5D90D1B9-FBB2-620E-5D63-D9C0ACECE1A6}"/>
          </ac:spMkLst>
        </pc:spChg>
      </pc:sldChg>
      <pc:sldChg chg="modSp">
        <pc:chgData name="Irena Krošl" userId="S::irenak@vsgt.si::6f871211-9d6e-4801-9f7a-49ad5e71b0eb" providerId="AD" clId="Web-{199A4CF7-9BCA-D8A7-AC19-96CF6DFFB4D7}" dt="2026-01-06T07:47:44.219" v="275" actId="20577"/>
        <pc:sldMkLst>
          <pc:docMk/>
          <pc:sldMk cId="1682832728" sldId="7771"/>
        </pc:sldMkLst>
        <pc:spChg chg="mod">
          <ac:chgData name="Irena Krošl" userId="S::irenak@vsgt.si::6f871211-9d6e-4801-9f7a-49ad5e71b0eb" providerId="AD" clId="Web-{199A4CF7-9BCA-D8A7-AC19-96CF6DFFB4D7}" dt="2026-01-06T07:47:44.219" v="275" actId="20577"/>
          <ac:spMkLst>
            <pc:docMk/>
            <pc:sldMk cId="1682832728" sldId="7771"/>
            <ac:spMk id="6" creationId="{3B8CEC35-AEA6-C03B-BAFF-6C2C0668BEC4}"/>
          </ac:spMkLst>
        </pc:spChg>
      </pc:sldChg>
      <pc:sldChg chg="modSp">
        <pc:chgData name="Irena Krošl" userId="S::irenak@vsgt.si::6f871211-9d6e-4801-9f7a-49ad5e71b0eb" providerId="AD" clId="Web-{199A4CF7-9BCA-D8A7-AC19-96CF6DFFB4D7}" dt="2026-01-06T07:47:57.080" v="278" actId="1076"/>
        <pc:sldMkLst>
          <pc:docMk/>
          <pc:sldMk cId="1573718808" sldId="7772"/>
        </pc:sldMkLst>
        <pc:spChg chg="mod">
          <ac:chgData name="Irena Krošl" userId="S::irenak@vsgt.si::6f871211-9d6e-4801-9f7a-49ad5e71b0eb" providerId="AD" clId="Web-{199A4CF7-9BCA-D8A7-AC19-96CF6DFFB4D7}" dt="2026-01-06T07:47:52.689" v="277" actId="1076"/>
          <ac:spMkLst>
            <pc:docMk/>
            <pc:sldMk cId="1573718808" sldId="7772"/>
            <ac:spMk id="3" creationId="{6F76067B-EDE1-F3B0-EA03-E3B0675352F0}"/>
          </ac:spMkLst>
        </pc:spChg>
        <pc:spChg chg="mod">
          <ac:chgData name="Irena Krošl" userId="S::irenak@vsgt.si::6f871211-9d6e-4801-9f7a-49ad5e71b0eb" providerId="AD" clId="Web-{199A4CF7-9BCA-D8A7-AC19-96CF6DFFB4D7}" dt="2026-01-06T07:47:57.080" v="278" actId="1076"/>
          <ac:spMkLst>
            <pc:docMk/>
            <pc:sldMk cId="1573718808" sldId="7772"/>
            <ac:spMk id="6" creationId="{9B72743D-F7C6-C312-0494-8E64F4AF41E8}"/>
          </ac:spMkLst>
        </pc:spChg>
      </pc:sldChg>
      <pc:sldChg chg="modSp">
        <pc:chgData name="Irena Krošl" userId="S::irenak@vsgt.si::6f871211-9d6e-4801-9f7a-49ad5e71b0eb" providerId="AD" clId="Web-{199A4CF7-9BCA-D8A7-AC19-96CF6DFFB4D7}" dt="2026-01-06T09:32:42.395" v="387" actId="14100"/>
        <pc:sldMkLst>
          <pc:docMk/>
          <pc:sldMk cId="461797755" sldId="7773"/>
        </pc:sldMkLst>
        <pc:spChg chg="mod">
          <ac:chgData name="Irena Krošl" userId="S::irenak@vsgt.si::6f871211-9d6e-4801-9f7a-49ad5e71b0eb" providerId="AD" clId="Web-{199A4CF7-9BCA-D8A7-AC19-96CF6DFFB4D7}" dt="2026-01-06T07:56:39.812" v="369" actId="1076"/>
          <ac:spMkLst>
            <pc:docMk/>
            <pc:sldMk cId="461797755" sldId="7773"/>
            <ac:spMk id="3" creationId="{52283CFE-BE41-71DB-84D5-3ABEC21051B4}"/>
          </ac:spMkLst>
        </pc:spChg>
        <pc:spChg chg="mod">
          <ac:chgData name="Irena Krošl" userId="S::irenak@vsgt.si::6f871211-9d6e-4801-9f7a-49ad5e71b0eb" providerId="AD" clId="Web-{199A4CF7-9BCA-D8A7-AC19-96CF6DFFB4D7}" dt="2026-01-06T07:56:51.781" v="370" actId="20577"/>
          <ac:spMkLst>
            <pc:docMk/>
            <pc:sldMk cId="461797755" sldId="7773"/>
            <ac:spMk id="5" creationId="{36DA0A9F-8904-60D4-6E0A-675A9ECD8047}"/>
          </ac:spMkLst>
        </pc:spChg>
        <pc:spChg chg="mod">
          <ac:chgData name="Irena Krošl" userId="S::irenak@vsgt.si::6f871211-9d6e-4801-9f7a-49ad5e71b0eb" providerId="AD" clId="Web-{199A4CF7-9BCA-D8A7-AC19-96CF6DFFB4D7}" dt="2026-01-06T09:31:42.092" v="379" actId="1076"/>
          <ac:spMkLst>
            <pc:docMk/>
            <pc:sldMk cId="461797755" sldId="7773"/>
            <ac:spMk id="8" creationId="{C4301CDF-7CDC-C8C5-BFB6-33E9FFBBD50E}"/>
          </ac:spMkLst>
        </pc:spChg>
        <pc:spChg chg="mod">
          <ac:chgData name="Irena Krošl" userId="S::irenak@vsgt.si::6f871211-9d6e-4801-9f7a-49ad5e71b0eb" providerId="AD" clId="Web-{199A4CF7-9BCA-D8A7-AC19-96CF6DFFB4D7}" dt="2026-01-06T09:31:37.997" v="378" actId="1076"/>
          <ac:spMkLst>
            <pc:docMk/>
            <pc:sldMk cId="461797755" sldId="7773"/>
            <ac:spMk id="10" creationId="{6DA98011-DD19-02F5-D955-E8ADCCBF84D1}"/>
          </ac:spMkLst>
        </pc:spChg>
        <pc:spChg chg="mod">
          <ac:chgData name="Irena Krošl" userId="S::irenak@vsgt.si::6f871211-9d6e-4801-9f7a-49ad5e71b0eb" providerId="AD" clId="Web-{199A4CF7-9BCA-D8A7-AC19-96CF6DFFB4D7}" dt="2026-01-06T09:32:42.395" v="387" actId="14100"/>
          <ac:spMkLst>
            <pc:docMk/>
            <pc:sldMk cId="461797755" sldId="7773"/>
            <ac:spMk id="22" creationId="{537C11AF-C7A0-BF00-3A16-21CCE99E0D80}"/>
          </ac:spMkLst>
        </pc:spChg>
        <pc:spChg chg="mod">
          <ac:chgData name="Irena Krošl" userId="S::irenak@vsgt.si::6f871211-9d6e-4801-9f7a-49ad5e71b0eb" providerId="AD" clId="Web-{199A4CF7-9BCA-D8A7-AC19-96CF6DFFB4D7}" dt="2026-01-06T09:32:18.877" v="384" actId="20577"/>
          <ac:spMkLst>
            <pc:docMk/>
            <pc:sldMk cId="461797755" sldId="7773"/>
            <ac:spMk id="33" creationId="{A22937AB-5D93-52BA-B400-9F5F9D51B831}"/>
          </ac:spMkLst>
        </pc:spChg>
        <pc:spChg chg="mod">
          <ac:chgData name="Irena Krošl" userId="S::irenak@vsgt.si::6f871211-9d6e-4801-9f7a-49ad5e71b0eb" providerId="AD" clId="Web-{199A4CF7-9BCA-D8A7-AC19-96CF6DFFB4D7}" dt="2026-01-06T09:31:04.762" v="374" actId="1076"/>
          <ac:spMkLst>
            <pc:docMk/>
            <pc:sldMk cId="461797755" sldId="7773"/>
            <ac:spMk id="49" creationId="{B8974884-C8CD-D4F9-3020-4DDDC922F3D1}"/>
          </ac:spMkLst>
        </pc:spChg>
        <pc:spChg chg="mod">
          <ac:chgData name="Irena Krošl" userId="S::irenak@vsgt.si::6f871211-9d6e-4801-9f7a-49ad5e71b0eb" providerId="AD" clId="Web-{199A4CF7-9BCA-D8A7-AC19-96CF6DFFB4D7}" dt="2026-01-06T09:31:13.622" v="376" actId="14100"/>
          <ac:spMkLst>
            <pc:docMk/>
            <pc:sldMk cId="461797755" sldId="7773"/>
            <ac:spMk id="51" creationId="{10850310-E72F-46AE-5BBE-D4AD94D7CE19}"/>
          </ac:spMkLst>
        </pc:spChg>
        <pc:picChg chg="mod">
          <ac:chgData name="Irena Krošl" userId="S::irenak@vsgt.si::6f871211-9d6e-4801-9f7a-49ad5e71b0eb" providerId="AD" clId="Web-{199A4CF7-9BCA-D8A7-AC19-96CF6DFFB4D7}" dt="2026-01-06T09:31:35.857" v="377" actId="1076"/>
          <ac:picMkLst>
            <pc:docMk/>
            <pc:sldMk cId="461797755" sldId="7773"/>
            <ac:picMk id="19" creationId="{72810167-629F-8C4A-68F4-ACE2E355297C}"/>
          </ac:picMkLst>
        </pc:picChg>
        <pc:picChg chg="mod">
          <ac:chgData name="Irena Krošl" userId="S::irenak@vsgt.si::6f871211-9d6e-4801-9f7a-49ad5e71b0eb" providerId="AD" clId="Web-{199A4CF7-9BCA-D8A7-AC19-96CF6DFFB4D7}" dt="2026-01-06T09:32:04.485" v="381" actId="1076"/>
          <ac:picMkLst>
            <pc:docMk/>
            <pc:sldMk cId="461797755" sldId="7773"/>
            <ac:picMk id="21" creationId="{DF850759-F08D-638F-4570-9A1EF8DD3018}"/>
          </ac:picMkLst>
        </pc:picChg>
        <pc:picChg chg="mod">
          <ac:chgData name="Irena Krošl" userId="S::irenak@vsgt.si::6f871211-9d6e-4801-9f7a-49ad5e71b0eb" providerId="AD" clId="Web-{199A4CF7-9BCA-D8A7-AC19-96CF6DFFB4D7}" dt="2026-01-06T09:32:37.644" v="386" actId="1076"/>
          <ac:picMkLst>
            <pc:docMk/>
            <pc:sldMk cId="461797755" sldId="7773"/>
            <ac:picMk id="52" creationId="{D1B13B13-ABAB-30CB-F91B-6FA16255DEDD}"/>
          </ac:picMkLst>
        </pc:picChg>
      </pc:sldChg>
    </pc:docChg>
  </pc:docChgLst>
  <pc:docChgLst>
    <pc:chgData name="Irena Krošl" userId="S::irenak@vsgt.si::6f871211-9d6e-4801-9f7a-49ad5e71b0eb" providerId="AD" clId="Web-{17217A82-DA73-6463-3C65-312E4B2AF264}"/>
    <pc:docChg chg="modSld">
      <pc:chgData name="Irena Krošl" userId="S::irenak@vsgt.si::6f871211-9d6e-4801-9f7a-49ad5e71b0eb" providerId="AD" clId="Web-{17217A82-DA73-6463-3C65-312E4B2AF264}" dt="2026-01-05T13:47:00.168" v="16" actId="20577"/>
      <pc:docMkLst>
        <pc:docMk/>
      </pc:docMkLst>
      <pc:sldChg chg="modSp">
        <pc:chgData name="Irena Krošl" userId="S::irenak@vsgt.si::6f871211-9d6e-4801-9f7a-49ad5e71b0eb" providerId="AD" clId="Web-{17217A82-DA73-6463-3C65-312E4B2AF264}" dt="2026-01-05T13:41:16.837" v="4" actId="1076"/>
        <pc:sldMkLst>
          <pc:docMk/>
          <pc:sldMk cId="1943920177" sldId="7699"/>
        </pc:sldMkLst>
        <pc:spChg chg="mod">
          <ac:chgData name="Irena Krošl" userId="S::irenak@vsgt.si::6f871211-9d6e-4801-9f7a-49ad5e71b0eb" providerId="AD" clId="Web-{17217A82-DA73-6463-3C65-312E4B2AF264}" dt="2026-01-05T13:41:00.634" v="1" actId="1076"/>
          <ac:spMkLst>
            <pc:docMk/>
            <pc:sldMk cId="1943920177" sldId="7699"/>
            <ac:spMk id="49" creationId="{1839E177-8FF2-33AA-A4FD-A7BF0D473617}"/>
          </ac:spMkLst>
        </pc:spChg>
        <pc:spChg chg="mod">
          <ac:chgData name="Irena Krošl" userId="S::irenak@vsgt.si::6f871211-9d6e-4801-9f7a-49ad5e71b0eb" providerId="AD" clId="Web-{17217A82-DA73-6463-3C65-312E4B2AF264}" dt="2026-01-05T13:41:04.321" v="2" actId="1076"/>
          <ac:spMkLst>
            <pc:docMk/>
            <pc:sldMk cId="1943920177" sldId="7699"/>
            <ac:spMk id="50" creationId="{7DDEA3F6-000A-D2A0-ADAD-91E68473D186}"/>
          </ac:spMkLst>
        </pc:spChg>
        <pc:spChg chg="mod">
          <ac:chgData name="Irena Krošl" userId="S::irenak@vsgt.si::6f871211-9d6e-4801-9f7a-49ad5e71b0eb" providerId="AD" clId="Web-{17217A82-DA73-6463-3C65-312E4B2AF264}" dt="2026-01-05T13:41:08.462" v="3" actId="1076"/>
          <ac:spMkLst>
            <pc:docMk/>
            <pc:sldMk cId="1943920177" sldId="7699"/>
            <ac:spMk id="51" creationId="{59F6B33B-2340-B2F0-E383-9669BFE11CDF}"/>
          </ac:spMkLst>
        </pc:spChg>
        <pc:picChg chg="mod">
          <ac:chgData name="Irena Krošl" userId="S::irenak@vsgt.si::6f871211-9d6e-4801-9f7a-49ad5e71b0eb" providerId="AD" clId="Web-{17217A82-DA73-6463-3C65-312E4B2AF264}" dt="2026-01-05T13:41:16.837" v="4" actId="1076"/>
          <ac:picMkLst>
            <pc:docMk/>
            <pc:sldMk cId="1943920177" sldId="7699"/>
            <ac:picMk id="54" creationId="{D1A73185-28F4-52E0-2A2B-E6EF023E888E}"/>
          </ac:picMkLst>
        </pc:picChg>
      </pc:sldChg>
      <pc:sldChg chg="modSp">
        <pc:chgData name="Irena Krošl" userId="S::irenak@vsgt.si::6f871211-9d6e-4801-9f7a-49ad5e71b0eb" providerId="AD" clId="Web-{17217A82-DA73-6463-3C65-312E4B2AF264}" dt="2026-01-05T13:42:37.762" v="9" actId="1076"/>
        <pc:sldMkLst>
          <pc:docMk/>
          <pc:sldMk cId="142823428" sldId="7710"/>
        </pc:sldMkLst>
        <pc:spChg chg="mod">
          <ac:chgData name="Irena Krošl" userId="S::irenak@vsgt.si::6f871211-9d6e-4801-9f7a-49ad5e71b0eb" providerId="AD" clId="Web-{17217A82-DA73-6463-3C65-312E4B2AF264}" dt="2026-01-05T13:42:37.762" v="9" actId="1076"/>
          <ac:spMkLst>
            <pc:docMk/>
            <pc:sldMk cId="142823428" sldId="7710"/>
            <ac:spMk id="2" creationId="{77D4C0CB-3E55-160E-AF17-8C3DB9613B37}"/>
          </ac:spMkLst>
        </pc:spChg>
      </pc:sldChg>
      <pc:sldChg chg="modSp">
        <pc:chgData name="Irena Krošl" userId="S::irenak@vsgt.si::6f871211-9d6e-4801-9f7a-49ad5e71b0eb" providerId="AD" clId="Web-{17217A82-DA73-6463-3C65-312E4B2AF264}" dt="2026-01-05T13:45:10.640" v="10" actId="14100"/>
        <pc:sldMkLst>
          <pc:docMk/>
          <pc:sldMk cId="1514040697" sldId="7713"/>
        </pc:sldMkLst>
        <pc:spChg chg="mod">
          <ac:chgData name="Irena Krošl" userId="S::irenak@vsgt.si::6f871211-9d6e-4801-9f7a-49ad5e71b0eb" providerId="AD" clId="Web-{17217A82-DA73-6463-3C65-312E4B2AF264}" dt="2026-01-05T13:45:10.640" v="10" actId="14100"/>
          <ac:spMkLst>
            <pc:docMk/>
            <pc:sldMk cId="1514040697" sldId="7713"/>
            <ac:spMk id="11" creationId="{6B14956A-4F2E-99B5-AB95-F513417A9178}"/>
          </ac:spMkLst>
        </pc:spChg>
      </pc:sldChg>
      <pc:sldChg chg="modSp">
        <pc:chgData name="Irena Krošl" userId="S::irenak@vsgt.si::6f871211-9d6e-4801-9f7a-49ad5e71b0eb" providerId="AD" clId="Web-{17217A82-DA73-6463-3C65-312E4B2AF264}" dt="2026-01-05T13:45:29.328" v="11" actId="14100"/>
        <pc:sldMkLst>
          <pc:docMk/>
          <pc:sldMk cId="956807452" sldId="7717"/>
        </pc:sldMkLst>
        <pc:spChg chg="mod">
          <ac:chgData name="Irena Krošl" userId="S::irenak@vsgt.si::6f871211-9d6e-4801-9f7a-49ad5e71b0eb" providerId="AD" clId="Web-{17217A82-DA73-6463-3C65-312E4B2AF264}" dt="2026-01-05T13:45:29.328" v="11" actId="14100"/>
          <ac:spMkLst>
            <pc:docMk/>
            <pc:sldMk cId="956807452" sldId="7717"/>
            <ac:spMk id="11" creationId="{AA3097FD-8AF0-5A5F-FE7A-2FD4B64DDB0F}"/>
          </ac:spMkLst>
        </pc:spChg>
      </pc:sldChg>
      <pc:sldChg chg="modSp">
        <pc:chgData name="Irena Krošl" userId="S::irenak@vsgt.si::6f871211-9d6e-4801-9f7a-49ad5e71b0eb" providerId="AD" clId="Web-{17217A82-DA73-6463-3C65-312E4B2AF264}" dt="2026-01-05T13:47:00.168" v="16" actId="20577"/>
        <pc:sldMkLst>
          <pc:docMk/>
          <pc:sldMk cId="2057059616" sldId="7720"/>
        </pc:sldMkLst>
        <pc:spChg chg="mod">
          <ac:chgData name="Irena Krošl" userId="S::irenak@vsgt.si::6f871211-9d6e-4801-9f7a-49ad5e71b0eb" providerId="AD" clId="Web-{17217A82-DA73-6463-3C65-312E4B2AF264}" dt="2026-01-05T13:47:00.168" v="16" actId="20577"/>
          <ac:spMkLst>
            <pc:docMk/>
            <pc:sldMk cId="2057059616" sldId="7720"/>
            <ac:spMk id="3" creationId="{BA49E75D-16E0-1731-E727-73B1B107C356}"/>
          </ac:spMkLst>
        </pc:spChg>
        <pc:spChg chg="mod">
          <ac:chgData name="Irena Krošl" userId="S::irenak@vsgt.si::6f871211-9d6e-4801-9f7a-49ad5e71b0eb" providerId="AD" clId="Web-{17217A82-DA73-6463-3C65-312E4B2AF264}" dt="2026-01-05T13:46:04.207" v="12" actId="1076"/>
          <ac:spMkLst>
            <pc:docMk/>
            <pc:sldMk cId="2057059616" sldId="7720"/>
            <ac:spMk id="6" creationId="{6A246B9E-0DB6-1757-68EC-71A3ABC1AA1F}"/>
          </ac:spMkLst>
        </pc:spChg>
      </pc:sldChg>
      <pc:sldChg chg="modSp">
        <pc:chgData name="Irena Krošl" userId="S::irenak@vsgt.si::6f871211-9d6e-4801-9f7a-49ad5e71b0eb" providerId="AD" clId="Web-{17217A82-DA73-6463-3C65-312E4B2AF264}" dt="2026-01-05T13:41:42.260" v="8" actId="14100"/>
        <pc:sldMkLst>
          <pc:docMk/>
          <pc:sldMk cId="4227780692" sldId="7774"/>
        </pc:sldMkLst>
        <pc:spChg chg="mod">
          <ac:chgData name="Irena Krošl" userId="S::irenak@vsgt.si::6f871211-9d6e-4801-9f7a-49ad5e71b0eb" providerId="AD" clId="Web-{17217A82-DA73-6463-3C65-312E4B2AF264}" dt="2026-01-05T13:41:32.338" v="5" actId="1076"/>
          <ac:spMkLst>
            <pc:docMk/>
            <pc:sldMk cId="4227780692" sldId="7774"/>
            <ac:spMk id="8" creationId="{ACAE6F48-EAC2-3275-6F11-E671AF1A278F}"/>
          </ac:spMkLst>
        </pc:spChg>
        <pc:spChg chg="mod">
          <ac:chgData name="Irena Krošl" userId="S::irenak@vsgt.si::6f871211-9d6e-4801-9f7a-49ad5e71b0eb" providerId="AD" clId="Web-{17217A82-DA73-6463-3C65-312E4B2AF264}" dt="2026-01-05T13:41:42.260" v="8" actId="14100"/>
          <ac:spMkLst>
            <pc:docMk/>
            <pc:sldMk cId="4227780692" sldId="7774"/>
            <ac:spMk id="27" creationId="{FF6D86E2-F7C9-A42F-C3A4-EF3C9A2F337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raven</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95157E-A71E-55A8-1F62-3426A526930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60885DCE-C8D7-6AF1-E97D-C0906FA2C34E}"/>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AD4C676E-7732-D3E8-E2D3-7EA8FC0C68F3}"/>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69B3E50F-328F-F8F2-B4FC-E98D32A2BA10}"/>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77E87BF-C717-8C01-C3DE-2F6C67BAF8CB}"/>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BEE23C8C-24BD-C4EF-0305-67F1EBFBCE66}"/>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B4FD219C-75FC-6B1C-4D98-EA7F48C45DBC}"/>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FE0D0117-94BB-C642-ECB1-D663AEC27A6D}"/>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4AAAA6FD-BBCF-6447-0ED3-73C99B26C627}"/>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C45164B7-CD17-B9D8-13CA-084EDB0A49D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D16C9C5A-6DAA-6C0E-7037-D2BF131B5E64}"/>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012DF455-B972-65C7-2DEA-EFC98D6DC42E}"/>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BAB78132-3A4E-B9A9-5171-B4D087809DD2}"/>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AF9748D7-0BDD-6FC5-D2F0-37AC0FA7A337}"/>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7A9ACD9-627B-6C3B-7A40-F2AC892B40B8}"/>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42161088-F147-03B9-82A2-ABA0FAEC0859}"/>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40114CE1-EE4D-2283-480C-C140323D1D4D}"/>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F9969BE5-7FD8-7292-B663-5FCB3C973E6A}"/>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D0C3E9C-B689-4405-70AF-38AF508FD85C}"/>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8" name="Text Placeholder 23">
            <a:extLst>
              <a:ext uri="{FF2B5EF4-FFF2-40B4-BE49-F238E27FC236}">
                <a16:creationId xmlns:a16="http://schemas.microsoft.com/office/drawing/2014/main" id="{FD92A847-B5A8-BC27-6A6B-0E522D3BE4EF}"/>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70DC3680-A607-C1BB-FE0C-C7C138ABBA85}"/>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E2EC2899-96AC-B2F0-9F8D-8B46916F3D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5FC03FB8-9D58-35FE-9CB2-5F0F185042D0}"/>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67706E8F-EF3D-AD8E-1B32-B24AACCECD87}"/>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A7876485-B0AD-AC38-5465-946456B552B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E9BD1F0C-FF46-E608-AD7F-870FCCB903A2}"/>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65E0B375-E255-82A3-1629-38D751A46094}"/>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F9B0CFEA-4D59-7707-DAEC-5F89E1F8C4E6}"/>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57E9D4BB-93F9-3498-A773-A12FBA11AC4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7ADCD6-408D-3559-301A-0D93007D9EE3}"/>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DCC26179-76A4-2FB2-9241-2D673E326B8F}"/>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DC075A4D-378E-8521-B351-D1A86D500498}"/>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4C1D36A7-5DE5-F471-68D2-43D94F55297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4869EC42-7837-CE5C-3F66-D8E3EBBB1750}"/>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26E8BE0F-C64C-3948-D193-30B9D982337E}"/>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B9F024A-7DF8-0BE1-7F72-218696916B1F}"/>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C567DA9D-40C0-A9C7-EB6A-4AB7765467F1}"/>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85723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ACD8D2-6EA7-0F95-6CD7-DD81A8265EA1}"/>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D79055D7-C6ED-5424-F610-FCB51A8491AA}"/>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E7AF8545-8E36-B1E3-1735-89146E323C5C}"/>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53E3C420-3EF1-C6B6-1710-7584BA7C3470}"/>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3635EECE-0A40-5F00-99EA-C5FBF2BB24E6}"/>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27AD4B03-C4E2-25D1-6B39-4FA72B562283}"/>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23D2321-4718-D3BE-89CE-325DF75B5180}"/>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9F69D067-A695-9C67-81FF-0D18FBC18B4F}"/>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37DD6BF8-A227-A2E7-1CCF-D7A288F7B9D8}"/>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C18E5655-9730-11B0-974F-6EEFEB0A898D}"/>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686A1EDE-E627-AC9B-D6AC-AAB7E4E838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300ADDD6-3971-E579-EA57-A17F63BF8708}"/>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33A48EFF-3A61-15D0-0E2B-A3E1525F4D01}"/>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6CCE3ABF-5648-9712-4386-BBA639C0EE46}"/>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5C1B31C9-8222-063C-5D51-E23E2A23ED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584791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1/6/2026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1708764" y="6546433"/>
            <a:ext cx="473489" cy="311567"/>
          </a:xfrm>
          <a:prstGeom prst="rect">
            <a:avLst/>
          </a:prstGeom>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4097435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28F6C538-5753-0CF6-0B3F-40C332AF8039}"/>
              </a:ext>
            </a:extLst>
          </p:cNvPr>
          <p:cNvSpPr/>
          <p:nvPr userDrawn="1"/>
        </p:nvSpPr>
        <p:spPr>
          <a:xfrm rot="16200000">
            <a:off x="1452837" y="130432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30BF01CC-BF09-4653-D561-FE8FF7840F0F}"/>
              </a:ext>
            </a:extLst>
          </p:cNvPr>
          <p:cNvSpPr/>
          <p:nvPr userDrawn="1"/>
        </p:nvSpPr>
        <p:spPr>
          <a:xfrm>
            <a:off x="613176" y="2539107"/>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F7716261-53EA-DE9E-A3F7-9F438BACCAB1}"/>
              </a:ext>
            </a:extLst>
          </p:cNvPr>
          <p:cNvSpPr>
            <a:spLocks noGrp="1"/>
          </p:cNvSpPr>
          <p:nvPr>
            <p:ph type="pic" sz="quarter" idx="67"/>
          </p:nvPr>
        </p:nvSpPr>
        <p:spPr>
          <a:xfrm>
            <a:off x="613176" y="17937"/>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16885187-0EEB-692F-588B-F2F141EF0E13}"/>
              </a:ext>
            </a:extLst>
          </p:cNvPr>
          <p:cNvSpPr>
            <a:spLocks noGrp="1"/>
          </p:cNvSpPr>
          <p:nvPr>
            <p:ph type="body" sz="quarter" idx="18" hasCustomPrompt="1"/>
          </p:nvPr>
        </p:nvSpPr>
        <p:spPr>
          <a:xfrm>
            <a:off x="712294" y="4401414"/>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7D503913-9B00-074D-088D-A7C964761018}"/>
              </a:ext>
            </a:extLst>
          </p:cNvPr>
          <p:cNvSpPr>
            <a:spLocks noGrp="1"/>
          </p:cNvSpPr>
          <p:nvPr>
            <p:ph type="body" sz="quarter" idx="19" hasCustomPrompt="1"/>
          </p:nvPr>
        </p:nvSpPr>
        <p:spPr>
          <a:xfrm>
            <a:off x="654669" y="3523332"/>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Text Placeholder 32">
            <a:extLst>
              <a:ext uri="{FF2B5EF4-FFF2-40B4-BE49-F238E27FC236}">
                <a16:creationId xmlns:a16="http://schemas.microsoft.com/office/drawing/2014/main" id="{8AABF7C6-B87D-91B5-1279-A8ECF6B213D3}"/>
              </a:ext>
            </a:extLst>
          </p:cNvPr>
          <p:cNvSpPr>
            <a:spLocks noGrp="1"/>
          </p:cNvSpPr>
          <p:nvPr>
            <p:ph type="body" sz="quarter" idx="20" hasCustomPrompt="1"/>
          </p:nvPr>
        </p:nvSpPr>
        <p:spPr>
          <a:xfrm>
            <a:off x="1689884" y="3935256"/>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3" name="Text Placeholder 23">
            <a:extLst>
              <a:ext uri="{FF2B5EF4-FFF2-40B4-BE49-F238E27FC236}">
                <a16:creationId xmlns:a16="http://schemas.microsoft.com/office/drawing/2014/main" id="{491F392A-371A-BBA2-37A1-583495768C8B}"/>
              </a:ext>
            </a:extLst>
          </p:cNvPr>
          <p:cNvSpPr>
            <a:spLocks noGrp="1"/>
          </p:cNvSpPr>
          <p:nvPr>
            <p:ph type="body" sz="quarter" idx="66" hasCustomPrompt="1"/>
          </p:nvPr>
        </p:nvSpPr>
        <p:spPr>
          <a:xfrm rot="16200000">
            <a:off x="1464936" y="1317722"/>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4" name="Straight Connector 33">
            <a:extLst>
              <a:ext uri="{FF2B5EF4-FFF2-40B4-BE49-F238E27FC236}">
                <a16:creationId xmlns:a16="http://schemas.microsoft.com/office/drawing/2014/main" id="{ED28BBC4-1736-54B2-2569-D5EABB320F98}"/>
              </a:ext>
            </a:extLst>
          </p:cNvPr>
          <p:cNvCxnSpPr>
            <a:cxnSpLocks/>
          </p:cNvCxnSpPr>
          <p:nvPr userDrawn="1"/>
        </p:nvCxnSpPr>
        <p:spPr>
          <a:xfrm flipV="1">
            <a:off x="616179" y="4158253"/>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6A7DEE5A-C3FE-54F5-351C-78A07224A3A9}"/>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0C2E926-EFC0-A1AA-0296-CB4F57125F10}"/>
              </a:ext>
            </a:extLst>
          </p:cNvPr>
          <p:cNvSpPr/>
          <p:nvPr userDrawn="1"/>
        </p:nvSpPr>
        <p:spPr>
          <a:xfrm>
            <a:off x="9747" y="0"/>
            <a:ext cx="6522544"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2476D9F5-212E-EAD2-5D8E-99586D96473B}"/>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4FC884F9-3AA2-A926-8521-C166B127A546}"/>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944642D9-AE51-B7FB-0EDD-CA05BDD07B8D}"/>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1E7258DB-FEE5-1369-5705-2A5958F2A123}"/>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B8849E2F-8349-7658-8E12-5F4058876A46}"/>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80F204E2-28C7-B029-B64F-6ACCD0F111B4}"/>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A80FCC22-55E0-CBBF-65A3-585C3CBCC494}"/>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6B6B5878-DABB-D3AC-B76E-9889447B8BF9}"/>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DCB1C4CB-1058-8D46-F6CD-C68BCAB1362B}"/>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20E00249-3D0F-84FC-14F2-6788468C03F1}"/>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ABE9B5C5-CA37-DD31-E298-278230EF3345}"/>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509138A5-879B-F64B-F7C9-3A507DABFA4B}"/>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F95B99B9-934D-55AB-C6FE-B20565E81F0A}"/>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581EE738-76B4-8650-5E78-4B3E4282E7B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102E77EF-6895-A7B6-0B4E-8B1FCDECA58D}"/>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2F2100D8-D624-213B-6391-E8589857D8CD}"/>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FD44486-A42F-E976-C640-51314C8FA95D}"/>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40107AB-668E-0D57-968A-B1FB31F7158B}"/>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
        <p:nvSpPr>
          <p:cNvPr id="7" name="Slide Number Placeholder 5">
            <a:extLst>
              <a:ext uri="{FF2B5EF4-FFF2-40B4-BE49-F238E27FC236}">
                <a16:creationId xmlns:a16="http://schemas.microsoft.com/office/drawing/2014/main" id="{2B371337-BAC5-8C1E-37E3-A3AA177E616A}"/>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07" r:id="rId21"/>
    <p:sldLayoutId id="2147483878" r:id="rId22"/>
    <p:sldLayoutId id="2147483915" r:id="rId23"/>
    <p:sldLayoutId id="2147483891" r:id="rId24"/>
    <p:sldLayoutId id="2147483894" r:id="rId25"/>
    <p:sldLayoutId id="2147483893" r:id="rId26"/>
    <p:sldLayoutId id="2147483895" r:id="rId27"/>
    <p:sldLayoutId id="2147483896" r:id="rId28"/>
    <p:sldLayoutId id="2147483900" r:id="rId29"/>
    <p:sldLayoutId id="2147483901" r:id="rId30"/>
    <p:sldLayoutId id="2147483902" r:id="rId31"/>
    <p:sldLayoutId id="2147483903" r:id="rId32"/>
    <p:sldLayoutId id="2147483904" r:id="rId33"/>
    <p:sldLayoutId id="2147483853" r:id="rId34"/>
    <p:sldLayoutId id="2147483912" r:id="rId35"/>
    <p:sldLayoutId id="2147483910" r:id="rId36"/>
    <p:sldLayoutId id="2147483917" r:id="rId37"/>
    <p:sldLayoutId id="2147483918"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miro.com/strategic-planning/business-model-canvas-examples/" TargetMode="External"/><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digitalbizmodels.com/blog/business-model-canvas-bookingcom" TargetMode="Externa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0.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image" Target="../media/image15.png"/><Relationship Id="rId16"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0" Type="http://schemas.openxmlformats.org/officeDocument/2006/relationships/image" Target="../media/image32.svg"/><Relationship Id="rId1" Type="http://schemas.openxmlformats.org/officeDocument/2006/relationships/slideLayout" Target="../slideLayouts/slideLayout38.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5.xml"/><Relationship Id="rId5"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4" Type="http://schemas.openxmlformats.org/officeDocument/2006/relationships/hyperlink" Target="https://businessandplans.com/bed-and-breakfast-business-model-canvas-a-complete-guid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5.xml"/><Relationship Id="rId5"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4" Type="http://schemas.openxmlformats.org/officeDocument/2006/relationships/hyperlink" Target="https://businessandplans.com/bed-and-breakfast-business-model-canvas-a-complete-guid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36.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38.sv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0.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2.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4.sv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6.sv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8.sv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50.sv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hyperlink" Target="https://cimne.com/cvdata/cntr2/spc2390/dtos/dcs/businessmodelgenerationpreview.pdf"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brucey.com.au/resources/storytelling-canvas" TargetMode="External"/><Relationship Id="rId2" Type="http://schemas.openxmlformats.org/officeDocument/2006/relationships/hyperlink" Target="https://cimne.com/cvdata/cntr2/spc2390/dtos/dcs/businessmodelgenerationpreview.pdf" TargetMode="Externa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https://brucey.com.au/resources/customer-persona-canvas" TargetMode="External"/><Relationship Id="rId2" Type="http://schemas.openxmlformats.org/officeDocument/2006/relationships/hyperlink" Target="https://brucey.com.au/resources/customer-journey-canvas" TargetMode="External"/><Relationship Id="rId1" Type="http://schemas.openxmlformats.org/officeDocument/2006/relationships/slideLayout" Target="../slideLayouts/slideLayout15.xml"/><Relationship Id="rId5" Type="http://schemas.openxmlformats.org/officeDocument/2006/relationships/hyperlink" Target="https://brucey.com.au/resources/storytelling-canvas" TargetMode="External"/><Relationship Id="rId4" Type="http://schemas.openxmlformats.org/officeDocument/2006/relationships/hyperlink" Target="https://brucey.com.au/resources/value-proposition-canvas"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s://brucey.com.au/resources/storytelling-canvas" TargetMode="Externa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hyperlink" Target="https://brucey.com.au/resources/storytelling-canvas" TargetMode="Externa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hyperlink" Target="https://brucey.com.au/resources/storytelling-canvas" TargetMode="Externa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hyperlink" Target="https://brucey.com.au/resources/storytelling-canvas" TargetMode="Externa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s://youtu.be/u_RoJ6m0iGs" TargetMode="External"/><Relationship Id="rId2" Type="http://schemas.openxmlformats.org/officeDocument/2006/relationships/slideLayout" Target="../slideLayouts/slideLayout26.xml"/><Relationship Id="rId1" Type="http://schemas.openxmlformats.org/officeDocument/2006/relationships/video" Target="https://www.youtube.com/embed/oNVKQ9W2PUU?feature=oembed" TargetMode="External"/><Relationship Id="rId6" Type="http://schemas.openxmlformats.org/officeDocument/2006/relationships/image" Target="../media/image52.png"/><Relationship Id="rId5" Type="http://schemas.openxmlformats.org/officeDocument/2006/relationships/hyperlink" Target="https://youtu.be/F1_MnXrVdEE" TargetMode="Externa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5.xml"/><Relationship Id="rId4" Type="http://schemas.openxmlformats.org/officeDocument/2006/relationships/hyperlink" Target="https://epicstays.eu/compendium-of-good-practic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0.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image" Target="../media/image15.png"/><Relationship Id="rId16"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0" Type="http://schemas.openxmlformats.org/officeDocument/2006/relationships/image" Target="../media/image32.svg"/><Relationship Id="rId1" Type="http://schemas.openxmlformats.org/officeDocument/2006/relationships/slideLayout" Target="../slideLayouts/slideLayout38.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Business_model_canvas" TargetMode="External"/><Relationship Id="rId2" Type="http://schemas.openxmlformats.org/officeDocument/2006/relationships/hyperlink" Target="https://cimne.com/cvdata/cntr2/spc2390/dtos/dcs/businessmodelgenerationpreview.pdf" TargetMode="External"/><Relationship Id="rId1" Type="http://schemas.openxmlformats.org/officeDocument/2006/relationships/slideLayout" Target="../slideLayouts/slideLayout36.xml"/><Relationship Id="rId4"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97549" y="2676911"/>
            <a:ext cx="5089964" cy="697353"/>
          </a:xfrm>
        </p:spPr>
        <p:txBody>
          <a:bodyPr lIns="91440" tIns="45720" rIns="91440" bIns="45720" anchor="t">
            <a:noAutofit/>
          </a:bodyPr>
          <a:lstStyle/>
          <a:p>
            <a:r>
              <a:rPr lang="en-GB" dirty="0"/>
              <a:t>Modul 2 (2. del)</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97549" y="3721505"/>
            <a:ext cx="5089964"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Tržne raziskave in poslovno načrtovanje </a:t>
            </a:r>
            <a:r>
              <a:rPr lang="en-GB" sz="3200" i="1" dirty="0">
                <a:ea typeface="Calibri"/>
                <a:cs typeface="Calibri"/>
              </a:rPr>
              <a:t>(vaš alternativni posel z nastanitvami) ​</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pic>
        <p:nvPicPr>
          <p:cNvPr id="10" name="Picture Placeholder 9" descr="A courtyard with plants and a door&#10;&#10;AI-generated content may be incorrect.">
            <a:extLst>
              <a:ext uri="{FF2B5EF4-FFF2-40B4-BE49-F238E27FC236}">
                <a16:creationId xmlns:a16="http://schemas.microsoft.com/office/drawing/2014/main" id="{77C80C0C-5278-E6BA-8F20-E32AC1B6EF73}"/>
              </a:ext>
            </a:extLst>
          </p:cNvPr>
          <p:cNvPicPr>
            <a:picLocks noGrp="1" noChangeAspect="1"/>
          </p:cNvPicPr>
          <p:nvPr>
            <p:ph type="pic" sz="quarter" idx="19"/>
          </p:nvPr>
        </p:nvPicPr>
        <p:blipFill>
          <a:blip r:embed="rId3"/>
          <a:srcRect l="401" r="401"/>
          <a:stretch>
            <a:fillRect/>
          </a:stretch>
        </p:blipFill>
        <p:spPr/>
      </p:pic>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9EC67-CBF5-B0FB-B602-2B4DFA5DB6F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65EA49-1F4F-7B58-BD79-417AA77BCA2B}"/>
              </a:ext>
            </a:extLst>
          </p:cNvPr>
          <p:cNvSpPr>
            <a:spLocks noGrp="1"/>
          </p:cNvSpPr>
          <p:nvPr>
            <p:ph type="body" sz="quarter" idx="16"/>
          </p:nvPr>
        </p:nvSpPr>
        <p:spPr>
          <a:xfrm>
            <a:off x="653780" y="472365"/>
            <a:ext cx="10150208" cy="803654"/>
          </a:xfrm>
        </p:spPr>
        <p:txBody>
          <a:bodyPr/>
          <a:lstStyle/>
          <a:p>
            <a:pPr>
              <a:lnSpc>
                <a:spcPts val="3720"/>
              </a:lnSpc>
            </a:pPr>
            <a:r>
              <a:rPr lang="en-GB" dirty="0"/>
              <a:t>Naučite se uporabljati poslovni model Canvas (BMC)</a:t>
            </a:r>
          </a:p>
          <a:p>
            <a:pPr>
              <a:lnSpc>
                <a:spcPts val="3720"/>
              </a:lnSpc>
            </a:pPr>
            <a:endParaRPr lang="en-US" dirty="0"/>
          </a:p>
        </p:txBody>
      </p:sp>
      <p:sp>
        <p:nvSpPr>
          <p:cNvPr id="6" name="Text Placeholder 5">
            <a:extLst>
              <a:ext uri="{FF2B5EF4-FFF2-40B4-BE49-F238E27FC236}">
                <a16:creationId xmlns:a16="http://schemas.microsoft.com/office/drawing/2014/main" id="{6A246B9E-0DB6-1757-68EC-71A3ABC1AA1F}"/>
              </a:ext>
            </a:extLst>
          </p:cNvPr>
          <p:cNvSpPr>
            <a:spLocks noGrp="1"/>
          </p:cNvSpPr>
          <p:nvPr>
            <p:ph type="body" sz="quarter" idx="19"/>
          </p:nvPr>
        </p:nvSpPr>
        <p:spPr>
          <a:xfrm>
            <a:off x="653780" y="1564161"/>
            <a:ext cx="5616391" cy="803654"/>
          </a:xfrm>
        </p:spPr>
        <p:txBody>
          <a:bodyPr/>
          <a:lstStyle/>
          <a:p>
            <a:pPr>
              <a:lnSpc>
                <a:spcPts val="2900"/>
              </a:lnSpc>
            </a:pPr>
            <a:r>
              <a:rPr lang="en-US" dirty="0"/>
              <a:t>Uvod v preprosto vizualno orodje za načrtovanje</a:t>
            </a:r>
          </a:p>
          <a:p>
            <a:pPr>
              <a:lnSpc>
                <a:spcPts val="2900"/>
              </a:lnSpc>
            </a:pPr>
            <a:endParaRPr lang="en-US" dirty="0"/>
          </a:p>
        </p:txBody>
      </p:sp>
      <p:cxnSp>
        <p:nvCxnSpPr>
          <p:cNvPr id="2" name="Straight Connector 1">
            <a:extLst>
              <a:ext uri="{FF2B5EF4-FFF2-40B4-BE49-F238E27FC236}">
                <a16:creationId xmlns:a16="http://schemas.microsoft.com/office/drawing/2014/main" id="{1C686A0B-6125-1517-C16C-BDC1A28CAE3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438059D8-057B-D821-72C1-936380CC25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sp>
        <p:nvSpPr>
          <p:cNvPr id="3" name="Text Placeholder 4">
            <a:extLst>
              <a:ext uri="{FF2B5EF4-FFF2-40B4-BE49-F238E27FC236}">
                <a16:creationId xmlns:a16="http://schemas.microsoft.com/office/drawing/2014/main" id="{BA49E75D-16E0-1731-E727-73B1B107C356}"/>
              </a:ext>
            </a:extLst>
          </p:cNvPr>
          <p:cNvSpPr txBox="1">
            <a:spLocks/>
          </p:cNvSpPr>
          <p:nvPr/>
        </p:nvSpPr>
        <p:spPr>
          <a:xfrm>
            <a:off x="653780" y="2711939"/>
            <a:ext cx="6110932"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BMC se </a:t>
            </a:r>
            <a:r>
              <a:rPr lang="en-GB" sz="2200" dirty="0" err="1">
                <a:solidFill>
                  <a:srgbClr val="414141"/>
                </a:solidFill>
              </a:rPr>
              <a:t>lahko</a:t>
            </a:r>
            <a:r>
              <a:rPr lang="en-GB" sz="2200" dirty="0">
                <a:solidFill>
                  <a:srgbClr val="414141"/>
                </a:solidFill>
              </a:rPr>
              <a:t> </a:t>
            </a:r>
            <a:r>
              <a:rPr lang="en-GB" sz="2200" dirty="0" err="1">
                <a:solidFill>
                  <a:srgbClr val="414141"/>
                </a:solidFill>
              </a:rPr>
              <a:t>nastavi</a:t>
            </a:r>
            <a:r>
              <a:rPr lang="en-GB" sz="2200" dirty="0">
                <a:solidFill>
                  <a:srgbClr val="414141"/>
                </a:solidFill>
              </a:rPr>
              <a:t> </a:t>
            </a:r>
            <a:r>
              <a:rPr lang="en-GB" sz="2200" dirty="0" err="1">
                <a:solidFill>
                  <a:srgbClr val="414141"/>
                </a:solidFill>
              </a:rPr>
              <a:t>različno</a:t>
            </a:r>
            <a:r>
              <a:rPr lang="en-GB" sz="2200" dirty="0">
                <a:solidFill>
                  <a:srgbClr val="414141"/>
                </a:solidFill>
              </a:rPr>
              <a:t>, </a:t>
            </a:r>
            <a:r>
              <a:rPr lang="en-GB" sz="2200" dirty="0" err="1">
                <a:solidFill>
                  <a:srgbClr val="414141"/>
                </a:solidFill>
              </a:rPr>
              <a:t>odvisno</a:t>
            </a:r>
            <a:r>
              <a:rPr lang="en-GB" sz="2200" dirty="0">
                <a:solidFill>
                  <a:srgbClr val="414141"/>
                </a:solidFill>
              </a:rPr>
              <a:t> od </a:t>
            </a:r>
            <a:r>
              <a:rPr lang="en-GB" sz="2200" dirty="0" err="1">
                <a:solidFill>
                  <a:srgbClr val="414141"/>
                </a:solidFill>
              </a:rPr>
              <a:t>vrste</a:t>
            </a:r>
            <a:r>
              <a:rPr lang="en-GB" sz="2200" dirty="0">
                <a:solidFill>
                  <a:srgbClr val="414141"/>
                </a:solidFill>
              </a:rPr>
              <a:t> </a:t>
            </a:r>
            <a:r>
              <a:rPr lang="en-GB" sz="2200" dirty="0" err="1">
                <a:solidFill>
                  <a:srgbClr val="414141"/>
                </a:solidFill>
              </a:rPr>
              <a:t>podjetja</a:t>
            </a:r>
            <a:r>
              <a:rPr lang="en-GB" sz="2200" dirty="0">
                <a:solidFill>
                  <a:srgbClr val="414141"/>
                </a:solidFill>
              </a:rPr>
              <a:t>, </a:t>
            </a:r>
            <a:r>
              <a:rPr lang="en-GB" sz="2200" dirty="0" err="1">
                <a:solidFill>
                  <a:srgbClr val="414141"/>
                </a:solidFill>
              </a:rPr>
              <a:t>kot</a:t>
            </a:r>
            <a:r>
              <a:rPr lang="en-GB" sz="2200" dirty="0">
                <a:solidFill>
                  <a:srgbClr val="414141"/>
                </a:solidFill>
              </a:rPr>
              <a:t> </a:t>
            </a:r>
            <a:r>
              <a:rPr lang="en-GB" sz="2200" dirty="0" err="1">
                <a:solidFill>
                  <a:srgbClr val="414141"/>
                </a:solidFill>
              </a:rPr>
              <a:t>lahko</a:t>
            </a:r>
            <a:r>
              <a:rPr lang="en-GB" sz="2200" dirty="0">
                <a:solidFill>
                  <a:srgbClr val="414141"/>
                </a:solidFill>
              </a:rPr>
              <a:t> </a:t>
            </a:r>
            <a:r>
              <a:rPr lang="en-GB" sz="2200" dirty="0" err="1">
                <a:solidFill>
                  <a:srgbClr val="414141"/>
                </a:solidFill>
              </a:rPr>
              <a:t>vidite</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dveh</a:t>
            </a:r>
            <a:r>
              <a:rPr lang="en-GB" sz="2200" dirty="0">
                <a:solidFill>
                  <a:srgbClr val="414141"/>
                </a:solidFill>
              </a:rPr>
              <a:t> </a:t>
            </a:r>
            <a:r>
              <a:rPr lang="en-GB" sz="2200" dirty="0" err="1">
                <a:solidFill>
                  <a:srgbClr val="414141"/>
                </a:solidFill>
              </a:rPr>
              <a:t>slikah</a:t>
            </a:r>
            <a:r>
              <a:rPr lang="en-GB" sz="2200" dirty="0">
                <a:solidFill>
                  <a:srgbClr val="414141"/>
                </a:solidFill>
              </a:rPr>
              <a:t> BMC v </a:t>
            </a:r>
            <a:r>
              <a:rPr lang="en-GB" sz="2200" dirty="0" err="1">
                <a:solidFill>
                  <a:srgbClr val="414141"/>
                </a:solidFill>
              </a:rPr>
              <a:t>naslednjih</a:t>
            </a:r>
            <a:r>
              <a:rPr lang="en-GB" sz="2200" dirty="0">
                <a:solidFill>
                  <a:srgbClr val="414141"/>
                </a:solidFill>
              </a:rPr>
              <a:t> </a:t>
            </a:r>
            <a:r>
              <a:rPr lang="en-GB" sz="2200" dirty="0" err="1">
                <a:solidFill>
                  <a:srgbClr val="414141"/>
                </a:solidFill>
              </a:rPr>
              <a:t>dveh</a:t>
            </a:r>
            <a:r>
              <a:rPr lang="en-GB" sz="2200" dirty="0">
                <a:solidFill>
                  <a:srgbClr val="414141"/>
                </a:solidFill>
              </a:rPr>
              <a:t> </a:t>
            </a:r>
            <a:r>
              <a:rPr lang="en-GB" sz="2200" dirty="0" err="1">
                <a:solidFill>
                  <a:srgbClr val="414141"/>
                </a:solidFill>
              </a:rPr>
              <a:t>diapozitivih</a:t>
            </a:r>
            <a:r>
              <a:rPr lang="en-GB" sz="2200" dirty="0">
                <a:solidFill>
                  <a:srgbClr val="414141"/>
                </a:solidFill>
              </a:rPr>
              <a:t>.</a:t>
            </a:r>
          </a:p>
          <a:p>
            <a:pPr>
              <a:lnSpc>
                <a:spcPts val="2240"/>
              </a:lnSpc>
            </a:pPr>
            <a:endParaRPr lang="en-GB" sz="2200" dirty="0">
              <a:solidFill>
                <a:srgbClr val="414141"/>
              </a:solidFill>
            </a:endParaRPr>
          </a:p>
          <a:p>
            <a:pPr>
              <a:lnSpc>
                <a:spcPts val="2240"/>
              </a:lnSpc>
            </a:pPr>
            <a:r>
              <a:rPr lang="en-GB" sz="2200" dirty="0">
                <a:solidFill>
                  <a:srgbClr val="414141"/>
                </a:solidFill>
              </a:rPr>
              <a:t>Kako </a:t>
            </a:r>
            <a:r>
              <a:rPr lang="en-GB" sz="2200" dirty="0" err="1">
                <a:solidFill>
                  <a:srgbClr val="414141"/>
                </a:solidFill>
              </a:rPr>
              <a:t>torej</a:t>
            </a:r>
            <a:r>
              <a:rPr lang="en-GB" sz="2200" dirty="0">
                <a:solidFill>
                  <a:srgbClr val="414141"/>
                </a:solidFill>
              </a:rPr>
              <a:t> </a:t>
            </a:r>
            <a:r>
              <a:rPr lang="en-GB" sz="2200" dirty="0" err="1">
                <a:solidFill>
                  <a:srgbClr val="414141"/>
                </a:solidFill>
              </a:rPr>
              <a:t>uporabljati</a:t>
            </a:r>
            <a:r>
              <a:rPr lang="en-GB" sz="2200" dirty="0">
                <a:solidFill>
                  <a:srgbClr val="414141"/>
                </a:solidFill>
              </a:rPr>
              <a:t> BMC? Za </a:t>
            </a:r>
            <a:r>
              <a:rPr lang="en-GB" sz="2200" dirty="0" err="1">
                <a:solidFill>
                  <a:srgbClr val="414141"/>
                </a:solidFill>
              </a:rPr>
              <a:t>risanje</a:t>
            </a:r>
            <a:r>
              <a:rPr lang="en-GB" sz="2200" dirty="0">
                <a:solidFill>
                  <a:srgbClr val="414141"/>
                </a:solidFill>
              </a:rPr>
              <a:t> </a:t>
            </a:r>
            <a:r>
              <a:rPr lang="en-GB" sz="2200" dirty="0" err="1">
                <a:solidFill>
                  <a:srgbClr val="414141"/>
                </a:solidFill>
              </a:rPr>
              <a:t>vseh</a:t>
            </a:r>
            <a:r>
              <a:rPr lang="en-GB" sz="2200" dirty="0">
                <a:solidFill>
                  <a:srgbClr val="414141"/>
                </a:solidFill>
              </a:rPr>
              <a:t> 9 </a:t>
            </a:r>
            <a:r>
              <a:rPr lang="en-GB" sz="2200" dirty="0" err="1">
                <a:solidFill>
                  <a:srgbClr val="414141"/>
                </a:solidFill>
              </a:rPr>
              <a:t>elementov</a:t>
            </a:r>
            <a:r>
              <a:rPr lang="en-GB" sz="2200" dirty="0">
                <a:solidFill>
                  <a:srgbClr val="414141"/>
                </a:solidFill>
              </a:rPr>
              <a:t> </a:t>
            </a:r>
            <a:r>
              <a:rPr lang="en-GB" sz="2200" dirty="0" err="1">
                <a:solidFill>
                  <a:srgbClr val="414141"/>
                </a:solidFill>
              </a:rPr>
              <a:t>lahko</a:t>
            </a:r>
            <a:r>
              <a:rPr lang="en-GB" sz="2200" dirty="0">
                <a:solidFill>
                  <a:srgbClr val="414141"/>
                </a:solidFill>
              </a:rPr>
              <a:t> </a:t>
            </a:r>
            <a:r>
              <a:rPr lang="en-GB" sz="2200" dirty="0" err="1">
                <a:solidFill>
                  <a:srgbClr val="414141"/>
                </a:solidFill>
              </a:rPr>
              <a:t>uporabite</a:t>
            </a:r>
            <a:r>
              <a:rPr lang="en-GB" sz="2200" dirty="0">
                <a:solidFill>
                  <a:srgbClr val="414141"/>
                </a:solidFill>
              </a:rPr>
              <a:t> list </a:t>
            </a:r>
            <a:r>
              <a:rPr lang="en-GB" sz="2200" dirty="0" err="1">
                <a:solidFill>
                  <a:srgbClr val="414141"/>
                </a:solidFill>
              </a:rPr>
              <a:t>papirja</a:t>
            </a:r>
            <a:r>
              <a:rPr lang="en-GB" sz="2200" dirty="0">
                <a:solidFill>
                  <a:srgbClr val="414141"/>
                </a:solidFill>
              </a:rPr>
              <a:t>, </a:t>
            </a:r>
            <a:r>
              <a:rPr lang="en-GB" sz="2200" dirty="0" err="1">
                <a:solidFill>
                  <a:srgbClr val="414141"/>
                </a:solidFill>
              </a:rPr>
              <a:t>različne</a:t>
            </a:r>
            <a:r>
              <a:rPr lang="en-GB" sz="2200" dirty="0">
                <a:solidFill>
                  <a:srgbClr val="414141"/>
                </a:solidFill>
              </a:rPr>
              <a:t> </a:t>
            </a:r>
            <a:r>
              <a:rPr lang="en-GB" sz="2200" dirty="0" err="1">
                <a:solidFill>
                  <a:srgbClr val="414141"/>
                </a:solidFill>
              </a:rPr>
              <a:t>barvne</a:t>
            </a:r>
            <a:r>
              <a:rPr lang="en-GB" sz="2200" dirty="0">
                <a:solidFill>
                  <a:srgbClr val="414141"/>
                </a:solidFill>
              </a:rPr>
              <a:t> </a:t>
            </a:r>
            <a:r>
              <a:rPr lang="en-GB" sz="2200" dirty="0" err="1">
                <a:solidFill>
                  <a:srgbClr val="414141"/>
                </a:solidFill>
              </a:rPr>
              <a:t>lepljive</a:t>
            </a:r>
            <a:r>
              <a:rPr lang="en-GB" sz="2200" dirty="0">
                <a:solidFill>
                  <a:srgbClr val="414141"/>
                </a:solidFill>
              </a:rPr>
              <a:t> </a:t>
            </a:r>
            <a:r>
              <a:rPr lang="en-GB" sz="2200" dirty="0" err="1">
                <a:solidFill>
                  <a:srgbClr val="414141"/>
                </a:solidFill>
              </a:rPr>
              <a:t>listke</a:t>
            </a:r>
            <a:r>
              <a:rPr lang="en-GB" sz="2200" dirty="0">
                <a:solidFill>
                  <a:srgbClr val="414141"/>
                </a:solidFill>
              </a:rPr>
              <a:t> in </a:t>
            </a:r>
            <a:r>
              <a:rPr lang="en-GB" sz="2200" dirty="0" err="1">
                <a:solidFill>
                  <a:srgbClr val="414141"/>
                </a:solidFill>
              </a:rPr>
              <a:t>pisala</a:t>
            </a:r>
            <a:r>
              <a:rPr lang="en-GB" sz="2200" dirty="0">
                <a:solidFill>
                  <a:srgbClr val="414141"/>
                </a:solidFill>
              </a:rPr>
              <a:t> </a:t>
            </a:r>
            <a:r>
              <a:rPr lang="en-GB" sz="2200" dirty="0" err="1">
                <a:solidFill>
                  <a:srgbClr val="414141"/>
                </a:solidFill>
              </a:rPr>
              <a:t>ali</a:t>
            </a:r>
            <a:r>
              <a:rPr lang="en-GB" sz="2200" dirty="0">
                <a:solidFill>
                  <a:srgbClr val="414141"/>
                </a:solidFill>
              </a:rPr>
              <a:t> pa </a:t>
            </a:r>
            <a:r>
              <a:rPr lang="en-GB" sz="2200" dirty="0" err="1">
                <a:solidFill>
                  <a:srgbClr val="414141"/>
                </a:solidFill>
              </a:rPr>
              <a:t>aplikacijo</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programsko</a:t>
            </a:r>
            <a:r>
              <a:rPr lang="en-GB" sz="2200" dirty="0">
                <a:solidFill>
                  <a:srgbClr val="414141"/>
                </a:solidFill>
              </a:rPr>
              <a:t> </a:t>
            </a:r>
            <a:r>
              <a:rPr lang="en-GB" sz="2200" dirty="0" err="1">
                <a:solidFill>
                  <a:srgbClr val="414141"/>
                </a:solidFill>
              </a:rPr>
              <a:t>opremo</a:t>
            </a:r>
            <a:r>
              <a:rPr lang="en-GB" sz="2200" dirty="0">
                <a:solidFill>
                  <a:srgbClr val="414141"/>
                </a:solidFill>
              </a:rPr>
              <a:t>. To </a:t>
            </a:r>
            <a:r>
              <a:rPr lang="en-GB" sz="2200" dirty="0" err="1">
                <a:solidFill>
                  <a:srgbClr val="414141"/>
                </a:solidFill>
              </a:rPr>
              <a:t>lahko</a:t>
            </a:r>
            <a:r>
              <a:rPr lang="en-GB" sz="2200" dirty="0">
                <a:solidFill>
                  <a:srgbClr val="414141"/>
                </a:solidFill>
              </a:rPr>
              <a:t> </a:t>
            </a:r>
            <a:r>
              <a:rPr lang="en-GB" sz="2200" dirty="0" err="1">
                <a:solidFill>
                  <a:srgbClr val="414141"/>
                </a:solidFill>
              </a:rPr>
              <a:t>začnete</a:t>
            </a:r>
            <a:r>
              <a:rPr lang="en-GB" sz="2200" dirty="0">
                <a:solidFill>
                  <a:srgbClr val="414141"/>
                </a:solidFill>
              </a:rPr>
              <a:t> </a:t>
            </a:r>
            <a:r>
              <a:rPr lang="en-GB" sz="2200" dirty="0" err="1">
                <a:solidFill>
                  <a:srgbClr val="414141"/>
                </a:solidFill>
              </a:rPr>
              <a:t>delati</a:t>
            </a:r>
            <a:r>
              <a:rPr lang="en-GB" sz="2200" dirty="0">
                <a:solidFill>
                  <a:srgbClr val="414141"/>
                </a:solidFill>
              </a:rPr>
              <a:t> </a:t>
            </a:r>
            <a:r>
              <a:rPr lang="en-GB" sz="2200" dirty="0" err="1">
                <a:solidFill>
                  <a:srgbClr val="414141"/>
                </a:solidFill>
              </a:rPr>
              <a:t>sami</a:t>
            </a:r>
            <a:r>
              <a:rPr lang="en-GB" sz="2200" dirty="0">
                <a:solidFill>
                  <a:srgbClr val="414141"/>
                </a:solidFill>
              </a:rPr>
              <a:t> </a:t>
            </a:r>
            <a:r>
              <a:rPr lang="en-GB" sz="2200" dirty="0" err="1">
                <a:solidFill>
                  <a:srgbClr val="414141"/>
                </a:solidFill>
              </a:rPr>
              <a:t>ali</a:t>
            </a:r>
            <a:r>
              <a:rPr lang="en-GB" sz="2200" dirty="0">
                <a:solidFill>
                  <a:srgbClr val="414141"/>
                </a:solidFill>
              </a:rPr>
              <a:t> s </a:t>
            </a:r>
            <a:r>
              <a:rPr lang="en-GB" sz="2200" dirty="0" err="1">
                <a:solidFill>
                  <a:srgbClr val="414141"/>
                </a:solidFill>
              </a:rPr>
              <a:t>svojo</a:t>
            </a:r>
            <a:r>
              <a:rPr lang="en-GB" sz="2200" dirty="0">
                <a:solidFill>
                  <a:srgbClr val="414141"/>
                </a:solidFill>
              </a:rPr>
              <a:t> </a:t>
            </a:r>
            <a:r>
              <a:rPr lang="en-GB" sz="2200" dirty="0" err="1">
                <a:solidFill>
                  <a:srgbClr val="414141"/>
                </a:solidFill>
              </a:rPr>
              <a:t>ekipo</a:t>
            </a:r>
            <a:r>
              <a:rPr lang="en-GB" sz="2200" dirty="0">
                <a:solidFill>
                  <a:srgbClr val="414141"/>
                </a:solidFill>
              </a:rPr>
              <a:t>. Ta </a:t>
            </a:r>
            <a:r>
              <a:rPr lang="en-GB" sz="2200" dirty="0" err="1">
                <a:solidFill>
                  <a:srgbClr val="414141"/>
                </a:solidFill>
              </a:rPr>
              <a:t>modul</a:t>
            </a:r>
            <a:r>
              <a:rPr lang="en-GB" sz="2200" dirty="0">
                <a:solidFill>
                  <a:srgbClr val="414141"/>
                </a:solidFill>
              </a:rPr>
              <a:t> se </a:t>
            </a:r>
            <a:r>
              <a:rPr lang="en-GB" sz="2200" dirty="0" err="1">
                <a:solidFill>
                  <a:srgbClr val="414141"/>
                </a:solidFill>
              </a:rPr>
              <a:t>osredotoča</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posamezne</a:t>
            </a:r>
            <a:r>
              <a:rPr lang="en-GB" sz="2200" dirty="0">
                <a:solidFill>
                  <a:srgbClr val="414141"/>
                </a:solidFill>
              </a:rPr>
              <a:t> </a:t>
            </a:r>
            <a:r>
              <a:rPr lang="en-GB" sz="2200" dirty="0" err="1">
                <a:solidFill>
                  <a:srgbClr val="414141"/>
                </a:solidFill>
              </a:rPr>
              <a:t>elemente</a:t>
            </a:r>
            <a:r>
              <a:rPr lang="en-GB" sz="2200" dirty="0">
                <a:solidFill>
                  <a:srgbClr val="414141"/>
                </a:solidFill>
              </a:rPr>
              <a:t> in </a:t>
            </a:r>
            <a:r>
              <a:rPr lang="en-GB" sz="2200" dirty="0" err="1">
                <a:solidFill>
                  <a:srgbClr val="414141"/>
                </a:solidFill>
              </a:rPr>
              <a:t>nekatere</a:t>
            </a:r>
            <a:r>
              <a:rPr lang="en-GB" sz="2200" dirty="0">
                <a:solidFill>
                  <a:srgbClr val="414141"/>
                </a:solidFill>
              </a:rPr>
              <a:t> od </a:t>
            </a:r>
            <a:r>
              <a:rPr lang="en-GB" sz="2200" dirty="0" err="1">
                <a:solidFill>
                  <a:srgbClr val="414141"/>
                </a:solidFill>
              </a:rPr>
              <a:t>njih</a:t>
            </a:r>
            <a:r>
              <a:rPr lang="en-GB" sz="2200" dirty="0">
                <a:solidFill>
                  <a:srgbClr val="414141"/>
                </a:solidFill>
              </a:rPr>
              <a:t> </a:t>
            </a:r>
            <a:r>
              <a:rPr lang="en-GB" sz="2200" dirty="0" err="1">
                <a:solidFill>
                  <a:srgbClr val="414141"/>
                </a:solidFill>
              </a:rPr>
              <a:t>združuje</a:t>
            </a:r>
            <a:r>
              <a:rPr lang="en-GB" sz="2200" dirty="0">
                <a:solidFill>
                  <a:srgbClr val="414141"/>
                </a:solidFill>
              </a:rPr>
              <a:t>. </a:t>
            </a:r>
            <a:r>
              <a:rPr lang="en-GB" sz="2200" dirty="0" err="1">
                <a:solidFill>
                  <a:srgbClr val="414141"/>
                </a:solidFill>
              </a:rPr>
              <a:t>Kljub</a:t>
            </a:r>
            <a:r>
              <a:rPr lang="en-GB" sz="2200" dirty="0">
                <a:solidFill>
                  <a:srgbClr val="414141"/>
                </a:solidFill>
              </a:rPr>
              <a:t> </a:t>
            </a:r>
            <a:r>
              <a:rPr lang="en-GB" sz="2200" dirty="0" err="1">
                <a:solidFill>
                  <a:srgbClr val="414141"/>
                </a:solidFill>
              </a:rPr>
              <a:t>temu</a:t>
            </a:r>
            <a:r>
              <a:rPr lang="en-GB" sz="2200" dirty="0">
                <a:solidFill>
                  <a:srgbClr val="414141"/>
                </a:solidFill>
              </a:rPr>
              <a:t> </a:t>
            </a:r>
            <a:r>
              <a:rPr lang="en-GB" sz="2200" dirty="0" err="1">
                <a:solidFill>
                  <a:srgbClr val="414141"/>
                </a:solidFill>
              </a:rPr>
              <a:t>lahko</a:t>
            </a:r>
            <a:r>
              <a:rPr lang="en-GB" sz="2200" dirty="0">
                <a:solidFill>
                  <a:srgbClr val="414141"/>
                </a:solidFill>
              </a:rPr>
              <a:t> </a:t>
            </a:r>
            <a:r>
              <a:rPr lang="en-GB" sz="2200" dirty="0" err="1">
                <a:solidFill>
                  <a:srgbClr val="414141"/>
                </a:solidFill>
              </a:rPr>
              <a:t>še</a:t>
            </a:r>
            <a:r>
              <a:rPr lang="en-GB" sz="2200" dirty="0">
                <a:solidFill>
                  <a:srgbClr val="414141"/>
                </a:solidFill>
              </a:rPr>
              <a:t> </a:t>
            </a:r>
            <a:r>
              <a:rPr lang="en-GB" sz="2200" dirty="0" err="1">
                <a:solidFill>
                  <a:srgbClr val="414141"/>
                </a:solidFill>
              </a:rPr>
              <a:t>vedno</a:t>
            </a:r>
            <a:r>
              <a:rPr lang="en-GB" sz="2200" dirty="0">
                <a:solidFill>
                  <a:srgbClr val="414141"/>
                </a:solidFill>
              </a:rPr>
              <a:t> </a:t>
            </a:r>
            <a:r>
              <a:rPr lang="en-GB" sz="2200" dirty="0" err="1">
                <a:solidFill>
                  <a:srgbClr val="414141"/>
                </a:solidFill>
              </a:rPr>
              <a:t>uporabite</a:t>
            </a:r>
            <a:r>
              <a:rPr lang="en-GB" sz="2200" dirty="0">
                <a:solidFill>
                  <a:srgbClr val="414141"/>
                </a:solidFill>
              </a:rPr>
              <a:t> </a:t>
            </a:r>
            <a:r>
              <a:rPr lang="en-GB" sz="2200" dirty="0" err="1">
                <a:solidFill>
                  <a:srgbClr val="414141"/>
                </a:solidFill>
              </a:rPr>
              <a:t>vseh</a:t>
            </a:r>
            <a:r>
              <a:rPr lang="en-GB" sz="2200" dirty="0">
                <a:solidFill>
                  <a:srgbClr val="414141"/>
                </a:solidFill>
              </a:rPr>
              <a:t> 9 </a:t>
            </a:r>
            <a:r>
              <a:rPr lang="en-GB" sz="2200" dirty="0" err="1">
                <a:solidFill>
                  <a:srgbClr val="414141"/>
                </a:solidFill>
              </a:rPr>
              <a:t>elementov</a:t>
            </a:r>
            <a:r>
              <a:rPr lang="en-GB" sz="2200" dirty="0">
                <a:solidFill>
                  <a:srgbClr val="414141"/>
                </a:solidFill>
              </a:rPr>
              <a:t>.</a:t>
            </a:r>
          </a:p>
          <a:p>
            <a:pPr>
              <a:lnSpc>
                <a:spcPts val="2240"/>
              </a:lnSpc>
            </a:pPr>
            <a:endParaRPr lang="en-US" sz="2200" dirty="0">
              <a:solidFill>
                <a:srgbClr val="414141"/>
              </a:solidFill>
            </a:endParaRPr>
          </a:p>
        </p:txBody>
      </p:sp>
      <p:sp>
        <p:nvSpPr>
          <p:cNvPr id="5" name="Freeform 4">
            <a:extLst>
              <a:ext uri="{FF2B5EF4-FFF2-40B4-BE49-F238E27FC236}">
                <a16:creationId xmlns:a16="http://schemas.microsoft.com/office/drawing/2014/main" id="{681F6E99-ED6B-4017-9E6D-13BE8244071F}"/>
              </a:ext>
            </a:extLst>
          </p:cNvPr>
          <p:cNvSpPr/>
          <p:nvPr/>
        </p:nvSpPr>
        <p:spPr>
          <a:xfrm rot="5400000" flipH="1">
            <a:off x="6656891" y="2037448"/>
            <a:ext cx="5408072" cy="4302216"/>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0475BA1F-0253-8B59-68EB-89949B7D5B6C}"/>
              </a:ext>
            </a:extLst>
          </p:cNvPr>
          <p:cNvSpPr txBox="1">
            <a:spLocks/>
          </p:cNvSpPr>
          <p:nvPr/>
        </p:nvSpPr>
        <p:spPr>
          <a:xfrm>
            <a:off x="7587279" y="1847469"/>
            <a:ext cx="347964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b="1" dirty="0"/>
              <a:t>Elementi, na katere se osredotoča ta modul:</a:t>
            </a:r>
          </a:p>
          <a:p>
            <a:pPr algn="l">
              <a:lnSpc>
                <a:spcPts val="2340"/>
              </a:lnSpc>
              <a:spcBef>
                <a:spcPts val="0"/>
              </a:spcBef>
            </a:pPr>
            <a:endParaRPr lang="en-IE" sz="2200" dirty="0"/>
          </a:p>
          <a:p>
            <a:pPr algn="l">
              <a:lnSpc>
                <a:spcPts val="2340"/>
              </a:lnSpc>
              <a:spcBef>
                <a:spcPts val="0"/>
              </a:spcBef>
            </a:pPr>
            <a:endParaRPr lang="en-IE" sz="2200" dirty="0"/>
          </a:p>
          <a:p>
            <a:pPr marL="457200" indent="-457200" algn="l">
              <a:lnSpc>
                <a:spcPts val="2340"/>
              </a:lnSpc>
              <a:spcBef>
                <a:spcPts val="0"/>
              </a:spcBef>
              <a:buFont typeface="+mj-lt"/>
              <a:buAutoNum type="arabicPeriod"/>
            </a:pPr>
            <a:r>
              <a:rPr lang="en-IE" sz="2200" dirty="0"/>
              <a:t>Segmenti strank/gostov</a:t>
            </a:r>
          </a:p>
          <a:p>
            <a:pPr marL="457200" indent="-457200" algn="l">
              <a:lnSpc>
                <a:spcPts val="2340"/>
              </a:lnSpc>
              <a:spcBef>
                <a:spcPts val="0"/>
              </a:spcBef>
              <a:buFont typeface="+mj-lt"/>
              <a:buAutoNum type="arabicPeriod"/>
            </a:pPr>
            <a:r>
              <a:rPr lang="en-IE" sz="2200" dirty="0"/>
              <a:t>Vrednostne ponudbe</a:t>
            </a:r>
          </a:p>
          <a:p>
            <a:pPr marL="457200" indent="-457200" algn="l">
              <a:lnSpc>
                <a:spcPts val="2340"/>
              </a:lnSpc>
              <a:spcBef>
                <a:spcPts val="0"/>
              </a:spcBef>
              <a:buFont typeface="+mj-lt"/>
              <a:buAutoNum type="arabicPeriod"/>
            </a:pPr>
            <a:r>
              <a:rPr lang="en-IE" sz="2200" dirty="0"/>
              <a:t>Kanali (kako gostje najdejo vaše podjetje in rezervirajo bivanje)</a:t>
            </a:r>
          </a:p>
          <a:p>
            <a:pPr marL="457200" indent="-457200" algn="l">
              <a:lnSpc>
                <a:spcPts val="2340"/>
              </a:lnSpc>
              <a:spcBef>
                <a:spcPts val="0"/>
              </a:spcBef>
              <a:buFont typeface="+mj-lt"/>
              <a:buAutoNum type="arabicPeriod"/>
            </a:pPr>
            <a:r>
              <a:rPr lang="en-IE" sz="2200" dirty="0"/>
              <a:t>Prihodkovni tokovi in struktura stroškov</a:t>
            </a:r>
          </a:p>
          <a:p>
            <a:pPr marL="457200" indent="-457200" algn="l">
              <a:lnSpc>
                <a:spcPts val="2340"/>
              </a:lnSpc>
              <a:spcBef>
                <a:spcPts val="0"/>
              </a:spcBef>
              <a:buFont typeface="+mj-lt"/>
              <a:buAutoNum type="arabicPeriod"/>
            </a:pPr>
            <a:r>
              <a:rPr lang="en-IE" sz="2200" dirty="0"/>
              <a:t>Partnerstva in viri</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2057059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712E0-EE77-A185-0430-293D457285B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DFD9177-AEED-92DA-E5CE-179659A088A7}"/>
              </a:ext>
            </a:extLst>
          </p:cNvPr>
          <p:cNvSpPr>
            <a:spLocks noGrp="1"/>
          </p:cNvSpPr>
          <p:nvPr>
            <p:ph type="body" sz="quarter" idx="16"/>
          </p:nvPr>
        </p:nvSpPr>
        <p:spPr>
          <a:xfrm>
            <a:off x="653780" y="472365"/>
            <a:ext cx="10150208" cy="803654"/>
          </a:xfrm>
        </p:spPr>
        <p:txBody>
          <a:bodyPr/>
          <a:lstStyle/>
          <a:p>
            <a:pPr>
              <a:lnSpc>
                <a:spcPts val="3720"/>
              </a:lnSpc>
            </a:pPr>
            <a:r>
              <a:rPr lang="en-GB" dirty="0"/>
              <a:t>Naučite se uporabljati poslovni model Canvas (BMC)</a:t>
            </a:r>
          </a:p>
          <a:p>
            <a:pPr>
              <a:lnSpc>
                <a:spcPts val="3720"/>
              </a:lnSpc>
            </a:pPr>
            <a:endParaRPr lang="en-US" dirty="0"/>
          </a:p>
        </p:txBody>
      </p:sp>
      <p:sp>
        <p:nvSpPr>
          <p:cNvPr id="6" name="Text Placeholder 5">
            <a:extLst>
              <a:ext uri="{FF2B5EF4-FFF2-40B4-BE49-F238E27FC236}">
                <a16:creationId xmlns:a16="http://schemas.microsoft.com/office/drawing/2014/main" id="{1074764F-920F-7166-072E-42FD617E0ABA}"/>
              </a:ext>
            </a:extLst>
          </p:cNvPr>
          <p:cNvSpPr>
            <a:spLocks noGrp="1"/>
          </p:cNvSpPr>
          <p:nvPr>
            <p:ph type="body" sz="quarter" idx="19"/>
          </p:nvPr>
        </p:nvSpPr>
        <p:spPr>
          <a:xfrm>
            <a:off x="653781" y="1609806"/>
            <a:ext cx="3624750" cy="803654"/>
          </a:xfrm>
        </p:spPr>
        <p:txBody>
          <a:bodyPr/>
          <a:lstStyle/>
          <a:p>
            <a:pPr>
              <a:lnSpc>
                <a:spcPts val="2900"/>
              </a:lnSpc>
            </a:pPr>
            <a:r>
              <a:rPr lang="en-US" dirty="0"/>
              <a:t>Uvod v preprosto vizualno orodje za načrtovanje – Miro</a:t>
            </a:r>
          </a:p>
          <a:p>
            <a:pPr>
              <a:lnSpc>
                <a:spcPts val="2900"/>
              </a:lnSpc>
            </a:pPr>
            <a:endParaRPr lang="en-US" dirty="0"/>
          </a:p>
        </p:txBody>
      </p:sp>
      <p:cxnSp>
        <p:nvCxnSpPr>
          <p:cNvPr id="2" name="Straight Connector 1">
            <a:extLst>
              <a:ext uri="{FF2B5EF4-FFF2-40B4-BE49-F238E27FC236}">
                <a16:creationId xmlns:a16="http://schemas.microsoft.com/office/drawing/2014/main" id="{D0186C3A-4077-0D65-6BC3-2AE5F1AA93AF}"/>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E0C89C3-2B2F-3380-0EB7-6798EB39E71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sp>
        <p:nvSpPr>
          <p:cNvPr id="3" name="Text Placeholder 4">
            <a:extLst>
              <a:ext uri="{FF2B5EF4-FFF2-40B4-BE49-F238E27FC236}">
                <a16:creationId xmlns:a16="http://schemas.microsoft.com/office/drawing/2014/main" id="{5715D4C4-E5D0-2538-D466-FFD78C63FE65}"/>
              </a:ext>
            </a:extLst>
          </p:cNvPr>
          <p:cNvSpPr txBox="1">
            <a:spLocks/>
          </p:cNvSpPr>
          <p:nvPr/>
        </p:nvSpPr>
        <p:spPr>
          <a:xfrm>
            <a:off x="653782" y="3108960"/>
            <a:ext cx="3624749"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9 elementov:</a:t>
            </a:r>
          </a:p>
          <a:p>
            <a:pPr>
              <a:lnSpc>
                <a:spcPts val="2240"/>
              </a:lnSpc>
            </a:pPr>
            <a:endParaRPr lang="en-GB" sz="2800" b="1" dirty="0">
              <a:solidFill>
                <a:srgbClr val="459597"/>
              </a:solidFill>
            </a:endParaRPr>
          </a:p>
          <a:p>
            <a:pPr marL="228600" indent="-457200">
              <a:lnSpc>
                <a:spcPts val="2240"/>
              </a:lnSpc>
              <a:buClr>
                <a:srgbClr val="459597"/>
              </a:buClr>
              <a:buFont typeface="+mj-lt"/>
              <a:buAutoNum type="arabicPeriod"/>
            </a:pPr>
            <a:r>
              <a:rPr lang="en-GB" sz="2200" dirty="0">
                <a:solidFill>
                  <a:srgbClr val="414141"/>
                </a:solidFill>
              </a:rPr>
              <a:t>Ključni partnerji</a:t>
            </a:r>
          </a:p>
          <a:p>
            <a:pPr marL="228600" indent="-457200">
              <a:lnSpc>
                <a:spcPts val="2240"/>
              </a:lnSpc>
              <a:buClr>
                <a:srgbClr val="459597"/>
              </a:buClr>
              <a:buFont typeface="+mj-lt"/>
              <a:buAutoNum type="arabicPeriod"/>
            </a:pPr>
            <a:r>
              <a:rPr lang="en-GB" sz="2200" dirty="0">
                <a:solidFill>
                  <a:srgbClr val="414141"/>
                </a:solidFill>
              </a:rPr>
              <a:t>Ključne dejavnosti</a:t>
            </a:r>
          </a:p>
          <a:p>
            <a:pPr marL="228600" indent="-457200">
              <a:lnSpc>
                <a:spcPts val="2240"/>
              </a:lnSpc>
              <a:buClr>
                <a:srgbClr val="459597"/>
              </a:buClr>
              <a:buFont typeface="+mj-lt"/>
              <a:buAutoNum type="arabicPeriod"/>
            </a:pPr>
            <a:r>
              <a:rPr lang="en-GB" sz="2200" dirty="0">
                <a:solidFill>
                  <a:srgbClr val="414141"/>
                </a:solidFill>
              </a:rPr>
              <a:t>Ključni viri</a:t>
            </a:r>
          </a:p>
          <a:p>
            <a:pPr marL="228600" indent="-457200">
              <a:lnSpc>
                <a:spcPts val="2240"/>
              </a:lnSpc>
              <a:buClr>
                <a:srgbClr val="459597"/>
              </a:buClr>
              <a:buFont typeface="+mj-lt"/>
              <a:buAutoNum type="arabicPeriod"/>
            </a:pPr>
            <a:r>
              <a:rPr lang="en-GB" sz="2200" dirty="0">
                <a:solidFill>
                  <a:srgbClr val="414141"/>
                </a:solidFill>
              </a:rPr>
              <a:t>Vrednost ali ključne predloge</a:t>
            </a:r>
          </a:p>
          <a:p>
            <a:pPr marL="228600" indent="-457200">
              <a:lnSpc>
                <a:spcPts val="2240"/>
              </a:lnSpc>
              <a:buClr>
                <a:srgbClr val="459597"/>
              </a:buClr>
              <a:buFont typeface="+mj-lt"/>
              <a:buAutoNum type="arabicPeriod"/>
            </a:pPr>
            <a:r>
              <a:rPr lang="en-GB" sz="2200" dirty="0">
                <a:solidFill>
                  <a:srgbClr val="414141"/>
                </a:solidFill>
              </a:rPr>
              <a:t>Odnosi s strankami</a:t>
            </a:r>
          </a:p>
          <a:p>
            <a:pPr marL="228600" indent="-457200">
              <a:lnSpc>
                <a:spcPts val="2240"/>
              </a:lnSpc>
              <a:buClr>
                <a:srgbClr val="459597"/>
              </a:buClr>
              <a:buFont typeface="+mj-lt"/>
              <a:buAutoNum type="arabicPeriod"/>
            </a:pPr>
            <a:r>
              <a:rPr lang="en-GB" sz="2200" dirty="0">
                <a:solidFill>
                  <a:srgbClr val="414141"/>
                </a:solidFill>
              </a:rPr>
              <a:t>Kanali</a:t>
            </a:r>
          </a:p>
          <a:p>
            <a:pPr marL="228600" indent="-457200">
              <a:lnSpc>
                <a:spcPts val="2240"/>
              </a:lnSpc>
              <a:buClr>
                <a:srgbClr val="459597"/>
              </a:buClr>
              <a:buFont typeface="+mj-lt"/>
              <a:buAutoNum type="arabicPeriod"/>
            </a:pPr>
            <a:r>
              <a:rPr lang="en-GB" sz="2200" dirty="0">
                <a:solidFill>
                  <a:srgbClr val="414141"/>
                </a:solidFill>
              </a:rPr>
              <a:t>Segmenti strank</a:t>
            </a:r>
          </a:p>
          <a:p>
            <a:pPr marL="228600" indent="-457200">
              <a:lnSpc>
                <a:spcPts val="2240"/>
              </a:lnSpc>
              <a:buClr>
                <a:srgbClr val="459597"/>
              </a:buClr>
              <a:buFont typeface="+mj-lt"/>
              <a:buAutoNum type="arabicPeriod"/>
            </a:pPr>
            <a:r>
              <a:rPr lang="en-GB" sz="2200" dirty="0">
                <a:solidFill>
                  <a:srgbClr val="414141"/>
                </a:solidFill>
              </a:rPr>
              <a:t>Struktura stroškov</a:t>
            </a:r>
          </a:p>
          <a:p>
            <a:pPr marL="228600" indent="-457200">
              <a:lnSpc>
                <a:spcPts val="2240"/>
              </a:lnSpc>
              <a:buClr>
                <a:srgbClr val="459597"/>
              </a:buClr>
              <a:buFont typeface="+mj-lt"/>
              <a:buAutoNum type="arabicPeriod"/>
            </a:pPr>
            <a:r>
              <a:rPr lang="en-GB" sz="2200" dirty="0">
                <a:solidFill>
                  <a:srgbClr val="414141"/>
                </a:solidFill>
              </a:rPr>
              <a:t>Prihodkovni tokovi</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pic>
        <p:nvPicPr>
          <p:cNvPr id="8" name="Picture 7">
            <a:extLst>
              <a:ext uri="{FF2B5EF4-FFF2-40B4-BE49-F238E27FC236}">
                <a16:creationId xmlns:a16="http://schemas.microsoft.com/office/drawing/2014/main" id="{6B5655F7-8B38-6C7E-4BB8-92377A5C32A4}"/>
              </a:ext>
            </a:extLst>
          </p:cNvPr>
          <p:cNvPicPr>
            <a:picLocks noChangeAspect="1"/>
          </p:cNvPicPr>
          <p:nvPr/>
        </p:nvPicPr>
        <p:blipFill>
          <a:blip r:embed="rId2"/>
          <a:stretch>
            <a:fillRect/>
          </a:stretch>
        </p:blipFill>
        <p:spPr>
          <a:xfrm>
            <a:off x="4400612" y="1609806"/>
            <a:ext cx="7280854" cy="3832298"/>
          </a:xfrm>
          <a:prstGeom prst="rect">
            <a:avLst/>
          </a:prstGeom>
        </p:spPr>
      </p:pic>
      <p:sp>
        <p:nvSpPr>
          <p:cNvPr id="9" name="TextBox 6">
            <a:extLst>
              <a:ext uri="{FF2B5EF4-FFF2-40B4-BE49-F238E27FC236}">
                <a16:creationId xmlns:a16="http://schemas.microsoft.com/office/drawing/2014/main" id="{C324F3F5-EFB4-FB4D-948F-9D84D8BEBA54}"/>
              </a:ext>
            </a:extLst>
          </p:cNvPr>
          <p:cNvSpPr txBox="1"/>
          <p:nvPr/>
        </p:nvSpPr>
        <p:spPr>
          <a:xfrm>
            <a:off x="6038474" y="5533050"/>
            <a:ext cx="575627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E" sz="1200" dirty="0">
                <a:solidFill>
                  <a:srgbClr val="414141"/>
                </a:solidFill>
              </a:rPr>
              <a:t>Vir:</a:t>
            </a:r>
            <a:r>
              <a:rPr lang="en-IE" sz="1200" dirty="0">
                <a:solidFill>
                  <a:srgbClr val="459597"/>
                </a:solidFill>
                <a:hlinkClick r:id="rId3">
                  <a:extLst>
                    <a:ext uri="{A12FA001-AC4F-418D-AE19-62706E023703}">
                      <ahyp:hlinkClr xmlns:ahyp="http://schemas.microsoft.com/office/drawing/2018/hyperlinkcolor" val="tx"/>
                    </a:ext>
                  </a:extLst>
                </a:hlinkClick>
              </a:rPr>
              <a:t> https://miro.com/strategic-planning/business-model-canvas-examples/</a:t>
            </a:r>
            <a:r>
              <a:rPr lang="en-IE" sz="1200" dirty="0">
                <a:solidFill>
                  <a:srgbClr val="459597"/>
                </a:solidFill>
              </a:rPr>
              <a:t> </a:t>
            </a:r>
          </a:p>
        </p:txBody>
      </p:sp>
    </p:spTree>
    <p:extLst>
      <p:ext uri="{BB962C8B-B14F-4D97-AF65-F5344CB8AC3E}">
        <p14:creationId xmlns:p14="http://schemas.microsoft.com/office/powerpoint/2010/main" val="3028110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8E684-8DB6-4FC4-430F-99494CBB1D2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1C4D884-E9C5-6F0B-45E6-0DF5D440FD59}"/>
              </a:ext>
            </a:extLst>
          </p:cNvPr>
          <p:cNvSpPr>
            <a:spLocks noGrp="1"/>
          </p:cNvSpPr>
          <p:nvPr>
            <p:ph type="body" sz="quarter" idx="16"/>
          </p:nvPr>
        </p:nvSpPr>
        <p:spPr>
          <a:xfrm>
            <a:off x="653780" y="472365"/>
            <a:ext cx="10150208" cy="803654"/>
          </a:xfrm>
        </p:spPr>
        <p:txBody>
          <a:bodyPr/>
          <a:lstStyle/>
          <a:p>
            <a:pPr>
              <a:lnSpc>
                <a:spcPts val="3720"/>
              </a:lnSpc>
            </a:pPr>
            <a:r>
              <a:rPr lang="en-GB" dirty="0"/>
              <a:t>Naučite se uporabljati poslovni model Canvas (BMC)</a:t>
            </a:r>
          </a:p>
          <a:p>
            <a:pPr>
              <a:lnSpc>
                <a:spcPts val="3720"/>
              </a:lnSpc>
            </a:pPr>
            <a:endParaRPr lang="en-US" dirty="0"/>
          </a:p>
        </p:txBody>
      </p:sp>
      <p:sp>
        <p:nvSpPr>
          <p:cNvPr id="6" name="Text Placeholder 5">
            <a:extLst>
              <a:ext uri="{FF2B5EF4-FFF2-40B4-BE49-F238E27FC236}">
                <a16:creationId xmlns:a16="http://schemas.microsoft.com/office/drawing/2014/main" id="{F26CFA37-6C76-3322-F765-A228B1B0FDC1}"/>
              </a:ext>
            </a:extLst>
          </p:cNvPr>
          <p:cNvSpPr>
            <a:spLocks noGrp="1"/>
          </p:cNvSpPr>
          <p:nvPr>
            <p:ph type="body" sz="quarter" idx="19"/>
          </p:nvPr>
        </p:nvSpPr>
        <p:spPr>
          <a:xfrm>
            <a:off x="653781" y="1609806"/>
            <a:ext cx="3285173" cy="803654"/>
          </a:xfrm>
        </p:spPr>
        <p:txBody>
          <a:bodyPr/>
          <a:lstStyle/>
          <a:p>
            <a:pPr>
              <a:lnSpc>
                <a:spcPts val="2900"/>
              </a:lnSpc>
            </a:pPr>
            <a:r>
              <a:rPr lang="en-US" dirty="0"/>
              <a:t>Uvod v preprosto vizualno orodje za načrtovanje</a:t>
            </a:r>
          </a:p>
          <a:p>
            <a:pPr>
              <a:lnSpc>
                <a:spcPts val="2900"/>
              </a:lnSpc>
            </a:pPr>
            <a:endParaRPr lang="en-US" dirty="0"/>
          </a:p>
        </p:txBody>
      </p:sp>
      <p:cxnSp>
        <p:nvCxnSpPr>
          <p:cNvPr id="2" name="Straight Connector 1">
            <a:extLst>
              <a:ext uri="{FF2B5EF4-FFF2-40B4-BE49-F238E27FC236}">
                <a16:creationId xmlns:a16="http://schemas.microsoft.com/office/drawing/2014/main" id="{07709966-4707-F965-DD26-8B26E4F32674}"/>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B6CC87AC-510C-0C2E-58C4-896341678FE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12</a:t>
            </a:fld>
            <a:endParaRPr lang="fr-CA" sz="1200" dirty="0"/>
          </a:p>
        </p:txBody>
      </p:sp>
      <p:sp>
        <p:nvSpPr>
          <p:cNvPr id="3" name="Text Placeholder 4">
            <a:extLst>
              <a:ext uri="{FF2B5EF4-FFF2-40B4-BE49-F238E27FC236}">
                <a16:creationId xmlns:a16="http://schemas.microsoft.com/office/drawing/2014/main" id="{C956D4F8-362B-133C-206B-C005605578F8}"/>
              </a:ext>
            </a:extLst>
          </p:cNvPr>
          <p:cNvSpPr txBox="1">
            <a:spLocks/>
          </p:cNvSpPr>
          <p:nvPr/>
        </p:nvSpPr>
        <p:spPr>
          <a:xfrm>
            <a:off x="653782" y="3108960"/>
            <a:ext cx="3624749"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9 elementov:</a:t>
            </a:r>
          </a:p>
          <a:p>
            <a:pPr>
              <a:lnSpc>
                <a:spcPts val="2240"/>
              </a:lnSpc>
            </a:pPr>
            <a:endParaRPr lang="en-GB" sz="2800" b="1" dirty="0">
              <a:solidFill>
                <a:srgbClr val="459597"/>
              </a:solidFill>
            </a:endParaRPr>
          </a:p>
          <a:p>
            <a:pPr marL="228600" indent="-457200">
              <a:lnSpc>
                <a:spcPts val="2240"/>
              </a:lnSpc>
              <a:buClr>
                <a:srgbClr val="459597"/>
              </a:buClr>
              <a:buFont typeface="+mj-lt"/>
              <a:buAutoNum type="arabicPeriod"/>
            </a:pPr>
            <a:r>
              <a:rPr lang="en-GB" sz="2200" dirty="0">
                <a:solidFill>
                  <a:srgbClr val="414141"/>
                </a:solidFill>
              </a:rPr>
              <a:t>Vrednostna ponudba</a:t>
            </a:r>
          </a:p>
          <a:p>
            <a:pPr marL="228600" indent="-457200">
              <a:lnSpc>
                <a:spcPts val="2240"/>
              </a:lnSpc>
              <a:buClr>
                <a:srgbClr val="459597"/>
              </a:buClr>
              <a:buFont typeface="+mj-lt"/>
              <a:buAutoNum type="arabicPeriod"/>
            </a:pPr>
            <a:r>
              <a:rPr lang="en-GB" sz="2200" dirty="0">
                <a:solidFill>
                  <a:srgbClr val="414141"/>
                </a:solidFill>
              </a:rPr>
              <a:t>Ključni partnerji</a:t>
            </a:r>
          </a:p>
          <a:p>
            <a:pPr marL="228600" indent="-457200">
              <a:lnSpc>
                <a:spcPts val="2240"/>
              </a:lnSpc>
              <a:buClr>
                <a:srgbClr val="459597"/>
              </a:buClr>
              <a:buFont typeface="+mj-lt"/>
              <a:buAutoNum type="arabicPeriod"/>
            </a:pPr>
            <a:r>
              <a:rPr lang="en-GB" sz="2200" dirty="0">
                <a:solidFill>
                  <a:srgbClr val="414141"/>
                </a:solidFill>
              </a:rPr>
              <a:t>Ključne dejavnosti</a:t>
            </a:r>
          </a:p>
          <a:p>
            <a:pPr marL="228600" indent="-457200">
              <a:lnSpc>
                <a:spcPts val="2240"/>
              </a:lnSpc>
              <a:buClr>
                <a:srgbClr val="459597"/>
              </a:buClr>
              <a:buFont typeface="+mj-lt"/>
              <a:buAutoNum type="arabicPeriod"/>
            </a:pPr>
            <a:r>
              <a:rPr lang="en-GB" sz="2200" dirty="0">
                <a:solidFill>
                  <a:srgbClr val="414141"/>
                </a:solidFill>
              </a:rPr>
              <a:t>Ključna sredstva in viri</a:t>
            </a:r>
          </a:p>
          <a:p>
            <a:pPr marL="228600" indent="-457200">
              <a:lnSpc>
                <a:spcPts val="2240"/>
              </a:lnSpc>
              <a:buClr>
                <a:srgbClr val="459597"/>
              </a:buClr>
              <a:buFont typeface="+mj-lt"/>
              <a:buAutoNum type="arabicPeriod"/>
            </a:pPr>
            <a:r>
              <a:rPr lang="en-GB" sz="2200" dirty="0">
                <a:solidFill>
                  <a:srgbClr val="414141"/>
                </a:solidFill>
              </a:rPr>
              <a:t>Segmenti strank</a:t>
            </a:r>
          </a:p>
          <a:p>
            <a:pPr marL="228600" indent="-457200">
              <a:lnSpc>
                <a:spcPts val="2240"/>
              </a:lnSpc>
              <a:buClr>
                <a:srgbClr val="459597"/>
              </a:buClr>
              <a:buFont typeface="+mj-lt"/>
              <a:buAutoNum type="arabicPeriod"/>
            </a:pPr>
            <a:r>
              <a:rPr lang="en-GB" sz="2200" dirty="0">
                <a:solidFill>
                  <a:srgbClr val="414141"/>
                </a:solidFill>
              </a:rPr>
              <a:t>Kanali</a:t>
            </a:r>
          </a:p>
          <a:p>
            <a:pPr marL="228600" indent="-457200">
              <a:lnSpc>
                <a:spcPts val="2240"/>
              </a:lnSpc>
              <a:buClr>
                <a:srgbClr val="459597"/>
              </a:buClr>
              <a:buFont typeface="+mj-lt"/>
              <a:buAutoNum type="arabicPeriod"/>
            </a:pPr>
            <a:r>
              <a:rPr lang="en-GB" sz="2200" dirty="0">
                <a:solidFill>
                  <a:srgbClr val="414141"/>
                </a:solidFill>
              </a:rPr>
              <a:t>Odnosi s strankami</a:t>
            </a:r>
          </a:p>
          <a:p>
            <a:pPr marL="228600" indent="-457200">
              <a:lnSpc>
                <a:spcPts val="2240"/>
              </a:lnSpc>
              <a:buClr>
                <a:srgbClr val="459597"/>
              </a:buClr>
              <a:buFont typeface="+mj-lt"/>
              <a:buAutoNum type="arabicPeriod"/>
            </a:pPr>
            <a:r>
              <a:rPr lang="en-GB" sz="2200" dirty="0">
                <a:solidFill>
                  <a:srgbClr val="414141"/>
                </a:solidFill>
              </a:rPr>
              <a:t>Prihodki</a:t>
            </a:r>
          </a:p>
          <a:p>
            <a:pPr marL="228600" indent="-457200">
              <a:lnSpc>
                <a:spcPts val="2240"/>
              </a:lnSpc>
              <a:buClr>
                <a:srgbClr val="459597"/>
              </a:buClr>
              <a:buFont typeface="+mj-lt"/>
              <a:buAutoNum type="arabicPeriod"/>
            </a:pPr>
            <a:r>
              <a:rPr lang="en-GB" sz="2200" dirty="0">
                <a:solidFill>
                  <a:srgbClr val="414141"/>
                </a:solidFill>
              </a:rPr>
              <a:t>Struktura stroškov</a:t>
            </a:r>
          </a:p>
          <a:p>
            <a:pPr marL="228600" indent="-457200">
              <a:lnSpc>
                <a:spcPts val="2240"/>
              </a:lnSpc>
              <a:buClr>
                <a:srgbClr val="459597"/>
              </a:buClr>
              <a:buFont typeface="+mj-lt"/>
              <a:buAutoNum type="arabicPeriod"/>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Box 6">
            <a:extLst>
              <a:ext uri="{FF2B5EF4-FFF2-40B4-BE49-F238E27FC236}">
                <a16:creationId xmlns:a16="http://schemas.microsoft.com/office/drawing/2014/main" id="{6AEDB46B-9ABE-A553-E799-D3BBE859F923}"/>
              </a:ext>
            </a:extLst>
          </p:cNvPr>
          <p:cNvSpPr txBox="1"/>
          <p:nvPr/>
        </p:nvSpPr>
        <p:spPr>
          <a:xfrm>
            <a:off x="5331713" y="5980111"/>
            <a:ext cx="575627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200" dirty="0">
                <a:solidFill>
                  <a:srgbClr val="414141"/>
                </a:solidFill>
              </a:rPr>
              <a:t>Vir:</a:t>
            </a:r>
            <a:r>
              <a:rPr lang="en-IE" sz="1200" dirty="0">
                <a:solidFill>
                  <a:srgbClr val="459597"/>
                </a:solidFill>
                <a:hlinkClick r:id="rId2">
                  <a:extLst>
                    <a:ext uri="{A12FA001-AC4F-418D-AE19-62706E023703}">
                      <ahyp:hlinkClr xmlns:ahyp="http://schemas.microsoft.com/office/drawing/2018/hyperlinkcolor" val="tx"/>
                    </a:ext>
                  </a:extLst>
                </a:hlinkClick>
              </a:rPr>
              <a:t> https://www.digitalbizmodels.com/blog/business-model-canvas-bookingcom</a:t>
            </a:r>
            <a:r>
              <a:rPr lang="en-IE" sz="1200" dirty="0">
                <a:solidFill>
                  <a:srgbClr val="459597"/>
                </a:solidFill>
              </a:rPr>
              <a:t> </a:t>
            </a:r>
          </a:p>
        </p:txBody>
      </p:sp>
      <p:pic>
        <p:nvPicPr>
          <p:cNvPr id="7" name="Picture 2">
            <a:extLst>
              <a:ext uri="{FF2B5EF4-FFF2-40B4-BE49-F238E27FC236}">
                <a16:creationId xmlns:a16="http://schemas.microsoft.com/office/drawing/2014/main" id="{512F36E8-8F96-0818-F486-EED1A92D7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8531" y="1609806"/>
            <a:ext cx="7465273" cy="4199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279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02E9D-9E2E-A4BE-F8D6-25EDCF2B1C5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C1B12F2-B5DC-9E18-53A3-D09F2C572325}"/>
              </a:ext>
            </a:extLst>
          </p:cNvPr>
          <p:cNvSpPr txBox="1"/>
          <p:nvPr/>
        </p:nvSpPr>
        <p:spPr>
          <a:xfrm>
            <a:off x="176525" y="243022"/>
            <a:ext cx="11838949" cy="646331"/>
          </a:xfrm>
          <a:prstGeom prst="rect">
            <a:avLst/>
          </a:prstGeom>
          <a:noFill/>
        </p:spPr>
        <p:txBody>
          <a:bodyPr wrap="square" lIns="91440" tIns="45720" rIns="91440" bIns="45720" rtlCol="0" anchor="t">
            <a:spAutoFit/>
          </a:bodyPr>
          <a:lstStyle/>
          <a:p>
            <a:r>
              <a:rPr lang="en-US" sz="3600" b="1" dirty="0">
                <a:solidFill>
                  <a:srgbClr val="459597"/>
                </a:solidFill>
                <a:latin typeface="Calibri"/>
                <a:ea typeface="Calibri"/>
                <a:cs typeface="Calibri"/>
              </a:rPr>
              <a:t>Predloga za </a:t>
            </a:r>
            <a:r>
              <a:rPr lang="en-US" sz="3600" b="1" err="1">
                <a:solidFill>
                  <a:srgbClr val="459597"/>
                </a:solidFill>
                <a:latin typeface="Calibri"/>
                <a:ea typeface="Calibri"/>
                <a:cs typeface="Calibri"/>
              </a:rPr>
              <a:t>poslovni</a:t>
            </a:r>
            <a:r>
              <a:rPr lang="en-US" sz="3600" b="1" dirty="0">
                <a:solidFill>
                  <a:srgbClr val="459597"/>
                </a:solidFill>
                <a:latin typeface="Calibri"/>
                <a:ea typeface="Calibri"/>
                <a:cs typeface="Calibri"/>
              </a:rPr>
              <a:t> model </a:t>
            </a:r>
            <a:r>
              <a:rPr lang="en-US" sz="2400" dirty="0">
                <a:solidFill>
                  <a:srgbClr val="459597"/>
                </a:solidFill>
                <a:latin typeface="Calibri"/>
                <a:ea typeface="Calibri"/>
                <a:cs typeface="Calibri"/>
              </a:rPr>
              <a:t>(</a:t>
            </a:r>
            <a:r>
              <a:rPr lang="en-US" sz="2400" err="1">
                <a:solidFill>
                  <a:srgbClr val="459597"/>
                </a:solidFill>
                <a:latin typeface="Calibri"/>
                <a:ea typeface="Calibri"/>
                <a:cs typeface="Calibri"/>
              </a:rPr>
              <a:t>možnost</a:t>
            </a:r>
            <a:r>
              <a:rPr lang="en-US" sz="2400" dirty="0">
                <a:solidFill>
                  <a:srgbClr val="459597"/>
                </a:solidFill>
                <a:latin typeface="Calibri"/>
                <a:ea typeface="Calibri"/>
                <a:cs typeface="Calibri"/>
              </a:rPr>
              <a:t> </a:t>
            </a:r>
            <a:r>
              <a:rPr lang="en-US" sz="2400" err="1">
                <a:solidFill>
                  <a:srgbClr val="459597"/>
                </a:solidFill>
                <a:latin typeface="Calibri"/>
                <a:ea typeface="Calibri"/>
                <a:cs typeface="Calibri"/>
              </a:rPr>
              <a:t>urejanja</a:t>
            </a:r>
            <a:r>
              <a:rPr lang="en-US" sz="2400" dirty="0">
                <a:solidFill>
                  <a:srgbClr val="459597"/>
                </a:solidFill>
                <a:latin typeface="Calibri"/>
                <a:ea typeface="Calibri"/>
                <a:cs typeface="Calibri"/>
              </a:rPr>
              <a:t>) </a:t>
            </a:r>
          </a:p>
        </p:txBody>
      </p:sp>
      <p:sp>
        <p:nvSpPr>
          <p:cNvPr id="5" name="TextBox 4">
            <a:extLst>
              <a:ext uri="{FF2B5EF4-FFF2-40B4-BE49-F238E27FC236}">
                <a16:creationId xmlns:a16="http://schemas.microsoft.com/office/drawing/2014/main" id="{2A0231B7-3ADA-D4BE-6C6B-6A81767A63CB}"/>
              </a:ext>
            </a:extLst>
          </p:cNvPr>
          <p:cNvSpPr txBox="1"/>
          <p:nvPr/>
        </p:nvSpPr>
        <p:spPr>
          <a:xfrm>
            <a:off x="198147" y="786750"/>
            <a:ext cx="11503937" cy="605487"/>
          </a:xfrm>
          <a:prstGeom prst="rect">
            <a:avLst/>
          </a:prstGeom>
          <a:noFill/>
        </p:spPr>
        <p:txBody>
          <a:bodyPr wrap="square">
            <a:spAutoFit/>
          </a:bodyPr>
          <a:lstStyle/>
          <a:p>
            <a:pPr>
              <a:lnSpc>
                <a:spcPts val="1860"/>
              </a:lnSpc>
            </a:pPr>
            <a:r>
              <a:rPr lang="en-US" sz="1900" dirty="0">
                <a:solidFill>
                  <a:srgbClr val="414141"/>
                </a:solidFill>
                <a:latin typeface="Calibri" panose="020F0502020204030204" pitchFamily="34" charset="0"/>
                <a:cs typeface="Calibri" panose="020F0502020204030204" pitchFamily="34" charset="0"/>
              </a:rPr>
              <a:t>Uporabite spodnja navodila za izpolnitev vsakega dela poslovnega modela, da boste lahko razvili celovito razumevanje operativnega in strateškega okvira vašega podjetja.</a:t>
            </a:r>
          </a:p>
        </p:txBody>
      </p:sp>
      <p:graphicFrame>
        <p:nvGraphicFramePr>
          <p:cNvPr id="16" name="Table 15">
            <a:extLst>
              <a:ext uri="{FF2B5EF4-FFF2-40B4-BE49-F238E27FC236}">
                <a16:creationId xmlns:a16="http://schemas.microsoft.com/office/drawing/2014/main" id="{FAFA4BA6-FD87-5754-4779-A1AF6F9A001C}"/>
              </a:ext>
            </a:extLst>
          </p:cNvPr>
          <p:cNvGraphicFramePr>
            <a:graphicFrameLocks noGrp="1"/>
          </p:cNvGraphicFramePr>
          <p:nvPr>
            <p:extLst>
              <p:ext uri="{D42A27DB-BD31-4B8C-83A1-F6EECF244321}">
                <p14:modId xmlns:p14="http://schemas.microsoft.com/office/powerpoint/2010/main" val="2460586581"/>
              </p:ext>
            </p:extLst>
          </p:nvPr>
        </p:nvGraphicFramePr>
        <p:xfrm>
          <a:off x="272084" y="1374187"/>
          <a:ext cx="11430000" cy="5024884"/>
        </p:xfrm>
        <a:graphic>
          <a:graphicData uri="http://schemas.openxmlformats.org/drawingml/2006/table">
            <a:tbl>
              <a:tblPr/>
              <a:tblGrid>
                <a:gridCol w="2286000">
                  <a:extLst>
                    <a:ext uri="{9D8B030D-6E8A-4147-A177-3AD203B41FA5}">
                      <a16:colId xmlns:a16="http://schemas.microsoft.com/office/drawing/2014/main" val="1915489427"/>
                    </a:ext>
                  </a:extLst>
                </a:gridCol>
                <a:gridCol w="2286000">
                  <a:extLst>
                    <a:ext uri="{9D8B030D-6E8A-4147-A177-3AD203B41FA5}">
                      <a16:colId xmlns:a16="http://schemas.microsoft.com/office/drawing/2014/main" val="3648122560"/>
                    </a:ext>
                  </a:extLst>
                </a:gridCol>
                <a:gridCol w="2286000">
                  <a:extLst>
                    <a:ext uri="{9D8B030D-6E8A-4147-A177-3AD203B41FA5}">
                      <a16:colId xmlns:a16="http://schemas.microsoft.com/office/drawing/2014/main" val="489068831"/>
                    </a:ext>
                  </a:extLst>
                </a:gridCol>
                <a:gridCol w="2286000">
                  <a:extLst>
                    <a:ext uri="{9D8B030D-6E8A-4147-A177-3AD203B41FA5}">
                      <a16:colId xmlns:a16="http://schemas.microsoft.com/office/drawing/2014/main" val="1821452548"/>
                    </a:ext>
                  </a:extLst>
                </a:gridCol>
                <a:gridCol w="2286000">
                  <a:extLst>
                    <a:ext uri="{9D8B030D-6E8A-4147-A177-3AD203B41FA5}">
                      <a16:colId xmlns:a16="http://schemas.microsoft.com/office/drawing/2014/main" val="1649091000"/>
                    </a:ext>
                  </a:extLst>
                </a:gridCol>
              </a:tblGrid>
              <a:tr h="1723378">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61284179"/>
                  </a:ext>
                </a:extLst>
              </a:tr>
              <a:tr h="1650753">
                <a:tc vMerge="1">
                  <a:txBody>
                    <a:bodyPr/>
                    <a:lstStyle/>
                    <a:p>
                      <a:endParaRPr lang="en-US"/>
                    </a:p>
                  </a:txBody>
                  <a:tcPr>
                    <a:lnT w="12700" cap="flat" cmpd="sng" algn="ctr">
                      <a:solidFill>
                        <a:schemeClr val="bg1">
                          <a:lumMod val="75000"/>
                        </a:schemeClr>
                      </a:solidFill>
                      <a:prstDash val="solid"/>
                      <a:round/>
                      <a:headEnd type="none" w="med" len="med"/>
                      <a:tailEnd type="none" w="med" len="med"/>
                    </a:lnT>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BFBFBF"/>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BFBFBF"/>
                      </a:solidFill>
                      <a:prstDash val="solid"/>
                      <a:round/>
                      <a:headEnd type="none" w="med" len="med"/>
                      <a:tailEnd type="none" w="med" len="med"/>
                    </a:lnL>
                  </a:tcPr>
                </a:tc>
                <a:extLst>
                  <a:ext uri="{0D108BD9-81ED-4DB2-BD59-A6C34878D82A}">
                    <a16:rowId xmlns:a16="http://schemas.microsoft.com/office/drawing/2014/main" val="2172348578"/>
                  </a:ext>
                </a:extLst>
              </a:tr>
              <a:tr h="1650753">
                <a:tc grid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en-US"/>
                    </a:p>
                  </a:txBody>
                  <a:tcPr/>
                </a:tc>
                <a:tc gridSpan="3">
                  <a:txBody>
                    <a:bodyPr/>
                    <a:lstStyle/>
                    <a:p>
                      <a:pPr algn="l" fontAlgn="ctr"/>
                      <a:endParaRPr lang="en-US" sz="7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45382130"/>
                  </a:ext>
                </a:extLst>
              </a:tr>
            </a:tbl>
          </a:graphicData>
        </a:graphic>
      </p:graphicFrame>
      <p:pic>
        <p:nvPicPr>
          <p:cNvPr id="17" name="Graphic 2" descr="Handshake outline">
            <a:extLst>
              <a:ext uri="{FF2B5EF4-FFF2-40B4-BE49-F238E27FC236}">
                <a16:creationId xmlns:a16="http://schemas.microsoft.com/office/drawing/2014/main" id="{1E31F2E6-7F5D-5203-E006-98B63F1443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19267" y="1937399"/>
            <a:ext cx="602159" cy="602159"/>
          </a:xfrm>
          <a:prstGeom prst="rect">
            <a:avLst/>
          </a:prstGeom>
        </p:spPr>
      </p:pic>
      <p:pic>
        <p:nvPicPr>
          <p:cNvPr id="18" name="Graphic 4" descr="Playbook outline">
            <a:extLst>
              <a:ext uri="{FF2B5EF4-FFF2-40B4-BE49-F238E27FC236}">
                <a16:creationId xmlns:a16="http://schemas.microsoft.com/office/drawing/2014/main" id="{E43CA762-CE54-4F00-F22C-276E07B5D2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01696" y="1925718"/>
            <a:ext cx="590550" cy="590550"/>
          </a:xfrm>
          <a:prstGeom prst="rect">
            <a:avLst/>
          </a:prstGeom>
        </p:spPr>
      </p:pic>
      <p:pic>
        <p:nvPicPr>
          <p:cNvPr id="19" name="Graphic 6" descr="Circular flowchart outline">
            <a:extLst>
              <a:ext uri="{FF2B5EF4-FFF2-40B4-BE49-F238E27FC236}">
                <a16:creationId xmlns:a16="http://schemas.microsoft.com/office/drawing/2014/main" id="{86A22108-76BB-6EC1-BFBA-2EB0758BF9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52402" y="3730310"/>
            <a:ext cx="616032" cy="616032"/>
          </a:xfrm>
          <a:prstGeom prst="rect">
            <a:avLst/>
          </a:prstGeom>
        </p:spPr>
      </p:pic>
      <p:pic>
        <p:nvPicPr>
          <p:cNvPr id="20" name="Graphic 8" descr="Clipboard Checked outline">
            <a:extLst>
              <a:ext uri="{FF2B5EF4-FFF2-40B4-BE49-F238E27FC236}">
                <a16:creationId xmlns:a16="http://schemas.microsoft.com/office/drawing/2014/main" id="{E1E57C3E-9685-02FD-5B0E-AFFB08D051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04628" y="1939337"/>
            <a:ext cx="533400" cy="533400"/>
          </a:xfrm>
          <a:prstGeom prst="rect">
            <a:avLst/>
          </a:prstGeom>
        </p:spPr>
      </p:pic>
      <p:pic>
        <p:nvPicPr>
          <p:cNvPr id="21" name="Graphic 12" descr="Target Audience outline">
            <a:extLst>
              <a:ext uri="{FF2B5EF4-FFF2-40B4-BE49-F238E27FC236}">
                <a16:creationId xmlns:a16="http://schemas.microsoft.com/office/drawing/2014/main" id="{B7774CE3-FF6D-78E3-4C21-8404837C500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68680" y="1954293"/>
            <a:ext cx="615130" cy="615130"/>
          </a:xfrm>
          <a:prstGeom prst="rect">
            <a:avLst/>
          </a:prstGeom>
        </p:spPr>
      </p:pic>
      <p:pic>
        <p:nvPicPr>
          <p:cNvPr id="24" name="Graphic 18" descr="Money outline">
            <a:extLst>
              <a:ext uri="{FF2B5EF4-FFF2-40B4-BE49-F238E27FC236}">
                <a16:creationId xmlns:a16="http://schemas.microsoft.com/office/drawing/2014/main" id="{4556EA24-E9ED-1C6A-DA48-7E1837C2769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63144" y="5089896"/>
            <a:ext cx="600075" cy="600075"/>
          </a:xfrm>
          <a:prstGeom prst="rect">
            <a:avLst/>
          </a:prstGeom>
        </p:spPr>
      </p:pic>
      <p:pic>
        <p:nvPicPr>
          <p:cNvPr id="25" name="Graphic 20" descr="Register outline">
            <a:extLst>
              <a:ext uri="{FF2B5EF4-FFF2-40B4-BE49-F238E27FC236}">
                <a16:creationId xmlns:a16="http://schemas.microsoft.com/office/drawing/2014/main" id="{B5D192BA-FED2-52D5-ABAB-4A967FD9940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114926" y="5156155"/>
            <a:ext cx="495404" cy="495404"/>
          </a:xfrm>
          <a:prstGeom prst="rect">
            <a:avLst/>
          </a:prstGeom>
        </p:spPr>
      </p:pic>
      <p:sp>
        <p:nvSpPr>
          <p:cNvPr id="4" name="TextBox 6">
            <a:extLst>
              <a:ext uri="{FF2B5EF4-FFF2-40B4-BE49-F238E27FC236}">
                <a16:creationId xmlns:a16="http://schemas.microsoft.com/office/drawing/2014/main" id="{CA26729A-13ED-3815-C008-52B977CBB950}"/>
              </a:ext>
            </a:extLst>
          </p:cNvPr>
          <p:cNvSpPr txBox="1"/>
          <p:nvPr/>
        </p:nvSpPr>
        <p:spPr>
          <a:xfrm>
            <a:off x="272084" y="6533254"/>
            <a:ext cx="1104935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900" dirty="0">
                <a:solidFill>
                  <a:srgbClr val="414141"/>
                </a:solidFill>
                <a:latin typeface="Calibri" panose="020F0502020204030204" pitchFamily="34" charset="0"/>
                <a:cs typeface="Calibri" panose="020F0502020204030204" pitchFamily="34" charset="0"/>
              </a:rPr>
              <a:t>Vir:</a:t>
            </a:r>
            <a:r>
              <a:rPr lang="en-US" sz="900" i="1" dirty="0">
                <a:solidFill>
                  <a:srgbClr val="459597"/>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 https://www.smartsheet.com/sites/default/files/2024-04/IC-Simple-Business-Model-Canvas-Template-for-Powerpoint-Example_Powerpoint.pptx?srsltid=AfmBOop_I2pyimagKBejfl-xt8tteTukVJU7-7NT-CG1nWOo8ROqfG6t</a:t>
            </a:r>
            <a:r>
              <a:rPr lang="en-US" sz="900" i="1" dirty="0">
                <a:solidFill>
                  <a:srgbClr val="459597"/>
                </a:solidFill>
                <a:latin typeface="Calibri" panose="020F0502020204030204" pitchFamily="34" charset="0"/>
                <a:cs typeface="Calibri" panose="020F0502020204030204" pitchFamily="34" charset="0"/>
              </a:rPr>
              <a:t> </a:t>
            </a:r>
            <a:endParaRPr lang="en-IE" sz="900" dirty="0">
              <a:solidFill>
                <a:srgbClr val="459597"/>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A8502660-E08D-3517-5A36-471994C92B36}"/>
              </a:ext>
            </a:extLst>
          </p:cNvPr>
          <p:cNvSpPr/>
          <p:nvPr/>
        </p:nvSpPr>
        <p:spPr>
          <a:xfrm>
            <a:off x="9430767" y="1370098"/>
            <a:ext cx="2271317" cy="53912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0" name="Graphic 14" descr="Puzzle pieces outline">
            <a:extLst>
              <a:ext uri="{FF2B5EF4-FFF2-40B4-BE49-F238E27FC236}">
                <a16:creationId xmlns:a16="http://schemas.microsoft.com/office/drawing/2014/main" id="{D895D912-AA87-2F86-28B2-9E0E52A91E1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061802" y="1958923"/>
            <a:ext cx="571500" cy="571500"/>
          </a:xfrm>
          <a:prstGeom prst="rect">
            <a:avLst/>
          </a:prstGeom>
        </p:spPr>
      </p:pic>
      <p:sp>
        <p:nvSpPr>
          <p:cNvPr id="37" name="TextBox 36">
            <a:extLst>
              <a:ext uri="{FF2B5EF4-FFF2-40B4-BE49-F238E27FC236}">
                <a16:creationId xmlns:a16="http://schemas.microsoft.com/office/drawing/2014/main" id="{E45323BC-4B13-43EB-806E-AEE91C8B2392}"/>
              </a:ext>
            </a:extLst>
          </p:cNvPr>
          <p:cNvSpPr txBox="1"/>
          <p:nvPr/>
        </p:nvSpPr>
        <p:spPr>
          <a:xfrm>
            <a:off x="9484791" y="1386592"/>
            <a:ext cx="1836647" cy="502702"/>
          </a:xfrm>
          <a:prstGeom prst="rect">
            <a:avLst/>
          </a:prstGeom>
          <a:noFill/>
        </p:spPr>
        <p:txBody>
          <a:bodyPr wrap="square">
            <a:spAutoFit/>
          </a:bodyPr>
          <a:lstStyle/>
          <a:p>
            <a:pPr algn="l"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SEGMENTI STRANK</a:t>
            </a:r>
          </a:p>
        </p:txBody>
      </p:sp>
      <p:sp>
        <p:nvSpPr>
          <p:cNvPr id="38" name="Rectangle 37">
            <a:extLst>
              <a:ext uri="{FF2B5EF4-FFF2-40B4-BE49-F238E27FC236}">
                <a16:creationId xmlns:a16="http://schemas.microsoft.com/office/drawing/2014/main" id="{47904926-01F2-CCDF-1358-A27892245EDD}"/>
              </a:ext>
            </a:extLst>
          </p:cNvPr>
          <p:cNvSpPr/>
          <p:nvPr/>
        </p:nvSpPr>
        <p:spPr>
          <a:xfrm>
            <a:off x="7131344" y="1370098"/>
            <a:ext cx="2271317" cy="539126"/>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B162CAC4-BFDD-2D70-5F2E-C15E0EB6D5A8}"/>
              </a:ext>
            </a:extLst>
          </p:cNvPr>
          <p:cNvSpPr txBox="1"/>
          <p:nvPr/>
        </p:nvSpPr>
        <p:spPr>
          <a:xfrm>
            <a:off x="7185368"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ODNOSI S STRANKAMI</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48DBDC6-FDB5-743D-0469-D72A1E440F65}"/>
              </a:ext>
            </a:extLst>
          </p:cNvPr>
          <p:cNvSpPr/>
          <p:nvPr/>
        </p:nvSpPr>
        <p:spPr>
          <a:xfrm>
            <a:off x="4860761" y="1370098"/>
            <a:ext cx="2271317" cy="53912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342EF31-2E60-D17C-4ECB-27905B5C8A41}"/>
              </a:ext>
            </a:extLst>
          </p:cNvPr>
          <p:cNvSpPr txBox="1"/>
          <p:nvPr/>
        </p:nvSpPr>
        <p:spPr>
          <a:xfrm>
            <a:off x="4914785"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VREDNOSTNE PREDLOGE</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E4D76A9D-422A-A1AD-3D57-B996172234D3}"/>
              </a:ext>
            </a:extLst>
          </p:cNvPr>
          <p:cNvSpPr/>
          <p:nvPr/>
        </p:nvSpPr>
        <p:spPr>
          <a:xfrm>
            <a:off x="2575758" y="1370098"/>
            <a:ext cx="2271317" cy="53912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D0C696FA-943D-3516-EC1C-D197A3073165}"/>
              </a:ext>
            </a:extLst>
          </p:cNvPr>
          <p:cNvSpPr txBox="1"/>
          <p:nvPr/>
        </p:nvSpPr>
        <p:spPr>
          <a:xfrm>
            <a:off x="2629782"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KLJUČNE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DEJAVNOSTI</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4" name="Rectangle 43">
            <a:extLst>
              <a:ext uri="{FF2B5EF4-FFF2-40B4-BE49-F238E27FC236}">
                <a16:creationId xmlns:a16="http://schemas.microsoft.com/office/drawing/2014/main" id="{C2BBE706-0D99-1FF3-FFF4-EF63FCAB1B48}"/>
              </a:ext>
            </a:extLst>
          </p:cNvPr>
          <p:cNvSpPr/>
          <p:nvPr/>
        </p:nvSpPr>
        <p:spPr>
          <a:xfrm>
            <a:off x="277796" y="1370098"/>
            <a:ext cx="2271317" cy="539126"/>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5C534F02-00F5-247C-943E-ACCC073C124F}"/>
              </a:ext>
            </a:extLst>
          </p:cNvPr>
          <p:cNvSpPr txBox="1"/>
          <p:nvPr/>
        </p:nvSpPr>
        <p:spPr>
          <a:xfrm>
            <a:off x="331820"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KLJUČNA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PARTNERSTVA</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7BEB0CC9-A352-B7A9-1644-EAFF0A10B7C1}"/>
              </a:ext>
            </a:extLst>
          </p:cNvPr>
          <p:cNvSpPr/>
          <p:nvPr/>
        </p:nvSpPr>
        <p:spPr>
          <a:xfrm>
            <a:off x="2574216" y="3094507"/>
            <a:ext cx="2271317" cy="53912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EC6BB450-811B-9CBA-117F-D80C702B2A0E}"/>
              </a:ext>
            </a:extLst>
          </p:cNvPr>
          <p:cNvSpPr txBox="1"/>
          <p:nvPr/>
        </p:nvSpPr>
        <p:spPr>
          <a:xfrm>
            <a:off x="2628240" y="3111001"/>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KLJUČNI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VIRI </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85F2DCC3-3622-454D-91FD-97C51518AB5B}"/>
              </a:ext>
            </a:extLst>
          </p:cNvPr>
          <p:cNvSpPr/>
          <p:nvPr/>
        </p:nvSpPr>
        <p:spPr>
          <a:xfrm>
            <a:off x="277796" y="4754003"/>
            <a:ext cx="4567737" cy="314011"/>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BB9407DB-D45D-9927-66F7-7D2DB31B6D4C}"/>
              </a:ext>
            </a:extLst>
          </p:cNvPr>
          <p:cNvSpPr txBox="1"/>
          <p:nvPr/>
        </p:nvSpPr>
        <p:spPr>
          <a:xfrm>
            <a:off x="331820" y="4770497"/>
            <a:ext cx="1836647" cy="297517"/>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STRUKTURA STROŠKOV</a:t>
            </a:r>
          </a:p>
        </p:txBody>
      </p:sp>
      <p:sp>
        <p:nvSpPr>
          <p:cNvPr id="50" name="Rectangle 49">
            <a:extLst>
              <a:ext uri="{FF2B5EF4-FFF2-40B4-BE49-F238E27FC236}">
                <a16:creationId xmlns:a16="http://schemas.microsoft.com/office/drawing/2014/main" id="{9E3344E0-6F94-A774-C71D-8232B120B4FE}"/>
              </a:ext>
            </a:extLst>
          </p:cNvPr>
          <p:cNvSpPr/>
          <p:nvPr/>
        </p:nvSpPr>
        <p:spPr>
          <a:xfrm>
            <a:off x="4847475" y="4754003"/>
            <a:ext cx="6844574" cy="314011"/>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3109CD21-B73E-E02C-CDD2-AEBB5E222211}"/>
              </a:ext>
            </a:extLst>
          </p:cNvPr>
          <p:cNvSpPr txBox="1"/>
          <p:nvPr/>
        </p:nvSpPr>
        <p:spPr>
          <a:xfrm>
            <a:off x="4901499" y="4774476"/>
            <a:ext cx="1836647" cy="502702"/>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PRIHODKI</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pic>
        <p:nvPicPr>
          <p:cNvPr id="52" name="Graphic 16" descr="Train outline">
            <a:extLst>
              <a:ext uri="{FF2B5EF4-FFF2-40B4-BE49-F238E27FC236}">
                <a16:creationId xmlns:a16="http://schemas.microsoft.com/office/drawing/2014/main" id="{2A39498A-8A0A-5FA3-ED8C-0EA78753EF7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847033" y="3651462"/>
            <a:ext cx="481382" cy="481382"/>
          </a:xfrm>
          <a:prstGeom prst="rect">
            <a:avLst/>
          </a:prstGeom>
        </p:spPr>
      </p:pic>
      <p:sp>
        <p:nvSpPr>
          <p:cNvPr id="53" name="Rectangle 52">
            <a:extLst>
              <a:ext uri="{FF2B5EF4-FFF2-40B4-BE49-F238E27FC236}">
                <a16:creationId xmlns:a16="http://schemas.microsoft.com/office/drawing/2014/main" id="{7BCC408E-F8DE-F45D-450C-FCA6C92F2703}"/>
              </a:ext>
            </a:extLst>
          </p:cNvPr>
          <p:cNvSpPr/>
          <p:nvPr/>
        </p:nvSpPr>
        <p:spPr>
          <a:xfrm>
            <a:off x="7131344" y="3067395"/>
            <a:ext cx="2271317" cy="349382"/>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1CBE604F-8772-67D4-82C8-6F27B060168A}"/>
              </a:ext>
            </a:extLst>
          </p:cNvPr>
          <p:cNvSpPr txBox="1"/>
          <p:nvPr/>
        </p:nvSpPr>
        <p:spPr>
          <a:xfrm>
            <a:off x="7185368" y="3101243"/>
            <a:ext cx="1836647" cy="502702"/>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KANALI</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55" name="Slide Number Placeholder 5">
            <a:extLst>
              <a:ext uri="{FF2B5EF4-FFF2-40B4-BE49-F238E27FC236}">
                <a16:creationId xmlns:a16="http://schemas.microsoft.com/office/drawing/2014/main" id="{84AB33DE-30F0-358E-E946-4F6AD6C79EC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spTree>
    <p:extLst>
      <p:ext uri="{BB962C8B-B14F-4D97-AF65-F5344CB8AC3E}">
        <p14:creationId xmlns:p14="http://schemas.microsoft.com/office/powerpoint/2010/main" val="1652437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7DB5E-9A6B-6AF0-4B23-E1B5AAF5777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74E6032-9396-F512-B2F2-A442F994BD0E}"/>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4025924B-1B13-B2E0-9A7F-89E7497971EE}"/>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710F1CAA-DD28-C2E4-7010-424A40B4C5D6}"/>
              </a:ext>
            </a:extLst>
          </p:cNvPr>
          <p:cNvSpPr>
            <a:spLocks noGrp="1"/>
          </p:cNvSpPr>
          <p:nvPr>
            <p:ph type="body" sz="quarter" idx="16"/>
          </p:nvPr>
        </p:nvSpPr>
        <p:spPr>
          <a:xfrm>
            <a:off x="4061012" y="332196"/>
            <a:ext cx="6187888" cy="803654"/>
          </a:xfrm>
          <a:prstGeom prst="rect">
            <a:avLst/>
          </a:prstGeom>
        </p:spPr>
        <p:txBody>
          <a:bodyPr/>
          <a:lstStyle/>
          <a:p>
            <a:pPr>
              <a:lnSpc>
                <a:spcPts val="2960"/>
              </a:lnSpc>
            </a:pPr>
            <a:r>
              <a:rPr lang="en-GB" sz="2800" dirty="0"/>
              <a:t>Naučite se, kako načrtovati svoje ideje na ključnih področjih</a:t>
            </a:r>
          </a:p>
          <a:p>
            <a:pPr>
              <a:lnSpc>
                <a:spcPts val="2960"/>
              </a:lnSpc>
            </a:pPr>
            <a:endParaRPr lang="en-GB" sz="2800" dirty="0"/>
          </a:p>
        </p:txBody>
      </p:sp>
      <p:sp>
        <p:nvSpPr>
          <p:cNvPr id="4" name="Text Placeholder 3">
            <a:extLst>
              <a:ext uri="{FF2B5EF4-FFF2-40B4-BE49-F238E27FC236}">
                <a16:creationId xmlns:a16="http://schemas.microsoft.com/office/drawing/2014/main" id="{A63A084A-40F7-8610-362A-3AA3552F6B02}"/>
              </a:ext>
            </a:extLst>
          </p:cNvPr>
          <p:cNvSpPr>
            <a:spLocks noGrp="1"/>
          </p:cNvSpPr>
          <p:nvPr>
            <p:ph type="body" sz="quarter" idx="21"/>
          </p:nvPr>
        </p:nvSpPr>
        <p:spPr>
          <a:xfrm>
            <a:off x="4061012" y="1329726"/>
            <a:ext cx="7620454"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Kot ste se naučili v prejšnjem ključnem področju učenja, orodje </a:t>
            </a:r>
            <a:r>
              <a:rPr lang="en-GB" b="0" i="0">
                <a:effectLst/>
                <a:latin typeface="Calibri"/>
                <a:ea typeface="Calibri"/>
                <a:cs typeface="Calibri"/>
              </a:rPr>
              <a:t>BMC sestavlja 9 </a:t>
            </a:r>
            <a:r>
              <a:rPr lang="en-GB" b="0" i="0" err="1">
                <a:effectLst/>
                <a:latin typeface="Calibri"/>
                <a:ea typeface="Calibri"/>
                <a:cs typeface="Calibri"/>
              </a:rPr>
              <a:t>elementov</a:t>
            </a:r>
            <a:r>
              <a:rPr lang="en-GB" b="0" i="0">
                <a:effectLst/>
                <a:latin typeface="Calibri"/>
                <a:ea typeface="Calibri"/>
                <a:cs typeface="Calibri"/>
              </a:rPr>
              <a:t>.  Ti </a:t>
            </a:r>
            <a:r>
              <a:rPr lang="en-GB" b="0" i="0" err="1">
                <a:effectLst/>
                <a:latin typeface="Calibri"/>
                <a:ea typeface="Calibri"/>
                <a:cs typeface="Calibri"/>
              </a:rPr>
              <a:t>elementi</a:t>
            </a:r>
            <a:r>
              <a:rPr lang="en-GB" b="0" i="0">
                <a:effectLst/>
                <a:latin typeface="Calibri"/>
                <a:ea typeface="Calibri"/>
                <a:cs typeface="Calibri"/>
              </a:rPr>
              <a:t> </a:t>
            </a:r>
            <a:r>
              <a:rPr lang="en-GB" b="0" i="0" err="1">
                <a:effectLst/>
                <a:latin typeface="Calibri"/>
                <a:ea typeface="Calibri"/>
                <a:cs typeface="Calibri"/>
              </a:rPr>
              <a:t>ali</a:t>
            </a:r>
            <a:r>
              <a:rPr lang="en-GB" b="0" i="0">
                <a:effectLst/>
                <a:latin typeface="Calibri"/>
                <a:ea typeface="Calibri"/>
                <a:cs typeface="Calibri"/>
              </a:rPr>
              <a:t> </a:t>
            </a:r>
            <a:r>
              <a:rPr lang="en-GB" b="0" i="0" err="1">
                <a:effectLst/>
                <a:latin typeface="Calibri"/>
                <a:ea typeface="Calibri"/>
                <a:cs typeface="Calibri"/>
              </a:rPr>
              <a:t>ključni</a:t>
            </a:r>
            <a:r>
              <a:rPr lang="en-GB" b="0" i="0">
                <a:effectLst/>
                <a:latin typeface="Calibri"/>
                <a:ea typeface="Calibri"/>
                <a:cs typeface="Calibri"/>
              </a:rPr>
              <a:t> </a:t>
            </a:r>
            <a:r>
              <a:rPr lang="en-GB" b="0" i="0" err="1">
                <a:effectLst/>
                <a:latin typeface="Calibri"/>
                <a:ea typeface="Calibri"/>
                <a:cs typeface="Calibri"/>
              </a:rPr>
              <a:t>gradniki</a:t>
            </a:r>
            <a:r>
              <a:rPr lang="en-GB" b="0" i="0">
                <a:effectLst/>
                <a:latin typeface="Calibri"/>
                <a:ea typeface="Calibri"/>
                <a:cs typeface="Calibri"/>
              </a:rPr>
              <a:t> </a:t>
            </a:r>
            <a:r>
              <a:rPr lang="en-GB">
                <a:latin typeface="Calibri"/>
                <a:ea typeface="Calibri"/>
                <a:cs typeface="Calibri"/>
              </a:rPr>
              <a:t>se </a:t>
            </a:r>
            <a:r>
              <a:rPr lang="en-GB" b="0" i="0" err="1">
                <a:effectLst/>
                <a:latin typeface="Calibri"/>
                <a:ea typeface="Calibri"/>
                <a:cs typeface="Calibri"/>
              </a:rPr>
              <a:t>lahko</a:t>
            </a:r>
            <a:r>
              <a:rPr lang="en-GB" b="0" i="0">
                <a:effectLst/>
                <a:latin typeface="Calibri"/>
                <a:ea typeface="Calibri"/>
                <a:cs typeface="Calibri"/>
              </a:rPr>
              <a:t> </a:t>
            </a:r>
            <a:r>
              <a:rPr lang="en-GB" err="1">
                <a:latin typeface="Calibri"/>
                <a:ea typeface="Calibri"/>
                <a:cs typeface="Calibri"/>
              </a:rPr>
              <a:t>spreminjajo</a:t>
            </a:r>
            <a:r>
              <a:rPr lang="en-GB" b="0" i="0">
                <a:effectLst/>
                <a:latin typeface="Calibri"/>
                <a:ea typeface="Calibri"/>
                <a:cs typeface="Calibri"/>
              </a:rPr>
              <a:t> in so pogosto med seboj povezani. Kljub temu </a:t>
            </a:r>
            <a:r>
              <a:rPr lang="en-GB" b="0" i="0" dirty="0">
                <a:effectLst/>
                <a:latin typeface="Calibri"/>
                <a:ea typeface="Calibri"/>
                <a:cs typeface="Calibri"/>
              </a:rPr>
              <a:t>je priporočljivo, da jih obdelujete v določenem vrstnem </a:t>
            </a:r>
            <a:r>
              <a:rPr lang="en-GB" b="0" i="0">
                <a:effectLst/>
                <a:latin typeface="Calibri"/>
                <a:ea typeface="Calibri"/>
                <a:cs typeface="Calibri"/>
              </a:rPr>
              <a:t>redu. Razdelijo se lahko v 2 </a:t>
            </a:r>
            <a:r>
              <a:rPr lang="en-GB">
                <a:latin typeface="Calibri"/>
                <a:ea typeface="Calibri"/>
                <a:cs typeface="Calibri"/>
              </a:rPr>
              <a:t>glavna</a:t>
            </a:r>
            <a:r>
              <a:rPr lang="en-GB" b="0" i="0">
                <a:effectLst/>
                <a:latin typeface="Calibri"/>
                <a:ea typeface="Calibri"/>
                <a:cs typeface="Calibri"/>
              </a:rPr>
              <a:t> </a:t>
            </a:r>
            <a:r>
              <a:rPr lang="en-GB">
                <a:latin typeface="Calibri"/>
                <a:ea typeface="Calibri"/>
                <a:cs typeface="Calibri"/>
              </a:rPr>
              <a:t>sklopa</a:t>
            </a:r>
            <a:r>
              <a:rPr lang="en-GB" b="0" i="0">
                <a:effectLst/>
                <a:latin typeface="Calibri"/>
                <a:ea typeface="Calibri"/>
                <a:cs typeface="Calibri"/>
              </a:rPr>
              <a:t>, pri čemer v področjih 6–</a:t>
            </a:r>
            <a:r>
              <a:rPr lang="en-GB" b="0" i="0" dirty="0">
                <a:effectLst/>
                <a:latin typeface="Calibri"/>
                <a:ea typeface="Calibri"/>
                <a:cs typeface="Calibri"/>
              </a:rPr>
              <a:t>9 preučimo, kaj potrebujemo notranje, da lahko izpolnimo </a:t>
            </a:r>
            <a:r>
              <a:rPr lang="en-GB" b="0" i="0">
                <a:effectLst/>
                <a:latin typeface="Calibri"/>
                <a:ea typeface="Calibri"/>
                <a:cs typeface="Calibri"/>
              </a:rPr>
              <a:t>naše vrednostne </a:t>
            </a:r>
            <a:r>
              <a:rPr lang="en-GB" b="0" i="0" err="1">
                <a:effectLst/>
                <a:latin typeface="Calibri"/>
                <a:ea typeface="Calibri"/>
                <a:cs typeface="Calibri"/>
              </a:rPr>
              <a:t>predloge</a:t>
            </a:r>
            <a:r>
              <a:rPr lang="en-GB" b="0" i="0">
                <a:effectLst/>
                <a:latin typeface="Calibri"/>
                <a:ea typeface="Calibri"/>
                <a:cs typeface="Calibri"/>
              </a:rPr>
              <a:t> </a:t>
            </a:r>
            <a:r>
              <a:rPr lang="en-GB">
                <a:latin typeface="Calibri"/>
                <a:ea typeface="Calibri"/>
                <a:cs typeface="Calibri"/>
              </a:rPr>
              <a:t>pri elemtnih</a:t>
            </a:r>
            <a:r>
              <a:rPr lang="en-GB" b="0" i="0">
                <a:effectLst/>
                <a:latin typeface="Calibri"/>
                <a:ea typeface="Calibri"/>
                <a:cs typeface="Calibri"/>
              </a:rPr>
              <a:t> 1–5:</a:t>
            </a:r>
          </a:p>
          <a:p>
            <a:pPr>
              <a:lnSpc>
                <a:spcPts val="2340"/>
              </a:lnSpc>
            </a:pPr>
            <a:endParaRPr lang="en-GB" dirty="0">
              <a:latin typeface="Calibri"/>
              <a:ea typeface="Calibri"/>
              <a:cs typeface="Calibri"/>
            </a:endParaRPr>
          </a:p>
          <a:p>
            <a:pPr marL="228600" indent="-457200">
              <a:lnSpc>
                <a:spcPts val="2340"/>
              </a:lnSpc>
              <a:buClr>
                <a:srgbClr val="459597"/>
              </a:buClr>
              <a:buFont typeface="+mj-lt"/>
              <a:buAutoNum type="arabicPeriod"/>
            </a:pPr>
            <a:r>
              <a:rPr lang="en-GB" b="0" i="0" dirty="0">
                <a:effectLst/>
                <a:latin typeface="Calibri"/>
                <a:ea typeface="Calibri"/>
                <a:cs typeface="Calibri"/>
              </a:rPr>
              <a:t>Segmenti strank (gostov)</a:t>
            </a:r>
          </a:p>
          <a:p>
            <a:pPr marL="228600" indent="-457200">
              <a:lnSpc>
                <a:spcPts val="2340"/>
              </a:lnSpc>
              <a:buClr>
                <a:srgbClr val="459597"/>
              </a:buClr>
              <a:buFont typeface="+mj-lt"/>
              <a:buAutoNum type="arabicPeriod"/>
            </a:pPr>
            <a:r>
              <a:rPr lang="en-GB" b="0" i="0" dirty="0">
                <a:effectLst/>
                <a:latin typeface="Calibri"/>
                <a:ea typeface="Calibri"/>
                <a:cs typeface="Calibri"/>
              </a:rPr>
              <a:t>Vrednostne ponudbe (edinstvena vrednostna ponudba)</a:t>
            </a:r>
          </a:p>
          <a:p>
            <a:pPr marL="228600" indent="-457200">
              <a:lnSpc>
                <a:spcPts val="2340"/>
              </a:lnSpc>
              <a:buClr>
                <a:srgbClr val="459597"/>
              </a:buClr>
              <a:buFont typeface="+mj-lt"/>
              <a:buAutoNum type="arabicPeriod"/>
            </a:pPr>
            <a:r>
              <a:rPr lang="en-GB" b="0" i="0" dirty="0">
                <a:effectLst/>
                <a:latin typeface="Calibri"/>
                <a:ea typeface="Calibri"/>
                <a:cs typeface="Calibri"/>
              </a:rPr>
              <a:t>Kanali</a:t>
            </a:r>
          </a:p>
          <a:p>
            <a:pPr marL="228600" indent="-457200">
              <a:lnSpc>
                <a:spcPts val="2340"/>
              </a:lnSpc>
              <a:buClr>
                <a:srgbClr val="459597"/>
              </a:buClr>
              <a:buFont typeface="+mj-lt"/>
              <a:buAutoNum type="arabicPeriod"/>
            </a:pPr>
            <a:r>
              <a:rPr lang="en-GB" b="0" i="0" dirty="0">
                <a:effectLst/>
                <a:latin typeface="Calibri"/>
                <a:ea typeface="Calibri"/>
                <a:cs typeface="Calibri"/>
              </a:rPr>
              <a:t>Odnosi s strankami (gosti)</a:t>
            </a:r>
          </a:p>
          <a:p>
            <a:pPr marL="228600" indent="-457200">
              <a:lnSpc>
                <a:spcPts val="2340"/>
              </a:lnSpc>
              <a:buClr>
                <a:srgbClr val="459597"/>
              </a:buClr>
              <a:buFont typeface="+mj-lt"/>
              <a:buAutoNum type="arabicPeriod"/>
            </a:pPr>
            <a:r>
              <a:rPr lang="en-GB" b="0" i="0" dirty="0">
                <a:effectLst/>
                <a:latin typeface="Calibri"/>
                <a:ea typeface="Calibri"/>
                <a:cs typeface="Calibri"/>
              </a:rPr>
              <a:t>Prihodkovni tokovi</a:t>
            </a:r>
          </a:p>
          <a:p>
            <a:pPr marL="228600" indent="-457200">
              <a:lnSpc>
                <a:spcPts val="2340"/>
              </a:lnSpc>
              <a:buClr>
                <a:srgbClr val="459597"/>
              </a:buClr>
              <a:buFont typeface="+mj-lt"/>
              <a:buAutoNum type="arabicPeriod"/>
            </a:pPr>
            <a:r>
              <a:rPr lang="en-GB" b="0" i="0" dirty="0">
                <a:effectLst/>
                <a:latin typeface="Calibri"/>
                <a:ea typeface="Calibri"/>
                <a:cs typeface="Calibri"/>
              </a:rPr>
              <a:t>Ključni viri</a:t>
            </a:r>
          </a:p>
          <a:p>
            <a:pPr marL="228600" indent="-457200">
              <a:lnSpc>
                <a:spcPts val="2340"/>
              </a:lnSpc>
              <a:buClr>
                <a:srgbClr val="459597"/>
              </a:buClr>
              <a:buFont typeface="+mj-lt"/>
              <a:buAutoNum type="arabicPeriod"/>
            </a:pPr>
            <a:r>
              <a:rPr lang="en-GB" b="0" i="0" dirty="0">
                <a:effectLst/>
                <a:latin typeface="Calibri"/>
                <a:ea typeface="Calibri"/>
                <a:cs typeface="Calibri"/>
              </a:rPr>
              <a:t>Ključne dejavnosti</a:t>
            </a:r>
          </a:p>
          <a:p>
            <a:pPr marL="228600" indent="-457200">
              <a:lnSpc>
                <a:spcPts val="2340"/>
              </a:lnSpc>
              <a:buClr>
                <a:srgbClr val="459597"/>
              </a:buClr>
              <a:buFont typeface="+mj-lt"/>
              <a:buAutoNum type="arabicPeriod"/>
            </a:pPr>
            <a:r>
              <a:rPr lang="en-GB" b="0" i="0" dirty="0">
                <a:effectLst/>
                <a:latin typeface="Calibri"/>
                <a:ea typeface="Calibri"/>
                <a:cs typeface="Calibri"/>
              </a:rPr>
              <a:t>Ključni partnerji</a:t>
            </a:r>
          </a:p>
          <a:p>
            <a:pPr marL="228600" indent="-457200">
              <a:lnSpc>
                <a:spcPts val="2340"/>
              </a:lnSpc>
              <a:buClr>
                <a:srgbClr val="459597"/>
              </a:buClr>
              <a:buFont typeface="+mj-lt"/>
              <a:buAutoNum type="arabicPeriod"/>
            </a:pPr>
            <a:r>
              <a:rPr lang="en-GB" b="0" i="0" dirty="0">
                <a:effectLst/>
                <a:latin typeface="Calibri"/>
                <a:ea typeface="Calibri"/>
                <a:cs typeface="Calibri"/>
              </a:rPr>
              <a:t>Stroški</a:t>
            </a:r>
          </a:p>
          <a:p>
            <a:pPr>
              <a:lnSpc>
                <a:spcPts val="2340"/>
              </a:lnSpc>
            </a:pPr>
            <a:endParaRPr lang="en-GB" b="0" i="0" dirty="0">
              <a:effectLst/>
              <a:latin typeface="Calibri"/>
              <a:ea typeface="Calibri"/>
              <a:cs typeface="Calibri"/>
            </a:endParaRP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68802B3D-03F2-2804-3DB1-9F00430EA94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spTree>
    <p:extLst>
      <p:ext uri="{BB962C8B-B14F-4D97-AF65-F5344CB8AC3E}">
        <p14:creationId xmlns:p14="http://schemas.microsoft.com/office/powerpoint/2010/main" val="89544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94D7-62EC-FFE2-6B32-CD93C76120E1}"/>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376869CB-CA48-57E3-8D6A-CC62838BF16B}"/>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E279DB60-909F-2019-89B2-E3D78099FECF}"/>
              </a:ext>
            </a:extLst>
          </p:cNvPr>
          <p:cNvSpPr>
            <a:spLocks noGrp="1"/>
          </p:cNvSpPr>
          <p:nvPr>
            <p:ph type="body" sz="quarter" idx="16"/>
          </p:nvPr>
        </p:nvSpPr>
        <p:spPr>
          <a:xfrm>
            <a:off x="644011" y="189057"/>
            <a:ext cx="10430375" cy="803654"/>
          </a:xfrm>
        </p:spPr>
        <p:txBody>
          <a:bodyPr/>
          <a:lstStyle/>
          <a:p>
            <a:pPr>
              <a:lnSpc>
                <a:spcPts val="3720"/>
              </a:lnSpc>
            </a:pPr>
            <a:r>
              <a:rPr lang="en-US" dirty="0"/>
              <a:t>Naučite se, kako načrtovati svoje ideje na ključnih področjih</a:t>
            </a:r>
          </a:p>
          <a:p>
            <a:pPr>
              <a:lnSpc>
                <a:spcPts val="3720"/>
              </a:lnSpc>
            </a:pPr>
            <a:endParaRPr lang="en-US" dirty="0"/>
          </a:p>
        </p:txBody>
      </p:sp>
      <p:sp>
        <p:nvSpPr>
          <p:cNvPr id="6" name="Text Placeholder 5">
            <a:extLst>
              <a:ext uri="{FF2B5EF4-FFF2-40B4-BE49-F238E27FC236}">
                <a16:creationId xmlns:a16="http://schemas.microsoft.com/office/drawing/2014/main" id="{719B2653-2073-D43B-F009-CA2DD245484F}"/>
              </a:ext>
            </a:extLst>
          </p:cNvPr>
          <p:cNvSpPr>
            <a:spLocks noGrp="1"/>
          </p:cNvSpPr>
          <p:nvPr>
            <p:ph type="body" sz="quarter" idx="19"/>
          </p:nvPr>
        </p:nvSpPr>
        <p:spPr>
          <a:xfrm>
            <a:off x="653780" y="1317075"/>
            <a:ext cx="9165469" cy="803654"/>
          </a:xfrm>
        </p:spPr>
        <p:txBody>
          <a:bodyPr/>
          <a:lstStyle/>
          <a:p>
            <a:pPr>
              <a:lnSpc>
                <a:spcPts val="2900"/>
              </a:lnSpc>
            </a:pPr>
            <a:r>
              <a:rPr lang="en-US" dirty="0"/>
              <a:t>Segmenti strank/gostov – kdo so vaši idealni gostje?</a:t>
            </a:r>
          </a:p>
          <a:p>
            <a:pPr>
              <a:lnSpc>
                <a:spcPts val="2900"/>
              </a:lnSpc>
            </a:pPr>
            <a:endParaRPr lang="en-US" dirty="0"/>
          </a:p>
        </p:txBody>
      </p:sp>
      <p:cxnSp>
        <p:nvCxnSpPr>
          <p:cNvPr id="2" name="Straight Connector 1">
            <a:extLst>
              <a:ext uri="{FF2B5EF4-FFF2-40B4-BE49-F238E27FC236}">
                <a16:creationId xmlns:a16="http://schemas.microsoft.com/office/drawing/2014/main" id="{6C4AE3EB-045A-78F7-3548-8338F5074E1A}"/>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BADB839F-92AF-60B6-8B88-797B2C4DA78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
        <p:nvSpPr>
          <p:cNvPr id="10" name="Text Placeholder 4">
            <a:extLst>
              <a:ext uri="{FF2B5EF4-FFF2-40B4-BE49-F238E27FC236}">
                <a16:creationId xmlns:a16="http://schemas.microsoft.com/office/drawing/2014/main" id="{FE2EDF7C-2A3C-FB9A-E001-D9602E593E3D}"/>
              </a:ext>
            </a:extLst>
          </p:cNvPr>
          <p:cNvSpPr txBox="1">
            <a:spLocks/>
          </p:cNvSpPr>
          <p:nvPr/>
        </p:nvSpPr>
        <p:spPr>
          <a:xfrm>
            <a:off x="644011" y="1831735"/>
            <a:ext cx="7245521" cy="4085950"/>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Z razumevanjem segmentov gostov lahko prilagodite svoje tržne aktivnosti in ustvarite resnično edinstveno izkušnjo. To so lahko: </a:t>
            </a:r>
          </a:p>
          <a:p>
            <a:pPr>
              <a:lnSpc>
                <a:spcPts val="2240"/>
              </a:lnSpc>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Potniki v prostem času: </a:t>
            </a:r>
            <a:r>
              <a:rPr lang="en-GB" sz="2200" dirty="0">
                <a:solidFill>
                  <a:srgbClr val="414141"/>
                </a:solidFill>
              </a:rPr>
              <a:t>Ali privabljate družine, ki iščejo sproščujoč oddih? Ali ljubitelje avantur, ki jih privlačijo aktivnosti na prostem? </a:t>
            </a:r>
            <a:r>
              <a:rPr lang="en-GB" sz="2200" dirty="0" err="1">
                <a:solidFill>
                  <a:srgbClr val="414141"/>
                </a:solidFill>
              </a:rPr>
              <a:t>Svoje</a:t>
            </a:r>
            <a:r>
              <a:rPr lang="en-GB" sz="2200" dirty="0">
                <a:solidFill>
                  <a:srgbClr val="414141"/>
                </a:solidFill>
              </a:rPr>
              <a:t> </a:t>
            </a:r>
            <a:r>
              <a:rPr lang="en-GB" sz="2200" dirty="0" err="1">
                <a:solidFill>
                  <a:srgbClr val="414141"/>
                </a:solidFill>
              </a:rPr>
              <a:t>ponudbe</a:t>
            </a:r>
            <a:r>
              <a:rPr lang="en-GB" sz="2200" dirty="0">
                <a:solidFill>
                  <a:srgbClr val="414141"/>
                </a:solidFill>
              </a:rPr>
              <a:t> </a:t>
            </a:r>
            <a:r>
              <a:rPr lang="en-GB" sz="2200" dirty="0" err="1">
                <a:solidFill>
                  <a:srgbClr val="414141"/>
                </a:solidFill>
              </a:rPr>
              <a:t>prilagodite</a:t>
            </a:r>
            <a:r>
              <a:rPr lang="en-GB" sz="2200" dirty="0">
                <a:solidFill>
                  <a:srgbClr val="414141"/>
                </a:solidFill>
              </a:rPr>
              <a:t> </a:t>
            </a:r>
            <a:r>
              <a:rPr lang="en-GB" sz="2200" dirty="0" err="1">
                <a:solidFill>
                  <a:srgbClr val="414141"/>
                </a:solidFill>
              </a:rPr>
              <a:t>temu</a:t>
            </a:r>
            <a:r>
              <a:rPr lang="en-GB" sz="2200" dirty="0">
                <a:solidFill>
                  <a:srgbClr val="414141"/>
                </a:solidFill>
              </a:rPr>
              <a:t>. </a:t>
            </a:r>
            <a:r>
              <a:rPr lang="en-GB" sz="2200" dirty="0" err="1">
                <a:solidFill>
                  <a:srgbClr val="414141"/>
                </a:solidFill>
              </a:rPr>
              <a:t>Razmislite</a:t>
            </a:r>
            <a:r>
              <a:rPr lang="en-GB" sz="2200" dirty="0">
                <a:solidFill>
                  <a:srgbClr val="414141"/>
                </a:solidFill>
              </a:rPr>
              <a:t> o </a:t>
            </a:r>
            <a:r>
              <a:rPr lang="en-GB" sz="2200" dirty="0" err="1">
                <a:solidFill>
                  <a:srgbClr val="414141"/>
                </a:solidFill>
              </a:rPr>
              <a:t>družinskih</a:t>
            </a:r>
            <a:r>
              <a:rPr lang="en-GB" sz="2200" dirty="0">
                <a:solidFill>
                  <a:srgbClr val="414141"/>
                </a:solidFill>
              </a:rPr>
              <a:t> </a:t>
            </a:r>
            <a:r>
              <a:rPr lang="en-GB" sz="2200" dirty="0" err="1">
                <a:solidFill>
                  <a:srgbClr val="414141"/>
                </a:solidFill>
              </a:rPr>
              <a:t>večerih</a:t>
            </a:r>
            <a:r>
              <a:rPr lang="en-GB" sz="2200" dirty="0">
                <a:solidFill>
                  <a:srgbClr val="414141"/>
                </a:solidFill>
              </a:rPr>
              <a:t> </a:t>
            </a:r>
            <a:r>
              <a:rPr lang="en-GB" sz="2200" dirty="0" err="1">
                <a:solidFill>
                  <a:srgbClr val="414141"/>
                </a:solidFill>
              </a:rPr>
              <a:t>ob</a:t>
            </a:r>
            <a:r>
              <a:rPr lang="en-GB" sz="2200" dirty="0">
                <a:solidFill>
                  <a:srgbClr val="414141"/>
                </a:solidFill>
              </a:rPr>
              <a:t> </a:t>
            </a:r>
            <a:r>
              <a:rPr lang="en-GB" sz="2200" dirty="0" err="1">
                <a:solidFill>
                  <a:srgbClr val="414141"/>
                </a:solidFill>
              </a:rPr>
              <a:t>igrah</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partnerstvih</a:t>
            </a:r>
            <a:r>
              <a:rPr lang="en-GB" sz="2200" dirty="0">
                <a:solidFill>
                  <a:srgbClr val="414141"/>
                </a:solidFill>
              </a:rPr>
              <a:t> z </a:t>
            </a:r>
            <a:r>
              <a:rPr lang="en-GB" sz="2200" dirty="0" err="1">
                <a:solidFill>
                  <a:srgbClr val="414141"/>
                </a:solidFill>
              </a:rPr>
              <a:t>lokalnimi</a:t>
            </a:r>
            <a:r>
              <a:rPr lang="en-GB" sz="2200" dirty="0">
                <a:solidFill>
                  <a:srgbClr val="414141"/>
                </a:solidFill>
              </a:rPr>
              <a:t> </a:t>
            </a:r>
            <a:r>
              <a:rPr lang="en-GB" sz="2200" dirty="0" err="1">
                <a:solidFill>
                  <a:srgbClr val="414141"/>
                </a:solidFill>
              </a:rPr>
              <a:t>vodniki</a:t>
            </a:r>
            <a:r>
              <a:rPr lang="en-GB" sz="2200" dirty="0">
                <a:solidFill>
                  <a:srgbClr val="414141"/>
                </a:solidFill>
              </a:rPr>
              <a:t> za </a:t>
            </a:r>
            <a:r>
              <a:rPr lang="en-GB" sz="2200" dirty="0" err="1">
                <a:solidFill>
                  <a:srgbClr val="414141"/>
                </a:solidFill>
              </a:rPr>
              <a:t>avanture</a:t>
            </a:r>
            <a:r>
              <a:rPr lang="en-GB" sz="2200" dirty="0">
                <a:solidFill>
                  <a:srgbClr val="414141"/>
                </a:solidFill>
              </a:rPr>
              <a:t>.</a:t>
            </a:r>
          </a:p>
          <a:p>
            <a:pPr marL="342900" indent="-342900">
              <a:lnSpc>
                <a:spcPts val="2240"/>
              </a:lnSpc>
              <a:buClr>
                <a:srgbClr val="459597"/>
              </a:buClr>
              <a:buFont typeface="Arial" panose="020B0604020202020204" pitchFamily="34" charset="0"/>
              <a:buChar char="•"/>
            </a:pPr>
            <a:r>
              <a:rPr lang="en-GB" sz="2200" b="1" dirty="0">
                <a:solidFill>
                  <a:srgbClr val="414141"/>
                </a:solidFill>
              </a:rPr>
              <a:t>Poslovni strokovnjaki: </a:t>
            </a:r>
            <a:r>
              <a:rPr lang="en-GB" sz="2200" dirty="0">
                <a:solidFill>
                  <a:srgbClr val="414141"/>
                </a:solidFill>
              </a:rPr>
              <a:t>Ali ponujate storitve zaposlenim vodstvenim delavcem? Ponudite pakete zajtrkov za delovne dni z </a:t>
            </a:r>
            <a:r>
              <a:rPr lang="en-GB" sz="2200" dirty="0" err="1">
                <a:solidFill>
                  <a:srgbClr val="414141"/>
                </a:solidFill>
              </a:rPr>
              <a:t>možnostjo</a:t>
            </a:r>
            <a:r>
              <a:rPr lang="en-GB" sz="2200" dirty="0">
                <a:solidFill>
                  <a:srgbClr val="414141"/>
                </a:solidFill>
              </a:rPr>
              <a:t> </a:t>
            </a:r>
            <a:r>
              <a:rPr lang="en-GB" sz="2200" dirty="0" err="1">
                <a:solidFill>
                  <a:srgbClr val="414141"/>
                </a:solidFill>
              </a:rPr>
              <a:t>počitka</a:t>
            </a:r>
            <a:r>
              <a:rPr lang="en-GB" sz="2200" dirty="0">
                <a:solidFill>
                  <a:srgbClr val="414141"/>
                </a:solidFill>
              </a:rPr>
              <a:t> ali </a:t>
            </a:r>
            <a:r>
              <a:rPr lang="en-GB" sz="2200" dirty="0" err="1">
                <a:solidFill>
                  <a:srgbClr val="414141"/>
                </a:solidFill>
              </a:rPr>
              <a:t>delovnimi</a:t>
            </a:r>
            <a:r>
              <a:rPr lang="en-GB" sz="2200" dirty="0">
                <a:solidFill>
                  <a:srgbClr val="414141"/>
                </a:solidFill>
              </a:rPr>
              <a:t> prostori v sobah. Sodelujte z lokalnimi podjetji, da ponudite popuste za podjetja.</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2592F418-1A8C-CC9E-3A69-3D493E4A48D9}"/>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STRANKE </a:t>
            </a:r>
          </a:p>
          <a:p>
            <a:pPr>
              <a:lnSpc>
                <a:spcPts val="2240"/>
              </a:lnSpc>
            </a:pPr>
            <a:r>
              <a:rPr lang="en-GB" sz="2600" b="1" dirty="0">
                <a:solidFill>
                  <a:schemeClr val="bg1"/>
                </a:solidFill>
              </a:rPr>
              <a:t>SEGMENTI</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Segmentirajte svoje stranke na podlagi njihovih potreb, vedenja in drugih lastnosti, ki vplivajo na to, kako cenijo vaše izdelke ali storitve.</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pic>
        <p:nvPicPr>
          <p:cNvPr id="3" name="Graphic 14" descr="Puzzle pieces outline">
            <a:extLst>
              <a:ext uri="{FF2B5EF4-FFF2-40B4-BE49-F238E27FC236}">
                <a16:creationId xmlns:a16="http://schemas.microsoft.com/office/drawing/2014/main" id="{140418A6-BFB7-9018-B1FB-9024480701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83932" y="2479427"/>
            <a:ext cx="878374" cy="878374"/>
          </a:xfrm>
          <a:prstGeom prst="rect">
            <a:avLst/>
          </a:prstGeom>
        </p:spPr>
      </p:pic>
      <p:cxnSp>
        <p:nvCxnSpPr>
          <p:cNvPr id="7" name="Straight Connector 6">
            <a:extLst>
              <a:ext uri="{FF2B5EF4-FFF2-40B4-BE49-F238E27FC236}">
                <a16:creationId xmlns:a16="http://schemas.microsoft.com/office/drawing/2014/main" id="{DEEAD348-D330-B15C-2F7B-6089F3DA99D5}"/>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86E4227F-3BAD-946F-834E-E61CC79DBEE0}"/>
              </a:ext>
            </a:extLst>
          </p:cNvPr>
          <p:cNvSpPr txBox="1"/>
          <p:nvPr/>
        </p:nvSpPr>
        <p:spPr>
          <a:xfrm>
            <a:off x="647111" y="6146195"/>
            <a:ext cx="7364069"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100" dirty="0">
                <a:solidFill>
                  <a:srgbClr val="414141"/>
                </a:solidFill>
                <a:latin typeface="Calibri" panose="020F0502020204030204" pitchFamily="34" charset="0"/>
                <a:cs typeface="Calibri" panose="020F0502020204030204" pitchFamily="34" charset="0"/>
              </a:rPr>
              <a:t>Vir:    </a:t>
            </a:r>
            <a:r>
              <a:rPr lang="en-IE" sz="1100" dirty="0">
                <a:solidFill>
                  <a:srgbClr val="459597"/>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https://businessandplans.com/bed-and-breakfast-business-model-canvas-a-complete-guide/</a:t>
            </a:r>
            <a:endParaRPr lang="en-IE" sz="1100" dirty="0">
              <a:solidFill>
                <a:srgbClr val="459597"/>
              </a:solidFill>
              <a:latin typeface="Calibri" panose="020F0502020204030204" pitchFamily="34" charset="0"/>
              <a:cs typeface="Calibri" panose="020F0502020204030204" pitchFamily="34" charset="0"/>
            </a:endParaRPr>
          </a:p>
          <a:p>
            <a:pPr>
              <a:tabLst>
                <a:tab pos="655638" algn="l"/>
              </a:tabLst>
            </a:pPr>
            <a:r>
              <a:rPr lang="en-IE" sz="1100" dirty="0">
                <a:solidFill>
                  <a:srgbClr val="459597"/>
                </a:solidFill>
                <a:latin typeface="Calibri" panose="020F0502020204030204" pitchFamily="34" charset="0"/>
                <a:cs typeface="Calibri" panose="020F0502020204030204" pitchFamily="34" charset="0"/>
              </a:rPr>
              <a:t> 	</a:t>
            </a:r>
            <a:r>
              <a:rPr lang="en-US" sz="1100" i="1" dirty="0">
                <a:solidFill>
                  <a:srgbClr val="459597"/>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https://www.smartsheet.com/sites/default/files/2024-04/IC-Simple-Business-Model-Canvas-Template-for-    PowerpointExample_Powerpoint.pptx?srsltid=AfmBOop_I2pyimagKBejfl-xt8tteTukVJU7-7NT-CG1nWOo8ROqfG6t</a:t>
            </a:r>
            <a:r>
              <a:rPr lang="en-US" sz="1100" i="1" dirty="0">
                <a:solidFill>
                  <a:srgbClr val="459597"/>
                </a:solidFill>
                <a:latin typeface="Calibri" panose="020F0502020204030204" pitchFamily="34" charset="0"/>
                <a:cs typeface="Calibri" panose="020F0502020204030204" pitchFamily="34" charset="0"/>
              </a:rPr>
              <a:t> </a:t>
            </a:r>
            <a:endParaRPr lang="en-IE" sz="11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100" dirty="0">
              <a:solidFill>
                <a:srgbClr val="4141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3506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2F4F7-3CBF-1C70-D178-E691CBA37160}"/>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96C7B859-8D14-711E-D645-01550BD33071}"/>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738C5F04-B9C4-4D8C-1328-171510D82393}"/>
              </a:ext>
            </a:extLst>
          </p:cNvPr>
          <p:cNvSpPr>
            <a:spLocks noGrp="1"/>
          </p:cNvSpPr>
          <p:nvPr>
            <p:ph type="body" sz="quarter" idx="16"/>
          </p:nvPr>
        </p:nvSpPr>
        <p:spPr>
          <a:xfrm>
            <a:off x="653780" y="189057"/>
            <a:ext cx="10430375" cy="803654"/>
          </a:xfrm>
        </p:spPr>
        <p:txBody>
          <a:bodyPr/>
          <a:lstStyle/>
          <a:p>
            <a:pPr>
              <a:lnSpc>
                <a:spcPts val="3720"/>
              </a:lnSpc>
            </a:pPr>
            <a:r>
              <a:rPr lang="en-US" dirty="0"/>
              <a:t>Naučite se, kako načrtovati svoje ideje na ključnih področjih</a:t>
            </a:r>
          </a:p>
          <a:p>
            <a:pPr>
              <a:lnSpc>
                <a:spcPts val="3720"/>
              </a:lnSpc>
            </a:pPr>
            <a:endParaRPr lang="en-US" dirty="0"/>
          </a:p>
        </p:txBody>
      </p:sp>
      <p:sp>
        <p:nvSpPr>
          <p:cNvPr id="6" name="Text Placeholder 5">
            <a:extLst>
              <a:ext uri="{FF2B5EF4-FFF2-40B4-BE49-F238E27FC236}">
                <a16:creationId xmlns:a16="http://schemas.microsoft.com/office/drawing/2014/main" id="{4BE99E8E-AEFF-7CA1-3E7B-28AF04FBA039}"/>
              </a:ext>
            </a:extLst>
          </p:cNvPr>
          <p:cNvSpPr>
            <a:spLocks noGrp="1"/>
          </p:cNvSpPr>
          <p:nvPr>
            <p:ph type="body" sz="quarter" idx="19"/>
          </p:nvPr>
        </p:nvSpPr>
        <p:spPr>
          <a:xfrm>
            <a:off x="653780" y="1317075"/>
            <a:ext cx="9165469" cy="803654"/>
          </a:xfrm>
        </p:spPr>
        <p:txBody>
          <a:bodyPr/>
          <a:lstStyle/>
          <a:p>
            <a:pPr>
              <a:lnSpc>
                <a:spcPts val="2900"/>
              </a:lnSpc>
            </a:pPr>
            <a:r>
              <a:rPr lang="en-US" dirty="0"/>
              <a:t>Segmenti strank/gostov – kdo so vaši idealni gostje?</a:t>
            </a:r>
          </a:p>
          <a:p>
            <a:pPr>
              <a:lnSpc>
                <a:spcPts val="2900"/>
              </a:lnSpc>
            </a:pPr>
            <a:endParaRPr lang="en-US" dirty="0"/>
          </a:p>
        </p:txBody>
      </p:sp>
      <p:cxnSp>
        <p:nvCxnSpPr>
          <p:cNvPr id="2" name="Straight Connector 1">
            <a:extLst>
              <a:ext uri="{FF2B5EF4-FFF2-40B4-BE49-F238E27FC236}">
                <a16:creationId xmlns:a16="http://schemas.microsoft.com/office/drawing/2014/main" id="{17FEE721-215D-B91A-A8A4-984E7CD133CF}"/>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545FA688-7285-148F-CF5C-39AEC18CE02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
        <p:nvSpPr>
          <p:cNvPr id="10" name="Text Placeholder 4">
            <a:extLst>
              <a:ext uri="{FF2B5EF4-FFF2-40B4-BE49-F238E27FC236}">
                <a16:creationId xmlns:a16="http://schemas.microsoft.com/office/drawing/2014/main" id="{D0794CB7-8A84-63C7-0F02-7D0152EA4EC8}"/>
              </a:ext>
            </a:extLst>
          </p:cNvPr>
          <p:cNvSpPr txBox="1">
            <a:spLocks/>
          </p:cNvSpPr>
          <p:nvPr/>
        </p:nvSpPr>
        <p:spPr>
          <a:xfrm>
            <a:off x="653779" y="1988043"/>
            <a:ext cx="6928127"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Z razumevanjem segmentov gostov lahko prilagodite svoje tržne aktivnosti in ustvarite resnično edinstveno izkušnjo. To so lahko:</a:t>
            </a:r>
          </a:p>
          <a:p>
            <a:pPr marL="342900" indent="-342900">
              <a:lnSpc>
                <a:spcPts val="2240"/>
              </a:lnSpc>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Udeleženci dogodkov</a:t>
            </a:r>
            <a:r>
              <a:rPr lang="en-GB" sz="2200" dirty="0">
                <a:solidFill>
                  <a:srgbClr val="414141"/>
                </a:solidFill>
              </a:rPr>
              <a:t>: Ali je vaš B&amp;B v bližini priljubljenega poročnega prizorišča? Ponudite pakete sob s prevozom ali posebnimi udobji za poročno zabavo.</a:t>
            </a:r>
          </a:p>
          <a:p>
            <a:pPr marL="342900" indent="-342900">
              <a:lnSpc>
                <a:spcPts val="2240"/>
              </a:lnSpc>
              <a:buClr>
                <a:srgbClr val="459597"/>
              </a:buClr>
              <a:buFont typeface="Arial" panose="020B0604020202020204" pitchFamily="34" charset="0"/>
              <a:buChar char="•"/>
            </a:pPr>
            <a:r>
              <a:rPr lang="en-GB" sz="2200" b="1" dirty="0">
                <a:solidFill>
                  <a:srgbClr val="414141"/>
                </a:solidFill>
              </a:rPr>
              <a:t>Iskalci posebnih priložnosti</a:t>
            </a:r>
            <a:r>
              <a:rPr lang="en-GB" sz="2200" dirty="0">
                <a:solidFill>
                  <a:srgbClr val="414141"/>
                </a:solidFill>
              </a:rPr>
              <a:t>: Imate očarljivo, zgodovinsko nepremičnino? Poudarite njen romantični čar s posebnimi ponudbami za valentinovo ali ustvarite paket „staycation“ za lokalne prebivalce.</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02D223E8-C729-301E-14C0-C099FE162927}"/>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STRANKE </a:t>
            </a:r>
          </a:p>
          <a:p>
            <a:pPr>
              <a:lnSpc>
                <a:spcPts val="2240"/>
              </a:lnSpc>
            </a:pPr>
            <a:r>
              <a:rPr lang="en-GB" sz="2600" b="1" dirty="0">
                <a:solidFill>
                  <a:schemeClr val="bg1"/>
                </a:solidFill>
              </a:rPr>
              <a:t>SEGMENTI</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Segmentirajte svoje stranke na podlagi njihovih potreb, vedenja in drugih lastnosti, ki vplivajo na to, kako cenijo vaše izdelke ali storitve.</a:t>
            </a:r>
          </a:p>
          <a:p>
            <a:pPr>
              <a:lnSpc>
                <a:spcPts val="2240"/>
              </a:lnSpc>
            </a:pPr>
            <a:endParaRPr lang="en-GB" sz="2200" dirty="0">
              <a:solidFill>
                <a:schemeClr val="bg1"/>
              </a:solidFill>
            </a:endParaRP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pic>
        <p:nvPicPr>
          <p:cNvPr id="3" name="Graphic 14" descr="Puzzle pieces outline">
            <a:extLst>
              <a:ext uri="{FF2B5EF4-FFF2-40B4-BE49-F238E27FC236}">
                <a16:creationId xmlns:a16="http://schemas.microsoft.com/office/drawing/2014/main" id="{96708CD5-CC38-38A6-9C7A-2EDC992BC0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83932" y="2479427"/>
            <a:ext cx="878374" cy="878374"/>
          </a:xfrm>
          <a:prstGeom prst="rect">
            <a:avLst/>
          </a:prstGeom>
        </p:spPr>
      </p:pic>
      <p:cxnSp>
        <p:nvCxnSpPr>
          <p:cNvPr id="7" name="Straight Connector 6">
            <a:extLst>
              <a:ext uri="{FF2B5EF4-FFF2-40B4-BE49-F238E27FC236}">
                <a16:creationId xmlns:a16="http://schemas.microsoft.com/office/drawing/2014/main" id="{85B7CA17-2987-1F07-F680-E50E152C8EE8}"/>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6D410888-8304-C353-DB99-01315D0823CF}"/>
              </a:ext>
            </a:extLst>
          </p:cNvPr>
          <p:cNvSpPr txBox="1"/>
          <p:nvPr/>
        </p:nvSpPr>
        <p:spPr>
          <a:xfrm>
            <a:off x="647111" y="5938480"/>
            <a:ext cx="7364069" cy="9387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100" b="1" dirty="0">
                <a:solidFill>
                  <a:srgbClr val="414141"/>
                </a:solidFill>
                <a:latin typeface="Calibri" panose="020F0502020204030204" pitchFamily="34" charset="0"/>
                <a:cs typeface="Calibri" panose="020F0502020204030204" pitchFamily="34" charset="0"/>
              </a:rPr>
              <a:t>Vir: </a:t>
            </a:r>
            <a:r>
              <a:rPr lang="en-IE" sz="1100" dirty="0">
                <a:solidFill>
                  <a:srgbClr val="414141"/>
                </a:solidFill>
                <a:latin typeface="Calibri" panose="020F0502020204030204" pitchFamily="34" charset="0"/>
                <a:cs typeface="Calibri" panose="020F0502020204030204" pitchFamily="34" charset="0"/>
              </a:rPr>
              <a:t>   </a:t>
            </a:r>
            <a:r>
              <a:rPr lang="en-IE" sz="1100" dirty="0">
                <a:solidFill>
                  <a:srgbClr val="459597"/>
                </a:solidFill>
                <a:hlinkClick r:id="rId4">
                  <a:extLst>
                    <a:ext uri="{A12FA001-AC4F-418D-AE19-62706E023703}">
                      <ahyp:hlinkClr xmlns:ahyp="http://schemas.microsoft.com/office/drawing/2018/hyperlinkcolor" val="tx"/>
                    </a:ext>
                  </a:extLst>
                </a:hlinkClick>
              </a:rPr>
              <a:t> https://businessandplans.com/bed-and-breakfast-business-model-canvas-a-complete-guide/</a:t>
            </a:r>
            <a:endParaRPr lang="en-IE" sz="1100" dirty="0">
              <a:solidFill>
                <a:srgbClr val="459597"/>
              </a:solidFill>
            </a:endParaRPr>
          </a:p>
          <a:p>
            <a:pPr>
              <a:tabLst>
                <a:tab pos="655638" algn="l"/>
              </a:tabLst>
            </a:pPr>
            <a:r>
              <a:rPr lang="en-IE" sz="1100" dirty="0">
                <a:solidFill>
                  <a:srgbClr val="459597"/>
                </a:solidFill>
              </a:rPr>
              <a:t>	</a:t>
            </a:r>
            <a:r>
              <a:rPr lang="en-IE" sz="1100" dirty="0">
                <a:solidFill>
                  <a:srgbClr val="459597"/>
                </a:solidFill>
                <a:hlinkClick r:id="rId5">
                  <a:extLst>
                    <a:ext uri="{A12FA001-AC4F-418D-AE19-62706E023703}">
                      <ahyp:hlinkClr xmlns:ahyp="http://schemas.microsoft.com/office/drawing/2018/hyperlinkcolor" val="tx"/>
                    </a:ext>
                  </a:extLst>
                </a:hlinkClick>
              </a:rPr>
              <a:t>https://www.smartsheet.com/sites/default/files/2024-04/IC-Simple-Business-Model-Canvas-Template-for-    Powerpoint-Example_Powerpoint.pptx?srsltid=AfmBOop_I2pyimagKBejfl-xt8tteTukVJU7-7NT-CG1nWOo8ROqfG6t</a:t>
            </a:r>
            <a:endParaRPr lang="en-IE" sz="1100" dirty="0">
              <a:solidFill>
                <a:srgbClr val="459597"/>
              </a:solidFill>
            </a:endParaRPr>
          </a:p>
          <a:p>
            <a:pPr>
              <a:tabLst>
                <a:tab pos="655638" algn="l"/>
              </a:tabLst>
            </a:pPr>
            <a:endParaRPr lang="en-IE" sz="1100" dirty="0">
              <a:solidFill>
                <a:srgbClr val="459597"/>
              </a:solidFill>
            </a:endParaRPr>
          </a:p>
          <a:p>
            <a:pPr>
              <a:tabLst>
                <a:tab pos="655638" algn="l"/>
              </a:tabLst>
            </a:pPr>
            <a:endParaRPr lang="en-IE" sz="1100" dirty="0">
              <a:solidFill>
                <a:srgbClr val="4141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278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15AF7-6D16-0AA3-C706-193A4AA2CA88}"/>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59B95BC4-771D-6628-2AED-FF65D78BDB14}"/>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459597"/>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BDDE796F-14D3-0366-A7C8-6E1CD7402802}"/>
              </a:ext>
            </a:extLst>
          </p:cNvPr>
          <p:cNvSpPr>
            <a:spLocks noGrp="1"/>
          </p:cNvSpPr>
          <p:nvPr>
            <p:ph type="body" sz="quarter" idx="16"/>
          </p:nvPr>
        </p:nvSpPr>
        <p:spPr>
          <a:xfrm>
            <a:off x="653780" y="149980"/>
            <a:ext cx="10430375" cy="803654"/>
          </a:xfrm>
        </p:spPr>
        <p:txBody>
          <a:bodyPr/>
          <a:lstStyle/>
          <a:p>
            <a:pPr>
              <a:lnSpc>
                <a:spcPts val="3720"/>
              </a:lnSpc>
            </a:pPr>
            <a:r>
              <a:rPr lang="en-US" dirty="0"/>
              <a:t>Naučite se, kako načrtovati svoje ideje na ključnih področjih</a:t>
            </a:r>
          </a:p>
          <a:p>
            <a:pPr>
              <a:lnSpc>
                <a:spcPts val="3720"/>
              </a:lnSpc>
            </a:pPr>
            <a:endParaRPr lang="en-US" dirty="0"/>
          </a:p>
        </p:txBody>
      </p:sp>
      <p:sp>
        <p:nvSpPr>
          <p:cNvPr id="6" name="Text Placeholder 5">
            <a:extLst>
              <a:ext uri="{FF2B5EF4-FFF2-40B4-BE49-F238E27FC236}">
                <a16:creationId xmlns:a16="http://schemas.microsoft.com/office/drawing/2014/main" id="{0910DF9C-A8DA-FEA0-2436-C3D90C876847}"/>
              </a:ext>
            </a:extLst>
          </p:cNvPr>
          <p:cNvSpPr>
            <a:spLocks noGrp="1"/>
          </p:cNvSpPr>
          <p:nvPr>
            <p:ph type="body" sz="quarter" idx="19"/>
          </p:nvPr>
        </p:nvSpPr>
        <p:spPr>
          <a:xfrm>
            <a:off x="653780" y="1317075"/>
            <a:ext cx="9165469" cy="803654"/>
          </a:xfrm>
        </p:spPr>
        <p:txBody>
          <a:bodyPr/>
          <a:lstStyle/>
          <a:p>
            <a:pPr>
              <a:lnSpc>
                <a:spcPts val="2900"/>
              </a:lnSpc>
            </a:pPr>
            <a:r>
              <a:rPr lang="en-US" dirty="0"/>
              <a:t>Vrednostne ponudbe</a:t>
            </a:r>
          </a:p>
          <a:p>
            <a:pPr>
              <a:lnSpc>
                <a:spcPts val="2900"/>
              </a:lnSpc>
            </a:pPr>
            <a:endParaRPr lang="en-US" dirty="0"/>
          </a:p>
        </p:txBody>
      </p:sp>
      <p:cxnSp>
        <p:nvCxnSpPr>
          <p:cNvPr id="2" name="Straight Connector 1">
            <a:extLst>
              <a:ext uri="{FF2B5EF4-FFF2-40B4-BE49-F238E27FC236}">
                <a16:creationId xmlns:a16="http://schemas.microsoft.com/office/drawing/2014/main" id="{EB7D392B-3D25-BDFD-4745-460B2FAB12C7}"/>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778B6D30-C19E-8251-E68C-CCB3911DD31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sp>
        <p:nvSpPr>
          <p:cNvPr id="10" name="Text Placeholder 4">
            <a:extLst>
              <a:ext uri="{FF2B5EF4-FFF2-40B4-BE49-F238E27FC236}">
                <a16:creationId xmlns:a16="http://schemas.microsoft.com/office/drawing/2014/main" id="{619EC91E-616F-49CD-78A0-EF608A853579}"/>
              </a:ext>
            </a:extLst>
          </p:cNvPr>
          <p:cNvSpPr txBox="1">
            <a:spLocks/>
          </p:cNvSpPr>
          <p:nvPr/>
        </p:nvSpPr>
        <p:spPr>
          <a:xfrm>
            <a:off x="653779" y="2027120"/>
            <a:ext cx="6928127" cy="4085950"/>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Vrednostno ponudbo si lahko predstavljate kot </a:t>
            </a:r>
            <a:r>
              <a:rPr lang="en-GB" sz="2200" dirty="0" err="1">
                <a:solidFill>
                  <a:srgbClr val="414141"/>
                </a:solidFill>
              </a:rPr>
              <a:t>odgovor</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vprašanje</a:t>
            </a:r>
            <a:r>
              <a:rPr lang="en-GB" sz="2200" dirty="0">
                <a:solidFill>
                  <a:srgbClr val="414141"/>
                </a:solidFill>
              </a:rPr>
              <a:t>: Kaj </a:t>
            </a:r>
            <a:r>
              <a:rPr lang="en-GB" sz="2200" dirty="0" err="1">
                <a:solidFill>
                  <a:srgbClr val="414141"/>
                </a:solidFill>
              </a:rPr>
              <a:t>vašo</a:t>
            </a:r>
            <a:r>
              <a:rPr lang="en-GB" sz="2200" dirty="0">
                <a:solidFill>
                  <a:srgbClr val="414141"/>
                </a:solidFill>
              </a:rPr>
              <a:t> </a:t>
            </a:r>
            <a:r>
              <a:rPr lang="en-GB" sz="2200" dirty="0" err="1">
                <a:solidFill>
                  <a:srgbClr val="414141"/>
                </a:solidFill>
              </a:rPr>
              <a:t>nastanitev</a:t>
            </a:r>
            <a:r>
              <a:rPr lang="en-GB" sz="2200" dirty="0">
                <a:solidFill>
                  <a:srgbClr val="414141"/>
                </a:solidFill>
              </a:rPr>
              <a:t> </a:t>
            </a:r>
            <a:r>
              <a:rPr lang="en-GB" sz="2200" dirty="0" err="1">
                <a:solidFill>
                  <a:srgbClr val="414141"/>
                </a:solidFill>
              </a:rPr>
              <a:t>naredi</a:t>
            </a:r>
            <a:r>
              <a:rPr lang="en-GB" sz="2200" dirty="0">
                <a:solidFill>
                  <a:srgbClr val="414141"/>
                </a:solidFill>
              </a:rPr>
              <a:t> </a:t>
            </a:r>
            <a:r>
              <a:rPr lang="en-GB" sz="2200" dirty="0" err="1">
                <a:solidFill>
                  <a:srgbClr val="414141"/>
                </a:solidFill>
              </a:rPr>
              <a:t>posebno</a:t>
            </a:r>
            <a:r>
              <a:rPr lang="en-GB" sz="2200" dirty="0">
                <a:solidFill>
                  <a:srgbClr val="414141"/>
                </a:solidFill>
              </a:rPr>
              <a:t>? </a:t>
            </a:r>
            <a:r>
              <a:rPr lang="en-GB" sz="2200" dirty="0" err="1">
                <a:solidFill>
                  <a:srgbClr val="414141"/>
                </a:solidFill>
              </a:rPr>
              <a:t>Tukaj</a:t>
            </a:r>
            <a:r>
              <a:rPr lang="en-GB" sz="2200" dirty="0">
                <a:solidFill>
                  <a:srgbClr val="414141"/>
                </a:solidFill>
              </a:rPr>
              <a:t> je </a:t>
            </a:r>
            <a:r>
              <a:rPr lang="en-GB" sz="2200" dirty="0" err="1">
                <a:solidFill>
                  <a:srgbClr val="414141"/>
                </a:solidFill>
              </a:rPr>
              <a:t>nekaj</a:t>
            </a:r>
            <a:r>
              <a:rPr lang="en-GB" sz="2200" dirty="0">
                <a:solidFill>
                  <a:srgbClr val="414141"/>
                </a:solidFill>
              </a:rPr>
              <a:t> </a:t>
            </a:r>
            <a:r>
              <a:rPr lang="en-GB" sz="2200" dirty="0" err="1">
                <a:solidFill>
                  <a:srgbClr val="414141"/>
                </a:solidFill>
              </a:rPr>
              <a:t>idej</a:t>
            </a:r>
            <a:r>
              <a:rPr lang="en-GB" sz="2200" dirty="0">
                <a:solidFill>
                  <a:srgbClr val="414141"/>
                </a:solidFill>
              </a:rPr>
              <a:t> in primerov:</a:t>
            </a:r>
          </a:p>
          <a:p>
            <a:pPr marL="342900" indent="-342900">
              <a:lnSpc>
                <a:spcPts val="2240"/>
              </a:lnSpc>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Osebna storitev: </a:t>
            </a:r>
            <a:r>
              <a:rPr lang="en-GB" sz="2200" dirty="0">
                <a:solidFill>
                  <a:srgbClr val="414141"/>
                </a:solidFill>
              </a:rPr>
              <a:t>Vedno je pomembno, da si prizadevate za nekaj več. Zapomnite si želje gostov, ponudite lokalne priporočila ali zagotovite storitev priprave postelje z domačimi dobrotami.</a:t>
            </a:r>
          </a:p>
          <a:p>
            <a:pPr marL="342900" indent="-342900">
              <a:lnSpc>
                <a:spcPts val="2240"/>
              </a:lnSpc>
              <a:buClr>
                <a:srgbClr val="459597"/>
              </a:buClr>
              <a:buFont typeface="Arial" panose="020B0604020202020204" pitchFamily="34" charset="0"/>
              <a:buChar char="•"/>
            </a:pPr>
            <a:r>
              <a:rPr lang="en-GB" sz="2200" b="1" dirty="0">
                <a:solidFill>
                  <a:srgbClr val="414141"/>
                </a:solidFill>
              </a:rPr>
              <a:t>Zajtrk iz lokalnih sestavin: </a:t>
            </a:r>
            <a:r>
              <a:rPr lang="en-GB" sz="2200" dirty="0">
                <a:solidFill>
                  <a:srgbClr val="414141"/>
                </a:solidFill>
              </a:rPr>
              <a:t>To je danes priljubljen trend. Sodelujte z lokalnimi kmetijami za sveže sestavine in ustvarite jedilnik, ki odraža posebnosti regije. Ponujajte alternativne jedi in upoštevajte posebne zahteve.</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F442C228-7D81-F9E2-9F01-CA7506592BBA}"/>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VREDNOST </a:t>
            </a:r>
          </a:p>
          <a:p>
            <a:pPr>
              <a:lnSpc>
                <a:spcPts val="2240"/>
              </a:lnSpc>
            </a:pPr>
            <a:r>
              <a:rPr lang="en-GB" sz="2600" b="1" dirty="0">
                <a:solidFill>
                  <a:schemeClr val="bg1"/>
                </a:solidFill>
              </a:rPr>
              <a:t>PREDLOGI</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Opišite edinstvene prednosti in rešitve, ki jih vaše podjetje ponuja strankam za reševanje njihovih problemov ali zadovoljevanje njihovih potreb.</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3FC74C03-CC9D-444C-DCCC-16FB577E26BE}"/>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422F5E5A-8BA4-F4BD-C65B-DD288483DF30}"/>
              </a:ext>
            </a:extLst>
          </p:cNvPr>
          <p:cNvSpPr txBox="1"/>
          <p:nvPr/>
        </p:nvSpPr>
        <p:spPr>
          <a:xfrm>
            <a:off x="647111" y="5938480"/>
            <a:ext cx="7364069"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100" b="1" dirty="0">
                <a:solidFill>
                  <a:srgbClr val="414141"/>
                </a:solidFill>
                <a:latin typeface="Calibri" panose="020F0502020204030204" pitchFamily="34" charset="0"/>
                <a:cs typeface="Calibri" panose="020F0502020204030204" pitchFamily="34" charset="0"/>
              </a:rPr>
              <a:t>Vir: </a:t>
            </a:r>
            <a:r>
              <a:rPr lang="en-IE" sz="1100" dirty="0">
                <a:latin typeface="Calibri" panose="020F0502020204030204" pitchFamily="34" charset="0"/>
                <a:cs typeface="Calibri" panose="020F0502020204030204" pitchFamily="34" charset="0"/>
              </a:rPr>
              <a:t>   </a:t>
            </a:r>
            <a:r>
              <a:rPr lang="en-IE" sz="11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1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US" sz="11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endParaRPr lang="en-IE" sz="1100" i="1"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100" dirty="0">
              <a:solidFill>
                <a:srgbClr val="414141"/>
              </a:solidFill>
              <a:latin typeface="Calibri" panose="020F0502020204030204" pitchFamily="34" charset="0"/>
              <a:cs typeface="Calibri" panose="020F0502020204030204" pitchFamily="34" charset="0"/>
            </a:endParaRPr>
          </a:p>
        </p:txBody>
      </p:sp>
      <p:pic>
        <p:nvPicPr>
          <p:cNvPr id="12" name="Graphic 8" descr="Clipboard Checked outline">
            <a:extLst>
              <a:ext uri="{FF2B5EF4-FFF2-40B4-BE49-F238E27FC236}">
                <a16:creationId xmlns:a16="http://schemas.microsoft.com/office/drawing/2014/main" id="{E036ECF7-EBB4-66D6-785F-5207E47A9C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9905" y="2495873"/>
            <a:ext cx="745252" cy="745252"/>
          </a:xfrm>
          <a:prstGeom prst="rect">
            <a:avLst/>
          </a:prstGeom>
        </p:spPr>
      </p:pic>
    </p:spTree>
    <p:extLst>
      <p:ext uri="{BB962C8B-B14F-4D97-AF65-F5344CB8AC3E}">
        <p14:creationId xmlns:p14="http://schemas.microsoft.com/office/powerpoint/2010/main" val="3844708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82408-0B9E-60CA-1570-B02DD2216797}"/>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A515C8AF-32C0-CBF6-A8AE-17DE3BF2AAC4}"/>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459597"/>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00D9CB4F-B268-7535-09C9-3F1968312380}"/>
              </a:ext>
            </a:extLst>
          </p:cNvPr>
          <p:cNvSpPr>
            <a:spLocks noGrp="1"/>
          </p:cNvSpPr>
          <p:nvPr>
            <p:ph type="body" sz="quarter" idx="16"/>
          </p:nvPr>
        </p:nvSpPr>
        <p:spPr>
          <a:xfrm>
            <a:off x="663549" y="179288"/>
            <a:ext cx="10430375" cy="803654"/>
          </a:xfrm>
        </p:spPr>
        <p:txBody>
          <a:bodyPr/>
          <a:lstStyle/>
          <a:p>
            <a:pPr>
              <a:lnSpc>
                <a:spcPts val="3720"/>
              </a:lnSpc>
            </a:pPr>
            <a:r>
              <a:rPr lang="en-US" dirty="0"/>
              <a:t>Naučite se, kako načrtovati svoje ideje na ključnih področjih</a:t>
            </a:r>
          </a:p>
          <a:p>
            <a:pPr>
              <a:lnSpc>
                <a:spcPts val="3720"/>
              </a:lnSpc>
            </a:pPr>
            <a:endParaRPr lang="en-US" dirty="0"/>
          </a:p>
        </p:txBody>
      </p:sp>
      <p:sp>
        <p:nvSpPr>
          <p:cNvPr id="6" name="Text Placeholder 5">
            <a:extLst>
              <a:ext uri="{FF2B5EF4-FFF2-40B4-BE49-F238E27FC236}">
                <a16:creationId xmlns:a16="http://schemas.microsoft.com/office/drawing/2014/main" id="{1F65AB8E-F6C3-F878-6FFA-CAB57EABB055}"/>
              </a:ext>
            </a:extLst>
          </p:cNvPr>
          <p:cNvSpPr>
            <a:spLocks noGrp="1"/>
          </p:cNvSpPr>
          <p:nvPr>
            <p:ph type="body" sz="quarter" idx="19"/>
          </p:nvPr>
        </p:nvSpPr>
        <p:spPr>
          <a:xfrm>
            <a:off x="653780" y="1541767"/>
            <a:ext cx="9165469" cy="803654"/>
          </a:xfrm>
        </p:spPr>
        <p:txBody>
          <a:bodyPr/>
          <a:lstStyle/>
          <a:p>
            <a:pPr>
              <a:lnSpc>
                <a:spcPts val="2900"/>
              </a:lnSpc>
            </a:pPr>
            <a:r>
              <a:rPr lang="en-US" dirty="0"/>
              <a:t>Vrednostne ponudbe</a:t>
            </a:r>
          </a:p>
          <a:p>
            <a:pPr>
              <a:lnSpc>
                <a:spcPts val="2900"/>
              </a:lnSpc>
            </a:pPr>
            <a:endParaRPr lang="en-US" dirty="0"/>
          </a:p>
        </p:txBody>
      </p:sp>
      <p:cxnSp>
        <p:nvCxnSpPr>
          <p:cNvPr id="2" name="Straight Connector 1">
            <a:extLst>
              <a:ext uri="{FF2B5EF4-FFF2-40B4-BE49-F238E27FC236}">
                <a16:creationId xmlns:a16="http://schemas.microsoft.com/office/drawing/2014/main" id="{451C4EDE-2954-CC8C-473E-4CFFD3EF2DFD}"/>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5D7074A-CC3F-C900-59E6-108FD9140F0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
        <p:nvSpPr>
          <p:cNvPr id="10" name="Text Placeholder 4">
            <a:extLst>
              <a:ext uri="{FF2B5EF4-FFF2-40B4-BE49-F238E27FC236}">
                <a16:creationId xmlns:a16="http://schemas.microsoft.com/office/drawing/2014/main" id="{785CDA21-214A-FB2F-02D8-77150613BF63}"/>
              </a:ext>
            </a:extLst>
          </p:cNvPr>
          <p:cNvSpPr txBox="1">
            <a:spLocks/>
          </p:cNvSpPr>
          <p:nvPr/>
        </p:nvSpPr>
        <p:spPr>
          <a:xfrm>
            <a:off x="663548" y="2163889"/>
            <a:ext cx="6928127" cy="4085950"/>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Vrednostno ponudbo si lahko predstavljate kot </a:t>
            </a:r>
            <a:r>
              <a:rPr lang="en-GB" sz="2200" dirty="0" err="1">
                <a:solidFill>
                  <a:srgbClr val="414141"/>
                </a:solidFill>
              </a:rPr>
              <a:t>odgovor</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vprašanje</a:t>
            </a:r>
            <a:r>
              <a:rPr lang="en-GB" sz="2200" dirty="0">
                <a:solidFill>
                  <a:srgbClr val="414141"/>
                </a:solidFill>
              </a:rPr>
              <a:t>: Kaj </a:t>
            </a:r>
            <a:r>
              <a:rPr lang="en-GB" sz="2200" dirty="0" err="1">
                <a:solidFill>
                  <a:srgbClr val="414141"/>
                </a:solidFill>
              </a:rPr>
              <a:t>vašo</a:t>
            </a:r>
            <a:r>
              <a:rPr lang="en-GB" sz="2200" dirty="0">
                <a:solidFill>
                  <a:srgbClr val="414141"/>
                </a:solidFill>
              </a:rPr>
              <a:t> </a:t>
            </a:r>
            <a:r>
              <a:rPr lang="en-GB" sz="2200" dirty="0" err="1">
                <a:solidFill>
                  <a:srgbClr val="414141"/>
                </a:solidFill>
              </a:rPr>
              <a:t>nastanitev</a:t>
            </a:r>
            <a:r>
              <a:rPr lang="en-GB" sz="2200" dirty="0">
                <a:solidFill>
                  <a:srgbClr val="414141"/>
                </a:solidFill>
              </a:rPr>
              <a:t> </a:t>
            </a:r>
            <a:r>
              <a:rPr lang="en-GB" sz="2200" dirty="0" err="1">
                <a:solidFill>
                  <a:srgbClr val="414141"/>
                </a:solidFill>
              </a:rPr>
              <a:t>naredi</a:t>
            </a:r>
            <a:r>
              <a:rPr lang="en-GB" sz="2200" dirty="0">
                <a:solidFill>
                  <a:srgbClr val="414141"/>
                </a:solidFill>
              </a:rPr>
              <a:t> </a:t>
            </a:r>
            <a:r>
              <a:rPr lang="en-GB" sz="2200" dirty="0" err="1">
                <a:solidFill>
                  <a:srgbClr val="414141"/>
                </a:solidFill>
              </a:rPr>
              <a:t>posebno</a:t>
            </a:r>
            <a:r>
              <a:rPr lang="en-GB" sz="2200" dirty="0">
                <a:solidFill>
                  <a:srgbClr val="414141"/>
                </a:solidFill>
              </a:rPr>
              <a:t>? </a:t>
            </a:r>
            <a:r>
              <a:rPr lang="en-GB" sz="2200" dirty="0" err="1">
                <a:solidFill>
                  <a:srgbClr val="414141"/>
                </a:solidFill>
              </a:rPr>
              <a:t>Tukaj</a:t>
            </a:r>
            <a:r>
              <a:rPr lang="en-GB" sz="2200" dirty="0">
                <a:solidFill>
                  <a:srgbClr val="414141"/>
                </a:solidFill>
              </a:rPr>
              <a:t> je </a:t>
            </a:r>
            <a:r>
              <a:rPr lang="en-GB" sz="2200" dirty="0" err="1">
                <a:solidFill>
                  <a:srgbClr val="414141"/>
                </a:solidFill>
              </a:rPr>
              <a:t>nekaj</a:t>
            </a:r>
            <a:r>
              <a:rPr lang="en-GB" sz="2200" dirty="0">
                <a:solidFill>
                  <a:srgbClr val="414141"/>
                </a:solidFill>
              </a:rPr>
              <a:t> </a:t>
            </a:r>
            <a:r>
              <a:rPr lang="en-GB" sz="2200" dirty="0" err="1">
                <a:solidFill>
                  <a:srgbClr val="414141"/>
                </a:solidFill>
              </a:rPr>
              <a:t>idej</a:t>
            </a:r>
            <a:r>
              <a:rPr lang="en-GB" sz="2200" dirty="0">
                <a:solidFill>
                  <a:srgbClr val="414141"/>
                </a:solidFill>
              </a:rPr>
              <a:t> in primerov:</a:t>
            </a:r>
          </a:p>
          <a:p>
            <a:pPr marL="342900" indent="-342900">
              <a:lnSpc>
                <a:spcPts val="2240"/>
              </a:lnSpc>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Tematske sobe: </a:t>
            </a:r>
            <a:r>
              <a:rPr lang="en-GB" sz="2200" dirty="0">
                <a:solidFill>
                  <a:srgbClr val="414141"/>
                </a:solidFill>
              </a:rPr>
              <a:t>Kaj naredi vaše notranje </a:t>
            </a:r>
            <a:r>
              <a:rPr lang="en-GB" sz="2200" dirty="0" err="1">
                <a:solidFill>
                  <a:srgbClr val="414141"/>
                </a:solidFill>
              </a:rPr>
              <a:t>prostore</a:t>
            </a:r>
            <a:r>
              <a:rPr lang="en-GB" sz="2200" dirty="0">
                <a:solidFill>
                  <a:srgbClr val="414141"/>
                </a:solidFill>
              </a:rPr>
              <a:t> </a:t>
            </a:r>
            <a:r>
              <a:rPr lang="en-GB" sz="2200" dirty="0" err="1">
                <a:solidFill>
                  <a:srgbClr val="414141"/>
                </a:solidFill>
              </a:rPr>
              <a:t>edinstvene</a:t>
            </a:r>
            <a:r>
              <a:rPr lang="en-GB" sz="2200" dirty="0">
                <a:solidFill>
                  <a:srgbClr val="414141"/>
                </a:solidFill>
              </a:rPr>
              <a:t>? Ali s </a:t>
            </a:r>
            <a:r>
              <a:rPr lang="en-GB" sz="2200" dirty="0" err="1">
                <a:solidFill>
                  <a:srgbClr val="414141"/>
                </a:solidFill>
              </a:rPr>
              <a:t>tematskimi</a:t>
            </a:r>
            <a:r>
              <a:rPr lang="en-GB" sz="2200" dirty="0">
                <a:solidFill>
                  <a:srgbClr val="414141"/>
                </a:solidFill>
              </a:rPr>
              <a:t> </a:t>
            </a:r>
            <a:r>
              <a:rPr lang="en-GB" sz="2200" dirty="0" err="1">
                <a:solidFill>
                  <a:srgbClr val="414141"/>
                </a:solidFill>
              </a:rPr>
              <a:t>sobami</a:t>
            </a:r>
            <a:r>
              <a:rPr lang="en-GB" sz="2200" dirty="0">
                <a:solidFill>
                  <a:srgbClr val="414141"/>
                </a:solidFill>
              </a:rPr>
              <a:t>, kot so pariško navdihnjena suita ali soba z mornarsko tematiko za družine, pritegnete posebne interese?</a:t>
            </a:r>
          </a:p>
          <a:p>
            <a:pPr marL="342900" indent="-342900">
              <a:lnSpc>
                <a:spcPts val="2240"/>
              </a:lnSpc>
              <a:buClr>
                <a:srgbClr val="459597"/>
              </a:buClr>
              <a:buFont typeface="Arial" panose="020B0604020202020204" pitchFamily="34" charset="0"/>
              <a:buChar char="•"/>
            </a:pPr>
            <a:r>
              <a:rPr lang="en-GB" sz="2200" b="1" dirty="0">
                <a:solidFill>
                  <a:srgbClr val="414141"/>
                </a:solidFill>
              </a:rPr>
              <a:t>Edinstvene storitve: </a:t>
            </a:r>
            <a:r>
              <a:rPr lang="en-GB" sz="2200" dirty="0">
                <a:solidFill>
                  <a:srgbClr val="414141"/>
                </a:solidFill>
              </a:rPr>
              <a:t>Ponudite brezplačne storitve, ki izboljšajo izkušnjo gostov. Razmislite o izposoji koles, tečajih joge ali spa tretmajih na kraju samem (sodelujte z lokalnimi ponudniki).</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C702D438-4958-81D4-517F-45DE90F7695E}"/>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VREDNOST </a:t>
            </a:r>
          </a:p>
          <a:p>
            <a:pPr>
              <a:lnSpc>
                <a:spcPts val="2240"/>
              </a:lnSpc>
            </a:pPr>
            <a:r>
              <a:rPr lang="en-GB" sz="2600" b="1" dirty="0">
                <a:solidFill>
                  <a:schemeClr val="bg1"/>
                </a:solidFill>
              </a:rPr>
              <a:t>PONUDBE</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Opišite edinstvene prednosti in rešitve, ki jih vaše podjetje ponuja strankam za reševanje njihovih problemov ali zadovoljevanje njihovih potreb.</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3A3132C7-4CB9-340C-5294-F99C1E89E3A9}"/>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364F4157-BBEB-4BD5-D2BB-81D6E66F6A97}"/>
              </a:ext>
            </a:extLst>
          </p:cNvPr>
          <p:cNvSpPr txBox="1"/>
          <p:nvPr/>
        </p:nvSpPr>
        <p:spPr>
          <a:xfrm>
            <a:off x="647111" y="5938480"/>
            <a:ext cx="7469947"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100" b="1" dirty="0">
                <a:solidFill>
                  <a:srgbClr val="414141"/>
                </a:solidFill>
                <a:latin typeface="Calibri" panose="020F0502020204030204" pitchFamily="34" charset="0"/>
                <a:cs typeface="Calibri" panose="020F0502020204030204" pitchFamily="34" charset="0"/>
              </a:rPr>
              <a:t>Vir: </a:t>
            </a:r>
            <a:r>
              <a:rPr lang="en-IE" sz="1100" dirty="0">
                <a:latin typeface="Calibri" panose="020F0502020204030204" pitchFamily="34" charset="0"/>
                <a:cs typeface="Calibri" panose="020F0502020204030204" pitchFamily="34" charset="0"/>
              </a:rPr>
              <a:t>   </a:t>
            </a:r>
            <a:r>
              <a:rPr lang="en-IE" sz="11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p>
          <a:p>
            <a:pPr marL="668338">
              <a:tabLst>
                <a:tab pos="655638" algn="l"/>
              </a:tabLst>
            </a:pPr>
            <a:r>
              <a:rPr lang="en-US" sz="11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 </a:t>
            </a:r>
            <a:r>
              <a:rPr lang="en-IE" sz="11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t>
            </a:r>
            <a:endParaRPr lang="en-IE" sz="11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100" dirty="0">
              <a:solidFill>
                <a:srgbClr val="414141"/>
              </a:solidFill>
              <a:latin typeface="Calibri" panose="020F0502020204030204" pitchFamily="34" charset="0"/>
              <a:cs typeface="Calibri" panose="020F0502020204030204" pitchFamily="34" charset="0"/>
            </a:endParaRPr>
          </a:p>
        </p:txBody>
      </p:sp>
      <p:pic>
        <p:nvPicPr>
          <p:cNvPr id="3" name="Graphic 8" descr="Clipboard Checked outline">
            <a:extLst>
              <a:ext uri="{FF2B5EF4-FFF2-40B4-BE49-F238E27FC236}">
                <a16:creationId xmlns:a16="http://schemas.microsoft.com/office/drawing/2014/main" id="{2E420586-53CF-4EBD-AFBF-6E4F679341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9905" y="2495873"/>
            <a:ext cx="745252" cy="745252"/>
          </a:xfrm>
          <a:prstGeom prst="rect">
            <a:avLst/>
          </a:prstGeom>
        </p:spPr>
      </p:pic>
    </p:spTree>
    <p:extLst>
      <p:ext uri="{BB962C8B-B14F-4D97-AF65-F5344CB8AC3E}">
        <p14:creationId xmlns:p14="http://schemas.microsoft.com/office/powerpoint/2010/main" val="2255542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79E8B-3097-1397-73A1-195C58146B4B}"/>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D8D9128C-C6D6-3916-5D27-A3B74DA904F2}"/>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FBA63B"/>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0503E8DE-9C3C-218F-A834-28C3348B3498}"/>
              </a:ext>
            </a:extLst>
          </p:cNvPr>
          <p:cNvSpPr>
            <a:spLocks noGrp="1"/>
          </p:cNvSpPr>
          <p:nvPr>
            <p:ph type="body" sz="quarter" idx="16"/>
          </p:nvPr>
        </p:nvSpPr>
        <p:spPr>
          <a:xfrm>
            <a:off x="653780" y="189057"/>
            <a:ext cx="10430375" cy="803654"/>
          </a:xfrm>
        </p:spPr>
        <p:txBody>
          <a:bodyPr/>
          <a:lstStyle/>
          <a:p>
            <a:pPr>
              <a:lnSpc>
                <a:spcPts val="3720"/>
              </a:lnSpc>
            </a:pPr>
            <a:r>
              <a:rPr lang="en-US" dirty="0"/>
              <a:t>Naučite se, kako načrtovati svoje ideje na ključnih področjih</a:t>
            </a:r>
          </a:p>
          <a:p>
            <a:pPr>
              <a:lnSpc>
                <a:spcPts val="3720"/>
              </a:lnSpc>
            </a:pPr>
            <a:endParaRPr lang="en-US" dirty="0"/>
          </a:p>
        </p:txBody>
      </p:sp>
      <p:sp>
        <p:nvSpPr>
          <p:cNvPr id="6" name="Text Placeholder 5">
            <a:extLst>
              <a:ext uri="{FF2B5EF4-FFF2-40B4-BE49-F238E27FC236}">
                <a16:creationId xmlns:a16="http://schemas.microsoft.com/office/drawing/2014/main" id="{87C81F64-8902-1DAA-B46B-A31DE9B6FAA0}"/>
              </a:ext>
            </a:extLst>
          </p:cNvPr>
          <p:cNvSpPr>
            <a:spLocks noGrp="1"/>
          </p:cNvSpPr>
          <p:nvPr>
            <p:ph type="body" sz="quarter" idx="19"/>
          </p:nvPr>
        </p:nvSpPr>
        <p:spPr>
          <a:xfrm>
            <a:off x="653780" y="1317075"/>
            <a:ext cx="9165469" cy="803654"/>
          </a:xfrm>
        </p:spPr>
        <p:txBody>
          <a:bodyPr/>
          <a:lstStyle/>
          <a:p>
            <a:pPr>
              <a:lnSpc>
                <a:spcPts val="2900"/>
              </a:lnSpc>
            </a:pPr>
            <a:r>
              <a:rPr lang="en-US" dirty="0"/>
              <a:t>Kanali (kako gostje najdejo vaše podjetje in opravijo rezervacijo)</a:t>
            </a:r>
          </a:p>
          <a:p>
            <a:pPr>
              <a:lnSpc>
                <a:spcPts val="2900"/>
              </a:lnSpc>
            </a:pPr>
            <a:endParaRPr lang="en-US" dirty="0"/>
          </a:p>
        </p:txBody>
      </p:sp>
      <p:cxnSp>
        <p:nvCxnSpPr>
          <p:cNvPr id="2" name="Straight Connector 1">
            <a:extLst>
              <a:ext uri="{FF2B5EF4-FFF2-40B4-BE49-F238E27FC236}">
                <a16:creationId xmlns:a16="http://schemas.microsoft.com/office/drawing/2014/main" id="{7DA3D5C1-3E72-64BA-E58F-AD9717344E84}"/>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3A5B4584-7B82-8251-F28E-0D94CBD88DA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sp>
        <p:nvSpPr>
          <p:cNvPr id="10" name="Text Placeholder 4">
            <a:extLst>
              <a:ext uri="{FF2B5EF4-FFF2-40B4-BE49-F238E27FC236}">
                <a16:creationId xmlns:a16="http://schemas.microsoft.com/office/drawing/2014/main" id="{66B6B420-0A78-460A-4E6A-6F56859C575C}"/>
              </a:ext>
            </a:extLst>
          </p:cNvPr>
          <p:cNvSpPr txBox="1">
            <a:spLocks/>
          </p:cNvSpPr>
          <p:nvPr/>
        </p:nvSpPr>
        <p:spPr>
          <a:xfrm>
            <a:off x="644010" y="2290889"/>
            <a:ext cx="7211434" cy="4085950"/>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Družbeni mediji: </a:t>
            </a:r>
            <a:r>
              <a:rPr lang="en-GB" sz="2200" dirty="0">
                <a:solidFill>
                  <a:srgbClr val="414141"/>
                </a:solidFill>
              </a:rPr>
              <a:t>Uporaba trženja prek družbenih medijev je danes </a:t>
            </a:r>
            <a:r>
              <a:rPr lang="en-GB" sz="2200" dirty="0" err="1">
                <a:solidFill>
                  <a:srgbClr val="414141"/>
                </a:solidFill>
              </a:rPr>
              <a:t>temelj</a:t>
            </a:r>
            <a:r>
              <a:rPr lang="en-GB" sz="2200" dirty="0">
                <a:solidFill>
                  <a:srgbClr val="414141"/>
                </a:solidFill>
              </a:rPr>
              <a:t> </a:t>
            </a:r>
            <a:r>
              <a:rPr lang="en-GB" sz="2200" dirty="0" err="1">
                <a:solidFill>
                  <a:srgbClr val="414141"/>
                </a:solidFill>
              </a:rPr>
              <a:t>vsakega</a:t>
            </a:r>
            <a:r>
              <a:rPr lang="en-GB" sz="2200" dirty="0">
                <a:solidFill>
                  <a:srgbClr val="414141"/>
                </a:solidFill>
              </a:rPr>
              <a:t> </a:t>
            </a:r>
            <a:r>
              <a:rPr lang="en-GB" sz="2200" dirty="0" err="1">
                <a:solidFill>
                  <a:srgbClr val="414141"/>
                </a:solidFill>
              </a:rPr>
              <a:t>podjetja</a:t>
            </a:r>
            <a:r>
              <a:rPr lang="en-GB" sz="2200" dirty="0">
                <a:solidFill>
                  <a:srgbClr val="414141"/>
                </a:solidFill>
              </a:rPr>
              <a:t> in </a:t>
            </a:r>
            <a:r>
              <a:rPr lang="en-GB" sz="2200" dirty="0" err="1">
                <a:solidFill>
                  <a:srgbClr val="414141"/>
                </a:solidFill>
              </a:rPr>
              <a:t>penzion</a:t>
            </a:r>
            <a:r>
              <a:rPr lang="en-GB" sz="2200" dirty="0">
                <a:solidFill>
                  <a:srgbClr val="414141"/>
                </a:solidFill>
              </a:rPr>
              <a:t> ni nobena izjema. Predstavite čar svojega penziona z zanimivimi fotografijami in videoposnetki. Privabite potencialne goste s potovalnimi nasveti in priporočili o lokalnih znamenitostih. Oglaševanje na družbenih medijih usmerite na podlagi opredeljenih segmentov strank.</a:t>
            </a:r>
          </a:p>
          <a:p>
            <a:pPr marL="342900" indent="-342900">
              <a:lnSpc>
                <a:spcPts val="2240"/>
              </a:lnSpc>
              <a:buClr>
                <a:srgbClr val="459597"/>
              </a:buClr>
              <a:buFont typeface="Arial" panose="020B0604020202020204" pitchFamily="34" charset="0"/>
              <a:buChar char="•"/>
            </a:pPr>
            <a:r>
              <a:rPr lang="en-GB" sz="2200" b="1" dirty="0">
                <a:solidFill>
                  <a:srgbClr val="414141"/>
                </a:solidFill>
              </a:rPr>
              <a:t>Spletne potovalne agencije (OTA): </a:t>
            </a:r>
            <a:r>
              <a:rPr lang="en-GB" sz="2200" dirty="0">
                <a:solidFill>
                  <a:srgbClr val="414141"/>
                </a:solidFill>
              </a:rPr>
              <a:t>Sodelujte z uglednimi OTA, kot sta Booking.com ali Expedia, da dosežete širše občinstvo. Vendar uravnotežite izpostavljenost OTA z rezervacijami na vaši lastni spletni strani, da zmanjšate provizije.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D508D084-3FD8-4074-511E-75540C45619F}"/>
              </a:ext>
            </a:extLst>
          </p:cNvPr>
          <p:cNvSpPr txBox="1">
            <a:spLocks/>
          </p:cNvSpPr>
          <p:nvPr/>
        </p:nvSpPr>
        <p:spPr>
          <a:xfrm>
            <a:off x="8297842" y="2662979"/>
            <a:ext cx="2900201" cy="1669808"/>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KANALI</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endParaRPr lang="en-GB" sz="2200" dirty="0">
              <a:solidFill>
                <a:schemeClr val="bg1"/>
              </a:solidFill>
            </a:endParaRPr>
          </a:p>
          <a:p>
            <a:pPr>
              <a:lnSpc>
                <a:spcPts val="2240"/>
              </a:lnSpc>
            </a:pPr>
            <a:r>
              <a:rPr lang="en-GB" sz="2200" dirty="0">
                <a:solidFill>
                  <a:schemeClr val="bg1"/>
                </a:solidFill>
              </a:rPr>
              <a:t>Opredelite </a:t>
            </a:r>
            <a:r>
              <a:rPr lang="en-GB" sz="2200" dirty="0" err="1">
                <a:solidFill>
                  <a:schemeClr val="bg1"/>
                </a:solidFill>
              </a:rPr>
              <a:t>kanale</a:t>
            </a:r>
            <a:r>
              <a:rPr lang="en-GB" sz="2200" dirty="0">
                <a:solidFill>
                  <a:schemeClr val="bg1"/>
                </a:solidFill>
              </a:rPr>
              <a:t>, </a:t>
            </a:r>
            <a:r>
              <a:rPr lang="en-GB" sz="2200" dirty="0" err="1">
                <a:solidFill>
                  <a:schemeClr val="bg1"/>
                </a:solidFill>
              </a:rPr>
              <a:t>prek</a:t>
            </a:r>
            <a:r>
              <a:rPr lang="en-GB" sz="2200" dirty="0">
                <a:solidFill>
                  <a:schemeClr val="bg1"/>
                </a:solidFill>
              </a:rPr>
              <a:t> </a:t>
            </a:r>
            <a:r>
              <a:rPr lang="en-GB" sz="2200" dirty="0" err="1">
                <a:solidFill>
                  <a:schemeClr val="bg1"/>
                </a:solidFill>
              </a:rPr>
              <a:t>katerih</a:t>
            </a:r>
            <a:r>
              <a:rPr lang="en-GB" sz="2200" dirty="0">
                <a:solidFill>
                  <a:schemeClr val="bg1"/>
                </a:solidFill>
              </a:rPr>
              <a:t> </a:t>
            </a:r>
            <a:r>
              <a:rPr lang="en-GB" sz="2200" dirty="0" err="1">
                <a:solidFill>
                  <a:schemeClr val="bg1"/>
                </a:solidFill>
              </a:rPr>
              <a:t>komunicirate</a:t>
            </a:r>
            <a:r>
              <a:rPr lang="en-GB" sz="2200" dirty="0">
                <a:solidFill>
                  <a:schemeClr val="bg1"/>
                </a:solidFill>
              </a:rPr>
              <a:t> s </a:t>
            </a:r>
            <a:r>
              <a:rPr lang="en-GB" sz="2200" dirty="0" err="1">
                <a:solidFill>
                  <a:schemeClr val="bg1"/>
                </a:solidFill>
              </a:rPr>
              <a:t>strankami</a:t>
            </a:r>
            <a:r>
              <a:rPr lang="en-GB" sz="2200" dirty="0">
                <a:solidFill>
                  <a:schemeClr val="bg1"/>
                </a:solidFill>
              </a:rPr>
              <a:t> in širite svojo vrednostno ponudbo, na primer spletne strani, trgovine na drobno ali neposredna prodaja.</a:t>
            </a:r>
            <a:endParaRPr lang="en-GB" sz="2200" dirty="0">
              <a:solidFill>
                <a:schemeClr val="bg1"/>
              </a:solidFill>
              <a:ea typeface="Calibri"/>
              <a:cs typeface="Calibri"/>
            </a:endParaRP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89A1778F-C1DD-00BF-BCED-B2638B516DDB}"/>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2E026A99-FBD8-3E72-D1F2-BB5C04870819}"/>
              </a:ext>
            </a:extLst>
          </p:cNvPr>
          <p:cNvSpPr txBox="1"/>
          <p:nvPr/>
        </p:nvSpPr>
        <p:spPr>
          <a:xfrm>
            <a:off x="647111" y="5938480"/>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Vir: </a:t>
            </a:r>
            <a:r>
              <a:rPr lang="en-IE" sz="1200" dirty="0">
                <a:solidFill>
                  <a:srgbClr val="414141"/>
                </a:solidFill>
                <a:latin typeface="Calibri" panose="020F0502020204030204" pitchFamily="34" charset="0"/>
                <a:cs typeface="Calibri" panose="020F0502020204030204" pitchFamily="34" charset="0"/>
              </a:rPr>
              <a:t>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8" name="Graphic 16" descr="Train outline">
            <a:extLst>
              <a:ext uri="{FF2B5EF4-FFF2-40B4-BE49-F238E27FC236}">
                <a16:creationId xmlns:a16="http://schemas.microsoft.com/office/drawing/2014/main" id="{615AC486-DAB0-0E52-89D7-F6B44A2EE8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87169" y="2541959"/>
            <a:ext cx="951052" cy="951052"/>
          </a:xfrm>
          <a:prstGeom prst="rect">
            <a:avLst/>
          </a:prstGeom>
        </p:spPr>
      </p:pic>
    </p:spTree>
    <p:extLst>
      <p:ext uri="{BB962C8B-B14F-4D97-AF65-F5344CB8AC3E}">
        <p14:creationId xmlns:p14="http://schemas.microsoft.com/office/powerpoint/2010/main" val="343911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EF25FA4-67F8-8DC8-FA8D-BFA7680CF748}"/>
              </a:ext>
            </a:extLst>
          </p:cNvPr>
          <p:cNvPicPr>
            <a:picLocks noGrp="1" noChangeAspect="1"/>
          </p:cNvPicPr>
          <p:nvPr>
            <p:ph type="pic" sz="quarter" idx="19"/>
          </p:nvPr>
        </p:nvPicPr>
        <p:blipFill>
          <a:blip r:embed="rId2"/>
          <a:srcRect t="124" b="124"/>
          <a:stretch>
            <a:fillRect/>
          </a:stretch>
        </p:blipFill>
        <p:spPr/>
      </p:pic>
      <p:sp>
        <p:nvSpPr>
          <p:cNvPr id="13" name="Text Placeholder 1">
            <a:extLst>
              <a:ext uri="{FF2B5EF4-FFF2-40B4-BE49-F238E27FC236}">
                <a16:creationId xmlns:a16="http://schemas.microsoft.com/office/drawing/2014/main" id="{5DEA8382-285E-2683-AF12-F862B2D79B99}"/>
              </a:ext>
            </a:extLst>
          </p:cNvPr>
          <p:cNvSpPr>
            <a:spLocks noGrp="1"/>
          </p:cNvSpPr>
          <p:nvPr>
            <p:ph type="body" sz="quarter" idx="16"/>
          </p:nvPr>
        </p:nvSpPr>
        <p:spPr>
          <a:xfrm>
            <a:off x="558237" y="2223992"/>
            <a:ext cx="4847481" cy="3066422"/>
          </a:xfrm>
        </p:spPr>
        <p:txBody>
          <a:bodyPr>
            <a:noAutofit/>
          </a:bodyPr>
          <a:lstStyle/>
          <a:p>
            <a:pPr>
              <a:spcAft>
                <a:spcPts val="600"/>
              </a:spcAft>
            </a:pPr>
            <a:r>
              <a:rPr lang="en-US" sz="3200" b="1" dirty="0"/>
              <a:t>Poglavje 3:</a:t>
            </a:r>
          </a:p>
          <a:p>
            <a:pPr>
              <a:lnSpc>
                <a:spcPts val="2620"/>
              </a:lnSpc>
            </a:pPr>
            <a:r>
              <a:rPr lang="en-US" sz="2600" dirty="0"/>
              <a:t>Oblikovanje preprostega, izvedljivega poslovnega načrta s pomočjo poslovnega modela Canvas</a:t>
            </a:r>
          </a:p>
          <a:p>
            <a:pPr>
              <a:lnSpc>
                <a:spcPts val="2620"/>
              </a:lnSpc>
            </a:pPr>
            <a:endParaRPr lang="en-US" sz="2600" dirty="0"/>
          </a:p>
          <a:p>
            <a:pPr>
              <a:lnSpc>
                <a:spcPts val="2620"/>
              </a:lnSpc>
            </a:pPr>
            <a:endParaRPr lang="en-IE" sz="2600" dirty="0"/>
          </a:p>
        </p:txBody>
      </p:sp>
      <p:sp>
        <p:nvSpPr>
          <p:cNvPr id="14" name="Text Placeholder 2">
            <a:extLst>
              <a:ext uri="{FF2B5EF4-FFF2-40B4-BE49-F238E27FC236}">
                <a16:creationId xmlns:a16="http://schemas.microsoft.com/office/drawing/2014/main" id="{BC465EA7-E6A4-4D61-0A4F-DF73717CAF5F}"/>
              </a:ext>
            </a:extLst>
          </p:cNvPr>
          <p:cNvSpPr>
            <a:spLocks noGrp="1"/>
          </p:cNvSpPr>
          <p:nvPr>
            <p:ph type="body" sz="quarter" idx="17"/>
          </p:nvPr>
        </p:nvSpPr>
        <p:spPr>
          <a:xfrm>
            <a:off x="558237" y="1059430"/>
            <a:ext cx="5537763" cy="582221"/>
          </a:xfrm>
        </p:spPr>
        <p:txBody>
          <a:bodyPr/>
          <a:lstStyle/>
          <a:p>
            <a:r>
              <a:rPr lang="en-IE" sz="4800" b="1" dirty="0"/>
              <a:t>Modul 2 (2. del)</a:t>
            </a:r>
            <a:endParaRPr lang="en-GB" sz="4800" b="1" dirty="0"/>
          </a:p>
        </p:txBody>
      </p:sp>
      <p:sp>
        <p:nvSpPr>
          <p:cNvPr id="2" name="Text Placeholder 5">
            <a:extLst>
              <a:ext uri="{FF2B5EF4-FFF2-40B4-BE49-F238E27FC236}">
                <a16:creationId xmlns:a16="http://schemas.microsoft.com/office/drawing/2014/main" id="{84EF0994-AB07-484D-D088-D3E374479C4C}"/>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4" name="Text Placeholder 3">
            <a:extLst>
              <a:ext uri="{FF2B5EF4-FFF2-40B4-BE49-F238E27FC236}">
                <a16:creationId xmlns:a16="http://schemas.microsoft.com/office/drawing/2014/main" id="{3ADAD0CF-81BA-8AF1-7E32-7193A73403A0}"/>
              </a:ext>
            </a:extLst>
          </p:cNvPr>
          <p:cNvSpPr>
            <a:spLocks noGrp="1"/>
          </p:cNvSpPr>
          <p:nvPr>
            <p:ph type="body" sz="quarter" idx="65"/>
          </p:nvPr>
        </p:nvSpPr>
        <p:spPr/>
        <p:txBody>
          <a:bodyPr/>
          <a:lstStyle/>
          <a:p>
            <a:pPr algn="ctr"/>
            <a:r>
              <a:rPr lang="en-IE" sz="1200" dirty="0"/>
              <a:t>Avtor fotografije:</a:t>
            </a:r>
          </a:p>
        </p:txBody>
      </p:sp>
      <p:sp>
        <p:nvSpPr>
          <p:cNvPr id="3" name="Freeform 2">
            <a:extLst>
              <a:ext uri="{FF2B5EF4-FFF2-40B4-BE49-F238E27FC236}">
                <a16:creationId xmlns:a16="http://schemas.microsoft.com/office/drawing/2014/main" id="{89647FA6-A0AF-B094-DB30-3F5C16C7FB94}"/>
              </a:ext>
            </a:extLst>
          </p:cNvPr>
          <p:cNvSpPr/>
          <p:nvPr/>
        </p:nvSpPr>
        <p:spPr>
          <a:xfrm>
            <a:off x="0" y="1868036"/>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72F8C3EE-A41E-2457-2CEF-D4B1652FC745}"/>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561245" y="3757203"/>
            <a:ext cx="3580276" cy="2659133"/>
          </a:xfrm>
          <a:prstGeom prst="rect">
            <a:avLst/>
          </a:prstGeom>
        </p:spPr>
      </p:pic>
      <p:sp>
        <p:nvSpPr>
          <p:cNvPr id="5" name="Slide Number Placeholder 5">
            <a:extLst>
              <a:ext uri="{FF2B5EF4-FFF2-40B4-BE49-F238E27FC236}">
                <a16:creationId xmlns:a16="http://schemas.microsoft.com/office/drawing/2014/main" id="{49EE795D-C806-976A-630F-7D1387116A2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a:t>
            </a:fld>
            <a:endParaRPr lang="fr-CA" sz="1200" dirty="0"/>
          </a:p>
        </p:txBody>
      </p:sp>
    </p:spTree>
    <p:extLst>
      <p:ext uri="{BB962C8B-B14F-4D97-AF65-F5344CB8AC3E}">
        <p14:creationId xmlns:p14="http://schemas.microsoft.com/office/powerpoint/2010/main" val="4256110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73E11-A7BD-C575-D68E-25AD5DAE3489}"/>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C003916E-84FB-9BDC-F993-D29DA4E43533}"/>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FBA63B"/>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605B75DF-0D66-68F1-0C2E-5527A53E6A10}"/>
              </a:ext>
            </a:extLst>
          </p:cNvPr>
          <p:cNvSpPr>
            <a:spLocks noGrp="1"/>
          </p:cNvSpPr>
          <p:nvPr>
            <p:ph type="body" sz="quarter" idx="16"/>
          </p:nvPr>
        </p:nvSpPr>
        <p:spPr>
          <a:xfrm>
            <a:off x="653780" y="169519"/>
            <a:ext cx="10430375" cy="803654"/>
          </a:xfrm>
        </p:spPr>
        <p:txBody>
          <a:bodyPr/>
          <a:lstStyle/>
          <a:p>
            <a:pPr>
              <a:lnSpc>
                <a:spcPts val="3720"/>
              </a:lnSpc>
            </a:pPr>
            <a:r>
              <a:rPr lang="en-US" dirty="0"/>
              <a:t>Naučite se, kako načrtovati svoje ideje na ključnih področjih</a:t>
            </a:r>
          </a:p>
          <a:p>
            <a:pPr>
              <a:lnSpc>
                <a:spcPts val="3720"/>
              </a:lnSpc>
            </a:pPr>
            <a:endParaRPr lang="en-US" dirty="0"/>
          </a:p>
        </p:txBody>
      </p:sp>
      <p:sp>
        <p:nvSpPr>
          <p:cNvPr id="6" name="Text Placeholder 5">
            <a:extLst>
              <a:ext uri="{FF2B5EF4-FFF2-40B4-BE49-F238E27FC236}">
                <a16:creationId xmlns:a16="http://schemas.microsoft.com/office/drawing/2014/main" id="{BF683F81-310D-C74A-1B2D-85428714974B}"/>
              </a:ext>
            </a:extLst>
          </p:cNvPr>
          <p:cNvSpPr>
            <a:spLocks noGrp="1"/>
          </p:cNvSpPr>
          <p:nvPr>
            <p:ph type="body" sz="quarter" idx="19"/>
          </p:nvPr>
        </p:nvSpPr>
        <p:spPr>
          <a:xfrm>
            <a:off x="653780" y="1317075"/>
            <a:ext cx="9165469" cy="803654"/>
          </a:xfrm>
        </p:spPr>
        <p:txBody>
          <a:bodyPr/>
          <a:lstStyle/>
          <a:p>
            <a:pPr>
              <a:lnSpc>
                <a:spcPts val="2900"/>
              </a:lnSpc>
            </a:pPr>
            <a:r>
              <a:rPr lang="en-US" dirty="0"/>
              <a:t>Kanali (kako gostje najdejo vaše podjetje in opravijo rezervacijo)</a:t>
            </a:r>
          </a:p>
          <a:p>
            <a:pPr>
              <a:lnSpc>
                <a:spcPts val="2900"/>
              </a:lnSpc>
            </a:pPr>
            <a:endParaRPr lang="en-US" dirty="0"/>
          </a:p>
        </p:txBody>
      </p:sp>
      <p:cxnSp>
        <p:nvCxnSpPr>
          <p:cNvPr id="2" name="Straight Connector 1">
            <a:extLst>
              <a:ext uri="{FF2B5EF4-FFF2-40B4-BE49-F238E27FC236}">
                <a16:creationId xmlns:a16="http://schemas.microsoft.com/office/drawing/2014/main" id="{F41D695E-1312-725B-17D7-0511ADDF96E8}"/>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91706C5-A92F-F1DC-ABEF-637D75046A3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20</a:t>
            </a:fld>
            <a:endParaRPr lang="fr-CA" sz="1200" dirty="0"/>
          </a:p>
        </p:txBody>
      </p:sp>
      <p:sp>
        <p:nvSpPr>
          <p:cNvPr id="10" name="Text Placeholder 4">
            <a:extLst>
              <a:ext uri="{FF2B5EF4-FFF2-40B4-BE49-F238E27FC236}">
                <a16:creationId xmlns:a16="http://schemas.microsoft.com/office/drawing/2014/main" id="{E5243A59-4875-8D30-FA5D-514169CCB12D}"/>
              </a:ext>
            </a:extLst>
          </p:cNvPr>
          <p:cNvSpPr txBox="1">
            <a:spLocks/>
          </p:cNvSpPr>
          <p:nvPr/>
        </p:nvSpPr>
        <p:spPr>
          <a:xfrm>
            <a:off x="653779" y="2115043"/>
            <a:ext cx="7279818" cy="4046874"/>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Lokalna partnerstva: </a:t>
            </a:r>
            <a:r>
              <a:rPr lang="en-GB" sz="2200" dirty="0">
                <a:solidFill>
                  <a:srgbClr val="414141"/>
                </a:solidFill>
              </a:rPr>
              <a:t>nujno je sodelovati s turističnimi znamenitostmi, restavracijami ali prireditvenimi prostori. Ponujajte skupne pakete ali popuste, da se medsebojno promovirate.</a:t>
            </a:r>
          </a:p>
          <a:p>
            <a:pPr marL="342900" indent="-342900">
              <a:lnSpc>
                <a:spcPts val="2240"/>
              </a:lnSpc>
              <a:buClr>
                <a:srgbClr val="459597"/>
              </a:buClr>
              <a:buFont typeface="Arial" panose="020B0604020202020204" pitchFamily="34" charset="0"/>
              <a:buChar char="•"/>
            </a:pPr>
            <a:r>
              <a:rPr lang="en-GB" sz="2200" b="1" dirty="0">
                <a:solidFill>
                  <a:srgbClr val="414141"/>
                </a:solidFill>
              </a:rPr>
              <a:t>E-poštno trženje: </a:t>
            </a:r>
            <a:r>
              <a:rPr lang="en-GB" sz="2200" dirty="0">
                <a:solidFill>
                  <a:srgbClr val="414141"/>
                </a:solidFill>
              </a:rPr>
              <a:t>Sestavljanje seznama e-poštnih naslovov in pošiljanje zanimivih e-novic s posebnimi ponudbami, sezonskimi dogodki in izjavami gostov vam lahko pomaga pri sestavljanju in negovanju seznama zvestih strank in potencialnih strank.</a:t>
            </a:r>
          </a:p>
          <a:p>
            <a:pPr marL="342900" indent="-342900">
              <a:lnSpc>
                <a:spcPts val="2240"/>
              </a:lnSpc>
              <a:buClr>
                <a:srgbClr val="459597"/>
              </a:buClr>
              <a:buFont typeface="Arial" panose="020B0604020202020204" pitchFamily="34" charset="0"/>
              <a:buChar char="•"/>
            </a:pPr>
            <a:r>
              <a:rPr lang="en-GB" sz="2200" b="1" dirty="0">
                <a:solidFill>
                  <a:srgbClr val="414141"/>
                </a:solidFill>
              </a:rPr>
              <a:t>Posebna spletna stran: </a:t>
            </a:r>
            <a:r>
              <a:rPr lang="en-GB" sz="2200" dirty="0">
                <a:solidFill>
                  <a:srgbClr val="414141"/>
                </a:solidFill>
              </a:rPr>
              <a:t>Ustvarite uporabniku prijazno spletno stran z visokokakovostnimi fotografijami, jasnimi informacijami o vaši ponudbi in brezhibnim sistemom rezervacij.</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609A2BAD-BC82-550E-ECDD-5EDD2A6D0EC6}"/>
              </a:ext>
            </a:extLst>
          </p:cNvPr>
          <p:cNvSpPr txBox="1">
            <a:spLocks/>
          </p:cNvSpPr>
          <p:nvPr/>
        </p:nvSpPr>
        <p:spPr>
          <a:xfrm>
            <a:off x="8297842" y="2662979"/>
            <a:ext cx="2900201" cy="3789731"/>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KANALI</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endParaRPr lang="en-GB" sz="2200" dirty="0">
              <a:solidFill>
                <a:schemeClr val="bg1"/>
              </a:solidFill>
            </a:endParaRPr>
          </a:p>
          <a:p>
            <a:pPr>
              <a:lnSpc>
                <a:spcPts val="2240"/>
              </a:lnSpc>
            </a:pPr>
            <a:r>
              <a:rPr lang="en-GB" sz="2200" dirty="0">
                <a:solidFill>
                  <a:schemeClr val="bg1"/>
                </a:solidFill>
              </a:rPr>
              <a:t>Opredelite </a:t>
            </a:r>
            <a:r>
              <a:rPr lang="en-GB" sz="2200" dirty="0" err="1">
                <a:solidFill>
                  <a:schemeClr val="bg1"/>
                </a:solidFill>
              </a:rPr>
              <a:t>kanale</a:t>
            </a:r>
            <a:r>
              <a:rPr lang="en-GB" sz="2200" dirty="0">
                <a:solidFill>
                  <a:schemeClr val="bg1"/>
                </a:solidFill>
              </a:rPr>
              <a:t>, </a:t>
            </a:r>
            <a:r>
              <a:rPr lang="en-GB" sz="2200" dirty="0" err="1">
                <a:solidFill>
                  <a:schemeClr val="bg1"/>
                </a:solidFill>
              </a:rPr>
              <a:t>prek</a:t>
            </a:r>
            <a:r>
              <a:rPr lang="en-GB" sz="2200" dirty="0">
                <a:solidFill>
                  <a:schemeClr val="bg1"/>
                </a:solidFill>
              </a:rPr>
              <a:t> </a:t>
            </a:r>
            <a:r>
              <a:rPr lang="en-GB" sz="2200" dirty="0" err="1">
                <a:solidFill>
                  <a:schemeClr val="bg1"/>
                </a:solidFill>
              </a:rPr>
              <a:t>katerih</a:t>
            </a:r>
            <a:r>
              <a:rPr lang="en-GB" sz="2200" dirty="0">
                <a:solidFill>
                  <a:schemeClr val="bg1"/>
                </a:solidFill>
              </a:rPr>
              <a:t> </a:t>
            </a:r>
            <a:r>
              <a:rPr lang="en-GB" sz="2200" dirty="0" err="1">
                <a:solidFill>
                  <a:schemeClr val="bg1"/>
                </a:solidFill>
              </a:rPr>
              <a:t>komunicirate</a:t>
            </a:r>
            <a:r>
              <a:rPr lang="en-GB" sz="2200" dirty="0">
                <a:solidFill>
                  <a:schemeClr val="bg1"/>
                </a:solidFill>
              </a:rPr>
              <a:t> s </a:t>
            </a:r>
            <a:r>
              <a:rPr lang="en-GB" sz="2200" dirty="0" err="1">
                <a:solidFill>
                  <a:schemeClr val="bg1"/>
                </a:solidFill>
              </a:rPr>
              <a:t>strankami</a:t>
            </a:r>
            <a:r>
              <a:rPr lang="en-GB" sz="2200" dirty="0">
                <a:solidFill>
                  <a:schemeClr val="bg1"/>
                </a:solidFill>
              </a:rPr>
              <a:t> in širite svojo vrednostno ponudbo, na primer spletne strani, trgovine na drobno ali neposredna prodaja.</a:t>
            </a:r>
            <a:endParaRPr lang="en-GB" sz="2200" dirty="0">
              <a:solidFill>
                <a:schemeClr val="bg1"/>
              </a:solidFill>
              <a:ea typeface="Calibri"/>
              <a:cs typeface="Calibri"/>
            </a:endParaRP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F7FD6BF7-83A2-732B-C42E-6C6DBEADAE9F}"/>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8ACCC907-0392-855A-BFFE-08A437A80919}"/>
              </a:ext>
            </a:extLst>
          </p:cNvPr>
          <p:cNvSpPr txBox="1"/>
          <p:nvPr/>
        </p:nvSpPr>
        <p:spPr>
          <a:xfrm>
            <a:off x="653779" y="5943098"/>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Vir: </a:t>
            </a:r>
            <a:r>
              <a:rPr lang="en-IE" sz="1200" dirty="0">
                <a:solidFill>
                  <a:srgbClr val="414141"/>
                </a:solidFill>
                <a:latin typeface="Calibri" panose="020F0502020204030204" pitchFamily="34" charset="0"/>
                <a:cs typeface="Calibri" panose="020F0502020204030204" pitchFamily="34" charset="0"/>
              </a:rPr>
              <a:t>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8" name="Graphic 16" descr="Train outline">
            <a:extLst>
              <a:ext uri="{FF2B5EF4-FFF2-40B4-BE49-F238E27FC236}">
                <a16:creationId xmlns:a16="http://schemas.microsoft.com/office/drawing/2014/main" id="{326FE506-C3D6-F92A-5220-6C7FEF780B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87169" y="2541959"/>
            <a:ext cx="951052" cy="951052"/>
          </a:xfrm>
          <a:prstGeom prst="rect">
            <a:avLst/>
          </a:prstGeom>
        </p:spPr>
      </p:pic>
    </p:spTree>
    <p:extLst>
      <p:ext uri="{BB962C8B-B14F-4D97-AF65-F5344CB8AC3E}">
        <p14:creationId xmlns:p14="http://schemas.microsoft.com/office/powerpoint/2010/main" val="1571238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AC3A8-9B34-8A33-70F8-9209292A248B}"/>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AB32D63A-3F7D-2FB3-E361-DCB5F311507B}"/>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383DD0C1-CE00-5EA7-8B31-04A22A1D45F3}"/>
              </a:ext>
            </a:extLst>
          </p:cNvPr>
          <p:cNvSpPr>
            <a:spLocks noGrp="1"/>
          </p:cNvSpPr>
          <p:nvPr>
            <p:ph type="body" sz="quarter" idx="16"/>
          </p:nvPr>
        </p:nvSpPr>
        <p:spPr>
          <a:xfrm>
            <a:off x="653780" y="189057"/>
            <a:ext cx="10430375" cy="803654"/>
          </a:xfrm>
        </p:spPr>
        <p:txBody>
          <a:bodyPr/>
          <a:lstStyle/>
          <a:p>
            <a:pPr>
              <a:lnSpc>
                <a:spcPts val="3720"/>
              </a:lnSpc>
            </a:pPr>
            <a:r>
              <a:rPr lang="en-US" dirty="0"/>
              <a:t>Naučite se, kako načrtovati svoje ideje na ključnih področjih</a:t>
            </a:r>
          </a:p>
          <a:p>
            <a:pPr>
              <a:lnSpc>
                <a:spcPts val="3720"/>
              </a:lnSpc>
            </a:pPr>
            <a:endParaRPr lang="en-US" dirty="0"/>
          </a:p>
        </p:txBody>
      </p:sp>
      <p:sp>
        <p:nvSpPr>
          <p:cNvPr id="6" name="Text Placeholder 5">
            <a:extLst>
              <a:ext uri="{FF2B5EF4-FFF2-40B4-BE49-F238E27FC236}">
                <a16:creationId xmlns:a16="http://schemas.microsoft.com/office/drawing/2014/main" id="{E31E7B7D-E586-AB62-BE7D-56A5723BE1C6}"/>
              </a:ext>
            </a:extLst>
          </p:cNvPr>
          <p:cNvSpPr>
            <a:spLocks noGrp="1"/>
          </p:cNvSpPr>
          <p:nvPr>
            <p:ph type="body" sz="quarter" idx="19"/>
          </p:nvPr>
        </p:nvSpPr>
        <p:spPr>
          <a:xfrm>
            <a:off x="653780" y="1541767"/>
            <a:ext cx="9165469" cy="803654"/>
          </a:xfrm>
        </p:spPr>
        <p:txBody>
          <a:bodyPr/>
          <a:lstStyle/>
          <a:p>
            <a:pPr>
              <a:lnSpc>
                <a:spcPts val="2900"/>
              </a:lnSpc>
            </a:pPr>
            <a:r>
              <a:rPr lang="en-US" dirty="0"/>
              <a:t>Viri prihodkov: Kaj je vir vašega dohodka?</a:t>
            </a:r>
          </a:p>
          <a:p>
            <a:pPr>
              <a:lnSpc>
                <a:spcPts val="2900"/>
              </a:lnSpc>
            </a:pPr>
            <a:endParaRPr lang="en-US" dirty="0"/>
          </a:p>
        </p:txBody>
      </p:sp>
      <p:cxnSp>
        <p:nvCxnSpPr>
          <p:cNvPr id="2" name="Straight Connector 1">
            <a:extLst>
              <a:ext uri="{FF2B5EF4-FFF2-40B4-BE49-F238E27FC236}">
                <a16:creationId xmlns:a16="http://schemas.microsoft.com/office/drawing/2014/main" id="{38B074EB-13F1-FA67-0971-B0D808CB1655}"/>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3ACB3F3F-6FB8-D312-285A-1E5B44F8E36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21</a:t>
            </a:fld>
            <a:endParaRPr lang="fr-CA" sz="1200" dirty="0"/>
          </a:p>
        </p:txBody>
      </p:sp>
      <p:sp>
        <p:nvSpPr>
          <p:cNvPr id="10" name="Text Placeholder 4">
            <a:extLst>
              <a:ext uri="{FF2B5EF4-FFF2-40B4-BE49-F238E27FC236}">
                <a16:creationId xmlns:a16="http://schemas.microsoft.com/office/drawing/2014/main" id="{DEEC6209-FF25-3A20-2D88-4974F5ABD67B}"/>
              </a:ext>
            </a:extLst>
          </p:cNvPr>
          <p:cNvSpPr txBox="1">
            <a:spLocks/>
          </p:cNvSpPr>
          <p:nvPr/>
        </p:nvSpPr>
        <p:spPr>
          <a:xfrm>
            <a:off x="653779" y="2340594"/>
            <a:ext cx="6928127" cy="2756185"/>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b="1" dirty="0">
                <a:solidFill>
                  <a:srgbClr val="414141"/>
                </a:solidFill>
              </a:rPr>
              <a:t>Za </a:t>
            </a:r>
            <a:r>
              <a:rPr lang="en-GB" sz="2200" b="1" dirty="0" err="1">
                <a:solidFill>
                  <a:srgbClr val="414141"/>
                </a:solidFill>
              </a:rPr>
              <a:t>nastanitev</a:t>
            </a:r>
            <a:r>
              <a:rPr lang="en-GB" sz="2200" b="1" dirty="0">
                <a:solidFill>
                  <a:srgbClr val="414141"/>
                </a:solidFill>
              </a:rPr>
              <a:t> to </a:t>
            </a:r>
            <a:r>
              <a:rPr lang="en-GB" sz="2200" b="1" dirty="0" err="1">
                <a:solidFill>
                  <a:srgbClr val="414141"/>
                </a:solidFill>
              </a:rPr>
              <a:t>običajno</a:t>
            </a:r>
            <a:r>
              <a:rPr lang="en-GB" sz="2200" b="1" dirty="0">
                <a:solidFill>
                  <a:srgbClr val="414141"/>
                </a:solidFill>
              </a:rPr>
              <a:t> vključuje:</a:t>
            </a:r>
          </a:p>
          <a:p>
            <a:pPr indent="0">
              <a:lnSpc>
                <a:spcPts val="2240"/>
              </a:lnSpc>
              <a:buClr>
                <a:srgbClr val="459597"/>
              </a:buCl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dirty="0" err="1">
                <a:solidFill>
                  <a:srgbClr val="414141"/>
                </a:solidFill>
              </a:rPr>
              <a:t>prihodke</a:t>
            </a:r>
            <a:r>
              <a:rPr lang="en-GB" sz="2200" dirty="0">
                <a:solidFill>
                  <a:srgbClr val="414141"/>
                </a:solidFill>
              </a:rPr>
              <a:t> od </a:t>
            </a:r>
            <a:r>
              <a:rPr lang="en-GB" sz="2200" dirty="0" err="1">
                <a:solidFill>
                  <a:srgbClr val="414141"/>
                </a:solidFill>
              </a:rPr>
              <a:t>rezervacij</a:t>
            </a:r>
            <a:r>
              <a:rPr lang="en-GB" sz="2200" dirty="0">
                <a:solidFill>
                  <a:srgbClr val="414141"/>
                </a:solidFill>
              </a:rPr>
              <a:t> sob,</a:t>
            </a:r>
            <a:endParaRPr lang="en-GB" sz="2200" dirty="0">
              <a:solidFill>
                <a:srgbClr val="414141"/>
              </a:solidFill>
              <a:ea typeface="Calibri"/>
              <a:cs typeface="Calibri"/>
            </a:endParaRPr>
          </a:p>
          <a:p>
            <a:pPr marL="342900" indent="-342900">
              <a:lnSpc>
                <a:spcPts val="2240"/>
              </a:lnSpc>
              <a:buClr>
                <a:srgbClr val="459597"/>
              </a:buClr>
              <a:buFont typeface="Arial" panose="020B0604020202020204" pitchFamily="34" charset="0"/>
              <a:buChar char="•"/>
            </a:pPr>
            <a:r>
              <a:rPr lang="en-GB" sz="2200" dirty="0" err="1">
                <a:solidFill>
                  <a:srgbClr val="414141"/>
                </a:solidFill>
              </a:rPr>
              <a:t>prihodke</a:t>
            </a:r>
            <a:r>
              <a:rPr lang="en-GB" sz="2200" dirty="0">
                <a:solidFill>
                  <a:srgbClr val="414141"/>
                </a:solidFill>
              </a:rPr>
              <a:t> od </a:t>
            </a:r>
            <a:r>
              <a:rPr lang="en-GB" sz="2200" dirty="0" err="1">
                <a:solidFill>
                  <a:srgbClr val="414141"/>
                </a:solidFill>
              </a:rPr>
              <a:t>prodaje</a:t>
            </a:r>
            <a:r>
              <a:rPr lang="en-GB" sz="2200" dirty="0">
                <a:solidFill>
                  <a:srgbClr val="414141"/>
                </a:solidFill>
              </a:rPr>
              <a:t> </a:t>
            </a:r>
            <a:r>
              <a:rPr lang="en-GB" sz="2200" dirty="0" err="1">
                <a:solidFill>
                  <a:srgbClr val="414141"/>
                </a:solidFill>
              </a:rPr>
              <a:t>hrane</a:t>
            </a:r>
            <a:r>
              <a:rPr lang="en-GB" sz="2200" dirty="0">
                <a:solidFill>
                  <a:srgbClr val="414141"/>
                </a:solidFill>
              </a:rPr>
              <a:t> in </a:t>
            </a:r>
            <a:r>
              <a:rPr lang="en-GB" sz="2200" dirty="0" err="1">
                <a:solidFill>
                  <a:srgbClr val="414141"/>
                </a:solidFill>
              </a:rPr>
              <a:t>pijače</a:t>
            </a:r>
            <a:r>
              <a:rPr lang="en-GB" sz="2200" dirty="0">
                <a:solidFill>
                  <a:srgbClr val="414141"/>
                </a:solidFill>
              </a:rPr>
              <a:t>,</a:t>
            </a:r>
            <a:endParaRPr lang="en-GB" sz="2200" dirty="0">
              <a:solidFill>
                <a:srgbClr val="414141"/>
              </a:solidFill>
              <a:ea typeface="Calibri"/>
              <a:cs typeface="Calibri"/>
            </a:endParaRPr>
          </a:p>
          <a:p>
            <a:pPr marL="342900" indent="-342900">
              <a:lnSpc>
                <a:spcPts val="2240"/>
              </a:lnSpc>
              <a:buClr>
                <a:srgbClr val="459597"/>
              </a:buClr>
              <a:buFont typeface="Arial" panose="020B0604020202020204" pitchFamily="34" charset="0"/>
              <a:buChar char="•"/>
            </a:pPr>
            <a:r>
              <a:rPr lang="en-GB" sz="2200" dirty="0" err="1">
                <a:solidFill>
                  <a:srgbClr val="414141"/>
                </a:solidFill>
              </a:rPr>
              <a:t>prihodke</a:t>
            </a:r>
            <a:r>
              <a:rPr lang="en-GB" sz="2200" dirty="0">
                <a:solidFill>
                  <a:srgbClr val="414141"/>
                </a:solidFill>
              </a:rPr>
              <a:t> od </a:t>
            </a:r>
            <a:r>
              <a:rPr lang="en-GB" sz="2200" dirty="0" err="1">
                <a:solidFill>
                  <a:srgbClr val="414141"/>
                </a:solidFill>
              </a:rPr>
              <a:t>najema</a:t>
            </a:r>
            <a:r>
              <a:rPr lang="en-GB" sz="2200" dirty="0">
                <a:solidFill>
                  <a:srgbClr val="414141"/>
                </a:solidFill>
              </a:rPr>
              <a:t> </a:t>
            </a:r>
            <a:r>
              <a:rPr lang="en-GB" sz="2200" dirty="0" err="1">
                <a:solidFill>
                  <a:srgbClr val="414141"/>
                </a:solidFill>
              </a:rPr>
              <a:t>prostora</a:t>
            </a:r>
            <a:r>
              <a:rPr lang="en-GB" sz="2200" dirty="0">
                <a:solidFill>
                  <a:srgbClr val="414141"/>
                </a:solidFill>
              </a:rPr>
              <a:t> za poroke in </a:t>
            </a:r>
            <a:r>
              <a:rPr lang="en-GB" sz="2200" dirty="0" err="1">
                <a:solidFill>
                  <a:srgbClr val="414141"/>
                </a:solidFill>
              </a:rPr>
              <a:t>druge</a:t>
            </a:r>
            <a:r>
              <a:rPr lang="en-GB" sz="2200" dirty="0">
                <a:solidFill>
                  <a:srgbClr val="414141"/>
                </a:solidFill>
              </a:rPr>
              <a:t> </a:t>
            </a:r>
            <a:r>
              <a:rPr lang="en-GB" sz="2200" dirty="0" err="1">
                <a:solidFill>
                  <a:srgbClr val="414141"/>
                </a:solidFill>
              </a:rPr>
              <a:t>prireditve</a:t>
            </a:r>
            <a:r>
              <a:rPr lang="en-GB" sz="2200" dirty="0">
                <a:solidFill>
                  <a:srgbClr val="414141"/>
                </a:solidFill>
              </a:rPr>
              <a:t>,</a:t>
            </a:r>
          </a:p>
          <a:p>
            <a:pPr marL="342900" indent="-342900">
              <a:lnSpc>
                <a:spcPts val="2240"/>
              </a:lnSpc>
              <a:buClr>
                <a:srgbClr val="459597"/>
              </a:buClr>
              <a:buFont typeface="Arial" panose="020B0604020202020204" pitchFamily="34" charset="0"/>
              <a:buChar char="•"/>
            </a:pPr>
            <a:r>
              <a:rPr lang="en-GB" sz="2200" dirty="0" err="1">
                <a:solidFill>
                  <a:srgbClr val="414141"/>
                </a:solidFill>
              </a:rPr>
              <a:t>druge</a:t>
            </a:r>
            <a:r>
              <a:rPr lang="en-GB" sz="2200" dirty="0">
                <a:solidFill>
                  <a:srgbClr val="414141"/>
                </a:solidFill>
              </a:rPr>
              <a:t> </a:t>
            </a:r>
            <a:r>
              <a:rPr lang="en-GB" sz="2200" dirty="0" err="1">
                <a:solidFill>
                  <a:srgbClr val="414141"/>
                </a:solidFill>
              </a:rPr>
              <a:t>dodatne</a:t>
            </a:r>
            <a:r>
              <a:rPr lang="en-GB" sz="2200" dirty="0">
                <a:solidFill>
                  <a:srgbClr val="414141"/>
                </a:solidFill>
              </a:rPr>
              <a:t> </a:t>
            </a:r>
            <a:r>
              <a:rPr lang="en-GB" sz="2200" dirty="0" err="1">
                <a:solidFill>
                  <a:srgbClr val="414141"/>
                </a:solidFill>
              </a:rPr>
              <a:t>storitve</a:t>
            </a:r>
            <a:r>
              <a:rPr lang="en-GB" sz="2200" dirty="0">
                <a:solidFill>
                  <a:srgbClr val="414141"/>
                </a:solidFill>
              </a:rPr>
              <a:t>, </a:t>
            </a:r>
            <a:r>
              <a:rPr lang="en-GB" sz="2200" dirty="0" err="1">
                <a:solidFill>
                  <a:srgbClr val="414141"/>
                </a:solidFill>
              </a:rPr>
              <a:t>kot</a:t>
            </a:r>
            <a:r>
              <a:rPr lang="en-GB" sz="2200" dirty="0">
                <a:solidFill>
                  <a:srgbClr val="414141"/>
                </a:solidFill>
              </a:rPr>
              <a:t> so vodeni </a:t>
            </a:r>
            <a:r>
              <a:rPr lang="en-GB" sz="2200" dirty="0" err="1">
                <a:solidFill>
                  <a:srgbClr val="414141"/>
                </a:solidFill>
              </a:rPr>
              <a:t>ogledi</a:t>
            </a:r>
            <a:r>
              <a:rPr lang="en-GB" sz="2200" dirty="0">
                <a:solidFill>
                  <a:srgbClr val="414141"/>
                </a:solidFill>
              </a:rPr>
              <a:t>, </a:t>
            </a:r>
            <a:r>
              <a:rPr lang="en-GB" sz="2200" dirty="0" err="1">
                <a:solidFill>
                  <a:srgbClr val="414141"/>
                </a:solidFill>
              </a:rPr>
              <a:t>pralnice</a:t>
            </a:r>
            <a:r>
              <a:rPr lang="en-GB" sz="2200" dirty="0">
                <a:solidFill>
                  <a:srgbClr val="414141"/>
                </a:solidFill>
              </a:rPr>
              <a:t>, </a:t>
            </a:r>
            <a:r>
              <a:rPr lang="en-GB" sz="2200" dirty="0" err="1">
                <a:solidFill>
                  <a:srgbClr val="414141"/>
                </a:solidFill>
              </a:rPr>
              <a:t>masaže</a:t>
            </a:r>
            <a:r>
              <a:rPr lang="en-GB" sz="2200" dirty="0">
                <a:solidFill>
                  <a:srgbClr val="414141"/>
                </a:solidFill>
              </a:rPr>
              <a:t> </a:t>
            </a:r>
            <a:r>
              <a:rPr lang="en-GB" sz="2200" dirty="0" err="1">
                <a:solidFill>
                  <a:srgbClr val="414141"/>
                </a:solidFill>
              </a:rPr>
              <a:t>ali</a:t>
            </a:r>
            <a:r>
              <a:rPr lang="en-GB" sz="2200" dirty="0">
                <a:solidFill>
                  <a:srgbClr val="414141"/>
                </a:solidFill>
              </a:rPr>
              <a:t> spa </a:t>
            </a:r>
            <a:r>
              <a:rPr lang="en-GB" sz="2200" dirty="0" err="1">
                <a:solidFill>
                  <a:srgbClr val="414141"/>
                </a:solidFill>
              </a:rPr>
              <a:t>tretmaji</a:t>
            </a:r>
            <a:r>
              <a:rPr lang="en-GB" sz="2200" dirty="0">
                <a:solidFill>
                  <a:srgbClr val="414141"/>
                </a:solidFill>
              </a:rPr>
              <a:t> </a:t>
            </a:r>
            <a:r>
              <a:rPr lang="en-GB" sz="2200" dirty="0" err="1">
                <a:solidFill>
                  <a:srgbClr val="414141"/>
                </a:solidFill>
              </a:rPr>
              <a:t>itd</a:t>
            </a:r>
            <a:r>
              <a:rPr lang="en-GB" sz="2200" dirty="0">
                <a:solidFill>
                  <a:srgbClr val="414141"/>
                </a:solidFill>
              </a:rPr>
              <a:t>.</a:t>
            </a:r>
            <a:endParaRPr lang="en-GB" sz="2200" dirty="0">
              <a:solidFill>
                <a:srgbClr val="414141"/>
              </a:solidFill>
              <a:ea typeface="Calibri"/>
              <a:cs typeface="Calibri"/>
            </a:endParaRPr>
          </a:p>
          <a:p>
            <a:pPr indent="0">
              <a:lnSpc>
                <a:spcPts val="2240"/>
              </a:lnSpc>
              <a:buClr>
                <a:srgbClr val="459597"/>
              </a:buCl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136DAD8D-FE47-2A4B-74F0-282A34897529}"/>
              </a:ext>
            </a:extLst>
          </p:cNvPr>
          <p:cNvSpPr txBox="1">
            <a:spLocks/>
          </p:cNvSpPr>
          <p:nvPr/>
        </p:nvSpPr>
        <p:spPr>
          <a:xfrm>
            <a:off x="8297842" y="2662979"/>
            <a:ext cx="2900201" cy="1669808"/>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PRIHODKI</a:t>
            </a:r>
          </a:p>
          <a:p>
            <a:pPr>
              <a:lnSpc>
                <a:spcPts val="2240"/>
              </a:lnSpc>
            </a:pPr>
            <a:endParaRPr lang="en-GB" sz="2600" b="1" dirty="0">
              <a:solidFill>
                <a:schemeClr val="bg1"/>
              </a:solidFill>
              <a:ea typeface="Calibri"/>
              <a:cs typeface="Calibri"/>
            </a:endParaRPr>
          </a:p>
          <a:p>
            <a:pPr>
              <a:lnSpc>
                <a:spcPts val="2240"/>
              </a:lnSpc>
            </a:pPr>
            <a:endParaRPr lang="en-GB" sz="2600" b="1" dirty="0">
              <a:solidFill>
                <a:schemeClr val="bg1"/>
              </a:solidFill>
            </a:endParaRP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Navedite, kako ustvarjate prihodke prek posameznih segmentov strank, in podrobno opišite mehanizem oblikovanja cen, modele naročnin ali prodajne transakcije.</a:t>
            </a:r>
          </a:p>
          <a:p>
            <a:pPr>
              <a:lnSpc>
                <a:spcPts val="2240"/>
              </a:lnSpc>
            </a:pPr>
            <a:endParaRPr lang="en-GB" sz="2200" dirty="0">
              <a:solidFill>
                <a:schemeClr val="bg1"/>
              </a:solidFill>
            </a:endParaRP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08637468-9EB3-076D-C00F-222D9B5FDAC0}"/>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21297046-4968-184D-304D-0D494572CAED}"/>
              </a:ext>
            </a:extLst>
          </p:cNvPr>
          <p:cNvSpPr txBox="1"/>
          <p:nvPr/>
        </p:nvSpPr>
        <p:spPr>
          <a:xfrm>
            <a:off x="653779" y="5650021"/>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Vir: </a:t>
            </a:r>
            <a:r>
              <a:rPr lang="en-IE" sz="1200" dirty="0">
                <a:solidFill>
                  <a:srgbClr val="414141"/>
                </a:solidFill>
                <a:latin typeface="Calibri" panose="020F0502020204030204" pitchFamily="34" charset="0"/>
                <a:cs typeface="Calibri" panose="020F0502020204030204" pitchFamily="34" charset="0"/>
              </a:rPr>
              <a:t>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5" name="Graphic 20" descr="Register outline">
            <a:extLst>
              <a:ext uri="{FF2B5EF4-FFF2-40B4-BE49-F238E27FC236}">
                <a16:creationId xmlns:a16="http://schemas.microsoft.com/office/drawing/2014/main" id="{1DF0A66E-BF31-13CF-416C-8D71EEBA94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3956" y="2584344"/>
            <a:ext cx="774725" cy="774725"/>
          </a:xfrm>
          <a:prstGeom prst="rect">
            <a:avLst/>
          </a:prstGeom>
        </p:spPr>
      </p:pic>
    </p:spTree>
    <p:extLst>
      <p:ext uri="{BB962C8B-B14F-4D97-AF65-F5344CB8AC3E}">
        <p14:creationId xmlns:p14="http://schemas.microsoft.com/office/powerpoint/2010/main" val="498345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DB1E8-E413-0474-E583-F31BCCDC097A}"/>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C266C5A2-87B8-02F9-7640-3E8E0725D852}"/>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459597"/>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9D64CC46-0EC1-44C2-C412-AFC8346A6F10}"/>
              </a:ext>
            </a:extLst>
          </p:cNvPr>
          <p:cNvSpPr>
            <a:spLocks noGrp="1"/>
          </p:cNvSpPr>
          <p:nvPr>
            <p:ph type="body" sz="quarter" idx="16"/>
          </p:nvPr>
        </p:nvSpPr>
        <p:spPr>
          <a:xfrm>
            <a:off x="653780" y="169519"/>
            <a:ext cx="10430375" cy="803654"/>
          </a:xfrm>
        </p:spPr>
        <p:txBody>
          <a:bodyPr/>
          <a:lstStyle/>
          <a:p>
            <a:pPr>
              <a:lnSpc>
                <a:spcPts val="3720"/>
              </a:lnSpc>
            </a:pPr>
            <a:r>
              <a:rPr lang="en-US" dirty="0"/>
              <a:t>Naučite se, kako načrtovati svoje ideje na ključnih področjih</a:t>
            </a:r>
          </a:p>
          <a:p>
            <a:pPr>
              <a:lnSpc>
                <a:spcPts val="3720"/>
              </a:lnSpc>
            </a:pPr>
            <a:endParaRPr lang="en-US" dirty="0"/>
          </a:p>
        </p:txBody>
      </p:sp>
      <p:sp>
        <p:nvSpPr>
          <p:cNvPr id="6" name="Text Placeholder 5">
            <a:extLst>
              <a:ext uri="{FF2B5EF4-FFF2-40B4-BE49-F238E27FC236}">
                <a16:creationId xmlns:a16="http://schemas.microsoft.com/office/drawing/2014/main" id="{D78EA231-9A8A-EA02-DFB1-C87288C850EB}"/>
              </a:ext>
            </a:extLst>
          </p:cNvPr>
          <p:cNvSpPr>
            <a:spLocks noGrp="1"/>
          </p:cNvSpPr>
          <p:nvPr>
            <p:ph type="body" sz="quarter" idx="19"/>
          </p:nvPr>
        </p:nvSpPr>
        <p:spPr>
          <a:xfrm>
            <a:off x="653780" y="1541767"/>
            <a:ext cx="9165469" cy="803654"/>
          </a:xfrm>
        </p:spPr>
        <p:txBody>
          <a:bodyPr/>
          <a:lstStyle/>
          <a:p>
            <a:pPr>
              <a:lnSpc>
                <a:spcPts val="2900"/>
              </a:lnSpc>
            </a:pPr>
            <a:r>
              <a:rPr lang="en-US" dirty="0"/>
              <a:t>Struktura stroškov: Kako izgleda vaša struktura stroškov?</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029B1B28-D2CD-F68A-64A8-3FAE8A8C40CA}"/>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A529BA0F-B2C3-3611-E155-B30B30F8786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sp>
        <p:nvSpPr>
          <p:cNvPr id="10" name="Text Placeholder 4">
            <a:extLst>
              <a:ext uri="{FF2B5EF4-FFF2-40B4-BE49-F238E27FC236}">
                <a16:creationId xmlns:a16="http://schemas.microsoft.com/office/drawing/2014/main" id="{E7F491EF-AE96-D446-E99C-255C71FDA152}"/>
              </a:ext>
            </a:extLst>
          </p:cNvPr>
          <p:cNvSpPr txBox="1">
            <a:spLocks/>
          </p:cNvSpPr>
          <p:nvPr/>
        </p:nvSpPr>
        <p:spPr>
          <a:xfrm>
            <a:off x="653779" y="2340594"/>
            <a:ext cx="6928127" cy="2756185"/>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b="1" dirty="0">
                <a:solidFill>
                  <a:srgbClr val="414141"/>
                </a:solidFill>
              </a:rPr>
              <a:t>Razumevanje stroškov vam omogoča, da maksimirate dobičkonosnost. Tukaj je preprost pregled:</a:t>
            </a:r>
          </a:p>
          <a:p>
            <a:pPr indent="0">
              <a:lnSpc>
                <a:spcPts val="2240"/>
              </a:lnSpc>
              <a:buClr>
                <a:srgbClr val="459597"/>
              </a:buCl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Fiksni stroški: </a:t>
            </a:r>
            <a:r>
              <a:rPr lang="en-GB" sz="2200" dirty="0">
                <a:solidFill>
                  <a:srgbClr val="414141"/>
                </a:solidFill>
              </a:rPr>
              <a:t>Ti ostajajo nespremenjeni ne glede na zasedenost. Primeri vključujejo hipoteko/najem, komunalne storitve, zavarovanje in davke na nepremičnine.</a:t>
            </a:r>
          </a:p>
          <a:p>
            <a:pPr marL="342900" indent="-342900">
              <a:lnSpc>
                <a:spcPts val="2240"/>
              </a:lnSpc>
              <a:buClr>
                <a:srgbClr val="459597"/>
              </a:buClr>
              <a:buFont typeface="Arial" panose="020B0604020202020204" pitchFamily="34" charset="0"/>
              <a:buChar char="•"/>
            </a:pPr>
            <a:r>
              <a:rPr lang="en-GB" sz="2200" b="1" dirty="0">
                <a:solidFill>
                  <a:srgbClr val="414141"/>
                </a:solidFill>
              </a:rPr>
              <a:t>Spremenljivi stroški: </a:t>
            </a:r>
            <a:r>
              <a:rPr lang="en-GB" sz="2200" dirty="0">
                <a:solidFill>
                  <a:srgbClr val="414141"/>
                </a:solidFill>
              </a:rPr>
              <a:t>Ti se spreminjajo glede na zasedenost. Tipični primeri vključujejo plače zaposlenih, oskrbo s hrano in pijačo, čistila in dodatke.</a:t>
            </a:r>
          </a:p>
          <a:p>
            <a:pPr indent="0">
              <a:lnSpc>
                <a:spcPts val="2240"/>
              </a:lnSpc>
              <a:buClr>
                <a:srgbClr val="459597"/>
              </a:buClr>
            </a:pPr>
            <a:endParaRPr lang="en-US" sz="2200" dirty="0">
              <a:solidFill>
                <a:srgbClr val="414141"/>
              </a:solidFill>
            </a:endParaRPr>
          </a:p>
        </p:txBody>
      </p:sp>
      <p:sp>
        <p:nvSpPr>
          <p:cNvPr id="9" name="Text Placeholder 4">
            <a:extLst>
              <a:ext uri="{FF2B5EF4-FFF2-40B4-BE49-F238E27FC236}">
                <a16:creationId xmlns:a16="http://schemas.microsoft.com/office/drawing/2014/main" id="{D481A7B9-81C2-5802-1B44-DB8FF64212BC}"/>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STROŠKI </a:t>
            </a:r>
          </a:p>
          <a:p>
            <a:pPr>
              <a:lnSpc>
                <a:spcPts val="2240"/>
              </a:lnSpc>
            </a:pPr>
            <a:r>
              <a:rPr lang="en-GB" sz="2600" b="1" dirty="0">
                <a:solidFill>
                  <a:schemeClr val="bg1"/>
                </a:solidFill>
              </a:rPr>
              <a:t>STRUKTURA</a:t>
            </a:r>
          </a:p>
          <a:p>
            <a:pPr>
              <a:lnSpc>
                <a:spcPts val="2240"/>
              </a:lnSpc>
            </a:pPr>
            <a:endParaRPr lang="en-GB" sz="2600" b="1" dirty="0">
              <a:solidFill>
                <a:schemeClr val="bg1"/>
              </a:solidFill>
            </a:endParaRP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Navedite glavne stroške, povezane z delovanjem vašega podjetja, in razlikujte med fiksnimi in spremenljivimi stroški.</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2508220B-36A9-C96E-4311-3F6E344A6760}"/>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0954832F-BBC4-3D23-7E9E-AB657AC6C132}"/>
              </a:ext>
            </a:extLst>
          </p:cNvPr>
          <p:cNvSpPr txBox="1"/>
          <p:nvPr/>
        </p:nvSpPr>
        <p:spPr>
          <a:xfrm>
            <a:off x="653779" y="5650021"/>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Vir: </a:t>
            </a:r>
            <a:r>
              <a:rPr lang="en-IE" sz="1200" dirty="0">
                <a:solidFill>
                  <a:srgbClr val="414141"/>
                </a:solidFill>
                <a:latin typeface="Calibri" panose="020F0502020204030204" pitchFamily="34" charset="0"/>
                <a:cs typeface="Calibri" panose="020F0502020204030204" pitchFamily="34" charset="0"/>
              </a:rPr>
              <a:t>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12" name="Graphic 18" descr="Money outline">
            <a:extLst>
              <a:ext uri="{FF2B5EF4-FFF2-40B4-BE49-F238E27FC236}">
                <a16:creationId xmlns:a16="http://schemas.microsoft.com/office/drawing/2014/main" id="{C4A4F919-4DDD-06CF-57D1-FE019C4D7F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07805" y="2519270"/>
            <a:ext cx="904873" cy="904873"/>
          </a:xfrm>
          <a:prstGeom prst="rect">
            <a:avLst/>
          </a:prstGeom>
        </p:spPr>
      </p:pic>
    </p:spTree>
    <p:extLst>
      <p:ext uri="{BB962C8B-B14F-4D97-AF65-F5344CB8AC3E}">
        <p14:creationId xmlns:p14="http://schemas.microsoft.com/office/powerpoint/2010/main" val="2816255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29B74-CDBD-A3D8-0A93-9FB8D881668D}"/>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A455B65D-564F-4CFE-CC1B-B42D92CCCAE6}"/>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FBA63B"/>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031BB631-8625-493B-8E47-6A4A027207F5}"/>
              </a:ext>
            </a:extLst>
          </p:cNvPr>
          <p:cNvSpPr>
            <a:spLocks noGrp="1"/>
          </p:cNvSpPr>
          <p:nvPr>
            <p:ph type="body" sz="quarter" idx="16"/>
          </p:nvPr>
        </p:nvSpPr>
        <p:spPr>
          <a:xfrm>
            <a:off x="653780" y="130442"/>
            <a:ext cx="10430375" cy="803654"/>
          </a:xfrm>
        </p:spPr>
        <p:txBody>
          <a:bodyPr/>
          <a:lstStyle/>
          <a:p>
            <a:pPr>
              <a:lnSpc>
                <a:spcPts val="3720"/>
              </a:lnSpc>
            </a:pPr>
            <a:r>
              <a:rPr lang="en-US" dirty="0"/>
              <a:t>Naučite se, kako načrtovati svoje ideje na ključnih področjih</a:t>
            </a:r>
          </a:p>
          <a:p>
            <a:pPr>
              <a:lnSpc>
                <a:spcPts val="3720"/>
              </a:lnSpc>
            </a:pPr>
            <a:endParaRPr lang="en-US" dirty="0"/>
          </a:p>
        </p:txBody>
      </p:sp>
      <p:sp>
        <p:nvSpPr>
          <p:cNvPr id="6" name="Text Placeholder 5">
            <a:extLst>
              <a:ext uri="{FF2B5EF4-FFF2-40B4-BE49-F238E27FC236}">
                <a16:creationId xmlns:a16="http://schemas.microsoft.com/office/drawing/2014/main" id="{C6E7534A-E6E0-40C8-EB8D-D3E10D61E359}"/>
              </a:ext>
            </a:extLst>
          </p:cNvPr>
          <p:cNvSpPr>
            <a:spLocks noGrp="1"/>
          </p:cNvSpPr>
          <p:nvPr>
            <p:ph type="body" sz="quarter" idx="19"/>
          </p:nvPr>
        </p:nvSpPr>
        <p:spPr>
          <a:xfrm>
            <a:off x="653779" y="1364746"/>
            <a:ext cx="10762543" cy="803654"/>
          </a:xfrm>
        </p:spPr>
        <p:txBody>
          <a:bodyPr/>
          <a:lstStyle/>
          <a:p>
            <a:pPr>
              <a:lnSpc>
                <a:spcPts val="2900"/>
              </a:lnSpc>
            </a:pPr>
            <a:r>
              <a:rPr lang="en-US" dirty="0"/>
              <a:t>Ključna partnerstva: s kom se boste povezali, da boste uspeli?</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2B8CE830-6C21-BFCF-D5BC-9393A099E96C}"/>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FD74F54-211E-4450-2108-6F32A4C1D3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sp>
        <p:nvSpPr>
          <p:cNvPr id="10" name="Text Placeholder 4">
            <a:extLst>
              <a:ext uri="{FF2B5EF4-FFF2-40B4-BE49-F238E27FC236}">
                <a16:creationId xmlns:a16="http://schemas.microsoft.com/office/drawing/2014/main" id="{358699E2-C338-FBA0-5AB9-79C1317DD7DB}"/>
              </a:ext>
            </a:extLst>
          </p:cNvPr>
          <p:cNvSpPr txBox="1">
            <a:spLocks/>
          </p:cNvSpPr>
          <p:nvPr/>
        </p:nvSpPr>
        <p:spPr>
          <a:xfrm>
            <a:off x="653779" y="1988043"/>
            <a:ext cx="7202661"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Lokalna podjetja: </a:t>
            </a:r>
            <a:r>
              <a:rPr lang="en-GB" sz="2200" dirty="0">
                <a:solidFill>
                  <a:srgbClr val="414141"/>
                </a:solidFill>
              </a:rPr>
              <a:t>Sodelujte z restavracijami, trgovinami ali organizatorji potovanj. Ponujajte skupne pakete, popuste ali kupone, da spodbudite goste k raziskovanju vaše ponudbe in ponudbe vaših partnerjev.</a:t>
            </a:r>
          </a:p>
          <a:p>
            <a:pPr marL="342900" indent="-342900">
              <a:lnSpc>
                <a:spcPts val="2240"/>
              </a:lnSpc>
              <a:buClr>
                <a:srgbClr val="459597"/>
              </a:buClr>
              <a:buFont typeface="Arial" panose="020B0604020202020204" pitchFamily="34" charset="0"/>
              <a:buChar char="•"/>
            </a:pPr>
            <a:r>
              <a:rPr lang="en-GB" sz="2200" b="1" dirty="0">
                <a:solidFill>
                  <a:srgbClr val="414141"/>
                </a:solidFill>
              </a:rPr>
              <a:t>Potovalne agencije: </a:t>
            </a:r>
            <a:r>
              <a:rPr lang="en-GB" sz="2200" dirty="0">
                <a:solidFill>
                  <a:srgbClr val="414141"/>
                </a:solidFill>
              </a:rPr>
              <a:t>Priporočamo vam, da se povežete z uglednimi potovalnimi agencijami, zlasti tistimi, ki so specializirane za vašo ciljno publiko. Ponudite lahko tudi ponudbe na osnovi provizije ali sodelujte na potovalnih sejmih, ki jih organizirajo.</a:t>
            </a:r>
          </a:p>
          <a:p>
            <a:pPr marL="342900" indent="-342900">
              <a:lnSpc>
                <a:spcPts val="2240"/>
              </a:lnSpc>
              <a:buClr>
                <a:srgbClr val="459597"/>
              </a:buClr>
              <a:buFont typeface="Arial" panose="020B0604020202020204" pitchFamily="34" charset="0"/>
              <a:buChar char="•"/>
            </a:pPr>
            <a:r>
              <a:rPr lang="en-GB" sz="2200" dirty="0">
                <a:solidFill>
                  <a:srgbClr val="414141"/>
                </a:solidFill>
              </a:rPr>
              <a:t>Pridružite se lokalnim ali regionalnim združenjem B&amp;B. Pridobite dostop do virov v panogi, sodelujte v mrežnih dogodkih in potencialno izkoristite skupinske tržne pobude.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7E6CD103-8CCC-2999-4F6E-BAF276F48FEF}"/>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KLJUČ </a:t>
            </a:r>
          </a:p>
          <a:p>
            <a:pPr>
              <a:lnSpc>
                <a:spcPts val="2240"/>
              </a:lnSpc>
            </a:pPr>
            <a:r>
              <a:rPr lang="en-GB" sz="2600" b="1" dirty="0">
                <a:solidFill>
                  <a:schemeClr val="bg1"/>
                </a:solidFill>
              </a:rPr>
              <a:t>PARTNERSTVA</a:t>
            </a:r>
            <a:endParaRPr lang="en-GB" sz="2200" b="1" dirty="0">
              <a:solidFill>
                <a:schemeClr val="bg1"/>
              </a:solidFill>
            </a:endParaRPr>
          </a:p>
          <a:p>
            <a:pPr>
              <a:lnSpc>
                <a:spcPts val="2240"/>
              </a:lnSpc>
            </a:pPr>
            <a:endParaRPr lang="en-GB" sz="2200" b="1" dirty="0">
              <a:solidFill>
                <a:schemeClr val="bg1"/>
              </a:solidFill>
            </a:endParaRPr>
          </a:p>
          <a:p>
            <a:pPr>
              <a:lnSpc>
                <a:spcPts val="2240"/>
              </a:lnSpc>
            </a:pPr>
            <a:endParaRPr lang="en-GB" sz="2200" dirty="0">
              <a:solidFill>
                <a:schemeClr val="bg1"/>
              </a:solidFill>
            </a:endParaRPr>
          </a:p>
          <a:p>
            <a:pPr>
              <a:lnSpc>
                <a:spcPts val="2240"/>
              </a:lnSpc>
            </a:pPr>
            <a:r>
              <a:rPr lang="en-GB" sz="2200" dirty="0">
                <a:solidFill>
                  <a:schemeClr val="bg1"/>
                </a:solidFill>
              </a:rPr>
              <a:t>Navedite svoje glavne partnerje, dobavitelje in zaveznike, ki vam pomagajo pri poslovanju in doseganju ciljev.</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4AC485E0-CD84-D3FF-3866-3A7A3DFFC7A6}"/>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0FB49F90-4AE6-B050-4DE3-9EFAA87EF01C}"/>
              </a:ext>
            </a:extLst>
          </p:cNvPr>
          <p:cNvSpPr txBox="1"/>
          <p:nvPr/>
        </p:nvSpPr>
        <p:spPr>
          <a:xfrm>
            <a:off x="653779" y="5853707"/>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Vir: </a:t>
            </a:r>
            <a:r>
              <a:rPr lang="en-IE" sz="1200" dirty="0">
                <a:solidFill>
                  <a:srgbClr val="414141"/>
                </a:solidFill>
                <a:latin typeface="Calibri" panose="020F0502020204030204" pitchFamily="34" charset="0"/>
                <a:cs typeface="Calibri" panose="020F0502020204030204" pitchFamily="34" charset="0"/>
              </a:rPr>
              <a:t>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3" name="Graphic 2" descr="Handshake outline">
            <a:extLst>
              <a:ext uri="{FF2B5EF4-FFF2-40B4-BE49-F238E27FC236}">
                <a16:creationId xmlns:a16="http://schemas.microsoft.com/office/drawing/2014/main" id="{4918267A-F299-D7F0-26FC-24F08FB334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58185" y="2304419"/>
            <a:ext cx="1080034" cy="1080034"/>
          </a:xfrm>
          <a:prstGeom prst="rect">
            <a:avLst/>
          </a:prstGeom>
        </p:spPr>
      </p:pic>
    </p:spTree>
    <p:extLst>
      <p:ext uri="{BB962C8B-B14F-4D97-AF65-F5344CB8AC3E}">
        <p14:creationId xmlns:p14="http://schemas.microsoft.com/office/powerpoint/2010/main" val="3749561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6A148-DA98-D759-3359-FF84B8199B98}"/>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66147ACC-9CFE-5E21-B701-FF052473737F}"/>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5C2B0AD8-89A1-8403-4427-A731AA4B7B86}"/>
              </a:ext>
            </a:extLst>
          </p:cNvPr>
          <p:cNvSpPr>
            <a:spLocks noGrp="1"/>
          </p:cNvSpPr>
          <p:nvPr>
            <p:ph type="body" sz="quarter" idx="16"/>
          </p:nvPr>
        </p:nvSpPr>
        <p:spPr>
          <a:xfrm>
            <a:off x="653780" y="120673"/>
            <a:ext cx="10430375" cy="803654"/>
          </a:xfrm>
        </p:spPr>
        <p:txBody>
          <a:bodyPr/>
          <a:lstStyle/>
          <a:p>
            <a:pPr>
              <a:lnSpc>
                <a:spcPts val="3720"/>
              </a:lnSpc>
            </a:pPr>
            <a:r>
              <a:rPr lang="en-US" dirty="0"/>
              <a:t>Naučite se, kako načrtovati svoje ideje na ključnih področjih</a:t>
            </a:r>
          </a:p>
          <a:p>
            <a:pPr>
              <a:lnSpc>
                <a:spcPts val="3720"/>
              </a:lnSpc>
            </a:pPr>
            <a:endParaRPr lang="en-US" dirty="0"/>
          </a:p>
        </p:txBody>
      </p:sp>
      <p:sp>
        <p:nvSpPr>
          <p:cNvPr id="6" name="Text Placeholder 5">
            <a:extLst>
              <a:ext uri="{FF2B5EF4-FFF2-40B4-BE49-F238E27FC236}">
                <a16:creationId xmlns:a16="http://schemas.microsoft.com/office/drawing/2014/main" id="{5B693B52-1B32-2484-2C82-60BB3C13C294}"/>
              </a:ext>
            </a:extLst>
          </p:cNvPr>
          <p:cNvSpPr>
            <a:spLocks noGrp="1"/>
          </p:cNvSpPr>
          <p:nvPr>
            <p:ph type="body" sz="quarter" idx="19"/>
          </p:nvPr>
        </p:nvSpPr>
        <p:spPr>
          <a:xfrm>
            <a:off x="653781" y="1483152"/>
            <a:ext cx="10845587" cy="862269"/>
          </a:xfrm>
        </p:spPr>
        <p:txBody>
          <a:bodyPr/>
          <a:lstStyle/>
          <a:p>
            <a:pPr>
              <a:lnSpc>
                <a:spcPts val="2900"/>
              </a:lnSpc>
            </a:pPr>
            <a:r>
              <a:rPr lang="en-US" dirty="0"/>
              <a:t>Ključni viri: sredstva, ki jih vaše podjetje potrebuje za rast in uspeh</a:t>
            </a:r>
          </a:p>
          <a:p>
            <a:pPr>
              <a:lnSpc>
                <a:spcPts val="2900"/>
              </a:lnSpc>
            </a:pPr>
            <a:endParaRPr lang="en-US" dirty="0"/>
          </a:p>
        </p:txBody>
      </p:sp>
      <p:cxnSp>
        <p:nvCxnSpPr>
          <p:cNvPr id="2" name="Straight Connector 1">
            <a:extLst>
              <a:ext uri="{FF2B5EF4-FFF2-40B4-BE49-F238E27FC236}">
                <a16:creationId xmlns:a16="http://schemas.microsoft.com/office/drawing/2014/main" id="{F816D76A-E5A1-3683-450B-884B2E36BEE8}"/>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73AD457-E6D6-F1D7-E209-02EBE1E577E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24</a:t>
            </a:fld>
            <a:endParaRPr lang="fr-CA" sz="1200" dirty="0"/>
          </a:p>
        </p:txBody>
      </p:sp>
      <p:sp>
        <p:nvSpPr>
          <p:cNvPr id="10" name="Text Placeholder 4">
            <a:extLst>
              <a:ext uri="{FF2B5EF4-FFF2-40B4-BE49-F238E27FC236}">
                <a16:creationId xmlns:a16="http://schemas.microsoft.com/office/drawing/2014/main" id="{61059E6C-771E-E6DF-98E6-A8B9D1B2CE5A}"/>
              </a:ext>
            </a:extLst>
          </p:cNvPr>
          <p:cNvSpPr txBox="1">
            <a:spLocks/>
          </p:cNvSpPr>
          <p:nvPr/>
        </p:nvSpPr>
        <p:spPr>
          <a:xfrm>
            <a:off x="653779" y="2281979"/>
            <a:ext cx="6928127" cy="2756185"/>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Fizična lastnina: </a:t>
            </a:r>
            <a:r>
              <a:rPr lang="en-GB" sz="2200" dirty="0">
                <a:solidFill>
                  <a:srgbClr val="414141"/>
                </a:solidFill>
              </a:rPr>
              <a:t>Ohranite njen čar in funkcionalnost. Razmislite o prenovi ali posodobitvi, da izboljšate izkušnjo gostov.</a:t>
            </a:r>
          </a:p>
          <a:p>
            <a:pPr marL="342900" indent="-342900">
              <a:lnSpc>
                <a:spcPts val="2240"/>
              </a:lnSpc>
              <a:buClr>
                <a:srgbClr val="459597"/>
              </a:buClr>
              <a:buFont typeface="Arial" panose="020B0604020202020204" pitchFamily="34" charset="0"/>
              <a:buChar char="•"/>
            </a:pPr>
            <a:r>
              <a:rPr lang="en-GB" sz="2200" b="1" dirty="0">
                <a:solidFill>
                  <a:srgbClr val="414141"/>
                </a:solidFill>
              </a:rPr>
              <a:t>Osebje: </a:t>
            </a:r>
            <a:r>
              <a:rPr lang="en-GB" sz="2200" dirty="0">
                <a:solidFill>
                  <a:srgbClr val="414141"/>
                </a:solidFill>
              </a:rPr>
              <a:t>Zaposlite prijazne, zanesljive posameznike, ki so strastni glede gostoljubnosti.</a:t>
            </a:r>
          </a:p>
          <a:p>
            <a:pPr marL="342900" indent="-342900">
              <a:lnSpc>
                <a:spcPts val="2240"/>
              </a:lnSpc>
              <a:buClr>
                <a:srgbClr val="459597"/>
              </a:buClr>
              <a:buFont typeface="Arial" panose="020B0604020202020204" pitchFamily="34" charset="0"/>
              <a:buChar char="•"/>
            </a:pPr>
            <a:r>
              <a:rPr lang="en-GB" sz="2200" b="1" dirty="0">
                <a:solidFill>
                  <a:srgbClr val="414141"/>
                </a:solidFill>
              </a:rPr>
              <a:t>Tehnološka infrastruktura: </a:t>
            </a:r>
            <a:r>
              <a:rPr lang="en-GB" sz="2200" dirty="0">
                <a:solidFill>
                  <a:srgbClr val="414141"/>
                </a:solidFill>
              </a:rPr>
              <a:t>vlagajte v sistem </a:t>
            </a:r>
            <a:r>
              <a:rPr lang="en-GB" sz="2200" dirty="0" err="1">
                <a:solidFill>
                  <a:srgbClr val="414141"/>
                </a:solidFill>
              </a:rPr>
              <a:t>rezervacij</a:t>
            </a:r>
            <a:r>
              <a:rPr lang="en-GB" sz="2200" dirty="0">
                <a:solidFill>
                  <a:srgbClr val="414141"/>
                </a:solidFill>
              </a:rPr>
              <a:t>, </a:t>
            </a:r>
            <a:r>
              <a:rPr lang="en-GB" sz="2200" dirty="0" err="1">
                <a:solidFill>
                  <a:srgbClr val="414141"/>
                </a:solidFill>
              </a:rPr>
              <a:t>uporabniku</a:t>
            </a:r>
            <a:r>
              <a:rPr lang="en-GB" sz="2200" dirty="0">
                <a:solidFill>
                  <a:srgbClr val="414141"/>
                </a:solidFill>
              </a:rPr>
              <a:t> </a:t>
            </a:r>
            <a:r>
              <a:rPr lang="en-GB" sz="2200" dirty="0" err="1">
                <a:solidFill>
                  <a:srgbClr val="414141"/>
                </a:solidFill>
              </a:rPr>
              <a:t>prijazno</a:t>
            </a:r>
            <a:r>
              <a:rPr lang="en-GB" sz="2200" dirty="0">
                <a:solidFill>
                  <a:srgbClr val="414141"/>
                </a:solidFill>
              </a:rPr>
              <a:t> </a:t>
            </a:r>
            <a:r>
              <a:rPr lang="en-GB" sz="2200" dirty="0" err="1">
                <a:solidFill>
                  <a:srgbClr val="414141"/>
                </a:solidFill>
              </a:rPr>
              <a:t>spletno</a:t>
            </a:r>
            <a:r>
              <a:rPr lang="en-GB" sz="2200" dirty="0">
                <a:solidFill>
                  <a:srgbClr val="414141"/>
                </a:solidFill>
              </a:rPr>
              <a:t> </a:t>
            </a:r>
            <a:r>
              <a:rPr lang="en-GB" sz="2200" dirty="0" err="1">
                <a:solidFill>
                  <a:srgbClr val="414141"/>
                </a:solidFill>
              </a:rPr>
              <a:t>stran</a:t>
            </a:r>
            <a:r>
              <a:rPr lang="en-GB" sz="2200" dirty="0">
                <a:solidFill>
                  <a:srgbClr val="414141"/>
                </a:solidFill>
              </a:rPr>
              <a:t> in </a:t>
            </a:r>
            <a:r>
              <a:rPr lang="en-GB" sz="2200" dirty="0" err="1">
                <a:solidFill>
                  <a:srgbClr val="414141"/>
                </a:solidFill>
              </a:rPr>
              <a:t>orodja</a:t>
            </a:r>
            <a:r>
              <a:rPr lang="en-GB" sz="2200" dirty="0">
                <a:solidFill>
                  <a:srgbClr val="414141"/>
                </a:solidFill>
              </a:rPr>
              <a:t> za upravljanje nepremičnin.</a:t>
            </a:r>
          </a:p>
          <a:p>
            <a:pPr marL="342900" indent="-342900">
              <a:lnSpc>
                <a:spcPts val="2240"/>
              </a:lnSpc>
              <a:buClr>
                <a:srgbClr val="459597"/>
              </a:buClr>
              <a:buFont typeface="Arial" panose="020B0604020202020204" pitchFamily="34" charset="0"/>
              <a:buChar char="•"/>
            </a:pPr>
            <a:r>
              <a:rPr lang="en-GB" sz="2200" b="1" dirty="0">
                <a:solidFill>
                  <a:srgbClr val="414141"/>
                </a:solidFill>
              </a:rPr>
              <a:t>Finančni viri: </a:t>
            </a:r>
            <a:r>
              <a:rPr lang="en-GB" sz="2200" dirty="0">
                <a:solidFill>
                  <a:srgbClr val="414141"/>
                </a:solidFill>
              </a:rPr>
              <a:t>ohranite zdrav finančni načrt za kritje operativnih stroškov in vlagajte v izboljšave.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5A438039-B9F5-15FD-1241-5B8691270C5A}"/>
              </a:ext>
            </a:extLst>
          </p:cNvPr>
          <p:cNvSpPr txBox="1">
            <a:spLocks/>
          </p:cNvSpPr>
          <p:nvPr/>
        </p:nvSpPr>
        <p:spPr>
          <a:xfrm>
            <a:off x="8297842" y="2662979"/>
            <a:ext cx="2900201" cy="1669808"/>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KLJUČNI </a:t>
            </a:r>
          </a:p>
          <a:p>
            <a:pPr>
              <a:lnSpc>
                <a:spcPts val="2240"/>
              </a:lnSpc>
            </a:pPr>
            <a:r>
              <a:rPr lang="en-GB" sz="2600" b="1" dirty="0">
                <a:solidFill>
                  <a:schemeClr val="bg1"/>
                </a:solidFill>
              </a:rPr>
              <a:t>VIRI</a:t>
            </a:r>
          </a:p>
          <a:p>
            <a:pPr>
              <a:lnSpc>
                <a:spcPts val="2240"/>
              </a:lnSpc>
            </a:pPr>
            <a:endParaRPr lang="en-GB" sz="2600" b="1" dirty="0">
              <a:solidFill>
                <a:schemeClr val="bg1"/>
              </a:solidFill>
            </a:endParaRP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Navedite fizične, intelektualne, človeške in finančne vire, na katerih temelji vaš poslovni model.</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DD7D8263-EEFE-B93E-0816-B2C1232B3F0C}"/>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AEA4B569-3359-3509-7F9A-C705B9A00487}"/>
              </a:ext>
            </a:extLst>
          </p:cNvPr>
          <p:cNvSpPr txBox="1"/>
          <p:nvPr/>
        </p:nvSpPr>
        <p:spPr>
          <a:xfrm>
            <a:off x="653779" y="5650021"/>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Vir: </a:t>
            </a:r>
            <a:r>
              <a:rPr lang="en-IE" sz="1200" dirty="0">
                <a:solidFill>
                  <a:srgbClr val="414141"/>
                </a:solidFill>
                <a:latin typeface="Calibri" panose="020F0502020204030204" pitchFamily="34" charset="0"/>
                <a:cs typeface="Calibri" panose="020F0502020204030204" pitchFamily="34" charset="0"/>
              </a:rPr>
              <a:t>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3" name="Graphic 6" descr="Circular flowchart outline">
            <a:extLst>
              <a:ext uri="{FF2B5EF4-FFF2-40B4-BE49-F238E27FC236}">
                <a16:creationId xmlns:a16="http://schemas.microsoft.com/office/drawing/2014/main" id="{CBE11877-65F1-BA2E-D5DA-AB744111EE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34024" y="2481783"/>
            <a:ext cx="950681" cy="950681"/>
          </a:xfrm>
          <a:prstGeom prst="rect">
            <a:avLst/>
          </a:prstGeom>
        </p:spPr>
      </p:pic>
    </p:spTree>
    <p:extLst>
      <p:ext uri="{BB962C8B-B14F-4D97-AF65-F5344CB8AC3E}">
        <p14:creationId xmlns:p14="http://schemas.microsoft.com/office/powerpoint/2010/main" val="1378690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8E1D0-F0E2-12F5-0A82-CD3FA47C177C}"/>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61B17BBD-CE27-501A-499B-3AF7AA36F921}"/>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459597"/>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BE7CFD91-89EF-54B8-2121-84D360ECE17F}"/>
              </a:ext>
            </a:extLst>
          </p:cNvPr>
          <p:cNvSpPr>
            <a:spLocks noGrp="1"/>
          </p:cNvSpPr>
          <p:nvPr>
            <p:ph type="body" sz="quarter" idx="16"/>
          </p:nvPr>
        </p:nvSpPr>
        <p:spPr>
          <a:xfrm>
            <a:off x="429088" y="120673"/>
            <a:ext cx="10430375" cy="803654"/>
          </a:xfrm>
        </p:spPr>
        <p:txBody>
          <a:bodyPr/>
          <a:lstStyle/>
          <a:p>
            <a:pPr>
              <a:lnSpc>
                <a:spcPts val="3720"/>
              </a:lnSpc>
            </a:pPr>
            <a:r>
              <a:rPr lang="en-US" dirty="0"/>
              <a:t>Naučite se, kako načrtovati svoje ideje na ključnih področjih</a:t>
            </a:r>
          </a:p>
          <a:p>
            <a:pPr>
              <a:lnSpc>
                <a:spcPts val="3720"/>
              </a:lnSpc>
            </a:pPr>
            <a:endParaRPr lang="en-US" dirty="0"/>
          </a:p>
        </p:txBody>
      </p:sp>
      <p:sp>
        <p:nvSpPr>
          <p:cNvPr id="6" name="Text Placeholder 5">
            <a:extLst>
              <a:ext uri="{FF2B5EF4-FFF2-40B4-BE49-F238E27FC236}">
                <a16:creationId xmlns:a16="http://schemas.microsoft.com/office/drawing/2014/main" id="{786FDD63-C028-353B-8EAB-D998C6E13042}"/>
              </a:ext>
            </a:extLst>
          </p:cNvPr>
          <p:cNvSpPr>
            <a:spLocks noGrp="1"/>
          </p:cNvSpPr>
          <p:nvPr>
            <p:ph type="body" sz="quarter" idx="19"/>
          </p:nvPr>
        </p:nvSpPr>
        <p:spPr>
          <a:xfrm>
            <a:off x="429089" y="1434306"/>
            <a:ext cx="10887920" cy="803654"/>
          </a:xfrm>
        </p:spPr>
        <p:txBody>
          <a:bodyPr/>
          <a:lstStyle/>
          <a:p>
            <a:pPr>
              <a:lnSpc>
                <a:spcPts val="2900"/>
              </a:lnSpc>
            </a:pPr>
            <a:r>
              <a:rPr lang="en-US" dirty="0"/>
              <a:t>Ključne dejavnosti: Kaj je hrbtenica vašega poslovanja?</a:t>
            </a:r>
          </a:p>
          <a:p>
            <a:pPr>
              <a:lnSpc>
                <a:spcPts val="2900"/>
              </a:lnSpc>
            </a:pPr>
            <a:endParaRPr lang="en-US" dirty="0"/>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74A88132-7424-EA90-9F3D-9369398792A0}"/>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F47C03B-B546-4B2A-8A9B-FC1C8DBC93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25</a:t>
            </a:fld>
            <a:endParaRPr lang="fr-CA" sz="1200" dirty="0"/>
          </a:p>
        </p:txBody>
      </p:sp>
      <p:sp>
        <p:nvSpPr>
          <p:cNvPr id="10" name="Text Placeholder 4">
            <a:extLst>
              <a:ext uri="{FF2B5EF4-FFF2-40B4-BE49-F238E27FC236}">
                <a16:creationId xmlns:a16="http://schemas.microsoft.com/office/drawing/2014/main" id="{01AF3570-3B0B-3B5D-6A79-7494A3A96D52}"/>
              </a:ext>
            </a:extLst>
          </p:cNvPr>
          <p:cNvSpPr txBox="1">
            <a:spLocks/>
          </p:cNvSpPr>
          <p:nvPr/>
        </p:nvSpPr>
        <p:spPr>
          <a:xfrm>
            <a:off x="415837" y="2002559"/>
            <a:ext cx="7595789" cy="3948031"/>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Upravljanje gostov: </a:t>
            </a:r>
            <a:r>
              <a:rPr lang="en-GB" sz="2200" dirty="0">
                <a:solidFill>
                  <a:srgbClr val="414141"/>
                </a:solidFill>
              </a:rPr>
              <a:t>Ali racionalizirate postopke rezervacij, učinkovito upravljate prijave in odjave ter zagotavljate jasno komunikacijo z gosti?</a:t>
            </a:r>
          </a:p>
          <a:p>
            <a:pPr marL="342900" indent="-342900">
              <a:lnSpc>
                <a:spcPts val="2240"/>
              </a:lnSpc>
              <a:buClr>
                <a:srgbClr val="459597"/>
              </a:buClr>
              <a:buFont typeface="Arial" panose="020B0604020202020204" pitchFamily="34" charset="0"/>
              <a:buChar char="•"/>
            </a:pPr>
            <a:r>
              <a:rPr lang="en-GB" sz="2200" b="1" dirty="0">
                <a:solidFill>
                  <a:srgbClr val="414141"/>
                </a:solidFill>
              </a:rPr>
              <a:t>Vzdrževanje nepremičnine</a:t>
            </a:r>
            <a:r>
              <a:rPr lang="en-GB" sz="2200" dirty="0">
                <a:solidFill>
                  <a:srgbClr val="414141"/>
                </a:solidFill>
              </a:rPr>
              <a:t>: Vzdrževanje čistega in udobnega okolja je ključnega pomena. Razvijte redni načrt vzdrževanja in popravila opravite takoj.</a:t>
            </a:r>
          </a:p>
          <a:p>
            <a:pPr marL="342900" indent="-342900">
              <a:lnSpc>
                <a:spcPts val="2240"/>
              </a:lnSpc>
              <a:buClr>
                <a:srgbClr val="459597"/>
              </a:buClr>
              <a:buFont typeface="Arial" panose="020B0604020202020204" pitchFamily="34" charset="0"/>
              <a:buChar char="•"/>
            </a:pPr>
            <a:r>
              <a:rPr lang="en-GB" sz="2200" b="1" dirty="0">
                <a:solidFill>
                  <a:srgbClr val="414141"/>
                </a:solidFill>
              </a:rPr>
              <a:t>Marketing in promocije</a:t>
            </a:r>
            <a:r>
              <a:rPr lang="en-GB" sz="2200" dirty="0">
                <a:solidFill>
                  <a:srgbClr val="414141"/>
                </a:solidFill>
              </a:rPr>
              <a:t>: Izvajajte svojo marketinško strategijo prek različnih kanalov, spremljajte njeno učinkovitost in se ustrezno prilagajajte.</a:t>
            </a:r>
          </a:p>
          <a:p>
            <a:pPr marL="342900" indent="-342900">
              <a:lnSpc>
                <a:spcPts val="2240"/>
              </a:lnSpc>
              <a:buClr>
                <a:srgbClr val="459597"/>
              </a:buClr>
              <a:buFont typeface="Arial" panose="020B0604020202020204" pitchFamily="34" charset="0"/>
              <a:buChar char="•"/>
            </a:pPr>
            <a:r>
              <a:rPr lang="en-GB" sz="2200" b="1" dirty="0">
                <a:solidFill>
                  <a:srgbClr val="414141"/>
                </a:solidFill>
              </a:rPr>
              <a:t>Upravljanje zalog: </a:t>
            </a:r>
            <a:r>
              <a:rPr lang="en-GB" sz="2200" dirty="0">
                <a:solidFill>
                  <a:srgbClr val="414141"/>
                </a:solidFill>
              </a:rPr>
              <a:t>Zagotovite nemoten pretok zalog, kot so toaletni pribor, posteljnina in potrebščine za zajtrk.</a:t>
            </a:r>
          </a:p>
          <a:p>
            <a:pPr marL="342900" indent="-342900">
              <a:lnSpc>
                <a:spcPts val="2240"/>
              </a:lnSpc>
              <a:buClr>
                <a:srgbClr val="459597"/>
              </a:buClr>
              <a:buFont typeface="Arial" panose="020B0604020202020204" pitchFamily="34" charset="0"/>
              <a:buChar char="•"/>
            </a:pPr>
            <a:r>
              <a:rPr lang="en-GB" sz="2200" b="1" err="1">
                <a:solidFill>
                  <a:srgbClr val="414141"/>
                </a:solidFill>
              </a:rPr>
              <a:t>Usposabljanje</a:t>
            </a:r>
            <a:r>
              <a:rPr lang="en-GB" sz="2200" b="1" dirty="0">
                <a:solidFill>
                  <a:srgbClr val="414141"/>
                </a:solidFill>
              </a:rPr>
              <a:t> </a:t>
            </a:r>
            <a:r>
              <a:rPr lang="en-GB" sz="2200" b="1" err="1">
                <a:solidFill>
                  <a:srgbClr val="414141"/>
                </a:solidFill>
              </a:rPr>
              <a:t>osebja</a:t>
            </a:r>
            <a:r>
              <a:rPr lang="en-GB" sz="2200" b="1" dirty="0">
                <a:solidFill>
                  <a:srgbClr val="414141"/>
                </a:solidFill>
              </a:rPr>
              <a:t>: </a:t>
            </a:r>
            <a:r>
              <a:rPr lang="en-GB" sz="2200" err="1">
                <a:solidFill>
                  <a:srgbClr val="414141"/>
                </a:solidFill>
              </a:rPr>
              <a:t>Pametno</a:t>
            </a:r>
            <a:r>
              <a:rPr lang="en-GB" sz="2200" dirty="0">
                <a:solidFill>
                  <a:srgbClr val="414141"/>
                </a:solidFill>
              </a:rPr>
              <a:t> je </a:t>
            </a:r>
            <a:r>
              <a:rPr lang="en-GB" sz="2200" err="1">
                <a:solidFill>
                  <a:srgbClr val="414141"/>
                </a:solidFill>
              </a:rPr>
              <a:t>vlagati</a:t>
            </a:r>
            <a:r>
              <a:rPr lang="en-GB" sz="2200" dirty="0">
                <a:solidFill>
                  <a:srgbClr val="414141"/>
                </a:solidFill>
              </a:rPr>
              <a:t> v usposabljanje osebja, da vsi člani ekipe zagotavljajo izjemno storitev gostom.</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indent="0">
              <a:lnSpc>
                <a:spcPts val="2240"/>
              </a:lnSpc>
              <a:buClr>
                <a:srgbClr val="459597"/>
              </a:buClr>
            </a:pPr>
            <a:endParaRPr lang="en-US" sz="2200" dirty="0">
              <a:solidFill>
                <a:srgbClr val="414141"/>
              </a:solidFill>
            </a:endParaRPr>
          </a:p>
        </p:txBody>
      </p:sp>
      <p:sp>
        <p:nvSpPr>
          <p:cNvPr id="9" name="Text Placeholder 4">
            <a:extLst>
              <a:ext uri="{FF2B5EF4-FFF2-40B4-BE49-F238E27FC236}">
                <a16:creationId xmlns:a16="http://schemas.microsoft.com/office/drawing/2014/main" id="{50A24D94-2745-ECA3-BA21-2F8D584FF18C}"/>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KLJUČNE </a:t>
            </a:r>
          </a:p>
          <a:p>
            <a:pPr>
              <a:lnSpc>
                <a:spcPts val="2240"/>
              </a:lnSpc>
            </a:pPr>
            <a:r>
              <a:rPr lang="en-GB" sz="2600" b="1" dirty="0">
                <a:solidFill>
                  <a:schemeClr val="bg1"/>
                </a:solidFill>
              </a:rPr>
              <a:t>DEJAVNOSTI</a:t>
            </a:r>
          </a:p>
          <a:p>
            <a:pPr>
              <a:lnSpc>
                <a:spcPts val="2240"/>
              </a:lnSpc>
            </a:pPr>
            <a:endParaRPr lang="en-GB" sz="2600" b="1" dirty="0">
              <a:solidFill>
                <a:schemeClr val="bg1"/>
              </a:solidFill>
            </a:endParaRPr>
          </a:p>
          <a:p>
            <a:pPr>
              <a:lnSpc>
                <a:spcPts val="2240"/>
              </a:lnSpc>
            </a:pPr>
            <a:endParaRPr lang="en-GB" sz="2600" b="1" dirty="0">
              <a:solidFill>
                <a:schemeClr val="bg1"/>
              </a:solidFill>
            </a:endParaRP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Opišite ključne operativne naloge, storitve ali proizvodne dejavnosti, ki so bistvene za vaš poslovni model.</a:t>
            </a:r>
          </a:p>
          <a:p>
            <a:pPr>
              <a:lnSpc>
                <a:spcPts val="2240"/>
              </a:lnSpc>
            </a:pPr>
            <a:endParaRPr lang="en-GB" sz="2200" dirty="0">
              <a:solidFill>
                <a:schemeClr val="bg1"/>
              </a:solidFill>
            </a:endParaRP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9553EEA9-404E-75BA-5B2A-CC908D7FF03E}"/>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555D4886-9310-C806-977A-5C081A07F832}"/>
              </a:ext>
            </a:extLst>
          </p:cNvPr>
          <p:cNvSpPr txBox="1"/>
          <p:nvPr/>
        </p:nvSpPr>
        <p:spPr>
          <a:xfrm>
            <a:off x="650299" y="5947161"/>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Vir: </a:t>
            </a:r>
            <a:r>
              <a:rPr lang="en-IE" sz="1200" dirty="0">
                <a:solidFill>
                  <a:srgbClr val="414141"/>
                </a:solidFill>
                <a:latin typeface="Calibri" panose="020F0502020204030204" pitchFamily="34" charset="0"/>
                <a:cs typeface="Calibri" panose="020F0502020204030204" pitchFamily="34" charset="0"/>
              </a:rPr>
              <a:t>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3" name="Graphic 2" descr="Playbook outline">
            <a:extLst>
              <a:ext uri="{FF2B5EF4-FFF2-40B4-BE49-F238E27FC236}">
                <a16:creationId xmlns:a16="http://schemas.microsoft.com/office/drawing/2014/main" id="{E8407494-7E0A-0B90-7DF7-8855D64C87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98033" y="2440523"/>
            <a:ext cx="943668" cy="943668"/>
          </a:xfrm>
          <a:prstGeom prst="rect">
            <a:avLst/>
          </a:prstGeom>
        </p:spPr>
      </p:pic>
    </p:spTree>
    <p:extLst>
      <p:ext uri="{BB962C8B-B14F-4D97-AF65-F5344CB8AC3E}">
        <p14:creationId xmlns:p14="http://schemas.microsoft.com/office/powerpoint/2010/main" val="3768702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80807-D2CA-E54B-A01F-4159A45FBE92}"/>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0AE4A6FA-1135-BB6A-9466-5FE76E001484}"/>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FBA63B"/>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850E2D90-5CA2-9258-B3C1-9A82B56147A6}"/>
              </a:ext>
            </a:extLst>
          </p:cNvPr>
          <p:cNvSpPr>
            <a:spLocks noGrp="1"/>
          </p:cNvSpPr>
          <p:nvPr>
            <p:ph type="body" sz="quarter" idx="16"/>
          </p:nvPr>
        </p:nvSpPr>
        <p:spPr>
          <a:xfrm>
            <a:off x="653780" y="140211"/>
            <a:ext cx="10430375" cy="803654"/>
          </a:xfrm>
        </p:spPr>
        <p:txBody>
          <a:bodyPr/>
          <a:lstStyle/>
          <a:p>
            <a:pPr>
              <a:lnSpc>
                <a:spcPts val="3720"/>
              </a:lnSpc>
            </a:pPr>
            <a:r>
              <a:rPr lang="en-US" dirty="0"/>
              <a:t>Naučite se, kako načrtovati svoje ideje na ključnih področjih</a:t>
            </a:r>
          </a:p>
          <a:p>
            <a:pPr>
              <a:lnSpc>
                <a:spcPts val="3720"/>
              </a:lnSpc>
            </a:pPr>
            <a:endParaRPr lang="en-US" dirty="0"/>
          </a:p>
        </p:txBody>
      </p:sp>
      <p:sp>
        <p:nvSpPr>
          <p:cNvPr id="6" name="Text Placeholder 5">
            <a:extLst>
              <a:ext uri="{FF2B5EF4-FFF2-40B4-BE49-F238E27FC236}">
                <a16:creationId xmlns:a16="http://schemas.microsoft.com/office/drawing/2014/main" id="{7173A9B4-8612-C86E-D684-1523591EBF8E}"/>
              </a:ext>
            </a:extLst>
          </p:cNvPr>
          <p:cNvSpPr>
            <a:spLocks noGrp="1"/>
          </p:cNvSpPr>
          <p:nvPr>
            <p:ph type="body" sz="quarter" idx="19"/>
          </p:nvPr>
        </p:nvSpPr>
        <p:spPr>
          <a:xfrm>
            <a:off x="653778" y="1364746"/>
            <a:ext cx="10545524" cy="803654"/>
          </a:xfrm>
        </p:spPr>
        <p:txBody>
          <a:bodyPr/>
          <a:lstStyle/>
          <a:p>
            <a:pPr>
              <a:lnSpc>
                <a:spcPts val="2900"/>
              </a:lnSpc>
            </a:pPr>
            <a:r>
              <a:rPr lang="en-US" dirty="0">
                <a:solidFill>
                  <a:srgbClr val="459597"/>
                </a:solidFill>
              </a:rPr>
              <a:t>Odnosi s strankami: </a:t>
            </a:r>
            <a:r>
              <a:rPr lang="en-US" dirty="0"/>
              <a:t>kako boste presegli pričakovanja gostov in zgradili njihovo zvestobo?</a:t>
            </a:r>
          </a:p>
          <a:p>
            <a:pPr>
              <a:lnSpc>
                <a:spcPts val="2900"/>
              </a:lnSpc>
            </a:pPr>
            <a:endParaRPr lang="en-US" dirty="0"/>
          </a:p>
        </p:txBody>
      </p:sp>
      <p:cxnSp>
        <p:nvCxnSpPr>
          <p:cNvPr id="2" name="Straight Connector 1">
            <a:extLst>
              <a:ext uri="{FF2B5EF4-FFF2-40B4-BE49-F238E27FC236}">
                <a16:creationId xmlns:a16="http://schemas.microsoft.com/office/drawing/2014/main" id="{B1F0CEB9-F958-060D-0529-A1FD70630AAA}"/>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686D725-A62A-CCE0-F041-919DF3619B5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26</a:t>
            </a:fld>
            <a:endParaRPr lang="fr-CA" sz="1200" dirty="0"/>
          </a:p>
        </p:txBody>
      </p:sp>
      <p:sp>
        <p:nvSpPr>
          <p:cNvPr id="10" name="Text Placeholder 4">
            <a:extLst>
              <a:ext uri="{FF2B5EF4-FFF2-40B4-BE49-F238E27FC236}">
                <a16:creationId xmlns:a16="http://schemas.microsoft.com/office/drawing/2014/main" id="{6766CBAC-4F06-1A44-1393-2C35BAB246C5}"/>
              </a:ext>
            </a:extLst>
          </p:cNvPr>
          <p:cNvSpPr txBox="1">
            <a:spLocks/>
          </p:cNvSpPr>
          <p:nvPr/>
        </p:nvSpPr>
        <p:spPr>
          <a:xfrm>
            <a:off x="653779" y="2399210"/>
            <a:ext cx="7202661" cy="3792014"/>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Komunikacija pred prihodom: </a:t>
            </a:r>
            <a:r>
              <a:rPr lang="en-GB" sz="2200" dirty="0" err="1">
                <a:solidFill>
                  <a:srgbClr val="414141"/>
                </a:solidFill>
              </a:rPr>
              <a:t>Uspešni</a:t>
            </a:r>
            <a:r>
              <a:rPr lang="en-GB" sz="2200" dirty="0">
                <a:solidFill>
                  <a:srgbClr val="414141"/>
                </a:solidFill>
              </a:rPr>
              <a:t> B&amp;B-ji </a:t>
            </a:r>
            <a:r>
              <a:rPr lang="en-GB" sz="2200" dirty="0" err="1">
                <a:solidFill>
                  <a:srgbClr val="414141"/>
                </a:solidFill>
              </a:rPr>
              <a:t>pošiljajo</a:t>
            </a:r>
            <a:r>
              <a:rPr lang="en-GB" sz="2200" dirty="0">
                <a:solidFill>
                  <a:srgbClr val="414141"/>
                </a:solidFill>
              </a:rPr>
              <a:t> </a:t>
            </a:r>
            <a:r>
              <a:rPr lang="en-GB" sz="2200" dirty="0" err="1">
                <a:solidFill>
                  <a:srgbClr val="414141"/>
                </a:solidFill>
              </a:rPr>
              <a:t>osebna</a:t>
            </a:r>
            <a:r>
              <a:rPr lang="en-GB" sz="2200" dirty="0">
                <a:solidFill>
                  <a:srgbClr val="414141"/>
                </a:solidFill>
              </a:rPr>
              <a:t> e-</a:t>
            </a:r>
            <a:r>
              <a:rPr lang="en-GB" sz="2200" dirty="0" err="1">
                <a:solidFill>
                  <a:srgbClr val="414141"/>
                </a:solidFill>
              </a:rPr>
              <a:t>sporočila</a:t>
            </a:r>
            <a:r>
              <a:rPr lang="en-GB" sz="2200" dirty="0">
                <a:solidFill>
                  <a:srgbClr val="414141"/>
                </a:solidFill>
              </a:rPr>
              <a:t> </a:t>
            </a:r>
            <a:r>
              <a:rPr lang="en-GB" sz="2200" dirty="0" err="1">
                <a:solidFill>
                  <a:srgbClr val="414141"/>
                </a:solidFill>
              </a:rPr>
              <a:t>dobrodošlice</a:t>
            </a:r>
            <a:r>
              <a:rPr lang="en-GB" sz="2200" dirty="0">
                <a:solidFill>
                  <a:srgbClr val="414141"/>
                </a:solidFill>
              </a:rPr>
              <a:t> s </a:t>
            </a:r>
            <a:r>
              <a:rPr lang="en-GB" sz="2200" dirty="0" err="1">
                <a:solidFill>
                  <a:srgbClr val="414141"/>
                </a:solidFill>
              </a:rPr>
              <a:t>podrobnostmi</a:t>
            </a:r>
            <a:r>
              <a:rPr lang="en-GB" sz="2200" dirty="0">
                <a:solidFill>
                  <a:srgbClr val="414141"/>
                </a:solidFill>
              </a:rPr>
              <a:t> o </a:t>
            </a:r>
            <a:r>
              <a:rPr lang="en-GB" sz="2200" dirty="0" err="1">
                <a:solidFill>
                  <a:srgbClr val="414141"/>
                </a:solidFill>
              </a:rPr>
              <a:t>prijavi</a:t>
            </a:r>
            <a:r>
              <a:rPr lang="en-GB" sz="2200" dirty="0">
                <a:solidFill>
                  <a:srgbClr val="414141"/>
                </a:solidFill>
              </a:rPr>
              <a:t>, </a:t>
            </a:r>
            <a:r>
              <a:rPr lang="en-GB" sz="2200" dirty="0" err="1">
                <a:solidFill>
                  <a:srgbClr val="414141"/>
                </a:solidFill>
              </a:rPr>
              <a:t>lokalnimi</a:t>
            </a:r>
            <a:r>
              <a:rPr lang="en-GB" sz="2200" dirty="0">
                <a:solidFill>
                  <a:srgbClr val="414141"/>
                </a:solidFill>
              </a:rPr>
              <a:t> </a:t>
            </a:r>
            <a:r>
              <a:rPr lang="en-GB" sz="2200" dirty="0" err="1">
                <a:solidFill>
                  <a:srgbClr val="414141"/>
                </a:solidFill>
              </a:rPr>
              <a:t>priporočili</a:t>
            </a:r>
            <a:r>
              <a:rPr lang="en-GB" sz="2200" dirty="0">
                <a:solidFill>
                  <a:srgbClr val="414141"/>
                </a:solidFill>
              </a:rPr>
              <a:t> in </a:t>
            </a:r>
            <a:r>
              <a:rPr lang="en-GB" sz="2200" dirty="0" err="1">
                <a:solidFill>
                  <a:srgbClr val="414141"/>
                </a:solidFill>
              </a:rPr>
              <a:t>posebnimi</a:t>
            </a:r>
            <a:r>
              <a:rPr lang="en-GB" sz="2200" dirty="0">
                <a:solidFill>
                  <a:srgbClr val="414141"/>
                </a:solidFill>
              </a:rPr>
              <a:t> ponudbami. Enako lahko storite tudi vi.</a:t>
            </a:r>
          </a:p>
          <a:p>
            <a:pPr marL="342900" indent="-342900">
              <a:lnSpc>
                <a:spcPts val="2240"/>
              </a:lnSpc>
              <a:buClr>
                <a:srgbClr val="459597"/>
              </a:buClr>
              <a:buFont typeface="Arial" panose="020B0604020202020204" pitchFamily="34" charset="0"/>
              <a:buChar char="•"/>
            </a:pPr>
            <a:r>
              <a:rPr lang="en-GB" sz="2200" b="1" dirty="0">
                <a:solidFill>
                  <a:srgbClr val="414141"/>
                </a:solidFill>
              </a:rPr>
              <a:t>Izjemna storitev: </a:t>
            </a:r>
            <a:r>
              <a:rPr lang="en-GB" sz="2200" dirty="0">
                <a:solidFill>
                  <a:srgbClr val="414141"/>
                </a:solidFill>
              </a:rPr>
              <a:t>Usposobite svoje osebje, da bo pozorno, prijazno in dobro seznanjeno z območjem. Hitro odgovorite na vprašanja gostov in si prizadevajte za rešitev morebitnih težav.</a:t>
            </a:r>
          </a:p>
          <a:p>
            <a:pPr marL="342900" indent="-342900">
              <a:lnSpc>
                <a:spcPts val="2240"/>
              </a:lnSpc>
              <a:buClr>
                <a:srgbClr val="459597"/>
              </a:buClr>
              <a:buFont typeface="Arial" panose="020B0604020202020204" pitchFamily="34" charset="0"/>
              <a:buChar char="•"/>
            </a:pPr>
            <a:r>
              <a:rPr lang="en-GB" sz="2200" b="1" dirty="0">
                <a:solidFill>
                  <a:srgbClr val="414141"/>
                </a:solidFill>
              </a:rPr>
              <a:t>Programi zvestobe: </a:t>
            </a:r>
            <a:r>
              <a:rPr lang="en-GB" sz="2200" dirty="0">
                <a:solidFill>
                  <a:srgbClr val="414141"/>
                </a:solidFill>
              </a:rPr>
              <a:t>Te taktike CRM so se izkazale za uspešne, saj vračajočim se gostom ponujajo posebne popuste, brezplačne nadgradnje ali ekskluzivne izkušnje.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ECDEE0D2-C940-D76B-4248-5DE3A5E3533C}"/>
              </a:ext>
            </a:extLst>
          </p:cNvPr>
          <p:cNvSpPr txBox="1">
            <a:spLocks/>
          </p:cNvSpPr>
          <p:nvPr/>
        </p:nvSpPr>
        <p:spPr>
          <a:xfrm>
            <a:off x="8297842" y="2662979"/>
            <a:ext cx="2900201" cy="3027731"/>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ODNOSI </a:t>
            </a:r>
          </a:p>
          <a:p>
            <a:pPr>
              <a:lnSpc>
                <a:spcPts val="2240"/>
              </a:lnSpc>
            </a:pPr>
            <a:r>
              <a:rPr lang="en-GB" sz="2600" b="1" dirty="0">
                <a:solidFill>
                  <a:schemeClr val="bg1"/>
                </a:solidFill>
              </a:rPr>
              <a:t>ODNOSI</a:t>
            </a:r>
            <a:endParaRPr lang="en-GB" sz="2200" b="1" dirty="0">
              <a:solidFill>
                <a:schemeClr val="bg1"/>
              </a:solidFill>
            </a:endParaRPr>
          </a:p>
          <a:p>
            <a:pPr>
              <a:lnSpc>
                <a:spcPts val="2240"/>
              </a:lnSpc>
            </a:pPr>
            <a:endParaRPr lang="en-GB" sz="2200" b="1" dirty="0">
              <a:solidFill>
                <a:schemeClr val="bg1"/>
              </a:solidFill>
            </a:endParaRPr>
          </a:p>
          <a:p>
            <a:pPr>
              <a:lnSpc>
                <a:spcPts val="2240"/>
              </a:lnSpc>
            </a:pPr>
            <a:endParaRPr lang="en-GB" sz="2200" dirty="0">
              <a:solidFill>
                <a:schemeClr val="bg1"/>
              </a:solidFill>
            </a:endParaRPr>
          </a:p>
          <a:p>
            <a:pPr>
              <a:lnSpc>
                <a:spcPts val="2240"/>
              </a:lnSpc>
            </a:pPr>
            <a:r>
              <a:rPr lang="en-GB" sz="2200" dirty="0">
                <a:solidFill>
                  <a:schemeClr val="bg1"/>
                </a:solidFill>
              </a:rPr>
              <a:t>Podrobno </a:t>
            </a:r>
            <a:r>
              <a:rPr lang="en-GB" sz="2200" dirty="0" err="1">
                <a:solidFill>
                  <a:schemeClr val="bg1"/>
                </a:solidFill>
              </a:rPr>
              <a:t>opišite</a:t>
            </a:r>
            <a:r>
              <a:rPr lang="en-GB" sz="2200" dirty="0">
                <a:solidFill>
                  <a:schemeClr val="bg1"/>
                </a:solidFill>
              </a:rPr>
              <a:t>, </a:t>
            </a:r>
            <a:r>
              <a:rPr lang="en-GB" sz="2200" dirty="0" err="1">
                <a:solidFill>
                  <a:schemeClr val="bg1"/>
                </a:solidFill>
              </a:rPr>
              <a:t>kako</a:t>
            </a:r>
            <a:r>
              <a:rPr lang="en-GB" sz="2200" dirty="0">
                <a:solidFill>
                  <a:schemeClr val="bg1"/>
                </a:solidFill>
              </a:rPr>
              <a:t> </a:t>
            </a:r>
            <a:r>
              <a:rPr lang="en-GB" sz="2200" dirty="0" err="1">
                <a:solidFill>
                  <a:schemeClr val="bg1"/>
                </a:solidFill>
              </a:rPr>
              <a:t>komunicirate</a:t>
            </a:r>
            <a:r>
              <a:rPr lang="en-GB" sz="2200" dirty="0">
                <a:solidFill>
                  <a:schemeClr val="bg1"/>
                </a:solidFill>
              </a:rPr>
              <a:t> s </a:t>
            </a:r>
            <a:r>
              <a:rPr lang="en-GB" sz="2200" dirty="0" err="1">
                <a:solidFill>
                  <a:schemeClr val="bg1"/>
                </a:solidFill>
              </a:rPr>
              <a:t>strankami</a:t>
            </a:r>
            <a:r>
              <a:rPr lang="en-GB" sz="2200" dirty="0">
                <a:solidFill>
                  <a:schemeClr val="bg1"/>
                </a:solidFill>
              </a:rPr>
              <a:t> </a:t>
            </a:r>
            <a:r>
              <a:rPr lang="en-GB" sz="2200" dirty="0" err="1">
                <a:solidFill>
                  <a:schemeClr val="bg1"/>
                </a:solidFill>
              </a:rPr>
              <a:t>prek</a:t>
            </a:r>
            <a:r>
              <a:rPr lang="en-GB" sz="2200" dirty="0">
                <a:solidFill>
                  <a:schemeClr val="bg1"/>
                </a:solidFill>
              </a:rPr>
              <a:t> osebne pomoči ali vključevanja v skupnost.</a:t>
            </a:r>
            <a:endParaRPr lang="en-GB" sz="2200" dirty="0">
              <a:solidFill>
                <a:schemeClr val="bg1"/>
              </a:solidFill>
              <a:ea typeface="Calibri"/>
              <a:cs typeface="Calibri"/>
            </a:endParaRPr>
          </a:p>
          <a:p>
            <a:pPr>
              <a:lnSpc>
                <a:spcPts val="2240"/>
              </a:lnSpc>
            </a:pPr>
            <a:endParaRPr lang="en-GB" sz="2200" dirty="0">
              <a:solidFill>
                <a:schemeClr val="bg1"/>
              </a:solidFill>
            </a:endParaRP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194CB27B-E6F7-1D15-59EB-3779648448E6}"/>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CA3F95BA-AAA8-1392-A8E9-C9BBA5404EB4}"/>
              </a:ext>
            </a:extLst>
          </p:cNvPr>
          <p:cNvSpPr txBox="1"/>
          <p:nvPr/>
        </p:nvSpPr>
        <p:spPr>
          <a:xfrm>
            <a:off x="653779" y="5853707"/>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Vir: </a:t>
            </a:r>
            <a:r>
              <a:rPr lang="en-IE" sz="1200" dirty="0">
                <a:solidFill>
                  <a:srgbClr val="414141"/>
                </a:solidFill>
                <a:latin typeface="Calibri" panose="020F0502020204030204" pitchFamily="34" charset="0"/>
                <a:cs typeface="Calibri" panose="020F0502020204030204" pitchFamily="34" charset="0"/>
              </a:rPr>
              <a:t>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12" name="Graphic 12" descr="Target Audience outline">
            <a:extLst>
              <a:ext uri="{FF2B5EF4-FFF2-40B4-BE49-F238E27FC236}">
                <a16:creationId xmlns:a16="http://schemas.microsoft.com/office/drawing/2014/main" id="{A5CEA0E6-0576-53D1-6D9A-B6DF8E3B55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09702" y="2401744"/>
            <a:ext cx="982709" cy="982709"/>
          </a:xfrm>
          <a:prstGeom prst="rect">
            <a:avLst/>
          </a:prstGeom>
        </p:spPr>
      </p:pic>
    </p:spTree>
    <p:extLst>
      <p:ext uri="{BB962C8B-B14F-4D97-AF65-F5344CB8AC3E}">
        <p14:creationId xmlns:p14="http://schemas.microsoft.com/office/powerpoint/2010/main" val="2815028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F0970-4FDE-30A2-A28E-1BAB0292DB0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FDED81F-EB91-971E-47B1-8855CE1FE6C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BEB640B1-475B-FA79-19C5-B67DA787070A}"/>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0AF113D7-4AFF-645C-36FB-4EE9D7E78DCD}"/>
              </a:ext>
            </a:extLst>
          </p:cNvPr>
          <p:cNvSpPr>
            <a:spLocks noGrp="1"/>
          </p:cNvSpPr>
          <p:nvPr>
            <p:ph type="body" sz="quarter" idx="16"/>
          </p:nvPr>
        </p:nvSpPr>
        <p:spPr>
          <a:xfrm>
            <a:off x="4061013" y="527580"/>
            <a:ext cx="5997388" cy="803654"/>
          </a:xfrm>
          <a:prstGeom prst="rect">
            <a:avLst/>
          </a:prstGeom>
        </p:spPr>
        <p:txBody>
          <a:bodyPr/>
          <a:lstStyle/>
          <a:p>
            <a:pPr>
              <a:lnSpc>
                <a:spcPts val="2960"/>
              </a:lnSpc>
            </a:pPr>
            <a:r>
              <a:rPr lang="en-GB" sz="2800" dirty="0"/>
              <a:t>Poslovni model Canvas je delovni načrt – prilagodljiv in pripravljen za razvoj v podrobnejše različice</a:t>
            </a:r>
          </a:p>
          <a:p>
            <a:pPr>
              <a:lnSpc>
                <a:spcPts val="2960"/>
              </a:lnSpc>
            </a:pPr>
            <a:endParaRPr lang="en-GB" sz="2800" dirty="0"/>
          </a:p>
          <a:p>
            <a:pPr>
              <a:lnSpc>
                <a:spcPts val="2960"/>
              </a:lnSpc>
            </a:pPr>
            <a:endParaRPr lang="en-GB" sz="2800" dirty="0"/>
          </a:p>
        </p:txBody>
      </p:sp>
      <p:sp>
        <p:nvSpPr>
          <p:cNvPr id="4" name="Text Placeholder 3">
            <a:extLst>
              <a:ext uri="{FF2B5EF4-FFF2-40B4-BE49-F238E27FC236}">
                <a16:creationId xmlns:a16="http://schemas.microsoft.com/office/drawing/2014/main" id="{E9C132F3-F79B-B0BD-105D-5AB72833DACE}"/>
              </a:ext>
            </a:extLst>
          </p:cNvPr>
          <p:cNvSpPr>
            <a:spLocks noGrp="1"/>
          </p:cNvSpPr>
          <p:nvPr>
            <p:ph type="body" sz="quarter" idx="21"/>
          </p:nvPr>
        </p:nvSpPr>
        <p:spPr>
          <a:xfrm>
            <a:off x="4061013" y="2019928"/>
            <a:ext cx="7386573" cy="4437491"/>
          </a:xfrm>
          <a:prstGeom prst="rect">
            <a:avLst/>
          </a:prstGeom>
        </p:spPr>
        <p:txBody>
          <a:bodyPr lIns="91440" tIns="45720" rIns="91440" bIns="45720" anchor="t"/>
          <a:lstStyle/>
          <a:p>
            <a:pPr>
              <a:lnSpc>
                <a:spcPts val="2340"/>
              </a:lnSpc>
            </a:pPr>
            <a:r>
              <a:rPr lang="en-GB" b="0" i="0" dirty="0">
                <a:effectLst/>
                <a:latin typeface="Calibri"/>
                <a:ea typeface="Calibri"/>
                <a:cs typeface="Calibri"/>
              </a:rPr>
              <a:t>Poslovni model Canvas (BMC) se lahko uporablja na prilagodljiv in tekoč način, saj ga lahko uporabite za določen del svojega poslovanja in tako pridobite bolj poglobljen vpogled v delovanje svojega podjetja.</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BMC vam ponuja jasen enostranski pregled ključnih elementov vašega podjetja za alternativno nastanitev, vendar je včasih pomembno, da se poglobite in pridobite bolj poglobljeno razumevanje delovanja vašega podjetja ter povezav znotraj in zunaj njega. Tukaj vam </a:t>
            </a:r>
            <a:r>
              <a:rPr lang="en-GB" b="0" i="0" dirty="0" err="1">
                <a:effectLst/>
                <a:latin typeface="Calibri"/>
                <a:ea typeface="Calibri"/>
                <a:cs typeface="Calibri"/>
              </a:rPr>
              <a:t>ponujamo</a:t>
            </a:r>
            <a:r>
              <a:rPr lang="en-GB" b="0" i="0" dirty="0">
                <a:effectLst/>
                <a:latin typeface="Calibri"/>
                <a:ea typeface="Calibri"/>
                <a:cs typeface="Calibri"/>
              </a:rPr>
              <a:t> primer, </a:t>
            </a:r>
            <a:r>
              <a:rPr lang="en-GB" b="0" i="0" err="1">
                <a:effectLst/>
                <a:latin typeface="Calibri"/>
                <a:ea typeface="Calibri"/>
                <a:cs typeface="Calibri"/>
              </a:rPr>
              <a:t>kako</a:t>
            </a:r>
            <a:r>
              <a:rPr lang="en-GB" b="0" i="0" dirty="0">
                <a:effectLst/>
                <a:latin typeface="Calibri"/>
                <a:ea typeface="Calibri"/>
                <a:cs typeface="Calibri"/>
              </a:rPr>
              <a:t> </a:t>
            </a:r>
            <a:r>
              <a:rPr lang="en-GB" b="0" i="0" err="1">
                <a:effectLst/>
                <a:latin typeface="Calibri"/>
                <a:ea typeface="Calibri"/>
                <a:cs typeface="Calibri"/>
              </a:rPr>
              <a:t>lahko</a:t>
            </a:r>
            <a:r>
              <a:rPr lang="en-GB" b="0" i="0" dirty="0">
                <a:effectLst/>
                <a:latin typeface="Calibri"/>
                <a:ea typeface="Calibri"/>
                <a:cs typeface="Calibri"/>
              </a:rPr>
              <a:t> s </a:t>
            </a:r>
            <a:r>
              <a:rPr lang="en-GB" b="0" i="0" err="1">
                <a:effectLst/>
                <a:latin typeface="Calibri"/>
                <a:ea typeface="Calibri"/>
                <a:cs typeface="Calibri"/>
              </a:rPr>
              <a:t>tehniko</a:t>
            </a:r>
            <a:r>
              <a:rPr lang="en-GB" b="0" i="0" dirty="0">
                <a:effectLst/>
                <a:latin typeface="Calibri"/>
                <a:ea typeface="Calibri"/>
                <a:cs typeface="Calibri"/>
              </a:rPr>
              <a:t> </a:t>
            </a:r>
            <a:r>
              <a:rPr lang="en-GB" b="0" i="0" err="1">
                <a:effectLst/>
                <a:latin typeface="Calibri"/>
                <a:ea typeface="Calibri"/>
                <a:cs typeface="Calibri"/>
              </a:rPr>
              <a:t>pripovedovanja</a:t>
            </a:r>
            <a:r>
              <a:rPr lang="en-GB" b="0" i="0">
                <a:effectLst/>
                <a:latin typeface="Calibri"/>
                <a:ea typeface="Calibri"/>
                <a:cs typeface="Calibri"/>
              </a:rPr>
              <a:t> </a:t>
            </a:r>
            <a:r>
              <a:rPr lang="en-GB" b="0" i="0" err="1">
                <a:effectLst/>
                <a:latin typeface="Calibri"/>
                <a:ea typeface="Calibri"/>
                <a:cs typeface="Calibri"/>
              </a:rPr>
              <a:t>zgodb</a:t>
            </a:r>
            <a:r>
              <a:rPr lang="en-GB" b="0" i="0">
                <a:effectLst/>
                <a:latin typeface="Calibri"/>
                <a:ea typeface="Calibri"/>
                <a:cs typeface="Calibri"/>
              </a:rPr>
              <a:t> </a:t>
            </a:r>
            <a:r>
              <a:rPr lang="en-GB" b="0" i="0" err="1">
                <a:effectLst/>
                <a:latin typeface="Calibri"/>
                <a:ea typeface="Calibri"/>
                <a:cs typeface="Calibri"/>
              </a:rPr>
              <a:t>poglobimo</a:t>
            </a:r>
            <a:r>
              <a:rPr lang="en-GB" b="0" i="0">
                <a:effectLst/>
                <a:latin typeface="Calibri"/>
                <a:ea typeface="Calibri"/>
                <a:cs typeface="Calibri"/>
              </a:rPr>
              <a:t> </a:t>
            </a:r>
            <a:r>
              <a:rPr lang="en-GB" b="0" i="0" err="1">
                <a:effectLst/>
                <a:latin typeface="Calibri"/>
                <a:ea typeface="Calibri"/>
                <a:cs typeface="Calibri"/>
              </a:rPr>
              <a:t>pogled</a:t>
            </a:r>
            <a:r>
              <a:rPr lang="en-GB" b="0" i="0">
                <a:effectLst/>
                <a:latin typeface="Calibri"/>
                <a:ea typeface="Calibri"/>
                <a:cs typeface="Calibri"/>
              </a:rPr>
              <a:t> v </a:t>
            </a:r>
            <a:r>
              <a:rPr lang="en-GB" err="1">
                <a:latin typeface="Calibri"/>
                <a:ea typeface="Calibri"/>
                <a:cs typeface="Calibri"/>
              </a:rPr>
              <a:t>katerega</a:t>
            </a:r>
            <a:r>
              <a:rPr lang="en-GB" b="0" i="0">
                <a:effectLst/>
                <a:latin typeface="Calibri"/>
                <a:ea typeface="Calibri"/>
                <a:cs typeface="Calibri"/>
              </a:rPr>
              <a:t> </a:t>
            </a:r>
            <a:r>
              <a:rPr lang="en-GB" b="0" i="0" err="1">
                <a:effectLst/>
                <a:latin typeface="Calibri"/>
                <a:ea typeface="Calibri"/>
                <a:cs typeface="Calibri"/>
              </a:rPr>
              <a:t>koli</a:t>
            </a:r>
            <a:r>
              <a:rPr lang="en-GB">
                <a:latin typeface="Calibri"/>
                <a:ea typeface="Calibri"/>
                <a:cs typeface="Calibri"/>
              </a:rPr>
              <a:t> </a:t>
            </a:r>
            <a:r>
              <a:rPr lang="en-GB" err="1">
                <a:latin typeface="Calibri"/>
                <a:ea typeface="Calibri"/>
                <a:cs typeface="Calibri"/>
              </a:rPr>
              <a:t>izmed</a:t>
            </a:r>
            <a:r>
              <a:rPr lang="en-GB" b="0" i="0">
                <a:effectLst/>
                <a:latin typeface="Calibri"/>
                <a:ea typeface="Calibri"/>
                <a:cs typeface="Calibri"/>
              </a:rPr>
              <a:t> </a:t>
            </a:r>
            <a:r>
              <a:rPr lang="en-GB" b="0" i="0" err="1">
                <a:effectLst/>
                <a:latin typeface="Calibri"/>
                <a:ea typeface="Calibri"/>
                <a:cs typeface="Calibri"/>
              </a:rPr>
              <a:t>ključnih</a:t>
            </a:r>
            <a:r>
              <a:rPr lang="en-GB" b="0" i="0">
                <a:effectLst/>
                <a:latin typeface="Calibri"/>
                <a:ea typeface="Calibri"/>
                <a:cs typeface="Calibri"/>
              </a:rPr>
              <a:t> </a:t>
            </a:r>
            <a:r>
              <a:rPr lang="en-GB" b="0" i="0" err="1">
                <a:effectLst/>
                <a:latin typeface="Calibri"/>
                <a:ea typeface="Calibri"/>
                <a:cs typeface="Calibri"/>
              </a:rPr>
              <a:t>elementov</a:t>
            </a:r>
            <a:r>
              <a:rPr lang="en-GB" b="0" i="0" dirty="0">
                <a:effectLst/>
                <a:latin typeface="Calibri"/>
                <a:ea typeface="Calibri"/>
                <a:cs typeface="Calibri"/>
              </a:rPr>
              <a:t>. </a:t>
            </a:r>
            <a:r>
              <a:rPr lang="en-GB" b="0" i="0" err="1">
                <a:effectLst/>
                <a:latin typeface="Calibri"/>
                <a:ea typeface="Calibri"/>
                <a:cs typeface="Calibri"/>
              </a:rPr>
              <a:t>Začnimo</a:t>
            </a:r>
            <a:r>
              <a:rPr lang="en-GB" b="0" i="0" dirty="0">
                <a:effectLst/>
                <a:latin typeface="Calibri"/>
                <a:ea typeface="Calibri"/>
                <a:cs typeface="Calibri"/>
              </a:rPr>
              <a:t> z </a:t>
            </a:r>
            <a:r>
              <a:rPr lang="en-GB" b="0" i="0" err="1">
                <a:effectLst/>
                <a:latin typeface="Calibri"/>
                <a:ea typeface="Calibri"/>
                <a:cs typeface="Calibri"/>
              </a:rPr>
              <a:t>ogledom</a:t>
            </a:r>
            <a:r>
              <a:rPr lang="en-GB" b="0" i="0" dirty="0">
                <a:effectLst/>
                <a:latin typeface="Calibri"/>
                <a:ea typeface="Calibri"/>
                <a:cs typeface="Calibri"/>
              </a:rPr>
              <a:t> </a:t>
            </a:r>
            <a:r>
              <a:rPr lang="en-GB" b="0" i="0" dirty="0" err="1">
                <a:effectLst/>
                <a:latin typeface="Calibri"/>
                <a:ea typeface="Calibri"/>
                <a:cs typeface="Calibri"/>
              </a:rPr>
              <a:t>ključnega</a:t>
            </a:r>
            <a:r>
              <a:rPr lang="en-GB" b="0" i="0" dirty="0">
                <a:effectLst/>
                <a:latin typeface="Calibri"/>
                <a:ea typeface="Calibri"/>
                <a:cs typeface="Calibri"/>
              </a:rPr>
              <a:t> </a:t>
            </a:r>
            <a:r>
              <a:rPr lang="en-GB" b="0" i="0" dirty="0" err="1">
                <a:effectLst/>
                <a:latin typeface="Calibri"/>
                <a:ea typeface="Calibri"/>
                <a:cs typeface="Calibri"/>
              </a:rPr>
              <a:t>elementa</a:t>
            </a:r>
            <a:r>
              <a:rPr lang="en-GB" b="0" i="0" dirty="0">
                <a:effectLst/>
                <a:latin typeface="Calibri"/>
                <a:ea typeface="Calibri"/>
                <a:cs typeface="Calibri"/>
              </a:rPr>
              <a:t> </a:t>
            </a:r>
            <a:r>
              <a:rPr lang="en-GB" b="0" i="0" err="1">
                <a:effectLst/>
                <a:latin typeface="Calibri"/>
                <a:ea typeface="Calibri"/>
                <a:cs typeface="Calibri"/>
              </a:rPr>
              <a:t>partnerstva</a:t>
            </a:r>
            <a:r>
              <a:rPr lang="en-GB" b="0" i="0">
                <a:effectLst/>
                <a:latin typeface="Calibri"/>
                <a:ea typeface="Calibri"/>
                <a:cs typeface="Calibri"/>
              </a:rPr>
              <a:t> in </a:t>
            </a:r>
            <a:r>
              <a:rPr lang="en-GB" b="0" i="0" err="1">
                <a:effectLst/>
                <a:latin typeface="Calibri"/>
                <a:ea typeface="Calibri"/>
                <a:cs typeface="Calibri"/>
              </a:rPr>
              <a:t>nato</a:t>
            </a:r>
            <a:r>
              <a:rPr lang="en-GB" b="0" i="0">
                <a:effectLst/>
                <a:latin typeface="Calibri"/>
                <a:ea typeface="Calibri"/>
                <a:cs typeface="Calibri"/>
              </a:rPr>
              <a:t> </a:t>
            </a:r>
            <a:r>
              <a:rPr lang="en-GB" b="0" i="0" err="1">
                <a:effectLst/>
                <a:latin typeface="Calibri"/>
                <a:ea typeface="Calibri"/>
                <a:cs typeface="Calibri"/>
              </a:rPr>
              <a:t>razširimo</a:t>
            </a:r>
            <a:r>
              <a:rPr lang="en-GB" b="0" i="0">
                <a:effectLst/>
                <a:latin typeface="Calibri"/>
                <a:ea typeface="Calibri"/>
                <a:cs typeface="Calibri"/>
              </a:rPr>
              <a:t> </a:t>
            </a:r>
            <a:r>
              <a:rPr lang="en-GB" b="0" i="0" err="1">
                <a:effectLst/>
                <a:latin typeface="Calibri"/>
                <a:ea typeface="Calibri"/>
                <a:cs typeface="Calibri"/>
              </a:rPr>
              <a:t>našo</a:t>
            </a:r>
            <a:r>
              <a:rPr lang="en-GB" b="0" i="0">
                <a:effectLst/>
                <a:latin typeface="Calibri"/>
                <a:ea typeface="Calibri"/>
                <a:cs typeface="Calibri"/>
              </a:rPr>
              <a:t> </a:t>
            </a:r>
            <a:r>
              <a:rPr lang="en-GB" b="0" i="0" err="1">
                <a:effectLst/>
                <a:latin typeface="Calibri"/>
                <a:ea typeface="Calibri"/>
                <a:cs typeface="Calibri"/>
              </a:rPr>
              <a:t>uporabo</a:t>
            </a:r>
            <a:r>
              <a:rPr lang="en-GB" b="0" i="0">
                <a:effectLst/>
                <a:latin typeface="Calibri"/>
                <a:ea typeface="Calibri"/>
                <a:cs typeface="Calibri"/>
              </a:rPr>
              <a:t> </a:t>
            </a:r>
            <a:r>
              <a:rPr lang="en-GB" b="0" i="0" err="1">
                <a:effectLst/>
                <a:latin typeface="Calibri"/>
                <a:ea typeface="Calibri"/>
                <a:cs typeface="Calibri"/>
              </a:rPr>
              <a:t>na</a:t>
            </a:r>
            <a:r>
              <a:rPr lang="en-GB" b="0" i="0">
                <a:effectLst/>
                <a:latin typeface="Calibri"/>
                <a:ea typeface="Calibri"/>
                <a:cs typeface="Calibri"/>
              </a:rPr>
              <a:t> </a:t>
            </a:r>
            <a:r>
              <a:rPr lang="en-GB" err="1">
                <a:latin typeface="Calibri"/>
                <a:ea typeface="Calibri"/>
                <a:cs typeface="Calibri"/>
              </a:rPr>
              <a:t>katerega</a:t>
            </a:r>
            <a:r>
              <a:rPr lang="en-GB" b="0" i="0">
                <a:effectLst/>
                <a:latin typeface="Calibri"/>
                <a:ea typeface="Calibri"/>
                <a:cs typeface="Calibri"/>
              </a:rPr>
              <a:t> </a:t>
            </a:r>
            <a:r>
              <a:rPr lang="en-GB" b="0" i="0" err="1">
                <a:effectLst/>
                <a:latin typeface="Calibri"/>
                <a:ea typeface="Calibri"/>
                <a:cs typeface="Calibri"/>
              </a:rPr>
              <a:t>koli</a:t>
            </a:r>
            <a:r>
              <a:rPr lang="en-GB" b="0" i="0">
                <a:effectLst/>
                <a:latin typeface="Calibri"/>
                <a:ea typeface="Calibri"/>
                <a:cs typeface="Calibri"/>
              </a:rPr>
              <a:t> </a:t>
            </a:r>
            <a:r>
              <a:rPr lang="en-GB">
                <a:latin typeface="Calibri"/>
                <a:ea typeface="Calibri"/>
                <a:cs typeface="Calibri"/>
              </a:rPr>
              <a:t>izmed</a:t>
            </a:r>
            <a:r>
              <a:rPr lang="en-GB" b="0" i="0">
                <a:effectLst/>
                <a:latin typeface="Calibri"/>
                <a:ea typeface="Calibri"/>
                <a:cs typeface="Calibri"/>
              </a:rPr>
              <a:t> </a:t>
            </a:r>
            <a:r>
              <a:rPr lang="en-GB" b="0" i="0" dirty="0">
                <a:effectLst/>
                <a:latin typeface="Calibri"/>
                <a:ea typeface="Calibri"/>
                <a:cs typeface="Calibri"/>
              </a:rPr>
              <a:t>ključnih elementov.</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C8EAC7D5-F06D-1AB9-0162-2B99CC2399D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27</a:t>
            </a:fld>
            <a:endParaRPr lang="fr-CA" sz="1200" dirty="0"/>
          </a:p>
        </p:txBody>
      </p:sp>
    </p:spTree>
    <p:extLst>
      <p:ext uri="{BB962C8B-B14F-4D97-AF65-F5344CB8AC3E}">
        <p14:creationId xmlns:p14="http://schemas.microsoft.com/office/powerpoint/2010/main" val="337755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9EC67-CBF5-B0FB-B602-2B4DFA5DB6F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65EA49-1F4F-7B58-BD79-417AA77BCA2B}"/>
              </a:ext>
            </a:extLst>
          </p:cNvPr>
          <p:cNvSpPr>
            <a:spLocks noGrp="1"/>
          </p:cNvSpPr>
          <p:nvPr>
            <p:ph type="body" sz="quarter" idx="16"/>
          </p:nvPr>
        </p:nvSpPr>
        <p:spPr>
          <a:xfrm>
            <a:off x="653780" y="472365"/>
            <a:ext cx="9551577" cy="803654"/>
          </a:xfrm>
        </p:spPr>
        <p:txBody>
          <a:bodyPr/>
          <a:lstStyle/>
          <a:p>
            <a:pPr>
              <a:lnSpc>
                <a:spcPts val="3720"/>
              </a:lnSpc>
            </a:pPr>
            <a:r>
              <a:rPr lang="en-US" dirty="0"/>
              <a:t>Poslovni model Canvas je delovni načrt</a:t>
            </a:r>
          </a:p>
          <a:p>
            <a:pPr>
              <a:lnSpc>
                <a:spcPts val="3720"/>
              </a:lnSpc>
            </a:pPr>
            <a:endParaRPr lang="en-US" dirty="0"/>
          </a:p>
        </p:txBody>
      </p:sp>
      <p:sp>
        <p:nvSpPr>
          <p:cNvPr id="6" name="Text Placeholder 5">
            <a:extLst>
              <a:ext uri="{FF2B5EF4-FFF2-40B4-BE49-F238E27FC236}">
                <a16:creationId xmlns:a16="http://schemas.microsoft.com/office/drawing/2014/main" id="{6A246B9E-0DB6-1757-68EC-71A3ABC1AA1F}"/>
              </a:ext>
            </a:extLst>
          </p:cNvPr>
          <p:cNvSpPr>
            <a:spLocks noGrp="1"/>
          </p:cNvSpPr>
          <p:nvPr>
            <p:ph type="body" sz="quarter" idx="19"/>
          </p:nvPr>
        </p:nvSpPr>
        <p:spPr>
          <a:xfrm>
            <a:off x="653779" y="1495777"/>
            <a:ext cx="11034371" cy="803654"/>
          </a:xfrm>
        </p:spPr>
        <p:txBody>
          <a:bodyPr/>
          <a:lstStyle/>
          <a:p>
            <a:pPr>
              <a:lnSpc>
                <a:spcPts val="2900"/>
              </a:lnSpc>
            </a:pPr>
            <a:r>
              <a:rPr lang="en-US" dirty="0"/>
              <a:t>Prilagodljiv in pripravljen za razvoj v podrobnejše različice</a:t>
            </a:r>
          </a:p>
          <a:p>
            <a:pPr>
              <a:lnSpc>
                <a:spcPts val="2900"/>
              </a:lnSpc>
            </a:pPr>
            <a:endParaRPr lang="en-US" dirty="0"/>
          </a:p>
        </p:txBody>
      </p:sp>
      <p:cxnSp>
        <p:nvCxnSpPr>
          <p:cNvPr id="2" name="Straight Connector 1">
            <a:extLst>
              <a:ext uri="{FF2B5EF4-FFF2-40B4-BE49-F238E27FC236}">
                <a16:creationId xmlns:a16="http://schemas.microsoft.com/office/drawing/2014/main" id="{1C686A0B-6125-1517-C16C-BDC1A28CAE3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438059D8-057B-D821-72C1-936380CC25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28</a:t>
            </a:fld>
            <a:endParaRPr lang="fr-CA" sz="1200" dirty="0"/>
          </a:p>
        </p:txBody>
      </p:sp>
      <p:sp>
        <p:nvSpPr>
          <p:cNvPr id="3" name="Text Placeholder 4">
            <a:extLst>
              <a:ext uri="{FF2B5EF4-FFF2-40B4-BE49-F238E27FC236}">
                <a16:creationId xmlns:a16="http://schemas.microsoft.com/office/drawing/2014/main" id="{BA49E75D-16E0-1731-E727-73B1B107C356}"/>
              </a:ext>
            </a:extLst>
          </p:cNvPr>
          <p:cNvSpPr txBox="1">
            <a:spLocks/>
          </p:cNvSpPr>
          <p:nvPr/>
        </p:nvSpPr>
        <p:spPr>
          <a:xfrm>
            <a:off x="653780" y="2299162"/>
            <a:ext cx="6551062" cy="4009292"/>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Eden od ključnih elementov vsakega podjetja so partnerstva (ki jih lahko imenujemo tudi mreženje), ki jih kot podjetje vzpostavite z različnimi vrstami partnerjev. </a:t>
            </a:r>
          </a:p>
          <a:p>
            <a:pPr>
              <a:lnSpc>
                <a:spcPts val="2240"/>
              </a:lnSpc>
            </a:pPr>
            <a:endParaRPr lang="en-GB" sz="2200" dirty="0">
              <a:solidFill>
                <a:srgbClr val="414141"/>
              </a:solidFill>
            </a:endParaRPr>
          </a:p>
          <a:p>
            <a:pPr>
              <a:lnSpc>
                <a:spcPts val="2240"/>
              </a:lnSpc>
            </a:pPr>
            <a:r>
              <a:rPr lang="en-GB" sz="2200" dirty="0">
                <a:solidFill>
                  <a:srgbClr val="414141"/>
                </a:solidFill>
              </a:rPr>
              <a:t>Skupno jim je, da lahko neposredno ali posredno podpirajo </a:t>
            </a:r>
            <a:r>
              <a:rPr lang="en-GB" sz="2200" dirty="0" err="1">
                <a:solidFill>
                  <a:srgbClr val="414141"/>
                </a:solidFill>
              </a:rPr>
              <a:t>vaše</a:t>
            </a:r>
            <a:r>
              <a:rPr lang="en-GB" sz="2200" dirty="0">
                <a:solidFill>
                  <a:srgbClr val="414141"/>
                </a:solidFill>
              </a:rPr>
              <a:t> </a:t>
            </a:r>
            <a:r>
              <a:rPr lang="en-GB" sz="2200" dirty="0" err="1">
                <a:solidFill>
                  <a:srgbClr val="414141"/>
                </a:solidFill>
              </a:rPr>
              <a:t>podjetje</a:t>
            </a:r>
            <a:r>
              <a:rPr lang="en-GB" sz="2200" dirty="0">
                <a:solidFill>
                  <a:srgbClr val="414141"/>
                </a:solidFill>
              </a:rPr>
              <a:t>, </a:t>
            </a:r>
            <a:r>
              <a:rPr lang="en-GB" sz="2200" dirty="0" err="1">
                <a:solidFill>
                  <a:srgbClr val="414141"/>
                </a:solidFill>
              </a:rPr>
              <a:t>npr</a:t>
            </a:r>
            <a:r>
              <a:rPr lang="en-GB" sz="2200" dirty="0">
                <a:solidFill>
                  <a:srgbClr val="414141"/>
                </a:solidFill>
              </a:rPr>
              <a:t>. s </a:t>
            </a:r>
            <a:r>
              <a:rPr lang="en-GB" sz="2200" dirty="0" err="1">
                <a:solidFill>
                  <a:srgbClr val="414141"/>
                </a:solidFill>
              </a:rPr>
              <a:t>pomočjo</a:t>
            </a:r>
            <a:r>
              <a:rPr lang="en-GB" sz="2200" dirty="0">
                <a:solidFill>
                  <a:srgbClr val="414141"/>
                </a:solidFill>
              </a:rPr>
              <a:t> </a:t>
            </a:r>
            <a:r>
              <a:rPr lang="en-GB" sz="2200" dirty="0" err="1">
                <a:solidFill>
                  <a:srgbClr val="414141"/>
                </a:solidFill>
              </a:rPr>
              <a:t>pri</a:t>
            </a:r>
            <a:r>
              <a:rPr lang="en-GB" sz="2200" dirty="0">
                <a:solidFill>
                  <a:srgbClr val="414141"/>
                </a:solidFill>
              </a:rPr>
              <a:t> </a:t>
            </a:r>
            <a:r>
              <a:rPr lang="en-GB" sz="2200" dirty="0" err="1">
                <a:solidFill>
                  <a:srgbClr val="414141"/>
                </a:solidFill>
              </a:rPr>
              <a:t>zagotavljanju</a:t>
            </a:r>
            <a:r>
              <a:rPr lang="en-GB" sz="2200" dirty="0">
                <a:solidFill>
                  <a:srgbClr val="414141"/>
                </a:solidFill>
              </a:rPr>
              <a:t> </a:t>
            </a:r>
            <a:r>
              <a:rPr lang="en-GB" sz="2200" dirty="0" err="1">
                <a:solidFill>
                  <a:srgbClr val="414141"/>
                </a:solidFill>
              </a:rPr>
              <a:t>nastanitve</a:t>
            </a:r>
            <a:r>
              <a:rPr lang="en-GB" sz="2200" dirty="0">
                <a:solidFill>
                  <a:srgbClr val="414141"/>
                </a:solidFill>
              </a:rPr>
              <a:t>, ko je </a:t>
            </a:r>
            <a:r>
              <a:rPr lang="en-GB" sz="2200" dirty="0" err="1">
                <a:solidFill>
                  <a:srgbClr val="414141"/>
                </a:solidFill>
              </a:rPr>
              <a:t>vaša</a:t>
            </a:r>
            <a:r>
              <a:rPr lang="en-GB" sz="2200" dirty="0">
                <a:solidFill>
                  <a:srgbClr val="414141"/>
                </a:solidFill>
              </a:rPr>
              <a:t> </a:t>
            </a:r>
            <a:r>
              <a:rPr lang="en-GB" sz="2200" dirty="0" err="1">
                <a:solidFill>
                  <a:srgbClr val="414141"/>
                </a:solidFill>
              </a:rPr>
              <a:t>polno</a:t>
            </a:r>
            <a:r>
              <a:rPr lang="en-GB" sz="2200" dirty="0">
                <a:solidFill>
                  <a:srgbClr val="414141"/>
                </a:solidFill>
              </a:rPr>
              <a:t> </a:t>
            </a:r>
            <a:r>
              <a:rPr lang="en-GB" sz="2200" dirty="0" err="1">
                <a:solidFill>
                  <a:srgbClr val="414141"/>
                </a:solidFill>
              </a:rPr>
              <a:t>zasedena</a:t>
            </a:r>
            <a:r>
              <a:rPr lang="en-GB" sz="2200" dirty="0">
                <a:solidFill>
                  <a:srgbClr val="414141"/>
                </a:solidFill>
              </a:rPr>
              <a:t>, </a:t>
            </a:r>
            <a:r>
              <a:rPr lang="en-GB" sz="2200" dirty="0" err="1">
                <a:solidFill>
                  <a:srgbClr val="414141"/>
                </a:solidFill>
              </a:rPr>
              <a:t>ali</a:t>
            </a:r>
            <a:r>
              <a:rPr lang="en-GB" sz="2200" dirty="0">
                <a:solidFill>
                  <a:srgbClr val="414141"/>
                </a:solidFill>
              </a:rPr>
              <a:t> s </a:t>
            </a:r>
            <a:r>
              <a:rPr lang="en-GB" sz="2200" dirty="0" err="1">
                <a:solidFill>
                  <a:srgbClr val="414141"/>
                </a:solidFill>
              </a:rPr>
              <a:t>podporo</a:t>
            </a:r>
            <a:r>
              <a:rPr lang="en-GB" sz="2200" dirty="0">
                <a:solidFill>
                  <a:srgbClr val="414141"/>
                </a:solidFill>
              </a:rPr>
              <a:t> </a:t>
            </a:r>
            <a:r>
              <a:rPr lang="en-GB" sz="2200" dirty="0" err="1">
                <a:solidFill>
                  <a:srgbClr val="414141"/>
                </a:solidFill>
              </a:rPr>
              <a:t>pri</a:t>
            </a:r>
            <a:r>
              <a:rPr lang="en-GB" sz="2200" dirty="0">
                <a:solidFill>
                  <a:srgbClr val="414141"/>
                </a:solidFill>
              </a:rPr>
              <a:t> </a:t>
            </a:r>
            <a:r>
              <a:rPr lang="en-GB" sz="2200" dirty="0" err="1">
                <a:solidFill>
                  <a:srgbClr val="414141"/>
                </a:solidFill>
              </a:rPr>
              <a:t>trženju</a:t>
            </a:r>
            <a:r>
              <a:rPr lang="en-GB" sz="2200" dirty="0">
                <a:solidFill>
                  <a:srgbClr val="414141"/>
                </a:solidFill>
              </a:rPr>
              <a:t>, </a:t>
            </a:r>
            <a:r>
              <a:rPr lang="en-GB" sz="2200" dirty="0" err="1">
                <a:solidFill>
                  <a:srgbClr val="414141"/>
                </a:solidFill>
              </a:rPr>
              <a:t>osebju</a:t>
            </a:r>
            <a:r>
              <a:rPr lang="en-GB" sz="2200" dirty="0">
                <a:solidFill>
                  <a:srgbClr val="414141"/>
                </a:solidFill>
              </a:rPr>
              <a:t>, </a:t>
            </a:r>
            <a:r>
              <a:rPr lang="en-GB" sz="2200" dirty="0" err="1">
                <a:solidFill>
                  <a:srgbClr val="414141"/>
                </a:solidFill>
              </a:rPr>
              <a:t>gostinskih</a:t>
            </a:r>
            <a:r>
              <a:rPr lang="en-GB" sz="2200" dirty="0">
                <a:solidFill>
                  <a:srgbClr val="414141"/>
                </a:solidFill>
              </a:rPr>
              <a:t> </a:t>
            </a:r>
            <a:r>
              <a:rPr lang="en-GB" sz="2200" dirty="0" err="1">
                <a:solidFill>
                  <a:srgbClr val="414141"/>
                </a:solidFill>
              </a:rPr>
              <a:t>storitvah</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izkušnjah</a:t>
            </a:r>
            <a:r>
              <a:rPr lang="en-GB" sz="2200" dirty="0">
                <a:solidFill>
                  <a:srgbClr val="414141"/>
                </a:solidFill>
              </a:rPr>
              <a:t>, ki </a:t>
            </a:r>
            <a:r>
              <a:rPr lang="en-GB" sz="2200" dirty="0" err="1">
                <a:solidFill>
                  <a:srgbClr val="414141"/>
                </a:solidFill>
              </a:rPr>
              <a:t>vaše</a:t>
            </a:r>
            <a:r>
              <a:rPr lang="en-GB" sz="2200" dirty="0">
                <a:solidFill>
                  <a:srgbClr val="414141"/>
                </a:solidFill>
              </a:rPr>
              <a:t> </a:t>
            </a:r>
            <a:r>
              <a:rPr lang="en-GB" sz="2200" dirty="0" err="1">
                <a:solidFill>
                  <a:srgbClr val="414141"/>
                </a:solidFill>
              </a:rPr>
              <a:t>goste</a:t>
            </a:r>
            <a:r>
              <a:rPr lang="en-GB" sz="2200" dirty="0">
                <a:solidFill>
                  <a:srgbClr val="414141"/>
                </a:solidFill>
              </a:rPr>
              <a:t> </a:t>
            </a:r>
            <a:r>
              <a:rPr lang="en-GB" sz="2200" dirty="0" err="1">
                <a:solidFill>
                  <a:srgbClr val="414141"/>
                </a:solidFill>
              </a:rPr>
              <a:t>zadržijo</a:t>
            </a:r>
            <a:r>
              <a:rPr lang="en-GB" sz="2200" dirty="0">
                <a:solidFill>
                  <a:srgbClr val="414141"/>
                </a:solidFill>
              </a:rPr>
              <a:t> </a:t>
            </a:r>
            <a:r>
              <a:rPr lang="en-GB" sz="2200" dirty="0" err="1">
                <a:solidFill>
                  <a:srgbClr val="414141"/>
                </a:solidFill>
              </a:rPr>
              <a:t>dlje</a:t>
            </a:r>
            <a:r>
              <a:rPr lang="en-GB" sz="2200" dirty="0">
                <a:solidFill>
                  <a:srgbClr val="414141"/>
                </a:solidFill>
              </a:rPr>
              <a:t> </a:t>
            </a:r>
            <a:r>
              <a:rPr lang="en-GB" sz="2200" dirty="0" err="1">
                <a:solidFill>
                  <a:srgbClr val="414141"/>
                </a:solidFill>
              </a:rPr>
              <a:t>časa</a:t>
            </a:r>
            <a:r>
              <a:rPr lang="en-GB" sz="2200" dirty="0">
                <a:solidFill>
                  <a:srgbClr val="414141"/>
                </a:solidFill>
              </a:rPr>
              <a:t> </a:t>
            </a:r>
            <a:r>
              <a:rPr lang="en-GB" sz="2200" dirty="0" err="1">
                <a:solidFill>
                  <a:srgbClr val="414141"/>
                </a:solidFill>
              </a:rPr>
              <a:t>pri</a:t>
            </a:r>
            <a:r>
              <a:rPr lang="en-GB" sz="2200" dirty="0">
                <a:solidFill>
                  <a:srgbClr val="414141"/>
                </a:solidFill>
              </a:rPr>
              <a:t> vas.</a:t>
            </a:r>
            <a:endParaRPr lang="en-GB" sz="2200" dirty="0">
              <a:solidFill>
                <a:srgbClr val="414141"/>
              </a:solidFill>
              <a:ea typeface="Calibri"/>
              <a:cs typeface="Calibri"/>
            </a:endParaRPr>
          </a:p>
          <a:p>
            <a:pPr>
              <a:lnSpc>
                <a:spcPts val="2240"/>
              </a:lnSpc>
            </a:pPr>
            <a:endParaRPr lang="en-GB" sz="2200" dirty="0">
              <a:solidFill>
                <a:srgbClr val="414141"/>
              </a:solidFill>
            </a:endParaRPr>
          </a:p>
          <a:p>
            <a:pPr>
              <a:lnSpc>
                <a:spcPts val="2240"/>
              </a:lnSpc>
            </a:pPr>
            <a:r>
              <a:rPr lang="en-GB" sz="2200" dirty="0">
                <a:solidFill>
                  <a:srgbClr val="414141"/>
                </a:solidFill>
              </a:rPr>
              <a:t>Poglejmo si podrobneje, kako se lahko poglobite v ključni element partnerstva.</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pic>
        <p:nvPicPr>
          <p:cNvPr id="8" name="Picture 7">
            <a:extLst>
              <a:ext uri="{FF2B5EF4-FFF2-40B4-BE49-F238E27FC236}">
                <a16:creationId xmlns:a16="http://schemas.microsoft.com/office/drawing/2014/main" id="{EA4EFBEE-B3A1-74D0-59AF-FE1295E52257}"/>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482194" y="3721263"/>
            <a:ext cx="4266588" cy="3168869"/>
          </a:xfrm>
          <a:prstGeom prst="rect">
            <a:avLst/>
          </a:prstGeom>
        </p:spPr>
      </p:pic>
    </p:spTree>
    <p:extLst>
      <p:ext uri="{BB962C8B-B14F-4D97-AF65-F5344CB8AC3E}">
        <p14:creationId xmlns:p14="http://schemas.microsoft.com/office/powerpoint/2010/main" val="2540384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6A2FC-9A53-9B34-EED0-393F345B5AF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FDC21F1-4091-28BE-3A7E-B68DF3C7CA05}"/>
              </a:ext>
            </a:extLst>
          </p:cNvPr>
          <p:cNvSpPr>
            <a:spLocks noGrp="1"/>
          </p:cNvSpPr>
          <p:nvPr>
            <p:ph type="body" sz="quarter" idx="16"/>
          </p:nvPr>
        </p:nvSpPr>
        <p:spPr>
          <a:xfrm>
            <a:off x="653780" y="472365"/>
            <a:ext cx="9551577" cy="803654"/>
          </a:xfrm>
        </p:spPr>
        <p:txBody>
          <a:bodyPr/>
          <a:lstStyle/>
          <a:p>
            <a:pPr>
              <a:lnSpc>
                <a:spcPts val="3720"/>
              </a:lnSpc>
            </a:pPr>
            <a:r>
              <a:rPr lang="en-US" dirty="0"/>
              <a:t>Poslovni model Canvas je delovni načrt</a:t>
            </a:r>
          </a:p>
          <a:p>
            <a:pPr>
              <a:lnSpc>
                <a:spcPts val="3720"/>
              </a:lnSpc>
            </a:pPr>
            <a:endParaRPr lang="en-US" dirty="0"/>
          </a:p>
        </p:txBody>
      </p:sp>
      <p:sp>
        <p:nvSpPr>
          <p:cNvPr id="6" name="Text Placeholder 5">
            <a:extLst>
              <a:ext uri="{FF2B5EF4-FFF2-40B4-BE49-F238E27FC236}">
                <a16:creationId xmlns:a16="http://schemas.microsoft.com/office/drawing/2014/main" id="{62C9088A-6E86-3B1E-0BF6-D05A26437225}"/>
              </a:ext>
            </a:extLst>
          </p:cNvPr>
          <p:cNvSpPr>
            <a:spLocks noGrp="1"/>
          </p:cNvSpPr>
          <p:nvPr>
            <p:ph type="body" sz="quarter" idx="19"/>
          </p:nvPr>
        </p:nvSpPr>
        <p:spPr>
          <a:xfrm>
            <a:off x="653780" y="1710700"/>
            <a:ext cx="5616391" cy="803654"/>
          </a:xfrm>
        </p:spPr>
        <p:txBody>
          <a:bodyPr/>
          <a:lstStyle/>
          <a:p>
            <a:pPr>
              <a:lnSpc>
                <a:spcPts val="2900"/>
              </a:lnSpc>
            </a:pPr>
            <a:r>
              <a:rPr lang="en-US" dirty="0"/>
              <a:t>Prilagodljiv in pripravljen za razvoj v podrobnejše različice</a:t>
            </a:r>
          </a:p>
          <a:p>
            <a:pPr>
              <a:lnSpc>
                <a:spcPts val="2900"/>
              </a:lnSpc>
            </a:pPr>
            <a:endParaRPr lang="en-US" dirty="0"/>
          </a:p>
        </p:txBody>
      </p:sp>
      <p:cxnSp>
        <p:nvCxnSpPr>
          <p:cNvPr id="2" name="Straight Connector 1">
            <a:extLst>
              <a:ext uri="{FF2B5EF4-FFF2-40B4-BE49-F238E27FC236}">
                <a16:creationId xmlns:a16="http://schemas.microsoft.com/office/drawing/2014/main" id="{A8E3441D-83DD-98FD-5F80-9A7FBA50529B}"/>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15E4006-9316-DC17-F468-FD2BE4DF1EB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29</a:t>
            </a:fld>
            <a:endParaRPr lang="fr-CA" sz="1200" dirty="0"/>
          </a:p>
        </p:txBody>
      </p:sp>
      <p:sp>
        <p:nvSpPr>
          <p:cNvPr id="3" name="Text Placeholder 4">
            <a:extLst>
              <a:ext uri="{FF2B5EF4-FFF2-40B4-BE49-F238E27FC236}">
                <a16:creationId xmlns:a16="http://schemas.microsoft.com/office/drawing/2014/main" id="{1FEE895D-BF4C-1CAE-7F24-EB632979F148}"/>
              </a:ext>
            </a:extLst>
          </p:cNvPr>
          <p:cNvSpPr txBox="1">
            <a:spLocks/>
          </p:cNvSpPr>
          <p:nvPr/>
        </p:nvSpPr>
        <p:spPr>
          <a:xfrm>
            <a:off x="653780" y="2956170"/>
            <a:ext cx="611093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Podjetja uporabljajo ključni element partnerstva, da na primer izboljšajo svoje poslovne modele, zmanjšajo tveganje ali pridobijo vire.</a:t>
            </a:r>
          </a:p>
          <a:p>
            <a:pPr>
              <a:lnSpc>
                <a:spcPts val="2240"/>
              </a:lnSpc>
            </a:pPr>
            <a:endParaRPr lang="en-GB" sz="2200" dirty="0">
              <a:solidFill>
                <a:srgbClr val="414141"/>
              </a:solidFill>
            </a:endParaRPr>
          </a:p>
          <a:p>
            <a:pPr>
              <a:lnSpc>
                <a:spcPts val="2240"/>
              </a:lnSpc>
            </a:pPr>
            <a:r>
              <a:rPr lang="en-GB" sz="2200" dirty="0">
                <a:solidFill>
                  <a:srgbClr val="414141"/>
                </a:solidFill>
              </a:rPr>
              <a:t>Zato je za vsako podjetje pomembno, da analizira, kako in zakaj njihova partnerstva delujejo. Kakšno partnerstvo je najbolj primerno za vaše podjetje?</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5" name="Freeform 4">
            <a:extLst>
              <a:ext uri="{FF2B5EF4-FFF2-40B4-BE49-F238E27FC236}">
                <a16:creationId xmlns:a16="http://schemas.microsoft.com/office/drawing/2014/main" id="{63F2C790-1FEF-C1F1-F5AC-24C84F859867}"/>
              </a:ext>
            </a:extLst>
          </p:cNvPr>
          <p:cNvSpPr/>
          <p:nvPr/>
        </p:nvSpPr>
        <p:spPr>
          <a:xfrm rot="5400000" flipH="1">
            <a:off x="6656891" y="2037448"/>
            <a:ext cx="5408072" cy="4302216"/>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D5D0903F-9354-2779-BF44-40455056AFAE}"/>
              </a:ext>
            </a:extLst>
          </p:cNvPr>
          <p:cNvSpPr txBox="1">
            <a:spLocks/>
          </p:cNvSpPr>
          <p:nvPr/>
        </p:nvSpPr>
        <p:spPr>
          <a:xfrm>
            <a:off x="7587279" y="1847469"/>
            <a:ext cx="347964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400" b="1" dirty="0"/>
              <a:t>Razlikujemo med </a:t>
            </a:r>
            <a:r>
              <a:rPr lang="en-IE" sz="2400" b="1" dirty="0" err="1"/>
              <a:t>štirimi</a:t>
            </a:r>
            <a:r>
              <a:rPr lang="en-IE" sz="2400" b="1" dirty="0"/>
              <a:t> </a:t>
            </a:r>
            <a:r>
              <a:rPr lang="en-IE" sz="2400" b="1" dirty="0" err="1"/>
              <a:t>različnimi</a:t>
            </a:r>
            <a:r>
              <a:rPr lang="en-IE" sz="2400" b="1" dirty="0"/>
              <a:t> vrstami partnerstev: </a:t>
            </a:r>
          </a:p>
          <a:p>
            <a:pPr marL="342900" indent="-342900" algn="l">
              <a:lnSpc>
                <a:spcPts val="2340"/>
              </a:lnSpc>
              <a:spcBef>
                <a:spcPts val="0"/>
              </a:spcBef>
              <a:buFont typeface="Arial" panose="020B0604020202020204" pitchFamily="34" charset="0"/>
              <a:buChar char="•"/>
            </a:pPr>
            <a:endParaRPr lang="en-IE" sz="2200" b="1" dirty="0"/>
          </a:p>
          <a:p>
            <a:pPr marL="342900" indent="-342900" algn="l">
              <a:lnSpc>
                <a:spcPts val="2340"/>
              </a:lnSpc>
              <a:spcBef>
                <a:spcPts val="0"/>
              </a:spcBef>
              <a:buFont typeface="Arial" panose="020B0604020202020204" pitchFamily="34" charset="0"/>
              <a:buChar char="•"/>
            </a:pPr>
            <a:r>
              <a:rPr lang="en-IE" sz="2200" dirty="0"/>
              <a:t>Strateška zavezništva med nekonkurenti </a:t>
            </a:r>
          </a:p>
          <a:p>
            <a:pPr marL="342900" indent="-342900" algn="l">
              <a:lnSpc>
                <a:spcPts val="2340"/>
              </a:lnSpc>
              <a:spcBef>
                <a:spcPts val="0"/>
              </a:spcBef>
              <a:buFont typeface="Arial" panose="020B0604020202020204" pitchFamily="34" charset="0"/>
              <a:buChar char="•"/>
            </a:pPr>
            <a:r>
              <a:rPr lang="en-IE" sz="2200" dirty="0"/>
              <a:t>Kooperacija: strateška partnerstva med konkurenti </a:t>
            </a:r>
          </a:p>
          <a:p>
            <a:pPr marL="342900" indent="-342900" algn="l">
              <a:lnSpc>
                <a:spcPts val="2340"/>
              </a:lnSpc>
              <a:spcBef>
                <a:spcPts val="0"/>
              </a:spcBef>
              <a:buFont typeface="Arial" panose="020B0604020202020204" pitchFamily="34" charset="0"/>
              <a:buChar char="•"/>
            </a:pPr>
            <a:r>
              <a:rPr lang="en-IE" sz="2200" dirty="0"/>
              <a:t>Skupna podjetja za razvoj novih poslov </a:t>
            </a:r>
          </a:p>
          <a:p>
            <a:pPr marL="342900" indent="-342900" algn="l">
              <a:lnSpc>
                <a:spcPts val="2340"/>
              </a:lnSpc>
              <a:spcBef>
                <a:spcPts val="0"/>
              </a:spcBef>
              <a:buFont typeface="Arial" panose="020B0604020202020204" pitchFamily="34" charset="0"/>
              <a:buChar char="•"/>
            </a:pPr>
            <a:r>
              <a:rPr lang="en-IE" sz="2200" dirty="0"/>
              <a:t>Odnosi med kupci in dobavitelji za zagotavljanje zanesljivih dobav</a:t>
            </a:r>
          </a:p>
          <a:p>
            <a:pPr algn="l">
              <a:lnSpc>
                <a:spcPts val="2340"/>
              </a:lnSpc>
              <a:spcBef>
                <a:spcPts val="0"/>
              </a:spcBef>
            </a:pPr>
            <a:endParaRPr lang="en-US" sz="2200" dirty="0">
              <a:solidFill>
                <a:srgbClr val="414141"/>
              </a:solidFill>
            </a:endParaRPr>
          </a:p>
        </p:txBody>
      </p:sp>
      <p:sp>
        <p:nvSpPr>
          <p:cNvPr id="9" name="TextBox 8">
            <a:extLst>
              <a:ext uri="{FF2B5EF4-FFF2-40B4-BE49-F238E27FC236}">
                <a16:creationId xmlns:a16="http://schemas.microsoft.com/office/drawing/2014/main" id="{E0121E5B-C1B6-089B-4C66-CF1CD04F769E}"/>
              </a:ext>
            </a:extLst>
          </p:cNvPr>
          <p:cNvSpPr txBox="1"/>
          <p:nvPr/>
        </p:nvSpPr>
        <p:spPr>
          <a:xfrm>
            <a:off x="639233" y="5996479"/>
            <a:ext cx="6401155" cy="276999"/>
          </a:xfrm>
          <a:prstGeom prst="rect">
            <a:avLst/>
          </a:prstGeom>
          <a:noFill/>
        </p:spPr>
        <p:txBody>
          <a:bodyPr wrap="square">
            <a:spAutoFit/>
          </a:bodyPr>
          <a:lstStyle/>
          <a:p>
            <a:pPr indent="0"/>
            <a:r>
              <a:rPr lang="en-GB" sz="1200" dirty="0">
                <a:solidFill>
                  <a:srgbClr val="414141"/>
                </a:solidFill>
                <a:ea typeface="Calibri"/>
                <a:cs typeface="Calibri"/>
              </a:rPr>
              <a:t>Vir</a:t>
            </a:r>
            <a:r>
              <a:rPr lang="en-GB" sz="1200" b="1" dirty="0">
                <a:solidFill>
                  <a:srgbClr val="414141"/>
                </a:solidFill>
                <a:ea typeface="Calibri"/>
                <a:cs typeface="Calibri"/>
              </a:rPr>
              <a:t>:</a:t>
            </a:r>
            <a:r>
              <a:rPr lang="en-US" sz="1200" dirty="0">
                <a:solidFill>
                  <a:srgbClr val="459597"/>
                </a:solidFill>
                <a:ea typeface="Calibri"/>
                <a:cs typeface="Calibri"/>
                <a:hlinkClick r:id="rId2">
                  <a:extLst>
                    <a:ext uri="{A12FA001-AC4F-418D-AE19-62706E023703}">
                      <ahyp:hlinkClr xmlns:ahyp="http://schemas.microsoft.com/office/drawing/2018/hyperlinkcolor" val="tx"/>
                    </a:ext>
                  </a:extLst>
                </a:hlinkClick>
              </a:rPr>
              <a:t> https://cimne.com/cvdata/cntr2/spc2390/dtos/dcs/businessmodelgenerationpreview.pdf</a:t>
            </a:r>
            <a:r>
              <a:rPr lang="en-US" sz="1200" dirty="0">
                <a:solidFill>
                  <a:srgbClr val="459597"/>
                </a:solidFill>
                <a:ea typeface="Calibri"/>
                <a:cs typeface="Calibri"/>
              </a:rPr>
              <a:t> </a:t>
            </a:r>
            <a:endParaRPr lang="en-GB" sz="1200" dirty="0">
              <a:solidFill>
                <a:srgbClr val="459597"/>
              </a:solidFill>
              <a:ea typeface="Calibri"/>
              <a:cs typeface="Calibri"/>
            </a:endParaRPr>
          </a:p>
        </p:txBody>
      </p:sp>
    </p:spTree>
    <p:extLst>
      <p:ext uri="{BB962C8B-B14F-4D97-AF65-F5344CB8AC3E}">
        <p14:creationId xmlns:p14="http://schemas.microsoft.com/office/powerpoint/2010/main" val="2057323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4BEDB-BD3F-EA30-592F-1487F1165D05}"/>
            </a:ext>
          </a:extLst>
        </p:cNvPr>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C8BAD437-6198-6383-356A-FB3D4CD1D399}"/>
              </a:ext>
            </a:extLst>
          </p:cNvPr>
          <p:cNvPicPr>
            <a:picLocks noGrp="1" noChangeAspect="1"/>
          </p:cNvPicPr>
          <p:nvPr>
            <p:ph type="pic" sz="quarter" idx="67"/>
          </p:nvPr>
        </p:nvPicPr>
        <p:blipFill>
          <a:blip r:embed="rId2"/>
          <a:srcRect l="23887" r="23887"/>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sp>
        <p:nvSpPr>
          <p:cNvPr id="17" name="Text Placeholder 16">
            <a:extLst>
              <a:ext uri="{FF2B5EF4-FFF2-40B4-BE49-F238E27FC236}">
                <a16:creationId xmlns:a16="http://schemas.microsoft.com/office/drawing/2014/main" id="{433C002F-B88D-2522-A823-71B6AC060FBF}"/>
              </a:ext>
            </a:extLst>
          </p:cNvPr>
          <p:cNvSpPr>
            <a:spLocks noGrp="1"/>
          </p:cNvSpPr>
          <p:nvPr>
            <p:ph type="body" sz="quarter" idx="66"/>
          </p:nvPr>
        </p:nvSpPr>
        <p:spPr>
          <a:prstGeom prst="rect">
            <a:avLst/>
          </a:prstGeom>
        </p:spPr>
        <p:txBody>
          <a:bodyPr/>
          <a:lstStyle/>
          <a:p>
            <a:pPr marL="0" indent="0" defTabSz="914400" rtl="0" eaLnBrk="1" latinLnBrk="0" hangingPunct="1">
              <a:spcBef>
                <a:spcPts val="0"/>
              </a:spcBef>
              <a:buFont typeface="Arial" panose="020B0604020202020204" pitchFamily="34" charset="0"/>
              <a:buNone/>
            </a:pPr>
            <a:r>
              <a:rPr lang="en-GB" dirty="0"/>
              <a:t>Avtor fotografije: </a:t>
            </a:r>
          </a:p>
          <a:p>
            <a:pPr marL="0" indent="0" defTabSz="914400" rtl="0" eaLnBrk="1" latinLnBrk="0" hangingPunct="1">
              <a:spcBef>
                <a:spcPts val="0"/>
              </a:spcBef>
              <a:buFont typeface="Arial" panose="020B0604020202020204" pitchFamily="34" charset="0"/>
              <a:buNone/>
            </a:pPr>
            <a:r>
              <a:rPr lang="en-GB" dirty="0"/>
              <a:t>De Old </a:t>
            </a:r>
            <a:r>
              <a:rPr lang="en-GB" dirty="0" err="1"/>
              <a:t>Signorie </a:t>
            </a:r>
            <a:r>
              <a:rPr lang="en-GB" dirty="0"/>
              <a:t>BB, Nizozemska</a:t>
            </a:r>
          </a:p>
        </p:txBody>
      </p:sp>
      <p:sp>
        <p:nvSpPr>
          <p:cNvPr id="16" name="Text Placeholder 15">
            <a:extLst>
              <a:ext uri="{FF2B5EF4-FFF2-40B4-BE49-F238E27FC236}">
                <a16:creationId xmlns:a16="http://schemas.microsoft.com/office/drawing/2014/main" id="{80011B92-D868-E991-8214-B19A7DF6A6D5}"/>
              </a:ext>
            </a:extLst>
          </p:cNvPr>
          <p:cNvSpPr>
            <a:spLocks noGrp="1"/>
          </p:cNvSpPr>
          <p:nvPr>
            <p:ph type="body" sz="quarter" idx="42"/>
          </p:nvPr>
        </p:nvSpPr>
        <p:spPr>
          <a:xfrm rot="16200000">
            <a:off x="7803827" y="3110214"/>
            <a:ext cx="6840061" cy="637571"/>
          </a:xfrm>
          <a:prstGeom prst="rect">
            <a:avLst/>
          </a:prstGeom>
        </p:spPr>
        <p:txBody>
          <a:bodyPr/>
          <a:lstStyle/>
          <a:p>
            <a:pPr algn="r"/>
            <a:r>
              <a:rPr lang="en-US" dirty="0"/>
              <a:t>VSEBINA</a:t>
            </a:r>
          </a:p>
          <a:p>
            <a:endParaRPr lang="en-US" dirty="0"/>
          </a:p>
        </p:txBody>
      </p:sp>
      <p:sp>
        <p:nvSpPr>
          <p:cNvPr id="49" name="Text Placeholder 17">
            <a:extLst>
              <a:ext uri="{FF2B5EF4-FFF2-40B4-BE49-F238E27FC236}">
                <a16:creationId xmlns:a16="http://schemas.microsoft.com/office/drawing/2014/main" id="{1839E177-8FF2-33AA-A4FD-A7BF0D473617}"/>
              </a:ext>
            </a:extLst>
          </p:cNvPr>
          <p:cNvSpPr txBox="1">
            <a:spLocks/>
          </p:cNvSpPr>
          <p:nvPr/>
        </p:nvSpPr>
        <p:spPr>
          <a:xfrm>
            <a:off x="716751" y="4199152"/>
            <a:ext cx="2334357" cy="1643070"/>
          </a:xfrm>
          <a:prstGeom prst="rect">
            <a:avLst/>
          </a:prstGeom>
        </p:spPr>
        <p:txBody>
          <a:bodyPr anchor="t">
            <a:noAutofit/>
          </a:bodyPr>
          <a:lstStyle>
            <a:lvl1pPr marL="0" indent="0" algn="l" defTabSz="914400" rtl="0" eaLnBrk="1" latinLnBrk="0" hangingPunct="1">
              <a:lnSpc>
                <a:spcPts val="17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3 </a:t>
            </a:r>
          </a:p>
          <a:p>
            <a:endParaRPr lang="en-US" dirty="0"/>
          </a:p>
          <a:p>
            <a:r>
              <a:rPr lang="en-US" dirty="0"/>
              <a:t>Oblikovanje preprostega, izvedljivega poslovnega načrta s pomočjo poslovnega modela Canvas</a:t>
            </a:r>
          </a:p>
          <a:p>
            <a:endParaRPr lang="en-US" dirty="0"/>
          </a:p>
        </p:txBody>
      </p:sp>
      <p:sp>
        <p:nvSpPr>
          <p:cNvPr id="50" name="Text Placeholder 21">
            <a:extLst>
              <a:ext uri="{FF2B5EF4-FFF2-40B4-BE49-F238E27FC236}">
                <a16:creationId xmlns:a16="http://schemas.microsoft.com/office/drawing/2014/main" id="{7DDEA3F6-000A-D2A0-ADAD-91E68473D186}"/>
              </a:ext>
            </a:extLst>
          </p:cNvPr>
          <p:cNvSpPr txBox="1">
            <a:spLocks/>
          </p:cNvSpPr>
          <p:nvPr/>
        </p:nvSpPr>
        <p:spPr>
          <a:xfrm>
            <a:off x="717742" y="3428532"/>
            <a:ext cx="828994"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06</a:t>
            </a:r>
          </a:p>
        </p:txBody>
      </p:sp>
      <p:sp>
        <p:nvSpPr>
          <p:cNvPr id="51" name="Text Placeholder 24">
            <a:extLst>
              <a:ext uri="{FF2B5EF4-FFF2-40B4-BE49-F238E27FC236}">
                <a16:creationId xmlns:a16="http://schemas.microsoft.com/office/drawing/2014/main" id="{59F6B33B-2340-B2F0-E383-9669BFE11CDF}"/>
              </a:ext>
            </a:extLst>
          </p:cNvPr>
          <p:cNvSpPr txBox="1">
            <a:spLocks/>
          </p:cNvSpPr>
          <p:nvPr/>
        </p:nvSpPr>
        <p:spPr>
          <a:xfrm>
            <a:off x="1694341" y="3811148"/>
            <a:ext cx="1151614" cy="230486"/>
          </a:xfrm>
          <a:prstGeom prst="rect">
            <a:avLst/>
          </a:prstGeom>
        </p:spPr>
        <p:txBody>
          <a:bodyPr anchor="t">
            <a:noAutofit/>
          </a:bodyPr>
          <a:lstStyle>
            <a:lvl1pPr marL="0" indent="0" algn="r" defTabSz="914400" rtl="0" eaLnBrk="1" latinLnBrk="0" hangingPunct="1">
              <a:lnSpc>
                <a:spcPts val="12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Stran 7</a:t>
            </a:r>
          </a:p>
        </p:txBody>
      </p:sp>
      <p:pic>
        <p:nvPicPr>
          <p:cNvPr id="54" name="Picture 53">
            <a:extLst>
              <a:ext uri="{FF2B5EF4-FFF2-40B4-BE49-F238E27FC236}">
                <a16:creationId xmlns:a16="http://schemas.microsoft.com/office/drawing/2014/main" id="{D1A73185-28F4-52E0-2A2B-E6EF023E888E}"/>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4646707" y="3620766"/>
            <a:ext cx="4266588" cy="3168869"/>
          </a:xfrm>
          <a:prstGeom prst="rect">
            <a:avLst/>
          </a:prstGeom>
        </p:spPr>
      </p:pic>
    </p:spTree>
    <p:extLst>
      <p:ext uri="{BB962C8B-B14F-4D97-AF65-F5344CB8AC3E}">
        <p14:creationId xmlns:p14="http://schemas.microsoft.com/office/powerpoint/2010/main" val="1943920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AA9E6-9114-92D2-8F57-BB3BCED3410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B5057A8-1677-8647-9448-7E74917AC57B}"/>
              </a:ext>
            </a:extLst>
          </p:cNvPr>
          <p:cNvSpPr>
            <a:spLocks noGrp="1"/>
          </p:cNvSpPr>
          <p:nvPr>
            <p:ph type="body" sz="quarter" idx="16"/>
          </p:nvPr>
        </p:nvSpPr>
        <p:spPr>
          <a:xfrm>
            <a:off x="653780" y="472365"/>
            <a:ext cx="9551577" cy="803654"/>
          </a:xfrm>
        </p:spPr>
        <p:txBody>
          <a:bodyPr/>
          <a:lstStyle/>
          <a:p>
            <a:pPr>
              <a:lnSpc>
                <a:spcPts val="3720"/>
              </a:lnSpc>
            </a:pPr>
            <a:r>
              <a:rPr lang="en-US" dirty="0"/>
              <a:t>Poslovni model Canvas je delovni načrt</a:t>
            </a:r>
          </a:p>
          <a:p>
            <a:pPr>
              <a:lnSpc>
                <a:spcPts val="3720"/>
              </a:lnSpc>
            </a:pPr>
            <a:endParaRPr lang="en-US" dirty="0"/>
          </a:p>
        </p:txBody>
      </p:sp>
      <p:sp>
        <p:nvSpPr>
          <p:cNvPr id="6" name="Text Placeholder 5">
            <a:extLst>
              <a:ext uri="{FF2B5EF4-FFF2-40B4-BE49-F238E27FC236}">
                <a16:creationId xmlns:a16="http://schemas.microsoft.com/office/drawing/2014/main" id="{1B01CB78-4014-731C-1EF4-08FB2FBAFFC1}"/>
              </a:ext>
            </a:extLst>
          </p:cNvPr>
          <p:cNvSpPr>
            <a:spLocks noGrp="1"/>
          </p:cNvSpPr>
          <p:nvPr>
            <p:ph type="body" sz="quarter" idx="19"/>
          </p:nvPr>
        </p:nvSpPr>
        <p:spPr>
          <a:xfrm>
            <a:off x="644011" y="1287768"/>
            <a:ext cx="11400717" cy="832961"/>
          </a:xfrm>
        </p:spPr>
        <p:txBody>
          <a:bodyPr/>
          <a:lstStyle/>
          <a:p>
            <a:pPr>
              <a:lnSpc>
                <a:spcPts val="2900"/>
              </a:lnSpc>
            </a:pPr>
            <a:r>
              <a:rPr lang="en-US" dirty="0"/>
              <a:t>Pripovedovanje zgodb kot način za izboljšanje vašega poslovnega modela</a:t>
            </a:r>
          </a:p>
          <a:p>
            <a:pPr>
              <a:lnSpc>
                <a:spcPts val="2900"/>
              </a:lnSpc>
            </a:pPr>
            <a:endParaRPr lang="en-US" dirty="0"/>
          </a:p>
        </p:txBody>
      </p:sp>
      <p:cxnSp>
        <p:nvCxnSpPr>
          <p:cNvPr id="2" name="Straight Connector 1">
            <a:extLst>
              <a:ext uri="{FF2B5EF4-FFF2-40B4-BE49-F238E27FC236}">
                <a16:creationId xmlns:a16="http://schemas.microsoft.com/office/drawing/2014/main" id="{875A15EA-310C-629C-7A29-0398F97217FC}"/>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CE96769-13B2-9EFE-406F-470E8054233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30</a:t>
            </a:fld>
            <a:endParaRPr lang="fr-CA" sz="1200" dirty="0"/>
          </a:p>
        </p:txBody>
      </p:sp>
      <p:sp>
        <p:nvSpPr>
          <p:cNvPr id="3" name="Text Placeholder 4">
            <a:extLst>
              <a:ext uri="{FF2B5EF4-FFF2-40B4-BE49-F238E27FC236}">
                <a16:creationId xmlns:a16="http://schemas.microsoft.com/office/drawing/2014/main" id="{EDB3BC2D-3A6C-58B2-3047-743A9CC8A2C4}"/>
              </a:ext>
            </a:extLst>
          </p:cNvPr>
          <p:cNvSpPr txBox="1">
            <a:spLocks/>
          </p:cNvSpPr>
          <p:nvPr/>
        </p:nvSpPr>
        <p:spPr>
          <a:xfrm>
            <a:off x="1010706" y="2406892"/>
            <a:ext cx="4915292" cy="3429001"/>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Da bi se poglobili v poslovni model Canvas, moramo uporabiti določene tehnike, način dela. Upoštevati moramo zapleteno mrežo dejavnikov, kot so konkurenti, tehnologija, pravno okolje in drugo. Razmišljati moramo kot oblikovalci in uporabljati orodja za oblikovalske </a:t>
            </a:r>
            <a:r>
              <a:rPr lang="en-GB" sz="2200" dirty="0" err="1">
                <a:solidFill>
                  <a:srgbClr val="414141"/>
                </a:solidFill>
              </a:rPr>
              <a:t>tehnike</a:t>
            </a:r>
            <a:r>
              <a:rPr lang="en-GB" sz="2200" dirty="0">
                <a:solidFill>
                  <a:srgbClr val="414141"/>
                </a:solidFill>
              </a:rPr>
              <a:t>, </a:t>
            </a:r>
            <a:r>
              <a:rPr lang="en-GB" sz="2200" dirty="0" err="1">
                <a:solidFill>
                  <a:srgbClr val="414141"/>
                </a:solidFill>
              </a:rPr>
              <a:t>kot</a:t>
            </a:r>
            <a:r>
              <a:rPr lang="en-GB" sz="2200" dirty="0">
                <a:solidFill>
                  <a:srgbClr val="414141"/>
                </a:solidFill>
              </a:rPr>
              <a:t> so </a:t>
            </a:r>
            <a:r>
              <a:rPr lang="en-GB" sz="2200" dirty="0" err="1">
                <a:solidFill>
                  <a:srgbClr val="414141"/>
                </a:solidFill>
              </a:rPr>
              <a:t>vpogled</a:t>
            </a:r>
            <a:r>
              <a:rPr lang="en-GB" sz="2200" dirty="0">
                <a:solidFill>
                  <a:srgbClr val="414141"/>
                </a:solidFill>
              </a:rPr>
              <a:t> v stranke, idejno ustvarjanje, vizualno razmišljanje, izdelava prototipov, pripovedovanje zgodb in scenariji. </a:t>
            </a:r>
          </a:p>
          <a:p>
            <a:pPr>
              <a:lnSpc>
                <a:spcPts val="2240"/>
              </a:lnSpc>
            </a:pPr>
            <a:endParaRPr lang="en-US" sz="2200" dirty="0">
              <a:solidFill>
                <a:srgbClr val="414141"/>
              </a:solidFill>
            </a:endParaRPr>
          </a:p>
        </p:txBody>
      </p:sp>
      <p:sp>
        <p:nvSpPr>
          <p:cNvPr id="5" name="Freeform 4">
            <a:extLst>
              <a:ext uri="{FF2B5EF4-FFF2-40B4-BE49-F238E27FC236}">
                <a16:creationId xmlns:a16="http://schemas.microsoft.com/office/drawing/2014/main" id="{4B264817-E492-8E3B-6703-1078169128B9}"/>
              </a:ext>
            </a:extLst>
          </p:cNvPr>
          <p:cNvSpPr/>
          <p:nvPr/>
        </p:nvSpPr>
        <p:spPr>
          <a:xfrm rot="5400000" flipH="1">
            <a:off x="561381" y="2298570"/>
            <a:ext cx="5612469" cy="5456769"/>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noFill/>
          <a:ln w="28575" cap="flat">
            <a:solidFill>
              <a:srgbClr val="459597"/>
            </a:solidFill>
            <a:prstDash val="sysDot"/>
            <a:miter/>
          </a:ln>
        </p:spPr>
        <p:txBody>
          <a:bodyPr wrap="square" rtlCol="0" anchor="ctr">
            <a:noAutofit/>
          </a:bodyPr>
          <a:lstStyle/>
          <a:p>
            <a:endParaRPr lang="en-US"/>
          </a:p>
        </p:txBody>
      </p:sp>
      <p:sp>
        <p:nvSpPr>
          <p:cNvPr id="8" name="Text Placeholder 4">
            <a:extLst>
              <a:ext uri="{FF2B5EF4-FFF2-40B4-BE49-F238E27FC236}">
                <a16:creationId xmlns:a16="http://schemas.microsoft.com/office/drawing/2014/main" id="{EB8A7EE6-881B-A13F-69B7-268258786100}"/>
              </a:ext>
            </a:extLst>
          </p:cNvPr>
          <p:cNvSpPr txBox="1">
            <a:spLocks/>
          </p:cNvSpPr>
          <p:nvPr/>
        </p:nvSpPr>
        <p:spPr>
          <a:xfrm>
            <a:off x="6815137" y="2406892"/>
            <a:ext cx="4260859" cy="4177795"/>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Poglejmo si podrobneje tehniko pripovedovanja zgodb. To tehniko lahko uporabimo za številne ključne elemente, npr. za vašo vrednostno ponudbo, ključne dejavnosti, odnos s strankami (gosti), da naštejemo le nekatere. Pripovedovanje zgodb Canvas vključuje naslednjih 9 ključnih korakov. Vsak korak je na kratko pojasnjen, da jih lahko preberete z mislijo </a:t>
            </a:r>
            <a:r>
              <a:rPr lang="en-GB" sz="2200" dirty="0" err="1">
                <a:solidFill>
                  <a:srgbClr val="414141"/>
                </a:solidFill>
              </a:rPr>
              <a:t>na</a:t>
            </a:r>
            <a:r>
              <a:rPr lang="en-GB" sz="2200" dirty="0">
                <a:solidFill>
                  <a:srgbClr val="414141"/>
                </a:solidFill>
              </a:rPr>
              <a:t> </a:t>
            </a:r>
            <a:r>
              <a:rPr lang="en-GB" sz="2200" dirty="0" err="1">
                <a:solidFill>
                  <a:srgbClr val="414141"/>
                </a:solidFill>
              </a:rPr>
              <a:t>svoje</a:t>
            </a:r>
            <a:r>
              <a:rPr lang="en-GB" sz="2200" dirty="0">
                <a:solidFill>
                  <a:srgbClr val="414141"/>
                </a:solidFill>
              </a:rPr>
              <a:t> </a:t>
            </a:r>
            <a:r>
              <a:rPr lang="en-GB" sz="2200" dirty="0" err="1">
                <a:solidFill>
                  <a:srgbClr val="414141"/>
                </a:solidFill>
              </a:rPr>
              <a:t>podjetje</a:t>
            </a:r>
            <a:r>
              <a:rPr lang="en-GB" sz="2200" dirty="0">
                <a:solidFill>
                  <a:srgbClr val="414141"/>
                </a:solidFill>
              </a:rPr>
              <a:t>. </a:t>
            </a:r>
          </a:p>
          <a:p>
            <a:pPr>
              <a:lnSpc>
                <a:spcPts val="2240"/>
              </a:lnSpc>
            </a:pPr>
            <a:endParaRPr lang="en-US" sz="2200" dirty="0">
              <a:solidFill>
                <a:srgbClr val="414141"/>
              </a:solidFill>
            </a:endParaRPr>
          </a:p>
        </p:txBody>
      </p:sp>
      <p:sp>
        <p:nvSpPr>
          <p:cNvPr id="10" name="Freeform 9">
            <a:extLst>
              <a:ext uri="{FF2B5EF4-FFF2-40B4-BE49-F238E27FC236}">
                <a16:creationId xmlns:a16="http://schemas.microsoft.com/office/drawing/2014/main" id="{D80E5F86-9C95-02C6-B13F-7576E4E1661F}"/>
              </a:ext>
            </a:extLst>
          </p:cNvPr>
          <p:cNvSpPr/>
          <p:nvPr/>
        </p:nvSpPr>
        <p:spPr>
          <a:xfrm rot="5400000" flipH="1">
            <a:off x="6393871" y="2289932"/>
            <a:ext cx="4989724" cy="4851300"/>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noFill/>
          <a:ln w="28575" cap="flat">
            <a:solidFill>
              <a:srgbClr val="459597"/>
            </a:solidFill>
            <a:prstDash val="sysDot"/>
            <a:miter/>
          </a:ln>
        </p:spPr>
        <p:txBody>
          <a:bodyPr wrap="square" rtlCol="0" anchor="ctr">
            <a:noAutofit/>
          </a:bodyPr>
          <a:lstStyle/>
          <a:p>
            <a:endParaRPr lang="en-US"/>
          </a:p>
        </p:txBody>
      </p:sp>
      <p:sp>
        <p:nvSpPr>
          <p:cNvPr id="13" name="TextBox 12">
            <a:extLst>
              <a:ext uri="{FF2B5EF4-FFF2-40B4-BE49-F238E27FC236}">
                <a16:creationId xmlns:a16="http://schemas.microsoft.com/office/drawing/2014/main" id="{B70CFDC7-ED0E-9ED0-8ECE-15E3C63F906F}"/>
              </a:ext>
            </a:extLst>
          </p:cNvPr>
          <p:cNvSpPr txBox="1"/>
          <p:nvPr/>
        </p:nvSpPr>
        <p:spPr>
          <a:xfrm>
            <a:off x="1010706" y="5839663"/>
            <a:ext cx="4523058" cy="476830"/>
          </a:xfrm>
          <a:prstGeom prst="rect">
            <a:avLst/>
          </a:prstGeom>
          <a:noFill/>
        </p:spPr>
        <p:txBody>
          <a:bodyPr wrap="square">
            <a:spAutoFit/>
          </a:bodyPr>
          <a:lstStyle/>
          <a:p>
            <a:pPr indent="0"/>
            <a:r>
              <a:rPr lang="en-GB" sz="1200" dirty="0">
                <a:solidFill>
                  <a:srgbClr val="414141"/>
                </a:solidFill>
                <a:ea typeface="+mn-lt"/>
                <a:cs typeface="+mn-lt"/>
              </a:rPr>
              <a:t>Vir</a:t>
            </a:r>
            <a:r>
              <a:rPr lang="en-GB" sz="1200" b="1" dirty="0">
                <a:solidFill>
                  <a:srgbClr val="414141"/>
                </a:solidFill>
                <a:ea typeface="+mn-lt"/>
                <a:cs typeface="+mn-lt"/>
              </a:rPr>
              <a:t>:</a:t>
            </a:r>
            <a:r>
              <a:rPr lang="en-US" sz="1200" dirty="0">
                <a:solidFill>
                  <a:srgbClr val="459597"/>
                </a:solidFill>
                <a:ea typeface="+mn-lt"/>
                <a:cs typeface="+mn-lt"/>
                <a:hlinkClick r:id="rId2">
                  <a:extLst>
                    <a:ext uri="{A12FA001-AC4F-418D-AE19-62706E023703}">
                      <ahyp:hlinkClr xmlns:ahyp="http://schemas.microsoft.com/office/drawing/2018/hyperlinkcolor" val="tx"/>
                    </a:ext>
                  </a:extLst>
                </a:hlinkClick>
              </a:rPr>
              <a:t> https://cimne.com/cvdata/cntr2/spc2390/dtos/dcs/businessmodelgenerationpreview.pdf</a:t>
            </a:r>
            <a:r>
              <a:rPr lang="en-US" sz="1200" dirty="0">
                <a:solidFill>
                  <a:srgbClr val="459597"/>
                </a:solidFill>
                <a:ea typeface="+mn-lt"/>
                <a:cs typeface="+mn-lt"/>
              </a:rPr>
              <a:t> </a:t>
            </a:r>
            <a:endParaRPr lang="en-GB" sz="1200" dirty="0">
              <a:solidFill>
                <a:srgbClr val="459597"/>
              </a:solidFill>
            </a:endParaRPr>
          </a:p>
        </p:txBody>
      </p:sp>
      <p:sp>
        <p:nvSpPr>
          <p:cNvPr id="15" name="TextBox 14">
            <a:extLst>
              <a:ext uri="{FF2B5EF4-FFF2-40B4-BE49-F238E27FC236}">
                <a16:creationId xmlns:a16="http://schemas.microsoft.com/office/drawing/2014/main" id="{B88BBDDE-C20E-459F-4484-842BE061047F}"/>
              </a:ext>
            </a:extLst>
          </p:cNvPr>
          <p:cNvSpPr txBox="1"/>
          <p:nvPr/>
        </p:nvSpPr>
        <p:spPr>
          <a:xfrm>
            <a:off x="6815137" y="6044817"/>
            <a:ext cx="6100762" cy="276999"/>
          </a:xfrm>
          <a:prstGeom prst="rect">
            <a:avLst/>
          </a:prstGeom>
          <a:noFill/>
        </p:spPr>
        <p:txBody>
          <a:bodyPr wrap="square">
            <a:spAutoFit/>
          </a:bodyPr>
          <a:lstStyle/>
          <a:p>
            <a:pPr indent="0"/>
            <a:r>
              <a:rPr lang="en-GB" sz="1200" dirty="0">
                <a:solidFill>
                  <a:srgbClr val="414141"/>
                </a:solidFill>
                <a:ea typeface="Calibri"/>
                <a:cs typeface="Calibri"/>
              </a:rPr>
              <a:t>Vir</a:t>
            </a:r>
            <a:r>
              <a:rPr lang="en-GB" sz="1200" b="1" dirty="0">
                <a:solidFill>
                  <a:srgbClr val="414141"/>
                </a:solidFill>
                <a:ea typeface="Calibri"/>
                <a:cs typeface="Calibri"/>
              </a:rPr>
              <a:t>:</a:t>
            </a:r>
            <a:r>
              <a:rPr lang="en-GB" sz="1200" dirty="0">
                <a:solidFill>
                  <a:srgbClr val="459597"/>
                </a:solidFill>
                <a:ea typeface="Calibri"/>
                <a:cs typeface="Calibri"/>
                <a:hlinkClick r:id="rId3">
                  <a:extLst>
                    <a:ext uri="{A12FA001-AC4F-418D-AE19-62706E023703}">
                      <ahyp:hlinkClr xmlns:ahyp="http://schemas.microsoft.com/office/drawing/2018/hyperlinkcolor" val="tx"/>
                    </a:ext>
                  </a:extLst>
                </a:hlinkClick>
              </a:rPr>
              <a:t> https://brucey.com.au/resources/storytelling-canvas</a:t>
            </a:r>
            <a:r>
              <a:rPr lang="en-GB" sz="1200" dirty="0">
                <a:solidFill>
                  <a:srgbClr val="459597"/>
                </a:solidFill>
                <a:ea typeface="Calibri"/>
                <a:cs typeface="Calibri"/>
              </a:rPr>
              <a:t> </a:t>
            </a:r>
            <a:endParaRPr lang="en-GB" sz="1200" dirty="0">
              <a:solidFill>
                <a:srgbClr val="459597"/>
              </a:solidFill>
            </a:endParaRPr>
          </a:p>
        </p:txBody>
      </p:sp>
    </p:spTree>
    <p:extLst>
      <p:ext uri="{BB962C8B-B14F-4D97-AF65-F5344CB8AC3E}">
        <p14:creationId xmlns:p14="http://schemas.microsoft.com/office/powerpoint/2010/main" val="3157586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340DD-D513-027E-015A-86973DBDB69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11E0D59-60B7-5C39-3B2B-E8DE0A0FF800}"/>
              </a:ext>
            </a:extLst>
          </p:cNvPr>
          <p:cNvSpPr>
            <a:spLocks noGrp="1"/>
          </p:cNvSpPr>
          <p:nvPr>
            <p:ph type="body" sz="quarter" idx="16"/>
          </p:nvPr>
        </p:nvSpPr>
        <p:spPr>
          <a:xfrm>
            <a:off x="653780" y="472365"/>
            <a:ext cx="4689745" cy="803654"/>
          </a:xfrm>
        </p:spPr>
        <p:txBody>
          <a:bodyPr/>
          <a:lstStyle/>
          <a:p>
            <a:pPr>
              <a:lnSpc>
                <a:spcPts val="3720"/>
              </a:lnSpc>
            </a:pPr>
            <a:r>
              <a:rPr lang="en-US" dirty="0"/>
              <a:t>Poslovni model Canvas je delovni načrt</a:t>
            </a:r>
          </a:p>
          <a:p>
            <a:pPr>
              <a:lnSpc>
                <a:spcPts val="3720"/>
              </a:lnSpc>
            </a:pPr>
            <a:endParaRPr lang="en-US" dirty="0"/>
          </a:p>
        </p:txBody>
      </p:sp>
      <p:sp>
        <p:nvSpPr>
          <p:cNvPr id="6" name="Text Placeholder 5">
            <a:extLst>
              <a:ext uri="{FF2B5EF4-FFF2-40B4-BE49-F238E27FC236}">
                <a16:creationId xmlns:a16="http://schemas.microsoft.com/office/drawing/2014/main" id="{B9D8BAFB-D7FF-BCB4-4CC0-3952726D873A}"/>
              </a:ext>
            </a:extLst>
          </p:cNvPr>
          <p:cNvSpPr>
            <a:spLocks noGrp="1"/>
          </p:cNvSpPr>
          <p:nvPr>
            <p:ph type="body" sz="quarter" idx="19"/>
          </p:nvPr>
        </p:nvSpPr>
        <p:spPr>
          <a:xfrm>
            <a:off x="6329360" y="413750"/>
            <a:ext cx="5023490" cy="803654"/>
          </a:xfrm>
        </p:spPr>
        <p:txBody>
          <a:bodyPr lIns="91440" tIns="45720" rIns="91440" bIns="45720" anchor="t">
            <a:noAutofit/>
          </a:bodyPr>
          <a:lstStyle/>
          <a:p>
            <a:pPr>
              <a:lnSpc>
                <a:spcPts val="2900"/>
              </a:lnSpc>
            </a:pPr>
            <a:r>
              <a:rPr lang="en-US" dirty="0"/>
              <a:t>9 ključnih korakov pripovedovanja zgodb Canvas. Upoštevajte, da je korak 4 razdeljen na tri dele. </a:t>
            </a:r>
          </a:p>
          <a:p>
            <a:pPr>
              <a:lnSpc>
                <a:spcPts val="2900"/>
              </a:lnSpc>
            </a:pPr>
            <a:endParaRPr lang="en-US" dirty="0"/>
          </a:p>
        </p:txBody>
      </p:sp>
      <p:cxnSp>
        <p:nvCxnSpPr>
          <p:cNvPr id="2" name="Straight Connector 1">
            <a:extLst>
              <a:ext uri="{FF2B5EF4-FFF2-40B4-BE49-F238E27FC236}">
                <a16:creationId xmlns:a16="http://schemas.microsoft.com/office/drawing/2014/main" id="{9517BA53-C10E-366F-8394-BBBEE1C8EF88}"/>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7418B6F5-C8AF-6E1D-CC47-97C277D7484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dirty="0"/>
          </a:p>
        </p:txBody>
      </p:sp>
      <p:sp>
        <p:nvSpPr>
          <p:cNvPr id="3" name="Text Placeholder 4">
            <a:extLst>
              <a:ext uri="{FF2B5EF4-FFF2-40B4-BE49-F238E27FC236}">
                <a16:creationId xmlns:a16="http://schemas.microsoft.com/office/drawing/2014/main" id="{BCB715BE-B3EC-8677-05FC-9787E2693F9C}"/>
              </a:ext>
            </a:extLst>
          </p:cNvPr>
          <p:cNvSpPr txBox="1">
            <a:spLocks/>
          </p:cNvSpPr>
          <p:nvPr/>
        </p:nvSpPr>
        <p:spPr>
          <a:xfrm>
            <a:off x="653780" y="2371724"/>
            <a:ext cx="10699069" cy="4239051"/>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a:pPr>
            <a:r>
              <a:rPr lang="en-GB" sz="2200" b="1" dirty="0">
                <a:solidFill>
                  <a:srgbClr val="EC7C69"/>
                </a:solidFill>
              </a:rPr>
              <a:t>TEMATIKA </a:t>
            </a:r>
            <a:r>
              <a:rPr lang="en-GB" sz="2200" dirty="0">
                <a:solidFill>
                  <a:srgbClr val="414141"/>
                </a:solidFill>
              </a:rPr>
              <a:t>– </a:t>
            </a:r>
            <a:r>
              <a:rPr lang="en-GB" sz="2200" dirty="0">
                <a:solidFill>
                  <a:srgbClr val="414141"/>
                </a:solidFill>
                <a:ea typeface="+mn-lt"/>
                <a:cs typeface="+mn-lt"/>
              </a:rPr>
              <a:t>Kakšen je naslov in tematika vaše zgodbe?</a:t>
            </a:r>
            <a:endParaRPr lang="en-GB" sz="2200" dirty="0">
              <a:solidFill>
                <a:srgbClr val="414141"/>
              </a:solidFill>
            </a:endParaRPr>
          </a:p>
          <a:p>
            <a:pPr marL="228600" indent="-457200">
              <a:lnSpc>
                <a:spcPts val="2340"/>
              </a:lnSpc>
              <a:buClr>
                <a:srgbClr val="459597"/>
              </a:buClr>
              <a:buFont typeface="+mj-lt"/>
              <a:buAutoNum type="arabicPeriod"/>
            </a:pPr>
            <a:endParaRPr lang="en-GB" sz="2200" dirty="0">
              <a:solidFill>
                <a:srgbClr val="414141"/>
              </a:solidFill>
            </a:endParaRPr>
          </a:p>
          <a:p>
            <a:pPr marL="457200" indent="-457200">
              <a:lnSpc>
                <a:spcPts val="2340"/>
              </a:lnSpc>
              <a:buClr>
                <a:srgbClr val="459597"/>
              </a:buClr>
              <a:buFont typeface="+mj-lt"/>
              <a:buAutoNum type="arabicPeriod"/>
            </a:pPr>
            <a:r>
              <a:rPr lang="en-GB" sz="2200" b="1" dirty="0">
                <a:solidFill>
                  <a:srgbClr val="EC7C69"/>
                </a:solidFill>
              </a:rPr>
              <a:t>CILJ </a:t>
            </a:r>
            <a:r>
              <a:rPr lang="en-GB" sz="2200" dirty="0">
                <a:solidFill>
                  <a:srgbClr val="414141"/>
                </a:solidFill>
              </a:rPr>
              <a:t>– </a:t>
            </a:r>
            <a:r>
              <a:rPr lang="en-GB" sz="2200" dirty="0">
                <a:solidFill>
                  <a:srgbClr val="414141"/>
                </a:solidFill>
                <a:ea typeface="+mn-lt"/>
                <a:cs typeface="+mn-lt"/>
              </a:rPr>
              <a:t>Kakšen cilj želite doseči? Zakaj pripovedujete zgodbo? Kaj želite, da občinstvo ve, čuti ali stori? Ali se nanaša na določen del </a:t>
            </a:r>
            <a:r>
              <a:rPr lang="en-GB" sz="2200" dirty="0">
                <a:solidFill>
                  <a:srgbClr val="414141"/>
                </a:solidFill>
                <a:ea typeface="+mn-lt"/>
                <a:cs typeface="+mn-lt"/>
                <a:hlinkClick r:id="rId2">
                  <a:extLst>
                    <a:ext uri="{A12FA001-AC4F-418D-AE19-62706E023703}">
                      <ahyp:hlinkClr xmlns:ahyp="http://schemas.microsoft.com/office/drawing/2018/hyperlinkcolor" val="tx"/>
                    </a:ext>
                  </a:extLst>
                </a:hlinkClick>
              </a:rPr>
              <a:t>poti stranke</a:t>
            </a:r>
            <a:r>
              <a:rPr lang="en-GB" sz="2200" dirty="0">
                <a:solidFill>
                  <a:srgbClr val="414141"/>
                </a:solidFill>
                <a:ea typeface="+mn-lt"/>
                <a:cs typeface="+mn-lt"/>
              </a:rPr>
              <a:t>?</a:t>
            </a:r>
            <a:endParaRPr lang="en-GB" sz="2200" dirty="0">
              <a:solidFill>
                <a:srgbClr val="414141"/>
              </a:solidFill>
            </a:endParaRPr>
          </a:p>
          <a:p>
            <a:pPr marL="228600" indent="-457200">
              <a:lnSpc>
                <a:spcPts val="2340"/>
              </a:lnSpc>
              <a:buClr>
                <a:srgbClr val="459597"/>
              </a:buClr>
              <a:buFont typeface="+mj-lt"/>
              <a:buAutoNum type="arabicPeriod"/>
            </a:pPr>
            <a:endParaRPr lang="en-GB" sz="2200" dirty="0">
              <a:solidFill>
                <a:srgbClr val="414141"/>
              </a:solidFill>
            </a:endParaRPr>
          </a:p>
          <a:p>
            <a:pPr marL="457200" indent="-457200">
              <a:lnSpc>
                <a:spcPts val="2340"/>
              </a:lnSpc>
              <a:buClr>
                <a:srgbClr val="459597"/>
              </a:buClr>
              <a:buFont typeface="+mj-lt"/>
              <a:buAutoNum type="arabicPeriod"/>
            </a:pPr>
            <a:r>
              <a:rPr lang="en-GB" sz="2200" b="1" dirty="0">
                <a:solidFill>
                  <a:srgbClr val="EC7C69"/>
                </a:solidFill>
              </a:rPr>
              <a:t>OBČINSTVO </a:t>
            </a:r>
            <a:r>
              <a:rPr lang="en-GB" sz="2200" dirty="0">
                <a:solidFill>
                  <a:srgbClr val="414141"/>
                </a:solidFill>
              </a:rPr>
              <a:t>– </a:t>
            </a:r>
            <a:r>
              <a:rPr lang="en-GB" sz="2200" dirty="0">
                <a:solidFill>
                  <a:srgbClr val="414141"/>
                </a:solidFill>
                <a:ea typeface="+mn-lt"/>
                <a:cs typeface="+mn-lt"/>
              </a:rPr>
              <a:t>Kdo je vaše občinstvo? Narišite njihov profil in tukaj vpišite ime profila. V </a:t>
            </a:r>
            <a:r>
              <a:rPr lang="en-GB" sz="2200" dirty="0">
                <a:solidFill>
                  <a:srgbClr val="414141"/>
                </a:solidFill>
                <a:ea typeface="+mn-lt"/>
                <a:cs typeface="+mn-lt"/>
                <a:hlinkClick r:id="rId3">
                  <a:extLst>
                    <a:ext uri="{A12FA001-AC4F-418D-AE19-62706E023703}">
                      <ahyp:hlinkClr xmlns:ahyp="http://schemas.microsoft.com/office/drawing/2018/hyperlinkcolor" val="tx"/>
                    </a:ext>
                  </a:extLst>
                </a:hlinkClick>
              </a:rPr>
              <a:t>profilu </a:t>
            </a:r>
            <a:r>
              <a:rPr lang="en-GB" sz="2200" dirty="0">
                <a:solidFill>
                  <a:srgbClr val="414141"/>
                </a:solidFill>
                <a:ea typeface="+mn-lt"/>
                <a:cs typeface="+mn-lt"/>
              </a:rPr>
              <a:t>boste zajeli njihove potrebe in tisto, kar je zanje najpomembnejše. Ali pa uporabite desno polovico platna </a:t>
            </a:r>
            <a:r>
              <a:rPr lang="en-GB" sz="2200" dirty="0">
                <a:solidFill>
                  <a:srgbClr val="414141"/>
                </a:solidFill>
                <a:ea typeface="+mn-lt"/>
                <a:cs typeface="+mn-lt"/>
                <a:hlinkClick r:id="rId4">
                  <a:extLst>
                    <a:ext uri="{A12FA001-AC4F-418D-AE19-62706E023703}">
                      <ahyp:hlinkClr xmlns:ahyp="http://schemas.microsoft.com/office/drawing/2018/hyperlinkcolor" val="tx"/>
                    </a:ext>
                  </a:extLst>
                </a:hlinkClick>
              </a:rPr>
              <a:t>vrednostne ponudbe</a:t>
            </a:r>
            <a:r>
              <a:rPr lang="en-GB" sz="2200" dirty="0">
                <a:solidFill>
                  <a:srgbClr val="414141"/>
                </a:solidFill>
                <a:ea typeface="+mn-lt"/>
                <a:cs typeface="+mn-lt"/>
              </a:rPr>
              <a:t>. Ne </a:t>
            </a:r>
            <a:r>
              <a:rPr lang="en-GB" sz="2200" dirty="0" err="1">
                <a:solidFill>
                  <a:srgbClr val="414141"/>
                </a:solidFill>
                <a:ea typeface="+mn-lt"/>
                <a:cs typeface="+mn-lt"/>
              </a:rPr>
              <a:t>pozabite</a:t>
            </a:r>
            <a:r>
              <a:rPr lang="en-GB" sz="2200" dirty="0">
                <a:solidFill>
                  <a:srgbClr val="414141"/>
                </a:solidFill>
                <a:ea typeface="+mn-lt"/>
                <a:cs typeface="+mn-lt"/>
              </a:rPr>
              <a:t>, da, </a:t>
            </a:r>
            <a:r>
              <a:rPr lang="en-GB" sz="2200" dirty="0" err="1">
                <a:solidFill>
                  <a:srgbClr val="414141"/>
                </a:solidFill>
                <a:ea typeface="+mn-lt"/>
                <a:cs typeface="+mn-lt"/>
              </a:rPr>
              <a:t>če</a:t>
            </a:r>
            <a:r>
              <a:rPr lang="en-GB" sz="2200" dirty="0">
                <a:solidFill>
                  <a:srgbClr val="414141"/>
                </a:solidFill>
                <a:ea typeface="+mn-lt"/>
                <a:cs typeface="+mn-lt"/>
              </a:rPr>
              <a:t> </a:t>
            </a:r>
            <a:r>
              <a:rPr lang="en-GB" sz="2200" dirty="0" err="1">
                <a:solidFill>
                  <a:srgbClr val="414141"/>
                </a:solidFill>
                <a:ea typeface="+mn-lt"/>
                <a:cs typeface="+mn-lt"/>
              </a:rPr>
              <a:t>vaša</a:t>
            </a:r>
            <a:r>
              <a:rPr lang="en-GB" sz="2200" dirty="0">
                <a:solidFill>
                  <a:srgbClr val="414141"/>
                </a:solidFill>
                <a:ea typeface="+mn-lt"/>
                <a:cs typeface="+mn-lt"/>
              </a:rPr>
              <a:t> </a:t>
            </a:r>
            <a:r>
              <a:rPr lang="en-GB" sz="2200" dirty="0" err="1">
                <a:solidFill>
                  <a:srgbClr val="414141"/>
                </a:solidFill>
                <a:ea typeface="+mn-lt"/>
                <a:cs typeface="+mn-lt"/>
              </a:rPr>
              <a:t>zgodba</a:t>
            </a:r>
            <a:r>
              <a:rPr lang="en-GB" sz="2200" dirty="0">
                <a:solidFill>
                  <a:srgbClr val="414141"/>
                </a:solidFill>
                <a:ea typeface="+mn-lt"/>
                <a:cs typeface="+mn-lt"/>
              </a:rPr>
              <a:t> </a:t>
            </a:r>
            <a:r>
              <a:rPr lang="en-GB" sz="2200" dirty="0" err="1">
                <a:solidFill>
                  <a:srgbClr val="414141"/>
                </a:solidFill>
                <a:ea typeface="+mn-lt"/>
                <a:cs typeface="+mn-lt"/>
              </a:rPr>
              <a:t>ni</a:t>
            </a:r>
            <a:r>
              <a:rPr lang="en-GB" sz="2200" dirty="0">
                <a:solidFill>
                  <a:srgbClr val="414141"/>
                </a:solidFill>
                <a:ea typeface="+mn-lt"/>
                <a:cs typeface="+mn-lt"/>
              </a:rPr>
              <a:t> </a:t>
            </a:r>
            <a:r>
              <a:rPr lang="en-GB" sz="2200" dirty="0" err="1">
                <a:solidFill>
                  <a:srgbClr val="414141"/>
                </a:solidFill>
                <a:ea typeface="+mn-lt"/>
                <a:cs typeface="+mn-lt"/>
              </a:rPr>
              <a:t>namenjena</a:t>
            </a:r>
            <a:r>
              <a:rPr lang="en-GB" sz="2200" dirty="0">
                <a:solidFill>
                  <a:srgbClr val="414141"/>
                </a:solidFill>
                <a:ea typeface="+mn-lt"/>
                <a:cs typeface="+mn-lt"/>
              </a:rPr>
              <a:t> </a:t>
            </a:r>
            <a:r>
              <a:rPr lang="en-GB" sz="2200" dirty="0" err="1">
                <a:solidFill>
                  <a:srgbClr val="414141"/>
                </a:solidFill>
                <a:ea typeface="+mn-lt"/>
                <a:cs typeface="+mn-lt"/>
              </a:rPr>
              <a:t>strankam</a:t>
            </a:r>
            <a:r>
              <a:rPr lang="en-GB" sz="2200" dirty="0">
                <a:solidFill>
                  <a:srgbClr val="414141"/>
                </a:solidFill>
                <a:ea typeface="+mn-lt"/>
                <a:cs typeface="+mn-lt"/>
              </a:rPr>
              <a:t> (npr. če se predstavljate vlagateljem ali iščete novega poslovnega partnerja itd.), potem vaše občinstvo niso vaše stranke.</a:t>
            </a:r>
            <a:endParaRPr lang="en-GB" sz="2200" dirty="0">
              <a:solidFill>
                <a:srgbClr val="414141"/>
              </a:solidFill>
            </a:endParaRPr>
          </a:p>
          <a:p>
            <a:pPr marL="228600" indent="-457200">
              <a:lnSpc>
                <a:spcPts val="2340"/>
              </a:lnSpc>
              <a:buClr>
                <a:srgbClr val="459597"/>
              </a:buClr>
              <a:buFont typeface="+mj-lt"/>
              <a:buAutoNum type="arabicPeriod"/>
            </a:pPr>
            <a:endParaRPr lang="en-US" sz="2200" dirty="0">
              <a:solidFill>
                <a:srgbClr val="414141"/>
              </a:solidFill>
            </a:endParaRPr>
          </a:p>
        </p:txBody>
      </p:sp>
      <p:sp>
        <p:nvSpPr>
          <p:cNvPr id="13" name="TextBox 12">
            <a:extLst>
              <a:ext uri="{FF2B5EF4-FFF2-40B4-BE49-F238E27FC236}">
                <a16:creationId xmlns:a16="http://schemas.microsoft.com/office/drawing/2014/main" id="{F9E251EA-4D23-34A3-C56C-0F1342D027AB}"/>
              </a:ext>
            </a:extLst>
          </p:cNvPr>
          <p:cNvSpPr txBox="1"/>
          <p:nvPr/>
        </p:nvSpPr>
        <p:spPr>
          <a:xfrm>
            <a:off x="653780" y="6108636"/>
            <a:ext cx="6100762" cy="276999"/>
          </a:xfrm>
          <a:prstGeom prst="rect">
            <a:avLst/>
          </a:prstGeom>
          <a:noFill/>
        </p:spPr>
        <p:txBody>
          <a:bodyPr wrap="square">
            <a:spAutoFit/>
          </a:bodyPr>
          <a:lstStyle/>
          <a:p>
            <a:pPr indent="0"/>
            <a:r>
              <a:rPr lang="en-GB" sz="1200" dirty="0">
                <a:solidFill>
                  <a:srgbClr val="414141"/>
                </a:solidFill>
                <a:ea typeface="Calibri"/>
                <a:cs typeface="Calibri"/>
              </a:rPr>
              <a:t>Vir</a:t>
            </a:r>
            <a:r>
              <a:rPr lang="en-GB" sz="1200" b="1" dirty="0">
                <a:solidFill>
                  <a:srgbClr val="414141"/>
                </a:solidFill>
                <a:ea typeface="Calibri"/>
                <a:cs typeface="Calibri"/>
              </a:rPr>
              <a:t>:</a:t>
            </a:r>
            <a:r>
              <a:rPr lang="en-GB" sz="1200" dirty="0">
                <a:solidFill>
                  <a:srgbClr val="459597"/>
                </a:solidFill>
                <a:ea typeface="+mn-lt"/>
                <a:cs typeface="+mn-lt"/>
                <a:hlinkClick r:id="rId5">
                  <a:extLst>
                    <a:ext uri="{A12FA001-AC4F-418D-AE19-62706E023703}">
                      <ahyp:hlinkClr xmlns:ahyp="http://schemas.microsoft.com/office/drawing/2018/hyperlinkcolor" val="tx"/>
                    </a:ext>
                  </a:extLst>
                </a:hlinkClick>
              </a:rPr>
              <a:t> 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2375502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1EEBE-9E0D-F8F0-7E44-DE9B6FC9F63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64D3131-232A-301A-BFFA-D4C17969A9E1}"/>
              </a:ext>
            </a:extLst>
          </p:cNvPr>
          <p:cNvSpPr>
            <a:spLocks noGrp="1"/>
          </p:cNvSpPr>
          <p:nvPr>
            <p:ph type="body" sz="quarter" idx="16"/>
          </p:nvPr>
        </p:nvSpPr>
        <p:spPr>
          <a:xfrm>
            <a:off x="653780" y="472365"/>
            <a:ext cx="4689745" cy="803654"/>
          </a:xfrm>
        </p:spPr>
        <p:txBody>
          <a:bodyPr/>
          <a:lstStyle/>
          <a:p>
            <a:pPr>
              <a:lnSpc>
                <a:spcPts val="3720"/>
              </a:lnSpc>
            </a:pPr>
            <a:r>
              <a:rPr lang="en-US" dirty="0"/>
              <a:t>Poslovni model Canvas je delovni načrt</a:t>
            </a:r>
          </a:p>
          <a:p>
            <a:pPr>
              <a:lnSpc>
                <a:spcPts val="3720"/>
              </a:lnSpc>
            </a:pPr>
            <a:endParaRPr lang="en-US" dirty="0"/>
          </a:p>
        </p:txBody>
      </p:sp>
      <p:sp>
        <p:nvSpPr>
          <p:cNvPr id="6" name="Text Placeholder 5">
            <a:extLst>
              <a:ext uri="{FF2B5EF4-FFF2-40B4-BE49-F238E27FC236}">
                <a16:creationId xmlns:a16="http://schemas.microsoft.com/office/drawing/2014/main" id="{10C8C770-803B-FAC6-D1CC-A2DFE6C43710}"/>
              </a:ext>
            </a:extLst>
          </p:cNvPr>
          <p:cNvSpPr>
            <a:spLocks noGrp="1"/>
          </p:cNvSpPr>
          <p:nvPr>
            <p:ph type="body" sz="quarter" idx="19"/>
          </p:nvPr>
        </p:nvSpPr>
        <p:spPr>
          <a:xfrm>
            <a:off x="6329360" y="472365"/>
            <a:ext cx="5023490" cy="803654"/>
          </a:xfrm>
        </p:spPr>
        <p:txBody>
          <a:bodyPr lIns="91440" tIns="45720" rIns="91440" bIns="45720" anchor="t">
            <a:noAutofit/>
          </a:bodyPr>
          <a:lstStyle/>
          <a:p>
            <a:pPr>
              <a:lnSpc>
                <a:spcPts val="2900"/>
              </a:lnSpc>
            </a:pPr>
            <a:r>
              <a:rPr lang="en-US" dirty="0"/>
              <a:t>9 ključnih korakov pripovedovanja zgodb Canvas. Upoštevajte, da je korak 4 razdeljen na tri dele. </a:t>
            </a:r>
          </a:p>
          <a:p>
            <a:pPr>
              <a:lnSpc>
                <a:spcPts val="2900"/>
              </a:lnSpc>
            </a:pPr>
            <a:endParaRPr lang="en-US" dirty="0"/>
          </a:p>
        </p:txBody>
      </p:sp>
      <p:cxnSp>
        <p:nvCxnSpPr>
          <p:cNvPr id="2" name="Straight Connector 1">
            <a:extLst>
              <a:ext uri="{FF2B5EF4-FFF2-40B4-BE49-F238E27FC236}">
                <a16:creationId xmlns:a16="http://schemas.microsoft.com/office/drawing/2014/main" id="{19E50C06-9884-237F-D4D8-4C87F1640713}"/>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F69EC0F8-799F-1CB5-A4EE-BA031D2742D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32</a:t>
            </a:fld>
            <a:endParaRPr lang="fr-CA" sz="1200" dirty="0"/>
          </a:p>
        </p:txBody>
      </p:sp>
      <p:sp>
        <p:nvSpPr>
          <p:cNvPr id="3" name="Text Placeholder 4">
            <a:extLst>
              <a:ext uri="{FF2B5EF4-FFF2-40B4-BE49-F238E27FC236}">
                <a16:creationId xmlns:a16="http://schemas.microsoft.com/office/drawing/2014/main" id="{16C6C7D0-42B6-1EDB-CFAC-87D1B0005F4F}"/>
              </a:ext>
            </a:extLst>
          </p:cNvPr>
          <p:cNvSpPr txBox="1">
            <a:spLocks/>
          </p:cNvSpPr>
          <p:nvPr/>
        </p:nvSpPr>
        <p:spPr>
          <a:xfrm>
            <a:off x="653780" y="2371724"/>
            <a:ext cx="10699069" cy="4239051"/>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startAt="4"/>
            </a:pPr>
            <a:r>
              <a:rPr lang="en-GB" sz="2200" b="1" dirty="0">
                <a:solidFill>
                  <a:srgbClr val="EC7C69"/>
                </a:solidFill>
                <a:ea typeface="+mn-lt"/>
                <a:cs typeface="+mn-lt"/>
              </a:rPr>
              <a:t>SESTAVINE </a:t>
            </a:r>
            <a:r>
              <a:rPr lang="en-GB" sz="2200" dirty="0">
                <a:solidFill>
                  <a:srgbClr val="414141"/>
                </a:solidFill>
                <a:ea typeface="+mn-lt"/>
                <a:cs typeface="+mn-lt"/>
              </a:rPr>
              <a:t>– Poskusite najti argumente, ki lahko spremenijo mnenje vašega občinstva, in poskrbite, da imate seznam racionalnih, čustvenih in/ali etičnih točk. Kakšen je vaš »dokaz«? Imate primere ali anekdote? Poiščite tiste, ki </a:t>
            </a:r>
            <a:r>
              <a:rPr lang="en-GB" sz="2200" dirty="0" err="1">
                <a:solidFill>
                  <a:srgbClr val="414141"/>
                </a:solidFill>
                <a:ea typeface="+mn-lt"/>
                <a:cs typeface="+mn-lt"/>
              </a:rPr>
              <a:t>bodo</a:t>
            </a:r>
            <a:r>
              <a:rPr lang="en-GB" sz="2200" dirty="0">
                <a:solidFill>
                  <a:srgbClr val="414141"/>
                </a:solidFill>
                <a:ea typeface="+mn-lt"/>
                <a:cs typeface="+mn-lt"/>
              </a:rPr>
              <a:t> </a:t>
            </a:r>
            <a:r>
              <a:rPr lang="en-GB" sz="2200" dirty="0" err="1">
                <a:solidFill>
                  <a:srgbClr val="414141"/>
                </a:solidFill>
                <a:ea typeface="+mn-lt"/>
                <a:cs typeface="+mn-lt"/>
              </a:rPr>
              <a:t>najbolj</a:t>
            </a:r>
            <a:r>
              <a:rPr lang="en-GB" sz="2200" dirty="0">
                <a:solidFill>
                  <a:srgbClr val="414141"/>
                </a:solidFill>
                <a:ea typeface="+mn-lt"/>
                <a:cs typeface="+mn-lt"/>
              </a:rPr>
              <a:t> </a:t>
            </a:r>
            <a:r>
              <a:rPr lang="en-GB" sz="2200" dirty="0" err="1">
                <a:solidFill>
                  <a:srgbClr val="414141"/>
                </a:solidFill>
                <a:ea typeface="+mn-lt"/>
                <a:cs typeface="+mn-lt"/>
              </a:rPr>
              <a:t>odmevale</a:t>
            </a:r>
            <a:r>
              <a:rPr lang="en-GB" sz="2200" dirty="0">
                <a:solidFill>
                  <a:srgbClr val="414141"/>
                </a:solidFill>
                <a:ea typeface="+mn-lt"/>
                <a:cs typeface="+mn-lt"/>
              </a:rPr>
              <a:t> </a:t>
            </a:r>
            <a:r>
              <a:rPr lang="en-GB" sz="2200" dirty="0" err="1">
                <a:solidFill>
                  <a:srgbClr val="414141"/>
                </a:solidFill>
                <a:ea typeface="+mn-lt"/>
                <a:cs typeface="+mn-lt"/>
              </a:rPr>
              <a:t>pri</a:t>
            </a:r>
            <a:r>
              <a:rPr lang="en-GB" sz="2200" dirty="0">
                <a:solidFill>
                  <a:srgbClr val="414141"/>
                </a:solidFill>
                <a:ea typeface="+mn-lt"/>
                <a:cs typeface="+mn-lt"/>
              </a:rPr>
              <a:t> </a:t>
            </a:r>
            <a:r>
              <a:rPr lang="en-GB" sz="2200" dirty="0" err="1">
                <a:solidFill>
                  <a:srgbClr val="414141"/>
                </a:solidFill>
                <a:ea typeface="+mn-lt"/>
                <a:cs typeface="+mn-lt"/>
              </a:rPr>
              <a:t>vašem</a:t>
            </a:r>
            <a:r>
              <a:rPr lang="en-GB" sz="2200" dirty="0">
                <a:solidFill>
                  <a:srgbClr val="414141"/>
                </a:solidFill>
                <a:ea typeface="+mn-lt"/>
                <a:cs typeface="+mn-lt"/>
              </a:rPr>
              <a:t> občinstvu. Obstajajo različne ključne sestavine, ki jih lahko uporabite za načrtovanje potovanja vaše publike skozi zgodbo. S svojim timom si vzemite čas, da jih pripravite čim več. Ne skrbite še za vrstni red, poskusite jih pripraviti čim več.</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endParaRPr lang="en-GB" sz="2200" dirty="0">
              <a:solidFill>
                <a:srgbClr val="414141"/>
              </a:solidFill>
            </a:endParaRPr>
          </a:p>
          <a:p>
            <a:pPr marL="228600" indent="-457200">
              <a:lnSpc>
                <a:spcPts val="2340"/>
              </a:lnSpc>
              <a:buClr>
                <a:srgbClr val="459597"/>
              </a:buClr>
              <a:buFont typeface="+mj-lt"/>
              <a:buAutoNum type="arabicPeriod" startAt="4"/>
            </a:pPr>
            <a:endParaRPr lang="en-US" sz="2200" dirty="0">
              <a:solidFill>
                <a:srgbClr val="414141"/>
              </a:solidFill>
            </a:endParaRPr>
          </a:p>
        </p:txBody>
      </p:sp>
      <p:sp>
        <p:nvSpPr>
          <p:cNvPr id="13" name="TextBox 12">
            <a:extLst>
              <a:ext uri="{FF2B5EF4-FFF2-40B4-BE49-F238E27FC236}">
                <a16:creationId xmlns:a16="http://schemas.microsoft.com/office/drawing/2014/main" id="{BC0CCAE2-D5CA-CCE0-732D-27725D71857C}"/>
              </a:ext>
            </a:extLst>
          </p:cNvPr>
          <p:cNvSpPr txBox="1"/>
          <p:nvPr/>
        </p:nvSpPr>
        <p:spPr>
          <a:xfrm>
            <a:off x="653780" y="6108636"/>
            <a:ext cx="6100762" cy="276999"/>
          </a:xfrm>
          <a:prstGeom prst="rect">
            <a:avLst/>
          </a:prstGeom>
          <a:noFill/>
        </p:spPr>
        <p:txBody>
          <a:bodyPr wrap="square">
            <a:spAutoFit/>
          </a:bodyPr>
          <a:lstStyle/>
          <a:p>
            <a:pPr indent="0"/>
            <a:r>
              <a:rPr lang="en-GB" sz="1200" dirty="0">
                <a:solidFill>
                  <a:srgbClr val="414141"/>
                </a:solidFill>
                <a:ea typeface="Calibri"/>
                <a:cs typeface="Calibri"/>
              </a:rPr>
              <a:t>Vir</a:t>
            </a:r>
            <a:r>
              <a:rPr lang="en-GB" sz="1200" b="1" dirty="0">
                <a:solidFill>
                  <a:srgbClr val="414141"/>
                </a:solidFill>
                <a:ea typeface="Calibri"/>
                <a:cs typeface="Calibri"/>
              </a:rPr>
              <a:t>:</a:t>
            </a:r>
            <a:r>
              <a:rPr lang="en-GB" sz="1200" dirty="0">
                <a:solidFill>
                  <a:srgbClr val="459597"/>
                </a:solidFill>
                <a:ea typeface="+mn-lt"/>
                <a:cs typeface="+mn-lt"/>
                <a:hlinkClick r:id="rId2">
                  <a:extLst>
                    <a:ext uri="{A12FA001-AC4F-418D-AE19-62706E023703}">
                      <ahyp:hlinkClr xmlns:ahyp="http://schemas.microsoft.com/office/drawing/2018/hyperlinkcolor" val="tx"/>
                    </a:ext>
                  </a:extLst>
                </a:hlinkClick>
              </a:rPr>
              <a:t> 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1728324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24203-E836-A39A-77B3-E64862DE5D8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CC7A5C2-BCAB-FDCE-7DBA-CCBA5CCF9781}"/>
              </a:ext>
            </a:extLst>
          </p:cNvPr>
          <p:cNvSpPr>
            <a:spLocks noGrp="1"/>
          </p:cNvSpPr>
          <p:nvPr>
            <p:ph type="body" sz="quarter" idx="16"/>
          </p:nvPr>
        </p:nvSpPr>
        <p:spPr>
          <a:xfrm>
            <a:off x="653780" y="472365"/>
            <a:ext cx="4689745" cy="803654"/>
          </a:xfrm>
        </p:spPr>
        <p:txBody>
          <a:bodyPr/>
          <a:lstStyle/>
          <a:p>
            <a:pPr>
              <a:lnSpc>
                <a:spcPts val="3720"/>
              </a:lnSpc>
            </a:pPr>
            <a:r>
              <a:rPr lang="en-US" dirty="0"/>
              <a:t>Poslovni model Canvas je delovni načrt</a:t>
            </a:r>
          </a:p>
          <a:p>
            <a:pPr>
              <a:lnSpc>
                <a:spcPts val="3720"/>
              </a:lnSpc>
            </a:pPr>
            <a:endParaRPr lang="en-US" dirty="0"/>
          </a:p>
        </p:txBody>
      </p:sp>
      <p:sp>
        <p:nvSpPr>
          <p:cNvPr id="6" name="Text Placeholder 5">
            <a:extLst>
              <a:ext uri="{FF2B5EF4-FFF2-40B4-BE49-F238E27FC236}">
                <a16:creationId xmlns:a16="http://schemas.microsoft.com/office/drawing/2014/main" id="{DB24C1EF-2D1E-F44C-737A-1E3AC3B63EC4}"/>
              </a:ext>
            </a:extLst>
          </p:cNvPr>
          <p:cNvSpPr>
            <a:spLocks noGrp="1"/>
          </p:cNvSpPr>
          <p:nvPr>
            <p:ph type="body" sz="quarter" idx="19"/>
          </p:nvPr>
        </p:nvSpPr>
        <p:spPr>
          <a:xfrm>
            <a:off x="6329360" y="267211"/>
            <a:ext cx="5023490" cy="803654"/>
          </a:xfrm>
        </p:spPr>
        <p:txBody>
          <a:bodyPr lIns="91440" tIns="45720" rIns="91440" bIns="45720" anchor="t">
            <a:noAutofit/>
          </a:bodyPr>
          <a:lstStyle/>
          <a:p>
            <a:pPr>
              <a:lnSpc>
                <a:spcPts val="2900"/>
              </a:lnSpc>
            </a:pPr>
            <a:r>
              <a:rPr lang="en-US" dirty="0"/>
              <a:t>9 ključnih korakov pripovedovanja zgodb Canvas. Upoštevajte, da je korak 4 razdeljen na tri dele. </a:t>
            </a:r>
          </a:p>
          <a:p>
            <a:pPr>
              <a:lnSpc>
                <a:spcPts val="2900"/>
              </a:lnSpc>
            </a:pPr>
            <a:endParaRPr lang="en-US" dirty="0"/>
          </a:p>
        </p:txBody>
      </p:sp>
      <p:cxnSp>
        <p:nvCxnSpPr>
          <p:cNvPr id="2" name="Straight Connector 1">
            <a:extLst>
              <a:ext uri="{FF2B5EF4-FFF2-40B4-BE49-F238E27FC236}">
                <a16:creationId xmlns:a16="http://schemas.microsoft.com/office/drawing/2014/main" id="{833167D3-1939-9B1B-13D8-3B0B34752ACD}"/>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B54D4261-F989-681A-FC72-640CDB05531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dirty="0"/>
          </a:p>
        </p:txBody>
      </p:sp>
      <p:sp>
        <p:nvSpPr>
          <p:cNvPr id="3" name="Text Placeholder 4">
            <a:extLst>
              <a:ext uri="{FF2B5EF4-FFF2-40B4-BE49-F238E27FC236}">
                <a16:creationId xmlns:a16="http://schemas.microsoft.com/office/drawing/2014/main" id="{4530EAFF-1C59-1B8E-64A5-D3B814233AF9}"/>
              </a:ext>
            </a:extLst>
          </p:cNvPr>
          <p:cNvSpPr txBox="1">
            <a:spLocks/>
          </p:cNvSpPr>
          <p:nvPr/>
        </p:nvSpPr>
        <p:spPr>
          <a:xfrm>
            <a:off x="653781" y="2008084"/>
            <a:ext cx="10884440" cy="4239051"/>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startAt="4"/>
            </a:pPr>
            <a:r>
              <a:rPr lang="en-GB" sz="2200" b="1" dirty="0">
                <a:solidFill>
                  <a:srgbClr val="EC7C69"/>
                </a:solidFill>
                <a:ea typeface="+mn-lt"/>
                <a:cs typeface="+mn-lt"/>
              </a:rPr>
              <a:t>ČUSTVENA VEZ V TREH DEJANJIH </a:t>
            </a:r>
            <a:r>
              <a:rPr lang="en-GB" sz="2200" dirty="0">
                <a:solidFill>
                  <a:srgbClr val="414141"/>
                </a:solidFill>
                <a:ea typeface="+mn-lt"/>
                <a:cs typeface="+mn-lt"/>
              </a:rPr>
              <a:t>– Dobra </a:t>
            </a:r>
            <a:r>
              <a:rPr lang="en-GB" sz="2200" dirty="0" err="1">
                <a:solidFill>
                  <a:srgbClr val="414141"/>
                </a:solidFill>
                <a:ea typeface="+mn-lt"/>
                <a:cs typeface="+mn-lt"/>
              </a:rPr>
              <a:t>zgodba</a:t>
            </a:r>
            <a:r>
              <a:rPr lang="en-GB" sz="2200" dirty="0">
                <a:solidFill>
                  <a:srgbClr val="414141"/>
                </a:solidFill>
                <a:ea typeface="+mn-lt"/>
                <a:cs typeface="+mn-lt"/>
              </a:rPr>
              <a:t> </a:t>
            </a:r>
            <a:r>
              <a:rPr lang="en-GB" sz="2200" dirty="0" err="1">
                <a:solidFill>
                  <a:srgbClr val="414141"/>
                </a:solidFill>
                <a:ea typeface="+mn-lt"/>
                <a:cs typeface="+mn-lt"/>
              </a:rPr>
              <a:t>ni</a:t>
            </a:r>
            <a:r>
              <a:rPr lang="en-GB" sz="2200" dirty="0">
                <a:solidFill>
                  <a:srgbClr val="414141"/>
                </a:solidFill>
                <a:ea typeface="+mn-lt"/>
                <a:cs typeface="+mn-lt"/>
              </a:rPr>
              <a:t> </a:t>
            </a:r>
            <a:r>
              <a:rPr lang="en-GB" sz="2200" dirty="0" err="1">
                <a:solidFill>
                  <a:srgbClr val="414141"/>
                </a:solidFill>
                <a:ea typeface="+mn-lt"/>
                <a:cs typeface="+mn-lt"/>
              </a:rPr>
              <a:t>ravna</a:t>
            </a:r>
            <a:r>
              <a:rPr lang="en-GB" sz="2200" dirty="0">
                <a:solidFill>
                  <a:srgbClr val="414141"/>
                </a:solidFill>
                <a:ea typeface="+mn-lt"/>
                <a:cs typeface="+mn-lt"/>
              </a:rPr>
              <a:t> </a:t>
            </a:r>
            <a:r>
              <a:rPr lang="en-GB" sz="2200" dirty="0" err="1">
                <a:solidFill>
                  <a:srgbClr val="414141"/>
                </a:solidFill>
                <a:ea typeface="+mn-lt"/>
                <a:cs typeface="+mn-lt"/>
              </a:rPr>
              <a:t>črta</a:t>
            </a:r>
            <a:r>
              <a:rPr lang="en-GB" sz="2200" dirty="0">
                <a:solidFill>
                  <a:srgbClr val="414141"/>
                </a:solidFill>
                <a:ea typeface="+mn-lt"/>
                <a:cs typeface="+mn-lt"/>
              </a:rPr>
              <a:t>, </a:t>
            </a:r>
            <a:r>
              <a:rPr lang="en-GB" sz="2200" dirty="0" err="1">
                <a:solidFill>
                  <a:srgbClr val="414141"/>
                </a:solidFill>
                <a:ea typeface="+mn-lt"/>
                <a:cs typeface="+mn-lt"/>
              </a:rPr>
              <a:t>ampak</a:t>
            </a:r>
            <a:r>
              <a:rPr lang="en-GB" sz="2200" dirty="0">
                <a:solidFill>
                  <a:srgbClr val="414141"/>
                </a:solidFill>
                <a:ea typeface="+mn-lt"/>
                <a:cs typeface="+mn-lt"/>
              </a:rPr>
              <a:t> </a:t>
            </a:r>
            <a:r>
              <a:rPr lang="en-GB" sz="2200" dirty="0" err="1">
                <a:solidFill>
                  <a:srgbClr val="414141"/>
                </a:solidFill>
                <a:ea typeface="+mn-lt"/>
                <a:cs typeface="+mn-lt"/>
              </a:rPr>
              <a:t>ima</a:t>
            </a:r>
            <a:r>
              <a:rPr lang="en-GB" sz="2200" dirty="0">
                <a:solidFill>
                  <a:srgbClr val="414141"/>
                </a:solidFill>
                <a:ea typeface="+mn-lt"/>
                <a:cs typeface="+mn-lt"/>
              </a:rPr>
              <a:t> </a:t>
            </a:r>
            <a:r>
              <a:rPr lang="en-GB" sz="2200" dirty="0" err="1">
                <a:solidFill>
                  <a:srgbClr val="414141"/>
                </a:solidFill>
                <a:ea typeface="+mn-lt"/>
                <a:cs typeface="+mn-lt"/>
              </a:rPr>
              <a:t>vzpone</a:t>
            </a:r>
            <a:r>
              <a:rPr lang="en-GB" sz="2200" dirty="0">
                <a:solidFill>
                  <a:srgbClr val="414141"/>
                </a:solidFill>
                <a:ea typeface="+mn-lt"/>
                <a:cs typeface="+mn-lt"/>
              </a:rPr>
              <a:t> in </a:t>
            </a:r>
            <a:r>
              <a:rPr lang="en-GB" sz="2200" dirty="0" err="1">
                <a:solidFill>
                  <a:srgbClr val="414141"/>
                </a:solidFill>
                <a:ea typeface="+mn-lt"/>
                <a:cs typeface="+mn-lt"/>
              </a:rPr>
              <a:t>padce</a:t>
            </a:r>
            <a:r>
              <a:rPr lang="en-GB" sz="2200" dirty="0">
                <a:solidFill>
                  <a:srgbClr val="414141"/>
                </a:solidFill>
                <a:ea typeface="+mn-lt"/>
                <a:cs typeface="+mn-lt"/>
              </a:rPr>
              <a:t>. </a:t>
            </a:r>
            <a:r>
              <a:rPr lang="en-GB" sz="2200" dirty="0" err="1">
                <a:solidFill>
                  <a:srgbClr val="414141"/>
                </a:solidFill>
                <a:ea typeface="+mn-lt"/>
                <a:cs typeface="+mn-lt"/>
              </a:rPr>
              <a:t>Zdaj</a:t>
            </a:r>
            <a:r>
              <a:rPr lang="en-GB" sz="2200" dirty="0">
                <a:solidFill>
                  <a:srgbClr val="414141"/>
                </a:solidFill>
                <a:ea typeface="+mn-lt"/>
                <a:cs typeface="+mn-lt"/>
              </a:rPr>
              <a:t> je </a:t>
            </a:r>
            <a:r>
              <a:rPr lang="en-GB" sz="2200" dirty="0" err="1">
                <a:solidFill>
                  <a:srgbClr val="414141"/>
                </a:solidFill>
                <a:ea typeface="+mn-lt"/>
                <a:cs typeface="+mn-lt"/>
              </a:rPr>
              <a:t>čas</a:t>
            </a:r>
            <a:r>
              <a:rPr lang="en-GB" sz="2200" dirty="0">
                <a:solidFill>
                  <a:srgbClr val="414141"/>
                </a:solidFill>
                <a:ea typeface="+mn-lt"/>
                <a:cs typeface="+mn-lt"/>
              </a:rPr>
              <a:t>, da </a:t>
            </a:r>
            <a:r>
              <a:rPr lang="en-GB" sz="2200" dirty="0" err="1">
                <a:solidFill>
                  <a:srgbClr val="414141"/>
                </a:solidFill>
                <a:ea typeface="+mn-lt"/>
                <a:cs typeface="+mn-lt"/>
              </a:rPr>
              <a:t>razmislite</a:t>
            </a:r>
            <a:r>
              <a:rPr lang="en-GB" sz="2200" dirty="0">
                <a:solidFill>
                  <a:srgbClr val="414141"/>
                </a:solidFill>
                <a:ea typeface="+mn-lt"/>
                <a:cs typeface="+mn-lt"/>
              </a:rPr>
              <a:t>, </a:t>
            </a:r>
            <a:r>
              <a:rPr lang="en-GB" sz="2200" dirty="0" err="1">
                <a:solidFill>
                  <a:srgbClr val="414141"/>
                </a:solidFill>
                <a:ea typeface="+mn-lt"/>
                <a:cs typeface="+mn-lt"/>
              </a:rPr>
              <a:t>kako</a:t>
            </a:r>
            <a:r>
              <a:rPr lang="en-GB" sz="2200" dirty="0">
                <a:solidFill>
                  <a:srgbClr val="414141"/>
                </a:solidFill>
                <a:ea typeface="+mn-lt"/>
                <a:cs typeface="+mn-lt"/>
              </a:rPr>
              <a:t> bi </a:t>
            </a:r>
            <a:r>
              <a:rPr lang="en-GB" sz="2200" dirty="0" err="1">
                <a:solidFill>
                  <a:srgbClr val="414141"/>
                </a:solidFill>
                <a:ea typeface="+mn-lt"/>
                <a:cs typeface="+mn-lt"/>
              </a:rPr>
              <a:t>lahko</a:t>
            </a:r>
            <a:r>
              <a:rPr lang="en-GB" sz="2200" dirty="0">
                <a:solidFill>
                  <a:srgbClr val="414141"/>
                </a:solidFill>
                <a:ea typeface="+mn-lt"/>
                <a:cs typeface="+mn-lt"/>
              </a:rPr>
              <a:t> </a:t>
            </a:r>
            <a:r>
              <a:rPr lang="en-GB" sz="2200" dirty="0" err="1">
                <a:solidFill>
                  <a:srgbClr val="414141"/>
                </a:solidFill>
                <a:ea typeface="+mn-lt"/>
                <a:cs typeface="+mn-lt"/>
              </a:rPr>
              <a:t>oblikovali</a:t>
            </a:r>
            <a:r>
              <a:rPr lang="en-GB" sz="2200" dirty="0">
                <a:solidFill>
                  <a:srgbClr val="414141"/>
                </a:solidFill>
                <a:ea typeface="+mn-lt"/>
                <a:cs typeface="+mn-lt"/>
              </a:rPr>
              <a:t> </a:t>
            </a:r>
            <a:r>
              <a:rPr lang="en-GB" sz="2200" dirty="0" err="1">
                <a:solidFill>
                  <a:srgbClr val="414141"/>
                </a:solidFill>
                <a:ea typeface="+mn-lt"/>
                <a:cs typeface="+mn-lt"/>
              </a:rPr>
              <a:t>svojo</a:t>
            </a:r>
            <a:r>
              <a:rPr lang="en-GB" sz="2200" dirty="0">
                <a:solidFill>
                  <a:srgbClr val="414141"/>
                </a:solidFill>
                <a:ea typeface="+mn-lt"/>
                <a:cs typeface="+mn-lt"/>
              </a:rPr>
              <a:t> </a:t>
            </a:r>
            <a:r>
              <a:rPr lang="en-GB" sz="2200" dirty="0" err="1">
                <a:solidFill>
                  <a:srgbClr val="414141"/>
                </a:solidFill>
                <a:ea typeface="+mn-lt"/>
                <a:cs typeface="+mn-lt"/>
              </a:rPr>
              <a:t>čustveno</a:t>
            </a:r>
            <a:r>
              <a:rPr lang="en-GB" sz="2200" dirty="0">
                <a:solidFill>
                  <a:srgbClr val="414141"/>
                </a:solidFill>
                <a:ea typeface="+mn-lt"/>
                <a:cs typeface="+mn-lt"/>
              </a:rPr>
              <a:t> </a:t>
            </a:r>
            <a:r>
              <a:rPr lang="en-GB" sz="2200" dirty="0" err="1">
                <a:solidFill>
                  <a:srgbClr val="414141"/>
                </a:solidFill>
                <a:ea typeface="+mn-lt"/>
                <a:cs typeface="+mn-lt"/>
              </a:rPr>
              <a:t>vez</a:t>
            </a:r>
            <a:r>
              <a:rPr lang="en-GB" sz="2200" dirty="0">
                <a:solidFill>
                  <a:srgbClr val="414141"/>
                </a:solidFill>
                <a:ea typeface="+mn-lt"/>
                <a:cs typeface="+mn-lt"/>
              </a:rPr>
              <a:t>. </a:t>
            </a:r>
            <a:r>
              <a:rPr lang="en-GB" sz="2200" dirty="0" err="1">
                <a:solidFill>
                  <a:srgbClr val="414141"/>
                </a:solidFill>
                <a:ea typeface="+mn-lt"/>
                <a:cs typeface="+mn-lt"/>
              </a:rPr>
              <a:t>Kje</a:t>
            </a:r>
            <a:r>
              <a:rPr lang="en-GB" sz="2200" dirty="0">
                <a:solidFill>
                  <a:srgbClr val="414141"/>
                </a:solidFill>
                <a:ea typeface="+mn-lt"/>
                <a:cs typeface="+mn-lt"/>
              </a:rPr>
              <a:t> je </a:t>
            </a:r>
            <a:r>
              <a:rPr lang="en-GB" sz="2200" dirty="0" err="1">
                <a:solidFill>
                  <a:srgbClr val="414141"/>
                </a:solidFill>
                <a:ea typeface="+mn-lt"/>
                <a:cs typeface="+mn-lt"/>
              </a:rPr>
              <a:t>vaš</a:t>
            </a:r>
            <a:r>
              <a:rPr lang="en-GB" sz="2200" dirty="0">
                <a:solidFill>
                  <a:srgbClr val="414141"/>
                </a:solidFill>
                <a:ea typeface="+mn-lt"/>
                <a:cs typeface="+mn-lt"/>
              </a:rPr>
              <a:t> </a:t>
            </a:r>
            <a:r>
              <a:rPr lang="en-GB" sz="2200" dirty="0" err="1">
                <a:solidFill>
                  <a:srgbClr val="414141"/>
                </a:solidFill>
                <a:ea typeface="+mn-lt"/>
                <a:cs typeface="+mn-lt"/>
              </a:rPr>
              <a:t>vrhunec</a:t>
            </a:r>
            <a:r>
              <a:rPr lang="en-GB" sz="2200" dirty="0">
                <a:solidFill>
                  <a:srgbClr val="414141"/>
                </a:solidFill>
                <a:ea typeface="+mn-lt"/>
                <a:cs typeface="+mn-lt"/>
              </a:rPr>
              <a:t>? To je trenutek, ki ga želite izkoristiti za poudarjanje svoje glavne točke. Kot večina dobrih zgodb je tudi zgodba Canvas razdeljena na tri dele: začetek, sredina in konec. Na začetku boste postavili prizorišče. V sredini boste predstavili bistvo zgodbe. Na koncu pa boste želeli pustiti svoje občinstvo v novem </a:t>
            </a:r>
            <a:r>
              <a:rPr lang="en-GB" sz="2200" dirty="0" err="1">
                <a:solidFill>
                  <a:srgbClr val="414141"/>
                </a:solidFill>
                <a:ea typeface="+mn-lt"/>
                <a:cs typeface="+mn-lt"/>
              </a:rPr>
              <a:t>duševnem</a:t>
            </a:r>
            <a:r>
              <a:rPr lang="en-GB" sz="2200" dirty="0">
                <a:solidFill>
                  <a:srgbClr val="414141"/>
                </a:solidFill>
                <a:ea typeface="+mn-lt"/>
                <a:cs typeface="+mn-lt"/>
              </a:rPr>
              <a:t> </a:t>
            </a:r>
            <a:r>
              <a:rPr lang="en-GB" sz="2200" dirty="0" err="1">
                <a:solidFill>
                  <a:srgbClr val="414141"/>
                </a:solidFill>
                <a:ea typeface="+mn-lt"/>
                <a:cs typeface="+mn-lt"/>
              </a:rPr>
              <a:t>stanju</a:t>
            </a:r>
            <a:r>
              <a:rPr lang="en-GB" sz="2200" dirty="0">
                <a:solidFill>
                  <a:srgbClr val="414141"/>
                </a:solidFill>
                <a:ea typeface="+mn-lt"/>
                <a:cs typeface="+mn-lt"/>
              </a:rPr>
              <a:t>. </a:t>
            </a:r>
            <a:r>
              <a:rPr lang="en-GB" sz="2200" dirty="0" err="1">
                <a:solidFill>
                  <a:srgbClr val="414141"/>
                </a:solidFill>
                <a:ea typeface="+mn-lt"/>
                <a:cs typeface="+mn-lt"/>
              </a:rPr>
              <a:t>Razdelite</a:t>
            </a:r>
            <a:r>
              <a:rPr lang="en-GB" sz="2200" dirty="0">
                <a:solidFill>
                  <a:srgbClr val="414141"/>
                </a:solidFill>
                <a:ea typeface="+mn-lt"/>
                <a:cs typeface="+mn-lt"/>
              </a:rPr>
              <a:t> </a:t>
            </a:r>
            <a:r>
              <a:rPr lang="en-GB" sz="2200" dirty="0" err="1">
                <a:solidFill>
                  <a:srgbClr val="414141"/>
                </a:solidFill>
                <a:ea typeface="+mn-lt"/>
                <a:cs typeface="+mn-lt"/>
              </a:rPr>
              <a:t>argumente</a:t>
            </a:r>
            <a:r>
              <a:rPr lang="en-GB" sz="2200" dirty="0">
                <a:solidFill>
                  <a:srgbClr val="414141"/>
                </a:solidFill>
                <a:ea typeface="+mn-lt"/>
                <a:cs typeface="+mn-lt"/>
              </a:rPr>
              <a:t>, </a:t>
            </a:r>
            <a:r>
              <a:rPr lang="en-GB" sz="2200" dirty="0" err="1">
                <a:solidFill>
                  <a:srgbClr val="414141"/>
                </a:solidFill>
                <a:ea typeface="+mn-lt"/>
                <a:cs typeface="+mn-lt"/>
              </a:rPr>
              <a:t>primere</a:t>
            </a:r>
            <a:r>
              <a:rPr lang="en-GB" sz="2200" dirty="0">
                <a:solidFill>
                  <a:srgbClr val="414141"/>
                </a:solidFill>
                <a:ea typeface="+mn-lt"/>
                <a:cs typeface="+mn-lt"/>
              </a:rPr>
              <a:t> in </a:t>
            </a:r>
            <a:r>
              <a:rPr lang="en-GB" sz="2200" dirty="0" err="1">
                <a:solidFill>
                  <a:srgbClr val="414141"/>
                </a:solidFill>
                <a:ea typeface="+mn-lt"/>
                <a:cs typeface="+mn-lt"/>
              </a:rPr>
              <a:t>anekdote</a:t>
            </a:r>
            <a:r>
              <a:rPr lang="en-GB" sz="2200" dirty="0">
                <a:solidFill>
                  <a:srgbClr val="414141"/>
                </a:solidFill>
                <a:ea typeface="+mn-lt"/>
                <a:cs typeface="+mn-lt"/>
              </a:rPr>
              <a:t>. Za dobro </a:t>
            </a:r>
            <a:r>
              <a:rPr lang="en-GB" sz="2200" dirty="0" err="1">
                <a:solidFill>
                  <a:srgbClr val="414141"/>
                </a:solidFill>
                <a:ea typeface="+mn-lt"/>
                <a:cs typeface="+mn-lt"/>
              </a:rPr>
              <a:t>mero</a:t>
            </a:r>
            <a:r>
              <a:rPr lang="en-GB" sz="2200" dirty="0">
                <a:solidFill>
                  <a:srgbClr val="414141"/>
                </a:solidFill>
                <a:ea typeface="+mn-lt"/>
                <a:cs typeface="+mn-lt"/>
              </a:rPr>
              <a:t> </a:t>
            </a:r>
            <a:r>
              <a:rPr lang="en-GB" sz="2200" dirty="0" err="1">
                <a:solidFill>
                  <a:srgbClr val="414141"/>
                </a:solidFill>
                <a:ea typeface="+mn-lt"/>
                <a:cs typeface="+mn-lt"/>
              </a:rPr>
              <a:t>vstavite</a:t>
            </a:r>
            <a:r>
              <a:rPr lang="en-GB" sz="2200" dirty="0">
                <a:solidFill>
                  <a:srgbClr val="414141"/>
                </a:solidFill>
                <a:ea typeface="+mn-lt"/>
                <a:cs typeface="+mn-lt"/>
              </a:rPr>
              <a:t> v tri </a:t>
            </a:r>
            <a:r>
              <a:rPr lang="en-GB" sz="2200" dirty="0" err="1">
                <a:solidFill>
                  <a:srgbClr val="414141"/>
                </a:solidFill>
                <a:ea typeface="+mn-lt"/>
                <a:cs typeface="+mn-lt"/>
              </a:rPr>
              <a:t>dejanja</a:t>
            </a:r>
            <a:r>
              <a:rPr lang="en-GB" sz="2200" dirty="0">
                <a:solidFill>
                  <a:srgbClr val="414141"/>
                </a:solidFill>
                <a:ea typeface="+mn-lt"/>
                <a:cs typeface="+mn-lt"/>
              </a:rPr>
              <a:t> </a:t>
            </a:r>
            <a:r>
              <a:rPr lang="en-GB" sz="2200" dirty="0" err="1">
                <a:solidFill>
                  <a:srgbClr val="414141"/>
                </a:solidFill>
                <a:ea typeface="+mn-lt"/>
                <a:cs typeface="+mn-lt"/>
              </a:rPr>
              <a:t>tudi</a:t>
            </a:r>
            <a:r>
              <a:rPr lang="en-GB" sz="2200" dirty="0">
                <a:solidFill>
                  <a:srgbClr val="414141"/>
                </a:solidFill>
                <a:ea typeface="+mn-lt"/>
                <a:cs typeface="+mn-lt"/>
              </a:rPr>
              <a:t> </a:t>
            </a:r>
            <a:r>
              <a:rPr lang="en-GB" sz="2200" dirty="0" err="1">
                <a:solidFill>
                  <a:srgbClr val="414141"/>
                </a:solidFill>
                <a:ea typeface="+mn-lt"/>
                <a:cs typeface="+mn-lt"/>
              </a:rPr>
              <a:t>nekaj</a:t>
            </a:r>
            <a:r>
              <a:rPr lang="en-GB" sz="2200" dirty="0">
                <a:solidFill>
                  <a:srgbClr val="414141"/>
                </a:solidFill>
                <a:ea typeface="+mn-lt"/>
                <a:cs typeface="+mn-lt"/>
              </a:rPr>
              <a:t> </a:t>
            </a:r>
            <a:r>
              <a:rPr lang="en-GB" sz="2200" dirty="0" err="1">
                <a:solidFill>
                  <a:srgbClr val="414141"/>
                </a:solidFill>
                <a:ea typeface="+mn-lt"/>
                <a:cs typeface="+mn-lt"/>
              </a:rPr>
              <a:t>humorja</a:t>
            </a:r>
            <a:r>
              <a:rPr lang="en-GB" sz="2200" dirty="0">
                <a:solidFill>
                  <a:srgbClr val="414141"/>
                </a:solidFill>
                <a:ea typeface="+mn-lt"/>
                <a:cs typeface="+mn-lt"/>
              </a:rPr>
              <a:t>. Sedaj </a:t>
            </a:r>
            <a:r>
              <a:rPr lang="en-GB" sz="2200" dirty="0" err="1">
                <a:solidFill>
                  <a:srgbClr val="414141"/>
                </a:solidFill>
                <a:ea typeface="+mn-lt"/>
                <a:cs typeface="+mn-lt"/>
              </a:rPr>
              <a:t>si</a:t>
            </a:r>
            <a:r>
              <a:rPr lang="en-GB" sz="2200" dirty="0">
                <a:solidFill>
                  <a:srgbClr val="414141"/>
                </a:solidFill>
                <a:ea typeface="+mn-lt"/>
                <a:cs typeface="+mn-lt"/>
              </a:rPr>
              <a:t> </a:t>
            </a:r>
            <a:r>
              <a:rPr lang="en-GB" sz="2200" dirty="0" err="1">
                <a:solidFill>
                  <a:srgbClr val="414141"/>
                </a:solidFill>
                <a:ea typeface="+mn-lt"/>
                <a:cs typeface="+mn-lt"/>
              </a:rPr>
              <a:t>ponovno</a:t>
            </a:r>
            <a:r>
              <a:rPr lang="en-GB" sz="2200" dirty="0">
                <a:solidFill>
                  <a:srgbClr val="414141"/>
                </a:solidFill>
                <a:ea typeface="+mn-lt"/>
                <a:cs typeface="+mn-lt"/>
              </a:rPr>
              <a:t> </a:t>
            </a:r>
            <a:r>
              <a:rPr lang="en-GB" sz="2200" dirty="0" err="1">
                <a:solidFill>
                  <a:srgbClr val="414141"/>
                </a:solidFill>
                <a:ea typeface="+mn-lt"/>
                <a:cs typeface="+mn-lt"/>
              </a:rPr>
              <a:t>oglejte</a:t>
            </a:r>
            <a:r>
              <a:rPr lang="en-GB" sz="2200" dirty="0">
                <a:solidFill>
                  <a:srgbClr val="414141"/>
                </a:solidFill>
                <a:ea typeface="+mn-lt"/>
                <a:cs typeface="+mn-lt"/>
              </a:rPr>
              <a:t> </a:t>
            </a:r>
            <a:r>
              <a:rPr lang="en-GB" sz="2200" dirty="0" err="1">
                <a:solidFill>
                  <a:srgbClr val="414141"/>
                </a:solidFill>
                <a:ea typeface="+mn-lt"/>
                <a:cs typeface="+mn-lt"/>
              </a:rPr>
              <a:t>čustveno</a:t>
            </a:r>
            <a:r>
              <a:rPr lang="en-GB" sz="2200" dirty="0">
                <a:solidFill>
                  <a:srgbClr val="414141"/>
                </a:solidFill>
                <a:ea typeface="+mn-lt"/>
                <a:cs typeface="+mn-lt"/>
              </a:rPr>
              <a:t> vez. Ste </a:t>
            </a:r>
            <a:r>
              <a:rPr lang="en-GB" sz="2200" dirty="0" err="1">
                <a:solidFill>
                  <a:srgbClr val="414141"/>
                </a:solidFill>
                <a:ea typeface="+mn-lt"/>
                <a:cs typeface="+mn-lt"/>
              </a:rPr>
              <a:t>sledili</a:t>
            </a:r>
            <a:r>
              <a:rPr lang="en-GB" sz="2200" dirty="0">
                <a:solidFill>
                  <a:srgbClr val="414141"/>
                </a:solidFill>
                <a:ea typeface="+mn-lt"/>
                <a:cs typeface="+mn-lt"/>
              </a:rPr>
              <a:t> </a:t>
            </a:r>
            <a:r>
              <a:rPr lang="en-GB" sz="2200" dirty="0" err="1">
                <a:solidFill>
                  <a:srgbClr val="414141"/>
                </a:solidFill>
                <a:ea typeface="+mn-lt"/>
                <a:cs typeface="+mn-lt"/>
              </a:rPr>
              <a:t>svoji</a:t>
            </a:r>
            <a:r>
              <a:rPr lang="en-GB" sz="2200" dirty="0">
                <a:solidFill>
                  <a:srgbClr val="414141"/>
                </a:solidFill>
                <a:ea typeface="+mn-lt"/>
                <a:cs typeface="+mn-lt"/>
              </a:rPr>
              <a:t> </a:t>
            </a:r>
            <a:r>
              <a:rPr lang="en-GB" sz="2200" dirty="0" err="1">
                <a:solidFill>
                  <a:srgbClr val="414141"/>
                </a:solidFill>
                <a:ea typeface="+mn-lt"/>
                <a:cs typeface="+mn-lt"/>
              </a:rPr>
              <a:t>ideji</a:t>
            </a:r>
            <a:r>
              <a:rPr lang="en-GB" sz="2200" dirty="0">
                <a:solidFill>
                  <a:srgbClr val="414141"/>
                </a:solidFill>
                <a:ea typeface="+mn-lt"/>
                <a:cs typeface="+mn-lt"/>
              </a:rPr>
              <a:t>? Ali jo </a:t>
            </a:r>
            <a:r>
              <a:rPr lang="en-GB" sz="2200" dirty="0" err="1">
                <a:solidFill>
                  <a:srgbClr val="414141"/>
                </a:solidFill>
                <a:ea typeface="+mn-lt"/>
                <a:cs typeface="+mn-lt"/>
              </a:rPr>
              <a:t>želite</a:t>
            </a:r>
            <a:r>
              <a:rPr lang="en-GB" sz="2200" dirty="0">
                <a:solidFill>
                  <a:srgbClr val="414141"/>
                </a:solidFill>
                <a:ea typeface="+mn-lt"/>
                <a:cs typeface="+mn-lt"/>
              </a:rPr>
              <a:t> </a:t>
            </a:r>
            <a:r>
              <a:rPr lang="en-GB" sz="2200" dirty="0" err="1">
                <a:solidFill>
                  <a:srgbClr val="414141"/>
                </a:solidFill>
                <a:ea typeface="+mn-lt"/>
                <a:cs typeface="+mn-lt"/>
              </a:rPr>
              <a:t>spremeniti</a:t>
            </a:r>
            <a:r>
              <a:rPr lang="en-GB" sz="2200" dirty="0">
                <a:solidFill>
                  <a:srgbClr val="414141"/>
                </a:solidFill>
                <a:ea typeface="+mn-lt"/>
                <a:cs typeface="+mn-lt"/>
              </a:rPr>
              <a:t>? Pri </a:t>
            </a:r>
            <a:r>
              <a:rPr lang="en-GB" sz="2200" dirty="0" err="1">
                <a:solidFill>
                  <a:srgbClr val="414141"/>
                </a:solidFill>
                <a:ea typeface="+mn-lt"/>
                <a:cs typeface="+mn-lt"/>
              </a:rPr>
              <a:t>organiziranju</a:t>
            </a:r>
            <a:r>
              <a:rPr lang="en-GB" sz="2200" dirty="0">
                <a:solidFill>
                  <a:srgbClr val="414141"/>
                </a:solidFill>
                <a:ea typeface="+mn-lt"/>
                <a:cs typeface="+mn-lt"/>
              </a:rPr>
              <a:t> </a:t>
            </a:r>
            <a:r>
              <a:rPr lang="en-GB" sz="2200" dirty="0" err="1">
                <a:solidFill>
                  <a:srgbClr val="414141"/>
                </a:solidFill>
                <a:ea typeface="+mn-lt"/>
                <a:cs typeface="+mn-lt"/>
              </a:rPr>
              <a:t>delov</a:t>
            </a:r>
            <a:r>
              <a:rPr lang="en-GB" sz="2200" dirty="0">
                <a:solidFill>
                  <a:srgbClr val="414141"/>
                </a:solidFill>
                <a:ea typeface="+mn-lt"/>
                <a:cs typeface="+mn-lt"/>
              </a:rPr>
              <a:t> </a:t>
            </a:r>
            <a:r>
              <a:rPr lang="en-GB" sz="2200" dirty="0" err="1">
                <a:solidFill>
                  <a:srgbClr val="414141"/>
                </a:solidFill>
                <a:ea typeface="+mn-lt"/>
                <a:cs typeface="+mn-lt"/>
              </a:rPr>
              <a:t>svoje</a:t>
            </a:r>
            <a:r>
              <a:rPr lang="en-GB" sz="2200" dirty="0">
                <a:solidFill>
                  <a:srgbClr val="414141"/>
                </a:solidFill>
                <a:ea typeface="+mn-lt"/>
                <a:cs typeface="+mn-lt"/>
              </a:rPr>
              <a:t> </a:t>
            </a:r>
            <a:r>
              <a:rPr lang="en-GB" sz="2200" dirty="0" err="1">
                <a:solidFill>
                  <a:srgbClr val="414141"/>
                </a:solidFill>
                <a:ea typeface="+mn-lt"/>
                <a:cs typeface="+mn-lt"/>
              </a:rPr>
              <a:t>zgodbe</a:t>
            </a:r>
            <a:r>
              <a:rPr lang="en-GB" sz="2200" dirty="0">
                <a:solidFill>
                  <a:srgbClr val="414141"/>
                </a:solidFill>
                <a:ea typeface="+mn-lt"/>
                <a:cs typeface="+mn-lt"/>
              </a:rPr>
              <a:t> </a:t>
            </a:r>
            <a:r>
              <a:rPr lang="en-GB" sz="2200" dirty="0" err="1">
                <a:solidFill>
                  <a:srgbClr val="414141"/>
                </a:solidFill>
                <a:ea typeface="+mn-lt"/>
                <a:cs typeface="+mn-lt"/>
              </a:rPr>
              <a:t>upoštevajte</a:t>
            </a:r>
            <a:r>
              <a:rPr lang="en-GB" sz="2200" dirty="0">
                <a:solidFill>
                  <a:srgbClr val="414141"/>
                </a:solidFill>
                <a:ea typeface="+mn-lt"/>
                <a:cs typeface="+mn-lt"/>
              </a:rPr>
              <a:t> </a:t>
            </a:r>
            <a:r>
              <a:rPr lang="en-GB" sz="2200" dirty="0" err="1">
                <a:solidFill>
                  <a:srgbClr val="414141"/>
                </a:solidFill>
                <a:ea typeface="+mn-lt"/>
                <a:cs typeface="+mn-lt"/>
              </a:rPr>
              <a:t>različne</a:t>
            </a:r>
            <a:r>
              <a:rPr lang="en-GB" sz="2200" dirty="0">
                <a:solidFill>
                  <a:srgbClr val="414141"/>
                </a:solidFill>
                <a:ea typeface="+mn-lt"/>
                <a:cs typeface="+mn-lt"/>
              </a:rPr>
              <a:t> </a:t>
            </a:r>
            <a:r>
              <a:rPr lang="en-GB" sz="2200" dirty="0" err="1">
                <a:solidFill>
                  <a:srgbClr val="414141"/>
                </a:solidFill>
                <a:ea typeface="+mn-lt"/>
                <a:cs typeface="+mn-lt"/>
              </a:rPr>
              <a:t>sloge</a:t>
            </a:r>
            <a:r>
              <a:rPr lang="en-GB" sz="2200" dirty="0">
                <a:solidFill>
                  <a:srgbClr val="414141"/>
                </a:solidFill>
                <a:ea typeface="+mn-lt"/>
                <a:cs typeface="+mn-lt"/>
              </a:rPr>
              <a:t> poslušanja. Najprej se posvetite racionalnim, organiziranim poslušalcem; ti želijo dobiti jasno sliko o tem, o čemer govorite, da se lahko odločijo, ali vas bodo sploh poslušali. A ne pozabite na ostale. Čustveni poslušalci so potrpežljivejši, a potrebujejo čustva, sicer se bodo začeli dolgočasiti.</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endParaRPr lang="en-GB" sz="2200" dirty="0">
              <a:solidFill>
                <a:srgbClr val="414141"/>
              </a:solidFill>
            </a:endParaRPr>
          </a:p>
          <a:p>
            <a:pPr marL="228600" indent="-457200">
              <a:lnSpc>
                <a:spcPts val="2340"/>
              </a:lnSpc>
              <a:buClr>
                <a:srgbClr val="459597"/>
              </a:buClr>
              <a:buFont typeface="+mj-lt"/>
              <a:buAutoNum type="arabicPeriod" startAt="4"/>
            </a:pPr>
            <a:endParaRPr lang="en-US" sz="2200" dirty="0">
              <a:solidFill>
                <a:srgbClr val="414141"/>
              </a:solidFill>
            </a:endParaRPr>
          </a:p>
        </p:txBody>
      </p:sp>
      <p:sp>
        <p:nvSpPr>
          <p:cNvPr id="13" name="TextBox 12">
            <a:extLst>
              <a:ext uri="{FF2B5EF4-FFF2-40B4-BE49-F238E27FC236}">
                <a16:creationId xmlns:a16="http://schemas.microsoft.com/office/drawing/2014/main" id="{F6B200F9-D540-84EF-CE7E-447C207D731C}"/>
              </a:ext>
            </a:extLst>
          </p:cNvPr>
          <p:cNvSpPr txBox="1"/>
          <p:nvPr/>
        </p:nvSpPr>
        <p:spPr>
          <a:xfrm>
            <a:off x="1110980" y="6316493"/>
            <a:ext cx="6100762" cy="276999"/>
          </a:xfrm>
          <a:prstGeom prst="rect">
            <a:avLst/>
          </a:prstGeom>
          <a:noFill/>
        </p:spPr>
        <p:txBody>
          <a:bodyPr wrap="square">
            <a:spAutoFit/>
          </a:bodyPr>
          <a:lstStyle/>
          <a:p>
            <a:pPr indent="0"/>
            <a:r>
              <a:rPr lang="en-GB" sz="1200" dirty="0">
                <a:solidFill>
                  <a:srgbClr val="414141"/>
                </a:solidFill>
                <a:ea typeface="Calibri"/>
                <a:cs typeface="Calibri"/>
              </a:rPr>
              <a:t>Vir</a:t>
            </a:r>
            <a:r>
              <a:rPr lang="en-GB" sz="1200" b="1" dirty="0">
                <a:solidFill>
                  <a:srgbClr val="414141"/>
                </a:solidFill>
                <a:ea typeface="Calibri"/>
                <a:cs typeface="Calibri"/>
              </a:rPr>
              <a:t>:</a:t>
            </a:r>
            <a:r>
              <a:rPr lang="en-GB" sz="1200" dirty="0">
                <a:solidFill>
                  <a:srgbClr val="459597"/>
                </a:solidFill>
                <a:ea typeface="+mn-lt"/>
                <a:cs typeface="+mn-lt"/>
                <a:hlinkClick r:id="rId2">
                  <a:extLst>
                    <a:ext uri="{A12FA001-AC4F-418D-AE19-62706E023703}">
                      <ahyp:hlinkClr xmlns:ahyp="http://schemas.microsoft.com/office/drawing/2018/hyperlinkcolor" val="tx"/>
                    </a:ext>
                  </a:extLst>
                </a:hlinkClick>
              </a:rPr>
              <a:t> 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980146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42719-1DA9-B7E9-744D-3C2431542BE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E5BC4F8-F159-ACC4-C833-B412E10B702F}"/>
              </a:ext>
            </a:extLst>
          </p:cNvPr>
          <p:cNvSpPr>
            <a:spLocks noGrp="1"/>
          </p:cNvSpPr>
          <p:nvPr>
            <p:ph type="body" sz="quarter" idx="16"/>
          </p:nvPr>
        </p:nvSpPr>
        <p:spPr>
          <a:xfrm>
            <a:off x="653780" y="472365"/>
            <a:ext cx="4689745" cy="803654"/>
          </a:xfrm>
        </p:spPr>
        <p:txBody>
          <a:bodyPr/>
          <a:lstStyle/>
          <a:p>
            <a:pPr>
              <a:lnSpc>
                <a:spcPts val="3720"/>
              </a:lnSpc>
            </a:pPr>
            <a:r>
              <a:rPr lang="en-US" dirty="0"/>
              <a:t>Poslovni model Canvas je delovni načrt</a:t>
            </a:r>
          </a:p>
          <a:p>
            <a:pPr>
              <a:lnSpc>
                <a:spcPts val="3720"/>
              </a:lnSpc>
            </a:pPr>
            <a:endParaRPr lang="en-US" dirty="0"/>
          </a:p>
        </p:txBody>
      </p:sp>
      <p:sp>
        <p:nvSpPr>
          <p:cNvPr id="6" name="Text Placeholder 5">
            <a:extLst>
              <a:ext uri="{FF2B5EF4-FFF2-40B4-BE49-F238E27FC236}">
                <a16:creationId xmlns:a16="http://schemas.microsoft.com/office/drawing/2014/main" id="{5D90D1B9-FBB2-620E-5D63-D9C0ACECE1A6}"/>
              </a:ext>
            </a:extLst>
          </p:cNvPr>
          <p:cNvSpPr>
            <a:spLocks noGrp="1"/>
          </p:cNvSpPr>
          <p:nvPr>
            <p:ph type="body" sz="quarter" idx="19"/>
          </p:nvPr>
        </p:nvSpPr>
        <p:spPr>
          <a:xfrm>
            <a:off x="6329360" y="267211"/>
            <a:ext cx="5023490" cy="803654"/>
          </a:xfrm>
        </p:spPr>
        <p:txBody>
          <a:bodyPr lIns="91440" tIns="45720" rIns="91440" bIns="45720" anchor="t">
            <a:noAutofit/>
          </a:bodyPr>
          <a:lstStyle/>
          <a:p>
            <a:pPr>
              <a:lnSpc>
                <a:spcPts val="2900"/>
              </a:lnSpc>
            </a:pPr>
            <a:r>
              <a:rPr lang="en-US" dirty="0"/>
              <a:t>9 ključnih korakov pripovedovanja zgodb Canvas. Upoštevajte, da je korak 4 razdeljen na tri dele. </a:t>
            </a:r>
          </a:p>
          <a:p>
            <a:pPr>
              <a:lnSpc>
                <a:spcPts val="2900"/>
              </a:lnSpc>
            </a:pPr>
            <a:endParaRPr lang="en-US" dirty="0"/>
          </a:p>
        </p:txBody>
      </p:sp>
      <p:cxnSp>
        <p:nvCxnSpPr>
          <p:cNvPr id="2" name="Straight Connector 1">
            <a:extLst>
              <a:ext uri="{FF2B5EF4-FFF2-40B4-BE49-F238E27FC236}">
                <a16:creationId xmlns:a16="http://schemas.microsoft.com/office/drawing/2014/main" id="{39B13DDD-A2CA-34FE-D8DD-12514367F115}"/>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3E202ABB-237D-A1B1-9D90-3720C09CBA2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dirty="0"/>
          </a:p>
        </p:txBody>
      </p:sp>
      <p:sp>
        <p:nvSpPr>
          <p:cNvPr id="3" name="Text Placeholder 4">
            <a:extLst>
              <a:ext uri="{FF2B5EF4-FFF2-40B4-BE49-F238E27FC236}">
                <a16:creationId xmlns:a16="http://schemas.microsoft.com/office/drawing/2014/main" id="{F68DE24E-8B91-716D-8D08-FE31945A9C06}"/>
              </a:ext>
            </a:extLst>
          </p:cNvPr>
          <p:cNvSpPr txBox="1">
            <a:spLocks/>
          </p:cNvSpPr>
          <p:nvPr/>
        </p:nvSpPr>
        <p:spPr>
          <a:xfrm>
            <a:off x="653781" y="2008084"/>
            <a:ext cx="10884440" cy="4239051"/>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startAt="4"/>
            </a:pPr>
            <a:r>
              <a:rPr lang="en-GB" sz="2200" b="1" dirty="0">
                <a:solidFill>
                  <a:srgbClr val="EC7C69"/>
                </a:solidFill>
                <a:ea typeface="+mn-lt"/>
                <a:cs typeface="+mn-lt"/>
              </a:rPr>
              <a:t>PREJ </a:t>
            </a:r>
            <a:r>
              <a:rPr lang="en-GB" sz="2200" dirty="0">
                <a:solidFill>
                  <a:srgbClr val="414141"/>
                </a:solidFill>
                <a:ea typeface="+mn-lt"/>
                <a:cs typeface="+mn-lt"/>
              </a:rPr>
              <a:t>– Da bi bila vaša zgodba smiselna, mora na nek način spremeniti vaše občinstvo. Ko končate, morajo biti njihova prepričanja, čustva ali znanje spremenjeni. Kaj občinstvo čuti, misli, ve, želi itd. o temah v vaši zgodbi, preden jo sliši? Tudi tu se lahko </a:t>
            </a:r>
            <a:r>
              <a:rPr lang="en-GB" sz="2200" dirty="0" err="1">
                <a:solidFill>
                  <a:srgbClr val="414141"/>
                </a:solidFill>
                <a:ea typeface="+mn-lt"/>
                <a:cs typeface="+mn-lt"/>
              </a:rPr>
              <a:t>sklicujete</a:t>
            </a:r>
            <a:r>
              <a:rPr lang="en-GB" sz="2200" dirty="0">
                <a:solidFill>
                  <a:srgbClr val="414141"/>
                </a:solidFill>
                <a:ea typeface="+mn-lt"/>
                <a:cs typeface="+mn-lt"/>
              </a:rPr>
              <a:t> </a:t>
            </a:r>
            <a:r>
              <a:rPr lang="en-GB" sz="2200" dirty="0" err="1">
                <a:solidFill>
                  <a:srgbClr val="414141"/>
                </a:solidFill>
                <a:ea typeface="+mn-lt"/>
                <a:cs typeface="+mn-lt"/>
              </a:rPr>
              <a:t>na</a:t>
            </a:r>
            <a:r>
              <a:rPr lang="en-GB" sz="2200" dirty="0">
                <a:solidFill>
                  <a:srgbClr val="414141"/>
                </a:solidFill>
                <a:ea typeface="+mn-lt"/>
                <a:cs typeface="+mn-lt"/>
              </a:rPr>
              <a:t> </a:t>
            </a:r>
            <a:r>
              <a:rPr lang="en-GB" sz="2200" dirty="0" err="1">
                <a:solidFill>
                  <a:srgbClr val="414141"/>
                </a:solidFill>
                <a:ea typeface="+mn-lt"/>
                <a:cs typeface="+mn-lt"/>
              </a:rPr>
              <a:t>osebnost</a:t>
            </a:r>
            <a:r>
              <a:rPr lang="en-GB" sz="2200" dirty="0">
                <a:solidFill>
                  <a:srgbClr val="414141"/>
                </a:solidFill>
                <a:ea typeface="+mn-lt"/>
                <a:cs typeface="+mn-lt"/>
              </a:rPr>
              <a:t> in </a:t>
            </a:r>
            <a:r>
              <a:rPr lang="en-GB" sz="2200" dirty="0" err="1">
                <a:solidFill>
                  <a:srgbClr val="414141"/>
                </a:solidFill>
                <a:ea typeface="+mn-lt"/>
                <a:cs typeface="+mn-lt"/>
              </a:rPr>
              <a:t>potovanje</a:t>
            </a:r>
            <a:r>
              <a:rPr lang="en-GB" sz="2200" dirty="0">
                <a:solidFill>
                  <a:srgbClr val="414141"/>
                </a:solidFill>
                <a:ea typeface="+mn-lt"/>
                <a:cs typeface="+mn-lt"/>
              </a:rPr>
              <a:t> stranke.</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r>
              <a:rPr lang="en-GB" sz="2200" b="1" dirty="0">
                <a:solidFill>
                  <a:srgbClr val="EC7C69"/>
                </a:solidFill>
                <a:ea typeface="+mn-lt"/>
                <a:cs typeface="+mn-lt"/>
              </a:rPr>
              <a:t>PRIPRAVITE SCENO </a:t>
            </a:r>
            <a:r>
              <a:rPr lang="en-GB" sz="2200" dirty="0">
                <a:solidFill>
                  <a:srgbClr val="414141"/>
                </a:solidFill>
                <a:ea typeface="+mn-lt"/>
                <a:cs typeface="+mn-lt"/>
              </a:rPr>
              <a:t>– Ustvarite kontekst (na podlagi čustev, etike ali dejstev), ki pomaga občinstvu, da se vživi v zgodbo. Pomembno je, da zgodaj pritegnete pozornost občinstva.</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r>
              <a:rPr lang="en-GB" sz="2200" b="1" dirty="0">
                <a:solidFill>
                  <a:srgbClr val="EC7C69"/>
                </a:solidFill>
                <a:ea typeface="+mn-lt"/>
                <a:cs typeface="+mn-lt"/>
              </a:rPr>
              <a:t>IZRAZI SVOJE MIŠLJENJE </a:t>
            </a:r>
            <a:r>
              <a:rPr lang="en-GB" sz="2200" dirty="0">
                <a:solidFill>
                  <a:srgbClr val="414141"/>
                </a:solidFill>
                <a:ea typeface="+mn-lt"/>
                <a:cs typeface="+mn-lt"/>
              </a:rPr>
              <a:t>– Kakšno je glavno sporočilo, ki ga želiš posredovati in ki bo pomagalo spremeniti mnenje občinstva?</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endParaRPr lang="en-GB" sz="2200" dirty="0">
              <a:solidFill>
                <a:srgbClr val="414141"/>
              </a:solidFill>
            </a:endParaRPr>
          </a:p>
          <a:p>
            <a:pPr marL="228600" indent="-457200">
              <a:lnSpc>
                <a:spcPts val="2340"/>
              </a:lnSpc>
              <a:buClr>
                <a:srgbClr val="459597"/>
              </a:buClr>
              <a:buFont typeface="+mj-lt"/>
              <a:buAutoNum type="arabicPeriod" startAt="4"/>
            </a:pPr>
            <a:endParaRPr lang="en-US" sz="2200" dirty="0">
              <a:solidFill>
                <a:srgbClr val="414141"/>
              </a:solidFill>
            </a:endParaRPr>
          </a:p>
        </p:txBody>
      </p:sp>
      <p:sp>
        <p:nvSpPr>
          <p:cNvPr id="13" name="TextBox 12">
            <a:extLst>
              <a:ext uri="{FF2B5EF4-FFF2-40B4-BE49-F238E27FC236}">
                <a16:creationId xmlns:a16="http://schemas.microsoft.com/office/drawing/2014/main" id="{AC1CCBC7-74A5-130A-414A-D612284C8EEB}"/>
              </a:ext>
            </a:extLst>
          </p:cNvPr>
          <p:cNvSpPr txBox="1"/>
          <p:nvPr/>
        </p:nvSpPr>
        <p:spPr>
          <a:xfrm>
            <a:off x="1110980" y="6316493"/>
            <a:ext cx="6100762" cy="276999"/>
          </a:xfrm>
          <a:prstGeom prst="rect">
            <a:avLst/>
          </a:prstGeom>
          <a:noFill/>
        </p:spPr>
        <p:txBody>
          <a:bodyPr wrap="square">
            <a:spAutoFit/>
          </a:bodyPr>
          <a:lstStyle/>
          <a:p>
            <a:pPr indent="0"/>
            <a:r>
              <a:rPr lang="en-GB" sz="1200" dirty="0">
                <a:solidFill>
                  <a:srgbClr val="414141"/>
                </a:solidFill>
                <a:ea typeface="Calibri"/>
                <a:cs typeface="Calibri"/>
              </a:rPr>
              <a:t>Vir</a:t>
            </a:r>
            <a:r>
              <a:rPr lang="en-GB" sz="1200" b="1" dirty="0">
                <a:solidFill>
                  <a:srgbClr val="414141"/>
                </a:solidFill>
                <a:ea typeface="Calibri"/>
                <a:cs typeface="Calibri"/>
              </a:rPr>
              <a:t>:</a:t>
            </a:r>
            <a:r>
              <a:rPr lang="en-GB" sz="1200" dirty="0">
                <a:solidFill>
                  <a:srgbClr val="459597"/>
                </a:solidFill>
                <a:ea typeface="+mn-lt"/>
                <a:cs typeface="+mn-lt"/>
                <a:hlinkClick r:id="rId2">
                  <a:extLst>
                    <a:ext uri="{A12FA001-AC4F-418D-AE19-62706E023703}">
                      <ahyp:hlinkClr xmlns:ahyp="http://schemas.microsoft.com/office/drawing/2018/hyperlinkcolor" val="tx"/>
                    </a:ext>
                  </a:extLst>
                </a:hlinkClick>
              </a:rPr>
              <a:t> 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2572110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13DD2-64BE-A9DB-94FC-20C3743B482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1C03B41-0393-E5B6-B975-E0E50674B2FC}"/>
              </a:ext>
            </a:extLst>
          </p:cNvPr>
          <p:cNvSpPr>
            <a:spLocks noGrp="1"/>
          </p:cNvSpPr>
          <p:nvPr>
            <p:ph type="body" sz="quarter" idx="16"/>
          </p:nvPr>
        </p:nvSpPr>
        <p:spPr>
          <a:xfrm>
            <a:off x="653780" y="472365"/>
            <a:ext cx="4689745" cy="803654"/>
          </a:xfrm>
        </p:spPr>
        <p:txBody>
          <a:bodyPr/>
          <a:lstStyle/>
          <a:p>
            <a:pPr>
              <a:lnSpc>
                <a:spcPts val="3720"/>
              </a:lnSpc>
            </a:pPr>
            <a:r>
              <a:rPr lang="en-US" dirty="0"/>
              <a:t>Poslovni model Canvas je delovni načrt</a:t>
            </a:r>
          </a:p>
          <a:p>
            <a:pPr>
              <a:lnSpc>
                <a:spcPts val="3720"/>
              </a:lnSpc>
            </a:pPr>
            <a:endParaRPr lang="en-US" dirty="0"/>
          </a:p>
        </p:txBody>
      </p:sp>
      <p:sp>
        <p:nvSpPr>
          <p:cNvPr id="6" name="Text Placeholder 5">
            <a:extLst>
              <a:ext uri="{FF2B5EF4-FFF2-40B4-BE49-F238E27FC236}">
                <a16:creationId xmlns:a16="http://schemas.microsoft.com/office/drawing/2014/main" id="{3B8CEC35-AEA6-C03B-BAFF-6C2C0668BEC4}"/>
              </a:ext>
            </a:extLst>
          </p:cNvPr>
          <p:cNvSpPr>
            <a:spLocks noGrp="1"/>
          </p:cNvSpPr>
          <p:nvPr>
            <p:ph type="body" sz="quarter" idx="19"/>
          </p:nvPr>
        </p:nvSpPr>
        <p:spPr>
          <a:xfrm>
            <a:off x="6329360" y="413750"/>
            <a:ext cx="5023490" cy="803654"/>
          </a:xfrm>
        </p:spPr>
        <p:txBody>
          <a:bodyPr lIns="91440" tIns="45720" rIns="91440" bIns="45720" anchor="t">
            <a:noAutofit/>
          </a:bodyPr>
          <a:lstStyle/>
          <a:p>
            <a:pPr>
              <a:lnSpc>
                <a:spcPts val="2900"/>
              </a:lnSpc>
            </a:pPr>
            <a:r>
              <a:rPr lang="en-US" dirty="0"/>
              <a:t>9 ključnih korakov pripovedovanja zgodb Canvas. Upoštevajte, da je korak 4 razdeljen na tri dele. </a:t>
            </a:r>
          </a:p>
          <a:p>
            <a:pPr>
              <a:lnSpc>
                <a:spcPts val="2900"/>
              </a:lnSpc>
            </a:pPr>
            <a:endParaRPr lang="en-US" dirty="0"/>
          </a:p>
        </p:txBody>
      </p:sp>
      <p:cxnSp>
        <p:nvCxnSpPr>
          <p:cNvPr id="2" name="Straight Connector 1">
            <a:extLst>
              <a:ext uri="{FF2B5EF4-FFF2-40B4-BE49-F238E27FC236}">
                <a16:creationId xmlns:a16="http://schemas.microsoft.com/office/drawing/2014/main" id="{A2BEFBFB-0EC0-9665-8ABC-D102314A7F05}"/>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7F47F28-EC22-518F-61D9-01D97CC1137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sp>
        <p:nvSpPr>
          <p:cNvPr id="3" name="Text Placeholder 4">
            <a:extLst>
              <a:ext uri="{FF2B5EF4-FFF2-40B4-BE49-F238E27FC236}">
                <a16:creationId xmlns:a16="http://schemas.microsoft.com/office/drawing/2014/main" id="{EA97B9B3-3D9C-FC20-97F8-B6F8E6592751}"/>
              </a:ext>
            </a:extLst>
          </p:cNvPr>
          <p:cNvSpPr txBox="1">
            <a:spLocks/>
          </p:cNvSpPr>
          <p:nvPr/>
        </p:nvSpPr>
        <p:spPr>
          <a:xfrm>
            <a:off x="653781" y="2271713"/>
            <a:ext cx="10884440" cy="397542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startAt="7"/>
            </a:pPr>
            <a:r>
              <a:rPr lang="en-GB" sz="2200" b="1" dirty="0">
                <a:solidFill>
                  <a:srgbClr val="EC7C69"/>
                </a:solidFill>
                <a:ea typeface="+mn-lt"/>
                <a:cs typeface="+mn-lt"/>
              </a:rPr>
              <a:t>SKLEP </a:t>
            </a:r>
            <a:r>
              <a:rPr lang="en-GB" sz="2200" dirty="0">
                <a:solidFill>
                  <a:srgbClr val="414141"/>
                </a:solidFill>
                <a:ea typeface="+mn-lt"/>
                <a:cs typeface="+mn-lt"/>
              </a:rPr>
              <a:t>– Kako zaključujete zgodbo? Kakšen je vaš poziv k akciji?</a:t>
            </a:r>
          </a:p>
          <a:p>
            <a:pPr marL="457200" indent="-457200">
              <a:lnSpc>
                <a:spcPts val="2340"/>
              </a:lnSpc>
              <a:buClr>
                <a:srgbClr val="459597"/>
              </a:buClr>
              <a:buFont typeface="+mj-lt"/>
              <a:buAutoNum type="arabicPeriod" startAt="7"/>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7"/>
            </a:pPr>
            <a:r>
              <a:rPr lang="en-GB" sz="2200" b="1" dirty="0">
                <a:solidFill>
                  <a:srgbClr val="EC7C69"/>
                </a:solidFill>
                <a:ea typeface="+mn-lt"/>
                <a:cs typeface="+mn-lt"/>
              </a:rPr>
              <a:t>PO </a:t>
            </a:r>
            <a:r>
              <a:rPr lang="en-GB" sz="2200" dirty="0">
                <a:solidFill>
                  <a:srgbClr val="414141"/>
                </a:solidFill>
                <a:ea typeface="+mn-lt"/>
                <a:cs typeface="+mn-lt"/>
              </a:rPr>
              <a:t>– Kako se občinstvo počuti, kaj misli, ve, želi itd. po tem, ko je slišalo zgodbo? Bodite natančni.</a:t>
            </a:r>
          </a:p>
          <a:p>
            <a:pPr marL="457200" indent="-457200">
              <a:lnSpc>
                <a:spcPts val="2340"/>
              </a:lnSpc>
              <a:buClr>
                <a:srgbClr val="459597"/>
              </a:buClr>
              <a:buFont typeface="+mj-lt"/>
              <a:buAutoNum type="arabicPeriod" startAt="7"/>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7"/>
            </a:pPr>
            <a:r>
              <a:rPr lang="en-GB" sz="2200" b="1" dirty="0">
                <a:solidFill>
                  <a:srgbClr val="EC7C69"/>
                </a:solidFill>
                <a:ea typeface="+mn-lt"/>
                <a:cs typeface="+mn-lt"/>
              </a:rPr>
              <a:t>NAČRT </a:t>
            </a:r>
            <a:r>
              <a:rPr lang="en-GB" sz="2200" dirty="0">
                <a:solidFill>
                  <a:srgbClr val="414141"/>
                </a:solidFill>
                <a:ea typeface="+mn-lt"/>
                <a:cs typeface="+mn-lt"/>
              </a:rPr>
              <a:t>– Odlično delo – zdaj imate načrt svoje zgodbe. To je prvi korak. Zdaj začnite pisati in jo preizkusite s kritičnim občinstvom, da razumete, kje najbolj odmeva in kje so ljudje izgubili zanimanje. </a:t>
            </a:r>
          </a:p>
          <a:p>
            <a:pPr marL="457200" indent="-457200">
              <a:lnSpc>
                <a:spcPts val="2340"/>
              </a:lnSpc>
              <a:buClr>
                <a:srgbClr val="459597"/>
              </a:buClr>
              <a:buFont typeface="+mj-lt"/>
              <a:buAutoNum type="arabicPeriod" startAt="7"/>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7"/>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7"/>
            </a:pPr>
            <a:endParaRPr lang="en-GB" sz="2200" dirty="0">
              <a:solidFill>
                <a:srgbClr val="414141"/>
              </a:solidFill>
            </a:endParaRPr>
          </a:p>
          <a:p>
            <a:pPr marL="228600" indent="-457200">
              <a:lnSpc>
                <a:spcPts val="2340"/>
              </a:lnSpc>
              <a:buClr>
                <a:srgbClr val="459597"/>
              </a:buClr>
              <a:buFont typeface="+mj-lt"/>
              <a:buAutoNum type="arabicPeriod" startAt="7"/>
            </a:pPr>
            <a:endParaRPr lang="en-US" sz="2200" dirty="0">
              <a:solidFill>
                <a:srgbClr val="414141"/>
              </a:solidFill>
            </a:endParaRPr>
          </a:p>
        </p:txBody>
      </p:sp>
      <p:sp>
        <p:nvSpPr>
          <p:cNvPr id="13" name="TextBox 12">
            <a:extLst>
              <a:ext uri="{FF2B5EF4-FFF2-40B4-BE49-F238E27FC236}">
                <a16:creationId xmlns:a16="http://schemas.microsoft.com/office/drawing/2014/main" id="{EC151C7E-F130-6089-91E4-480CD7DE869F}"/>
              </a:ext>
            </a:extLst>
          </p:cNvPr>
          <p:cNvSpPr txBox="1"/>
          <p:nvPr/>
        </p:nvSpPr>
        <p:spPr>
          <a:xfrm>
            <a:off x="1110980" y="6316493"/>
            <a:ext cx="6100762" cy="276999"/>
          </a:xfrm>
          <a:prstGeom prst="rect">
            <a:avLst/>
          </a:prstGeom>
          <a:noFill/>
        </p:spPr>
        <p:txBody>
          <a:bodyPr wrap="square">
            <a:spAutoFit/>
          </a:bodyPr>
          <a:lstStyle/>
          <a:p>
            <a:pPr indent="0"/>
            <a:r>
              <a:rPr lang="en-GB" sz="1200" dirty="0">
                <a:solidFill>
                  <a:srgbClr val="414141"/>
                </a:solidFill>
                <a:ea typeface="Calibri"/>
                <a:cs typeface="Calibri"/>
              </a:rPr>
              <a:t>Vir</a:t>
            </a:r>
            <a:r>
              <a:rPr lang="en-GB" sz="1200" b="1" dirty="0">
                <a:solidFill>
                  <a:srgbClr val="414141"/>
                </a:solidFill>
                <a:ea typeface="Calibri"/>
                <a:cs typeface="Calibri"/>
              </a:rPr>
              <a:t>:</a:t>
            </a:r>
            <a:r>
              <a:rPr lang="en-GB" sz="1200" dirty="0">
                <a:solidFill>
                  <a:srgbClr val="459597"/>
                </a:solidFill>
                <a:ea typeface="+mn-lt"/>
                <a:cs typeface="+mn-lt"/>
                <a:hlinkClick r:id="rId2">
                  <a:extLst>
                    <a:ext uri="{A12FA001-AC4F-418D-AE19-62706E023703}">
                      <ahyp:hlinkClr xmlns:ahyp="http://schemas.microsoft.com/office/drawing/2018/hyperlinkcolor" val="tx"/>
                    </a:ext>
                  </a:extLst>
                </a:hlinkClick>
              </a:rPr>
              <a:t> 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1682832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F807B-74A4-F20E-B7EE-BAFA1536E35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006C178-3586-8C2F-5B17-3461308D35F8}"/>
              </a:ext>
            </a:extLst>
          </p:cNvPr>
          <p:cNvSpPr>
            <a:spLocks noGrp="1"/>
          </p:cNvSpPr>
          <p:nvPr>
            <p:ph type="body" sz="quarter" idx="16"/>
          </p:nvPr>
        </p:nvSpPr>
        <p:spPr>
          <a:xfrm>
            <a:off x="653780" y="472365"/>
            <a:ext cx="9551577" cy="803654"/>
          </a:xfrm>
        </p:spPr>
        <p:txBody>
          <a:bodyPr/>
          <a:lstStyle/>
          <a:p>
            <a:pPr>
              <a:lnSpc>
                <a:spcPts val="3720"/>
              </a:lnSpc>
            </a:pPr>
            <a:r>
              <a:rPr lang="en-US" dirty="0"/>
              <a:t>Poslovni model Canvas je delovni načrt</a:t>
            </a:r>
          </a:p>
          <a:p>
            <a:pPr>
              <a:lnSpc>
                <a:spcPts val="3720"/>
              </a:lnSpc>
            </a:pPr>
            <a:endParaRPr lang="en-US" dirty="0"/>
          </a:p>
        </p:txBody>
      </p:sp>
      <p:sp>
        <p:nvSpPr>
          <p:cNvPr id="6" name="Text Placeholder 5">
            <a:extLst>
              <a:ext uri="{FF2B5EF4-FFF2-40B4-BE49-F238E27FC236}">
                <a16:creationId xmlns:a16="http://schemas.microsoft.com/office/drawing/2014/main" id="{9B72743D-F7C6-C312-0494-8E64F4AF41E8}"/>
              </a:ext>
            </a:extLst>
          </p:cNvPr>
          <p:cNvSpPr>
            <a:spLocks noGrp="1"/>
          </p:cNvSpPr>
          <p:nvPr>
            <p:ph type="body" sz="quarter" idx="19"/>
          </p:nvPr>
        </p:nvSpPr>
        <p:spPr>
          <a:xfrm>
            <a:off x="653780" y="1488026"/>
            <a:ext cx="10734515" cy="803654"/>
          </a:xfrm>
        </p:spPr>
        <p:txBody>
          <a:bodyPr/>
          <a:lstStyle/>
          <a:p>
            <a:pPr>
              <a:lnSpc>
                <a:spcPts val="2900"/>
              </a:lnSpc>
            </a:pPr>
            <a:r>
              <a:rPr lang="en-US" dirty="0"/>
              <a:t>Pripovedovanje zgodb kot način za izboljšanje vašega poslovnega modela</a:t>
            </a:r>
          </a:p>
          <a:p>
            <a:pPr>
              <a:lnSpc>
                <a:spcPts val="2900"/>
              </a:lnSpc>
            </a:pPr>
            <a:endParaRPr lang="en-US" dirty="0"/>
          </a:p>
        </p:txBody>
      </p:sp>
      <p:cxnSp>
        <p:nvCxnSpPr>
          <p:cNvPr id="2" name="Straight Connector 1">
            <a:extLst>
              <a:ext uri="{FF2B5EF4-FFF2-40B4-BE49-F238E27FC236}">
                <a16:creationId xmlns:a16="http://schemas.microsoft.com/office/drawing/2014/main" id="{DDE378FA-D9F4-D206-9B42-F589628D8B5E}"/>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56CF7E67-01E9-A2D1-69E9-64B8955EAE1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sp>
        <p:nvSpPr>
          <p:cNvPr id="3" name="Text Placeholder 4">
            <a:extLst>
              <a:ext uri="{FF2B5EF4-FFF2-40B4-BE49-F238E27FC236}">
                <a16:creationId xmlns:a16="http://schemas.microsoft.com/office/drawing/2014/main" id="{6F76067B-EDE1-F3B0-EA03-E3B0675352F0}"/>
              </a:ext>
            </a:extLst>
          </p:cNvPr>
          <p:cNvSpPr txBox="1">
            <a:spLocks/>
          </p:cNvSpPr>
          <p:nvPr/>
        </p:nvSpPr>
        <p:spPr>
          <a:xfrm>
            <a:off x="653781" y="2552189"/>
            <a:ext cx="700826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Z uporabo te metode pripovedovanja zgodb za nekatere ključne elemente lahko izboljšate številne ključne elemente in pridobite globlje razumevanje tega, kaj sploh je vaš alternativni nastanitveni posel. To vam lahko pomaga izboljšati turistični produkt, okrepiti partnerstva in mreženje z različnimi vrstami partnerjev, deležnikov in akterjev v vaši regiji. </a:t>
            </a:r>
          </a:p>
          <a:p>
            <a:pPr>
              <a:lnSpc>
                <a:spcPts val="2240"/>
              </a:lnSpc>
            </a:pPr>
            <a:endParaRPr lang="en-GB" sz="2200" dirty="0">
              <a:solidFill>
                <a:srgbClr val="414141"/>
              </a:solidFill>
            </a:endParaRPr>
          </a:p>
          <a:p>
            <a:pPr>
              <a:lnSpc>
                <a:spcPts val="2240"/>
              </a:lnSpc>
            </a:pPr>
            <a:r>
              <a:rPr lang="en-GB" sz="2200" dirty="0">
                <a:solidFill>
                  <a:srgbClr val="414141"/>
                </a:solidFill>
              </a:rPr>
              <a:t>S tem povečate odpornost svojega podjetja in ga naredite bolj prilagodljivega. To pomeni, da bo lažje zagotoviti turistično izkušnjo, ki jo iščejo vaši gostje, in izpolniti obljube alternativnega in trajnostnega podjetja za nastanitve.</a:t>
            </a:r>
          </a:p>
          <a:p>
            <a:pPr>
              <a:lnSpc>
                <a:spcPts val="2240"/>
              </a:lnSpc>
            </a:pPr>
            <a:endParaRPr lang="en-US" sz="2200" dirty="0">
              <a:solidFill>
                <a:srgbClr val="414141"/>
              </a:solidFill>
            </a:endParaRPr>
          </a:p>
        </p:txBody>
      </p:sp>
      <p:pic>
        <p:nvPicPr>
          <p:cNvPr id="8" name="Picture 7">
            <a:extLst>
              <a:ext uri="{FF2B5EF4-FFF2-40B4-BE49-F238E27FC236}">
                <a16:creationId xmlns:a16="http://schemas.microsoft.com/office/drawing/2014/main" id="{1F9280FF-E8EE-578F-4D22-F67D00551ED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414878" y="3862552"/>
            <a:ext cx="4266588" cy="3168869"/>
          </a:xfrm>
          <a:prstGeom prst="rect">
            <a:avLst/>
          </a:prstGeom>
        </p:spPr>
      </p:pic>
    </p:spTree>
    <p:extLst>
      <p:ext uri="{BB962C8B-B14F-4D97-AF65-F5344CB8AC3E}">
        <p14:creationId xmlns:p14="http://schemas.microsoft.com/office/powerpoint/2010/main" val="1573718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DB229-540C-49E3-E25D-5F30F0DE2137}"/>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5E7A3504-2A96-3E9C-F81C-1D60A1014A7F}"/>
              </a:ext>
            </a:extLst>
          </p:cNvPr>
          <p:cNvSpPr>
            <a:spLocks noGrp="1"/>
          </p:cNvSpPr>
          <p:nvPr>
            <p:ph type="body" sz="quarter" idx="65"/>
          </p:nvPr>
        </p:nvSpPr>
        <p:spPr/>
        <p:txBody>
          <a:bodyPr/>
          <a:lstStyle/>
          <a:p>
            <a:pPr algn="ctr"/>
            <a:r>
              <a:rPr lang="en-IE" sz="1200" dirty="0">
                <a:hlinkClick r:id="rId3">
                  <a:extLst>
                    <a:ext uri="{A12FA001-AC4F-418D-AE19-62706E023703}">
                      <ahyp:hlinkClr xmlns:ahyp="http://schemas.microsoft.com/office/drawing/2018/hyperlinkcolor" val="tx"/>
                    </a:ext>
                  </a:extLst>
                </a:hlinkClick>
              </a:rPr>
              <a:t>https://youtu.be/u_RoJ6m0iGs</a:t>
            </a:r>
            <a:endParaRPr lang="en-US" sz="1200" dirty="0"/>
          </a:p>
          <a:p>
            <a:pPr algn="ctr"/>
            <a:endParaRPr lang="en-IE" sz="1200" dirty="0"/>
          </a:p>
        </p:txBody>
      </p:sp>
      <p:sp>
        <p:nvSpPr>
          <p:cNvPr id="23" name="Flowchart: Connector 22">
            <a:extLst>
              <a:ext uri="{FF2B5EF4-FFF2-40B4-BE49-F238E27FC236}">
                <a16:creationId xmlns:a16="http://schemas.microsoft.com/office/drawing/2014/main" id="{EE8020EE-6469-A748-05F8-607F3B98E6BA}"/>
              </a:ext>
            </a:extLst>
          </p:cNvPr>
          <p:cNvSpPr/>
          <p:nvPr/>
        </p:nvSpPr>
        <p:spPr>
          <a:xfrm>
            <a:off x="10174053" y="1046829"/>
            <a:ext cx="1735748" cy="1639528"/>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Kliknite za ogled videa</a:t>
            </a:r>
          </a:p>
        </p:txBody>
      </p:sp>
      <p:cxnSp>
        <p:nvCxnSpPr>
          <p:cNvPr id="10" name="Straight Connector 9">
            <a:extLst>
              <a:ext uri="{FF2B5EF4-FFF2-40B4-BE49-F238E27FC236}">
                <a16:creationId xmlns:a16="http://schemas.microsoft.com/office/drawing/2014/main" id="{4D201FD4-1EDF-FC2E-182B-A1B7FE92E1BD}"/>
              </a:ext>
            </a:extLst>
          </p:cNvPr>
          <p:cNvCxnSpPr>
            <a:cxnSpLocks/>
          </p:cNvCxnSpPr>
          <p:nvPr/>
        </p:nvCxnSpPr>
        <p:spPr>
          <a:xfrm>
            <a:off x="0" y="1076136"/>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2794D54B-529E-D82A-5059-ABF2F1E7A6A5}"/>
              </a:ext>
            </a:extLst>
          </p:cNvPr>
          <p:cNvSpPr txBox="1">
            <a:spLocks/>
          </p:cNvSpPr>
          <p:nvPr/>
        </p:nvSpPr>
        <p:spPr>
          <a:xfrm>
            <a:off x="485146" y="418331"/>
            <a:ext cx="7845432"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Digitalno orodje: </a:t>
            </a:r>
            <a:r>
              <a:rPr lang="en-US" b="0" dirty="0">
                <a:solidFill>
                  <a:srgbClr val="414141"/>
                </a:solidFill>
              </a:rPr>
              <a:t>Miro </a:t>
            </a:r>
          </a:p>
          <a:p>
            <a:pPr>
              <a:lnSpc>
                <a:spcPts val="3720"/>
              </a:lnSpc>
            </a:pPr>
            <a:endParaRPr lang="en-US" dirty="0"/>
          </a:p>
          <a:p>
            <a:pPr>
              <a:lnSpc>
                <a:spcPts val="3720"/>
              </a:lnSpc>
            </a:pPr>
            <a:endParaRPr lang="en-US" dirty="0"/>
          </a:p>
        </p:txBody>
      </p:sp>
      <p:sp>
        <p:nvSpPr>
          <p:cNvPr id="12" name="Text Placeholder 3">
            <a:extLst>
              <a:ext uri="{FF2B5EF4-FFF2-40B4-BE49-F238E27FC236}">
                <a16:creationId xmlns:a16="http://schemas.microsoft.com/office/drawing/2014/main" id="{05172A2C-F4CC-6834-1C31-F166C3BCD893}"/>
              </a:ext>
            </a:extLst>
          </p:cNvPr>
          <p:cNvSpPr txBox="1">
            <a:spLocks/>
          </p:cNvSpPr>
          <p:nvPr/>
        </p:nvSpPr>
        <p:spPr>
          <a:xfrm>
            <a:off x="485146" y="2315211"/>
            <a:ext cx="6128623" cy="4125005"/>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b="1" dirty="0"/>
              <a:t>Povlecite in spustite </a:t>
            </a:r>
            <a:r>
              <a:rPr lang="en-GB" b="1" dirty="0" err="1"/>
              <a:t>na</a:t>
            </a:r>
            <a:r>
              <a:rPr lang="en-GB" b="1" dirty="0"/>
              <a:t> </a:t>
            </a:r>
            <a:r>
              <a:rPr lang="en-GB" b="1" dirty="0" err="1"/>
              <a:t>pripravljeno</a:t>
            </a:r>
            <a:r>
              <a:rPr lang="en-GB" b="1" dirty="0"/>
              <a:t> </a:t>
            </a:r>
            <a:r>
              <a:rPr lang="en-GB" b="1" dirty="0" err="1"/>
              <a:t>predlogo</a:t>
            </a:r>
            <a:r>
              <a:rPr lang="en-GB" b="1" dirty="0"/>
              <a:t> – </a:t>
            </a:r>
            <a:r>
              <a:rPr lang="en-GB"/>
              <a:t>v </a:t>
            </a:r>
            <a:r>
              <a:rPr lang="en-GB" err="1"/>
              <a:t>nekaj</a:t>
            </a:r>
            <a:r>
              <a:rPr lang="en-GB"/>
              <a:t> </a:t>
            </a:r>
            <a:r>
              <a:rPr lang="en-GB" err="1"/>
              <a:t>minutah</a:t>
            </a:r>
            <a:r>
              <a:rPr lang="en-GB"/>
              <a:t> </a:t>
            </a:r>
            <a:r>
              <a:rPr lang="en-GB" err="1"/>
              <a:t>označite</a:t>
            </a:r>
            <a:r>
              <a:rPr lang="en-GB"/>
              <a:t> z </a:t>
            </a:r>
            <a:r>
              <a:rPr lang="en-GB" err="1"/>
              <a:t>barvnimi</a:t>
            </a:r>
            <a:r>
              <a:rPr lang="en-GB"/>
              <a:t> samolepilnimi listki </a:t>
            </a:r>
            <a:r>
              <a:rPr lang="en-GB" dirty="0"/>
              <a:t>prihodke, stroške, partnerje in še več.</a:t>
            </a:r>
          </a:p>
          <a:p>
            <a:pPr marL="342900" indent="-342900">
              <a:lnSpc>
                <a:spcPts val="2340"/>
              </a:lnSpc>
              <a:buClr>
                <a:srgbClr val="64AFAF"/>
              </a:buClr>
              <a:buFont typeface="Arial" panose="020B0604020202020204" pitchFamily="34" charset="0"/>
              <a:buChar char="•"/>
            </a:pPr>
            <a:r>
              <a:rPr lang="en-GB" b="1" dirty="0"/>
              <a:t>Povabite svojo ekipo ali mentorja </a:t>
            </a:r>
            <a:r>
              <a:rPr lang="en-GB" dirty="0"/>
              <a:t>– neomejeno število sodelavcev lahko v brezplačnem načrtu v </a:t>
            </a:r>
            <a:r>
              <a:rPr lang="en-GB"/>
              <a:t>živo komentira in premika samolepilne listke. </a:t>
            </a:r>
            <a:endParaRPr lang="en-GB">
              <a:ea typeface="Calibri"/>
              <a:cs typeface="Calibri"/>
            </a:endParaRPr>
          </a:p>
          <a:p>
            <a:pPr marL="342900" indent="-342900">
              <a:lnSpc>
                <a:spcPts val="2340"/>
              </a:lnSpc>
              <a:buClr>
                <a:srgbClr val="64AFAF"/>
              </a:buClr>
              <a:buFont typeface="Arial" panose="020B0604020202020204" pitchFamily="34" charset="0"/>
              <a:buChar char="•"/>
            </a:pPr>
            <a:r>
              <a:rPr lang="en-GB" b="1" dirty="0"/>
              <a:t>Izvoz z enim klikom </a:t>
            </a:r>
            <a:r>
              <a:rPr lang="en-GB" dirty="0"/>
              <a:t>– prenesite platno v obliki PDF/PNG in ga neposredno vstavite v predstavitev za financiranje ali e-poštno ponudbo. </a:t>
            </a:r>
          </a:p>
          <a:p>
            <a:pPr marL="342900" indent="-342900">
              <a:lnSpc>
                <a:spcPts val="2340"/>
              </a:lnSpc>
              <a:buClr>
                <a:srgbClr val="64AFAF"/>
              </a:buClr>
              <a:buFont typeface="Arial" panose="020B0604020202020204" pitchFamily="34" charset="0"/>
              <a:buChar char="•"/>
            </a:pPr>
            <a:endParaRPr lang="en-GB" dirty="0"/>
          </a:p>
          <a:p>
            <a:pPr>
              <a:lnSpc>
                <a:spcPts val="2340"/>
              </a:lnSpc>
              <a:buClr>
                <a:srgbClr val="64AFAF"/>
              </a:buClr>
            </a:pPr>
            <a:r>
              <a:rPr lang="en-GB" b="1" dirty="0"/>
              <a:t>Nasvet: </a:t>
            </a:r>
            <a:r>
              <a:rPr lang="en-GB" dirty="0"/>
              <a:t>naredite posnetek plošče pred in po vsakem preobratu, da dokumentirate svojo pot učenja.</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13" name="Text Placeholder 6">
            <a:extLst>
              <a:ext uri="{FF2B5EF4-FFF2-40B4-BE49-F238E27FC236}">
                <a16:creationId xmlns:a16="http://schemas.microsoft.com/office/drawing/2014/main" id="{39C68372-0A3B-B054-B23D-70FDDCBE73C6}"/>
              </a:ext>
            </a:extLst>
          </p:cNvPr>
          <p:cNvSpPr txBox="1">
            <a:spLocks/>
          </p:cNvSpPr>
          <p:nvPr/>
        </p:nvSpPr>
        <p:spPr>
          <a:xfrm>
            <a:off x="485146" y="1318230"/>
            <a:ext cx="5245266"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err="1"/>
              <a:t>Oblikujte</a:t>
            </a:r>
            <a:r>
              <a:rPr lang="it-IT" dirty="0"/>
              <a:t> in </a:t>
            </a:r>
            <a:r>
              <a:rPr lang="it-IT" dirty="0" err="1"/>
              <a:t>delite</a:t>
            </a:r>
            <a:r>
              <a:rPr lang="it-IT" dirty="0"/>
              <a:t> </a:t>
            </a:r>
            <a:r>
              <a:rPr lang="it-IT" dirty="0" err="1"/>
              <a:t>svojo</a:t>
            </a:r>
            <a:r>
              <a:rPr lang="it-IT" dirty="0"/>
              <a:t> </a:t>
            </a:r>
            <a:r>
              <a:rPr lang="it-IT" dirty="0" err="1"/>
              <a:t>platno</a:t>
            </a:r>
            <a:r>
              <a:rPr lang="it-IT" dirty="0"/>
              <a:t> </a:t>
            </a:r>
            <a:r>
              <a:rPr lang="it-IT" dirty="0" err="1"/>
              <a:t>poslovnega</a:t>
            </a:r>
            <a:r>
              <a:rPr lang="it-IT" dirty="0"/>
              <a:t> modela</a:t>
            </a:r>
          </a:p>
          <a:p>
            <a:pPr>
              <a:lnSpc>
                <a:spcPts val="3100"/>
              </a:lnSpc>
            </a:pPr>
            <a:endParaRPr lang="it-IT" dirty="0"/>
          </a:p>
          <a:p>
            <a:pPr>
              <a:lnSpc>
                <a:spcPts val="3100"/>
              </a:lnSpc>
            </a:pPr>
            <a:endParaRPr lang="it-IT" dirty="0"/>
          </a:p>
        </p:txBody>
      </p:sp>
      <p:sp>
        <p:nvSpPr>
          <p:cNvPr id="18" name="Rectangle 17">
            <a:extLst>
              <a:ext uri="{FF2B5EF4-FFF2-40B4-BE49-F238E27FC236}">
                <a16:creationId xmlns:a16="http://schemas.microsoft.com/office/drawing/2014/main" id="{3B5539D7-ABEF-0AE3-EB41-F2B1B317E857}"/>
              </a:ext>
            </a:extLst>
          </p:cNvPr>
          <p:cNvSpPr/>
          <p:nvPr/>
        </p:nvSpPr>
        <p:spPr>
          <a:xfrm>
            <a:off x="7046400" y="2888233"/>
            <a:ext cx="3825507" cy="3966761"/>
          </a:xfrm>
          <a:prstGeom prst="rect">
            <a:avLst/>
          </a:prstGeom>
          <a:solidFill>
            <a:srgbClr val="3E5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nline Media 7" title="Build a Business Model Canvas with Miro: Expert Tutorial">
            <a:hlinkClick r:id="" action="ppaction://media"/>
            <a:extLst>
              <a:ext uri="{FF2B5EF4-FFF2-40B4-BE49-F238E27FC236}">
                <a16:creationId xmlns:a16="http://schemas.microsoft.com/office/drawing/2014/main" id="{83E249D1-5760-9912-646E-7D17A9B83BB5}"/>
              </a:ext>
            </a:extLst>
          </p:cNvPr>
          <p:cNvPicPr>
            <a:picLocks noRot="1" noChangeAspect="1"/>
          </p:cNvPicPr>
          <p:nvPr>
            <a:videoFile r:link="rId1"/>
          </p:nvPr>
        </p:nvPicPr>
        <p:blipFill>
          <a:blip r:embed="rId4"/>
          <a:stretch>
            <a:fillRect/>
          </a:stretch>
        </p:blipFill>
        <p:spPr>
          <a:xfrm>
            <a:off x="7046400" y="4173097"/>
            <a:ext cx="3787813" cy="2140119"/>
          </a:xfrm>
          <a:prstGeom prst="rect">
            <a:avLst/>
          </a:prstGeom>
        </p:spPr>
      </p:pic>
      <p:pic>
        <p:nvPicPr>
          <p:cNvPr id="19" name="Picture 2">
            <a:hlinkClick r:id="rId5"/>
            <a:extLst>
              <a:ext uri="{FF2B5EF4-FFF2-40B4-BE49-F238E27FC236}">
                <a16:creationId xmlns:a16="http://schemas.microsoft.com/office/drawing/2014/main" id="{C160993D-FB40-0AEC-8705-A6F89831C771}"/>
              </a:ext>
            </a:extLst>
          </p:cNvPr>
          <p:cNvPicPr>
            <a:picLocks noChangeAspect="1" noChangeArrowheads="1"/>
          </p:cNvPicPr>
          <p:nvPr/>
        </p:nvPicPr>
        <p:blipFill>
          <a:blip r:embed="rId6"/>
          <a:srcRect/>
          <a:stretch/>
        </p:blipFill>
        <p:spPr bwMode="auto">
          <a:xfrm>
            <a:off x="7953215" y="3098848"/>
            <a:ext cx="2011875" cy="730116"/>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5">
            <a:extLst>
              <a:ext uri="{FF2B5EF4-FFF2-40B4-BE49-F238E27FC236}">
                <a16:creationId xmlns:a16="http://schemas.microsoft.com/office/drawing/2014/main" id="{9226CFAA-75EA-0098-1767-ED8BD6603D56}"/>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37</a:t>
            </a:fld>
            <a:endParaRPr lang="fr-CA" sz="1200" dirty="0"/>
          </a:p>
        </p:txBody>
      </p:sp>
    </p:spTree>
    <p:extLst>
      <p:ext uri="{BB962C8B-B14F-4D97-AF65-F5344CB8AC3E}">
        <p14:creationId xmlns:p14="http://schemas.microsoft.com/office/powerpoint/2010/main" val="214222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B1698-3245-D934-A37A-07F8E7E92A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F50FD60-DD5A-EE58-163C-F1D8275AAFC2}"/>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3600" b="1" dirty="0">
                <a:solidFill>
                  <a:srgbClr val="EC7C69"/>
                </a:solidFill>
              </a:rPr>
              <a:t>Praktična vaja: </a:t>
            </a:r>
            <a:r>
              <a:rPr lang="en-US" sz="3600" dirty="0">
                <a:solidFill>
                  <a:srgbClr val="414141"/>
                </a:solidFill>
              </a:rPr>
              <a:t>Uporaba poslovnega modela Canvas</a:t>
            </a:r>
          </a:p>
        </p:txBody>
      </p:sp>
      <p:sp>
        <p:nvSpPr>
          <p:cNvPr id="8" name="Text Placeholder 1">
            <a:extLst>
              <a:ext uri="{FF2B5EF4-FFF2-40B4-BE49-F238E27FC236}">
                <a16:creationId xmlns:a16="http://schemas.microsoft.com/office/drawing/2014/main" id="{D8A7E27B-F74D-B0A3-FF1C-E034786200CC}"/>
              </a:ext>
            </a:extLst>
          </p:cNvPr>
          <p:cNvSpPr txBox="1">
            <a:spLocks/>
          </p:cNvSpPr>
          <p:nvPr/>
        </p:nvSpPr>
        <p:spPr>
          <a:xfrm>
            <a:off x="1035424" y="1484521"/>
            <a:ext cx="9866280" cy="897988"/>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dirty="0">
                <a:solidFill>
                  <a:srgbClr val="414141"/>
                </a:solidFill>
              </a:rPr>
              <a:t>Ta vaja vam pomaga pridobiti vpogled in izkušnje z obdelavo različnih vidikov poslovnega modela Canvas (BMC).</a:t>
            </a:r>
          </a:p>
        </p:txBody>
      </p:sp>
      <p:pic>
        <p:nvPicPr>
          <p:cNvPr id="10" name="Graphic 9" descr="Signature with solid fill">
            <a:extLst>
              <a:ext uri="{FF2B5EF4-FFF2-40B4-BE49-F238E27FC236}">
                <a16:creationId xmlns:a16="http://schemas.microsoft.com/office/drawing/2014/main" id="{92DE18ED-CF90-5F05-1AA8-D4AE9B2C11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9EB339D1-845C-78E7-A9F4-CB32ACB9B77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38</a:t>
            </a:fld>
            <a:endParaRPr lang="fr-CA" sz="1200" dirty="0">
              <a:solidFill>
                <a:schemeClr val="bg1"/>
              </a:solidFill>
            </a:endParaRPr>
          </a:p>
        </p:txBody>
      </p:sp>
      <p:sp>
        <p:nvSpPr>
          <p:cNvPr id="2" name="Text Placeholder 1">
            <a:extLst>
              <a:ext uri="{FF2B5EF4-FFF2-40B4-BE49-F238E27FC236}">
                <a16:creationId xmlns:a16="http://schemas.microsoft.com/office/drawing/2014/main" id="{569EE3CF-07B1-6DBD-E643-A56B1099189F}"/>
              </a:ext>
            </a:extLst>
          </p:cNvPr>
          <p:cNvSpPr txBox="1">
            <a:spLocks/>
          </p:cNvSpPr>
          <p:nvPr/>
        </p:nvSpPr>
        <p:spPr>
          <a:xfrm>
            <a:off x="1035424" y="2696780"/>
            <a:ext cx="9866280" cy="3557423"/>
          </a:xfrm>
          <a:prstGeom prst="rect">
            <a:avLst/>
          </a:prstGeom>
          <a:noFill/>
        </p:spPr>
        <p:txBody>
          <a:bodyPr lIns="91440" tIns="45720" rIns="91440" bIns="45720" numCol="1"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lnSpc>
                <a:spcPts val="2340"/>
              </a:lnSpc>
              <a:spcBef>
                <a:spcPts val="0"/>
              </a:spcBef>
              <a:spcAft>
                <a:spcPts val="700"/>
              </a:spcAft>
              <a:buClr>
                <a:srgbClr val="EC7C69"/>
              </a:buClr>
              <a:buFont typeface="+mj-lt"/>
              <a:buAutoNum type="arabicPeriod"/>
            </a:pPr>
            <a:r>
              <a:rPr lang="en-IE" sz="2200" dirty="0">
                <a:solidFill>
                  <a:srgbClr val="414141"/>
                </a:solidFill>
              </a:rPr>
              <a:t>Izberite 1 element iz BMC, npr. kanale (kako gostje najdejo vaše podjetje in opravijo rezervacijo). </a:t>
            </a:r>
          </a:p>
          <a:p>
            <a:pPr marL="457200" indent="-457200" algn="l">
              <a:lnSpc>
                <a:spcPts val="2340"/>
              </a:lnSpc>
              <a:spcBef>
                <a:spcPts val="0"/>
              </a:spcBef>
              <a:spcAft>
                <a:spcPts val="700"/>
              </a:spcAft>
              <a:buClr>
                <a:srgbClr val="EC7C69"/>
              </a:buClr>
              <a:buFont typeface="+mj-lt"/>
              <a:buAutoNum type="arabicPeriod"/>
            </a:pPr>
            <a:r>
              <a:rPr lang="en-IE" sz="2200" dirty="0">
                <a:solidFill>
                  <a:srgbClr val="414141"/>
                </a:solidFill>
              </a:rPr>
              <a:t>Delajte v skupini od 2 do 4 oseb. </a:t>
            </a:r>
          </a:p>
          <a:p>
            <a:pPr marL="457200" indent="-457200" algn="l">
              <a:lnSpc>
                <a:spcPts val="2340"/>
              </a:lnSpc>
              <a:spcBef>
                <a:spcPts val="0"/>
              </a:spcBef>
              <a:spcAft>
                <a:spcPts val="700"/>
              </a:spcAft>
              <a:buClr>
                <a:srgbClr val="EC7C69"/>
              </a:buClr>
              <a:buFont typeface="+mj-lt"/>
              <a:buAutoNum type="arabicPeriod"/>
            </a:pPr>
            <a:r>
              <a:rPr lang="en-IE" sz="2200" dirty="0">
                <a:solidFill>
                  <a:srgbClr val="414141"/>
                </a:solidFill>
              </a:rPr>
              <a:t>Izberite primer iz </a:t>
            </a:r>
            <a:r>
              <a:rPr lang="en-IE" sz="2200" dirty="0">
                <a:solidFill>
                  <a:srgbClr val="459597"/>
                </a:solidFill>
                <a:hlinkClick r:id="rId4">
                  <a:extLst>
                    <a:ext uri="{A12FA001-AC4F-418D-AE19-62706E023703}">
                      <ahyp:hlinkClr xmlns:ahyp="http://schemas.microsoft.com/office/drawing/2018/hyperlinkcolor" val="tx"/>
                    </a:ext>
                  </a:extLst>
                </a:hlinkClick>
              </a:rPr>
              <a:t>Epic Stays EU Compendium of Good Practice in Alternative Tourism Accommodation (Zbirka dobrih praks Epic Stays EU na področju alternativnih turističnih nastanitev). </a:t>
            </a:r>
            <a:endParaRPr lang="en-IE" sz="2200" dirty="0">
              <a:solidFill>
                <a:srgbClr val="459597"/>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algn="l">
              <a:lnSpc>
                <a:spcPts val="2340"/>
              </a:lnSpc>
              <a:spcBef>
                <a:spcPts val="0"/>
              </a:spcBef>
              <a:spcAft>
                <a:spcPts val="700"/>
              </a:spcAft>
            </a:pPr>
            <a:endParaRPr lang="en-US" sz="2200" dirty="0">
              <a:solidFill>
                <a:srgbClr val="414141"/>
              </a:solidFill>
            </a:endParaRPr>
          </a:p>
        </p:txBody>
      </p:sp>
    </p:spTree>
    <p:extLst>
      <p:ext uri="{BB962C8B-B14F-4D97-AF65-F5344CB8AC3E}">
        <p14:creationId xmlns:p14="http://schemas.microsoft.com/office/powerpoint/2010/main" val="3485903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497C2-6058-2362-CE91-6A40CE2083D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59B551B-9DD9-4808-EE6A-86C0BE9AEEDB}"/>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3600" b="1" dirty="0">
                <a:solidFill>
                  <a:srgbClr val="EC7C69"/>
                </a:solidFill>
              </a:rPr>
              <a:t>Praktična vaja: </a:t>
            </a:r>
            <a:r>
              <a:rPr lang="en-US" sz="3600" dirty="0">
                <a:solidFill>
                  <a:srgbClr val="414141"/>
                </a:solidFill>
              </a:rPr>
              <a:t>Uporaba poslovnega modela Canvas</a:t>
            </a:r>
          </a:p>
        </p:txBody>
      </p:sp>
      <p:pic>
        <p:nvPicPr>
          <p:cNvPr id="10" name="Graphic 9" descr="Signature with solid fill">
            <a:extLst>
              <a:ext uri="{FF2B5EF4-FFF2-40B4-BE49-F238E27FC236}">
                <a16:creationId xmlns:a16="http://schemas.microsoft.com/office/drawing/2014/main" id="{F305AD58-8335-F055-C4F1-F52CF2188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8435DA3E-B112-781D-8348-9F489D9360F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39</a:t>
            </a:fld>
            <a:endParaRPr lang="fr-CA" sz="1200" dirty="0">
              <a:solidFill>
                <a:schemeClr val="bg1"/>
              </a:solidFill>
            </a:endParaRPr>
          </a:p>
        </p:txBody>
      </p:sp>
      <p:sp>
        <p:nvSpPr>
          <p:cNvPr id="2" name="Text Placeholder 1">
            <a:extLst>
              <a:ext uri="{FF2B5EF4-FFF2-40B4-BE49-F238E27FC236}">
                <a16:creationId xmlns:a16="http://schemas.microsoft.com/office/drawing/2014/main" id="{8EDFC043-2899-3363-094D-F38161F53768}"/>
              </a:ext>
            </a:extLst>
          </p:cNvPr>
          <p:cNvSpPr txBox="1">
            <a:spLocks/>
          </p:cNvSpPr>
          <p:nvPr/>
        </p:nvSpPr>
        <p:spPr>
          <a:xfrm>
            <a:off x="546940" y="1484211"/>
            <a:ext cx="10950664" cy="3557423"/>
          </a:xfrm>
          <a:prstGeom prst="rect">
            <a:avLst/>
          </a:prstGeom>
          <a:noFill/>
        </p:spPr>
        <p:txBody>
          <a:bodyPr lIns="91440" tIns="45720" rIns="91440" bIns="45720" numCol="2" spcCol="18000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lnSpc>
                <a:spcPts val="2340"/>
              </a:lnSpc>
              <a:spcBef>
                <a:spcPts val="0"/>
              </a:spcBef>
              <a:spcAft>
                <a:spcPts val="700"/>
              </a:spcAft>
              <a:buClr>
                <a:srgbClr val="EC7C69"/>
              </a:buClr>
              <a:buFont typeface="+mj-lt"/>
              <a:buAutoNum type="arabicPeriod" startAt="4"/>
            </a:pPr>
            <a:r>
              <a:rPr lang="en-IE" sz="2200" err="1">
                <a:solidFill>
                  <a:srgbClr val="414141"/>
                </a:solidFill>
              </a:rPr>
              <a:t>Preverite</a:t>
            </a:r>
            <a:r>
              <a:rPr lang="en-IE" sz="2200" dirty="0">
                <a:solidFill>
                  <a:srgbClr val="414141"/>
                </a:solidFill>
              </a:rPr>
              <a:t> </a:t>
            </a:r>
            <a:r>
              <a:rPr lang="en-IE" sz="2200" err="1">
                <a:solidFill>
                  <a:srgbClr val="414141"/>
                </a:solidFill>
              </a:rPr>
              <a:t>naslednji</a:t>
            </a:r>
            <a:r>
              <a:rPr lang="en-IE" sz="2200" dirty="0">
                <a:solidFill>
                  <a:srgbClr val="414141"/>
                </a:solidFill>
              </a:rPr>
              <a:t> </a:t>
            </a:r>
            <a:r>
              <a:rPr lang="en-IE" sz="2200" err="1">
                <a:solidFill>
                  <a:srgbClr val="414141"/>
                </a:solidFill>
              </a:rPr>
              <a:t>seznam</a:t>
            </a:r>
            <a:r>
              <a:rPr lang="en-IE" sz="2200" dirty="0">
                <a:solidFill>
                  <a:srgbClr val="414141"/>
                </a:solidFill>
              </a:rPr>
              <a:t> in </a:t>
            </a:r>
            <a:r>
              <a:rPr lang="en-IE" sz="2200" err="1">
                <a:solidFill>
                  <a:srgbClr val="414141"/>
                </a:solidFill>
              </a:rPr>
              <a:t>analizirajte</a:t>
            </a:r>
            <a:r>
              <a:rPr lang="en-IE" sz="2200" dirty="0">
                <a:solidFill>
                  <a:srgbClr val="414141"/>
                </a:solidFill>
              </a:rPr>
              <a:t>, </a:t>
            </a:r>
            <a:r>
              <a:rPr lang="en-IE" sz="2200" err="1">
                <a:solidFill>
                  <a:srgbClr val="414141"/>
                </a:solidFill>
              </a:rPr>
              <a:t>kaj</a:t>
            </a:r>
            <a:r>
              <a:rPr lang="en-IE" sz="2200" dirty="0">
                <a:solidFill>
                  <a:srgbClr val="414141"/>
                </a:solidFill>
              </a:rPr>
              <a:t> </a:t>
            </a:r>
            <a:r>
              <a:rPr lang="en-IE" sz="2200" err="1">
                <a:solidFill>
                  <a:srgbClr val="414141"/>
                </a:solidFill>
              </a:rPr>
              <a:t>ima</a:t>
            </a:r>
            <a:r>
              <a:rPr lang="en-IE" sz="2200" dirty="0">
                <a:solidFill>
                  <a:srgbClr val="414141"/>
                </a:solidFill>
              </a:rPr>
              <a:t> to </a:t>
            </a:r>
            <a:r>
              <a:rPr lang="en-IE" sz="2200" err="1">
                <a:solidFill>
                  <a:srgbClr val="414141"/>
                </a:solidFill>
              </a:rPr>
              <a:t>podjetje</a:t>
            </a:r>
            <a:r>
              <a:rPr lang="en-IE" sz="2200" dirty="0">
                <a:solidFill>
                  <a:srgbClr val="414141"/>
                </a:solidFill>
              </a:rPr>
              <a:t>:</a:t>
            </a:r>
          </a:p>
          <a:p>
            <a:pPr marL="934720" indent="-433070" algn="l">
              <a:lnSpc>
                <a:spcPts val="2340"/>
              </a:lnSpc>
              <a:spcBef>
                <a:spcPts val="0"/>
              </a:spcBef>
              <a:spcAft>
                <a:spcPts val="700"/>
              </a:spcAft>
              <a:buClr>
                <a:srgbClr val="EC7C69"/>
              </a:buClr>
              <a:buFont typeface="Wingdings" pitchFamily="2" charset="2"/>
              <a:buChar char="q"/>
            </a:pPr>
            <a:r>
              <a:rPr lang="en-IE" sz="2200" dirty="0">
                <a:solidFill>
                  <a:srgbClr val="414141"/>
                </a:solidFill>
              </a:rPr>
              <a:t>Družbeni mediji</a:t>
            </a:r>
            <a:endParaRPr lang="en-IE" sz="2200" dirty="0">
              <a:solidFill>
                <a:srgbClr val="414141"/>
              </a:solidFill>
              <a:ea typeface="Calibri" panose="020F0502020204030204"/>
              <a:cs typeface="Calibri" panose="020F0502020204030204"/>
            </a:endParaRPr>
          </a:p>
          <a:p>
            <a:pPr marL="934720" indent="-433070" algn="l">
              <a:lnSpc>
                <a:spcPts val="2340"/>
              </a:lnSpc>
              <a:spcBef>
                <a:spcPts val="0"/>
              </a:spcBef>
              <a:spcAft>
                <a:spcPts val="700"/>
              </a:spcAft>
              <a:buClr>
                <a:srgbClr val="EC7C69"/>
              </a:buClr>
              <a:buFont typeface="Wingdings" pitchFamily="2" charset="2"/>
              <a:buChar char="q"/>
            </a:pPr>
            <a:r>
              <a:rPr lang="en-IE" sz="2200" dirty="0">
                <a:solidFill>
                  <a:srgbClr val="414141"/>
                </a:solidFill>
              </a:rPr>
              <a:t>Spletne potovalne agencije (OTA)</a:t>
            </a:r>
            <a:endParaRPr lang="en-IE" sz="2200" dirty="0">
              <a:solidFill>
                <a:srgbClr val="414141"/>
              </a:solidFill>
              <a:ea typeface="Calibri" panose="020F0502020204030204"/>
              <a:cs typeface="Calibri" panose="020F0502020204030204"/>
            </a:endParaRPr>
          </a:p>
          <a:p>
            <a:pPr marL="934720" indent="-433070" algn="l">
              <a:lnSpc>
                <a:spcPts val="2340"/>
              </a:lnSpc>
              <a:spcBef>
                <a:spcPts val="0"/>
              </a:spcBef>
              <a:spcAft>
                <a:spcPts val="700"/>
              </a:spcAft>
              <a:buClr>
                <a:srgbClr val="EC7C69"/>
              </a:buClr>
              <a:buFont typeface="Wingdings" pitchFamily="2" charset="2"/>
              <a:buChar char="q"/>
            </a:pPr>
            <a:r>
              <a:rPr lang="en-IE" sz="2200" dirty="0">
                <a:solidFill>
                  <a:srgbClr val="414141"/>
                </a:solidFill>
              </a:rPr>
              <a:t>Lokalna partnerstva</a:t>
            </a:r>
            <a:endParaRPr lang="en-IE" sz="2200" dirty="0">
              <a:solidFill>
                <a:srgbClr val="414141"/>
              </a:solidFill>
              <a:ea typeface="Calibri" panose="020F0502020204030204"/>
              <a:cs typeface="Calibri" panose="020F0502020204030204"/>
            </a:endParaRPr>
          </a:p>
          <a:p>
            <a:pPr marL="934720" indent="-433070" algn="l">
              <a:lnSpc>
                <a:spcPts val="2340"/>
              </a:lnSpc>
              <a:spcBef>
                <a:spcPts val="0"/>
              </a:spcBef>
              <a:spcAft>
                <a:spcPts val="700"/>
              </a:spcAft>
              <a:buClr>
                <a:srgbClr val="EC7C69"/>
              </a:buClr>
              <a:buFont typeface="Wingdings" pitchFamily="2" charset="2"/>
              <a:buChar char="q"/>
            </a:pPr>
            <a:r>
              <a:rPr lang="en-IE" sz="2200" dirty="0">
                <a:solidFill>
                  <a:srgbClr val="414141"/>
                </a:solidFill>
              </a:rPr>
              <a:t>E-poštno trženje</a:t>
            </a:r>
            <a:endParaRPr lang="en-IE" sz="2200" dirty="0">
              <a:solidFill>
                <a:srgbClr val="414141"/>
              </a:solidFill>
              <a:ea typeface="Calibri" panose="020F0502020204030204"/>
              <a:cs typeface="Calibri" panose="020F0502020204030204"/>
            </a:endParaRPr>
          </a:p>
          <a:p>
            <a:pPr marL="934720" indent="-433070" algn="l">
              <a:lnSpc>
                <a:spcPts val="2340"/>
              </a:lnSpc>
              <a:spcBef>
                <a:spcPts val="0"/>
              </a:spcBef>
              <a:spcAft>
                <a:spcPts val="700"/>
              </a:spcAft>
              <a:buClr>
                <a:srgbClr val="EC7C69"/>
              </a:buClr>
              <a:buFont typeface="Wingdings" pitchFamily="2" charset="2"/>
              <a:buChar char="q"/>
            </a:pPr>
            <a:r>
              <a:rPr lang="en-IE" sz="2200" dirty="0" err="1">
                <a:solidFill>
                  <a:srgbClr val="414141"/>
                </a:solidFill>
              </a:rPr>
              <a:t>Posebna</a:t>
            </a:r>
            <a:r>
              <a:rPr lang="en-IE" sz="2200" dirty="0">
                <a:solidFill>
                  <a:srgbClr val="414141"/>
                </a:solidFill>
              </a:rPr>
              <a:t> </a:t>
            </a:r>
            <a:r>
              <a:rPr lang="en-IE" sz="2200" dirty="0" err="1">
                <a:solidFill>
                  <a:srgbClr val="414141"/>
                </a:solidFill>
              </a:rPr>
              <a:t>spletna</a:t>
            </a:r>
            <a:r>
              <a:rPr lang="en-IE" sz="2200" dirty="0">
                <a:solidFill>
                  <a:srgbClr val="414141"/>
                </a:solidFill>
              </a:rPr>
              <a:t> </a:t>
            </a:r>
            <a:r>
              <a:rPr lang="en-IE" sz="2200" dirty="0" err="1">
                <a:solidFill>
                  <a:srgbClr val="414141"/>
                </a:solidFill>
              </a:rPr>
              <a:t>stran</a:t>
            </a:r>
            <a:endParaRPr lang="en-IE" sz="2200" dirty="0" err="1">
              <a:solidFill>
                <a:srgbClr val="414141"/>
              </a:solidFill>
              <a:ea typeface="Calibri" panose="020F0502020204030204"/>
              <a:cs typeface="Calibri" panose="020F0502020204030204"/>
            </a:endParaRPr>
          </a:p>
          <a:p>
            <a:pPr marL="934720" indent="-433070" algn="l">
              <a:lnSpc>
                <a:spcPts val="2340"/>
              </a:lnSpc>
              <a:spcBef>
                <a:spcPts val="0"/>
              </a:spcBef>
              <a:spcAft>
                <a:spcPts val="700"/>
              </a:spcAft>
              <a:buClr>
                <a:srgbClr val="EC7C69"/>
              </a:buClr>
              <a:buFont typeface="Wingdings" pitchFamily="2" charset="2"/>
              <a:buChar char="q"/>
            </a:pPr>
            <a:endParaRPr lang="en-IE" sz="2200" dirty="0">
              <a:solidFill>
                <a:srgbClr val="414141"/>
              </a:solidFill>
              <a:ea typeface="Calibri" panose="020F0502020204030204"/>
              <a:cs typeface="Calibri" panose="020F0502020204030204"/>
            </a:endParaRPr>
          </a:p>
          <a:p>
            <a:pPr marL="934720" indent="-433070"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4720" indent="-433070"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4720" indent="-433070" algn="l">
              <a:lnSpc>
                <a:spcPts val="2340"/>
              </a:lnSpc>
              <a:spcBef>
                <a:spcPts val="0"/>
              </a:spcBef>
              <a:spcAft>
                <a:spcPts val="700"/>
              </a:spcAft>
              <a:buClr>
                <a:srgbClr val="EC7C69"/>
              </a:buClr>
              <a:buFont typeface="Wingdings" pitchFamily="2" charset="2"/>
              <a:buChar char="q"/>
            </a:pPr>
            <a:endParaRPr lang="en-IE" sz="2200" dirty="0">
              <a:solidFill>
                <a:srgbClr val="414141"/>
              </a:solidFill>
              <a:ea typeface="Calibri" panose="020F0502020204030204"/>
              <a:cs typeface="Calibri" panose="020F0502020204030204"/>
            </a:endParaRPr>
          </a:p>
          <a:p>
            <a:pPr marL="934720" indent="-433070"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4720" indent="-433070" algn="l">
              <a:lnSpc>
                <a:spcPts val="2340"/>
              </a:lnSpc>
              <a:spcBef>
                <a:spcPts val="0"/>
              </a:spcBef>
              <a:spcAft>
                <a:spcPts val="700"/>
              </a:spcAft>
              <a:buClr>
                <a:srgbClr val="EC7C69"/>
              </a:buClr>
              <a:buFont typeface="Wingdings" pitchFamily="2" charset="2"/>
              <a:buChar char="q"/>
            </a:pPr>
            <a:endParaRPr lang="en-IE" sz="2200" dirty="0">
              <a:solidFill>
                <a:srgbClr val="414141"/>
              </a:solidFill>
              <a:ea typeface="Calibri" panose="020F0502020204030204"/>
              <a:cs typeface="Calibri" panose="020F0502020204030204"/>
            </a:endParaRPr>
          </a:p>
          <a:p>
            <a:pPr marL="934720" indent="-433070" algn="l">
              <a:lnSpc>
                <a:spcPts val="2340"/>
              </a:lnSpc>
              <a:spcBef>
                <a:spcPts val="0"/>
              </a:spcBef>
              <a:spcAft>
                <a:spcPts val="700"/>
              </a:spcAft>
              <a:buClr>
                <a:srgbClr val="EC7C69"/>
              </a:buClr>
              <a:buFont typeface="Wingdings" pitchFamily="2" charset="2"/>
              <a:buChar char="q"/>
            </a:pPr>
            <a:endParaRPr lang="en-IE" sz="2200" dirty="0">
              <a:solidFill>
                <a:srgbClr val="414141"/>
              </a:solidFill>
              <a:ea typeface="Calibri" panose="020F0502020204030204"/>
              <a:cs typeface="Calibri" panose="020F0502020204030204"/>
            </a:endParaRPr>
          </a:p>
          <a:p>
            <a:pPr marL="934720" indent="-433070" algn="l">
              <a:lnSpc>
                <a:spcPts val="2340"/>
              </a:lnSpc>
              <a:spcBef>
                <a:spcPts val="0"/>
              </a:spcBef>
              <a:spcAft>
                <a:spcPts val="700"/>
              </a:spcAft>
              <a:buClr>
                <a:srgbClr val="EC7C69"/>
              </a:buClr>
              <a:buFont typeface="Wingdings" pitchFamily="2" charset="2"/>
              <a:buChar char="q"/>
            </a:pPr>
            <a:endParaRPr lang="en-IE" sz="2200" dirty="0">
              <a:solidFill>
                <a:srgbClr val="414141"/>
              </a:solidFill>
              <a:ea typeface="Calibri" panose="020F0502020204030204"/>
              <a:cs typeface="Calibri" panose="020F0502020204030204"/>
            </a:endParaRPr>
          </a:p>
          <a:p>
            <a:pPr marL="934720" indent="-433070"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startAt="5"/>
            </a:pPr>
            <a:r>
              <a:rPr lang="en-IE" sz="2200" dirty="0">
                <a:solidFill>
                  <a:srgbClr val="414141"/>
                </a:solidFill>
              </a:rPr>
              <a:t>Narišite zemljevid na list papirja ali v katerem koli računalniškem formatu, </a:t>
            </a:r>
            <a:r>
              <a:rPr lang="en-IE" sz="2200" err="1">
                <a:solidFill>
                  <a:srgbClr val="414141"/>
                </a:solidFill>
              </a:rPr>
              <a:t>npr</a:t>
            </a:r>
            <a:r>
              <a:rPr lang="en-IE" sz="2200" dirty="0">
                <a:solidFill>
                  <a:srgbClr val="414141"/>
                </a:solidFill>
              </a:rPr>
              <a:t>. v </a:t>
            </a:r>
            <a:r>
              <a:rPr lang="en-IE" sz="2200" err="1">
                <a:solidFill>
                  <a:srgbClr val="414141"/>
                </a:solidFill>
              </a:rPr>
              <a:t>programu</a:t>
            </a:r>
            <a:r>
              <a:rPr lang="en-IE" sz="2200" dirty="0">
                <a:solidFill>
                  <a:srgbClr val="414141"/>
                </a:solidFill>
              </a:rPr>
              <a:t> PowerPoint:</a:t>
            </a:r>
          </a:p>
          <a:p>
            <a:pPr marL="807720" indent="-431800" algn="l">
              <a:lnSpc>
                <a:spcPts val="2340"/>
              </a:lnSpc>
              <a:spcBef>
                <a:spcPts val="0"/>
              </a:spcBef>
              <a:spcAft>
                <a:spcPts val="700"/>
              </a:spcAft>
              <a:buClr>
                <a:srgbClr val="EC7C69"/>
              </a:buClr>
              <a:buFont typeface="Wingdings" pitchFamily="2" charset="2"/>
              <a:buChar char="q"/>
            </a:pPr>
            <a:r>
              <a:rPr lang="en-IE" sz="2200" dirty="0">
                <a:solidFill>
                  <a:srgbClr val="414141"/>
                </a:solidFill>
              </a:rPr>
              <a:t>Opišite vsako od zgoraj navedenih točk v </a:t>
            </a:r>
            <a:r>
              <a:rPr lang="en-IE" sz="2200" dirty="0" err="1">
                <a:solidFill>
                  <a:srgbClr val="414141"/>
                </a:solidFill>
              </a:rPr>
              <a:t>besedilu</a:t>
            </a:r>
            <a:r>
              <a:rPr lang="en-IE" sz="2200" dirty="0">
                <a:solidFill>
                  <a:srgbClr val="414141"/>
                </a:solidFill>
              </a:rPr>
              <a:t> in slikah.</a:t>
            </a:r>
            <a:endParaRPr lang="en-IE" sz="2200" dirty="0">
              <a:solidFill>
                <a:srgbClr val="414141"/>
              </a:solidFill>
              <a:ea typeface="Calibri" panose="020F0502020204030204"/>
              <a:cs typeface="Calibri" panose="020F0502020204030204"/>
            </a:endParaRPr>
          </a:p>
          <a:p>
            <a:pPr marL="807720" indent="-431800" algn="l">
              <a:lnSpc>
                <a:spcPts val="2340"/>
              </a:lnSpc>
              <a:spcBef>
                <a:spcPts val="0"/>
              </a:spcBef>
              <a:spcAft>
                <a:spcPts val="700"/>
              </a:spcAft>
              <a:buClr>
                <a:srgbClr val="EC7C69"/>
              </a:buClr>
              <a:buFont typeface="Wingdings" pitchFamily="2" charset="2"/>
              <a:buChar char="q"/>
            </a:pPr>
            <a:r>
              <a:rPr lang="en-IE" sz="2200" dirty="0">
                <a:solidFill>
                  <a:srgbClr val="414141"/>
                </a:solidFill>
              </a:rPr>
              <a:t>Na seznamu preverite, kaj za to podjetje obstaja in kaj ne – pri tem se morate zanašati na spletno stran podjetja in njen opis v </a:t>
            </a:r>
            <a:r>
              <a:rPr lang="en-IE" sz="2200" dirty="0" err="1">
                <a:solidFill>
                  <a:srgbClr val="414141"/>
                </a:solidFill>
              </a:rPr>
              <a:t>študiji</a:t>
            </a:r>
            <a:r>
              <a:rPr lang="en-IE" sz="2200" dirty="0">
                <a:solidFill>
                  <a:srgbClr val="414141"/>
                </a:solidFill>
              </a:rPr>
              <a:t> </a:t>
            </a:r>
            <a:r>
              <a:rPr lang="en-IE" sz="2200" dirty="0" err="1">
                <a:solidFill>
                  <a:srgbClr val="414141"/>
                </a:solidFill>
              </a:rPr>
              <a:t>primera</a:t>
            </a:r>
            <a:r>
              <a:rPr lang="en-IE" sz="2200" dirty="0">
                <a:solidFill>
                  <a:srgbClr val="414141"/>
                </a:solidFill>
              </a:rPr>
              <a:t>.</a:t>
            </a:r>
            <a:endParaRPr lang="en-IE" sz="2200" dirty="0">
              <a:solidFill>
                <a:srgbClr val="414141"/>
              </a:solidFill>
              <a:ea typeface="Calibri" panose="020F0502020204030204"/>
              <a:cs typeface="Calibri" panose="020F0502020204030204"/>
            </a:endParaRPr>
          </a:p>
          <a:p>
            <a:pPr marL="807720" indent="-431800" algn="l">
              <a:lnSpc>
                <a:spcPts val="2340"/>
              </a:lnSpc>
              <a:spcBef>
                <a:spcPts val="0"/>
              </a:spcBef>
              <a:spcAft>
                <a:spcPts val="700"/>
              </a:spcAft>
              <a:buClr>
                <a:srgbClr val="EC7C69"/>
              </a:buClr>
              <a:buFont typeface="Wingdings" pitchFamily="2" charset="2"/>
              <a:buChar char="q"/>
            </a:pPr>
            <a:r>
              <a:rPr lang="en-IE" sz="2200" dirty="0">
                <a:solidFill>
                  <a:srgbClr val="414141"/>
                </a:solidFill>
              </a:rPr>
              <a:t>Napišite, kaj manjka, in poskusite ugotoviti, kako bi to lahko izboljšalo možnosti gostov, da najdejo to podjetje in opravijo rezervacijo.</a:t>
            </a:r>
            <a:endParaRPr lang="en-IE" sz="2200" dirty="0">
              <a:solidFill>
                <a:srgbClr val="414141"/>
              </a:solidFill>
              <a:ea typeface="Calibri" panose="020F0502020204030204"/>
              <a:cs typeface="Calibri" panose="020F0502020204030204"/>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algn="l">
              <a:lnSpc>
                <a:spcPts val="2340"/>
              </a:lnSpc>
              <a:spcBef>
                <a:spcPts val="0"/>
              </a:spcBef>
              <a:spcAft>
                <a:spcPts val="700"/>
              </a:spcAft>
            </a:pPr>
            <a:endParaRPr lang="en-US" sz="2200" dirty="0">
              <a:solidFill>
                <a:srgbClr val="414141"/>
              </a:solidFill>
            </a:endParaRPr>
          </a:p>
        </p:txBody>
      </p:sp>
    </p:spTree>
    <p:extLst>
      <p:ext uri="{BB962C8B-B14F-4D97-AF65-F5344CB8AC3E}">
        <p14:creationId xmlns:p14="http://schemas.microsoft.com/office/powerpoint/2010/main" val="2970571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AEC97-BFC1-273F-407D-319A1F5F8D27}"/>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4B05CF3-4189-72C0-4DE9-6C3144A5D095}"/>
              </a:ext>
            </a:extLst>
          </p:cNvPr>
          <p:cNvSpPr>
            <a:spLocks noGrp="1"/>
          </p:cNvSpPr>
          <p:nvPr>
            <p:ph type="body" sz="quarter" idx="28"/>
          </p:nvPr>
        </p:nvSpPr>
        <p:spPr>
          <a:xfrm>
            <a:off x="672295" y="1305618"/>
            <a:ext cx="4793854" cy="4246763"/>
          </a:xfrm>
        </p:spPr>
        <p:txBody>
          <a:bodyPr/>
          <a:lstStyle/>
          <a:p>
            <a:pPr marL="0" indent="0">
              <a:spcAft>
                <a:spcPts val="600"/>
              </a:spcAft>
            </a:pPr>
            <a:r>
              <a:rPr lang="en-US" sz="2400" b="0" dirty="0"/>
              <a:t>V zadnji fazi, v poglavju 3, je predstavljen </a:t>
            </a:r>
            <a:r>
              <a:rPr lang="en-US" sz="2400" dirty="0"/>
              <a:t>Business Model Canvas (BMC), </a:t>
            </a:r>
            <a:r>
              <a:rPr lang="en-US" sz="2400" b="0" dirty="0"/>
              <a:t>preprost, a zmogljiv enostranski načrtovalni pripomoček. Udeleženci bodo načrtovali bistvene elemente svojega posla – od segmentov gostov in vrednostnih predlogov do virov prihodkov, stroškov, partnerstev in virov. Tako bodo dobili jasen in praktičen pregled nad tem, kako lahko njihov koncept nastanitve deluje v praksi.</a:t>
            </a:r>
          </a:p>
          <a:p>
            <a:pPr marL="0" indent="0">
              <a:lnSpc>
                <a:spcPts val="2480"/>
              </a:lnSpc>
            </a:pPr>
            <a:endParaRPr lang="en-US" sz="2400" b="0" dirty="0"/>
          </a:p>
        </p:txBody>
      </p:sp>
      <p:sp>
        <p:nvSpPr>
          <p:cNvPr id="8" name="Text Placeholder 7">
            <a:extLst>
              <a:ext uri="{FF2B5EF4-FFF2-40B4-BE49-F238E27FC236}">
                <a16:creationId xmlns:a16="http://schemas.microsoft.com/office/drawing/2014/main" id="{ACAE6F48-EAC2-3275-6F11-E671AF1A278F}"/>
              </a:ext>
            </a:extLst>
          </p:cNvPr>
          <p:cNvSpPr>
            <a:spLocks noGrp="1"/>
          </p:cNvSpPr>
          <p:nvPr>
            <p:ph type="body" sz="quarter" idx="27"/>
          </p:nvPr>
        </p:nvSpPr>
        <p:spPr>
          <a:xfrm>
            <a:off x="675469" y="303747"/>
            <a:ext cx="5041923" cy="720752"/>
          </a:xfrm>
        </p:spPr>
        <p:txBody>
          <a:bodyPr lIns="91440" tIns="45720" rIns="91440" bIns="45720" anchor="ctr">
            <a:noAutofit/>
          </a:bodyPr>
          <a:lstStyle/>
          <a:p>
            <a:r>
              <a:rPr lang="en-US" b="1" dirty="0"/>
              <a:t>Pregled modula 2</a:t>
            </a:r>
          </a:p>
        </p:txBody>
      </p:sp>
      <p:pic>
        <p:nvPicPr>
          <p:cNvPr id="16" name="Picture 15">
            <a:extLst>
              <a:ext uri="{FF2B5EF4-FFF2-40B4-BE49-F238E27FC236}">
                <a16:creationId xmlns:a16="http://schemas.microsoft.com/office/drawing/2014/main" id="{FBC88611-71C8-EE4D-A3FE-76301AEFB323}"/>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25" name="Text Placeholder 11">
            <a:extLst>
              <a:ext uri="{FF2B5EF4-FFF2-40B4-BE49-F238E27FC236}">
                <a16:creationId xmlns:a16="http://schemas.microsoft.com/office/drawing/2014/main" id="{B4CB4C26-3896-1C69-92D5-AE5272F82012}"/>
              </a:ext>
            </a:extLst>
          </p:cNvPr>
          <p:cNvSpPr txBox="1">
            <a:spLocks/>
          </p:cNvSpPr>
          <p:nvPr/>
        </p:nvSpPr>
        <p:spPr>
          <a:xfrm>
            <a:off x="5745806" y="1162065"/>
            <a:ext cx="700387" cy="626835"/>
          </a:xfrm>
          <a:prstGeom prst="rect">
            <a:avLst/>
          </a:prstGeom>
          <a:noFill/>
        </p:spPr>
        <p:txBody>
          <a:bodyPr anchor="b">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03</a:t>
            </a:r>
          </a:p>
        </p:txBody>
      </p:sp>
      <p:sp>
        <p:nvSpPr>
          <p:cNvPr id="27" name="Text Placeholder 12">
            <a:extLst>
              <a:ext uri="{FF2B5EF4-FFF2-40B4-BE49-F238E27FC236}">
                <a16:creationId xmlns:a16="http://schemas.microsoft.com/office/drawing/2014/main" id="{FF6D86E2-F7C9-A42F-C3A4-EF3C9A2F3372}"/>
              </a:ext>
            </a:extLst>
          </p:cNvPr>
          <p:cNvSpPr txBox="1">
            <a:spLocks/>
          </p:cNvSpPr>
          <p:nvPr/>
        </p:nvSpPr>
        <p:spPr>
          <a:xfrm>
            <a:off x="6680691" y="753369"/>
            <a:ext cx="5221925" cy="1690629"/>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solidFill>
                  <a:srgbClr val="EC7C69"/>
                </a:solidFill>
              </a:rPr>
              <a:t>Oblikovanje izvedljivega poslovnega načrta z uporabo poslovnega modela Canvas (BMC)</a:t>
            </a:r>
            <a:endParaRPr lang="en-US" b="1" dirty="0">
              <a:solidFill>
                <a:srgbClr val="EC7C69"/>
              </a:solidFill>
            </a:endParaRPr>
          </a:p>
        </p:txBody>
      </p:sp>
      <p:sp>
        <p:nvSpPr>
          <p:cNvPr id="28" name="Text Placeholder 14">
            <a:extLst>
              <a:ext uri="{FF2B5EF4-FFF2-40B4-BE49-F238E27FC236}">
                <a16:creationId xmlns:a16="http://schemas.microsoft.com/office/drawing/2014/main" id="{F81B8613-3AC3-123E-5F84-DCF1D570F89F}"/>
              </a:ext>
            </a:extLst>
          </p:cNvPr>
          <p:cNvSpPr txBox="1">
            <a:spLocks/>
          </p:cNvSpPr>
          <p:nvPr/>
        </p:nvSpPr>
        <p:spPr>
          <a:xfrm>
            <a:off x="6679763" y="2239270"/>
            <a:ext cx="5297084" cy="723299"/>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b="1" dirty="0">
                <a:solidFill>
                  <a:srgbClr val="414141"/>
                </a:solidFill>
              </a:rPr>
              <a:t>Uporabite Business Model Canvas (BMC) </a:t>
            </a:r>
            <a:r>
              <a:rPr lang="en-US" sz="2000" dirty="0">
                <a:solidFill>
                  <a:srgbClr val="414141"/>
                </a:solidFill>
              </a:rPr>
              <a:t>kot orodje za načrtovanje, da </a:t>
            </a:r>
            <a:r>
              <a:rPr lang="en-US" sz="2000" dirty="0" err="1">
                <a:solidFill>
                  <a:srgbClr val="414141"/>
                </a:solidFill>
              </a:rPr>
              <a:t>organizirate </a:t>
            </a:r>
            <a:r>
              <a:rPr lang="en-US" sz="2000" dirty="0">
                <a:solidFill>
                  <a:srgbClr val="414141"/>
                </a:solidFill>
              </a:rPr>
              <a:t>poslovne ideje.</a:t>
            </a:r>
          </a:p>
          <a:p>
            <a:pPr marL="342900" indent="-342900">
              <a:buFont typeface="Arial" panose="020B0604020202020204" pitchFamily="34" charset="0"/>
              <a:buChar char="•"/>
            </a:pPr>
            <a:r>
              <a:rPr lang="en-US" sz="2000" b="1" dirty="0">
                <a:solidFill>
                  <a:srgbClr val="414141"/>
                </a:solidFill>
              </a:rPr>
              <a:t>Načrtujte koncept nastanitve </a:t>
            </a:r>
            <a:r>
              <a:rPr lang="en-US" sz="2000" dirty="0">
                <a:solidFill>
                  <a:srgbClr val="414141"/>
                </a:solidFill>
              </a:rPr>
              <a:t>na ključnih področjih, vključno s segmenti gostov, vrednostno ponudbo, kanali, viri prihodkov, strukturami stroškov in partnerstvi.</a:t>
            </a:r>
          </a:p>
          <a:p>
            <a:pPr marL="342900" indent="-342900">
              <a:buFont typeface="Arial" panose="020B0604020202020204" pitchFamily="34" charset="0"/>
              <a:buChar char="•"/>
            </a:pPr>
            <a:r>
              <a:rPr lang="en-US" sz="2000" dirty="0">
                <a:solidFill>
                  <a:srgbClr val="414141"/>
                </a:solidFill>
              </a:rPr>
              <a:t>Jasno</a:t>
            </a:r>
            <a:r>
              <a:rPr lang="en-US" sz="2000" b="1" dirty="0">
                <a:solidFill>
                  <a:srgbClr val="414141"/>
                </a:solidFill>
              </a:rPr>
              <a:t> predstavite svoj poslovni model </a:t>
            </a:r>
            <a:r>
              <a:rPr lang="en-US" sz="2000" dirty="0">
                <a:solidFill>
                  <a:srgbClr val="414141"/>
                </a:solidFill>
              </a:rPr>
              <a:t>z uporabo enostranskega okvira BMC.</a:t>
            </a:r>
          </a:p>
          <a:p>
            <a:pPr marL="342900" indent="-342900">
              <a:buFont typeface="Arial" panose="020B0604020202020204" pitchFamily="34" charset="0"/>
              <a:buChar char="•"/>
            </a:pPr>
            <a:r>
              <a:rPr lang="en-US" sz="2000" b="1" dirty="0">
                <a:solidFill>
                  <a:srgbClr val="414141"/>
                </a:solidFill>
              </a:rPr>
              <a:t>Ocenite izvedljivost svoje poslovne </a:t>
            </a:r>
            <a:r>
              <a:rPr lang="en-US" sz="2000" dirty="0">
                <a:solidFill>
                  <a:srgbClr val="414141"/>
                </a:solidFill>
              </a:rPr>
              <a:t>ideje na podlagi tržnih spoznanj in finančnih napovedi.</a:t>
            </a:r>
          </a:p>
          <a:p>
            <a:pPr marL="342900" indent="-342900">
              <a:buFont typeface="Arial" panose="020B0604020202020204" pitchFamily="34" charset="0"/>
              <a:buChar char="•"/>
            </a:pPr>
            <a:r>
              <a:rPr lang="en-US" sz="2000" b="1" dirty="0">
                <a:solidFill>
                  <a:srgbClr val="414141"/>
                </a:solidFill>
              </a:rPr>
              <a:t>Ocenite, kako se različne komponente BMC povezujejo </a:t>
            </a:r>
            <a:r>
              <a:rPr lang="en-US" sz="2000" dirty="0">
                <a:solidFill>
                  <a:srgbClr val="414141"/>
                </a:solidFill>
              </a:rPr>
              <a:t>in vplivajo druga na drugo, da bi okrepili svoj celotni poslovni načrt.</a:t>
            </a:r>
            <a:endParaRPr lang="en-GB" sz="2000" dirty="0">
              <a:solidFill>
                <a:srgbClr val="414141"/>
              </a:solidFill>
            </a:endParaRPr>
          </a:p>
        </p:txBody>
      </p:sp>
      <p:cxnSp>
        <p:nvCxnSpPr>
          <p:cNvPr id="29" name="Straight Connector 28">
            <a:extLst>
              <a:ext uri="{FF2B5EF4-FFF2-40B4-BE49-F238E27FC236}">
                <a16:creationId xmlns:a16="http://schemas.microsoft.com/office/drawing/2014/main" id="{52ECE6AB-0A4F-383D-5491-21F01DB62F49}"/>
              </a:ext>
            </a:extLst>
          </p:cNvPr>
          <p:cNvCxnSpPr>
            <a:cxnSpLocks/>
          </p:cNvCxnSpPr>
          <p:nvPr/>
        </p:nvCxnSpPr>
        <p:spPr>
          <a:xfrm flipH="1">
            <a:off x="5393491" y="224301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6704992-3377-4CB4-9344-10678EFC3564}"/>
              </a:ext>
            </a:extLst>
          </p:cNvPr>
          <p:cNvSpPr txBox="1"/>
          <p:nvPr/>
        </p:nvSpPr>
        <p:spPr>
          <a:xfrm>
            <a:off x="6679763" y="228010"/>
            <a:ext cx="4617728" cy="523220"/>
          </a:xfrm>
          <a:prstGeom prst="rect">
            <a:avLst/>
          </a:prstGeom>
          <a:noFill/>
        </p:spPr>
        <p:txBody>
          <a:bodyPr wrap="square" rtlCol="0">
            <a:spAutoFit/>
          </a:bodyPr>
          <a:lstStyle/>
          <a:p>
            <a:r>
              <a:rPr lang="en-US" sz="2800" b="1" dirty="0">
                <a:solidFill>
                  <a:srgbClr val="459597"/>
                </a:solidFill>
              </a:rPr>
              <a:t>Učni izidi</a:t>
            </a:r>
            <a:endParaRPr lang="en-IE" sz="2800" b="1" dirty="0">
              <a:solidFill>
                <a:srgbClr val="459597"/>
              </a:solidFill>
            </a:endParaRPr>
          </a:p>
        </p:txBody>
      </p:sp>
    </p:spTree>
    <p:extLst>
      <p:ext uri="{BB962C8B-B14F-4D97-AF65-F5344CB8AC3E}">
        <p14:creationId xmlns:p14="http://schemas.microsoft.com/office/powerpoint/2010/main" val="4227780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DB6C2-0C4C-90EC-1CB6-6CCC59AF400C}"/>
            </a:ext>
          </a:extLst>
        </p:cNvPr>
        <p:cNvGrpSpPr/>
        <p:nvPr/>
      </p:nvGrpSpPr>
      <p:grpSpPr>
        <a:xfrm>
          <a:off x="0" y="0"/>
          <a:ext cx="0" cy="0"/>
          <a:chOff x="0" y="0"/>
          <a:chExt cx="0" cy="0"/>
        </a:xfrm>
      </p:grpSpPr>
      <p:pic>
        <p:nvPicPr>
          <p:cNvPr id="10" name="Staðgengill myndar 11" descr="Person taking book from bookshelf">
            <a:extLst>
              <a:ext uri="{FF2B5EF4-FFF2-40B4-BE49-F238E27FC236}">
                <a16:creationId xmlns:a16="http://schemas.microsoft.com/office/drawing/2014/main" id="{10F8CA84-C106-7EB2-A326-7DD4FA258199}"/>
              </a:ext>
            </a:extLst>
          </p:cNvPr>
          <p:cNvPicPr>
            <a:picLocks noGrp="1" noChangeAspect="1"/>
          </p:cNvPicPr>
          <p:nvPr>
            <p:ph type="pic" sz="quarter" idx="19"/>
          </p:nvPr>
        </p:nvPicPr>
        <p:blipFill>
          <a:blip r:embed="rId2"/>
          <a:srcRect l="1999" r="1999"/>
          <a:stretch>
            <a:fillRect/>
          </a:stretch>
        </p:blipFill>
        <p:spPr/>
      </p:pic>
      <p:sp>
        <p:nvSpPr>
          <p:cNvPr id="2" name="Text Placeholder 1">
            <a:extLst>
              <a:ext uri="{FF2B5EF4-FFF2-40B4-BE49-F238E27FC236}">
                <a16:creationId xmlns:a16="http://schemas.microsoft.com/office/drawing/2014/main" id="{365AFA94-AD28-F603-44AB-64AE3D2CB11C}"/>
              </a:ext>
            </a:extLst>
          </p:cNvPr>
          <p:cNvSpPr>
            <a:spLocks noGrp="1"/>
          </p:cNvSpPr>
          <p:nvPr>
            <p:ph type="body" sz="quarter" idx="16"/>
          </p:nvPr>
        </p:nvSpPr>
        <p:spPr>
          <a:xfrm>
            <a:off x="733931" y="3429000"/>
            <a:ext cx="4617998" cy="3066422"/>
          </a:xfrm>
        </p:spPr>
        <p:txBody>
          <a:bodyPr>
            <a:noAutofit/>
          </a:bodyPr>
          <a:lstStyle/>
          <a:p>
            <a:pPr>
              <a:lnSpc>
                <a:spcPts val="3900"/>
              </a:lnSpc>
            </a:pPr>
            <a:r>
              <a:rPr lang="en-GB" sz="4000" dirty="0"/>
              <a:t>Dodatne predloge za vire, vaje itd.</a:t>
            </a:r>
          </a:p>
          <a:p>
            <a:pPr>
              <a:lnSpc>
                <a:spcPts val="3900"/>
              </a:lnSpc>
            </a:pPr>
            <a:endParaRPr lang="en-GB" sz="4000" dirty="0"/>
          </a:p>
        </p:txBody>
      </p:sp>
      <p:sp>
        <p:nvSpPr>
          <p:cNvPr id="3" name="Text Placeholder 2">
            <a:extLst>
              <a:ext uri="{FF2B5EF4-FFF2-40B4-BE49-F238E27FC236}">
                <a16:creationId xmlns:a16="http://schemas.microsoft.com/office/drawing/2014/main" id="{DC2DC217-B2B3-F13F-A896-84E8B59BDE79}"/>
              </a:ext>
            </a:extLst>
          </p:cNvPr>
          <p:cNvSpPr>
            <a:spLocks noGrp="1"/>
          </p:cNvSpPr>
          <p:nvPr>
            <p:ph type="body" sz="quarter" idx="17"/>
          </p:nvPr>
        </p:nvSpPr>
        <p:spPr>
          <a:xfrm>
            <a:off x="733931" y="1095586"/>
            <a:ext cx="5362069" cy="885067"/>
          </a:xfrm>
        </p:spPr>
        <p:txBody>
          <a:bodyPr lIns="91440" tIns="45720" rIns="91440" bIns="45720" anchor="t">
            <a:noAutofit/>
          </a:bodyPr>
          <a:lstStyle/>
          <a:p>
            <a:pPr>
              <a:lnSpc>
                <a:spcPts val="6220"/>
              </a:lnSpc>
              <a:spcBef>
                <a:spcPts val="0"/>
              </a:spcBef>
            </a:pPr>
            <a:r>
              <a:rPr lang="en-IE" sz="6600" b="1" dirty="0"/>
              <a:t>Viri</a:t>
            </a:r>
          </a:p>
        </p:txBody>
      </p:sp>
      <p:sp>
        <p:nvSpPr>
          <p:cNvPr id="8" name="Text Placeholder 7">
            <a:extLst>
              <a:ext uri="{FF2B5EF4-FFF2-40B4-BE49-F238E27FC236}">
                <a16:creationId xmlns:a16="http://schemas.microsoft.com/office/drawing/2014/main" id="{6BFE7435-FDF2-CBBA-5ECF-035E5D1EB252}"/>
              </a:ext>
            </a:extLst>
          </p:cNvPr>
          <p:cNvSpPr>
            <a:spLocks noGrp="1"/>
          </p:cNvSpPr>
          <p:nvPr>
            <p:ph type="body" sz="quarter" idx="65"/>
          </p:nvPr>
        </p:nvSpPr>
        <p:spPr>
          <a:xfrm>
            <a:off x="8485094" y="1451578"/>
            <a:ext cx="3706906" cy="452458"/>
          </a:xfrm>
          <a:solidFill>
            <a:srgbClr val="EC7C69"/>
          </a:solidFill>
        </p:spPr>
        <p:txBody>
          <a:bodyPr lIns="91440" tIns="45720" rIns="91440" bIns="45720" anchor="ctr">
            <a:noAutofit/>
          </a:bodyPr>
          <a:lstStyle/>
          <a:p>
            <a:pPr algn="ctr"/>
            <a:r>
              <a:rPr lang="en-GB" sz="1200" dirty="0">
                <a:latin typeface="Calibri"/>
                <a:ea typeface="Calibri"/>
                <a:cs typeface="Calibri"/>
              </a:rPr>
              <a:t>Avtorske pravice za fotografije: Slike so </a:t>
            </a:r>
            <a:r>
              <a:rPr lang="en-GB" sz="1200" dirty="0" err="1">
                <a:latin typeface="Calibri"/>
                <a:ea typeface="Calibri"/>
                <a:cs typeface="Calibri"/>
              </a:rPr>
              <a:t>uporabljene</a:t>
            </a:r>
            <a:r>
              <a:rPr lang="en-GB" sz="1200" dirty="0">
                <a:latin typeface="Calibri"/>
                <a:ea typeface="Calibri"/>
                <a:cs typeface="Calibri"/>
              </a:rPr>
              <a:t> v </a:t>
            </a:r>
            <a:r>
              <a:rPr lang="en-GB" sz="1200" dirty="0" err="1">
                <a:latin typeface="Calibri"/>
                <a:ea typeface="Calibri"/>
                <a:cs typeface="Calibri"/>
              </a:rPr>
              <a:t>skladu</a:t>
            </a:r>
            <a:r>
              <a:rPr lang="en-GB" sz="1200" dirty="0">
                <a:latin typeface="Calibri"/>
                <a:ea typeface="Calibri"/>
                <a:cs typeface="Calibri"/>
              </a:rPr>
              <a:t> z </a:t>
            </a:r>
            <a:r>
              <a:rPr lang="en-GB" sz="1200" dirty="0" err="1">
                <a:latin typeface="Calibri"/>
                <a:ea typeface="Calibri"/>
                <a:cs typeface="Calibri"/>
              </a:rPr>
              <a:t>licenco</a:t>
            </a:r>
            <a:r>
              <a:rPr lang="en-GB" sz="1200" dirty="0">
                <a:latin typeface="Calibri"/>
                <a:ea typeface="Calibri"/>
                <a:cs typeface="Calibri"/>
              </a:rPr>
              <a:t> </a:t>
            </a:r>
            <a:r>
              <a:rPr lang="en-GB" sz="1200" dirty="0" err="1">
                <a:latin typeface="Calibri"/>
                <a:ea typeface="Calibri"/>
                <a:cs typeface="Calibri"/>
              </a:rPr>
              <a:t>iz</a:t>
            </a:r>
            <a:r>
              <a:rPr lang="en-GB" sz="1200" dirty="0">
                <a:latin typeface="Calibri"/>
                <a:ea typeface="Calibri"/>
                <a:cs typeface="Calibri"/>
              </a:rPr>
              <a:t> </a:t>
            </a:r>
            <a:r>
              <a:rPr lang="en-GB" sz="1200" dirty="0" err="1">
                <a:latin typeface="Calibri"/>
                <a:ea typeface="Calibri"/>
                <a:cs typeface="Calibri"/>
              </a:rPr>
              <a:t>knjižnice</a:t>
            </a:r>
            <a:r>
              <a:rPr lang="en-GB" sz="1200" dirty="0">
                <a:latin typeface="Calibri"/>
                <a:ea typeface="Calibri"/>
                <a:cs typeface="Calibri"/>
              </a:rPr>
              <a:t> Microsoft 365.</a:t>
            </a:r>
            <a:endParaRPr lang="sl-SI" dirty="0"/>
          </a:p>
        </p:txBody>
      </p:sp>
      <p:sp>
        <p:nvSpPr>
          <p:cNvPr id="4" name="Freeform 3">
            <a:extLst>
              <a:ext uri="{FF2B5EF4-FFF2-40B4-BE49-F238E27FC236}">
                <a16:creationId xmlns:a16="http://schemas.microsoft.com/office/drawing/2014/main" id="{F6AE061B-82A7-9827-B19A-3FC1CA47BB36}"/>
              </a:ext>
            </a:extLst>
          </p:cNvPr>
          <p:cNvSpPr/>
          <p:nvPr/>
        </p:nvSpPr>
        <p:spPr>
          <a:xfrm>
            <a:off x="0" y="2950938"/>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5B0CB26D-238E-AEE9-045E-CC6D4984104C}"/>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40</a:t>
            </a:fld>
            <a:endParaRPr lang="fr-CA" sz="1200" dirty="0"/>
          </a:p>
        </p:txBody>
      </p:sp>
      <p:pic>
        <p:nvPicPr>
          <p:cNvPr id="9" name="Picture 8">
            <a:extLst>
              <a:ext uri="{FF2B5EF4-FFF2-40B4-BE49-F238E27FC236}">
                <a16:creationId xmlns:a16="http://schemas.microsoft.com/office/drawing/2014/main" id="{F90918ED-4B1D-295F-DA25-4026036127C6}"/>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26008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A70B8-852C-5A79-E76F-2784E0B3EC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2283CFE-BE41-71DB-84D5-3ABEC21051B4}"/>
              </a:ext>
            </a:extLst>
          </p:cNvPr>
          <p:cNvSpPr txBox="1"/>
          <p:nvPr/>
        </p:nvSpPr>
        <p:spPr>
          <a:xfrm>
            <a:off x="176525" y="145330"/>
            <a:ext cx="11838949" cy="646331"/>
          </a:xfrm>
          <a:prstGeom prst="rect">
            <a:avLst/>
          </a:prstGeom>
          <a:noFill/>
        </p:spPr>
        <p:txBody>
          <a:bodyPr wrap="square" lIns="91440" tIns="45720" rIns="91440" bIns="45720" rtlCol="0" anchor="t">
            <a:spAutoFit/>
          </a:bodyPr>
          <a:lstStyle/>
          <a:p>
            <a:r>
              <a:rPr lang="en-US" sz="3600" b="1" dirty="0" err="1">
                <a:solidFill>
                  <a:srgbClr val="459597"/>
                </a:solidFill>
                <a:latin typeface="Calibri"/>
                <a:ea typeface="Calibri"/>
                <a:cs typeface="Calibri"/>
              </a:rPr>
              <a:t>Predloga</a:t>
            </a:r>
            <a:r>
              <a:rPr lang="en-US" sz="3600" b="1" dirty="0">
                <a:solidFill>
                  <a:srgbClr val="459597"/>
                </a:solidFill>
                <a:latin typeface="Calibri"/>
                <a:ea typeface="Calibri"/>
                <a:cs typeface="Calibri"/>
              </a:rPr>
              <a:t> za </a:t>
            </a:r>
            <a:r>
              <a:rPr lang="en-US" sz="3600" b="1" dirty="0" err="1">
                <a:solidFill>
                  <a:srgbClr val="459597"/>
                </a:solidFill>
                <a:latin typeface="Calibri"/>
                <a:ea typeface="Calibri"/>
                <a:cs typeface="Calibri"/>
              </a:rPr>
              <a:t>poslovni</a:t>
            </a:r>
            <a:r>
              <a:rPr lang="en-US" sz="3600" b="1" dirty="0">
                <a:solidFill>
                  <a:srgbClr val="459597"/>
                </a:solidFill>
                <a:latin typeface="Calibri"/>
                <a:ea typeface="Calibri"/>
                <a:cs typeface="Calibri"/>
              </a:rPr>
              <a:t> model </a:t>
            </a:r>
            <a:r>
              <a:rPr lang="en-US" sz="2400" dirty="0">
                <a:solidFill>
                  <a:srgbClr val="459597"/>
                </a:solidFill>
                <a:latin typeface="Calibri"/>
                <a:ea typeface="Calibri"/>
                <a:cs typeface="Calibri"/>
              </a:rPr>
              <a:t>(</a:t>
            </a:r>
            <a:r>
              <a:rPr lang="en-US" sz="2400" dirty="0" err="1">
                <a:solidFill>
                  <a:srgbClr val="459597"/>
                </a:solidFill>
                <a:latin typeface="Calibri"/>
                <a:ea typeface="Calibri"/>
                <a:cs typeface="Calibri"/>
              </a:rPr>
              <a:t>možnost</a:t>
            </a:r>
            <a:r>
              <a:rPr lang="en-US" sz="2400" dirty="0">
                <a:solidFill>
                  <a:srgbClr val="459597"/>
                </a:solidFill>
                <a:latin typeface="Calibri"/>
                <a:ea typeface="Calibri"/>
                <a:cs typeface="Calibri"/>
              </a:rPr>
              <a:t> </a:t>
            </a:r>
            <a:r>
              <a:rPr lang="en-US" sz="2400" dirty="0" err="1">
                <a:solidFill>
                  <a:srgbClr val="459597"/>
                </a:solidFill>
                <a:latin typeface="Calibri"/>
                <a:ea typeface="Calibri"/>
                <a:cs typeface="Calibri"/>
              </a:rPr>
              <a:t>urejanja</a:t>
            </a:r>
            <a:r>
              <a:rPr lang="en-US" sz="2400" dirty="0">
                <a:solidFill>
                  <a:srgbClr val="459597"/>
                </a:solidFill>
                <a:latin typeface="Calibri"/>
                <a:ea typeface="Calibri"/>
                <a:cs typeface="Calibri"/>
              </a:rPr>
              <a:t>) </a:t>
            </a:r>
          </a:p>
        </p:txBody>
      </p:sp>
      <p:sp>
        <p:nvSpPr>
          <p:cNvPr id="5" name="TextBox 4">
            <a:extLst>
              <a:ext uri="{FF2B5EF4-FFF2-40B4-BE49-F238E27FC236}">
                <a16:creationId xmlns:a16="http://schemas.microsoft.com/office/drawing/2014/main" id="{36DA0A9F-8904-60D4-6E0A-675A9ECD8047}"/>
              </a:ext>
            </a:extLst>
          </p:cNvPr>
          <p:cNvSpPr txBox="1"/>
          <p:nvPr/>
        </p:nvSpPr>
        <p:spPr>
          <a:xfrm>
            <a:off x="198147" y="786750"/>
            <a:ext cx="11503937" cy="605487"/>
          </a:xfrm>
          <a:prstGeom prst="rect">
            <a:avLst/>
          </a:prstGeom>
          <a:noFill/>
        </p:spPr>
        <p:txBody>
          <a:bodyPr wrap="square" lIns="91440" tIns="45720" rIns="91440" bIns="45720" anchor="t">
            <a:spAutoFit/>
          </a:bodyPr>
          <a:lstStyle/>
          <a:p>
            <a:pPr>
              <a:lnSpc>
                <a:spcPts val="1860"/>
              </a:lnSpc>
            </a:pPr>
            <a:r>
              <a:rPr lang="en-US" sz="1900" i="1" dirty="0">
                <a:solidFill>
                  <a:srgbClr val="414141"/>
                </a:solidFill>
                <a:latin typeface="Calibri"/>
                <a:ea typeface="Calibri"/>
                <a:cs typeface="Calibri"/>
              </a:rPr>
              <a:t>Uporabite spodnja navodila za izpolnitev vsakega dela poslovnega modela, da boste lahko razvili celovito razumevanje operativnega in strateškega okvira vašega podjetja.</a:t>
            </a:r>
          </a:p>
        </p:txBody>
      </p:sp>
      <p:graphicFrame>
        <p:nvGraphicFramePr>
          <p:cNvPr id="16" name="Table 15">
            <a:extLst>
              <a:ext uri="{FF2B5EF4-FFF2-40B4-BE49-F238E27FC236}">
                <a16:creationId xmlns:a16="http://schemas.microsoft.com/office/drawing/2014/main" id="{7583B36F-225B-7319-47E2-6D20F63D4899}"/>
              </a:ext>
            </a:extLst>
          </p:cNvPr>
          <p:cNvGraphicFramePr>
            <a:graphicFrameLocks noGrp="1"/>
          </p:cNvGraphicFramePr>
          <p:nvPr>
            <p:extLst>
              <p:ext uri="{D42A27DB-BD31-4B8C-83A1-F6EECF244321}">
                <p14:modId xmlns:p14="http://schemas.microsoft.com/office/powerpoint/2010/main" val="2974285827"/>
              </p:ext>
            </p:extLst>
          </p:nvPr>
        </p:nvGraphicFramePr>
        <p:xfrm>
          <a:off x="272084" y="1374187"/>
          <a:ext cx="11430000" cy="5024884"/>
        </p:xfrm>
        <a:graphic>
          <a:graphicData uri="http://schemas.openxmlformats.org/drawingml/2006/table">
            <a:tbl>
              <a:tblPr/>
              <a:tblGrid>
                <a:gridCol w="2286000">
                  <a:extLst>
                    <a:ext uri="{9D8B030D-6E8A-4147-A177-3AD203B41FA5}">
                      <a16:colId xmlns:a16="http://schemas.microsoft.com/office/drawing/2014/main" val="1915489427"/>
                    </a:ext>
                  </a:extLst>
                </a:gridCol>
                <a:gridCol w="2286000">
                  <a:extLst>
                    <a:ext uri="{9D8B030D-6E8A-4147-A177-3AD203B41FA5}">
                      <a16:colId xmlns:a16="http://schemas.microsoft.com/office/drawing/2014/main" val="3648122560"/>
                    </a:ext>
                  </a:extLst>
                </a:gridCol>
                <a:gridCol w="2286000">
                  <a:extLst>
                    <a:ext uri="{9D8B030D-6E8A-4147-A177-3AD203B41FA5}">
                      <a16:colId xmlns:a16="http://schemas.microsoft.com/office/drawing/2014/main" val="489068831"/>
                    </a:ext>
                  </a:extLst>
                </a:gridCol>
                <a:gridCol w="2286000">
                  <a:extLst>
                    <a:ext uri="{9D8B030D-6E8A-4147-A177-3AD203B41FA5}">
                      <a16:colId xmlns:a16="http://schemas.microsoft.com/office/drawing/2014/main" val="1821452548"/>
                    </a:ext>
                  </a:extLst>
                </a:gridCol>
                <a:gridCol w="2286000">
                  <a:extLst>
                    <a:ext uri="{9D8B030D-6E8A-4147-A177-3AD203B41FA5}">
                      <a16:colId xmlns:a16="http://schemas.microsoft.com/office/drawing/2014/main" val="1649091000"/>
                    </a:ext>
                  </a:extLst>
                </a:gridCol>
              </a:tblGrid>
              <a:tr h="1723378">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61284179"/>
                  </a:ext>
                </a:extLst>
              </a:tr>
              <a:tr h="1650753">
                <a:tc vMerge="1">
                  <a:txBody>
                    <a:bodyPr/>
                    <a:lstStyle/>
                    <a:p>
                      <a:endParaRPr lang="en-US"/>
                    </a:p>
                  </a:txBody>
                  <a:tcPr>
                    <a:lnT w="12700" cap="flat" cmpd="sng" algn="ctr">
                      <a:solidFill>
                        <a:schemeClr val="bg1">
                          <a:lumMod val="75000"/>
                        </a:schemeClr>
                      </a:solidFill>
                      <a:prstDash val="solid"/>
                      <a:round/>
                      <a:headEnd type="none" w="med" len="med"/>
                      <a:tailEnd type="none" w="med" len="med"/>
                    </a:lnT>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BFBFBF"/>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BFBFBF"/>
                      </a:solidFill>
                      <a:prstDash val="solid"/>
                      <a:round/>
                      <a:headEnd type="none" w="med" len="med"/>
                      <a:tailEnd type="none" w="med" len="med"/>
                    </a:lnL>
                  </a:tcPr>
                </a:tc>
                <a:extLst>
                  <a:ext uri="{0D108BD9-81ED-4DB2-BD59-A6C34878D82A}">
                    <a16:rowId xmlns:a16="http://schemas.microsoft.com/office/drawing/2014/main" val="2172348578"/>
                  </a:ext>
                </a:extLst>
              </a:tr>
              <a:tr h="1650753">
                <a:tc grid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en-US"/>
                    </a:p>
                  </a:txBody>
                  <a:tcPr/>
                </a:tc>
                <a:tc gridSpan="3">
                  <a:txBody>
                    <a:bodyPr/>
                    <a:lstStyle/>
                    <a:p>
                      <a:pPr algn="l" fontAlgn="ctr"/>
                      <a:endParaRPr lang="en-US" sz="7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45382130"/>
                  </a:ext>
                </a:extLst>
              </a:tr>
            </a:tbl>
          </a:graphicData>
        </a:graphic>
      </p:graphicFrame>
      <p:pic>
        <p:nvPicPr>
          <p:cNvPr id="17" name="Graphic 2" descr="Handshake outline">
            <a:extLst>
              <a:ext uri="{FF2B5EF4-FFF2-40B4-BE49-F238E27FC236}">
                <a16:creationId xmlns:a16="http://schemas.microsoft.com/office/drawing/2014/main" id="{61B243A9-18A3-EC59-BC92-8050393A81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19267" y="1937399"/>
            <a:ext cx="602159" cy="602159"/>
          </a:xfrm>
          <a:prstGeom prst="rect">
            <a:avLst/>
          </a:prstGeom>
        </p:spPr>
      </p:pic>
      <p:pic>
        <p:nvPicPr>
          <p:cNvPr id="18" name="Graphic 4" descr="Playbook outline">
            <a:extLst>
              <a:ext uri="{FF2B5EF4-FFF2-40B4-BE49-F238E27FC236}">
                <a16:creationId xmlns:a16="http://schemas.microsoft.com/office/drawing/2014/main" id="{4DBB4260-CF4E-3418-9217-5F4A7C2C1B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66782" y="1878859"/>
            <a:ext cx="590550" cy="590550"/>
          </a:xfrm>
          <a:prstGeom prst="rect">
            <a:avLst/>
          </a:prstGeom>
        </p:spPr>
      </p:pic>
      <p:pic>
        <p:nvPicPr>
          <p:cNvPr id="19" name="Graphic 6" descr="Circular flowchart outline">
            <a:extLst>
              <a:ext uri="{FF2B5EF4-FFF2-40B4-BE49-F238E27FC236}">
                <a16:creationId xmlns:a16="http://schemas.microsoft.com/office/drawing/2014/main" id="{72810167-629F-8C4A-68F4-ACE2E35529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67532" y="3572268"/>
            <a:ext cx="616032" cy="616032"/>
          </a:xfrm>
          <a:prstGeom prst="rect">
            <a:avLst/>
          </a:prstGeom>
        </p:spPr>
      </p:pic>
      <p:pic>
        <p:nvPicPr>
          <p:cNvPr id="20" name="Graphic 8" descr="Clipboard Checked outline">
            <a:extLst>
              <a:ext uri="{FF2B5EF4-FFF2-40B4-BE49-F238E27FC236}">
                <a16:creationId xmlns:a16="http://schemas.microsoft.com/office/drawing/2014/main" id="{05BFBB82-60F4-D409-1AAD-A080012F4B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83186" y="1937512"/>
            <a:ext cx="533400" cy="533400"/>
          </a:xfrm>
          <a:prstGeom prst="rect">
            <a:avLst/>
          </a:prstGeom>
        </p:spPr>
      </p:pic>
      <p:pic>
        <p:nvPicPr>
          <p:cNvPr id="21" name="Graphic 12" descr="Target Audience outline">
            <a:extLst>
              <a:ext uri="{FF2B5EF4-FFF2-40B4-BE49-F238E27FC236}">
                <a16:creationId xmlns:a16="http://schemas.microsoft.com/office/drawing/2014/main" id="{DF850759-F08D-638F-4570-9A1EF8DD301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43510" y="1977637"/>
            <a:ext cx="615130" cy="615130"/>
          </a:xfrm>
          <a:prstGeom prst="rect">
            <a:avLst/>
          </a:prstGeom>
        </p:spPr>
      </p:pic>
      <p:pic>
        <p:nvPicPr>
          <p:cNvPr id="24" name="Graphic 18" descr="Money outline">
            <a:extLst>
              <a:ext uri="{FF2B5EF4-FFF2-40B4-BE49-F238E27FC236}">
                <a16:creationId xmlns:a16="http://schemas.microsoft.com/office/drawing/2014/main" id="{DADC18F6-848B-5FDE-210A-F8D3FE44106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63144" y="5089896"/>
            <a:ext cx="600075" cy="600075"/>
          </a:xfrm>
          <a:prstGeom prst="rect">
            <a:avLst/>
          </a:prstGeom>
        </p:spPr>
      </p:pic>
      <p:pic>
        <p:nvPicPr>
          <p:cNvPr id="25" name="Graphic 20" descr="Register outline">
            <a:extLst>
              <a:ext uri="{FF2B5EF4-FFF2-40B4-BE49-F238E27FC236}">
                <a16:creationId xmlns:a16="http://schemas.microsoft.com/office/drawing/2014/main" id="{364C24EA-7ABD-C993-0D9A-E98631F6E67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114926" y="5156155"/>
            <a:ext cx="495404" cy="495404"/>
          </a:xfrm>
          <a:prstGeom prst="rect">
            <a:avLst/>
          </a:prstGeom>
        </p:spPr>
      </p:pic>
      <p:sp>
        <p:nvSpPr>
          <p:cNvPr id="4" name="TextBox 6">
            <a:extLst>
              <a:ext uri="{FF2B5EF4-FFF2-40B4-BE49-F238E27FC236}">
                <a16:creationId xmlns:a16="http://schemas.microsoft.com/office/drawing/2014/main" id="{0102307C-C447-0C8F-3133-A64AF517EF2F}"/>
              </a:ext>
            </a:extLst>
          </p:cNvPr>
          <p:cNvSpPr txBox="1"/>
          <p:nvPr/>
        </p:nvSpPr>
        <p:spPr>
          <a:xfrm>
            <a:off x="272084" y="6533254"/>
            <a:ext cx="1104935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900" dirty="0">
                <a:solidFill>
                  <a:srgbClr val="414141"/>
                </a:solidFill>
                <a:latin typeface="Calibri" panose="020F0502020204030204" pitchFamily="34" charset="0"/>
                <a:cs typeface="Calibri" panose="020F0502020204030204" pitchFamily="34" charset="0"/>
              </a:rPr>
              <a:t>Vir:</a:t>
            </a:r>
            <a:r>
              <a:rPr lang="en-US" sz="900" i="1" dirty="0">
                <a:solidFill>
                  <a:srgbClr val="459597"/>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 https://www.smartsheet.com/sites/default/files/2024-04/IC-Simple-Business-Model-Canvas-Template-for-Powerpoint-Example_Powerpoint.pptx?srsltid=AfmBOop_I2pyimagKBejfl-xt8tteTukVJU7-7NT-CG1nWOo8ROqfG6t</a:t>
            </a:r>
            <a:r>
              <a:rPr lang="en-US" sz="900" i="1" dirty="0">
                <a:solidFill>
                  <a:srgbClr val="459597"/>
                </a:solidFill>
                <a:latin typeface="Calibri" panose="020F0502020204030204" pitchFamily="34" charset="0"/>
                <a:cs typeface="Calibri" panose="020F0502020204030204" pitchFamily="34" charset="0"/>
              </a:rPr>
              <a:t> </a:t>
            </a:r>
            <a:endParaRPr lang="en-IE" sz="900" dirty="0">
              <a:solidFill>
                <a:srgbClr val="459597"/>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2E472BB2-2F10-84F1-6240-C57AFB6594B0}"/>
              </a:ext>
            </a:extLst>
          </p:cNvPr>
          <p:cNvSpPr/>
          <p:nvPr/>
        </p:nvSpPr>
        <p:spPr>
          <a:xfrm>
            <a:off x="9430767" y="1370098"/>
            <a:ext cx="2271317" cy="53912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0" name="Graphic 14" descr="Puzzle pieces outline">
            <a:extLst>
              <a:ext uri="{FF2B5EF4-FFF2-40B4-BE49-F238E27FC236}">
                <a16:creationId xmlns:a16="http://schemas.microsoft.com/office/drawing/2014/main" id="{76CB56D3-D535-BA03-D8AA-DB54D6BF201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061802" y="1958923"/>
            <a:ext cx="571500" cy="571500"/>
          </a:xfrm>
          <a:prstGeom prst="rect">
            <a:avLst/>
          </a:prstGeom>
        </p:spPr>
      </p:pic>
      <p:sp>
        <p:nvSpPr>
          <p:cNvPr id="37" name="TextBox 36">
            <a:extLst>
              <a:ext uri="{FF2B5EF4-FFF2-40B4-BE49-F238E27FC236}">
                <a16:creationId xmlns:a16="http://schemas.microsoft.com/office/drawing/2014/main" id="{B061C515-879F-D32F-BED5-F864BE3E45E7}"/>
              </a:ext>
            </a:extLst>
          </p:cNvPr>
          <p:cNvSpPr txBox="1"/>
          <p:nvPr/>
        </p:nvSpPr>
        <p:spPr>
          <a:xfrm>
            <a:off x="9484791" y="1386592"/>
            <a:ext cx="1836647" cy="502702"/>
          </a:xfrm>
          <a:prstGeom prst="rect">
            <a:avLst/>
          </a:prstGeom>
          <a:noFill/>
        </p:spPr>
        <p:txBody>
          <a:bodyPr wrap="square">
            <a:spAutoFit/>
          </a:bodyPr>
          <a:lstStyle/>
          <a:p>
            <a:pPr algn="l"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SEGMENTI STRANK</a:t>
            </a:r>
          </a:p>
        </p:txBody>
      </p:sp>
      <p:sp>
        <p:nvSpPr>
          <p:cNvPr id="38" name="Rectangle 37">
            <a:extLst>
              <a:ext uri="{FF2B5EF4-FFF2-40B4-BE49-F238E27FC236}">
                <a16:creationId xmlns:a16="http://schemas.microsoft.com/office/drawing/2014/main" id="{E25302FB-B826-6733-85A5-8E9D17433DA5}"/>
              </a:ext>
            </a:extLst>
          </p:cNvPr>
          <p:cNvSpPr/>
          <p:nvPr/>
        </p:nvSpPr>
        <p:spPr>
          <a:xfrm>
            <a:off x="7131344" y="1370098"/>
            <a:ext cx="2271317" cy="539126"/>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54F2A5FF-AC90-B92A-708F-288A1CF004AC}"/>
              </a:ext>
            </a:extLst>
          </p:cNvPr>
          <p:cNvSpPr txBox="1"/>
          <p:nvPr/>
        </p:nvSpPr>
        <p:spPr>
          <a:xfrm>
            <a:off x="7185368"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ODNOSI S STRANKAMI</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FAF7B164-0759-C4C4-51B5-7693FB3938BC}"/>
              </a:ext>
            </a:extLst>
          </p:cNvPr>
          <p:cNvSpPr/>
          <p:nvPr/>
        </p:nvSpPr>
        <p:spPr>
          <a:xfrm>
            <a:off x="4860761" y="1370098"/>
            <a:ext cx="2271317" cy="53912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FFF3802-7F8F-6D14-CCEF-2A307B14FCD6}"/>
              </a:ext>
            </a:extLst>
          </p:cNvPr>
          <p:cNvSpPr txBox="1"/>
          <p:nvPr/>
        </p:nvSpPr>
        <p:spPr>
          <a:xfrm>
            <a:off x="4914785"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VREDNOSTNE PREDLOGE</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95FB4BA1-36E7-1D46-EA99-AFE3BE7D0742}"/>
              </a:ext>
            </a:extLst>
          </p:cNvPr>
          <p:cNvSpPr/>
          <p:nvPr/>
        </p:nvSpPr>
        <p:spPr>
          <a:xfrm>
            <a:off x="2575758" y="1370098"/>
            <a:ext cx="2271317" cy="53912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9B9024E2-17B0-9AE4-9D51-8CB079195131}"/>
              </a:ext>
            </a:extLst>
          </p:cNvPr>
          <p:cNvSpPr txBox="1"/>
          <p:nvPr/>
        </p:nvSpPr>
        <p:spPr>
          <a:xfrm>
            <a:off x="2629782"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KLJUČNE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DEJAVNOSTI</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4" name="Rectangle 43">
            <a:extLst>
              <a:ext uri="{FF2B5EF4-FFF2-40B4-BE49-F238E27FC236}">
                <a16:creationId xmlns:a16="http://schemas.microsoft.com/office/drawing/2014/main" id="{EC79FF19-89A9-AFFC-E35E-43516AC9C18C}"/>
              </a:ext>
            </a:extLst>
          </p:cNvPr>
          <p:cNvSpPr/>
          <p:nvPr/>
        </p:nvSpPr>
        <p:spPr>
          <a:xfrm>
            <a:off x="277796" y="1370098"/>
            <a:ext cx="2271317" cy="539126"/>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9E46DE2B-72E7-9DE1-468A-C2903411DDDD}"/>
              </a:ext>
            </a:extLst>
          </p:cNvPr>
          <p:cNvSpPr txBox="1"/>
          <p:nvPr/>
        </p:nvSpPr>
        <p:spPr>
          <a:xfrm>
            <a:off x="331820"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KLJUČNA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PARTNERSTVA</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83F3117B-1E72-CEEE-50A6-064AF05CA120}"/>
              </a:ext>
            </a:extLst>
          </p:cNvPr>
          <p:cNvSpPr/>
          <p:nvPr/>
        </p:nvSpPr>
        <p:spPr>
          <a:xfrm>
            <a:off x="2574216" y="3094507"/>
            <a:ext cx="2271317" cy="53912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E5D3021D-20B8-4281-6BEF-FC916664FD4D}"/>
              </a:ext>
            </a:extLst>
          </p:cNvPr>
          <p:cNvSpPr txBox="1"/>
          <p:nvPr/>
        </p:nvSpPr>
        <p:spPr>
          <a:xfrm>
            <a:off x="2628240" y="3111001"/>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KLJUČNI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VIRI </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9DD07F6D-8101-5B5D-C014-22E46A4D3CF5}"/>
              </a:ext>
            </a:extLst>
          </p:cNvPr>
          <p:cNvSpPr/>
          <p:nvPr/>
        </p:nvSpPr>
        <p:spPr>
          <a:xfrm>
            <a:off x="277796" y="4754003"/>
            <a:ext cx="4567737" cy="314011"/>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B8974884-C8CD-D4F9-3020-4DDDC922F3D1}"/>
              </a:ext>
            </a:extLst>
          </p:cNvPr>
          <p:cNvSpPr txBox="1"/>
          <p:nvPr/>
        </p:nvSpPr>
        <p:spPr>
          <a:xfrm>
            <a:off x="370896" y="4750958"/>
            <a:ext cx="2422802" cy="297517"/>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STRUKTURA STROŠKOV</a:t>
            </a:r>
          </a:p>
        </p:txBody>
      </p:sp>
      <p:sp>
        <p:nvSpPr>
          <p:cNvPr id="50" name="Rectangle 49">
            <a:extLst>
              <a:ext uri="{FF2B5EF4-FFF2-40B4-BE49-F238E27FC236}">
                <a16:creationId xmlns:a16="http://schemas.microsoft.com/office/drawing/2014/main" id="{3B73064C-C02E-34D8-4CE2-2086C2BAB858}"/>
              </a:ext>
            </a:extLst>
          </p:cNvPr>
          <p:cNvSpPr/>
          <p:nvPr/>
        </p:nvSpPr>
        <p:spPr>
          <a:xfrm>
            <a:off x="4847475" y="4754003"/>
            <a:ext cx="6844574" cy="314011"/>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10850310-E72F-46AE-5BBE-D4AD94D7CE19}"/>
              </a:ext>
            </a:extLst>
          </p:cNvPr>
          <p:cNvSpPr txBox="1"/>
          <p:nvPr/>
        </p:nvSpPr>
        <p:spPr>
          <a:xfrm>
            <a:off x="4911268" y="4754938"/>
            <a:ext cx="1387263" cy="502702"/>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PRIHODKI</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pic>
        <p:nvPicPr>
          <p:cNvPr id="52" name="Graphic 16" descr="Train outline">
            <a:extLst>
              <a:ext uri="{FF2B5EF4-FFF2-40B4-BE49-F238E27FC236}">
                <a16:creationId xmlns:a16="http://schemas.microsoft.com/office/drawing/2014/main" id="{D1B13B13-ABAB-30CB-F91B-6FA16255DED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005698" y="3469564"/>
            <a:ext cx="481382" cy="481382"/>
          </a:xfrm>
          <a:prstGeom prst="rect">
            <a:avLst/>
          </a:prstGeom>
        </p:spPr>
      </p:pic>
      <p:sp>
        <p:nvSpPr>
          <p:cNvPr id="53" name="Rectangle 52">
            <a:extLst>
              <a:ext uri="{FF2B5EF4-FFF2-40B4-BE49-F238E27FC236}">
                <a16:creationId xmlns:a16="http://schemas.microsoft.com/office/drawing/2014/main" id="{80F694E6-95F7-4122-DA15-E526951CFF53}"/>
              </a:ext>
            </a:extLst>
          </p:cNvPr>
          <p:cNvSpPr/>
          <p:nvPr/>
        </p:nvSpPr>
        <p:spPr>
          <a:xfrm>
            <a:off x="7131344" y="3067395"/>
            <a:ext cx="2271317" cy="349382"/>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7D6E6253-D6B9-E9DE-0EFE-D671F4A95516}"/>
              </a:ext>
            </a:extLst>
          </p:cNvPr>
          <p:cNvSpPr txBox="1"/>
          <p:nvPr/>
        </p:nvSpPr>
        <p:spPr>
          <a:xfrm>
            <a:off x="7185368" y="3101243"/>
            <a:ext cx="1836647" cy="502702"/>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KANALI</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55" name="Slide Number Placeholder 5">
            <a:extLst>
              <a:ext uri="{FF2B5EF4-FFF2-40B4-BE49-F238E27FC236}">
                <a16:creationId xmlns:a16="http://schemas.microsoft.com/office/drawing/2014/main" id="{099B60DE-958B-CDD5-94CD-6484ED6591F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41</a:t>
            </a:fld>
            <a:endParaRPr lang="fr-CA" sz="1200" dirty="0"/>
          </a:p>
        </p:txBody>
      </p:sp>
      <p:sp>
        <p:nvSpPr>
          <p:cNvPr id="6" name="TextBox 5">
            <a:extLst>
              <a:ext uri="{FF2B5EF4-FFF2-40B4-BE49-F238E27FC236}">
                <a16:creationId xmlns:a16="http://schemas.microsoft.com/office/drawing/2014/main" id="{4D376BB3-CD4A-F3FB-B91E-D0E1724A1881}"/>
              </a:ext>
            </a:extLst>
          </p:cNvPr>
          <p:cNvSpPr txBox="1"/>
          <p:nvPr/>
        </p:nvSpPr>
        <p:spPr>
          <a:xfrm>
            <a:off x="373177" y="2504573"/>
            <a:ext cx="2033232" cy="771365"/>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Navedite svoje glavne partnerje, dobavitelje in zaveznike, ki vam pomagajo pri poslovanju in doseganju ciljev.</a:t>
            </a:r>
          </a:p>
        </p:txBody>
      </p:sp>
      <p:sp>
        <p:nvSpPr>
          <p:cNvPr id="8" name="TextBox 7">
            <a:extLst>
              <a:ext uri="{FF2B5EF4-FFF2-40B4-BE49-F238E27FC236}">
                <a16:creationId xmlns:a16="http://schemas.microsoft.com/office/drawing/2014/main" id="{C4301CDF-7CDC-C8C5-BFB6-33E9FFBBD50E}"/>
              </a:ext>
            </a:extLst>
          </p:cNvPr>
          <p:cNvSpPr txBox="1"/>
          <p:nvPr/>
        </p:nvSpPr>
        <p:spPr>
          <a:xfrm>
            <a:off x="2556665" y="1974390"/>
            <a:ext cx="1945314" cy="938077"/>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Opišite ključne operativne naloge, storitve ali proizvodne dejavnosti, ki so bistvene za vaš poslovni model. </a:t>
            </a:r>
          </a:p>
        </p:txBody>
      </p:sp>
      <p:sp>
        <p:nvSpPr>
          <p:cNvPr id="10" name="TextBox 9">
            <a:extLst>
              <a:ext uri="{FF2B5EF4-FFF2-40B4-BE49-F238E27FC236}">
                <a16:creationId xmlns:a16="http://schemas.microsoft.com/office/drawing/2014/main" id="{6DA98011-DD19-02F5-D955-E8ADCCBF84D1}"/>
              </a:ext>
            </a:extLst>
          </p:cNvPr>
          <p:cNvSpPr txBox="1"/>
          <p:nvPr/>
        </p:nvSpPr>
        <p:spPr>
          <a:xfrm>
            <a:off x="2562070" y="3641870"/>
            <a:ext cx="2065489" cy="938077"/>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Navedite fizične, intelektualne, človeške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in finančne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vire, na katerih temelji vaš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poslovni model.</a:t>
            </a:r>
          </a:p>
        </p:txBody>
      </p:sp>
      <p:sp>
        <p:nvSpPr>
          <p:cNvPr id="12" name="TextBox 11">
            <a:extLst>
              <a:ext uri="{FF2B5EF4-FFF2-40B4-BE49-F238E27FC236}">
                <a16:creationId xmlns:a16="http://schemas.microsoft.com/office/drawing/2014/main" id="{1D6918C7-BE8D-81C0-FBFD-4D04ADB0A214}"/>
              </a:ext>
            </a:extLst>
          </p:cNvPr>
          <p:cNvSpPr txBox="1"/>
          <p:nvPr/>
        </p:nvSpPr>
        <p:spPr>
          <a:xfrm>
            <a:off x="4969346" y="2504573"/>
            <a:ext cx="2018726" cy="1104790"/>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Opišite edinstvene prednosti in rešitve, ki jih vaše podjetje ponuja strankam za reševanje njihovih problemov ali zadovoljevanje njihovih potreb.</a:t>
            </a:r>
          </a:p>
        </p:txBody>
      </p:sp>
      <p:sp>
        <p:nvSpPr>
          <p:cNvPr id="22" name="TextBox 21">
            <a:extLst>
              <a:ext uri="{FF2B5EF4-FFF2-40B4-BE49-F238E27FC236}">
                <a16:creationId xmlns:a16="http://schemas.microsoft.com/office/drawing/2014/main" id="{537C11AF-C7A0-BF00-3A16-21CCE99E0D80}"/>
              </a:ext>
            </a:extLst>
          </p:cNvPr>
          <p:cNvSpPr txBox="1"/>
          <p:nvPr/>
        </p:nvSpPr>
        <p:spPr>
          <a:xfrm>
            <a:off x="7127514" y="3431611"/>
            <a:ext cx="2126938" cy="1466886"/>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Opredelite kanale, prek katerih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komunicirajo s strankami in širijo svojo vrednostno ponudbo, na primer spletne strani, trgovine na drobno ali neposredna prodaja.</a:t>
            </a:r>
          </a:p>
        </p:txBody>
      </p:sp>
      <p:sp>
        <p:nvSpPr>
          <p:cNvPr id="27" name="TextBox 26">
            <a:extLst>
              <a:ext uri="{FF2B5EF4-FFF2-40B4-BE49-F238E27FC236}">
                <a16:creationId xmlns:a16="http://schemas.microsoft.com/office/drawing/2014/main" id="{D066DD29-766D-F4E0-C3CD-9838DFEF6228}"/>
              </a:ext>
            </a:extLst>
          </p:cNvPr>
          <p:cNvSpPr txBox="1"/>
          <p:nvPr/>
        </p:nvSpPr>
        <p:spPr>
          <a:xfrm>
            <a:off x="9560458" y="2504573"/>
            <a:ext cx="2027552" cy="1104790"/>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Segmentirajte svoje stranke na podlagi njihovih potreb, vedenja in drugih značilnosti, ki vplivajo na to, kako cenijo vaše izdelke ali storitve.</a:t>
            </a:r>
          </a:p>
        </p:txBody>
      </p:sp>
      <p:sp>
        <p:nvSpPr>
          <p:cNvPr id="29" name="TextBox 28">
            <a:extLst>
              <a:ext uri="{FF2B5EF4-FFF2-40B4-BE49-F238E27FC236}">
                <a16:creationId xmlns:a16="http://schemas.microsoft.com/office/drawing/2014/main" id="{28BCBC71-B450-DA08-6D6D-713334D0174A}"/>
              </a:ext>
            </a:extLst>
          </p:cNvPr>
          <p:cNvSpPr txBox="1"/>
          <p:nvPr/>
        </p:nvSpPr>
        <p:spPr>
          <a:xfrm>
            <a:off x="400609" y="5191042"/>
            <a:ext cx="3279948" cy="604653"/>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Navedite glavne stroške, povezane z delovanjem vašega podjetja, in razlikujte med fiksnimi in spremenljivimi stroški.</a:t>
            </a:r>
          </a:p>
        </p:txBody>
      </p:sp>
      <p:sp>
        <p:nvSpPr>
          <p:cNvPr id="32" name="TextBox 31">
            <a:extLst>
              <a:ext uri="{FF2B5EF4-FFF2-40B4-BE49-F238E27FC236}">
                <a16:creationId xmlns:a16="http://schemas.microsoft.com/office/drawing/2014/main" id="{33FB658F-E1E3-712B-BCBC-DAF33C032A82}"/>
              </a:ext>
            </a:extLst>
          </p:cNvPr>
          <p:cNvSpPr txBox="1"/>
          <p:nvPr/>
        </p:nvSpPr>
        <p:spPr>
          <a:xfrm>
            <a:off x="4963797" y="5204966"/>
            <a:ext cx="4012448" cy="771365"/>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Navedite, kako ustvarjate prihodke v posameznih segmentih strank, in podrobno opišite mehanizme oblikovanja cen, modele naročnin ali prodajne transakcije.</a:t>
            </a:r>
          </a:p>
        </p:txBody>
      </p:sp>
      <p:sp>
        <p:nvSpPr>
          <p:cNvPr id="33" name="TextBox 32">
            <a:extLst>
              <a:ext uri="{FF2B5EF4-FFF2-40B4-BE49-F238E27FC236}">
                <a16:creationId xmlns:a16="http://schemas.microsoft.com/office/drawing/2014/main" id="{A22937AB-5D93-52BA-B400-9F5F9D51B831}"/>
              </a:ext>
            </a:extLst>
          </p:cNvPr>
          <p:cNvSpPr txBox="1"/>
          <p:nvPr/>
        </p:nvSpPr>
        <p:spPr>
          <a:xfrm>
            <a:off x="7127330" y="1938951"/>
            <a:ext cx="2027552" cy="1104790"/>
          </a:xfrm>
          <a:prstGeom prst="rect">
            <a:avLst/>
          </a:prstGeom>
          <a:noFill/>
        </p:spPr>
        <p:txBody>
          <a:bodyPr wrap="square" lIns="91440" tIns="45720" rIns="91440" bIns="45720" anchor="t">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Podrobno opišite, kako </a:t>
            </a:r>
          </a:p>
          <a:p>
            <a:pPr algn="l" fontAlgn="ctr">
              <a:lnSpc>
                <a:spcPts val="1320"/>
              </a:lnSpc>
            </a:pPr>
            <a:r>
              <a:rPr lang="en-US" sz="1400" err="1">
                <a:solidFill>
                  <a:srgbClr val="414141"/>
                </a:solidFill>
                <a:latin typeface="Calibri"/>
                <a:ea typeface="Calibri"/>
                <a:cs typeface="Calibri"/>
              </a:rPr>
              <a:t>komunicirate</a:t>
            </a:r>
            <a:r>
              <a:rPr lang="en-US" sz="1400" i="0" u="none" strike="noStrike">
                <a:solidFill>
                  <a:srgbClr val="414141"/>
                </a:solidFill>
                <a:effectLst/>
                <a:latin typeface="Calibri"/>
                <a:ea typeface="Calibri"/>
                <a:cs typeface="Calibri"/>
              </a:rPr>
              <a:t> s </a:t>
            </a:r>
          </a:p>
          <a:p>
            <a:pPr algn="l" fontAlgn="ctr">
              <a:lnSpc>
                <a:spcPts val="1320"/>
              </a:lnSpc>
            </a:pPr>
            <a:r>
              <a:rPr lang="en-US" sz="1400" dirty="0" err="1">
                <a:solidFill>
                  <a:srgbClr val="414141"/>
                </a:solidFill>
                <a:latin typeface="Calibri"/>
                <a:ea typeface="Calibri"/>
                <a:cs typeface="Calibri"/>
              </a:rPr>
              <a:t>strankami</a:t>
            </a:r>
            <a:r>
              <a:rPr lang="en-US" sz="1400" i="0" u="none" strike="noStrike" dirty="0">
                <a:solidFill>
                  <a:srgbClr val="414141"/>
                </a:solidFill>
                <a:effectLst/>
                <a:latin typeface="Calibri"/>
                <a:ea typeface="Calibri"/>
                <a:cs typeface="Calibri"/>
              </a:rPr>
              <a:t> </a:t>
            </a:r>
            <a:r>
              <a:rPr lang="en-US" sz="1400" i="0" u="none" strike="noStrike" dirty="0" err="1">
                <a:solidFill>
                  <a:srgbClr val="414141"/>
                </a:solidFill>
                <a:effectLst/>
                <a:latin typeface="Calibri"/>
                <a:ea typeface="Calibri"/>
                <a:cs typeface="Calibri"/>
              </a:rPr>
              <a:t>prek</a:t>
            </a:r>
            <a:r>
              <a:rPr lang="en-US" sz="1400" i="0" u="none" strike="noStrike" dirty="0">
                <a:solidFill>
                  <a:srgbClr val="414141"/>
                </a:solidFill>
                <a:effectLst/>
                <a:latin typeface="Calibri"/>
                <a:ea typeface="Calibri"/>
                <a:cs typeface="Calibri"/>
              </a:rPr>
              <a:t> </a:t>
            </a:r>
            <a:r>
              <a:rPr lang="en-US" sz="1400" i="0" u="none" strike="noStrike" dirty="0" err="1">
                <a:solidFill>
                  <a:srgbClr val="414141"/>
                </a:solidFill>
                <a:effectLst/>
                <a:latin typeface="Calibri"/>
                <a:ea typeface="Calibri"/>
                <a:cs typeface="Calibri"/>
              </a:rPr>
              <a:t>osebne</a:t>
            </a:r>
            <a:r>
              <a:rPr lang="en-US" sz="1400" i="0" u="none" strike="noStrike" dirty="0">
                <a:solidFill>
                  <a:srgbClr val="414141"/>
                </a:solidFill>
                <a:effectLst/>
                <a:latin typeface="Calibri"/>
                <a:ea typeface="Calibri"/>
                <a:cs typeface="Calibri"/>
              </a:rPr>
              <a:t> </a:t>
            </a:r>
            <a:r>
              <a:rPr lang="en-US" sz="1400" i="0" u="none" strike="noStrike" dirty="0" err="1">
                <a:solidFill>
                  <a:srgbClr val="414141"/>
                </a:solidFill>
                <a:effectLst/>
                <a:latin typeface="Calibri"/>
                <a:ea typeface="Calibri"/>
                <a:cs typeface="Calibri"/>
              </a:rPr>
              <a:t>pomoči</a:t>
            </a:r>
            <a:r>
              <a:rPr lang="en-US" sz="1400" i="0" u="none" strike="noStrike" dirty="0">
                <a:solidFill>
                  <a:srgbClr val="414141"/>
                </a:solidFill>
                <a:effectLst/>
                <a:latin typeface="Calibri"/>
                <a:ea typeface="Calibri"/>
                <a:cs typeface="Calibri"/>
              </a:rPr>
              <a:t>, </a:t>
            </a:r>
            <a:r>
              <a:rPr lang="en-US" sz="1400" i="0" u="none" strike="noStrike" dirty="0" err="1">
                <a:solidFill>
                  <a:srgbClr val="414141"/>
                </a:solidFill>
                <a:effectLst/>
                <a:latin typeface="Calibri"/>
                <a:ea typeface="Calibri"/>
                <a:cs typeface="Calibri"/>
              </a:rPr>
              <a:t>avtomatiziranih</a:t>
            </a:r>
            <a:r>
              <a:rPr lang="en-US" sz="1400" i="0" u="none" strike="noStrike" dirty="0">
                <a:solidFill>
                  <a:srgbClr val="414141"/>
                </a:solidFill>
                <a:effectLst/>
                <a:latin typeface="Calibri"/>
                <a:ea typeface="Calibri"/>
                <a:cs typeface="Calibri"/>
              </a:rPr>
              <a:t> storitev ali vključevanja v skupnost.</a:t>
            </a:r>
          </a:p>
        </p:txBody>
      </p:sp>
    </p:spTree>
    <p:extLst>
      <p:ext uri="{BB962C8B-B14F-4D97-AF65-F5344CB8AC3E}">
        <p14:creationId xmlns:p14="http://schemas.microsoft.com/office/powerpoint/2010/main" val="461797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ADF72-5187-A7A8-FE6C-7449EC0DBDC5}"/>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D824F0F-B5AC-5730-9B79-5157F13B2CB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42</a:t>
            </a:fld>
            <a:endParaRPr lang="fr-CA" sz="1200" dirty="0">
              <a:solidFill>
                <a:schemeClr val="bg1"/>
              </a:solidFill>
            </a:endParaRPr>
          </a:p>
        </p:txBody>
      </p:sp>
      <p:sp>
        <p:nvSpPr>
          <p:cNvPr id="6" name="Freeform 5">
            <a:extLst>
              <a:ext uri="{FF2B5EF4-FFF2-40B4-BE49-F238E27FC236}">
                <a16:creationId xmlns:a16="http://schemas.microsoft.com/office/drawing/2014/main" id="{91F3C47C-A8A8-5093-7958-175109D87D59}"/>
              </a:ext>
            </a:extLst>
          </p:cNvPr>
          <p:cNvSpPr/>
          <p:nvPr/>
        </p:nvSpPr>
        <p:spPr>
          <a:xfrm>
            <a:off x="-1" y="426469"/>
            <a:ext cx="8607651" cy="875479"/>
          </a:xfrm>
          <a:custGeom>
            <a:avLst/>
            <a:gdLst>
              <a:gd name="connsiteX0" fmla="*/ 0 w 8607651"/>
              <a:gd name="connsiteY0" fmla="*/ 0 h 875479"/>
              <a:gd name="connsiteX1" fmla="*/ 723938 w 8607651"/>
              <a:gd name="connsiteY1" fmla="*/ 0 h 875479"/>
              <a:gd name="connsiteX2" fmla="*/ 1629149 w 8607651"/>
              <a:gd name="connsiteY2" fmla="*/ 0 h 875479"/>
              <a:gd name="connsiteX3" fmla="*/ 1765000 w 8607651"/>
              <a:gd name="connsiteY3" fmla="*/ 0 h 875479"/>
              <a:gd name="connsiteX4" fmla="*/ 2353087 w 8607651"/>
              <a:gd name="connsiteY4" fmla="*/ 0 h 875479"/>
              <a:gd name="connsiteX5" fmla="*/ 2488938 w 8607651"/>
              <a:gd name="connsiteY5" fmla="*/ 0 h 875479"/>
              <a:gd name="connsiteX6" fmla="*/ 3394149 w 8607651"/>
              <a:gd name="connsiteY6" fmla="*/ 0 h 875479"/>
              <a:gd name="connsiteX7" fmla="*/ 3897571 w 8607651"/>
              <a:gd name="connsiteY7" fmla="*/ 0 h 875479"/>
              <a:gd name="connsiteX8" fmla="*/ 4118087 w 8607651"/>
              <a:gd name="connsiteY8" fmla="*/ 0 h 875479"/>
              <a:gd name="connsiteX9" fmla="*/ 4621509 w 8607651"/>
              <a:gd name="connsiteY9" fmla="*/ 0 h 875479"/>
              <a:gd name="connsiteX10" fmla="*/ 5526720 w 8607651"/>
              <a:gd name="connsiteY10" fmla="*/ 0 h 875479"/>
              <a:gd name="connsiteX11" fmla="*/ 5662571 w 8607651"/>
              <a:gd name="connsiteY11" fmla="*/ 0 h 875479"/>
              <a:gd name="connsiteX12" fmla="*/ 6250658 w 8607651"/>
              <a:gd name="connsiteY12" fmla="*/ 0 h 875479"/>
              <a:gd name="connsiteX13" fmla="*/ 6386509 w 8607651"/>
              <a:gd name="connsiteY13" fmla="*/ 0 h 875479"/>
              <a:gd name="connsiteX14" fmla="*/ 7291720 w 8607651"/>
              <a:gd name="connsiteY14" fmla="*/ 0 h 875479"/>
              <a:gd name="connsiteX15" fmla="*/ 8015658 w 8607651"/>
              <a:gd name="connsiteY15" fmla="*/ 0 h 875479"/>
              <a:gd name="connsiteX16" fmla="*/ 8607651 w 8607651"/>
              <a:gd name="connsiteY16" fmla="*/ 473717 h 875479"/>
              <a:gd name="connsiteX17" fmla="*/ 8607651 w 8607651"/>
              <a:gd name="connsiteY17" fmla="*/ 875479 h 875479"/>
              <a:gd name="connsiteX18" fmla="*/ 7883713 w 8607651"/>
              <a:gd name="connsiteY18" fmla="*/ 875479 h 875479"/>
              <a:gd name="connsiteX19" fmla="*/ 6978502 w 8607651"/>
              <a:gd name="connsiteY19" fmla="*/ 875479 h 875479"/>
              <a:gd name="connsiteX20" fmla="*/ 6842651 w 8607651"/>
              <a:gd name="connsiteY20" fmla="*/ 875479 h 875479"/>
              <a:gd name="connsiteX21" fmla="*/ 6254564 w 8607651"/>
              <a:gd name="connsiteY21" fmla="*/ 875479 h 875479"/>
              <a:gd name="connsiteX22" fmla="*/ 6118713 w 8607651"/>
              <a:gd name="connsiteY22" fmla="*/ 875479 h 875479"/>
              <a:gd name="connsiteX23" fmla="*/ 5213502 w 8607651"/>
              <a:gd name="connsiteY23" fmla="*/ 875479 h 875479"/>
              <a:gd name="connsiteX24" fmla="*/ 4489564 w 8607651"/>
              <a:gd name="connsiteY24" fmla="*/ 875479 h 875479"/>
              <a:gd name="connsiteX25" fmla="*/ 4118087 w 8607651"/>
              <a:gd name="connsiteY25" fmla="*/ 875479 h 875479"/>
              <a:gd name="connsiteX26" fmla="*/ 3394149 w 8607651"/>
              <a:gd name="connsiteY26" fmla="*/ 875479 h 875479"/>
              <a:gd name="connsiteX27" fmla="*/ 2488938 w 8607651"/>
              <a:gd name="connsiteY27" fmla="*/ 875479 h 875479"/>
              <a:gd name="connsiteX28" fmla="*/ 2353087 w 8607651"/>
              <a:gd name="connsiteY28" fmla="*/ 875479 h 875479"/>
              <a:gd name="connsiteX29" fmla="*/ 1765000 w 8607651"/>
              <a:gd name="connsiteY29" fmla="*/ 875479 h 875479"/>
              <a:gd name="connsiteX30" fmla="*/ 1629149 w 8607651"/>
              <a:gd name="connsiteY30" fmla="*/ 875479 h 875479"/>
              <a:gd name="connsiteX31" fmla="*/ 723938 w 8607651"/>
              <a:gd name="connsiteY31" fmla="*/ 875479 h 875479"/>
              <a:gd name="connsiteX32" fmla="*/ 0 w 8607651"/>
              <a:gd name="connsiteY32"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07651" h="875479">
                <a:moveTo>
                  <a:pt x="0" y="0"/>
                </a:moveTo>
                <a:lnTo>
                  <a:pt x="723938" y="0"/>
                </a:lnTo>
                <a:lnTo>
                  <a:pt x="1629149" y="0"/>
                </a:lnTo>
                <a:lnTo>
                  <a:pt x="1765000" y="0"/>
                </a:lnTo>
                <a:lnTo>
                  <a:pt x="2353087" y="0"/>
                </a:lnTo>
                <a:lnTo>
                  <a:pt x="2488938" y="0"/>
                </a:lnTo>
                <a:lnTo>
                  <a:pt x="3394149" y="0"/>
                </a:lnTo>
                <a:lnTo>
                  <a:pt x="3897571" y="0"/>
                </a:lnTo>
                <a:lnTo>
                  <a:pt x="4118087" y="0"/>
                </a:lnTo>
                <a:lnTo>
                  <a:pt x="4621509" y="0"/>
                </a:lnTo>
                <a:lnTo>
                  <a:pt x="5526720" y="0"/>
                </a:lnTo>
                <a:lnTo>
                  <a:pt x="5662571" y="0"/>
                </a:lnTo>
                <a:lnTo>
                  <a:pt x="6250658" y="0"/>
                </a:lnTo>
                <a:lnTo>
                  <a:pt x="6386509" y="0"/>
                </a:lnTo>
                <a:lnTo>
                  <a:pt x="7291720" y="0"/>
                </a:lnTo>
                <a:lnTo>
                  <a:pt x="8015658" y="0"/>
                </a:lnTo>
                <a:cubicBezTo>
                  <a:pt x="8341630" y="0"/>
                  <a:pt x="8607651" y="212873"/>
                  <a:pt x="8607651" y="473717"/>
                </a:cubicBezTo>
                <a:lnTo>
                  <a:pt x="8607651" y="875479"/>
                </a:lnTo>
                <a:lnTo>
                  <a:pt x="7883713" y="875479"/>
                </a:lnTo>
                <a:lnTo>
                  <a:pt x="6978502" y="875479"/>
                </a:lnTo>
                <a:lnTo>
                  <a:pt x="6842651" y="875479"/>
                </a:lnTo>
                <a:lnTo>
                  <a:pt x="6254564" y="875479"/>
                </a:lnTo>
                <a:lnTo>
                  <a:pt x="6118713" y="875479"/>
                </a:lnTo>
                <a:lnTo>
                  <a:pt x="5213502" y="875479"/>
                </a:lnTo>
                <a:lnTo>
                  <a:pt x="4489564" y="875479"/>
                </a:lnTo>
                <a:lnTo>
                  <a:pt x="4118087" y="875479"/>
                </a:lnTo>
                <a:lnTo>
                  <a:pt x="3394149" y="875479"/>
                </a:lnTo>
                <a:lnTo>
                  <a:pt x="2488938" y="875479"/>
                </a:lnTo>
                <a:lnTo>
                  <a:pt x="2353087" y="875479"/>
                </a:lnTo>
                <a:lnTo>
                  <a:pt x="1765000" y="875479"/>
                </a:lnTo>
                <a:lnTo>
                  <a:pt x="1629149"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D5A7783-D09A-1007-80F4-90DBD75CB9C3}"/>
              </a:ext>
            </a:extLst>
          </p:cNvPr>
          <p:cNvSpPr txBox="1">
            <a:spLocks/>
          </p:cNvSpPr>
          <p:nvPr/>
        </p:nvSpPr>
        <p:spPr>
          <a:xfrm>
            <a:off x="792765" y="547917"/>
            <a:ext cx="1139923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Dodatno branje, orodja in predloge</a:t>
            </a:r>
          </a:p>
        </p:txBody>
      </p:sp>
      <p:graphicFrame>
        <p:nvGraphicFramePr>
          <p:cNvPr id="5" name="Table 4">
            <a:extLst>
              <a:ext uri="{FF2B5EF4-FFF2-40B4-BE49-F238E27FC236}">
                <a16:creationId xmlns:a16="http://schemas.microsoft.com/office/drawing/2014/main" id="{4CECF323-7765-3E78-F43A-DF6C63FBA949}"/>
              </a:ext>
            </a:extLst>
          </p:cNvPr>
          <p:cNvGraphicFramePr>
            <a:graphicFrameLocks noGrp="1"/>
          </p:cNvGraphicFramePr>
          <p:nvPr>
            <p:extLst>
              <p:ext uri="{D42A27DB-BD31-4B8C-83A1-F6EECF244321}">
                <p14:modId xmlns:p14="http://schemas.microsoft.com/office/powerpoint/2010/main" val="2589650478"/>
              </p:ext>
            </p:extLst>
          </p:nvPr>
        </p:nvGraphicFramePr>
        <p:xfrm>
          <a:off x="792765" y="1539240"/>
          <a:ext cx="10394068" cy="3779520"/>
        </p:xfrm>
        <a:graphic>
          <a:graphicData uri="http://schemas.openxmlformats.org/drawingml/2006/table">
            <a:tbl>
              <a:tblPr firstRow="1" bandRow="1">
                <a:tableStyleId>{5C22544A-7EE6-4342-B048-85BDC9FD1C3A}</a:tableStyleId>
              </a:tblPr>
              <a:tblGrid>
                <a:gridCol w="2853186">
                  <a:extLst>
                    <a:ext uri="{9D8B030D-6E8A-4147-A177-3AD203B41FA5}">
                      <a16:colId xmlns:a16="http://schemas.microsoft.com/office/drawing/2014/main" val="2947246601"/>
                    </a:ext>
                  </a:extLst>
                </a:gridCol>
                <a:gridCol w="7540882">
                  <a:extLst>
                    <a:ext uri="{9D8B030D-6E8A-4147-A177-3AD203B41FA5}">
                      <a16:colId xmlns:a16="http://schemas.microsoft.com/office/drawing/2014/main" val="4224813332"/>
                    </a:ext>
                  </a:extLst>
                </a:gridCol>
              </a:tblGrid>
              <a:tr h="370840">
                <a:tc>
                  <a:txBody>
                    <a:bodyPr/>
                    <a:lstStyle/>
                    <a:p>
                      <a:r>
                        <a:rPr lang="en-IE" sz="2400" dirty="0"/>
                        <a: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Opis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2369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rgbClr val="459597"/>
                          </a:solidFill>
                          <a:latin typeface="+mn-lt"/>
                          <a:ea typeface="+mn-ea"/>
                          <a:cs typeface="+mn-cs"/>
                        </a:rPr>
                        <a:t>Oblikovanje poslovnega modela</a:t>
                      </a:r>
                      <a:endParaRPr lang="en-US" sz="1800" b="1"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
                          <a:srgbClr val="01A54E"/>
                        </a:buClr>
                        <a:buSzTx/>
                        <a:buFontTx/>
                        <a:buNone/>
                        <a:tabLst/>
                        <a:defRPr/>
                      </a:pPr>
                      <a:r>
                        <a:rPr lang="is-IS" sz="1800" kern="1200" dirty="0">
                          <a:solidFill>
                            <a:srgbClr val="414141"/>
                          </a:solidFill>
                          <a:latin typeface="+mn-lt"/>
                          <a:ea typeface="+mn-ea"/>
                          <a:cs typeface="+mn-cs"/>
                        </a:rPr>
                        <a:t>Priročnik, ki sta ga napisala Alexander Osterwalder in Yves Pigneur, sooblikovala ga je izjemna skupina 470 strokovnjakov iz 45 držav, oblikoval pa ga je Alan Smith, Movement</a:t>
                      </a:r>
                    </a:p>
                    <a:p>
                      <a:pPr marL="0" marR="0" lvl="0" indent="0" algn="l" defTabSz="914400" rtl="0" eaLnBrk="1" fontAlgn="auto" latinLnBrk="0" hangingPunct="1">
                        <a:lnSpc>
                          <a:spcPts val="1960"/>
                        </a:lnSpc>
                        <a:spcBef>
                          <a:spcPts val="0"/>
                        </a:spcBef>
                        <a:spcAft>
                          <a:spcPts val="0"/>
                        </a:spcAft>
                        <a:buClr>
                          <a:srgbClr val="01A54E"/>
                        </a:buClr>
                        <a:buSzTx/>
                        <a:buFontTx/>
                        <a:buNone/>
                        <a:tabLst/>
                        <a:defRPr/>
                      </a:pPr>
                      <a:r>
                        <a:rPr lang="en-US" sz="1800" kern="1200" dirty="0">
                          <a:solidFill>
                            <a:srgbClr val="459597"/>
                          </a:solidFill>
                          <a:latin typeface="+mn-lt"/>
                          <a:ea typeface="+mn-ea"/>
                          <a:cs typeface="+mn-cs"/>
                          <a:hlinkClick r:id="rId2">
                            <a:extLst>
                              <a:ext uri="{A12FA001-AC4F-418D-AE19-62706E023703}">
                                <ahyp:hlinkClr xmlns:ahyp="http://schemas.microsoft.com/office/drawing/2018/hyperlinkcolor" val="tx"/>
                              </a:ext>
                            </a:extLst>
                          </a:hlinkClick>
                        </a:rPr>
                        <a:t>https://cimne.com/cvdata/cntr2/spc2390/dtos/dcs/businessmodelgenerationpreview.pdf</a:t>
                      </a:r>
                      <a:r>
                        <a:rPr lang="en-US" sz="1800" kern="1200" dirty="0">
                          <a:solidFill>
                            <a:srgbClr val="459597"/>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59597"/>
                          </a:solidFill>
                          <a:latin typeface="+mn-lt"/>
                          <a:ea typeface="+mn-ea"/>
                          <a:cs typeface="+mn-cs"/>
                        </a:rPr>
                        <a:t>Spletno branje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is-IS" sz="1800" kern="1200" dirty="0">
                          <a:solidFill>
                            <a:srgbClr val="414141"/>
                          </a:solidFill>
                          <a:latin typeface="+mn-lt"/>
                          <a:ea typeface="+mn-ea"/>
                          <a:cs typeface="+mn-cs"/>
                        </a:rPr>
                        <a:t>Več o ustanovitelju poslovnega modela Canvas si lahko preberete na Wikipediji -</a:t>
                      </a:r>
                      <a:r>
                        <a:rPr lang="is-IS" sz="1800" kern="1200" dirty="0">
                          <a:solidFill>
                            <a:srgbClr val="459597"/>
                          </a:solidFill>
                          <a:latin typeface="+mn-lt"/>
                          <a:ea typeface="+mn-ea"/>
                          <a:cs typeface="+mn-cs"/>
                          <a:hlinkClick r:id="rId3">
                            <a:extLst>
                              <a:ext uri="{A12FA001-AC4F-418D-AE19-62706E023703}">
                                <ahyp:hlinkClr xmlns:ahyp="http://schemas.microsoft.com/office/drawing/2018/hyperlinkcolor" val="tx"/>
                              </a:ext>
                            </a:extLst>
                          </a:hlinkClick>
                        </a:rPr>
                        <a:t> https://en.wikipedia.org/wiki/Business_model_canvas</a:t>
                      </a:r>
                      <a:r>
                        <a:rPr lang="is-IS" sz="1800" kern="1200" dirty="0">
                          <a:solidFill>
                            <a:srgbClr val="459597"/>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459597"/>
                          </a:solidFill>
                        </a:rPr>
                        <a:t>Predloge za prenos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IE" sz="1800" kern="1200" dirty="0">
                          <a:solidFill>
                            <a:srgbClr val="414141"/>
                          </a:solidFill>
                          <a:latin typeface="+mn-lt"/>
                          <a:ea typeface="+mn-ea"/>
                          <a:cs typeface="+mn-cs"/>
                        </a:rPr>
                        <a:t>Predloga poslovnega modela</a:t>
                      </a:r>
                    </a:p>
                    <a:p>
                      <a:pPr marL="0" marR="0" lvl="0" indent="0" algn="l" defTabSz="914400" rtl="0" eaLnBrk="1" fontAlgn="auto" latinLnBrk="0" hangingPunct="1">
                        <a:lnSpc>
                          <a:spcPts val="1960"/>
                        </a:lnSpc>
                        <a:spcBef>
                          <a:spcPts val="0"/>
                        </a:spcBef>
                        <a:spcAft>
                          <a:spcPts val="0"/>
                        </a:spcAft>
                        <a:buClrTx/>
                        <a:buSzTx/>
                        <a:buFontTx/>
                        <a:buNone/>
                        <a:tabLst/>
                        <a:defRPr/>
                      </a:pPr>
                      <a:r>
                        <a:rPr lang="en-IE" sz="1800" kern="1200" dirty="0">
                          <a:solidFill>
                            <a:srgbClr val="459597"/>
                          </a:solidFill>
                          <a:latin typeface="+mn-lt"/>
                          <a:ea typeface="+mn-ea"/>
                          <a:cs typeface="+mn-cs"/>
                          <a:hlinkClick r:id="rId4">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IE" sz="1800" kern="1200" dirty="0">
                          <a:solidFill>
                            <a:srgbClr val="459597"/>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bl>
          </a:graphicData>
        </a:graphic>
      </p:graphicFrame>
    </p:spTree>
    <p:extLst>
      <p:ext uri="{BB962C8B-B14F-4D97-AF65-F5344CB8AC3E}">
        <p14:creationId xmlns:p14="http://schemas.microsoft.com/office/powerpoint/2010/main" val="1252012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3105863"/>
            <a:ext cx="4464312" cy="234320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err="1">
                <a:solidFill>
                  <a:srgbClr val="459597"/>
                </a:solidFill>
              </a:rPr>
              <a:t>Zaključili</a:t>
            </a:r>
            <a:r>
              <a:rPr lang="en-US" sz="3200" b="1" dirty="0">
                <a:solidFill>
                  <a:srgbClr val="459597"/>
                </a:solidFill>
              </a:rPr>
              <a:t> </a:t>
            </a:r>
            <a:r>
              <a:rPr lang="en-US" sz="3200" b="1" dirty="0" err="1">
                <a:solidFill>
                  <a:srgbClr val="459597"/>
                </a:solidFill>
              </a:rPr>
              <a:t>ste</a:t>
            </a:r>
            <a:r>
              <a:rPr lang="en-US" sz="3200" b="1" dirty="0">
                <a:solidFill>
                  <a:srgbClr val="459597"/>
                </a:solidFill>
              </a:rPr>
              <a:t> …             Modul 2 (3. del)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6766"/>
            <a:ext cx="4734298" cy="1055225"/>
          </a:xfrm>
          <a:prstGeom prst="rect">
            <a:avLst/>
          </a:prstGeom>
          <a:noFill/>
        </p:spPr>
        <p:txBody>
          <a:bodyPr wrap="square" rtlCol="0">
            <a:spAutoFit/>
          </a:bodyPr>
          <a:lstStyle/>
          <a:p>
            <a:pPr algn="ctr">
              <a:lnSpc>
                <a:spcPts val="2520"/>
              </a:lnSpc>
            </a:pPr>
            <a:r>
              <a:rPr lang="en-IE" sz="2400" b="1" dirty="0">
                <a:solidFill>
                  <a:srgbClr val="459597"/>
                </a:solidFill>
              </a:rPr>
              <a:t>Poglavje 3</a:t>
            </a:r>
            <a:r>
              <a:rPr lang="en-IE" sz="2400" dirty="0">
                <a:solidFill>
                  <a:srgbClr val="459597"/>
                </a:solidFill>
              </a:rPr>
              <a:t>: </a:t>
            </a:r>
            <a:r>
              <a:rPr lang="en-IE" sz="2400" dirty="0">
                <a:solidFill>
                  <a:srgbClr val="382B1B"/>
                </a:solidFill>
              </a:rPr>
              <a:t>Oblikovanje preprostega,</a:t>
            </a:r>
            <a:br>
              <a:rPr lang="en-IE" sz="2400" dirty="0">
                <a:solidFill>
                  <a:srgbClr val="382B1B"/>
                </a:solidFill>
              </a:rPr>
            </a:br>
            <a:r>
              <a:rPr lang="en-IE" sz="2400" dirty="0">
                <a:solidFill>
                  <a:srgbClr val="382B1B"/>
                </a:solidFill>
              </a:rPr>
              <a:t>izvedljivega poslovnega načrta prek</a:t>
            </a:r>
            <a:br>
              <a:rPr lang="en-IE" sz="2400" dirty="0">
                <a:solidFill>
                  <a:srgbClr val="382B1B"/>
                </a:solidFill>
              </a:rPr>
            </a:br>
            <a:r>
              <a:rPr lang="en-IE" sz="2400" dirty="0">
                <a:solidFill>
                  <a:srgbClr val="382B1B"/>
                </a:solidFill>
              </a:rPr>
              <a:t>poslovnega modela Canvas</a:t>
            </a: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55292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3 (1. del)</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166176"/>
            <a:ext cx="4464312" cy="2646878"/>
          </a:xfrm>
          <a:prstGeom prst="rect">
            <a:avLst/>
          </a:prstGeom>
          <a:noFill/>
        </p:spPr>
        <p:txBody>
          <a:bodyPr wrap="square" rtlCol="0">
            <a:spAutoFit/>
          </a:bodyPr>
          <a:lstStyle/>
          <a:p>
            <a:pPr algn="ctr"/>
            <a:r>
              <a:rPr lang="en-US" sz="2800" b="1" dirty="0">
                <a:solidFill>
                  <a:srgbClr val="EC7C69"/>
                </a:solidFill>
              </a:rPr>
              <a:t>Oblikovanje trajnostnih in lokacijsko prilagojenih namestitev</a:t>
            </a:r>
          </a:p>
          <a:p>
            <a:pPr algn="ctr">
              <a:spcAft>
                <a:spcPts val="600"/>
              </a:spcAft>
            </a:pPr>
            <a:r>
              <a:rPr lang="en-US" sz="2400" b="1" dirty="0">
                <a:solidFill>
                  <a:srgbClr val="EC7C69"/>
                </a:solidFill>
              </a:rPr>
              <a:t>1. del: </a:t>
            </a:r>
            <a:r>
              <a:rPr lang="en-GB" sz="2400" dirty="0">
                <a:solidFill>
                  <a:srgbClr val="382B1B"/>
                </a:solidFill>
              </a:rPr>
              <a:t>Pametni začetki: prilagajanje stavb in uporaba vnaprej zgrajenih enot</a:t>
            </a:r>
          </a:p>
          <a:p>
            <a:pPr algn="ctr">
              <a:spcAft>
                <a:spcPts val="600"/>
              </a:spcAft>
            </a:pPr>
            <a:endParaRPr lang="en-IE" sz="2400" dirty="0">
              <a:solidFill>
                <a:srgbClr val="382B1B"/>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732784" y="5112701"/>
            <a:ext cx="1957186" cy="990015"/>
          </a:xfrm>
          <a:prstGeom prst="rect">
            <a:avLst/>
          </a:prstGeom>
          <a:noFill/>
        </p:spPr>
        <p:txBody>
          <a:bodyPr wrap="square" lIns="91440" tIns="45720" rIns="91440" bIns="45720" anchor="t">
            <a:spAutoFit/>
          </a:bodyPr>
          <a:lstStyle/>
          <a:p>
            <a:pPr algn="ctr">
              <a:lnSpc>
                <a:spcPts val="3540"/>
              </a:lnSpc>
            </a:pPr>
            <a:r>
              <a:rPr lang="en-US" sz="3200" b="1" dirty="0" err="1">
                <a:solidFill>
                  <a:schemeClr val="bg1"/>
                </a:solidFill>
              </a:rPr>
              <a:t>Naslednje</a:t>
            </a:r>
            <a:r>
              <a:rPr lang="en-US" sz="3200" b="1" dirty="0">
                <a:solidFill>
                  <a:schemeClr val="bg1"/>
                </a:solidFill>
              </a:rPr>
              <a:t> je …</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Dobro opravljeno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20">
            <a:extLst>
              <a:ext uri="{FF2B5EF4-FFF2-40B4-BE49-F238E27FC236}">
                <a16:creationId xmlns:a16="http://schemas.microsoft.com/office/drawing/2014/main" id="{B64EF4E0-DA77-D9D2-C2F3-BF227AA331B6}"/>
              </a:ext>
            </a:extLst>
          </p:cNvPr>
          <p:cNvPicPr>
            <a:picLocks noGrp="1" noChangeAspect="1"/>
          </p:cNvPicPr>
          <p:nvPr>
            <p:ph type="pic" sz="quarter" idx="19"/>
          </p:nvPr>
        </p:nvPicPr>
        <p:blipFill>
          <a:blip r:embed="rId2"/>
          <a:srcRect l="2209" r="2209"/>
          <a:stretch>
            <a:fillRect/>
          </a:stretch>
        </p:blipFill>
        <p:spPr/>
      </p:pic>
      <p:sp>
        <p:nvSpPr>
          <p:cNvPr id="2" name="Text Placeholder 1">
            <a:extLst>
              <a:ext uri="{FF2B5EF4-FFF2-40B4-BE49-F238E27FC236}">
                <a16:creationId xmlns:a16="http://schemas.microsoft.com/office/drawing/2014/main" id="{D8F9702C-3125-C77E-A503-4BFD72760723}"/>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4000" dirty="0"/>
              <a:t>Oblikovanje izvedljivega poslovnega načrta z uporabo poslovnega modela Canvas</a:t>
            </a:r>
          </a:p>
          <a:p>
            <a:pPr>
              <a:lnSpc>
                <a:spcPts val="3900"/>
              </a:lnSpc>
            </a:pPr>
            <a:endParaRPr lang="en-GB" sz="4000" dirty="0"/>
          </a:p>
        </p:txBody>
      </p:sp>
      <p:sp>
        <p:nvSpPr>
          <p:cNvPr id="3" name="Text Placeholder 2">
            <a:extLst>
              <a:ext uri="{FF2B5EF4-FFF2-40B4-BE49-F238E27FC236}">
                <a16:creationId xmlns:a16="http://schemas.microsoft.com/office/drawing/2014/main" id="{CD801361-236F-A53C-BAD7-CD8759C54088}"/>
              </a:ext>
            </a:extLst>
          </p:cNvPr>
          <p:cNvSpPr>
            <a:spLocks noGrp="1"/>
          </p:cNvSpPr>
          <p:nvPr>
            <p:ph type="body" sz="quarter" idx="17"/>
          </p:nvPr>
        </p:nvSpPr>
        <p:spPr>
          <a:xfrm>
            <a:off x="733931" y="1095586"/>
            <a:ext cx="5362069" cy="582221"/>
          </a:xfrm>
        </p:spPr>
        <p:txBody>
          <a:bodyPr/>
          <a:lstStyle/>
          <a:p>
            <a:r>
              <a:rPr lang="en-IE" sz="6600" b="1" dirty="0"/>
              <a:t>Poglavje 3</a:t>
            </a:r>
            <a:endParaRPr lang="en-GB" sz="6600" b="1" dirty="0"/>
          </a:p>
        </p:txBody>
      </p:sp>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Avtor fotografije: A-Frame v </a:t>
            </a:r>
            <a:r>
              <a:rPr lang="en-GB" sz="1200" dirty="0" err="1"/>
              <a:t>Soči</a:t>
            </a:r>
            <a:r>
              <a:rPr lang="en-GB" sz="1200" dirty="0"/>
              <a:t>, Gorizia, Slovenija</a:t>
            </a:r>
          </a:p>
        </p:txBody>
      </p:sp>
      <p:sp>
        <p:nvSpPr>
          <p:cNvPr id="4" name="Freeform 3">
            <a:extLst>
              <a:ext uri="{FF2B5EF4-FFF2-40B4-BE49-F238E27FC236}">
                <a16:creationId xmlns:a16="http://schemas.microsoft.com/office/drawing/2014/main" id="{589A67BA-1D02-5EB6-E35E-902671F654BE}"/>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03329F74-865D-717E-B9CD-53FA4B8764FF}"/>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9" name="Picture 8">
            <a:extLst>
              <a:ext uri="{FF2B5EF4-FFF2-40B4-BE49-F238E27FC236}">
                <a16:creationId xmlns:a16="http://schemas.microsoft.com/office/drawing/2014/main" id="{349B5CDE-F997-D88E-2292-01A179C1AFA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39777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055D-94F4-0F77-B72D-3832A0B955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D4C0CB-3E55-160E-AF17-8C3DB9613B37}"/>
              </a:ext>
            </a:extLst>
          </p:cNvPr>
          <p:cNvSpPr>
            <a:spLocks noGrp="1"/>
          </p:cNvSpPr>
          <p:nvPr>
            <p:ph type="body" sz="quarter" idx="18"/>
          </p:nvPr>
        </p:nvSpPr>
        <p:spPr>
          <a:xfrm>
            <a:off x="7287065" y="1422765"/>
            <a:ext cx="4233766" cy="870198"/>
          </a:xfrm>
        </p:spPr>
        <p:txBody>
          <a:bodyPr/>
          <a:lstStyle/>
          <a:p>
            <a:pPr>
              <a:lnSpc>
                <a:spcPts val="3240"/>
              </a:lnSpc>
            </a:pPr>
            <a:r>
              <a:rPr lang="en-GB" sz="3200" dirty="0"/>
              <a:t>Oblikovanje izvedljivega poslovnega načrta z uporabo poslovnega modela Canvas</a:t>
            </a:r>
          </a:p>
          <a:p>
            <a:pPr>
              <a:lnSpc>
                <a:spcPts val="3240"/>
              </a:lnSpc>
            </a:pPr>
            <a:endParaRPr lang="en-GB" sz="3200" dirty="0"/>
          </a:p>
        </p:txBody>
      </p:sp>
      <p:sp>
        <p:nvSpPr>
          <p:cNvPr id="3" name="Text Placeholder 2">
            <a:extLst>
              <a:ext uri="{FF2B5EF4-FFF2-40B4-BE49-F238E27FC236}">
                <a16:creationId xmlns:a16="http://schemas.microsoft.com/office/drawing/2014/main" id="{36B35410-420E-3CC6-6A3C-E36390AA9E28}"/>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Poglavje 3</a:t>
            </a:r>
          </a:p>
        </p:txBody>
      </p:sp>
      <p:pic>
        <p:nvPicPr>
          <p:cNvPr id="24" name="Picture Placeholder 23" descr="A group of people wearing helmets in front of a mountain&#10;&#10;AI-generated content may be incorrect.">
            <a:extLst>
              <a:ext uri="{FF2B5EF4-FFF2-40B4-BE49-F238E27FC236}">
                <a16:creationId xmlns:a16="http://schemas.microsoft.com/office/drawing/2014/main" id="{A212AA48-33C9-7619-50C9-D7F38028F398}"/>
              </a:ext>
            </a:extLst>
          </p:cNvPr>
          <p:cNvPicPr>
            <a:picLocks noGrp="1" noChangeAspect="1"/>
          </p:cNvPicPr>
          <p:nvPr>
            <p:ph type="pic" sz="quarter" idx="67"/>
          </p:nvPr>
        </p:nvPicPr>
        <p:blipFill>
          <a:blip r:embed="rId2"/>
          <a:srcRect t="216" b="216"/>
          <a:stretch>
            <a:fillRect/>
          </a:stretch>
        </p:blipFill>
        <p:spPr/>
      </p:pic>
      <p:sp>
        <p:nvSpPr>
          <p:cNvPr id="29" name="Slide Number Placeholder 5">
            <a:extLst>
              <a:ext uri="{FF2B5EF4-FFF2-40B4-BE49-F238E27FC236}">
                <a16:creationId xmlns:a16="http://schemas.microsoft.com/office/drawing/2014/main" id="{32412987-848E-EF41-C5F7-6240AC19FE2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dirty="0"/>
          </a:p>
        </p:txBody>
      </p:sp>
      <p:sp>
        <p:nvSpPr>
          <p:cNvPr id="25" name="Text Placeholder 4">
            <a:extLst>
              <a:ext uri="{FF2B5EF4-FFF2-40B4-BE49-F238E27FC236}">
                <a16:creationId xmlns:a16="http://schemas.microsoft.com/office/drawing/2014/main" id="{4CF5067B-6FE2-4C53-8DA0-8A68861D13FD}"/>
              </a:ext>
            </a:extLst>
          </p:cNvPr>
          <p:cNvSpPr>
            <a:spLocks noGrp="1"/>
          </p:cNvSpPr>
          <p:nvPr>
            <p:ph type="body" sz="quarter" idx="23"/>
          </p:nvPr>
        </p:nvSpPr>
        <p:spPr>
          <a:xfrm>
            <a:off x="455462" y="3763001"/>
            <a:ext cx="3130702" cy="1373830"/>
          </a:xfrm>
        </p:spPr>
        <p:txBody>
          <a:bodyPr lIns="91440" tIns="45720" rIns="91440" bIns="45720" anchor="t"/>
          <a:lstStyle/>
          <a:p>
            <a:pPr>
              <a:buNone/>
            </a:pPr>
            <a:r>
              <a:rPr lang="en-US" sz="4000" b="1" dirty="0">
                <a:solidFill>
                  <a:srgbClr val="EC7C69"/>
                </a:solidFill>
              </a:rPr>
              <a:t>Pregled:</a:t>
            </a:r>
            <a:endParaRPr lang="en-US" sz="4000" dirty="0"/>
          </a:p>
        </p:txBody>
      </p:sp>
      <p:sp>
        <p:nvSpPr>
          <p:cNvPr id="26" name="Text Placeholder 4">
            <a:extLst>
              <a:ext uri="{FF2B5EF4-FFF2-40B4-BE49-F238E27FC236}">
                <a16:creationId xmlns:a16="http://schemas.microsoft.com/office/drawing/2014/main" id="{BBC8E4D7-1606-A424-8BFD-0441EB376881}"/>
              </a:ext>
            </a:extLst>
          </p:cNvPr>
          <p:cNvSpPr txBox="1">
            <a:spLocks/>
          </p:cNvSpPr>
          <p:nvPr/>
        </p:nvSpPr>
        <p:spPr>
          <a:xfrm>
            <a:off x="4698609" y="3911587"/>
            <a:ext cx="6105379"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BMC vam prikazuje ključne dejavnike, ki jih mora poslovni model upoštevati, in vam pomaga pridobiti pregled nad vsemi 9 segmenti, ki sestavljajo ta model. S tem postopkom boste pridobili dragocene vpoglede v svoje podjetje in njegov potencial. V tem modulu se osredotočamo na 5 ključnih področij za oblikovanje izvedljivega alternativnega turističnega nastanitvenega podjetja.</a:t>
            </a:r>
          </a:p>
          <a:p>
            <a:pPr>
              <a:lnSpc>
                <a:spcPts val="2360"/>
              </a:lnSpc>
            </a:pPr>
            <a:endParaRPr lang="en-IE" dirty="0"/>
          </a:p>
        </p:txBody>
      </p:sp>
      <p:sp>
        <p:nvSpPr>
          <p:cNvPr id="27" name="Text Placeholder 4">
            <a:extLst>
              <a:ext uri="{FF2B5EF4-FFF2-40B4-BE49-F238E27FC236}">
                <a16:creationId xmlns:a16="http://schemas.microsoft.com/office/drawing/2014/main" id="{C56AD355-3CD4-84E8-C9D5-506E8866AF13}"/>
              </a:ext>
            </a:extLst>
          </p:cNvPr>
          <p:cNvSpPr txBox="1">
            <a:spLocks/>
          </p:cNvSpPr>
          <p:nvPr/>
        </p:nvSpPr>
        <p:spPr>
          <a:xfrm>
            <a:off x="473839" y="4535644"/>
            <a:ext cx="367613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Poslovni model Canvas (BMC) je orodje, ki vam pomaga vizualizirati vaš poslovni model in nadalje razvijati vaše poslovne ideje. </a:t>
            </a:r>
          </a:p>
          <a:p>
            <a:pPr>
              <a:lnSpc>
                <a:spcPts val="2360"/>
              </a:lnSpc>
            </a:pPr>
            <a:endParaRPr lang="en-IE" dirty="0"/>
          </a:p>
        </p:txBody>
      </p:sp>
    </p:spTree>
    <p:extLst>
      <p:ext uri="{BB962C8B-B14F-4D97-AF65-F5344CB8AC3E}">
        <p14:creationId xmlns:p14="http://schemas.microsoft.com/office/powerpoint/2010/main" val="142823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789904-5AC4-A0DF-A009-74965FDDA45D}"/>
              </a:ext>
            </a:extLst>
          </p:cNvPr>
          <p:cNvSpPr>
            <a:spLocks noGrp="1"/>
          </p:cNvSpPr>
          <p:nvPr>
            <p:ph type="body" sz="quarter" idx="16"/>
          </p:nvPr>
        </p:nvSpPr>
        <p:spPr>
          <a:xfrm>
            <a:off x="1783120" y="1993356"/>
            <a:ext cx="5785298" cy="1176527"/>
          </a:xfrm>
        </p:spPr>
        <p:txBody>
          <a:bodyPr>
            <a:noAutofit/>
          </a:bodyPr>
          <a:lstStyle/>
          <a:p>
            <a:pPr>
              <a:lnSpc>
                <a:spcPts val="2480"/>
              </a:lnSpc>
            </a:pPr>
            <a:r>
              <a:rPr lang="en-GB" sz="2600" b="1" dirty="0"/>
              <a:t>Naučite se, kako uporabljati poslovni model Canvas kot preprosto vizualno orodje za načrtovanje</a:t>
            </a:r>
          </a:p>
          <a:p>
            <a:pPr>
              <a:lnSpc>
                <a:spcPts val="2480"/>
              </a:lnSpc>
            </a:pPr>
            <a:endParaRPr lang="en-GB" sz="2600" b="1" dirty="0"/>
          </a:p>
        </p:txBody>
      </p:sp>
      <p:sp>
        <p:nvSpPr>
          <p:cNvPr id="11" name="Freeform 10">
            <a:extLst>
              <a:ext uri="{FF2B5EF4-FFF2-40B4-BE49-F238E27FC236}">
                <a16:creationId xmlns:a16="http://schemas.microsoft.com/office/drawing/2014/main" id="{6B14956A-4F2E-99B5-AB95-F513417A9178}"/>
              </a:ext>
            </a:extLst>
          </p:cNvPr>
          <p:cNvSpPr/>
          <p:nvPr/>
        </p:nvSpPr>
        <p:spPr>
          <a:xfrm flipH="1">
            <a:off x="5198103" y="640375"/>
            <a:ext cx="6954821" cy="962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3:</a:t>
            </a:r>
            <a:r>
              <a:rPr lang="en-US" dirty="0"/>
              <a:t> 3 ključna področja učenja</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7</a:t>
            </a:fld>
            <a:endParaRPr lang="fr-CA" sz="1200" dirty="0"/>
          </a:p>
        </p:txBody>
      </p:sp>
      <p:sp>
        <p:nvSpPr>
          <p:cNvPr id="14" name="Text Placeholder 2">
            <a:extLst>
              <a:ext uri="{FF2B5EF4-FFF2-40B4-BE49-F238E27FC236}">
                <a16:creationId xmlns:a16="http://schemas.microsoft.com/office/drawing/2014/main" id="{4C321E42-DB56-0EDD-84BF-482F92402EE4}"/>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C1CA5488-AEC4-B3E8-C576-E727816B4770}"/>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769052" y="3523017"/>
            <a:ext cx="6615292"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Naučite se, kako razporediti svoje ideje po ključnih področjih</a:t>
            </a:r>
          </a:p>
          <a:p>
            <a:pPr>
              <a:lnSpc>
                <a:spcPts val="2480"/>
              </a:lnSpc>
            </a:pPr>
            <a:endParaRPr lang="en-GB" sz="2400" b="1" dirty="0"/>
          </a:p>
          <a:p>
            <a:pPr marL="342900" lvl="1" indent="-342900">
              <a:lnSpc>
                <a:spcPts val="2380"/>
              </a:lnSpc>
              <a:spcBef>
                <a:spcPts val="0"/>
              </a:spcBef>
            </a:pPr>
            <a:r>
              <a:rPr lang="en-IE" sz="2200" dirty="0">
                <a:solidFill>
                  <a:schemeClr val="bg1"/>
                </a:solidFill>
              </a:rPr>
              <a:t>Segmenti strank/gostov</a:t>
            </a:r>
          </a:p>
          <a:p>
            <a:pPr marL="342900" lvl="1" indent="-342900">
              <a:lnSpc>
                <a:spcPts val="2380"/>
              </a:lnSpc>
              <a:spcBef>
                <a:spcPts val="0"/>
              </a:spcBef>
            </a:pPr>
            <a:r>
              <a:rPr lang="en-IE" sz="2200" dirty="0">
                <a:solidFill>
                  <a:schemeClr val="bg1"/>
                </a:solidFill>
              </a:rPr>
              <a:t>Vrednostna ponudba</a:t>
            </a:r>
          </a:p>
          <a:p>
            <a:pPr marL="342900" lvl="1" indent="-342900">
              <a:lnSpc>
                <a:spcPts val="2380"/>
              </a:lnSpc>
              <a:spcBef>
                <a:spcPts val="0"/>
              </a:spcBef>
            </a:pPr>
            <a:r>
              <a:rPr lang="en-IE" sz="2200" dirty="0">
                <a:solidFill>
                  <a:schemeClr val="bg1"/>
                </a:solidFill>
              </a:rPr>
              <a:t>Kanali (kako gostje najdejo vaše podjetje in opravijo rezervacijo)</a:t>
            </a:r>
          </a:p>
          <a:p>
            <a:pPr marL="342900" lvl="1" indent="-342900">
              <a:lnSpc>
                <a:spcPts val="2380"/>
              </a:lnSpc>
              <a:spcBef>
                <a:spcPts val="0"/>
              </a:spcBef>
            </a:pPr>
            <a:r>
              <a:rPr lang="en-IE" sz="2200" dirty="0">
                <a:solidFill>
                  <a:schemeClr val="bg1"/>
                </a:solidFill>
              </a:rPr>
              <a:t>Prihodkovni tokovi in struktura stroškov</a:t>
            </a:r>
          </a:p>
          <a:p>
            <a:pPr marL="342900" lvl="1" indent="-342900">
              <a:lnSpc>
                <a:spcPts val="2380"/>
              </a:lnSpc>
              <a:spcBef>
                <a:spcPts val="0"/>
              </a:spcBef>
            </a:pPr>
            <a:r>
              <a:rPr lang="en-IE" sz="2200" dirty="0">
                <a:solidFill>
                  <a:schemeClr val="bg1"/>
                </a:solidFill>
              </a:rPr>
              <a:t>Partnerstva in viri</a:t>
            </a:r>
          </a:p>
          <a:p>
            <a:pPr marL="0" lvl="1" indent="0">
              <a:lnSpc>
                <a:spcPts val="2380"/>
              </a:lnSpc>
              <a:spcBef>
                <a:spcPts val="0"/>
              </a:spcBef>
              <a:buNone/>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19864" y="3005383"/>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14068" y="3747591"/>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2" name="Picture 11">
            <a:extLst>
              <a:ext uri="{FF2B5EF4-FFF2-40B4-BE49-F238E27FC236}">
                <a16:creationId xmlns:a16="http://schemas.microsoft.com/office/drawing/2014/main" id="{9E319B4D-BF4F-6963-B1F5-4D3AABC827CE}"/>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945310" y="3048405"/>
            <a:ext cx="4246690" cy="3154091"/>
          </a:xfrm>
          <a:prstGeom prst="rect">
            <a:avLst/>
          </a:prstGeom>
        </p:spPr>
      </p:pic>
    </p:spTree>
    <p:extLst>
      <p:ext uri="{BB962C8B-B14F-4D97-AF65-F5344CB8AC3E}">
        <p14:creationId xmlns:p14="http://schemas.microsoft.com/office/powerpoint/2010/main" val="1514040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08678-FA09-233E-9119-C7987DE87A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31BD439-453D-25E9-7D15-4E881F1FD60B}"/>
              </a:ext>
            </a:extLst>
          </p:cNvPr>
          <p:cNvSpPr>
            <a:spLocks noGrp="1"/>
          </p:cNvSpPr>
          <p:nvPr>
            <p:ph type="body" sz="quarter" idx="16"/>
          </p:nvPr>
        </p:nvSpPr>
        <p:spPr>
          <a:xfrm>
            <a:off x="1783120" y="1993356"/>
            <a:ext cx="4997508" cy="1176527"/>
          </a:xfrm>
        </p:spPr>
        <p:txBody>
          <a:bodyPr>
            <a:noAutofit/>
          </a:bodyPr>
          <a:lstStyle/>
          <a:p>
            <a:pPr>
              <a:lnSpc>
                <a:spcPts val="2480"/>
              </a:lnSpc>
            </a:pPr>
            <a:r>
              <a:rPr lang="en-GB" sz="2600" b="1" dirty="0"/>
              <a:t>Spoznajte, kako je poslovni model Canvas delovni načrt – prilagodljiv in pripravljen za razvoj v podrobnejše različice.</a:t>
            </a:r>
          </a:p>
          <a:p>
            <a:pPr>
              <a:lnSpc>
                <a:spcPts val="2480"/>
              </a:lnSpc>
            </a:pPr>
            <a:endParaRPr lang="en-GB" sz="2600" b="1" dirty="0"/>
          </a:p>
        </p:txBody>
      </p:sp>
      <p:sp>
        <p:nvSpPr>
          <p:cNvPr id="11" name="Freeform 10">
            <a:extLst>
              <a:ext uri="{FF2B5EF4-FFF2-40B4-BE49-F238E27FC236}">
                <a16:creationId xmlns:a16="http://schemas.microsoft.com/office/drawing/2014/main" id="{AA3097FD-8AF0-5A5F-FE7A-2FD4B64DDB0F}"/>
              </a:ext>
            </a:extLst>
          </p:cNvPr>
          <p:cNvSpPr/>
          <p:nvPr/>
        </p:nvSpPr>
        <p:spPr>
          <a:xfrm flipH="1">
            <a:off x="5198103" y="640375"/>
            <a:ext cx="6954821" cy="991655"/>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3CA01E3-EB92-C5DE-5DAF-8B6B8FFE114E}"/>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3:</a:t>
            </a:r>
            <a:r>
              <a:rPr lang="en-US" dirty="0"/>
              <a:t> 3 ključna področja učenja</a:t>
            </a:r>
          </a:p>
        </p:txBody>
      </p:sp>
      <p:sp>
        <p:nvSpPr>
          <p:cNvPr id="13" name="Slide Number Placeholder 5">
            <a:extLst>
              <a:ext uri="{FF2B5EF4-FFF2-40B4-BE49-F238E27FC236}">
                <a16:creationId xmlns:a16="http://schemas.microsoft.com/office/drawing/2014/main" id="{97DFF80B-8B14-8746-A9BC-992EB4DB27A2}"/>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8</a:t>
            </a:fld>
            <a:endParaRPr lang="fr-CA" sz="1200" dirty="0"/>
          </a:p>
        </p:txBody>
      </p:sp>
      <p:sp>
        <p:nvSpPr>
          <p:cNvPr id="14" name="Text Placeholder 2">
            <a:extLst>
              <a:ext uri="{FF2B5EF4-FFF2-40B4-BE49-F238E27FC236}">
                <a16:creationId xmlns:a16="http://schemas.microsoft.com/office/drawing/2014/main" id="{4E132713-ACF9-CB9C-DFDB-07E96DEEF0D1}"/>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5" name="Freeform 14">
            <a:extLst>
              <a:ext uri="{FF2B5EF4-FFF2-40B4-BE49-F238E27FC236}">
                <a16:creationId xmlns:a16="http://schemas.microsoft.com/office/drawing/2014/main" id="{FC286177-6A98-F4A7-E9D7-5ED300A595DA}"/>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2" name="Picture 11">
            <a:extLst>
              <a:ext uri="{FF2B5EF4-FFF2-40B4-BE49-F238E27FC236}">
                <a16:creationId xmlns:a16="http://schemas.microsoft.com/office/drawing/2014/main" id="{8ABE527B-B0DB-67B9-8417-7AE9E6347F2D}"/>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299390" y="3612469"/>
            <a:ext cx="4246690" cy="3154091"/>
          </a:xfrm>
          <a:prstGeom prst="rect">
            <a:avLst/>
          </a:prstGeom>
        </p:spPr>
      </p:pic>
    </p:spTree>
    <p:extLst>
      <p:ext uri="{BB962C8B-B14F-4D97-AF65-F5344CB8AC3E}">
        <p14:creationId xmlns:p14="http://schemas.microsoft.com/office/powerpoint/2010/main" val="956807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732734"/>
            <a:ext cx="6238020" cy="803654"/>
          </a:xfrm>
          <a:prstGeom prst="rect">
            <a:avLst/>
          </a:prstGeom>
        </p:spPr>
        <p:txBody>
          <a:bodyPr/>
          <a:lstStyle/>
          <a:p>
            <a:pPr>
              <a:lnSpc>
                <a:spcPts val="2960"/>
              </a:lnSpc>
            </a:pPr>
            <a:r>
              <a:rPr lang="en-GB" sz="2800" dirty="0"/>
              <a:t>Naučite se, kako uporabljati poslovni model Canvas kot preprosto vizualno orodje za načrtovanje</a:t>
            </a:r>
          </a:p>
          <a:p>
            <a:pPr>
              <a:lnSpc>
                <a:spcPts val="2960"/>
              </a:lnSpc>
            </a:pPr>
            <a:endParaRPr lang="en-GB" sz="2800" dirty="0"/>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2" y="1881924"/>
            <a:ext cx="7122804" cy="3773184"/>
          </a:xfrm>
          <a:prstGeom prst="rect">
            <a:avLst/>
          </a:prstGeom>
        </p:spPr>
        <p:txBody>
          <a:bodyPr lIns="91440" tIns="45720" rIns="91440" bIns="45720" anchor="t"/>
          <a:lstStyle/>
          <a:p>
            <a:pPr>
              <a:lnSpc>
                <a:spcPts val="2340"/>
              </a:lnSpc>
            </a:pPr>
            <a:r>
              <a:rPr lang="en-GB" b="1" i="1" dirty="0">
                <a:solidFill>
                  <a:srgbClr val="459597"/>
                </a:solidFill>
                <a:effectLst/>
                <a:latin typeface="Calibri"/>
                <a:ea typeface="Calibri"/>
                <a:cs typeface="Calibri"/>
              </a:rPr>
              <a:t>Zakaj bi mala in srednja turistična podjetja morala uporabljati poslovni model Canvas (BMC)?</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To orodje vam omogoča jasen pregled vseh najpomembnejših elementov vašega podjetja. Z osredotočenjem na določene dele, kot so segmenti strank (ali gostov), vaše vrednostne ponudbe (tj. vaše edinstvene vrednostne ponudbe) in kanali, ki jih uporabljate za doseganje strank – če naštejemo le nekatere –, dobite jasen in dragocen pregled nad tem, s čim se ukvarja vaše podjetje in kako ga je mogoče izboljšati.</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Z uporabo te metode boste pridobili jasnost o svojih ciljih, gostih in tem, kar vašo ponudbo naredi edinstveno. </a:t>
            </a: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spTree>
    <p:extLst>
      <p:ext uri="{BB962C8B-B14F-4D97-AF65-F5344CB8AC3E}">
        <p14:creationId xmlns:p14="http://schemas.microsoft.com/office/powerpoint/2010/main" val="256586501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ED238D-2017-46BF-955A-035D2F58759A}"/>
</file>

<file path=customXml/itemProps2.xml><?xml version="1.0" encoding="utf-8"?>
<ds:datastoreItem xmlns:ds="http://schemas.openxmlformats.org/officeDocument/2006/customXml" ds:itemID="{B3076E18-2B84-4508-B120-3C096464AE89}">
  <ds:schemaRefs>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http://www.w3.org/XML/1998/namespace"/>
    <ds:schemaRef ds:uri="http://purl.org/dc/elements/1.1/"/>
    <ds:schemaRef ds:uri="http://purl.org/dc/terms/"/>
    <ds:schemaRef ds:uri="835803b3-5fd4-490d-9118-e08d8d43fc1e"/>
    <ds:schemaRef ds:uri="7b53bf8c-4569-44df-ad60-bb18397340c4"/>
    <ds:schemaRef ds:uri="http://schemas.microsoft.com/office/2006/metadata/properties"/>
  </ds:schemaRefs>
</ds:datastoreItem>
</file>

<file path=customXml/itemProps3.xml><?xml version="1.0" encoding="utf-8"?>
<ds:datastoreItem xmlns:ds="http://schemas.openxmlformats.org/officeDocument/2006/customXml" ds:itemID="{9AC85329-4F53-4995-A204-691117D327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12463</TotalTime>
  <Words>5180</Words>
  <Application>Microsoft Office PowerPoint</Application>
  <PresentationFormat>Širokozaslonsko</PresentationFormat>
  <Paragraphs>507</Paragraphs>
  <Slides>43</Slides>
  <Notes>0</Notes>
  <HiddenSlides>0</HiddenSlides>
  <MMClips>1</MMClips>
  <ScaleCrop>false</ScaleCrop>
  <HeadingPairs>
    <vt:vector size="4" baseType="variant">
      <vt:variant>
        <vt:lpstr>Tema</vt:lpstr>
      </vt:variant>
      <vt:variant>
        <vt:i4>1</vt:i4>
      </vt:variant>
      <vt:variant>
        <vt:lpstr>Naslovi diapozitivov</vt:lpstr>
      </vt:variant>
      <vt:variant>
        <vt:i4>43</vt:i4>
      </vt:variant>
    </vt:vector>
  </HeadingPairs>
  <TitlesOfParts>
    <vt:vector size="44"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docId:E76DDC05048E8366C0F265D7514C4685</cp:keywords>
  <cp:lastModifiedBy>Tatjana Klakočar</cp:lastModifiedBy>
  <cp:revision>1001</cp:revision>
  <dcterms:created xsi:type="dcterms:W3CDTF">2020-10-14T13:32:04Z</dcterms:created>
  <dcterms:modified xsi:type="dcterms:W3CDTF">2026-01-06T09:33:38Z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