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0"/>
  </p:notesMasterIdLst>
  <p:sldIdLst>
    <p:sldId id="6454" r:id="rId5"/>
    <p:sldId id="7695" r:id="rId6"/>
    <p:sldId id="4324" r:id="rId7"/>
    <p:sldId id="4325" r:id="rId8"/>
    <p:sldId id="7696" r:id="rId9"/>
    <p:sldId id="7754" r:id="rId10"/>
    <p:sldId id="6455" r:id="rId11"/>
    <p:sldId id="7710" r:id="rId12"/>
    <p:sldId id="7713" r:id="rId13"/>
    <p:sldId id="7714" r:id="rId14"/>
    <p:sldId id="7716" r:id="rId15"/>
    <p:sldId id="6443" r:id="rId16"/>
    <p:sldId id="7717" r:id="rId17"/>
    <p:sldId id="7718" r:id="rId18"/>
    <p:sldId id="7719" r:id="rId19"/>
    <p:sldId id="7711" r:id="rId20"/>
    <p:sldId id="7720" r:id="rId21"/>
    <p:sldId id="7721" r:id="rId22"/>
    <p:sldId id="7722" r:id="rId23"/>
    <p:sldId id="7723" r:id="rId24"/>
    <p:sldId id="7724" r:id="rId25"/>
    <p:sldId id="7725" r:id="rId26"/>
    <p:sldId id="7726" r:id="rId27"/>
    <p:sldId id="7728" r:id="rId28"/>
    <p:sldId id="6506" r:id="rId29"/>
    <p:sldId id="7727" r:id="rId30"/>
    <p:sldId id="7729" r:id="rId31"/>
    <p:sldId id="6508" r:id="rId32"/>
    <p:sldId id="7730" r:id="rId33"/>
    <p:sldId id="7731" r:id="rId34"/>
    <p:sldId id="7732" r:id="rId35"/>
    <p:sldId id="7733" r:id="rId36"/>
    <p:sldId id="7734" r:id="rId37"/>
    <p:sldId id="7735" r:id="rId38"/>
    <p:sldId id="6524" r:id="rId39"/>
    <p:sldId id="6525" r:id="rId40"/>
    <p:sldId id="7736" r:id="rId41"/>
    <p:sldId id="7742" r:id="rId42"/>
    <p:sldId id="6500" r:id="rId43"/>
    <p:sldId id="7743" r:id="rId44"/>
    <p:sldId id="6502" r:id="rId45"/>
    <p:sldId id="7745" r:id="rId46"/>
    <p:sldId id="7746" r:id="rId47"/>
    <p:sldId id="7737" r:id="rId48"/>
    <p:sldId id="7747" r:id="rId49"/>
    <p:sldId id="7738" r:id="rId50"/>
    <p:sldId id="7751" r:id="rId51"/>
    <p:sldId id="7748" r:id="rId52"/>
    <p:sldId id="7749" r:id="rId53"/>
    <p:sldId id="7750" r:id="rId54"/>
    <p:sldId id="6522" r:id="rId55"/>
    <p:sldId id="7741" r:id="rId56"/>
    <p:sldId id="7740" r:id="rId57"/>
    <p:sldId id="7739" r:id="rId58"/>
    <p:sldId id="770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64AFAF"/>
    <a:srgbClr val="FBA63B"/>
    <a:srgbClr val="82CCCA"/>
    <a:srgbClr val="F8F8F8"/>
    <a:srgbClr val="000000"/>
    <a:srgbClr val="E5BEAC"/>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8E79F-49F1-0840-135C-4F815EF805C8}" v="470" dt="2026-01-05T13:39:58.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3" autoAdjust="0"/>
    <p:restoredTop sz="94243" autoAdjust="0"/>
  </p:normalViewPr>
  <p:slideViewPr>
    <p:cSldViewPr snapToGrid="0" snapToObjects="1">
      <p:cViewPr varScale="1">
        <p:scale>
          <a:sx n="108" d="100"/>
          <a:sy n="108" d="100"/>
        </p:scale>
        <p:origin x="33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61E8E79F-49F1-0840-135C-4F815EF805C8}"/>
    <pc:docChg chg="modSld">
      <pc:chgData name="Irena Krošl" userId="S::irenak@vsgt.si::6f871211-9d6e-4801-9f7a-49ad5e71b0eb" providerId="AD" clId="Web-{61E8E79F-49F1-0840-135C-4F815EF805C8}" dt="2026-01-05T13:39:58.544" v="450" actId="1076"/>
      <pc:docMkLst>
        <pc:docMk/>
      </pc:docMkLst>
      <pc:sldChg chg="modSp">
        <pc:chgData name="Irena Krošl" userId="S::irenak@vsgt.si::6f871211-9d6e-4801-9f7a-49ad5e71b0eb" providerId="AD" clId="Web-{61E8E79F-49F1-0840-135C-4F815EF805C8}" dt="2026-01-05T11:50:47.683" v="99" actId="20577"/>
        <pc:sldMkLst>
          <pc:docMk/>
          <pc:sldMk cId="836302516" sldId="6443"/>
        </pc:sldMkLst>
        <pc:spChg chg="mod">
          <ac:chgData name="Irena Krošl" userId="S::irenak@vsgt.si::6f871211-9d6e-4801-9f7a-49ad5e71b0eb" providerId="AD" clId="Web-{61E8E79F-49F1-0840-135C-4F815EF805C8}" dt="2026-01-05T11:50:47.683" v="99" actId="20577"/>
          <ac:spMkLst>
            <pc:docMk/>
            <pc:sldMk cId="836302516" sldId="6443"/>
            <ac:spMk id="9" creationId="{993BF797-8068-F2CD-2F16-4913F116FDDC}"/>
          </ac:spMkLst>
        </pc:spChg>
      </pc:sldChg>
      <pc:sldChg chg="modSp">
        <pc:chgData name="Irena Krošl" userId="S::irenak@vsgt.si::6f871211-9d6e-4801-9f7a-49ad5e71b0eb" providerId="AD" clId="Web-{61E8E79F-49F1-0840-135C-4F815EF805C8}" dt="2026-01-05T11:41:36.912" v="43" actId="20577"/>
        <pc:sldMkLst>
          <pc:docMk/>
          <pc:sldMk cId="1397779340" sldId="6455"/>
        </pc:sldMkLst>
        <pc:spChg chg="mod">
          <ac:chgData name="Irena Krošl" userId="S::irenak@vsgt.si::6f871211-9d6e-4801-9f7a-49ad5e71b0eb" providerId="AD" clId="Web-{61E8E79F-49F1-0840-135C-4F815EF805C8}" dt="2026-01-05T11:41:36.912" v="43" actId="20577"/>
          <ac:spMkLst>
            <pc:docMk/>
            <pc:sldMk cId="1397779340" sldId="6455"/>
            <ac:spMk id="3" creationId="{CD801361-236F-A53C-BAD7-CD8759C54088}"/>
          </ac:spMkLst>
        </pc:spChg>
      </pc:sldChg>
      <pc:sldChg chg="modSp">
        <pc:chgData name="Irena Krošl" userId="S::irenak@vsgt.si::6f871211-9d6e-4801-9f7a-49ad5e71b0eb" providerId="AD" clId="Web-{61E8E79F-49F1-0840-135C-4F815EF805C8}" dt="2026-01-05T13:20:22.517" v="391" actId="1076"/>
        <pc:sldMkLst>
          <pc:docMk/>
          <pc:sldMk cId="1728068483" sldId="6500"/>
        </pc:sldMkLst>
        <pc:spChg chg="mod">
          <ac:chgData name="Irena Krošl" userId="S::irenak@vsgt.si::6f871211-9d6e-4801-9f7a-49ad5e71b0eb" providerId="AD" clId="Web-{61E8E79F-49F1-0840-135C-4F815EF805C8}" dt="2026-01-05T13:20:22.517" v="391" actId="1076"/>
          <ac:spMkLst>
            <pc:docMk/>
            <pc:sldMk cId="1728068483" sldId="6500"/>
            <ac:spMk id="11" creationId="{D5501E37-2D9D-DF1A-AE2C-EFBE54F1F9DB}"/>
          </ac:spMkLst>
        </pc:spChg>
        <pc:spChg chg="mod">
          <ac:chgData name="Irena Krošl" userId="S::irenak@vsgt.si::6f871211-9d6e-4801-9f7a-49ad5e71b0eb" providerId="AD" clId="Web-{61E8E79F-49F1-0840-135C-4F815EF805C8}" dt="2026-01-05T11:40:20.390" v="34"/>
          <ac:spMkLst>
            <pc:docMk/>
            <pc:sldMk cId="1728068483" sldId="6500"/>
            <ac:spMk id="12" creationId="{78AB25A7-5DAF-2141-CEDD-1BDA09A01252}"/>
          </ac:spMkLst>
        </pc:spChg>
        <pc:spChg chg="mod">
          <ac:chgData name="Irena Krošl" userId="S::irenak@vsgt.si::6f871211-9d6e-4801-9f7a-49ad5e71b0eb" providerId="AD" clId="Web-{61E8E79F-49F1-0840-135C-4F815EF805C8}" dt="2026-01-05T13:20:12.204" v="390" actId="1076"/>
          <ac:spMkLst>
            <pc:docMk/>
            <pc:sldMk cId="1728068483" sldId="6500"/>
            <ac:spMk id="24" creationId="{663839E3-C958-F5C0-61E6-C22A00460B62}"/>
          </ac:spMkLst>
        </pc:spChg>
      </pc:sldChg>
      <pc:sldChg chg="modSp">
        <pc:chgData name="Irena Krošl" userId="S::irenak@vsgt.si::6f871211-9d6e-4801-9f7a-49ad5e71b0eb" providerId="AD" clId="Web-{61E8E79F-49F1-0840-135C-4F815EF805C8}" dt="2026-01-05T13:23:28.740" v="411" actId="1076"/>
        <pc:sldMkLst>
          <pc:docMk/>
          <pc:sldMk cId="1630677707" sldId="6502"/>
        </pc:sldMkLst>
        <pc:spChg chg="mod">
          <ac:chgData name="Irena Krošl" userId="S::irenak@vsgt.si::6f871211-9d6e-4801-9f7a-49ad5e71b0eb" providerId="AD" clId="Web-{61E8E79F-49F1-0840-135C-4F815EF805C8}" dt="2026-01-05T11:40:20.390" v="34"/>
          <ac:spMkLst>
            <pc:docMk/>
            <pc:sldMk cId="1630677707" sldId="6502"/>
            <ac:spMk id="5" creationId="{D8706604-9D2B-79A5-09EA-C02714B5C4DE}"/>
          </ac:spMkLst>
        </pc:spChg>
        <pc:spChg chg="mod">
          <ac:chgData name="Irena Krošl" userId="S::irenak@vsgt.si::6f871211-9d6e-4801-9f7a-49ad5e71b0eb" providerId="AD" clId="Web-{61E8E79F-49F1-0840-135C-4F815EF805C8}" dt="2026-01-05T13:23:28.740" v="411" actId="1076"/>
          <ac:spMkLst>
            <pc:docMk/>
            <pc:sldMk cId="1630677707" sldId="6502"/>
            <ac:spMk id="8" creationId="{FEBB6893-339C-EF70-E13E-E294E005E457}"/>
          </ac:spMkLst>
        </pc:spChg>
        <pc:spChg chg="mod">
          <ac:chgData name="Irena Krošl" userId="S::irenak@vsgt.si::6f871211-9d6e-4801-9f7a-49ad5e71b0eb" providerId="AD" clId="Web-{61E8E79F-49F1-0840-135C-4F815EF805C8}" dt="2026-01-05T13:22:18.067" v="406" actId="1076"/>
          <ac:spMkLst>
            <pc:docMk/>
            <pc:sldMk cId="1630677707" sldId="6502"/>
            <ac:spMk id="11" creationId="{5727B191-7741-3422-3B2D-C2197C70E18A}"/>
          </ac:spMkLst>
        </pc:spChg>
        <pc:graphicFrameChg chg="mod modGraphic">
          <ac:chgData name="Irena Krošl" userId="S::irenak@vsgt.si::6f871211-9d6e-4801-9f7a-49ad5e71b0eb" providerId="AD" clId="Web-{61E8E79F-49F1-0840-135C-4F815EF805C8}" dt="2026-01-05T13:23:25.927" v="410"/>
          <ac:graphicFrameMkLst>
            <pc:docMk/>
            <pc:sldMk cId="1630677707" sldId="6502"/>
            <ac:graphicFrameMk id="7" creationId="{AFED63D7-9360-6E60-D4D3-89BCA391A84F}"/>
          </ac:graphicFrameMkLst>
        </pc:graphicFrameChg>
      </pc:sldChg>
      <pc:sldChg chg="modSp">
        <pc:chgData name="Irena Krošl" userId="S::irenak@vsgt.si::6f871211-9d6e-4801-9f7a-49ad5e71b0eb" providerId="AD" clId="Web-{61E8E79F-49F1-0840-135C-4F815EF805C8}" dt="2026-01-05T13:10:33.970" v="318" actId="20577"/>
        <pc:sldMkLst>
          <pc:docMk/>
          <pc:sldMk cId="4233177380" sldId="6506"/>
        </pc:sldMkLst>
        <pc:spChg chg="mod">
          <ac:chgData name="Irena Krošl" userId="S::irenak@vsgt.si::6f871211-9d6e-4801-9f7a-49ad5e71b0eb" providerId="AD" clId="Web-{61E8E79F-49F1-0840-135C-4F815EF805C8}" dt="2026-01-05T13:09:01.749" v="305" actId="1076"/>
          <ac:spMkLst>
            <pc:docMk/>
            <pc:sldMk cId="4233177380" sldId="6506"/>
            <ac:spMk id="13" creationId="{6743B188-86BA-C23E-1505-BD32E558CCD7}"/>
          </ac:spMkLst>
        </pc:spChg>
        <pc:spChg chg="mod">
          <ac:chgData name="Irena Krošl" userId="S::irenak@vsgt.si::6f871211-9d6e-4801-9f7a-49ad5e71b0eb" providerId="AD" clId="Web-{61E8E79F-49F1-0840-135C-4F815EF805C8}" dt="2026-01-05T13:10:33.970" v="318" actId="20577"/>
          <ac:spMkLst>
            <pc:docMk/>
            <pc:sldMk cId="4233177380" sldId="6506"/>
            <ac:spMk id="15" creationId="{CB26F247-6F6F-EA22-E0E6-E0885F10632A}"/>
          </ac:spMkLst>
        </pc:spChg>
        <pc:spChg chg="mod">
          <ac:chgData name="Irena Krošl" userId="S::irenak@vsgt.si::6f871211-9d6e-4801-9f7a-49ad5e71b0eb" providerId="AD" clId="Web-{61E8E79F-49F1-0840-135C-4F815EF805C8}" dt="2026-01-05T13:08:48.218" v="299" actId="14100"/>
          <ac:spMkLst>
            <pc:docMk/>
            <pc:sldMk cId="4233177380" sldId="6506"/>
            <ac:spMk id="23" creationId="{07A300CB-85E9-40F6-F857-B61CC106C511}"/>
          </ac:spMkLst>
        </pc:spChg>
      </pc:sldChg>
      <pc:sldChg chg="modSp">
        <pc:chgData name="Irena Krošl" userId="S::irenak@vsgt.si::6f871211-9d6e-4801-9f7a-49ad5e71b0eb" providerId="AD" clId="Web-{61E8E79F-49F1-0840-135C-4F815EF805C8}" dt="2026-01-05T13:13:17.154" v="336" actId="14100"/>
        <pc:sldMkLst>
          <pc:docMk/>
          <pc:sldMk cId="1743028706" sldId="6508"/>
        </pc:sldMkLst>
        <pc:spChg chg="mod">
          <ac:chgData name="Irena Krošl" userId="S::irenak@vsgt.si::6f871211-9d6e-4801-9f7a-49ad5e71b0eb" providerId="AD" clId="Web-{61E8E79F-49F1-0840-135C-4F815EF805C8}" dt="2026-01-05T13:13:17.154" v="336" actId="14100"/>
          <ac:spMkLst>
            <pc:docMk/>
            <pc:sldMk cId="1743028706" sldId="6508"/>
            <ac:spMk id="16" creationId="{0645FDC2-3C4F-EA22-8FE3-9815B6BA2EFF}"/>
          </ac:spMkLst>
        </pc:spChg>
        <pc:spChg chg="mod">
          <ac:chgData name="Irena Krošl" userId="S::irenak@vsgt.si::6f871211-9d6e-4801-9f7a-49ad5e71b0eb" providerId="AD" clId="Web-{61E8E79F-49F1-0840-135C-4F815EF805C8}" dt="2026-01-05T13:11:53.662" v="330" actId="1076"/>
          <ac:spMkLst>
            <pc:docMk/>
            <pc:sldMk cId="1743028706" sldId="6508"/>
            <ac:spMk id="17" creationId="{0E6500FD-BBD9-D678-A771-B8FD6F5ADDDF}"/>
          </ac:spMkLst>
        </pc:spChg>
        <pc:spChg chg="mod">
          <ac:chgData name="Irena Krošl" userId="S::irenak@vsgt.si::6f871211-9d6e-4801-9f7a-49ad5e71b0eb" providerId="AD" clId="Web-{61E8E79F-49F1-0840-135C-4F815EF805C8}" dt="2026-01-05T13:11:23.299" v="324" actId="14100"/>
          <ac:spMkLst>
            <pc:docMk/>
            <pc:sldMk cId="1743028706" sldId="6508"/>
            <ac:spMk id="23" creationId="{6EA00A12-E9D6-81CB-1A60-8712EDE7DA7A}"/>
          </ac:spMkLst>
        </pc:spChg>
      </pc:sldChg>
      <pc:sldChg chg="modSp">
        <pc:chgData name="Irena Krošl" userId="S::irenak@vsgt.si::6f871211-9d6e-4801-9f7a-49ad5e71b0eb" providerId="AD" clId="Web-{61E8E79F-49F1-0840-135C-4F815EF805C8}" dt="2026-01-05T13:18:15.091" v="361" actId="14100"/>
        <pc:sldMkLst>
          <pc:docMk/>
          <pc:sldMk cId="2995269363" sldId="6524"/>
        </pc:sldMkLst>
        <pc:spChg chg="mod">
          <ac:chgData name="Irena Krošl" userId="S::irenak@vsgt.si::6f871211-9d6e-4801-9f7a-49ad5e71b0eb" providerId="AD" clId="Web-{61E8E79F-49F1-0840-135C-4F815EF805C8}" dt="2026-01-05T13:18:15.091" v="361" actId="14100"/>
          <ac:spMkLst>
            <pc:docMk/>
            <pc:sldMk cId="2995269363" sldId="6524"/>
            <ac:spMk id="5" creationId="{64019D97-964A-5A17-EA38-43D383E53AEE}"/>
          </ac:spMkLst>
        </pc:spChg>
        <pc:spChg chg="mod">
          <ac:chgData name="Irena Krošl" userId="S::irenak@vsgt.si::6f871211-9d6e-4801-9f7a-49ad5e71b0eb" providerId="AD" clId="Web-{61E8E79F-49F1-0840-135C-4F815EF805C8}" dt="2026-01-05T13:17:52.075" v="357" actId="20577"/>
          <ac:spMkLst>
            <pc:docMk/>
            <pc:sldMk cId="2995269363" sldId="6524"/>
            <ac:spMk id="6" creationId="{5B46B131-99C9-A245-1F6E-CB4DC34FE1BA}"/>
          </ac:spMkLst>
        </pc:spChg>
      </pc:sldChg>
      <pc:sldChg chg="modSp">
        <pc:chgData name="Irena Krošl" userId="S::irenak@vsgt.si::6f871211-9d6e-4801-9f7a-49ad5e71b0eb" providerId="AD" clId="Web-{61E8E79F-49F1-0840-135C-4F815EF805C8}" dt="2026-01-05T13:18:22.435" v="362" actId="14100"/>
        <pc:sldMkLst>
          <pc:docMk/>
          <pc:sldMk cId="900970241" sldId="6525"/>
        </pc:sldMkLst>
        <pc:spChg chg="mod">
          <ac:chgData name="Irena Krošl" userId="S::irenak@vsgt.si::6f871211-9d6e-4801-9f7a-49ad5e71b0eb" providerId="AD" clId="Web-{61E8E79F-49F1-0840-135C-4F815EF805C8}" dt="2026-01-05T13:18:22.435" v="362" actId="14100"/>
          <ac:spMkLst>
            <pc:docMk/>
            <pc:sldMk cId="900970241" sldId="6525"/>
            <ac:spMk id="4" creationId="{4744AD08-6BE8-5165-952B-F21306517426}"/>
          </ac:spMkLst>
        </pc:spChg>
      </pc:sldChg>
      <pc:sldChg chg="modSp">
        <pc:chgData name="Irena Krošl" userId="S::irenak@vsgt.si::6f871211-9d6e-4801-9f7a-49ad5e71b0eb" providerId="AD" clId="Web-{61E8E79F-49F1-0840-135C-4F815EF805C8}" dt="2026-01-05T11:38:56.929" v="13" actId="20577"/>
        <pc:sldMkLst>
          <pc:docMk/>
          <pc:sldMk cId="648164715" sldId="7696"/>
        </pc:sldMkLst>
        <pc:spChg chg="mod">
          <ac:chgData name="Irena Krošl" userId="S::irenak@vsgt.si::6f871211-9d6e-4801-9f7a-49ad5e71b0eb" providerId="AD" clId="Web-{61E8E79F-49F1-0840-135C-4F815EF805C8}" dt="2026-01-05T11:38:56.929" v="13" actId="20577"/>
          <ac:spMkLst>
            <pc:docMk/>
            <pc:sldMk cId="648164715" sldId="7696"/>
            <ac:spMk id="11" creationId="{0D4384D8-C9BE-3A21-3637-568A04D30488}"/>
          </ac:spMkLst>
        </pc:spChg>
      </pc:sldChg>
      <pc:sldChg chg="modSp">
        <pc:chgData name="Irena Krošl" userId="S::irenak@vsgt.si::6f871211-9d6e-4801-9f7a-49ad5e71b0eb" providerId="AD" clId="Web-{61E8E79F-49F1-0840-135C-4F815EF805C8}" dt="2026-01-05T13:39:58.544" v="450" actId="1076"/>
        <pc:sldMkLst>
          <pc:docMk/>
          <pc:sldMk cId="2961207069" sldId="7702"/>
        </pc:sldMkLst>
        <pc:spChg chg="mod">
          <ac:chgData name="Irena Krošl" userId="S::irenak@vsgt.si::6f871211-9d6e-4801-9f7a-49ad5e71b0eb" providerId="AD" clId="Web-{61E8E79F-49F1-0840-135C-4F815EF805C8}" dt="2026-01-05T13:39:58.544" v="450" actId="1076"/>
          <ac:spMkLst>
            <pc:docMk/>
            <pc:sldMk cId="2961207069" sldId="7702"/>
            <ac:spMk id="54" creationId="{4065BC51-B524-FC95-B65C-14FE7E10D2B1}"/>
          </ac:spMkLst>
        </pc:spChg>
      </pc:sldChg>
      <pc:sldChg chg="modSp">
        <pc:chgData name="Irena Krošl" userId="S::irenak@vsgt.si::6f871211-9d6e-4801-9f7a-49ad5e71b0eb" providerId="AD" clId="Web-{61E8E79F-49F1-0840-135C-4F815EF805C8}" dt="2026-01-05T11:53:14.779" v="140" actId="20577"/>
        <pc:sldMkLst>
          <pc:docMk/>
          <pc:sldMk cId="2132356824" sldId="7711"/>
        </pc:sldMkLst>
        <pc:spChg chg="mod">
          <ac:chgData name="Irena Krošl" userId="S::irenak@vsgt.si::6f871211-9d6e-4801-9f7a-49ad5e71b0eb" providerId="AD" clId="Web-{61E8E79F-49F1-0840-135C-4F815EF805C8}" dt="2026-01-05T11:53:14.779" v="140" actId="20577"/>
          <ac:spMkLst>
            <pc:docMk/>
            <pc:sldMk cId="2132356824" sldId="7711"/>
            <ac:spMk id="3" creationId="{9570E0C5-BEA5-A805-FCAC-FFD6C4091AC2}"/>
          </ac:spMkLst>
        </pc:spChg>
        <pc:spChg chg="mod">
          <ac:chgData name="Irena Krošl" userId="S::irenak@vsgt.si::6f871211-9d6e-4801-9f7a-49ad5e71b0eb" providerId="AD" clId="Web-{61E8E79F-49F1-0840-135C-4F815EF805C8}" dt="2026-01-05T11:52:02.043" v="119" actId="14100"/>
          <ac:spMkLst>
            <pc:docMk/>
            <pc:sldMk cId="2132356824" sldId="7711"/>
            <ac:spMk id="4" creationId="{63818FD4-6C5E-386D-9E65-957A41853890}"/>
          </ac:spMkLst>
        </pc:spChg>
        <pc:spChg chg="mod">
          <ac:chgData name="Irena Krošl" userId="S::irenak@vsgt.si::6f871211-9d6e-4801-9f7a-49ad5e71b0eb" providerId="AD" clId="Web-{61E8E79F-49F1-0840-135C-4F815EF805C8}" dt="2026-01-05T11:52:12.856" v="126" actId="20577"/>
          <ac:spMkLst>
            <pc:docMk/>
            <pc:sldMk cId="2132356824" sldId="7711"/>
            <ac:spMk id="6" creationId="{317AD7D5-E05E-84CB-9361-D2F7703656FD}"/>
          </ac:spMkLst>
        </pc:spChg>
      </pc:sldChg>
      <pc:sldChg chg="modSp">
        <pc:chgData name="Irena Krošl" userId="S::irenak@vsgt.si::6f871211-9d6e-4801-9f7a-49ad5e71b0eb" providerId="AD" clId="Web-{61E8E79F-49F1-0840-135C-4F815EF805C8}" dt="2026-01-05T11:43:38.232" v="60" actId="20577"/>
        <pc:sldMkLst>
          <pc:docMk/>
          <pc:sldMk cId="1514040697" sldId="7713"/>
        </pc:sldMkLst>
        <pc:spChg chg="mod">
          <ac:chgData name="Irena Krošl" userId="S::irenak@vsgt.si::6f871211-9d6e-4801-9f7a-49ad5e71b0eb" providerId="AD" clId="Web-{61E8E79F-49F1-0840-135C-4F815EF805C8}" dt="2026-01-05T11:43:13.793" v="58" actId="20577"/>
          <ac:spMkLst>
            <pc:docMk/>
            <pc:sldMk cId="1514040697" sldId="7713"/>
            <ac:spMk id="2" creationId="{84789904-5AC4-A0DF-A009-74965FDDA45D}"/>
          </ac:spMkLst>
        </pc:spChg>
        <pc:spChg chg="mod">
          <ac:chgData name="Irena Krošl" userId="S::irenak@vsgt.si::6f871211-9d6e-4801-9f7a-49ad5e71b0eb" providerId="AD" clId="Web-{61E8E79F-49F1-0840-135C-4F815EF805C8}" dt="2026-01-05T11:43:38.232" v="60" actId="20577"/>
          <ac:spMkLst>
            <pc:docMk/>
            <pc:sldMk cId="1514040697" sldId="7713"/>
            <ac:spMk id="8" creationId="{433F1DBA-D3E1-15F1-6EC0-3F287C47D176}"/>
          </ac:spMkLst>
        </pc:spChg>
        <pc:spChg chg="mod">
          <ac:chgData name="Irena Krošl" userId="S::irenak@vsgt.si::6f871211-9d6e-4801-9f7a-49ad5e71b0eb" providerId="AD" clId="Web-{61E8E79F-49F1-0840-135C-4F815EF805C8}" dt="2026-01-05T11:42:20.196" v="44" actId="14100"/>
          <ac:spMkLst>
            <pc:docMk/>
            <pc:sldMk cId="1514040697" sldId="7713"/>
            <ac:spMk id="11" creationId="{6B14956A-4F2E-99B5-AB95-F513417A9178}"/>
          </ac:spMkLst>
        </pc:spChg>
      </pc:sldChg>
      <pc:sldChg chg="modSp">
        <pc:chgData name="Irena Krošl" userId="S::irenak@vsgt.si::6f871211-9d6e-4801-9f7a-49ad5e71b0eb" providerId="AD" clId="Web-{61E8E79F-49F1-0840-135C-4F815EF805C8}" dt="2026-01-05T11:44:27.282" v="71" actId="20577"/>
        <pc:sldMkLst>
          <pc:docMk/>
          <pc:sldMk cId="783123853" sldId="7714"/>
        </pc:sldMkLst>
        <pc:spChg chg="mod">
          <ac:chgData name="Irena Krošl" userId="S::irenak@vsgt.si::6f871211-9d6e-4801-9f7a-49ad5e71b0eb" providerId="AD" clId="Web-{61E8E79F-49F1-0840-135C-4F815EF805C8}" dt="2026-01-05T11:44:27.282" v="71" actId="20577"/>
          <ac:spMkLst>
            <pc:docMk/>
            <pc:sldMk cId="783123853" sldId="7714"/>
            <ac:spMk id="7" creationId="{014E1A92-1B03-AC24-9C62-D1767EBCA194}"/>
          </ac:spMkLst>
        </pc:spChg>
        <pc:spChg chg="mod">
          <ac:chgData name="Irena Krošl" userId="S::irenak@vsgt.si::6f871211-9d6e-4801-9f7a-49ad5e71b0eb" providerId="AD" clId="Web-{61E8E79F-49F1-0840-135C-4F815EF805C8}" dt="2026-01-05T11:43:43.733" v="61" actId="14100"/>
          <ac:spMkLst>
            <pc:docMk/>
            <pc:sldMk cId="783123853" sldId="7714"/>
            <ac:spMk id="11" creationId="{6FE5A932-961B-CF7B-179C-BBCEA1966586}"/>
          </ac:spMkLst>
        </pc:spChg>
      </pc:sldChg>
      <pc:sldChg chg="modSp">
        <pc:chgData name="Irena Krošl" userId="S::irenak@vsgt.si::6f871211-9d6e-4801-9f7a-49ad5e71b0eb" providerId="AD" clId="Web-{61E8E79F-49F1-0840-135C-4F815EF805C8}" dt="2026-01-05T11:49:20.666" v="85" actId="20577"/>
        <pc:sldMkLst>
          <pc:docMk/>
          <pc:sldMk cId="2565865014" sldId="7716"/>
        </pc:sldMkLst>
        <pc:spChg chg="mod">
          <ac:chgData name="Irena Krošl" userId="S::irenak@vsgt.si::6f871211-9d6e-4801-9f7a-49ad5e71b0eb" providerId="AD" clId="Web-{61E8E79F-49F1-0840-135C-4F815EF805C8}" dt="2026-01-05T11:49:20.666" v="85" actId="20577"/>
          <ac:spMkLst>
            <pc:docMk/>
            <pc:sldMk cId="2565865014" sldId="7716"/>
            <ac:spMk id="4" creationId="{299AE6E4-444C-F617-4AF8-40AFB4F4F565}"/>
          </ac:spMkLst>
        </pc:spChg>
        <pc:spChg chg="mod">
          <ac:chgData name="Irena Krošl" userId="S::irenak@vsgt.si::6f871211-9d6e-4801-9f7a-49ad5e71b0eb" providerId="AD" clId="Web-{61E8E79F-49F1-0840-135C-4F815EF805C8}" dt="2026-01-05T11:49:03.103" v="83" actId="20577"/>
          <ac:spMkLst>
            <pc:docMk/>
            <pc:sldMk cId="2565865014" sldId="7716"/>
            <ac:spMk id="7" creationId="{80105E98-29A5-C2B3-FDB8-7B9DBB9A1380}"/>
          </ac:spMkLst>
        </pc:spChg>
      </pc:sldChg>
      <pc:sldChg chg="modSp">
        <pc:chgData name="Irena Krošl" userId="S::irenak@vsgt.si::6f871211-9d6e-4801-9f7a-49ad5e71b0eb" providerId="AD" clId="Web-{61E8E79F-49F1-0840-135C-4F815EF805C8}" dt="2026-01-05T11:50:43.698" v="96" actId="20577"/>
        <pc:sldMkLst>
          <pc:docMk/>
          <pc:sldMk cId="3011412490" sldId="7717"/>
        </pc:sldMkLst>
        <pc:spChg chg="mod">
          <ac:chgData name="Irena Krošl" userId="S::irenak@vsgt.si::6f871211-9d6e-4801-9f7a-49ad5e71b0eb" providerId="AD" clId="Web-{61E8E79F-49F1-0840-135C-4F815EF805C8}" dt="2026-01-05T11:50:43.698" v="96" actId="20577"/>
          <ac:spMkLst>
            <pc:docMk/>
            <pc:sldMk cId="3011412490" sldId="7717"/>
            <ac:spMk id="16" creationId="{6AB502A8-E12F-80EB-D682-757D04A533F2}"/>
          </ac:spMkLst>
        </pc:spChg>
      </pc:sldChg>
      <pc:sldChg chg="modSp">
        <pc:chgData name="Irena Krošl" userId="S::irenak@vsgt.si::6f871211-9d6e-4801-9f7a-49ad5e71b0eb" providerId="AD" clId="Web-{61E8E79F-49F1-0840-135C-4F815EF805C8}" dt="2026-01-05T11:51:20.387" v="118" actId="20577"/>
        <pc:sldMkLst>
          <pc:docMk/>
          <pc:sldMk cId="2652094141" sldId="7718"/>
        </pc:sldMkLst>
        <pc:spChg chg="mod">
          <ac:chgData name="Irena Krošl" userId="S::irenak@vsgt.si::6f871211-9d6e-4801-9f7a-49ad5e71b0eb" providerId="AD" clId="Web-{61E8E79F-49F1-0840-135C-4F815EF805C8}" dt="2026-01-05T11:51:20.387" v="118" actId="20577"/>
          <ac:spMkLst>
            <pc:docMk/>
            <pc:sldMk cId="2652094141" sldId="7718"/>
            <ac:spMk id="2" creationId="{5BC29E1E-E63D-AC1B-C9B2-1AA28398B43F}"/>
          </ac:spMkLst>
        </pc:spChg>
      </pc:sldChg>
      <pc:sldChg chg="modSp">
        <pc:chgData name="Irena Krošl" userId="S::irenak@vsgt.si::6f871211-9d6e-4801-9f7a-49ad5e71b0eb" providerId="AD" clId="Web-{61E8E79F-49F1-0840-135C-4F815EF805C8}" dt="2026-01-05T11:53:36.748" v="147" actId="20577"/>
        <pc:sldMkLst>
          <pc:docMk/>
          <pc:sldMk cId="2057059616" sldId="7720"/>
        </pc:sldMkLst>
        <pc:spChg chg="mod">
          <ac:chgData name="Irena Krošl" userId="S::irenak@vsgt.si::6f871211-9d6e-4801-9f7a-49ad5e71b0eb" providerId="AD" clId="Web-{61E8E79F-49F1-0840-135C-4F815EF805C8}" dt="2026-01-05T11:53:19.701" v="141" actId="1076"/>
          <ac:spMkLst>
            <pc:docMk/>
            <pc:sldMk cId="2057059616" sldId="7720"/>
            <ac:spMk id="4" creationId="{6B65EA49-1F4F-7B58-BD79-417AA77BCA2B}"/>
          </ac:spMkLst>
        </pc:spChg>
        <pc:spChg chg="mod">
          <ac:chgData name="Irena Krošl" userId="S::irenak@vsgt.si::6f871211-9d6e-4801-9f7a-49ad5e71b0eb" providerId="AD" clId="Web-{61E8E79F-49F1-0840-135C-4F815EF805C8}" dt="2026-01-05T11:53:36.748" v="147" actId="20577"/>
          <ac:spMkLst>
            <pc:docMk/>
            <pc:sldMk cId="2057059616" sldId="7720"/>
            <ac:spMk id="6" creationId="{6A246B9E-0DB6-1757-68EC-71A3ABC1AA1F}"/>
          </ac:spMkLst>
        </pc:spChg>
      </pc:sldChg>
      <pc:sldChg chg="modSp">
        <pc:chgData name="Irena Krošl" userId="S::irenak@vsgt.si::6f871211-9d6e-4801-9f7a-49ad5e71b0eb" providerId="AD" clId="Web-{61E8E79F-49F1-0840-135C-4F815EF805C8}" dt="2026-01-05T11:53:57.842" v="155" actId="20577"/>
        <pc:sldMkLst>
          <pc:docMk/>
          <pc:sldMk cId="3021466463" sldId="7721"/>
        </pc:sldMkLst>
        <pc:spChg chg="mod">
          <ac:chgData name="Irena Krošl" userId="S::irenak@vsgt.si::6f871211-9d6e-4801-9f7a-49ad5e71b0eb" providerId="AD" clId="Web-{61E8E79F-49F1-0840-135C-4F815EF805C8}" dt="2026-01-05T11:53:52.373" v="148" actId="1076"/>
          <ac:spMkLst>
            <pc:docMk/>
            <pc:sldMk cId="3021466463" sldId="7721"/>
            <ac:spMk id="4" creationId="{785B8751-6DC6-A051-7BB8-4577CE133863}"/>
          </ac:spMkLst>
        </pc:spChg>
        <pc:spChg chg="mod">
          <ac:chgData name="Irena Krošl" userId="S::irenak@vsgt.si::6f871211-9d6e-4801-9f7a-49ad5e71b0eb" providerId="AD" clId="Web-{61E8E79F-49F1-0840-135C-4F815EF805C8}" dt="2026-01-05T11:53:57.842" v="155" actId="20577"/>
          <ac:spMkLst>
            <pc:docMk/>
            <pc:sldMk cId="3021466463" sldId="7721"/>
            <ac:spMk id="6" creationId="{9040CFB8-C59C-D865-FADA-4994A08FE410}"/>
          </ac:spMkLst>
        </pc:spChg>
      </pc:sldChg>
      <pc:sldChg chg="modSp">
        <pc:chgData name="Irena Krošl" userId="S::irenak@vsgt.si::6f871211-9d6e-4801-9f7a-49ad5e71b0eb" providerId="AD" clId="Web-{61E8E79F-49F1-0840-135C-4F815EF805C8}" dt="2026-01-05T12:00:15.660" v="179" actId="20577"/>
        <pc:sldMkLst>
          <pc:docMk/>
          <pc:sldMk cId="3026081835" sldId="7722"/>
        </pc:sldMkLst>
        <pc:spChg chg="mod">
          <ac:chgData name="Irena Krošl" userId="S::irenak@vsgt.si::6f871211-9d6e-4801-9f7a-49ad5e71b0eb" providerId="AD" clId="Web-{61E8E79F-49F1-0840-135C-4F815EF805C8}" dt="2026-01-05T12:00:15.660" v="179" actId="20577"/>
          <ac:spMkLst>
            <pc:docMk/>
            <pc:sldMk cId="3026081835" sldId="7722"/>
            <ac:spMk id="3" creationId="{445492EB-0509-D45C-2FD0-E528BBAAF85D}"/>
          </ac:spMkLst>
        </pc:spChg>
        <pc:spChg chg="mod">
          <ac:chgData name="Irena Krošl" userId="S::irenak@vsgt.si::6f871211-9d6e-4801-9f7a-49ad5e71b0eb" providerId="AD" clId="Web-{61E8E79F-49F1-0840-135C-4F815EF805C8}" dt="2026-01-05T11:54:26.608" v="156" actId="1076"/>
          <ac:spMkLst>
            <pc:docMk/>
            <pc:sldMk cId="3026081835" sldId="7722"/>
            <ac:spMk id="4" creationId="{A8280799-F6B0-4C97-5D62-CF28947CDC04}"/>
          </ac:spMkLst>
        </pc:spChg>
        <pc:spChg chg="mod">
          <ac:chgData name="Irena Krošl" userId="S::irenak@vsgt.si::6f871211-9d6e-4801-9f7a-49ad5e71b0eb" providerId="AD" clId="Web-{61E8E79F-49F1-0840-135C-4F815EF805C8}" dt="2026-01-05T11:54:37.108" v="162" actId="20577"/>
          <ac:spMkLst>
            <pc:docMk/>
            <pc:sldMk cId="3026081835" sldId="7722"/>
            <ac:spMk id="6" creationId="{94471D3F-6222-86B1-3FD3-6D019DBDE4D8}"/>
          </ac:spMkLst>
        </pc:spChg>
      </pc:sldChg>
      <pc:sldChg chg="modSp">
        <pc:chgData name="Irena Krošl" userId="S::irenak@vsgt.si::6f871211-9d6e-4801-9f7a-49ad5e71b0eb" providerId="AD" clId="Web-{61E8E79F-49F1-0840-135C-4F815EF805C8}" dt="2026-01-05T12:02:40.495" v="214" actId="20577"/>
        <pc:sldMkLst>
          <pc:docMk/>
          <pc:sldMk cId="3815894301" sldId="7723"/>
        </pc:sldMkLst>
        <pc:spChg chg="mod">
          <ac:chgData name="Irena Krošl" userId="S::irenak@vsgt.si::6f871211-9d6e-4801-9f7a-49ad5e71b0eb" providerId="AD" clId="Web-{61E8E79F-49F1-0840-135C-4F815EF805C8}" dt="2026-01-05T12:02:40.495" v="214" actId="20577"/>
          <ac:spMkLst>
            <pc:docMk/>
            <pc:sldMk cId="3815894301" sldId="7723"/>
            <ac:spMk id="3" creationId="{CD7E8DEB-D19C-8FEB-6116-05E3E5FFC8B8}"/>
          </ac:spMkLst>
        </pc:spChg>
        <pc:spChg chg="mod">
          <ac:chgData name="Irena Krošl" userId="S::irenak@vsgt.si::6f871211-9d6e-4801-9f7a-49ad5e71b0eb" providerId="AD" clId="Web-{61E8E79F-49F1-0840-135C-4F815EF805C8}" dt="2026-01-05T12:00:19.176" v="180" actId="1076"/>
          <ac:spMkLst>
            <pc:docMk/>
            <pc:sldMk cId="3815894301" sldId="7723"/>
            <ac:spMk id="4" creationId="{CA937139-F01E-1BD6-876E-C46677C17B16}"/>
          </ac:spMkLst>
        </pc:spChg>
        <pc:spChg chg="mod">
          <ac:chgData name="Irena Krošl" userId="S::irenak@vsgt.si::6f871211-9d6e-4801-9f7a-49ad5e71b0eb" providerId="AD" clId="Web-{61E8E79F-49F1-0840-135C-4F815EF805C8}" dt="2026-01-05T12:00:34.942" v="186" actId="20577"/>
          <ac:spMkLst>
            <pc:docMk/>
            <pc:sldMk cId="3815894301" sldId="7723"/>
            <ac:spMk id="6" creationId="{0081BCA7-F19E-F13A-8C3B-92B05C0A7AB9}"/>
          </ac:spMkLst>
        </pc:spChg>
      </pc:sldChg>
      <pc:sldChg chg="modSp">
        <pc:chgData name="Irena Krošl" userId="S::irenak@vsgt.si::6f871211-9d6e-4801-9f7a-49ad5e71b0eb" providerId="AD" clId="Web-{61E8E79F-49F1-0840-135C-4F815EF805C8}" dt="2026-01-05T12:03:24.965" v="224" actId="14100"/>
        <pc:sldMkLst>
          <pc:docMk/>
          <pc:sldMk cId="2062068998" sldId="7724"/>
        </pc:sldMkLst>
        <pc:spChg chg="mod">
          <ac:chgData name="Irena Krošl" userId="S::irenak@vsgt.si::6f871211-9d6e-4801-9f7a-49ad5e71b0eb" providerId="AD" clId="Web-{61E8E79F-49F1-0840-135C-4F815EF805C8}" dt="2026-01-05T12:03:24.965" v="224" actId="14100"/>
          <ac:spMkLst>
            <pc:docMk/>
            <pc:sldMk cId="2062068998" sldId="7724"/>
            <ac:spMk id="4" creationId="{12CC3868-9E36-0CAA-F969-4D3AF79B6E77}"/>
          </ac:spMkLst>
        </pc:spChg>
      </pc:sldChg>
      <pc:sldChg chg="modSp">
        <pc:chgData name="Irena Krošl" userId="S::irenak@vsgt.si::6f871211-9d6e-4801-9f7a-49ad5e71b0eb" providerId="AD" clId="Web-{61E8E79F-49F1-0840-135C-4F815EF805C8}" dt="2026-01-05T12:05:07.937" v="236" actId="20577"/>
        <pc:sldMkLst>
          <pc:docMk/>
          <pc:sldMk cId="1282443362" sldId="7726"/>
        </pc:sldMkLst>
        <pc:spChg chg="mod">
          <ac:chgData name="Irena Krošl" userId="S::irenak@vsgt.si::6f871211-9d6e-4801-9f7a-49ad5e71b0eb" providerId="AD" clId="Web-{61E8E79F-49F1-0840-135C-4F815EF805C8}" dt="2026-01-05T12:05:07.937" v="236" actId="20577"/>
          <ac:spMkLst>
            <pc:docMk/>
            <pc:sldMk cId="1282443362" sldId="7726"/>
            <ac:spMk id="3" creationId="{66A96625-CBA6-07F3-6972-90E5A1BED782}"/>
          </ac:spMkLst>
        </pc:spChg>
      </pc:sldChg>
      <pc:sldChg chg="modSp">
        <pc:chgData name="Irena Krošl" userId="S::irenak@vsgt.si::6f871211-9d6e-4801-9f7a-49ad5e71b0eb" providerId="AD" clId="Web-{61E8E79F-49F1-0840-135C-4F815EF805C8}" dt="2026-01-05T13:08:43.109" v="298" actId="20577"/>
        <pc:sldMkLst>
          <pc:docMk/>
          <pc:sldMk cId="158570978" sldId="7728"/>
        </pc:sldMkLst>
        <pc:spChg chg="mod">
          <ac:chgData name="Irena Krošl" userId="S::irenak@vsgt.si::6f871211-9d6e-4801-9f7a-49ad5e71b0eb" providerId="AD" clId="Web-{61E8E79F-49F1-0840-135C-4F815EF805C8}" dt="2026-01-05T12:06:05.970" v="240" actId="14100"/>
          <ac:spMkLst>
            <pc:docMk/>
            <pc:sldMk cId="158570978" sldId="7728"/>
            <ac:spMk id="4" creationId="{615000B4-E0A5-F480-E6E5-0C5CB749F8F3}"/>
          </ac:spMkLst>
        </pc:spChg>
        <pc:spChg chg="mod">
          <ac:chgData name="Irena Krošl" userId="S::irenak@vsgt.si::6f871211-9d6e-4801-9f7a-49ad5e71b0eb" providerId="AD" clId="Web-{61E8E79F-49F1-0840-135C-4F815EF805C8}" dt="2026-01-05T12:06:02.219" v="239" actId="20577"/>
          <ac:spMkLst>
            <pc:docMk/>
            <pc:sldMk cId="158570978" sldId="7728"/>
            <ac:spMk id="7" creationId="{6BD8E06E-76F4-C938-0684-62164F95D5FE}"/>
          </ac:spMkLst>
        </pc:spChg>
        <pc:spChg chg="mod">
          <ac:chgData name="Irena Krošl" userId="S::irenak@vsgt.si::6f871211-9d6e-4801-9f7a-49ad5e71b0eb" providerId="AD" clId="Web-{61E8E79F-49F1-0840-135C-4F815EF805C8}" dt="2026-01-05T13:07:53.873" v="283" actId="20577"/>
          <ac:spMkLst>
            <pc:docMk/>
            <pc:sldMk cId="158570978" sldId="7728"/>
            <ac:spMk id="13" creationId="{C91D5B26-FCA2-BD2A-34FB-B992406D3BF2}"/>
          </ac:spMkLst>
        </pc:spChg>
        <pc:spChg chg="mod">
          <ac:chgData name="Irena Krošl" userId="S::irenak@vsgt.si::6f871211-9d6e-4801-9f7a-49ad5e71b0eb" providerId="AD" clId="Web-{61E8E79F-49F1-0840-135C-4F815EF805C8}" dt="2026-01-05T13:08:43.109" v="298" actId="20577"/>
          <ac:spMkLst>
            <pc:docMk/>
            <pc:sldMk cId="158570978" sldId="7728"/>
            <ac:spMk id="14" creationId="{76EAF26E-2E39-7099-2137-06A15B4E5D6B}"/>
          </ac:spMkLst>
        </pc:spChg>
      </pc:sldChg>
      <pc:sldChg chg="modSp">
        <pc:chgData name="Irena Krošl" userId="S::irenak@vsgt.si::6f871211-9d6e-4801-9f7a-49ad5e71b0eb" providerId="AD" clId="Web-{61E8E79F-49F1-0840-135C-4F815EF805C8}" dt="2026-01-05T13:11:18.658" v="323" actId="20577"/>
        <pc:sldMkLst>
          <pc:docMk/>
          <pc:sldMk cId="1900854015" sldId="7729"/>
        </pc:sldMkLst>
        <pc:spChg chg="mod">
          <ac:chgData name="Irena Krošl" userId="S::irenak@vsgt.si::6f871211-9d6e-4801-9f7a-49ad5e71b0eb" providerId="AD" clId="Web-{61E8E79F-49F1-0840-135C-4F815EF805C8}" dt="2026-01-05T13:11:18.658" v="323" actId="20577"/>
          <ac:spMkLst>
            <pc:docMk/>
            <pc:sldMk cId="1900854015" sldId="7729"/>
            <ac:spMk id="3" creationId="{CBEE5243-A2EB-EC2E-ADB4-B4C330A599EB}"/>
          </ac:spMkLst>
        </pc:spChg>
      </pc:sldChg>
      <pc:sldChg chg="modSp">
        <pc:chgData name="Irena Krošl" userId="S::irenak@vsgt.si::6f871211-9d6e-4801-9f7a-49ad5e71b0eb" providerId="AD" clId="Web-{61E8E79F-49F1-0840-135C-4F815EF805C8}" dt="2026-01-05T13:13:27.779" v="337" actId="14100"/>
        <pc:sldMkLst>
          <pc:docMk/>
          <pc:sldMk cId="3077387087" sldId="7730"/>
        </pc:sldMkLst>
        <pc:spChg chg="mod">
          <ac:chgData name="Irena Krošl" userId="S::irenak@vsgt.si::6f871211-9d6e-4801-9f7a-49ad5e71b0eb" providerId="AD" clId="Web-{61E8E79F-49F1-0840-135C-4F815EF805C8}" dt="2026-01-05T13:13:27.779" v="337" actId="14100"/>
          <ac:spMkLst>
            <pc:docMk/>
            <pc:sldMk cId="3077387087" sldId="7730"/>
            <ac:spMk id="6" creationId="{D36A1B3B-84A4-7D48-B0D8-E296DE97FEA7}"/>
          </ac:spMkLst>
        </pc:spChg>
      </pc:sldChg>
      <pc:sldChg chg="modSp">
        <pc:chgData name="Irena Krošl" userId="S::irenak@vsgt.si::6f871211-9d6e-4801-9f7a-49ad5e71b0eb" providerId="AD" clId="Web-{61E8E79F-49F1-0840-135C-4F815EF805C8}" dt="2026-01-05T13:14:19.924" v="341" actId="20577"/>
        <pc:sldMkLst>
          <pc:docMk/>
          <pc:sldMk cId="4093408014" sldId="7731"/>
        </pc:sldMkLst>
        <pc:spChg chg="mod">
          <ac:chgData name="Irena Krošl" userId="S::irenak@vsgt.si::6f871211-9d6e-4801-9f7a-49ad5e71b0eb" providerId="AD" clId="Web-{61E8E79F-49F1-0840-135C-4F815EF805C8}" dt="2026-01-05T13:14:12.470" v="339" actId="20577"/>
          <ac:spMkLst>
            <pc:docMk/>
            <pc:sldMk cId="4093408014" sldId="7731"/>
            <ac:spMk id="3" creationId="{55B40886-D96A-C863-A71E-E1F45022ED0F}"/>
          </ac:spMkLst>
        </pc:spChg>
        <pc:spChg chg="mod">
          <ac:chgData name="Irena Krošl" userId="S::irenak@vsgt.si::6f871211-9d6e-4801-9f7a-49ad5e71b0eb" providerId="AD" clId="Web-{61E8E79F-49F1-0840-135C-4F815EF805C8}" dt="2026-01-05T13:14:19.924" v="341" actId="20577"/>
          <ac:spMkLst>
            <pc:docMk/>
            <pc:sldMk cId="4093408014" sldId="7731"/>
            <ac:spMk id="8" creationId="{6F51BB27-2F6E-E4E9-1A3E-68139E4F6A2E}"/>
          </ac:spMkLst>
        </pc:spChg>
      </pc:sldChg>
      <pc:sldChg chg="modSp">
        <pc:chgData name="Irena Krošl" userId="S::irenak@vsgt.si::6f871211-9d6e-4801-9f7a-49ad5e71b0eb" providerId="AD" clId="Web-{61E8E79F-49F1-0840-135C-4F815EF805C8}" dt="2026-01-05T13:14:35.300" v="343" actId="1076"/>
        <pc:sldMkLst>
          <pc:docMk/>
          <pc:sldMk cId="1164802475" sldId="7732"/>
        </pc:sldMkLst>
        <pc:spChg chg="mod">
          <ac:chgData name="Irena Krošl" userId="S::irenak@vsgt.si::6f871211-9d6e-4801-9f7a-49ad5e71b0eb" providerId="AD" clId="Web-{61E8E79F-49F1-0840-135C-4F815EF805C8}" dt="2026-01-05T13:14:32.643" v="342" actId="1076"/>
          <ac:spMkLst>
            <pc:docMk/>
            <pc:sldMk cId="1164802475" sldId="7732"/>
            <ac:spMk id="25" creationId="{8D450DFA-D326-43D0-9DF1-C765CEBB9981}"/>
          </ac:spMkLst>
        </pc:spChg>
        <pc:spChg chg="mod">
          <ac:chgData name="Irena Krošl" userId="S::irenak@vsgt.si::6f871211-9d6e-4801-9f7a-49ad5e71b0eb" providerId="AD" clId="Web-{61E8E79F-49F1-0840-135C-4F815EF805C8}" dt="2026-01-05T13:14:35.300" v="343" actId="1076"/>
          <ac:spMkLst>
            <pc:docMk/>
            <pc:sldMk cId="1164802475" sldId="7732"/>
            <ac:spMk id="27" creationId="{71E24FF5-0447-4C0E-374E-FA093D1717F6}"/>
          </ac:spMkLst>
        </pc:spChg>
      </pc:sldChg>
      <pc:sldChg chg="modSp">
        <pc:chgData name="Irena Krošl" userId="S::irenak@vsgt.si::6f871211-9d6e-4801-9f7a-49ad5e71b0eb" providerId="AD" clId="Web-{61E8E79F-49F1-0840-135C-4F815EF805C8}" dt="2026-01-05T13:15:39.460" v="348" actId="20577"/>
        <pc:sldMkLst>
          <pc:docMk/>
          <pc:sldMk cId="1972263837" sldId="7733"/>
        </pc:sldMkLst>
        <pc:spChg chg="mod">
          <ac:chgData name="Irena Krošl" userId="S::irenak@vsgt.si::6f871211-9d6e-4801-9f7a-49ad5e71b0eb" providerId="AD" clId="Web-{61E8E79F-49F1-0840-135C-4F815EF805C8}" dt="2026-01-05T13:15:11.317" v="344" actId="20577"/>
          <ac:spMkLst>
            <pc:docMk/>
            <pc:sldMk cId="1972263837" sldId="7733"/>
            <ac:spMk id="5" creationId="{4DF59B6F-076C-FC2C-D474-E7C117CEB671}"/>
          </ac:spMkLst>
        </pc:spChg>
        <pc:spChg chg="mod">
          <ac:chgData name="Irena Krošl" userId="S::irenak@vsgt.si::6f871211-9d6e-4801-9f7a-49ad5e71b0eb" providerId="AD" clId="Web-{61E8E79F-49F1-0840-135C-4F815EF805C8}" dt="2026-01-05T13:15:14.443" v="345" actId="14100"/>
          <ac:spMkLst>
            <pc:docMk/>
            <pc:sldMk cId="1972263837" sldId="7733"/>
            <ac:spMk id="11" creationId="{8323027E-EFEA-BF0E-0F49-F7520F536036}"/>
          </ac:spMkLst>
        </pc:spChg>
        <pc:spChg chg="mod">
          <ac:chgData name="Irena Krošl" userId="S::irenak@vsgt.si::6f871211-9d6e-4801-9f7a-49ad5e71b0eb" providerId="AD" clId="Web-{61E8E79F-49F1-0840-135C-4F815EF805C8}" dt="2026-01-05T13:15:39.460" v="348" actId="20577"/>
          <ac:spMkLst>
            <pc:docMk/>
            <pc:sldMk cId="1972263837" sldId="7733"/>
            <ac:spMk id="17" creationId="{8E76E7A3-58C4-81E7-0E83-7F4816C50425}"/>
          </ac:spMkLst>
        </pc:spChg>
      </pc:sldChg>
      <pc:sldChg chg="modSp">
        <pc:chgData name="Irena Krošl" userId="S::irenak@vsgt.si::6f871211-9d6e-4801-9f7a-49ad5e71b0eb" providerId="AD" clId="Web-{61E8E79F-49F1-0840-135C-4F815EF805C8}" dt="2026-01-05T13:16:02.914" v="351" actId="20577"/>
        <pc:sldMkLst>
          <pc:docMk/>
          <pc:sldMk cId="3646135723" sldId="7734"/>
        </pc:sldMkLst>
        <pc:spChg chg="mod">
          <ac:chgData name="Irena Krošl" userId="S::irenak@vsgt.si::6f871211-9d6e-4801-9f7a-49ad5e71b0eb" providerId="AD" clId="Web-{61E8E79F-49F1-0840-135C-4F815EF805C8}" dt="2026-01-05T13:16:02.914" v="351" actId="20577"/>
          <ac:spMkLst>
            <pc:docMk/>
            <pc:sldMk cId="3646135723" sldId="7734"/>
            <ac:spMk id="5" creationId="{E9D3B5BF-C727-5D23-8112-03DBFB944A68}"/>
          </ac:spMkLst>
        </pc:spChg>
        <pc:spChg chg="mod">
          <ac:chgData name="Irena Krošl" userId="S::irenak@vsgt.si::6f871211-9d6e-4801-9f7a-49ad5e71b0eb" providerId="AD" clId="Web-{61E8E79F-49F1-0840-135C-4F815EF805C8}" dt="2026-01-05T13:15:43.210" v="349" actId="14100"/>
          <ac:spMkLst>
            <pc:docMk/>
            <pc:sldMk cId="3646135723" sldId="7734"/>
            <ac:spMk id="11" creationId="{70DE4633-D2BC-6B21-813F-557BF5D731B3}"/>
          </ac:spMkLst>
        </pc:spChg>
      </pc:sldChg>
      <pc:sldChg chg="modSp">
        <pc:chgData name="Irena Krošl" userId="S::irenak@vsgt.si::6f871211-9d6e-4801-9f7a-49ad5e71b0eb" providerId="AD" clId="Web-{61E8E79F-49F1-0840-135C-4F815EF805C8}" dt="2026-01-05T13:16:25.743" v="355" actId="1076"/>
        <pc:sldMkLst>
          <pc:docMk/>
          <pc:sldMk cId="1618451504" sldId="7735"/>
        </pc:sldMkLst>
        <pc:spChg chg="mod">
          <ac:chgData name="Irena Krošl" userId="S::irenak@vsgt.si::6f871211-9d6e-4801-9f7a-49ad5e71b0eb" providerId="AD" clId="Web-{61E8E79F-49F1-0840-135C-4F815EF805C8}" dt="2026-01-05T13:16:20.055" v="354" actId="1076"/>
          <ac:spMkLst>
            <pc:docMk/>
            <pc:sldMk cId="1618451504" sldId="7735"/>
            <ac:spMk id="4" creationId="{1FA3C749-C54B-67A7-5017-29C0CC0808B2}"/>
          </ac:spMkLst>
        </pc:spChg>
        <pc:spChg chg="mod">
          <ac:chgData name="Irena Krošl" userId="S::irenak@vsgt.si::6f871211-9d6e-4801-9f7a-49ad5e71b0eb" providerId="AD" clId="Web-{61E8E79F-49F1-0840-135C-4F815EF805C8}" dt="2026-01-05T13:16:25.743" v="355" actId="1076"/>
          <ac:spMkLst>
            <pc:docMk/>
            <pc:sldMk cId="1618451504" sldId="7735"/>
            <ac:spMk id="7" creationId="{BAF65B2F-46AB-6D16-3474-6AFD28596E31}"/>
          </ac:spMkLst>
        </pc:spChg>
      </pc:sldChg>
      <pc:sldChg chg="modSp">
        <pc:chgData name="Irena Krošl" userId="S::irenak@vsgt.si::6f871211-9d6e-4801-9f7a-49ad5e71b0eb" providerId="AD" clId="Web-{61E8E79F-49F1-0840-135C-4F815EF805C8}" dt="2026-01-05T13:19:05.483" v="373" actId="20577"/>
        <pc:sldMkLst>
          <pc:docMk/>
          <pc:sldMk cId="119160703" sldId="7736"/>
        </pc:sldMkLst>
        <pc:spChg chg="mod">
          <ac:chgData name="Irena Krošl" userId="S::irenak@vsgt.si::6f871211-9d6e-4801-9f7a-49ad5e71b0eb" providerId="AD" clId="Web-{61E8E79F-49F1-0840-135C-4F815EF805C8}" dt="2026-01-05T13:19:05.483" v="373" actId="20577"/>
          <ac:spMkLst>
            <pc:docMk/>
            <pc:sldMk cId="119160703" sldId="7736"/>
            <ac:spMk id="4" creationId="{84C39612-4712-6CDC-5FE3-8E6C295F92DB}"/>
          </ac:spMkLst>
        </pc:spChg>
      </pc:sldChg>
      <pc:sldChg chg="modSp">
        <pc:chgData name="Irena Krošl" userId="S::irenak@vsgt.si::6f871211-9d6e-4801-9f7a-49ad5e71b0eb" providerId="AD" clId="Web-{61E8E79F-49F1-0840-135C-4F815EF805C8}" dt="2026-01-05T13:32:05.200" v="421" actId="20577"/>
        <pc:sldMkLst>
          <pc:docMk/>
          <pc:sldMk cId="119181804" sldId="7737"/>
        </pc:sldMkLst>
        <pc:spChg chg="mod">
          <ac:chgData name="Irena Krošl" userId="S::irenak@vsgt.si::6f871211-9d6e-4801-9f7a-49ad5e71b0eb" providerId="AD" clId="Web-{61E8E79F-49F1-0840-135C-4F815EF805C8}" dt="2026-01-05T13:32:05.200" v="421" actId="20577"/>
          <ac:spMkLst>
            <pc:docMk/>
            <pc:sldMk cId="119181804" sldId="7737"/>
            <ac:spMk id="4" creationId="{E033A598-CE51-3BC4-F581-0A9436C874BE}"/>
          </ac:spMkLst>
        </pc:spChg>
      </pc:sldChg>
      <pc:sldChg chg="modSp">
        <pc:chgData name="Irena Krošl" userId="S::irenak@vsgt.si::6f871211-9d6e-4801-9f7a-49ad5e71b0eb" providerId="AD" clId="Web-{61E8E79F-49F1-0840-135C-4F815EF805C8}" dt="2026-01-05T13:33:49.533" v="431" actId="20577"/>
        <pc:sldMkLst>
          <pc:docMk/>
          <pc:sldMk cId="2527906848" sldId="7738"/>
        </pc:sldMkLst>
        <pc:spChg chg="mod">
          <ac:chgData name="Irena Krošl" userId="S::irenak@vsgt.si::6f871211-9d6e-4801-9f7a-49ad5e71b0eb" providerId="AD" clId="Web-{61E8E79F-49F1-0840-135C-4F815EF805C8}" dt="2026-01-05T13:33:49.533" v="431" actId="20577"/>
          <ac:spMkLst>
            <pc:docMk/>
            <pc:sldMk cId="2527906848" sldId="7738"/>
            <ac:spMk id="4" creationId="{575F7516-1A88-817F-4C6E-A81CFC471613}"/>
          </ac:spMkLst>
        </pc:spChg>
      </pc:sldChg>
      <pc:sldChg chg="modSp">
        <pc:chgData name="Irena Krošl" userId="S::irenak@vsgt.si::6f871211-9d6e-4801-9f7a-49ad5e71b0eb" providerId="AD" clId="Web-{61E8E79F-49F1-0840-135C-4F815EF805C8}" dt="2026-01-05T13:38:57.978" v="448"/>
        <pc:sldMkLst>
          <pc:docMk/>
          <pc:sldMk cId="1252012538" sldId="7740"/>
        </pc:sldMkLst>
        <pc:graphicFrameChg chg="mod modGraphic">
          <ac:chgData name="Irena Krošl" userId="S::irenak@vsgt.si::6f871211-9d6e-4801-9f7a-49ad5e71b0eb" providerId="AD" clId="Web-{61E8E79F-49F1-0840-135C-4F815EF805C8}" dt="2026-01-05T13:38:57.978" v="448"/>
          <ac:graphicFrameMkLst>
            <pc:docMk/>
            <pc:sldMk cId="1252012538" sldId="7740"/>
            <ac:graphicFrameMk id="13" creationId="{0D9D1C71-D721-E416-428A-7569D34B0B42}"/>
          </ac:graphicFrameMkLst>
        </pc:graphicFrameChg>
      </pc:sldChg>
      <pc:sldChg chg="modSp">
        <pc:chgData name="Irena Krošl" userId="S::irenak@vsgt.si::6f871211-9d6e-4801-9f7a-49ad5e71b0eb" providerId="AD" clId="Web-{61E8E79F-49F1-0840-135C-4F815EF805C8}" dt="2026-01-05T13:38:43.429" v="446" actId="20577"/>
        <pc:sldMkLst>
          <pc:docMk/>
          <pc:sldMk cId="126008166" sldId="7741"/>
        </pc:sldMkLst>
        <pc:spChg chg="mod">
          <ac:chgData name="Irena Krošl" userId="S::irenak@vsgt.si::6f871211-9d6e-4801-9f7a-49ad5e71b0eb" providerId="AD" clId="Web-{61E8E79F-49F1-0840-135C-4F815EF805C8}" dt="2026-01-05T13:38:43.429" v="446" actId="20577"/>
          <ac:spMkLst>
            <pc:docMk/>
            <pc:sldMk cId="126008166" sldId="7741"/>
            <ac:spMk id="3" creationId="{DC2DC217-B2B3-F13F-A896-84E8B59BDE79}"/>
          </ac:spMkLst>
        </pc:spChg>
      </pc:sldChg>
      <pc:sldChg chg="modSp">
        <pc:chgData name="Irena Krošl" userId="S::irenak@vsgt.si::6f871211-9d6e-4801-9f7a-49ad5e71b0eb" providerId="AD" clId="Web-{61E8E79F-49F1-0840-135C-4F815EF805C8}" dt="2026-01-05T13:19:40.297" v="387" actId="20577"/>
        <pc:sldMkLst>
          <pc:docMk/>
          <pc:sldMk cId="690267734" sldId="7742"/>
        </pc:sldMkLst>
        <pc:spChg chg="mod">
          <ac:chgData name="Irena Krošl" userId="S::irenak@vsgt.si::6f871211-9d6e-4801-9f7a-49ad5e71b0eb" providerId="AD" clId="Web-{61E8E79F-49F1-0840-135C-4F815EF805C8}" dt="2026-01-05T13:19:40.297" v="387" actId="20577"/>
          <ac:spMkLst>
            <pc:docMk/>
            <pc:sldMk cId="690267734" sldId="7742"/>
            <ac:spMk id="3" creationId="{A4EF25EE-5B48-F26C-1F70-EA02C0D78D62}"/>
          </ac:spMkLst>
        </pc:spChg>
      </pc:sldChg>
      <pc:sldChg chg="modSp">
        <pc:chgData name="Irena Krošl" userId="S::irenak@vsgt.si::6f871211-9d6e-4801-9f7a-49ad5e71b0eb" providerId="AD" clId="Web-{61E8E79F-49F1-0840-135C-4F815EF805C8}" dt="2026-01-05T13:22:02.535" v="402" actId="20577"/>
        <pc:sldMkLst>
          <pc:docMk/>
          <pc:sldMk cId="2406455315" sldId="7743"/>
        </pc:sldMkLst>
        <pc:spChg chg="mod">
          <ac:chgData name="Irena Krošl" userId="S::irenak@vsgt.si::6f871211-9d6e-4801-9f7a-49ad5e71b0eb" providerId="AD" clId="Web-{61E8E79F-49F1-0840-135C-4F815EF805C8}" dt="2026-01-05T13:20:41.127" v="392" actId="1076"/>
          <ac:spMkLst>
            <pc:docMk/>
            <pc:sldMk cId="2406455315" sldId="7743"/>
            <ac:spMk id="4" creationId="{2F4C35AF-A450-34ED-2646-DE97107A9BBC}"/>
          </ac:spMkLst>
        </pc:spChg>
        <pc:spChg chg="mod">
          <ac:chgData name="Irena Krošl" userId="S::irenak@vsgt.si::6f871211-9d6e-4801-9f7a-49ad5e71b0eb" providerId="AD" clId="Web-{61E8E79F-49F1-0840-135C-4F815EF805C8}" dt="2026-01-05T13:22:02.535" v="402" actId="20577"/>
          <ac:spMkLst>
            <pc:docMk/>
            <pc:sldMk cId="2406455315" sldId="7743"/>
            <ac:spMk id="7" creationId="{823CBE13-3E66-BFBC-8C99-B0A12BEB23FB}"/>
          </ac:spMkLst>
        </pc:spChg>
      </pc:sldChg>
      <pc:sldChg chg="modSp">
        <pc:chgData name="Irena Krošl" userId="S::irenak@vsgt.si::6f871211-9d6e-4801-9f7a-49ad5e71b0eb" providerId="AD" clId="Web-{61E8E79F-49F1-0840-135C-4F815EF805C8}" dt="2026-01-05T13:30:58.712" v="414" actId="20577"/>
        <pc:sldMkLst>
          <pc:docMk/>
          <pc:sldMk cId="3997738099" sldId="7745"/>
        </pc:sldMkLst>
        <pc:spChg chg="mod">
          <ac:chgData name="Irena Krošl" userId="S::irenak@vsgt.si::6f871211-9d6e-4801-9f7a-49ad5e71b0eb" providerId="AD" clId="Web-{61E8E79F-49F1-0840-135C-4F815EF805C8}" dt="2026-01-05T13:30:58.712" v="414" actId="20577"/>
          <ac:spMkLst>
            <pc:docMk/>
            <pc:sldMk cId="3997738099" sldId="7745"/>
            <ac:spMk id="8" creationId="{EB31C2BE-4260-6DE7-633F-9BF6AAD15238}"/>
          </ac:spMkLst>
        </pc:spChg>
      </pc:sldChg>
      <pc:sldChg chg="modSp">
        <pc:chgData name="Irena Krošl" userId="S::irenak@vsgt.si::6f871211-9d6e-4801-9f7a-49ad5e71b0eb" providerId="AD" clId="Web-{61E8E79F-49F1-0840-135C-4F815EF805C8}" dt="2026-01-05T13:31:26.979" v="416" actId="20577"/>
        <pc:sldMkLst>
          <pc:docMk/>
          <pc:sldMk cId="1881703760" sldId="7746"/>
        </pc:sldMkLst>
        <pc:spChg chg="mod">
          <ac:chgData name="Irena Krošl" userId="S::irenak@vsgt.si::6f871211-9d6e-4801-9f7a-49ad5e71b0eb" providerId="AD" clId="Web-{61E8E79F-49F1-0840-135C-4F815EF805C8}" dt="2026-01-05T13:31:26.979" v="416" actId="20577"/>
          <ac:spMkLst>
            <pc:docMk/>
            <pc:sldMk cId="1881703760" sldId="7746"/>
            <ac:spMk id="6" creationId="{2CF45E0F-B10B-67F3-0242-7B0F698C9AA7}"/>
          </ac:spMkLst>
        </pc:spChg>
      </pc:sldChg>
      <pc:sldChg chg="modSp">
        <pc:chgData name="Irena Krošl" userId="S::irenak@vsgt.si::6f871211-9d6e-4801-9f7a-49ad5e71b0eb" providerId="AD" clId="Web-{61E8E79F-49F1-0840-135C-4F815EF805C8}" dt="2026-01-05T13:33:08.203" v="426" actId="1076"/>
        <pc:sldMkLst>
          <pc:docMk/>
          <pc:sldMk cId="3059896927" sldId="7747"/>
        </pc:sldMkLst>
        <pc:spChg chg="mod">
          <ac:chgData name="Irena Krošl" userId="S::irenak@vsgt.si::6f871211-9d6e-4801-9f7a-49ad5e71b0eb" providerId="AD" clId="Web-{61E8E79F-49F1-0840-135C-4F815EF805C8}" dt="2026-01-05T13:32:50.765" v="424" actId="1076"/>
          <ac:spMkLst>
            <pc:docMk/>
            <pc:sldMk cId="3059896927" sldId="7747"/>
            <ac:spMk id="6" creationId="{A399960B-6C12-0F67-B53C-B1A8AB66A364}"/>
          </ac:spMkLst>
        </pc:spChg>
        <pc:spChg chg="mod">
          <ac:chgData name="Irena Krošl" userId="S::irenak@vsgt.si::6f871211-9d6e-4801-9f7a-49ad5e71b0eb" providerId="AD" clId="Web-{61E8E79F-49F1-0840-135C-4F815EF805C8}" dt="2026-01-05T13:32:47.640" v="423" actId="1076"/>
          <ac:spMkLst>
            <pc:docMk/>
            <pc:sldMk cId="3059896927" sldId="7747"/>
            <ac:spMk id="10" creationId="{8B055620-9360-0816-B98B-E21E9DFFFDF4}"/>
          </ac:spMkLst>
        </pc:spChg>
        <pc:picChg chg="mod">
          <ac:chgData name="Irena Krošl" userId="S::irenak@vsgt.si::6f871211-9d6e-4801-9f7a-49ad5e71b0eb" providerId="AD" clId="Web-{61E8E79F-49F1-0840-135C-4F815EF805C8}" dt="2026-01-05T13:33:08.203" v="426" actId="1076"/>
          <ac:picMkLst>
            <pc:docMk/>
            <pc:sldMk cId="3059896927" sldId="7747"/>
            <ac:picMk id="3" creationId="{BA652C3A-4ED5-F05A-704F-BAE688E23D2F}"/>
          </ac:picMkLst>
        </pc:picChg>
      </pc:sldChg>
      <pc:sldChg chg="modSp">
        <pc:chgData name="Irena Krošl" userId="S::irenak@vsgt.si::6f871211-9d6e-4801-9f7a-49ad5e71b0eb" providerId="AD" clId="Web-{61E8E79F-49F1-0840-135C-4F815EF805C8}" dt="2026-01-05T13:36:01.960" v="438" actId="20577"/>
        <pc:sldMkLst>
          <pc:docMk/>
          <pc:sldMk cId="2932596431" sldId="7749"/>
        </pc:sldMkLst>
        <pc:spChg chg="mod">
          <ac:chgData name="Irena Krošl" userId="S::irenak@vsgt.si::6f871211-9d6e-4801-9f7a-49ad5e71b0eb" providerId="AD" clId="Web-{61E8E79F-49F1-0840-135C-4F815EF805C8}" dt="2026-01-05T13:36:01.960" v="438" actId="20577"/>
          <ac:spMkLst>
            <pc:docMk/>
            <pc:sldMk cId="2932596431" sldId="7749"/>
            <ac:spMk id="10" creationId="{F8CCB071-628F-9C0B-2C0D-D13ED6A8AFCB}"/>
          </ac:spMkLst>
        </pc:spChg>
      </pc:sldChg>
      <pc:sldChg chg="modSp">
        <pc:chgData name="Irena Krošl" userId="S::irenak@vsgt.si::6f871211-9d6e-4801-9f7a-49ad5e71b0eb" providerId="AD" clId="Web-{61E8E79F-49F1-0840-135C-4F815EF805C8}" dt="2026-01-05T13:38:12.104" v="445" actId="20577"/>
        <pc:sldMkLst>
          <pc:docMk/>
          <pc:sldMk cId="3429980287" sldId="7750"/>
        </pc:sldMkLst>
        <pc:spChg chg="mod">
          <ac:chgData name="Irena Krošl" userId="S::irenak@vsgt.si::6f871211-9d6e-4801-9f7a-49ad5e71b0eb" providerId="AD" clId="Web-{61E8E79F-49F1-0840-135C-4F815EF805C8}" dt="2026-01-05T13:36:16.304" v="439" actId="1076"/>
          <ac:spMkLst>
            <pc:docMk/>
            <pc:sldMk cId="3429980287" sldId="7750"/>
            <ac:spMk id="6" creationId="{46AF90A5-B18A-B103-0F02-BDFF511F8D63}"/>
          </ac:spMkLst>
        </pc:spChg>
        <pc:spChg chg="mod">
          <ac:chgData name="Irena Krošl" userId="S::irenak@vsgt.si::6f871211-9d6e-4801-9f7a-49ad5e71b0eb" providerId="AD" clId="Web-{61E8E79F-49F1-0840-135C-4F815EF805C8}" dt="2026-01-05T13:38:12.104" v="445" actId="20577"/>
          <ac:spMkLst>
            <pc:docMk/>
            <pc:sldMk cId="3429980287" sldId="7750"/>
            <ac:spMk id="10" creationId="{BAD29362-1E1B-788A-5316-47631CB9319B}"/>
          </ac:spMkLst>
        </pc:spChg>
        <pc:picChg chg="mod">
          <ac:chgData name="Irena Krošl" userId="S::irenak@vsgt.si::6f871211-9d6e-4801-9f7a-49ad5e71b0eb" providerId="AD" clId="Web-{61E8E79F-49F1-0840-135C-4F815EF805C8}" dt="2026-01-05T13:36:22.664" v="441" actId="1076"/>
          <ac:picMkLst>
            <pc:docMk/>
            <pc:sldMk cId="3429980287" sldId="7750"/>
            <ac:picMk id="3" creationId="{BBCD55F1-B052-7490-A17E-FF3E2471DEA4}"/>
          </ac:picMkLst>
        </pc:picChg>
      </pc:sldChg>
      <pc:sldChg chg="modSp">
        <pc:chgData name="Irena Krošl" userId="S::irenak@vsgt.si::6f871211-9d6e-4801-9f7a-49ad5e71b0eb" providerId="AD" clId="Web-{61E8E79F-49F1-0840-135C-4F815EF805C8}" dt="2026-01-05T13:34:31.004" v="436" actId="1076"/>
        <pc:sldMkLst>
          <pc:docMk/>
          <pc:sldMk cId="4080058260" sldId="7751"/>
        </pc:sldMkLst>
        <pc:spChg chg="mod">
          <ac:chgData name="Irena Krošl" userId="S::irenak@vsgt.si::6f871211-9d6e-4801-9f7a-49ad5e71b0eb" providerId="AD" clId="Web-{61E8E79F-49F1-0840-135C-4F815EF805C8}" dt="2026-01-05T13:34:18.691" v="434" actId="1076"/>
          <ac:spMkLst>
            <pc:docMk/>
            <pc:sldMk cId="4080058260" sldId="7751"/>
            <ac:spMk id="6" creationId="{B967251B-5095-FFFB-4571-10838433BBF3}"/>
          </ac:spMkLst>
        </pc:spChg>
        <pc:spChg chg="mod">
          <ac:chgData name="Irena Krošl" userId="S::irenak@vsgt.si::6f871211-9d6e-4801-9f7a-49ad5e71b0eb" providerId="AD" clId="Web-{61E8E79F-49F1-0840-135C-4F815EF805C8}" dt="2026-01-05T13:34:31.004" v="436" actId="1076"/>
          <ac:spMkLst>
            <pc:docMk/>
            <pc:sldMk cId="4080058260" sldId="7751"/>
            <ac:spMk id="10" creationId="{136334B9-9AD8-7A44-A365-08A4CFEB7F29}"/>
          </ac:spMkLst>
        </pc:spChg>
        <pc:spChg chg="mod">
          <ac:chgData name="Irena Krošl" userId="S::irenak@vsgt.si::6f871211-9d6e-4801-9f7a-49ad5e71b0eb" providerId="AD" clId="Web-{61E8E79F-49F1-0840-135C-4F815EF805C8}" dt="2026-01-05T13:34:22.660" v="435" actId="1076"/>
          <ac:spMkLst>
            <pc:docMk/>
            <pc:sldMk cId="4080058260" sldId="7751"/>
            <ac:spMk id="18" creationId="{8D424B08-9F26-FF51-80BF-F2E50072B9B4}"/>
          </ac:spMkLst>
        </pc:spChg>
      </pc:sldChg>
      <pc:sldChg chg="modSp">
        <pc:chgData name="Irena Krošl" userId="S::irenak@vsgt.si::6f871211-9d6e-4801-9f7a-49ad5e71b0eb" providerId="AD" clId="Web-{61E8E79F-49F1-0840-135C-4F815EF805C8}" dt="2026-01-05T11:40:13.233" v="33" actId="20577"/>
        <pc:sldMkLst>
          <pc:docMk/>
          <pc:sldMk cId="3450865164" sldId="7754"/>
        </pc:sldMkLst>
        <pc:spChg chg="mod">
          <ac:chgData name="Irena Krošl" userId="S::irenak@vsgt.si::6f871211-9d6e-4801-9f7a-49ad5e71b0eb" providerId="AD" clId="Web-{61E8E79F-49F1-0840-135C-4F815EF805C8}" dt="2026-01-05T11:39:36.869" v="23" actId="20577"/>
          <ac:spMkLst>
            <pc:docMk/>
            <pc:sldMk cId="3450865164" sldId="7754"/>
            <ac:spMk id="9" creationId="{32C77720-E62D-3F04-2F03-BE728DBA1683}"/>
          </ac:spMkLst>
        </pc:spChg>
        <pc:spChg chg="mod">
          <ac:chgData name="Irena Krošl" userId="S::irenak@vsgt.si::6f871211-9d6e-4801-9f7a-49ad5e71b0eb" providerId="AD" clId="Web-{61E8E79F-49F1-0840-135C-4F815EF805C8}" dt="2026-01-05T11:40:13.233" v="33" actId="20577"/>
          <ac:spMkLst>
            <pc:docMk/>
            <pc:sldMk cId="3450865164" sldId="7754"/>
            <ac:spMk id="15" creationId="{CFD7C11B-40F5-1355-DAA1-B15EB52BF3D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EA049-F2C3-AE86-2B2C-89445D602D89}"/>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AAE20084-90FF-A3CF-636C-9F817215FA9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6B7B252-07F0-9B7E-F15D-9D57D9FAA52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ADF3A9D0-67CC-0D83-09BF-0D860F0B4E6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6FE6719-9B71-10AD-8513-9363A37C9A9D}"/>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104CFFDF-C57A-EAF7-BEE2-0047D354076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2D736AF3-91E9-7832-E3A0-A4717E9038C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chemeClr val="accent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3201179-718A-9347-BABA-D634D962C8D9}"/>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1" name="Straight Connector 20">
            <a:extLst>
              <a:ext uri="{FF2B5EF4-FFF2-40B4-BE49-F238E27FC236}">
                <a16:creationId xmlns:a16="http://schemas.microsoft.com/office/drawing/2014/main" id="{C8693929-75F4-397E-3B7A-E0283D7DC75A}"/>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78D8AA12-A822-0118-E4F4-7C910728EBA6}"/>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951EA992-BE18-4BC7-A107-9CC1B19C6346}"/>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7334361-B30A-7CBA-E0FF-89A07F327B3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DA8DBC9E-0CA3-6AD1-441A-24B09DEC668F}"/>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D6A0AB53-2147-747A-FC07-DBFE4A2089C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9AA22347-D553-F1A9-C839-1272D9D8D9F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E55CA7E1-84BA-8B8E-2492-1F4D7EB6DD30}"/>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D49934A3-5910-3D3C-E7B5-606B23A4A21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42AF2F3-C424-84AE-9C2C-829ED26EC15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AEA8173F-B3C9-B43F-956F-0B4EC20D246B}"/>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6801-C6D3-790A-38C5-6EA10A3B04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814774"/>
            <a:ext cx="5840450" cy="4246432"/>
          </a:xfrm>
          <a:prstGeom prst="rect">
            <a:avLst/>
          </a:prstGeom>
          <a:noFill/>
        </p:spPr>
      </p:pic>
      <p:sp>
        <p:nvSpPr>
          <p:cNvPr id="3" name="Picture Placeholder 9">
            <a:extLst>
              <a:ext uri="{FF2B5EF4-FFF2-40B4-BE49-F238E27FC236}">
                <a16:creationId xmlns:a16="http://schemas.microsoft.com/office/drawing/2014/main" id="{62F750F7-299E-0243-E6B3-BC00D2AF7FCE}"/>
              </a:ext>
            </a:extLst>
          </p:cNvPr>
          <p:cNvSpPr>
            <a:spLocks noGrp="1"/>
          </p:cNvSpPr>
          <p:nvPr>
            <p:ph type="pic" sz="quarter" idx="13"/>
          </p:nvPr>
        </p:nvSpPr>
        <p:spPr>
          <a:xfrm>
            <a:off x="6918969" y="2241875"/>
            <a:ext cx="4163854" cy="2663006"/>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1EE947C-7582-8905-6CED-15ED488939B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EC513BC-3093-A7F4-7A6F-2A7DC4F2DF1B}"/>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34F8AE9E-1FB0-3B5D-E55A-7A2997E71C4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A279A351-E6CD-8053-CF1D-6104FF73866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a:off x="8059961" y="2840261"/>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56842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7CDCDE3-B151-B741-C84E-D4069A11727C}"/>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4988935-4A02-DEFB-801E-09C555D700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C070C0A9-934F-88E1-F25A-A18AA53D2C9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EDD97850-B4F5-9EAE-3AED-51708AD8D07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2424FFA-9E21-572E-2FD5-C1DAE5E7C2F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CD2C19A0-F8A5-BF9F-03D7-E4D0F1CAD7E1}"/>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80D9E49F-6D8B-10FD-61E7-B5B446A4AF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8DAD2518-8D60-8753-F1D1-3B080943D4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15FB26DE-9654-117B-4881-A1B5260BCE3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DB0B6DB-B282-9E92-762E-6A713928E735}"/>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EBD0B23E-DBBA-E316-CD39-BC5EDF3C0E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A21ADBC9-42BE-B5A2-E33B-B59EB23F8861}"/>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4F9C6A6-F3B6-3553-8A81-7B8A36F2F6A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D9FE6449-C1BF-F362-6614-C2EDE57C117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241C776C-34CD-14DE-17A3-A783DBA787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flipH="1">
            <a:off x="8174261" y="-1117377"/>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62890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0A056-66E6-CBC1-AB62-192019C949B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A7A13DA-34F4-1760-80C4-A7B06C286B8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65CAFBE-5DD0-36A6-E160-1AF340B0B36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D099834-DA24-E7A2-9CBB-67D170D39546}"/>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13DDEF65-26F4-6C81-54E2-2C4D57BF4FE8}"/>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597B005-A1DF-5770-267D-0C15842371D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205B07-9976-F40A-5116-755CB6E5312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A79651F-4813-D2D8-8541-98E427AFA7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2226F-C6AD-B103-48A0-541D13736CB3}"/>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0A0D45D7-2D64-342F-D567-F919A604A22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3E465AD-4F8C-75D9-2E8A-A8AB29850135}"/>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F19C6BD-E8CD-2EBE-9E5D-604B722610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925E64EA-336E-E7DA-A5EB-0651128CBE52}"/>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A4D63A-C4DA-A21B-BD8A-9292B7BCC3F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A4A9DD-B837-D85E-0AEE-A14A92FCE33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847BA0F8-20C3-AF4B-4D5E-B12CD4019AC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5083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10B4E28-CF1B-0674-B95E-D234D46B43B4}"/>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69E769A2-E86E-DA09-38D0-0CA8B6702F93}"/>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9E36446B-9BA4-29CC-FA24-A904452D9878}"/>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6B8849F2-E72D-3A08-466D-B8D8EEC3C06E}"/>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082D8690-8A68-6B99-CD90-96D96AFAF20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BF939FF3-9D52-8E53-7E05-D40389E47A5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4184A456-64F8-D2D8-B126-C644C5E31EE9}"/>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4925CEC-3FE2-A876-C106-0DE78170A37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3DAC3C-9BFB-A2EC-6690-B6D42E79EFA1}"/>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EF77D6F5-9326-6804-189B-026CE1F6596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CFDEA271-AB11-6C36-C8CF-0E0869B6050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A98A2E4F-3DCF-572C-2974-95F6E784F3B6}"/>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0217106B-1D1C-88C6-C065-DEE2AAF52E63}"/>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FA69785-36CA-3F41-A008-B976197CDFAE}"/>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E97F4C80-8415-C806-5559-0E10888A6795}"/>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1832B473-39AE-EC86-45FE-58E2F97CD216}"/>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C9FCCF3-70DF-F6C8-3FD9-6DEDE7B166B4}"/>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5316B1A6-F7CD-48F7-E907-86990D7A406F}"/>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675447FD-9796-9B1D-5810-C4A948DE56E3}"/>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AF4A39E4-8FA0-5437-9817-0FB6D96B56DF}"/>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B635840-FE9B-33D2-0BC6-05AE87441222}"/>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103F6672-8A57-7BB1-AEC3-24F66817BDE8}"/>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5BBD68B-454B-2A94-8576-1B466489B4A2}"/>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23">
            <a:extLst>
              <a:ext uri="{FF2B5EF4-FFF2-40B4-BE49-F238E27FC236}">
                <a16:creationId xmlns:a16="http://schemas.microsoft.com/office/drawing/2014/main" id="{06E6A90B-382D-CAFD-0172-D2288C56284E}"/>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3" name="Text Placeholder 32">
            <a:extLst>
              <a:ext uri="{FF2B5EF4-FFF2-40B4-BE49-F238E27FC236}">
                <a16:creationId xmlns:a16="http://schemas.microsoft.com/office/drawing/2014/main" id="{6106FD75-0089-14A6-EB2A-EB03090459C1}"/>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2AD8647-BC3A-5766-275E-4DB8F6B8359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19F5568C-E650-342B-B2AE-77FBCA38B6CB}"/>
              </a:ext>
            </a:extLst>
          </p:cNvPr>
          <p:cNvSpPr/>
          <p:nvPr userDrawn="1"/>
        </p:nvSpPr>
        <p:spPr>
          <a:xfrm rot="10800000">
            <a:off x="406091" y="331082"/>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352FDE06-78E5-7EB0-1769-E9CB584D7D36}"/>
              </a:ext>
            </a:extLst>
          </p:cNvPr>
          <p:cNvSpPr/>
          <p:nvPr userDrawn="1"/>
        </p:nvSpPr>
        <p:spPr>
          <a:xfrm rot="5400000">
            <a:off x="1247884" y="518818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C89124D1-EF33-8F08-FB29-864958DCA1A9}"/>
              </a:ext>
            </a:extLst>
          </p:cNvPr>
          <p:cNvSpPr>
            <a:spLocks noGrp="1"/>
          </p:cNvSpPr>
          <p:nvPr>
            <p:ph type="pic" sz="quarter" idx="85"/>
          </p:nvPr>
        </p:nvSpPr>
        <p:spPr>
          <a:xfrm>
            <a:off x="403663" y="3524722"/>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8" name="Text Placeholder 32">
            <a:extLst>
              <a:ext uri="{FF2B5EF4-FFF2-40B4-BE49-F238E27FC236}">
                <a16:creationId xmlns:a16="http://schemas.microsoft.com/office/drawing/2014/main" id="{CC941A89-D185-4B02-E96C-775D2AA0BAF0}"/>
              </a:ext>
            </a:extLst>
          </p:cNvPr>
          <p:cNvSpPr>
            <a:spLocks noGrp="1"/>
          </p:cNvSpPr>
          <p:nvPr>
            <p:ph type="body" sz="quarter" idx="86" hasCustomPrompt="1"/>
          </p:nvPr>
        </p:nvSpPr>
        <p:spPr>
          <a:xfrm>
            <a:off x="510490" y="181913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CCB00E53-E88A-85E5-C1E4-00A268668C1F}"/>
              </a:ext>
            </a:extLst>
          </p:cNvPr>
          <p:cNvSpPr>
            <a:spLocks noGrp="1"/>
          </p:cNvSpPr>
          <p:nvPr>
            <p:ph type="body" sz="quarter" idx="87" hasCustomPrompt="1"/>
          </p:nvPr>
        </p:nvSpPr>
        <p:spPr>
          <a:xfrm>
            <a:off x="452865" y="94105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831DA0A4-F362-E4BD-B6DA-1094330F8E5D}"/>
              </a:ext>
            </a:extLst>
          </p:cNvPr>
          <p:cNvSpPr>
            <a:spLocks noGrp="1"/>
          </p:cNvSpPr>
          <p:nvPr>
            <p:ph type="body" sz="quarter" idx="88" hasCustomPrompt="1"/>
          </p:nvPr>
        </p:nvSpPr>
        <p:spPr>
          <a:xfrm>
            <a:off x="1488080" y="135297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D3AAEFDA-9CEA-C950-82E9-1DD789B3969D}"/>
              </a:ext>
            </a:extLst>
          </p:cNvPr>
          <p:cNvCxnSpPr>
            <a:cxnSpLocks/>
          </p:cNvCxnSpPr>
          <p:nvPr userDrawn="1"/>
        </p:nvCxnSpPr>
        <p:spPr>
          <a:xfrm flipV="1">
            <a:off x="414375" y="157597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B53B63C7-2E78-81CE-946A-09C4FFBB9E17}"/>
              </a:ext>
            </a:extLst>
          </p:cNvPr>
          <p:cNvSpPr/>
          <p:nvPr userDrawn="1"/>
        </p:nvSpPr>
        <p:spPr>
          <a:xfrm rot="16200000">
            <a:off x="4027874" y="1308109"/>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3" name="Freeform 42">
            <a:extLst>
              <a:ext uri="{FF2B5EF4-FFF2-40B4-BE49-F238E27FC236}">
                <a16:creationId xmlns:a16="http://schemas.microsoft.com/office/drawing/2014/main" id="{19762219-D2B5-5277-2EDC-ECA72F421D9F}"/>
              </a:ext>
            </a:extLst>
          </p:cNvPr>
          <p:cNvSpPr/>
          <p:nvPr userDrawn="1"/>
        </p:nvSpPr>
        <p:spPr>
          <a:xfrm>
            <a:off x="3188213" y="2542889"/>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2A3D6B27-4355-53A8-4103-A3B762C2BDD8}"/>
              </a:ext>
            </a:extLst>
          </p:cNvPr>
          <p:cNvSpPr>
            <a:spLocks noGrp="1"/>
          </p:cNvSpPr>
          <p:nvPr>
            <p:ph type="pic" sz="quarter" idx="89"/>
          </p:nvPr>
        </p:nvSpPr>
        <p:spPr>
          <a:xfrm>
            <a:off x="3188213" y="21719"/>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9C00B320-5072-D04D-D0F4-1C427E970FE8}"/>
              </a:ext>
            </a:extLst>
          </p:cNvPr>
          <p:cNvSpPr>
            <a:spLocks noGrp="1"/>
          </p:cNvSpPr>
          <p:nvPr>
            <p:ph type="body" sz="quarter" idx="90" hasCustomPrompt="1"/>
          </p:nvPr>
        </p:nvSpPr>
        <p:spPr>
          <a:xfrm>
            <a:off x="3287331" y="440519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164BAC94-5C8C-D1C0-905F-C3CAA932B2D3}"/>
              </a:ext>
            </a:extLst>
          </p:cNvPr>
          <p:cNvSpPr>
            <a:spLocks noGrp="1"/>
          </p:cNvSpPr>
          <p:nvPr>
            <p:ph type="body" sz="quarter" idx="91" hasCustomPrompt="1"/>
          </p:nvPr>
        </p:nvSpPr>
        <p:spPr>
          <a:xfrm>
            <a:off x="3229706" y="352711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F1D031E3-DA47-DC2F-FE1C-60D1E9717106}"/>
              </a:ext>
            </a:extLst>
          </p:cNvPr>
          <p:cNvSpPr>
            <a:spLocks noGrp="1"/>
          </p:cNvSpPr>
          <p:nvPr>
            <p:ph type="body" sz="quarter" idx="92" hasCustomPrompt="1"/>
          </p:nvPr>
        </p:nvSpPr>
        <p:spPr>
          <a:xfrm>
            <a:off x="4264921" y="393903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AD37A38E-304D-3F98-0131-71AA337BB5E5}"/>
              </a:ext>
            </a:extLst>
          </p:cNvPr>
          <p:cNvSpPr>
            <a:spLocks noGrp="1"/>
          </p:cNvSpPr>
          <p:nvPr>
            <p:ph type="body" sz="quarter" idx="93" hasCustomPrompt="1"/>
          </p:nvPr>
        </p:nvSpPr>
        <p:spPr>
          <a:xfrm rot="16200000">
            <a:off x="4039973" y="1321504"/>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11725D33-F610-E046-E1CC-0492975FFBCF}"/>
              </a:ext>
            </a:extLst>
          </p:cNvPr>
          <p:cNvCxnSpPr>
            <a:cxnSpLocks/>
          </p:cNvCxnSpPr>
          <p:nvPr userDrawn="1"/>
        </p:nvCxnSpPr>
        <p:spPr>
          <a:xfrm flipV="1">
            <a:off x="3191216" y="416203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3">
            <a:extLst>
              <a:ext uri="{FF2B5EF4-FFF2-40B4-BE49-F238E27FC236}">
                <a16:creationId xmlns:a16="http://schemas.microsoft.com/office/drawing/2014/main" id="{857534B1-8446-6DFA-7D53-6B3173318BBB}"/>
              </a:ext>
            </a:extLst>
          </p:cNvPr>
          <p:cNvSpPr>
            <a:spLocks noGrp="1"/>
          </p:cNvSpPr>
          <p:nvPr>
            <p:ph type="body" sz="quarter" idx="98" hasCustomPrompt="1"/>
          </p:nvPr>
        </p:nvSpPr>
        <p:spPr>
          <a:xfrm rot="16200000">
            <a:off x="1253892" y="5160847"/>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8" name="Text Placeholder 32">
            <a:extLst>
              <a:ext uri="{FF2B5EF4-FFF2-40B4-BE49-F238E27FC236}">
                <a16:creationId xmlns:a16="http://schemas.microsoft.com/office/drawing/2014/main" id="{84BB96A9-5133-52C1-4472-00ADBE4CD440}"/>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A851A495-BBFB-06FE-6C26-5272C1EF512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7E72A54-CE05-1414-AA5C-661A23174E8F}"/>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D364F24C-F5B4-92E1-66B8-5F22CBF881D0}"/>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FFE78EDF-32BA-5910-7EC1-6B3F33F37483}"/>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3172C5D-5724-B70E-2DF4-F63ABFEDFC3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6348BBA-2B3B-3BF9-2E02-C9E065741479}"/>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BAFBEE61-4A15-CF28-AC2A-7D75B4DA715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3F5D573D-EF97-FAE0-4C70-F4F9032BD07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98BA8FF1-457B-CAEC-5DA1-17FE5A6DE40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E09F2959-033F-6851-7099-F561AA13DD8C}"/>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47B917F-2CD7-77A3-8C7A-62188746194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8FDF510-F6A4-42C5-B55F-4F368D4A322C}"/>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516DAF3-DEDC-9685-3BF2-9F28ED7C0F5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D729105-EC4E-0BB0-4F4A-735EB804A20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CF0CB35-9C95-DADF-3513-8FE3C45B97C1}"/>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1A9E790-018B-A820-A2B7-8864D6A70E8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5BBCC69D-F00A-3380-BB00-6D6780B70BB6}"/>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0212B18-9D9E-AB9F-AE0B-DA8F15D9646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D1C0B3-B8B9-BEB6-0293-16ED252ED99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785EADB6-B72C-5D21-B823-65C1D444BEB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19" r:id="rId29"/>
    <p:sldLayoutId id="2147483920" r:id="rId30"/>
    <p:sldLayoutId id="2147483900" r:id="rId31"/>
    <p:sldLayoutId id="2147483901" r:id="rId32"/>
    <p:sldLayoutId id="2147483902" r:id="rId33"/>
    <p:sldLayoutId id="2147483903" r:id="rId34"/>
    <p:sldLayoutId id="2147483904" r:id="rId35"/>
    <p:sldLayoutId id="2147483853" r:id="rId36"/>
    <p:sldLayoutId id="2147483912" r:id="rId37"/>
    <p:sldLayoutId id="2147483910" r:id="rId38"/>
    <p:sldLayoutId id="214748391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miro.com/research-and-design/collecting-customer-feedback-methods/"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0.xml"/><Relationship Id="rId1" Type="http://schemas.openxmlformats.org/officeDocument/2006/relationships/video" Target="https://www.youtube.com/embed/lq5Y5Ca0HYo?feature=oembed" TargetMode="External"/><Relationship Id="rId4" Type="http://schemas.openxmlformats.org/officeDocument/2006/relationships/hyperlink" Target="https://www.youtube.com/watch?v=lq5Y5Ca0HY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5.xml"/><Relationship Id="rId1" Type="http://schemas.openxmlformats.org/officeDocument/2006/relationships/video" Target="https://www.youtube.com/embed/5ZbD2fyyCl8?feature=oembed" TargetMode="External"/><Relationship Id="rId5" Type="http://schemas.openxmlformats.org/officeDocument/2006/relationships/hyperlink" Target="https://destinationinsights.withgoogle.com/"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F1_MnXrVdEE" TargetMode="External"/><Relationship Id="rId2" Type="http://schemas.openxmlformats.org/officeDocument/2006/relationships/slideLayout" Target="../slideLayouts/slideLayout26.xml"/><Relationship Id="rId1" Type="http://schemas.openxmlformats.org/officeDocument/2006/relationships/video" Target="https://www.youtube.com/embed/aWiwlqsnSX8?feature=oembed" TargetMode="External"/><Relationship Id="rId6" Type="http://schemas.openxmlformats.org/officeDocument/2006/relationships/hyperlink" Target="https://www.youtube.com/watch?v=aWiwlqsnSX"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island.is/en/loans-and-grands-by-the-icelandic-regional-development-institute" TargetMode="External"/><Relationship Id="rId1" Type="http://schemas.openxmlformats.org/officeDocument/2006/relationships/slideLayout" Target="../slideLayouts/slideLayout38.xml"/><Relationship Id="rId4" Type="http://schemas.openxmlformats.org/officeDocument/2006/relationships/hyperlink" Target="https://www.northatlantic-island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lideshare.net/RyanGum/airbnb-pitch-deck"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hyperlink" Target="https://www.pitchdeckhunt.com/pitch-decks/airbn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8.xml"/><Relationship Id="rId1" Type="http://schemas.openxmlformats.org/officeDocument/2006/relationships/video" Target="https://www.youtube.com/embed/GFMeuSIhIYg?feature=oembed" TargetMode="External"/><Relationship Id="rId4" Type="http://schemas.openxmlformats.org/officeDocument/2006/relationships/hyperlink" Target="https://www.youtube.com/watch?v=GFMeuSIhIY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ulleggid.is/masterclass/"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gulleggid.is/masterclass/" TargetMode="External"/><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38.xml"/><Relationship Id="rId5" Type="http://schemas.openxmlformats.org/officeDocument/2006/relationships/hyperlink" Target="https://www.typeform.com/" TargetMode="External"/><Relationship Id="rId4" Type="http://schemas.openxmlformats.org/officeDocument/2006/relationships/hyperlink" Target="https://www.canva.com/presentations/pitch-deck/"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universitylabpartners.org/blog/the-10-slide-pitch-deck-templat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people doing handstand on a beach&#10;&#10;AI-generated content may be incorrect.">
            <a:extLst>
              <a:ext uri="{FF2B5EF4-FFF2-40B4-BE49-F238E27FC236}">
                <a16:creationId xmlns:a16="http://schemas.microsoft.com/office/drawing/2014/main" id="{95BDB757-F4BD-400D-D9E0-637FCF1EF0D9}"/>
              </a:ext>
            </a:extLst>
          </p:cNvPr>
          <p:cNvPicPr>
            <a:picLocks noGrp="1" noChangeAspect="1"/>
          </p:cNvPicPr>
          <p:nvPr>
            <p:ph type="pic" sz="quarter" idx="19"/>
          </p:nvPr>
        </p:nvPicPr>
        <p:blipFill>
          <a:blip r:embed="rId2"/>
          <a:srcRect l="1873" r="1873"/>
          <a:stretch>
            <a:fillRect/>
          </a:stretch>
        </p:blipFill>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 2 (1.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Tržne raziskave in poslovno načrtovanje (vaš alternativni posel z nastanitvami)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Avtor fotografije: https://midgardbasecamp.is/ </a:t>
            </a:r>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D60A-2A88-4EE9-6B2A-3184F2281DF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FE5A932-961B-CF7B-179C-BBCEA1966586}"/>
              </a:ext>
            </a:extLst>
          </p:cNvPr>
          <p:cNvSpPr/>
          <p:nvPr/>
        </p:nvSpPr>
        <p:spPr>
          <a:xfrm flipH="1">
            <a:off x="5198103" y="640375"/>
            <a:ext cx="6954821" cy="981886"/>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3F3B4C8-CD1A-BD5A-AF19-919A1D68EC6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3 ključna področja učenja</a:t>
            </a:r>
          </a:p>
        </p:txBody>
      </p:sp>
      <p:sp>
        <p:nvSpPr>
          <p:cNvPr id="13" name="Slide Number Placeholder 5">
            <a:extLst>
              <a:ext uri="{FF2B5EF4-FFF2-40B4-BE49-F238E27FC236}">
                <a16:creationId xmlns:a16="http://schemas.microsoft.com/office/drawing/2014/main" id="{B4421C45-5F35-22F5-C84A-6D44B24786E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pic>
        <p:nvPicPr>
          <p:cNvPr id="3" name="Picture 2">
            <a:extLst>
              <a:ext uri="{FF2B5EF4-FFF2-40B4-BE49-F238E27FC236}">
                <a16:creationId xmlns:a16="http://schemas.microsoft.com/office/drawing/2014/main" id="{7B1EA480-73F3-1D3F-4363-FDDC518290E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
        <p:nvSpPr>
          <p:cNvPr id="7" name="Text Placeholder 1">
            <a:extLst>
              <a:ext uri="{FF2B5EF4-FFF2-40B4-BE49-F238E27FC236}">
                <a16:creationId xmlns:a16="http://schemas.microsoft.com/office/drawing/2014/main" id="{014E1A92-1B03-AC24-9C62-D1767EBCA194}"/>
              </a:ext>
            </a:extLst>
          </p:cNvPr>
          <p:cNvSpPr txBox="1">
            <a:spLocks/>
          </p:cNvSpPr>
          <p:nvPr/>
        </p:nvSpPr>
        <p:spPr>
          <a:xfrm>
            <a:off x="1783121" y="1993355"/>
            <a:ext cx="4585596"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Praktične</a:t>
            </a:r>
            <a:r>
              <a:rPr lang="en-GB" sz="2600" b="1" dirty="0"/>
              <a:t> </a:t>
            </a:r>
            <a:r>
              <a:rPr lang="en-GB" sz="2600" b="1" dirty="0" err="1"/>
              <a:t>metode</a:t>
            </a:r>
            <a:r>
              <a:rPr lang="en-GB" sz="2600" b="1" dirty="0"/>
              <a:t> za </a:t>
            </a:r>
            <a:r>
              <a:rPr lang="en-GB" sz="2600" b="1" dirty="0" err="1"/>
              <a:t>zbiranje</a:t>
            </a:r>
            <a:r>
              <a:rPr lang="en-GB" sz="2600" b="1" dirty="0"/>
              <a:t> </a:t>
            </a:r>
            <a:r>
              <a:rPr lang="en-GB" sz="2600" b="1" dirty="0" err="1"/>
              <a:t>zanesljivih</a:t>
            </a:r>
            <a:r>
              <a:rPr lang="en-GB" sz="2600" b="1" dirty="0"/>
              <a:t> </a:t>
            </a:r>
            <a:r>
              <a:rPr lang="en-GB" sz="2600" b="1" dirty="0" err="1"/>
              <a:t>informacij</a:t>
            </a:r>
            <a:endParaRPr lang="en-GB" sz="2600" b="1" dirty="0">
              <a:ea typeface="Calibri"/>
              <a:cs typeface="Calibri"/>
            </a:endParaRPr>
          </a:p>
          <a:p>
            <a:pPr>
              <a:lnSpc>
                <a:spcPts val="2480"/>
              </a:lnSpc>
            </a:pPr>
            <a:endParaRPr lang="en-GB" sz="2400" b="1" dirty="0"/>
          </a:p>
          <a:p>
            <a:pPr>
              <a:lnSpc>
                <a:spcPts val="2380"/>
              </a:lnSpc>
            </a:pPr>
            <a:r>
              <a:rPr lang="en-IE" sz="2200" dirty="0" err="1"/>
              <a:t>Razumeli</a:t>
            </a:r>
            <a:r>
              <a:rPr lang="en-IE" sz="2200" dirty="0"/>
              <a:t> </a:t>
            </a:r>
            <a:r>
              <a:rPr lang="en-IE" sz="2200" dirty="0" err="1"/>
              <a:t>boste</a:t>
            </a:r>
            <a:r>
              <a:rPr lang="en-IE" sz="2200" dirty="0"/>
              <a:t>, </a:t>
            </a:r>
            <a:r>
              <a:rPr lang="en-IE" sz="2200" dirty="0" err="1"/>
              <a:t>kako</a:t>
            </a:r>
            <a:r>
              <a:rPr lang="en-IE" sz="2200" dirty="0"/>
              <a:t> </a:t>
            </a:r>
            <a:r>
              <a:rPr lang="en-IE" sz="2200" dirty="0" err="1"/>
              <a:t>zbrati</a:t>
            </a:r>
            <a:r>
              <a:rPr lang="en-IE" sz="2200" dirty="0"/>
              <a:t> </a:t>
            </a:r>
            <a:r>
              <a:rPr lang="en-IE" sz="2200" dirty="0" err="1"/>
              <a:t>vpoglede</a:t>
            </a:r>
            <a:r>
              <a:rPr lang="en-IE" sz="2200" dirty="0"/>
              <a:t> v </a:t>
            </a:r>
            <a:r>
              <a:rPr lang="en-IE" sz="2200" dirty="0" err="1"/>
              <a:t>lokalni</a:t>
            </a:r>
            <a:r>
              <a:rPr lang="en-IE" sz="2200" dirty="0"/>
              <a:t> </a:t>
            </a:r>
            <a:r>
              <a:rPr lang="en-IE" sz="2200" dirty="0" err="1"/>
              <a:t>turistični</a:t>
            </a:r>
            <a:r>
              <a:rPr lang="en-IE" sz="2200" dirty="0"/>
              <a:t> </a:t>
            </a:r>
            <a:r>
              <a:rPr lang="en-IE" sz="2200" dirty="0" err="1"/>
              <a:t>trg</a:t>
            </a:r>
            <a:r>
              <a:rPr lang="en-IE" sz="2200" dirty="0"/>
              <a:t> in se </a:t>
            </a:r>
            <a:r>
              <a:rPr lang="en-IE" sz="2200" dirty="0" err="1"/>
              <a:t>učiti</a:t>
            </a:r>
            <a:r>
              <a:rPr lang="en-IE" sz="2200" dirty="0"/>
              <a:t> od </a:t>
            </a:r>
            <a:r>
              <a:rPr lang="en-IE" sz="2200" dirty="0" err="1"/>
              <a:t>drugih</a:t>
            </a:r>
            <a:r>
              <a:rPr lang="en-IE" sz="2200" dirty="0"/>
              <a:t> </a:t>
            </a:r>
            <a:r>
              <a:rPr lang="en-IE" sz="2200" dirty="0" err="1"/>
              <a:t>turističnih</a:t>
            </a:r>
            <a:r>
              <a:rPr lang="en-IE" sz="2200" dirty="0"/>
              <a:t> </a:t>
            </a:r>
            <a:r>
              <a:rPr lang="en-IE" sz="2200" dirty="0" err="1"/>
              <a:t>podjetij</a:t>
            </a:r>
            <a:r>
              <a:rPr lang="en-IE" sz="2200" dirty="0"/>
              <a:t>.</a:t>
            </a: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2" name="Text Placeholder 2">
            <a:extLst>
              <a:ext uri="{FF2B5EF4-FFF2-40B4-BE49-F238E27FC236}">
                <a16:creationId xmlns:a16="http://schemas.microsoft.com/office/drawing/2014/main" id="{D330D0AF-3ED9-1960-BF38-81FB8A3EF7B5}"/>
              </a:ext>
            </a:extLst>
          </p:cNvPr>
          <p:cNvSpPr txBox="1">
            <a:spLocks/>
          </p:cNvSpPr>
          <p:nvPr/>
        </p:nvSpPr>
        <p:spPr>
          <a:xfrm>
            <a:off x="733932" y="147572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50518CB5-B5F1-EFDF-B99C-08E8194F5D77}"/>
              </a:ext>
            </a:extLst>
          </p:cNvPr>
          <p:cNvSpPr/>
          <p:nvPr/>
        </p:nvSpPr>
        <p:spPr>
          <a:xfrm>
            <a:off x="0" y="221792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78312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lIns="91440" tIns="45720" rIns="91440" bIns="45720" anchor="t">
            <a:noAutofit/>
          </a:bodyPr>
          <a:lstStyle/>
          <a:p>
            <a:pPr>
              <a:lnSpc>
                <a:spcPts val="2960"/>
              </a:lnSpc>
            </a:pPr>
            <a:r>
              <a:rPr lang="en-GB" sz="2800" dirty="0" err="1"/>
              <a:t>Razumevanje</a:t>
            </a:r>
            <a:r>
              <a:rPr lang="en-GB" sz="2800" dirty="0"/>
              <a:t>, </a:t>
            </a:r>
            <a:r>
              <a:rPr lang="en-GB" sz="2800" dirty="0" err="1"/>
              <a:t>kakšni</a:t>
            </a:r>
            <a:r>
              <a:rPr lang="en-GB" sz="2800" dirty="0"/>
              <a:t> </a:t>
            </a:r>
            <a:r>
              <a:rPr lang="en-GB" sz="2800" dirty="0" err="1"/>
              <a:t>gostje</a:t>
            </a:r>
            <a:r>
              <a:rPr lang="en-GB" sz="2800" dirty="0"/>
              <a:t> vas </a:t>
            </a:r>
            <a:r>
              <a:rPr lang="en-GB" sz="2800" dirty="0" err="1"/>
              <a:t>obiščejo</a:t>
            </a:r>
            <a:r>
              <a:rPr lang="en-GB" sz="2800" dirty="0"/>
              <a:t> </a:t>
            </a:r>
          </a:p>
          <a:p>
            <a:pPr>
              <a:lnSpc>
                <a:spcPts val="2960"/>
              </a:lnSpc>
            </a:pPr>
            <a:r>
              <a:rPr lang="en-GB" sz="2800" dirty="0"/>
              <a:t>(</a:t>
            </a:r>
            <a:r>
              <a:rPr lang="en-GB" sz="2800" dirty="0" err="1"/>
              <a:t>ali</a:t>
            </a:r>
            <a:r>
              <a:rPr lang="en-GB" sz="2800" dirty="0"/>
              <a:t> bi vas </a:t>
            </a:r>
            <a:r>
              <a:rPr lang="en-GB" sz="2800" dirty="0" err="1"/>
              <a:t>lahko</a:t>
            </a:r>
            <a:r>
              <a:rPr lang="en-GB" sz="2800" dirty="0"/>
              <a:t> </a:t>
            </a:r>
            <a:r>
              <a:rPr lang="en-GB" sz="2800" dirty="0" err="1"/>
              <a:t>obiskali</a:t>
            </a:r>
            <a:r>
              <a:rPr lang="en-GB" sz="2800" dirty="0"/>
              <a:t>)</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err="1">
                <a:effectLst/>
                <a:latin typeface="Calibri"/>
                <a:ea typeface="Calibri"/>
                <a:cs typeface="Calibri"/>
              </a:rPr>
              <a:t>Vaši</a:t>
            </a:r>
            <a:r>
              <a:rPr lang="en-GB" b="0" i="0" dirty="0">
                <a:effectLst/>
                <a:latin typeface="Calibri"/>
                <a:ea typeface="Calibri"/>
                <a:cs typeface="Calibri"/>
              </a:rPr>
              <a:t> </a:t>
            </a:r>
            <a:r>
              <a:rPr lang="en-GB" b="0" i="0" dirty="0" err="1">
                <a:effectLst/>
                <a:latin typeface="Calibri"/>
                <a:ea typeface="Calibri"/>
                <a:cs typeface="Calibri"/>
              </a:rPr>
              <a:t>gostje</a:t>
            </a:r>
            <a:r>
              <a:rPr lang="en-GB" b="0" i="0" dirty="0">
                <a:effectLst/>
                <a:latin typeface="Calibri"/>
                <a:ea typeface="Calibri"/>
                <a:cs typeface="Calibri"/>
              </a:rPr>
              <a:t> so </a:t>
            </a:r>
            <a:r>
              <a:rPr lang="en-GB" b="0" i="0" dirty="0" err="1">
                <a:effectLst/>
                <a:latin typeface="Calibri"/>
                <a:ea typeface="Calibri"/>
                <a:cs typeface="Calibri"/>
              </a:rPr>
              <a:t>ključni</a:t>
            </a:r>
            <a:r>
              <a:rPr lang="en-GB" b="0" i="0" dirty="0">
                <a:effectLst/>
                <a:latin typeface="Calibri"/>
                <a:ea typeface="Calibri"/>
                <a:cs typeface="Calibri"/>
              </a:rPr>
              <a:t> del </a:t>
            </a:r>
            <a:r>
              <a:rPr lang="en-GB" b="0" i="0" dirty="0" err="1">
                <a:effectLst/>
                <a:latin typeface="Calibri"/>
                <a:ea typeface="Calibri"/>
                <a:cs typeface="Calibri"/>
              </a:rPr>
              <a:t>vašega</a:t>
            </a:r>
            <a:r>
              <a:rPr lang="en-GB" b="0" i="0" dirty="0">
                <a:effectLst/>
                <a:latin typeface="Calibri"/>
                <a:ea typeface="Calibri"/>
                <a:cs typeface="Calibri"/>
              </a:rPr>
              <a:t> </a:t>
            </a:r>
            <a:r>
              <a:rPr lang="en-GB" b="0" i="0" dirty="0" err="1">
                <a:effectLst/>
                <a:latin typeface="Calibri"/>
                <a:ea typeface="Calibri"/>
                <a:cs typeface="Calibri"/>
              </a:rPr>
              <a:t>posla</a:t>
            </a:r>
            <a:r>
              <a:rPr lang="en-GB" b="0" i="0" dirty="0">
                <a:effectLst/>
                <a:latin typeface="Calibri"/>
                <a:ea typeface="Calibri"/>
                <a:cs typeface="Calibri"/>
              </a:rPr>
              <a:t>, </a:t>
            </a:r>
            <a:r>
              <a:rPr lang="en-GB" b="0" i="0" dirty="0" err="1">
                <a:effectLst/>
                <a:latin typeface="Calibri"/>
                <a:ea typeface="Calibri"/>
                <a:cs typeface="Calibri"/>
              </a:rPr>
              <a:t>brez</a:t>
            </a:r>
            <a:r>
              <a:rPr lang="en-GB" b="0" i="0" dirty="0">
                <a:effectLst/>
                <a:latin typeface="Calibri"/>
                <a:ea typeface="Calibri"/>
                <a:cs typeface="Calibri"/>
              </a:rPr>
              <a:t> </a:t>
            </a:r>
            <a:r>
              <a:rPr lang="en-GB" b="0" i="0" dirty="0" err="1">
                <a:effectLst/>
                <a:latin typeface="Calibri"/>
                <a:ea typeface="Calibri"/>
                <a:cs typeface="Calibri"/>
              </a:rPr>
              <a:t>gostov</a:t>
            </a:r>
            <a:r>
              <a:rPr lang="en-GB" b="0" i="0" dirty="0">
                <a:effectLst/>
                <a:latin typeface="Calibri"/>
                <a:ea typeface="Calibri"/>
                <a:cs typeface="Calibri"/>
              </a:rPr>
              <a:t> </a:t>
            </a:r>
            <a:r>
              <a:rPr lang="en-GB" b="0" i="0" dirty="0" err="1">
                <a:effectLst/>
                <a:latin typeface="Calibri"/>
                <a:ea typeface="Calibri"/>
                <a:cs typeface="Calibri"/>
              </a:rPr>
              <a:t>ni</a:t>
            </a:r>
            <a:r>
              <a:rPr lang="en-GB" b="0" i="0" dirty="0">
                <a:effectLst/>
                <a:latin typeface="Calibri"/>
                <a:ea typeface="Calibri"/>
                <a:cs typeface="Calibri"/>
              </a:rPr>
              <a:t> </a:t>
            </a:r>
            <a:r>
              <a:rPr lang="en-GB" b="0" i="0" dirty="0" err="1">
                <a:effectLst/>
                <a:latin typeface="Calibri"/>
                <a:ea typeface="Calibri"/>
                <a:cs typeface="Calibri"/>
              </a:rPr>
              <a:t>posla</a:t>
            </a:r>
            <a:r>
              <a:rPr lang="en-GB" b="0" i="0" dirty="0">
                <a:effectLst/>
                <a:latin typeface="Calibri"/>
                <a:ea typeface="Calibri"/>
                <a:cs typeface="Calibri"/>
              </a:rPr>
              <a:t>. </a:t>
            </a:r>
            <a:r>
              <a:rPr lang="en-GB" b="0" i="0" dirty="0" err="1">
                <a:effectLst/>
                <a:latin typeface="Calibri"/>
                <a:ea typeface="Calibri"/>
                <a:cs typeface="Calibri"/>
              </a:rPr>
              <a:t>Zato</a:t>
            </a:r>
            <a:r>
              <a:rPr lang="en-GB" b="0" i="0" dirty="0">
                <a:effectLst/>
                <a:latin typeface="Calibri"/>
                <a:ea typeface="Calibri"/>
                <a:cs typeface="Calibri"/>
              </a:rPr>
              <a:t> je </a:t>
            </a:r>
            <a:r>
              <a:rPr lang="en-GB" b="0" i="0" dirty="0" err="1">
                <a:effectLst/>
                <a:latin typeface="Calibri"/>
                <a:ea typeface="Calibri"/>
                <a:cs typeface="Calibri"/>
              </a:rPr>
              <a:t>pomembno</a:t>
            </a:r>
            <a:r>
              <a:rPr lang="en-GB" b="0" i="0" dirty="0">
                <a:effectLst/>
                <a:latin typeface="Calibri"/>
                <a:ea typeface="Calibri"/>
                <a:cs typeface="Calibri"/>
              </a:rPr>
              <a:t>, da </a:t>
            </a:r>
            <a:r>
              <a:rPr lang="en-GB" b="0" i="0" dirty="0" err="1">
                <a:effectLst/>
                <a:latin typeface="Calibri"/>
                <a:ea typeface="Calibri"/>
                <a:cs typeface="Calibri"/>
              </a:rPr>
              <a:t>razumete</a:t>
            </a:r>
            <a:r>
              <a:rPr lang="en-GB" b="0" i="0" dirty="0">
                <a:effectLst/>
                <a:latin typeface="Calibri"/>
                <a:ea typeface="Calibri"/>
                <a:cs typeface="Calibri"/>
              </a:rPr>
              <a:t>, </a:t>
            </a:r>
            <a:r>
              <a:rPr lang="en-GB" b="0" i="0" dirty="0" err="1">
                <a:effectLst/>
                <a:latin typeface="Calibri"/>
                <a:ea typeface="Calibri"/>
                <a:cs typeface="Calibri"/>
              </a:rPr>
              <a:t>kakšni</a:t>
            </a:r>
            <a:r>
              <a:rPr lang="en-GB" b="0" i="0" dirty="0">
                <a:effectLst/>
                <a:latin typeface="Calibri"/>
                <a:ea typeface="Calibri"/>
                <a:cs typeface="Calibri"/>
              </a:rPr>
              <a:t> </a:t>
            </a:r>
            <a:r>
              <a:rPr lang="en-GB" b="0" i="0" dirty="0" err="1">
                <a:effectLst/>
                <a:latin typeface="Calibri"/>
                <a:ea typeface="Calibri"/>
                <a:cs typeface="Calibri"/>
              </a:rPr>
              <a:t>gostje</a:t>
            </a:r>
            <a:r>
              <a:rPr lang="en-GB" b="0" i="0" dirty="0">
                <a:effectLst/>
                <a:latin typeface="Calibri"/>
                <a:ea typeface="Calibri"/>
                <a:cs typeface="Calibri"/>
              </a:rPr>
              <a:t> vas </a:t>
            </a:r>
            <a:r>
              <a:rPr lang="en-GB" b="0" i="0" dirty="0" err="1">
                <a:effectLst/>
                <a:latin typeface="Calibri"/>
                <a:ea typeface="Calibri"/>
                <a:cs typeface="Calibri"/>
              </a:rPr>
              <a:t>obiščejo</a:t>
            </a:r>
            <a:r>
              <a:rPr lang="en-GB" b="0" i="0" dirty="0">
                <a:effectLst/>
                <a:latin typeface="Calibri"/>
                <a:ea typeface="Calibri"/>
                <a:cs typeface="Calibri"/>
              </a:rPr>
              <a:t>. Kaj </a:t>
            </a:r>
            <a:r>
              <a:rPr lang="en-GB" b="0" i="0" dirty="0" err="1">
                <a:effectLst/>
                <a:latin typeface="Calibri"/>
                <a:ea typeface="Calibri"/>
                <a:cs typeface="Calibri"/>
              </a:rPr>
              <a:t>iščejo</a:t>
            </a:r>
            <a:r>
              <a:rPr lang="en-GB" b="0" i="0" dirty="0">
                <a:effectLst/>
                <a:latin typeface="Calibri"/>
                <a:ea typeface="Calibri"/>
                <a:cs typeface="Calibri"/>
              </a:rPr>
              <a:t>? Kaj </a:t>
            </a:r>
            <a:r>
              <a:rPr lang="en-GB" b="0" i="0" dirty="0" err="1">
                <a:effectLst/>
                <a:latin typeface="Calibri"/>
                <a:ea typeface="Calibri"/>
                <a:cs typeface="Calibri"/>
              </a:rPr>
              <a:t>jim</a:t>
            </a:r>
            <a:r>
              <a:rPr lang="en-GB" b="0" i="0" dirty="0">
                <a:effectLst/>
                <a:latin typeface="Calibri"/>
                <a:ea typeface="Calibri"/>
                <a:cs typeface="Calibri"/>
              </a:rPr>
              <a:t> je </a:t>
            </a:r>
            <a:r>
              <a:rPr lang="en-GB" b="0" i="0" dirty="0" err="1">
                <a:effectLst/>
                <a:latin typeface="Calibri"/>
                <a:ea typeface="Calibri"/>
                <a:cs typeface="Calibri"/>
              </a:rPr>
              <a:t>všeč</a:t>
            </a:r>
            <a:r>
              <a:rPr lang="en-GB" b="0" i="0" dirty="0">
                <a:effectLst/>
                <a:latin typeface="Calibri"/>
                <a:ea typeface="Calibri"/>
                <a:cs typeface="Calibri"/>
              </a:rPr>
              <a:t> in </a:t>
            </a:r>
            <a:r>
              <a:rPr lang="en-GB" b="0" i="0" dirty="0" err="1">
                <a:effectLst/>
                <a:latin typeface="Calibri"/>
                <a:ea typeface="Calibri"/>
                <a:cs typeface="Calibri"/>
              </a:rPr>
              <a:t>kaj</a:t>
            </a:r>
            <a:r>
              <a:rPr lang="en-GB" b="0" i="0">
                <a:effectLst/>
                <a:latin typeface="Calibri"/>
                <a:ea typeface="Calibri"/>
                <a:cs typeface="Calibri"/>
              </a:rPr>
              <a:t> ne? </a:t>
            </a:r>
            <a:r>
              <a:rPr lang="en-GB">
                <a:latin typeface="Calibri"/>
                <a:ea typeface="Calibri"/>
                <a:cs typeface="Calibri"/>
              </a:rPr>
              <a:t>To </a:t>
            </a:r>
            <a:r>
              <a:rPr lang="en-GB" b="0" i="0" dirty="0" err="1">
                <a:effectLst/>
                <a:latin typeface="Calibri"/>
                <a:ea typeface="Calibri"/>
                <a:cs typeface="Calibri"/>
              </a:rPr>
              <a:t>poglavje</a:t>
            </a:r>
            <a:r>
              <a:rPr lang="en-GB" b="0" i="0" dirty="0">
                <a:effectLst/>
                <a:latin typeface="Calibri"/>
                <a:ea typeface="Calibri"/>
                <a:cs typeface="Calibri"/>
              </a:rPr>
              <a:t> </a:t>
            </a:r>
            <a:r>
              <a:rPr lang="en-GB" b="0" i="0" dirty="0" err="1">
                <a:effectLst/>
                <a:latin typeface="Calibri"/>
                <a:ea typeface="Calibri"/>
                <a:cs typeface="Calibri"/>
              </a:rPr>
              <a:t>vam</a:t>
            </a:r>
            <a:r>
              <a:rPr lang="en-GB" b="0" i="0" dirty="0">
                <a:effectLst/>
                <a:latin typeface="Calibri"/>
                <a:ea typeface="Calibri"/>
                <a:cs typeface="Calibri"/>
              </a:rPr>
              <a:t> </a:t>
            </a:r>
            <a:r>
              <a:rPr lang="en-GB" b="0" i="0" dirty="0" err="1">
                <a:effectLst/>
                <a:latin typeface="Calibri"/>
                <a:ea typeface="Calibri"/>
                <a:cs typeface="Calibri"/>
              </a:rPr>
              <a:t>pomaga</a:t>
            </a:r>
            <a:r>
              <a:rPr lang="en-GB" b="0" i="0" dirty="0">
                <a:effectLst/>
                <a:latin typeface="Calibri"/>
                <a:ea typeface="Calibri"/>
                <a:cs typeface="Calibri"/>
              </a:rPr>
              <a:t> </a:t>
            </a:r>
            <a:r>
              <a:rPr lang="en-GB" b="0" i="0" dirty="0" err="1">
                <a:effectLst/>
                <a:latin typeface="Calibri"/>
                <a:ea typeface="Calibri"/>
                <a:cs typeface="Calibri"/>
              </a:rPr>
              <a:t>razumeti</a:t>
            </a:r>
            <a:r>
              <a:rPr lang="en-GB" b="0" i="0" dirty="0">
                <a:effectLst/>
                <a:latin typeface="Calibri"/>
                <a:ea typeface="Calibri"/>
                <a:cs typeface="Calibri"/>
              </a:rPr>
              <a:t> </a:t>
            </a:r>
            <a:r>
              <a:rPr lang="en-GB" b="0" i="0" dirty="0" err="1">
                <a:effectLst/>
                <a:latin typeface="Calibri"/>
                <a:ea typeface="Calibri"/>
                <a:cs typeface="Calibri"/>
              </a:rPr>
              <a:t>potrebe</a:t>
            </a:r>
            <a:r>
              <a:rPr lang="en-GB" b="0" i="0" dirty="0">
                <a:effectLst/>
                <a:latin typeface="Calibri"/>
                <a:ea typeface="Calibri"/>
                <a:cs typeface="Calibri"/>
              </a:rPr>
              <a:t> </a:t>
            </a:r>
            <a:r>
              <a:rPr lang="en-GB" b="0" i="0" dirty="0" err="1">
                <a:effectLst/>
                <a:latin typeface="Calibri"/>
                <a:ea typeface="Calibri"/>
                <a:cs typeface="Calibri"/>
              </a:rPr>
              <a:t>gostov</a:t>
            </a:r>
            <a:r>
              <a:rPr lang="en-GB" b="0" i="0" dirty="0">
                <a:effectLst/>
                <a:latin typeface="Calibri"/>
                <a:ea typeface="Calibri"/>
                <a:cs typeface="Calibri"/>
              </a:rPr>
              <a:t> in </a:t>
            </a:r>
            <a:r>
              <a:rPr lang="en-GB" b="0" i="0" dirty="0" err="1">
                <a:effectLst/>
                <a:latin typeface="Calibri"/>
                <a:ea typeface="Calibri"/>
                <a:cs typeface="Calibri"/>
              </a:rPr>
              <a:t>kako</a:t>
            </a:r>
            <a:r>
              <a:rPr lang="en-GB" b="0" i="0" dirty="0">
                <a:effectLst/>
                <a:latin typeface="Calibri"/>
                <a:ea typeface="Calibri"/>
                <a:cs typeface="Calibri"/>
              </a:rPr>
              <a:t> </a:t>
            </a:r>
            <a:r>
              <a:rPr lang="en-GB" b="0" i="0" dirty="0" err="1">
                <a:effectLst/>
                <a:latin typeface="Calibri"/>
                <a:ea typeface="Calibri"/>
                <a:cs typeface="Calibri"/>
              </a:rPr>
              <a:t>jih</a:t>
            </a:r>
            <a:r>
              <a:rPr lang="en-GB" b="0" i="0" dirty="0">
                <a:effectLst/>
                <a:latin typeface="Calibri"/>
                <a:ea typeface="Calibri"/>
                <a:cs typeface="Calibri"/>
              </a:rPr>
              <a:t>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vaš</a:t>
            </a:r>
            <a:r>
              <a:rPr lang="en-GB" b="0" i="0" dirty="0">
                <a:effectLst/>
                <a:latin typeface="Calibri"/>
                <a:ea typeface="Calibri"/>
                <a:cs typeface="Calibri"/>
              </a:rPr>
              <a:t> </a:t>
            </a:r>
            <a:r>
              <a:rPr lang="en-GB" b="0" i="0" dirty="0" err="1">
                <a:effectLst/>
                <a:latin typeface="Calibri"/>
                <a:ea typeface="Calibri"/>
                <a:cs typeface="Calibri"/>
              </a:rPr>
              <a:t>posel</a:t>
            </a:r>
            <a:r>
              <a:rPr lang="en-GB" b="0" i="0" dirty="0">
                <a:effectLst/>
                <a:latin typeface="Calibri"/>
                <a:ea typeface="Calibri"/>
                <a:cs typeface="Calibri"/>
              </a:rPr>
              <a:t> </a:t>
            </a:r>
            <a:r>
              <a:rPr lang="en-GB" b="0" i="0" dirty="0" err="1">
                <a:effectLst/>
                <a:latin typeface="Calibri"/>
                <a:ea typeface="Calibri"/>
                <a:cs typeface="Calibri"/>
              </a:rPr>
              <a:t>izpolni</a:t>
            </a:r>
            <a:r>
              <a:rPr lang="en-GB" b="0" i="0" dirty="0">
                <a:effectLst/>
                <a:latin typeface="Calibri"/>
                <a:ea typeface="Calibri"/>
                <a:cs typeface="Calibri"/>
              </a:rPr>
              <a:t>. </a:t>
            </a:r>
          </a:p>
          <a:p>
            <a:pPr>
              <a:lnSpc>
                <a:spcPts val="2340"/>
              </a:lnSpc>
            </a:pPr>
            <a:endParaRPr lang="en-GB" b="0" i="0" dirty="0">
              <a:effectLst/>
              <a:latin typeface="Calibri"/>
              <a:ea typeface="Calibri"/>
              <a:cs typeface="Calibri"/>
            </a:endParaRPr>
          </a:p>
          <a:p>
            <a:pPr>
              <a:lnSpc>
                <a:spcPts val="2340"/>
              </a:lnSpc>
            </a:pPr>
            <a:r>
              <a:rPr lang="en-GB" b="0" i="0" dirty="0" err="1">
                <a:effectLst/>
                <a:latin typeface="Calibri"/>
                <a:ea typeface="Calibri"/>
                <a:cs typeface="Calibri"/>
              </a:rPr>
              <a:t>Spoznali</a:t>
            </a:r>
            <a:r>
              <a:rPr lang="en-GB" b="0" i="0" dirty="0">
                <a:effectLst/>
                <a:latin typeface="Calibri"/>
                <a:ea typeface="Calibri"/>
                <a:cs typeface="Calibri"/>
              </a:rPr>
              <a:t> </a:t>
            </a:r>
            <a:r>
              <a:rPr lang="en-GB" b="0" i="0" dirty="0" err="1">
                <a:effectLst/>
                <a:latin typeface="Calibri"/>
                <a:ea typeface="Calibri"/>
                <a:cs typeface="Calibri"/>
              </a:rPr>
              <a:t>boste</a:t>
            </a:r>
            <a:r>
              <a:rPr lang="en-GB" b="0" i="0" dirty="0">
                <a:effectLst/>
                <a:latin typeface="Calibri"/>
                <a:ea typeface="Calibri"/>
                <a:cs typeface="Calibri"/>
              </a:rPr>
              <a:t> </a:t>
            </a:r>
            <a:r>
              <a:rPr lang="en-GB" b="0" i="0" dirty="0" err="1">
                <a:effectLst/>
                <a:latin typeface="Calibri"/>
                <a:ea typeface="Calibri"/>
                <a:cs typeface="Calibri"/>
              </a:rPr>
              <a:t>različne</a:t>
            </a:r>
            <a:r>
              <a:rPr lang="en-GB" b="0" i="0" dirty="0">
                <a:effectLst/>
                <a:latin typeface="Calibri"/>
                <a:ea typeface="Calibri"/>
                <a:cs typeface="Calibri"/>
              </a:rPr>
              <a:t> </a:t>
            </a:r>
            <a:r>
              <a:rPr lang="en-GB" b="0" i="0" dirty="0" err="1">
                <a:effectLst/>
                <a:latin typeface="Calibri"/>
                <a:ea typeface="Calibri"/>
                <a:cs typeface="Calibri"/>
              </a:rPr>
              <a:t>metode</a:t>
            </a:r>
            <a:r>
              <a:rPr lang="en-GB" b="0" i="0" dirty="0">
                <a:effectLst/>
                <a:latin typeface="Calibri"/>
                <a:ea typeface="Calibri"/>
                <a:cs typeface="Calibri"/>
              </a:rPr>
              <a:t>, ki </a:t>
            </a:r>
            <a:r>
              <a:rPr lang="en-GB" b="0" i="0" dirty="0" err="1">
                <a:effectLst/>
                <a:latin typeface="Calibri"/>
                <a:ea typeface="Calibri"/>
                <a:cs typeface="Calibri"/>
              </a:rPr>
              <a:t>vam</a:t>
            </a:r>
            <a:r>
              <a:rPr lang="en-GB" b="0" i="0" dirty="0">
                <a:effectLst/>
                <a:latin typeface="Calibri"/>
                <a:ea typeface="Calibri"/>
                <a:cs typeface="Calibri"/>
              </a:rPr>
              <a:t> </a:t>
            </a:r>
            <a:r>
              <a:rPr lang="en-GB" b="0" i="0" dirty="0" err="1">
                <a:effectLst/>
                <a:latin typeface="Calibri"/>
                <a:ea typeface="Calibri"/>
                <a:cs typeface="Calibri"/>
              </a:rPr>
              <a:t>bodo</a:t>
            </a:r>
            <a:r>
              <a:rPr lang="en-GB" b="0" i="0" dirty="0">
                <a:effectLst/>
                <a:latin typeface="Calibri"/>
                <a:ea typeface="Calibri"/>
                <a:cs typeface="Calibri"/>
              </a:rPr>
              <a:t> dale </a:t>
            </a:r>
            <a:r>
              <a:rPr lang="en-GB" b="0" i="0" dirty="0" err="1">
                <a:effectLst/>
                <a:latin typeface="Calibri"/>
                <a:ea typeface="Calibri"/>
                <a:cs typeface="Calibri"/>
              </a:rPr>
              <a:t>vpogled</a:t>
            </a:r>
            <a:r>
              <a:rPr lang="en-GB" b="0" i="0" dirty="0">
                <a:effectLst/>
                <a:latin typeface="Calibri"/>
                <a:ea typeface="Calibri"/>
                <a:cs typeface="Calibri"/>
              </a:rPr>
              <a:t> in </a:t>
            </a:r>
            <a:r>
              <a:rPr lang="en-GB" b="0" i="0" dirty="0" err="1">
                <a:effectLst/>
                <a:latin typeface="Calibri"/>
                <a:ea typeface="Calibri"/>
                <a:cs typeface="Calibri"/>
              </a:rPr>
              <a:t>znanje</a:t>
            </a:r>
            <a:r>
              <a:rPr lang="en-GB" b="0" i="0" dirty="0">
                <a:effectLst/>
                <a:latin typeface="Calibri"/>
                <a:ea typeface="Calibri"/>
                <a:cs typeface="Calibri"/>
              </a:rPr>
              <a:t>, </a:t>
            </a:r>
            <a:r>
              <a:rPr lang="en-GB" b="0" i="0" dirty="0" err="1">
                <a:effectLst/>
                <a:latin typeface="Calibri"/>
                <a:ea typeface="Calibri"/>
                <a:cs typeface="Calibri"/>
              </a:rPr>
              <a:t>potrebno</a:t>
            </a:r>
            <a:r>
              <a:rPr lang="en-GB" b="0" i="0" dirty="0">
                <a:effectLst/>
                <a:latin typeface="Calibri"/>
                <a:ea typeface="Calibri"/>
                <a:cs typeface="Calibri"/>
              </a:rPr>
              <a:t> za </a:t>
            </a:r>
            <a:r>
              <a:rPr lang="en-GB" b="0" i="0" dirty="0" err="1">
                <a:effectLst/>
                <a:latin typeface="Calibri"/>
                <a:ea typeface="Calibri"/>
                <a:cs typeface="Calibri"/>
              </a:rPr>
              <a:t>začetek</a:t>
            </a:r>
            <a:r>
              <a:rPr lang="en-GB" b="0" i="0" dirty="0">
                <a:effectLst/>
                <a:latin typeface="Calibri"/>
                <a:ea typeface="Calibri"/>
                <a:cs typeface="Calibri"/>
              </a:rPr>
              <a:t> </a:t>
            </a:r>
            <a:r>
              <a:rPr lang="en-GB" b="0" i="0" dirty="0" err="1">
                <a:effectLst/>
                <a:latin typeface="Calibri"/>
                <a:ea typeface="Calibri"/>
                <a:cs typeface="Calibri"/>
              </a:rPr>
              <a:t>dokumentiranja</a:t>
            </a:r>
            <a:r>
              <a:rPr lang="en-GB" b="0" i="0" dirty="0">
                <a:effectLst/>
                <a:latin typeface="Calibri"/>
                <a:ea typeface="Calibri"/>
                <a:cs typeface="Calibri"/>
              </a:rPr>
              <a:t> </a:t>
            </a:r>
            <a:r>
              <a:rPr lang="en-GB" b="0" i="0" dirty="0" err="1">
                <a:effectLst/>
                <a:latin typeface="Calibri"/>
                <a:ea typeface="Calibri"/>
                <a:cs typeface="Calibri"/>
              </a:rPr>
              <a:t>profila</a:t>
            </a:r>
            <a:r>
              <a:rPr lang="en-GB" b="0" i="0" dirty="0">
                <a:effectLst/>
                <a:latin typeface="Calibri"/>
                <a:ea typeface="Calibri"/>
                <a:cs typeface="Calibri"/>
              </a:rPr>
              <a:t> </a:t>
            </a:r>
            <a:r>
              <a:rPr lang="en-GB" b="0" i="0" dirty="0" err="1">
                <a:effectLst/>
                <a:latin typeface="Calibri"/>
                <a:ea typeface="Calibri"/>
                <a:cs typeface="Calibri"/>
              </a:rPr>
              <a:t>vaših</a:t>
            </a:r>
            <a:r>
              <a:rPr lang="en-GB" b="0" i="0" dirty="0">
                <a:effectLst/>
                <a:latin typeface="Calibri"/>
                <a:ea typeface="Calibri"/>
                <a:cs typeface="Calibri"/>
              </a:rPr>
              <a:t> </a:t>
            </a:r>
            <a:r>
              <a:rPr lang="en-GB" b="0" i="0" dirty="0" err="1">
                <a:effectLst/>
                <a:latin typeface="Calibri"/>
                <a:ea typeface="Calibri"/>
                <a:cs typeface="Calibri"/>
              </a:rPr>
              <a:t>gostov</a:t>
            </a:r>
            <a:r>
              <a:rPr lang="en-GB" b="0" i="0" dirty="0">
                <a:effectLst/>
                <a:latin typeface="Calibri"/>
                <a:ea typeface="Calibri"/>
                <a:cs typeface="Calibri"/>
              </a:rPr>
              <a:t>. S </a:t>
            </a:r>
            <a:r>
              <a:rPr lang="en-GB" b="0" i="0" dirty="0" err="1">
                <a:effectLst/>
                <a:latin typeface="Calibri"/>
                <a:ea typeface="Calibri"/>
                <a:cs typeface="Calibri"/>
              </a:rPr>
              <a:t>tem</a:t>
            </a:r>
            <a:r>
              <a:rPr lang="en-GB" b="0" i="0" dirty="0">
                <a:effectLst/>
                <a:latin typeface="Calibri"/>
                <a:ea typeface="Calibri"/>
                <a:cs typeface="Calibri"/>
              </a:rPr>
              <a:t> </a:t>
            </a:r>
            <a:r>
              <a:rPr lang="en-GB" b="0" i="0" dirty="0" err="1">
                <a:effectLst/>
                <a:latin typeface="Calibri"/>
                <a:ea typeface="Calibri"/>
                <a:cs typeface="Calibri"/>
              </a:rPr>
              <a:t>boste</a:t>
            </a:r>
            <a:r>
              <a:rPr lang="en-GB" b="0" i="0" dirty="0">
                <a:effectLst/>
                <a:latin typeface="Calibri"/>
                <a:ea typeface="Calibri"/>
                <a:cs typeface="Calibri"/>
              </a:rPr>
              <a:t> </a:t>
            </a:r>
            <a:r>
              <a:rPr lang="en-GB" b="0" i="0" dirty="0" err="1">
                <a:effectLst/>
                <a:latin typeface="Calibri"/>
                <a:ea typeface="Calibri"/>
                <a:cs typeface="Calibri"/>
              </a:rPr>
              <a:t>pridobili</a:t>
            </a:r>
            <a:r>
              <a:rPr lang="en-GB" b="0" i="0" dirty="0">
                <a:effectLst/>
                <a:latin typeface="Calibri"/>
                <a:ea typeface="Calibri"/>
                <a:cs typeface="Calibri"/>
              </a:rPr>
              <a:t> </a:t>
            </a:r>
            <a:r>
              <a:rPr lang="en-GB" b="0" i="0" dirty="0" err="1">
                <a:effectLst/>
                <a:latin typeface="Calibri"/>
                <a:ea typeface="Calibri"/>
                <a:cs typeface="Calibri"/>
              </a:rPr>
              <a:t>dragocene</a:t>
            </a:r>
            <a:r>
              <a:rPr lang="en-GB" b="0" i="0" dirty="0">
                <a:effectLst/>
                <a:latin typeface="Calibri"/>
                <a:ea typeface="Calibri"/>
                <a:cs typeface="Calibri"/>
              </a:rPr>
              <a:t> </a:t>
            </a:r>
            <a:r>
              <a:rPr lang="en-GB" b="0" i="0" dirty="0" err="1">
                <a:effectLst/>
                <a:latin typeface="Calibri"/>
                <a:ea typeface="Calibri"/>
                <a:cs typeface="Calibri"/>
              </a:rPr>
              <a:t>informacije</a:t>
            </a:r>
            <a:r>
              <a:rPr lang="en-GB" b="0" i="0" dirty="0">
                <a:effectLst/>
                <a:latin typeface="Calibri"/>
                <a:ea typeface="Calibri"/>
                <a:cs typeface="Calibri"/>
              </a:rPr>
              <a:t> o </a:t>
            </a:r>
            <a:r>
              <a:rPr lang="en-GB" b="0" i="0" dirty="0" err="1">
                <a:effectLst/>
                <a:latin typeface="Calibri"/>
                <a:ea typeface="Calibri"/>
                <a:cs typeface="Calibri"/>
              </a:rPr>
              <a:t>tem</a:t>
            </a:r>
            <a:r>
              <a:rPr lang="en-GB" b="0" i="0" dirty="0">
                <a:effectLst/>
                <a:latin typeface="Calibri"/>
                <a:ea typeface="Calibri"/>
                <a:cs typeface="Calibri"/>
              </a:rPr>
              <a:t>, </a:t>
            </a:r>
            <a:r>
              <a:rPr lang="en-GB" b="0" i="0" dirty="0" err="1">
                <a:effectLst/>
                <a:latin typeface="Calibri"/>
                <a:ea typeface="Calibri"/>
                <a:cs typeface="Calibri"/>
              </a:rPr>
              <a:t>kakšni</a:t>
            </a:r>
            <a:r>
              <a:rPr lang="en-GB" b="0" i="0" dirty="0">
                <a:effectLst/>
                <a:latin typeface="Calibri"/>
                <a:ea typeface="Calibri"/>
                <a:cs typeface="Calibri"/>
              </a:rPr>
              <a:t> </a:t>
            </a:r>
            <a:r>
              <a:rPr lang="en-GB" b="0" i="0" dirty="0" err="1">
                <a:effectLst/>
                <a:latin typeface="Calibri"/>
                <a:ea typeface="Calibri"/>
                <a:cs typeface="Calibri"/>
              </a:rPr>
              <a:t>gostje</a:t>
            </a:r>
            <a:r>
              <a:rPr lang="en-GB" b="0" i="0" dirty="0">
                <a:effectLst/>
                <a:latin typeface="Calibri"/>
                <a:ea typeface="Calibri"/>
                <a:cs typeface="Calibri"/>
              </a:rPr>
              <a:t> bi vas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obiskali</a:t>
            </a:r>
            <a:r>
              <a:rPr lang="en-GB" b="0" i="0" dirty="0">
                <a:effectLst/>
                <a:latin typeface="Calibri"/>
                <a:ea typeface="Calibri"/>
                <a:cs typeface="Calibri"/>
              </a:rPr>
              <a:t>, in </a:t>
            </a:r>
            <a:r>
              <a:rPr lang="en-GB" b="0" i="0" dirty="0" err="1">
                <a:effectLst/>
                <a:latin typeface="Calibri"/>
                <a:ea typeface="Calibri"/>
                <a:cs typeface="Calibri"/>
              </a:rPr>
              <a:t>tako</a:t>
            </a:r>
            <a:r>
              <a:rPr lang="en-GB" b="0" i="0" dirty="0">
                <a:effectLst/>
                <a:latin typeface="Calibri"/>
                <a:ea typeface="Calibri"/>
                <a:cs typeface="Calibri"/>
              </a:rPr>
              <a:t> </a:t>
            </a:r>
            <a:r>
              <a:rPr lang="en-GB" b="0" i="0" dirty="0" err="1">
                <a:effectLst/>
                <a:latin typeface="Calibri"/>
                <a:ea typeface="Calibri"/>
                <a:cs typeface="Calibri"/>
              </a:rPr>
              <a:t>okrepili</a:t>
            </a:r>
            <a:r>
              <a:rPr lang="en-GB" b="0" i="0" dirty="0">
                <a:effectLst/>
                <a:latin typeface="Calibri"/>
                <a:ea typeface="Calibri"/>
                <a:cs typeface="Calibri"/>
              </a:rPr>
              <a:t> </a:t>
            </a:r>
            <a:r>
              <a:rPr lang="en-GB" b="0" i="0" dirty="0" err="1">
                <a:effectLst/>
                <a:latin typeface="Calibri"/>
                <a:ea typeface="Calibri"/>
                <a:cs typeface="Calibri"/>
              </a:rPr>
              <a:t>svoje</a:t>
            </a:r>
            <a:r>
              <a:rPr lang="en-GB" b="0" i="0" dirty="0">
                <a:effectLst/>
                <a:latin typeface="Calibri"/>
                <a:ea typeface="Calibri"/>
                <a:cs typeface="Calibri"/>
              </a:rPr>
              <a:t> </a:t>
            </a:r>
            <a:r>
              <a:rPr lang="en-GB" b="0" i="0" dirty="0" err="1">
                <a:effectLst/>
                <a:latin typeface="Calibri"/>
                <a:ea typeface="Calibri"/>
                <a:cs typeface="Calibri"/>
              </a:rPr>
              <a:t>podjetje</a:t>
            </a:r>
            <a:r>
              <a:rPr lang="en-GB" b="0" i="0" dirty="0">
                <a:effectLst/>
                <a:latin typeface="Calibri"/>
                <a:ea typeface="Calibri"/>
                <a:cs typeface="Calibri"/>
              </a:rPr>
              <a:t> za </a:t>
            </a:r>
            <a:r>
              <a:rPr lang="en-GB" b="0" i="0" dirty="0" err="1">
                <a:effectLst/>
                <a:latin typeface="Calibri"/>
                <a:ea typeface="Calibri"/>
                <a:cs typeface="Calibri"/>
              </a:rPr>
              <a:t>alternativno</a:t>
            </a:r>
            <a:r>
              <a:rPr lang="en-GB" b="0" i="0" dirty="0">
                <a:effectLst/>
                <a:latin typeface="Calibri"/>
                <a:ea typeface="Calibri"/>
                <a:cs typeface="Calibri"/>
              </a:rPr>
              <a:t> </a:t>
            </a:r>
            <a:r>
              <a:rPr lang="en-GB" b="0" i="0" dirty="0" err="1">
                <a:effectLst/>
                <a:latin typeface="Calibri"/>
                <a:ea typeface="Calibri"/>
                <a:cs typeface="Calibri"/>
              </a:rPr>
              <a:t>nastanitev</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6BE2A94-7D3D-1272-9C6B-8FC2730064E9}"/>
              </a:ext>
            </a:extLst>
          </p:cNvPr>
          <p:cNvCxnSpPr>
            <a:cxnSpLocks/>
          </p:cNvCxnSpPr>
          <p:nvPr/>
        </p:nvCxnSpPr>
        <p:spPr>
          <a:xfrm>
            <a:off x="0" y="2228844"/>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993BF797-8068-F2CD-2F16-4913F116FDDC}"/>
              </a:ext>
            </a:extLst>
          </p:cNvPr>
          <p:cNvSpPr txBox="1">
            <a:spLocks/>
          </p:cNvSpPr>
          <p:nvPr/>
        </p:nvSpPr>
        <p:spPr>
          <a:xfrm>
            <a:off x="613482" y="581892"/>
            <a:ext cx="4397789" cy="62357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Razumevanje</a:t>
            </a:r>
            <a:r>
              <a:rPr lang="en-US" dirty="0"/>
              <a:t>, </a:t>
            </a:r>
            <a:r>
              <a:rPr lang="en-US" dirty="0" err="1"/>
              <a:t>kakšni</a:t>
            </a:r>
            <a:r>
              <a:rPr lang="en-US" dirty="0"/>
              <a:t> </a:t>
            </a:r>
            <a:r>
              <a:rPr lang="en-US" dirty="0" err="1"/>
              <a:t>gostje</a:t>
            </a:r>
            <a:r>
              <a:rPr lang="en-US" dirty="0"/>
              <a:t> vas </a:t>
            </a:r>
            <a:r>
              <a:rPr lang="en-US" dirty="0" err="1"/>
              <a:t>obiščejo</a:t>
            </a:r>
            <a:r>
              <a:rPr lang="en-US" dirty="0"/>
              <a:t> (</a:t>
            </a:r>
            <a:r>
              <a:rPr lang="en-US" dirty="0" err="1"/>
              <a:t>ali</a:t>
            </a:r>
            <a:r>
              <a:rPr lang="en-US" dirty="0"/>
              <a:t> bi vas </a:t>
            </a:r>
            <a:r>
              <a:rPr lang="en-US" dirty="0" err="1"/>
              <a:t>lahko</a:t>
            </a:r>
            <a:r>
              <a:rPr lang="en-US" dirty="0"/>
              <a:t> </a:t>
            </a:r>
            <a:r>
              <a:rPr lang="en-US" dirty="0" err="1"/>
              <a:t>obiskali</a:t>
            </a:r>
            <a:r>
              <a:rPr lang="en-US" dirty="0"/>
              <a:t>)</a:t>
            </a:r>
          </a:p>
          <a:p>
            <a:pPr>
              <a:lnSpc>
                <a:spcPts val="3720"/>
              </a:lnSpc>
            </a:pPr>
            <a:endParaRPr lang="en-US" dirty="0"/>
          </a:p>
        </p:txBody>
      </p:sp>
      <p:sp>
        <p:nvSpPr>
          <p:cNvPr id="10" name="Text Placeholder 3">
            <a:extLst>
              <a:ext uri="{FF2B5EF4-FFF2-40B4-BE49-F238E27FC236}">
                <a16:creationId xmlns:a16="http://schemas.microsoft.com/office/drawing/2014/main" id="{00824DF5-FF84-D49B-2CCF-7252D2726C75}"/>
              </a:ext>
            </a:extLst>
          </p:cNvPr>
          <p:cNvSpPr txBox="1">
            <a:spLocks/>
          </p:cNvSpPr>
          <p:nvPr/>
        </p:nvSpPr>
        <p:spPr>
          <a:xfrm>
            <a:off x="613482" y="3708830"/>
            <a:ext cx="4760120" cy="248233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Kdo so naši gostje?</a:t>
            </a:r>
          </a:p>
          <a:p>
            <a:pPr marL="342900" indent="-342900">
              <a:lnSpc>
                <a:spcPts val="2340"/>
              </a:lnSpc>
              <a:buClr>
                <a:srgbClr val="64AFAF"/>
              </a:buClr>
              <a:buFont typeface="Arial" panose="020B0604020202020204" pitchFamily="34" charset="0"/>
              <a:buChar char="•"/>
            </a:pPr>
            <a:r>
              <a:rPr lang="en-GB" dirty="0"/>
              <a:t>Ali jih lahko opišete? </a:t>
            </a:r>
          </a:p>
          <a:p>
            <a:pPr marL="342900" indent="-342900">
              <a:lnSpc>
                <a:spcPts val="2340"/>
              </a:lnSpc>
              <a:buClr>
                <a:srgbClr val="64AFAF"/>
              </a:buClr>
              <a:buFont typeface="Arial" panose="020B0604020202020204" pitchFamily="34" charset="0"/>
              <a:buChar char="•"/>
            </a:pPr>
            <a:r>
              <a:rPr lang="en-GB" dirty="0"/>
              <a:t>Kakšne goste dobim? </a:t>
            </a:r>
          </a:p>
          <a:p>
            <a:pPr marL="342900" indent="-342900">
              <a:lnSpc>
                <a:spcPts val="2340"/>
              </a:lnSpc>
              <a:buClr>
                <a:srgbClr val="64AFAF"/>
              </a:buClr>
              <a:buFont typeface="Arial" panose="020B0604020202020204" pitchFamily="34" charset="0"/>
              <a:buChar char="•"/>
            </a:pPr>
            <a:r>
              <a:rPr lang="en-GB" dirty="0"/>
              <a:t>Kakšne goste imam najraje?</a:t>
            </a:r>
          </a:p>
          <a:p>
            <a:pPr marL="342900" indent="-342900">
              <a:lnSpc>
                <a:spcPts val="2340"/>
              </a:lnSpc>
              <a:buClr>
                <a:srgbClr val="64AFAF"/>
              </a:buClr>
              <a:buFont typeface="Arial" panose="020B0604020202020204" pitchFamily="34" charset="0"/>
              <a:buChar char="•"/>
            </a:pPr>
            <a:r>
              <a:rPr lang="en-GB" dirty="0"/>
              <a:t>Kakšne zgodbe lahko povem, da bi pritegnil „svoj tip“ gosta?</a:t>
            </a:r>
          </a:p>
          <a:p>
            <a:pPr marL="342900" indent="-342900">
              <a:lnSpc>
                <a:spcPts val="2340"/>
              </a:lnSpc>
              <a:buClr>
                <a:srgbClr val="64AFAF"/>
              </a:buClr>
              <a:buFont typeface="Arial" panose="020B0604020202020204" pitchFamily="34" charset="0"/>
              <a:buChar char="•"/>
            </a:pPr>
            <a:endParaRPr lang="en-GB" dirty="0"/>
          </a:p>
        </p:txBody>
      </p:sp>
      <p:sp>
        <p:nvSpPr>
          <p:cNvPr id="12" name="Text Placeholder 6">
            <a:extLst>
              <a:ext uri="{FF2B5EF4-FFF2-40B4-BE49-F238E27FC236}">
                <a16:creationId xmlns:a16="http://schemas.microsoft.com/office/drawing/2014/main" id="{72785097-07B5-56CB-8CDE-ED87D0D699ED}"/>
              </a:ext>
            </a:extLst>
          </p:cNvPr>
          <p:cNvSpPr txBox="1">
            <a:spLocks/>
          </p:cNvSpPr>
          <p:nvPr/>
        </p:nvSpPr>
        <p:spPr>
          <a:xfrm>
            <a:off x="613482" y="2866378"/>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Postavljanje pravih vprašanj</a:t>
            </a:r>
          </a:p>
          <a:p>
            <a:pPr>
              <a:lnSpc>
                <a:spcPts val="3100"/>
              </a:lnSpc>
            </a:pPr>
            <a:endParaRPr lang="it-IT" dirty="0"/>
          </a:p>
        </p:txBody>
      </p:sp>
      <p:sp>
        <p:nvSpPr>
          <p:cNvPr id="23" name="Freeform 22">
            <a:extLst>
              <a:ext uri="{FF2B5EF4-FFF2-40B4-BE49-F238E27FC236}">
                <a16:creationId xmlns:a16="http://schemas.microsoft.com/office/drawing/2014/main" id="{5395A1E2-5174-D605-A21C-371E55622FDF}"/>
              </a:ext>
            </a:extLst>
          </p:cNvPr>
          <p:cNvSpPr/>
          <p:nvPr/>
        </p:nvSpPr>
        <p:spPr>
          <a:xfrm rot="10800000">
            <a:off x="5925611" y="14191"/>
            <a:ext cx="5544708" cy="6381667"/>
          </a:xfrm>
          <a:custGeom>
            <a:avLst/>
            <a:gdLst>
              <a:gd name="connsiteX0" fmla="*/ 5544708 w 5544708"/>
              <a:gd name="connsiteY0" fmla="*/ 6381667 h 6381667"/>
              <a:gd name="connsiteX1" fmla="*/ 5323874 w 5544708"/>
              <a:gd name="connsiteY1" fmla="*/ 6370553 h 6381667"/>
              <a:gd name="connsiteX2" fmla="*/ 5167640 w 5544708"/>
              <a:gd name="connsiteY2" fmla="*/ 6376339 h 6381667"/>
              <a:gd name="connsiteX3" fmla="*/ 5167640 w 5544708"/>
              <a:gd name="connsiteY3" fmla="*/ 6370553 h 6381667"/>
              <a:gd name="connsiteX4" fmla="*/ 0 w 5544708"/>
              <a:gd name="connsiteY4" fmla="*/ 6370553 h 6381667"/>
              <a:gd name="connsiteX5" fmla="*/ 0 w 5544708"/>
              <a:gd name="connsiteY5" fmla="*/ 2927945 h 6381667"/>
              <a:gd name="connsiteX6" fmla="*/ 5785 w 5544708"/>
              <a:gd name="connsiteY6" fmla="*/ 2927945 h 6381667"/>
              <a:gd name="connsiteX7" fmla="*/ 0 w 5544708"/>
              <a:gd name="connsiteY7" fmla="*/ 2771710 h 6381667"/>
              <a:gd name="connsiteX8" fmla="*/ 2772355 w 5544708"/>
              <a:gd name="connsiteY8" fmla="*/ 0 h 6381667"/>
              <a:gd name="connsiteX9" fmla="*/ 5544708 w 5544708"/>
              <a:gd name="connsiteY9" fmla="*/ 2771710 h 6381667"/>
              <a:gd name="connsiteX10" fmla="*/ 5538923 w 5544708"/>
              <a:gd name="connsiteY10" fmla="*/ 2927945 h 6381667"/>
              <a:gd name="connsiteX11" fmla="*/ 5544708 w 5544708"/>
              <a:gd name="connsiteY11" fmla="*/ 2927945 h 63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708" h="6381667">
                <a:moveTo>
                  <a:pt x="5544708" y="6381667"/>
                </a:moveTo>
                <a:lnTo>
                  <a:pt x="5323874" y="6370553"/>
                </a:lnTo>
                <a:cubicBezTo>
                  <a:pt x="5271797" y="6370553"/>
                  <a:pt x="5219715" y="6370553"/>
                  <a:pt x="5167640" y="6376339"/>
                </a:cubicBezTo>
                <a:lnTo>
                  <a:pt x="5167640" y="6370553"/>
                </a:lnTo>
                <a:lnTo>
                  <a:pt x="0" y="6370553"/>
                </a:lnTo>
                <a:lnTo>
                  <a:pt x="0" y="2927945"/>
                </a:lnTo>
                <a:lnTo>
                  <a:pt x="5785" y="2927945"/>
                </a:lnTo>
                <a:cubicBezTo>
                  <a:pt x="0" y="2875869"/>
                  <a:pt x="0" y="2823788"/>
                  <a:pt x="0" y="2771710"/>
                </a:cubicBezTo>
                <a:cubicBezTo>
                  <a:pt x="0" y="1238300"/>
                  <a:pt x="1238587" y="0"/>
                  <a:pt x="2772355" y="0"/>
                </a:cubicBezTo>
                <a:cubicBezTo>
                  <a:pt x="4306119" y="0"/>
                  <a:pt x="5544708" y="1244091"/>
                  <a:pt x="5544708" y="2771710"/>
                </a:cubicBezTo>
                <a:cubicBezTo>
                  <a:pt x="5544708" y="2823788"/>
                  <a:pt x="5544708" y="2881655"/>
                  <a:pt x="5538923" y="2927945"/>
                </a:cubicBezTo>
                <a:lnTo>
                  <a:pt x="5544708" y="2927945"/>
                </a:lnTo>
                <a:close/>
              </a:path>
            </a:pathLst>
          </a:custGeom>
          <a:blipFill dpi="0" rotWithShape="0">
            <a:blip r:embed="rId2"/>
            <a:srcRect/>
            <a:stretch>
              <a:fillRect l="-69239" t="-222" r="-41993" b="222"/>
            </a:stretch>
          </a:blipFill>
          <a:ln w="15768" cap="flat">
            <a:noFill/>
            <a:prstDash val="solid"/>
            <a:miter/>
          </a:ln>
        </p:spPr>
        <p:txBody>
          <a:bodyPr wrap="square" rtlCol="0" anchor="ctr">
            <a:noAutofit/>
          </a:bodyPr>
          <a:lstStyle/>
          <a:p>
            <a:endParaRPr lang="en-US" dirty="0"/>
          </a:p>
        </p:txBody>
      </p:sp>
      <p:sp>
        <p:nvSpPr>
          <p:cNvPr id="21" name="Text Placeholder 7">
            <a:extLst>
              <a:ext uri="{FF2B5EF4-FFF2-40B4-BE49-F238E27FC236}">
                <a16:creationId xmlns:a16="http://schemas.microsoft.com/office/drawing/2014/main" id="{AB3A83F9-E172-9CAC-9AB5-CFE99E4CE531}"/>
              </a:ext>
            </a:extLst>
          </p:cNvPr>
          <p:cNvSpPr txBox="1">
            <a:spLocks/>
          </p:cNvSpPr>
          <p:nvPr/>
        </p:nvSpPr>
        <p:spPr>
          <a:xfrm>
            <a:off x="5925612" y="462141"/>
            <a:ext cx="5544707" cy="627469"/>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Avtor fotografije:</a:t>
            </a:r>
          </a:p>
          <a:p>
            <a:pPr algn="ctr"/>
            <a:r>
              <a:rPr lang="en-GB" sz="1200" dirty="0"/>
              <a:t> </a:t>
            </a:r>
            <a:r>
              <a:rPr lang="en-GB" sz="1200" dirty="0" err="1"/>
              <a:t>Einstök íslensk upplifun</a:t>
            </a:r>
            <a:r>
              <a:rPr lang="en-GB" sz="1200" dirty="0"/>
              <a:t>: </a:t>
            </a:r>
            <a:r>
              <a:rPr lang="en-GB" sz="1200" dirty="0" err="1"/>
              <a:t>Vegur til vaxtar</a:t>
            </a:r>
            <a:r>
              <a:rPr lang="en-GB" sz="1200" dirty="0"/>
              <a:t>. </a:t>
            </a:r>
            <a:r>
              <a:rPr lang="en-GB" sz="1200" dirty="0" err="1"/>
              <a:t>Nýsköpunarmiðstöð Íslands </a:t>
            </a:r>
            <a:r>
              <a:rPr lang="en-GB" sz="1200" dirty="0"/>
              <a:t>/</a:t>
            </a:r>
          </a:p>
          <a:p>
            <a:pPr algn="ctr"/>
            <a:r>
              <a:rPr lang="en-GB" sz="1200" dirty="0"/>
              <a:t> Edinstvena islandska izkušnja: Pot k rasti. Islandski center za inovacije</a:t>
            </a:r>
          </a:p>
        </p:txBody>
      </p:sp>
      <p:sp>
        <p:nvSpPr>
          <p:cNvPr id="24" name="Slide Number Placeholder 5">
            <a:extLst>
              <a:ext uri="{FF2B5EF4-FFF2-40B4-BE49-F238E27FC236}">
                <a16:creationId xmlns:a16="http://schemas.microsoft.com/office/drawing/2014/main" id="{3AB96D01-AC12-A1D5-F8EC-8AFFD37B54E7}"/>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83630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5840703" cy="62357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Razumevanje</a:t>
            </a:r>
            <a:r>
              <a:rPr lang="en-US" dirty="0"/>
              <a:t>, </a:t>
            </a:r>
            <a:r>
              <a:rPr lang="en-US" dirty="0" err="1"/>
              <a:t>kakšni</a:t>
            </a:r>
            <a:r>
              <a:rPr lang="en-US" dirty="0"/>
              <a:t> </a:t>
            </a:r>
            <a:r>
              <a:rPr lang="en-US" dirty="0" err="1"/>
              <a:t>gostje</a:t>
            </a:r>
            <a:r>
              <a:rPr lang="en-US" dirty="0"/>
              <a:t> vas </a:t>
            </a:r>
            <a:r>
              <a:rPr lang="en-US" dirty="0" err="1"/>
              <a:t>obiščejo</a:t>
            </a:r>
            <a:r>
              <a:rPr lang="en-US" dirty="0"/>
              <a:t> (</a:t>
            </a:r>
            <a:r>
              <a:rPr lang="en-US" dirty="0" err="1"/>
              <a:t>ali</a:t>
            </a:r>
            <a:r>
              <a:rPr lang="en-US" dirty="0"/>
              <a:t> bi </a:t>
            </a:r>
            <a:r>
              <a:rPr lang="en-US" dirty="0" err="1"/>
              <a:t>lahko</a:t>
            </a:r>
            <a:r>
              <a:rPr lang="en-US" dirty="0"/>
              <a:t> </a:t>
            </a:r>
            <a:r>
              <a:rPr lang="en-US" dirty="0" err="1"/>
              <a:t>obiskali</a:t>
            </a:r>
            <a:r>
              <a:rPr lang="en-US" dirty="0"/>
              <a:t>)</a:t>
            </a:r>
          </a:p>
          <a:p>
            <a:pPr>
              <a:lnSpc>
                <a:spcPts val="3720"/>
              </a:lnSpc>
            </a:pPr>
            <a:endParaRPr lang="en-US" dirty="0"/>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Regionalne ali nacionalne turistične agencije redno pripravljajo analize ciljnih skupin in predstavljajo, kdo so po njihovem mnenju najprimernejši gostje za določeno regijo ali državo. </a:t>
            </a:r>
          </a:p>
          <a:p>
            <a:pPr>
              <a:lnSpc>
                <a:spcPts val="2340"/>
              </a:lnSpc>
              <a:buClr>
                <a:srgbClr val="64AFAF"/>
              </a:buClr>
            </a:pPr>
            <a:endParaRPr lang="en-GB" dirty="0"/>
          </a:p>
          <a:p>
            <a:pPr>
              <a:lnSpc>
                <a:spcPts val="2340"/>
              </a:lnSpc>
              <a:buClr>
                <a:srgbClr val="64AFAF"/>
              </a:buClr>
            </a:pPr>
            <a:r>
              <a:rPr lang="en-GB" dirty="0"/>
              <a:t>To lahko vašemu podjetju ponudi dragocene informacije o vrsti gostov, ki jih gostite, in vrsti gostov, ki bi jih lahko gostili. Slike prikazujejo primer iz Business Iceland o vrsti gostov, ki bi jih Islandija lahko iskala.</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Ciljne skupine in vaša zgodba</a:t>
            </a:r>
          </a:p>
          <a:p>
            <a:pPr>
              <a:lnSpc>
                <a:spcPts val="3100"/>
              </a:lnSpc>
            </a:pPr>
            <a:endParaRPr lang="it-IT" dirty="0"/>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13</a:t>
            </a:fld>
            <a:endParaRPr lang="fr-CA" sz="1200" dirty="0"/>
          </a:p>
        </p:txBody>
      </p:sp>
      <p:sp>
        <p:nvSpPr>
          <p:cNvPr id="8" name="Rectangle 7">
            <a:extLst>
              <a:ext uri="{FF2B5EF4-FFF2-40B4-BE49-F238E27FC236}">
                <a16:creationId xmlns:a16="http://schemas.microsoft.com/office/drawing/2014/main" id="{AEFBFC2C-480A-99A8-5803-6CACAC109C35}"/>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7539A271-AD6B-B702-1A2B-03FCA99EE43E}"/>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Avtor fotografije: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14" name="Picture 13">
            <a:extLst>
              <a:ext uri="{FF2B5EF4-FFF2-40B4-BE49-F238E27FC236}">
                <a16:creationId xmlns:a16="http://schemas.microsoft.com/office/drawing/2014/main" id="{1FE75553-D800-9DA9-7BC0-02689DC3F00D}"/>
              </a:ext>
            </a:extLst>
          </p:cNvPr>
          <p:cNvPicPr>
            <a:picLocks noChangeAspect="1"/>
          </p:cNvPicPr>
          <p:nvPr/>
        </p:nvPicPr>
        <p:blipFill rotWithShape="1">
          <a:blip r:embed="rId2"/>
          <a:srcRect l="36084" t="60486" r="35228" b="25658"/>
          <a:stretch/>
        </p:blipFill>
        <p:spPr>
          <a:xfrm>
            <a:off x="7483774" y="3063196"/>
            <a:ext cx="3656445" cy="1415442"/>
          </a:xfrm>
          <a:prstGeom prst="rect">
            <a:avLst/>
          </a:prstGeom>
          <a:ln>
            <a:noFill/>
          </a:ln>
        </p:spPr>
      </p:pic>
      <p:pic>
        <p:nvPicPr>
          <p:cNvPr id="17" name="Picture 16">
            <a:extLst>
              <a:ext uri="{FF2B5EF4-FFF2-40B4-BE49-F238E27FC236}">
                <a16:creationId xmlns:a16="http://schemas.microsoft.com/office/drawing/2014/main" id="{FFE65667-1CED-B1EC-9629-3E1E33A39B2A}"/>
              </a:ext>
            </a:extLst>
          </p:cNvPr>
          <p:cNvPicPr>
            <a:picLocks noChangeAspect="1"/>
          </p:cNvPicPr>
          <p:nvPr/>
        </p:nvPicPr>
        <p:blipFill rotWithShape="1">
          <a:blip r:embed="rId2"/>
          <a:srcRect l="5275" t="59510" r="66037" b="26635"/>
          <a:stretch/>
        </p:blipFill>
        <p:spPr>
          <a:xfrm>
            <a:off x="7501469" y="5102629"/>
            <a:ext cx="3656445" cy="1415442"/>
          </a:xfrm>
          <a:prstGeom prst="rect">
            <a:avLst/>
          </a:prstGeom>
          <a:ln>
            <a:noFill/>
          </a:ln>
        </p:spPr>
      </p:pic>
      <p:pic>
        <p:nvPicPr>
          <p:cNvPr id="18" name="Picture 17">
            <a:extLst>
              <a:ext uri="{FF2B5EF4-FFF2-40B4-BE49-F238E27FC236}">
                <a16:creationId xmlns:a16="http://schemas.microsoft.com/office/drawing/2014/main" id="{7AE63361-17B0-88DB-024B-243DC19C58B1}"/>
              </a:ext>
            </a:extLst>
          </p:cNvPr>
          <p:cNvPicPr>
            <a:picLocks noChangeAspect="1"/>
          </p:cNvPicPr>
          <p:nvPr/>
        </p:nvPicPr>
        <p:blipFill rotWithShape="1">
          <a:blip r:embed="rId2"/>
          <a:srcRect l="34950" t="86653" r="34326" b="2917"/>
          <a:stretch/>
        </p:blipFill>
        <p:spPr>
          <a:xfrm>
            <a:off x="7675096" y="4343881"/>
            <a:ext cx="2261674" cy="615308"/>
          </a:xfrm>
          <a:prstGeom prst="rect">
            <a:avLst/>
          </a:prstGeom>
          <a:ln>
            <a:noFill/>
          </a:ln>
        </p:spPr>
      </p:pic>
      <p:pic>
        <p:nvPicPr>
          <p:cNvPr id="19" name="Picture 18">
            <a:extLst>
              <a:ext uri="{FF2B5EF4-FFF2-40B4-BE49-F238E27FC236}">
                <a16:creationId xmlns:a16="http://schemas.microsoft.com/office/drawing/2014/main" id="{C6A28945-1453-4DD5-A7B5-256E5E61B728}"/>
              </a:ext>
            </a:extLst>
          </p:cNvPr>
          <p:cNvPicPr>
            <a:picLocks noChangeAspect="1"/>
          </p:cNvPicPr>
          <p:nvPr/>
        </p:nvPicPr>
        <p:blipFill rotWithShape="1">
          <a:blip r:embed="rId2"/>
          <a:srcRect l="4192" t="86901" r="65084" b="2669"/>
          <a:stretch/>
        </p:blipFill>
        <p:spPr>
          <a:xfrm>
            <a:off x="7617423" y="6105818"/>
            <a:ext cx="2261674" cy="615308"/>
          </a:xfrm>
          <a:prstGeom prst="rect">
            <a:avLst/>
          </a:prstGeom>
          <a:ln>
            <a:noFill/>
          </a:ln>
        </p:spPr>
      </p:pic>
    </p:spTree>
    <p:extLst>
      <p:ext uri="{BB962C8B-B14F-4D97-AF65-F5344CB8AC3E}">
        <p14:creationId xmlns:p14="http://schemas.microsoft.com/office/powerpoint/2010/main" val="301141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6E2A-F0AE-1605-9A31-1FAC552F7B4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7349F83-3C09-3E53-CC35-1A5A54C4CFEC}"/>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5EFF013-49F0-3CC9-2100-2102D916D735}"/>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Razumevanje, kakšni gostje vas obiščejo (ali bi vas lahko obiskali)</a:t>
            </a:r>
          </a:p>
          <a:p>
            <a:pPr>
              <a:lnSpc>
                <a:spcPts val="3720"/>
              </a:lnSpc>
            </a:pPr>
            <a:endParaRPr lang="en-US" dirty="0"/>
          </a:p>
        </p:txBody>
      </p:sp>
      <p:sp>
        <p:nvSpPr>
          <p:cNvPr id="2" name="Text Placeholder 3">
            <a:extLst>
              <a:ext uri="{FF2B5EF4-FFF2-40B4-BE49-F238E27FC236}">
                <a16:creationId xmlns:a16="http://schemas.microsoft.com/office/drawing/2014/main" id="{5BC29E1E-E63D-AC1B-C9B2-1AA28398B43F}"/>
              </a:ext>
            </a:extLst>
          </p:cNvPr>
          <p:cNvSpPr txBox="1">
            <a:spLocks/>
          </p:cNvSpPr>
          <p:nvPr/>
        </p:nvSpPr>
        <p:spPr>
          <a:xfrm>
            <a:off x="485146" y="2848107"/>
            <a:ext cx="5840703" cy="35290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err="1"/>
              <a:t>Če</a:t>
            </a:r>
            <a:r>
              <a:rPr lang="en-GB" dirty="0"/>
              <a:t> bi </a:t>
            </a:r>
            <a:r>
              <a:rPr lang="en-GB" err="1"/>
              <a:t>opisali</a:t>
            </a:r>
            <a:r>
              <a:rPr lang="en-GB" dirty="0"/>
              <a:t> </a:t>
            </a:r>
            <a:r>
              <a:rPr lang="en-GB" err="1"/>
              <a:t>svoje</a:t>
            </a:r>
            <a:r>
              <a:rPr lang="en-GB" dirty="0"/>
              <a:t> </a:t>
            </a:r>
            <a:r>
              <a:rPr lang="en-GB" err="1"/>
              <a:t>goste</a:t>
            </a:r>
            <a:r>
              <a:rPr lang="en-GB" dirty="0"/>
              <a:t>, </a:t>
            </a:r>
            <a:r>
              <a:rPr lang="en-GB" err="1"/>
              <a:t>ciljno</a:t>
            </a:r>
            <a:r>
              <a:rPr lang="en-GB" dirty="0"/>
              <a:t> </a:t>
            </a:r>
            <a:r>
              <a:rPr lang="en-GB" err="1"/>
              <a:t>skupino</a:t>
            </a:r>
            <a:r>
              <a:rPr lang="en-GB" dirty="0"/>
              <a:t>, ki </a:t>
            </a:r>
            <a:r>
              <a:rPr lang="en-GB" err="1"/>
              <a:t>kupuje</a:t>
            </a:r>
            <a:r>
              <a:rPr lang="en-GB" dirty="0"/>
              <a:t> </a:t>
            </a:r>
            <a:r>
              <a:rPr lang="en-GB" err="1"/>
              <a:t>vaše</a:t>
            </a:r>
            <a:r>
              <a:rPr lang="en-GB" dirty="0"/>
              <a:t> </a:t>
            </a:r>
            <a:r>
              <a:rPr lang="en-GB" err="1"/>
              <a:t>turistične</a:t>
            </a:r>
            <a:r>
              <a:rPr lang="en-GB" dirty="0"/>
              <a:t> </a:t>
            </a:r>
            <a:r>
              <a:rPr lang="en-GB" err="1"/>
              <a:t>produkte</a:t>
            </a:r>
            <a:r>
              <a:rPr lang="en-GB"/>
              <a:t>, </a:t>
            </a:r>
            <a:r>
              <a:rPr lang="en-GB" err="1"/>
              <a:t>kakšen</a:t>
            </a:r>
            <a:r>
              <a:rPr lang="en-GB"/>
              <a:t> bi </a:t>
            </a:r>
            <a:r>
              <a:rPr lang="en-GB" err="1"/>
              <a:t>bil</a:t>
            </a:r>
            <a:r>
              <a:rPr lang="en-GB"/>
              <a:t> ta </a:t>
            </a:r>
            <a:r>
              <a:rPr lang="en-GB" err="1"/>
              <a:t>opis</a:t>
            </a:r>
            <a:r>
              <a:rPr lang="en-GB"/>
              <a:t> ?</a:t>
            </a:r>
          </a:p>
          <a:p>
            <a:pPr>
              <a:lnSpc>
                <a:spcPts val="2340"/>
              </a:lnSpc>
              <a:buClr>
                <a:srgbClr val="64AFAF"/>
              </a:buClr>
            </a:pPr>
            <a:endParaRPr lang="en-GB" dirty="0"/>
          </a:p>
          <a:p>
            <a:pPr>
              <a:lnSpc>
                <a:spcPts val="2340"/>
              </a:lnSpc>
              <a:buClr>
                <a:srgbClr val="64AFAF"/>
              </a:buClr>
            </a:pPr>
            <a:r>
              <a:rPr lang="en-GB" dirty="0"/>
              <a:t>Bolje kot poznate svoje goste, lažje boste ustvarili turistični produkt, ki ga bodo želeli kupiti. Slika prikazuje primer iz Business </a:t>
            </a:r>
            <a:r>
              <a:rPr lang="en-GB" dirty="0" err="1"/>
              <a:t>Iceland</a:t>
            </a:r>
            <a:r>
              <a:rPr lang="en-GB" dirty="0"/>
              <a:t>, kakšne goste bi Islandija lahko iskala.</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C73DD18D-93B0-908B-0B4C-209014DBB032}"/>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Ciljne skupine in vaša zgodba</a:t>
            </a:r>
          </a:p>
          <a:p>
            <a:pPr>
              <a:lnSpc>
                <a:spcPts val="3100"/>
              </a:lnSpc>
            </a:pPr>
            <a:endParaRPr lang="it-IT" dirty="0"/>
          </a:p>
        </p:txBody>
      </p:sp>
      <p:sp>
        <p:nvSpPr>
          <p:cNvPr id="12" name="Slide Number Placeholder 5">
            <a:extLst>
              <a:ext uri="{FF2B5EF4-FFF2-40B4-BE49-F238E27FC236}">
                <a16:creationId xmlns:a16="http://schemas.microsoft.com/office/drawing/2014/main" id="{C0360E32-5974-0C5B-7127-A729853AC3E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14</a:t>
            </a:fld>
            <a:endParaRPr lang="fr-CA" sz="1200" dirty="0"/>
          </a:p>
        </p:txBody>
      </p:sp>
      <p:sp>
        <p:nvSpPr>
          <p:cNvPr id="8" name="Rectangle 7">
            <a:extLst>
              <a:ext uri="{FF2B5EF4-FFF2-40B4-BE49-F238E27FC236}">
                <a16:creationId xmlns:a16="http://schemas.microsoft.com/office/drawing/2014/main" id="{796EC4EF-B645-C3D2-E210-BF84D15D1A1B}"/>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198F94D9-8197-47EE-0208-A89AD5CB8430}"/>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Avtor fotografije: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6" name="Picture 5">
            <a:extLst>
              <a:ext uri="{FF2B5EF4-FFF2-40B4-BE49-F238E27FC236}">
                <a16:creationId xmlns:a16="http://schemas.microsoft.com/office/drawing/2014/main" id="{4E103792-E81E-BC16-4E94-FAF9266D1C74}"/>
              </a:ext>
            </a:extLst>
          </p:cNvPr>
          <p:cNvPicPr>
            <a:picLocks noChangeAspect="1"/>
          </p:cNvPicPr>
          <p:nvPr/>
        </p:nvPicPr>
        <p:blipFill rotWithShape="1">
          <a:blip r:embed="rId2"/>
          <a:srcRect l="67047" t="57887" r="3953" b="18404"/>
          <a:stretch/>
        </p:blipFill>
        <p:spPr>
          <a:xfrm>
            <a:off x="7527471" y="2957417"/>
            <a:ext cx="3510643" cy="2300383"/>
          </a:xfrm>
          <a:prstGeom prst="rect">
            <a:avLst/>
          </a:prstGeom>
        </p:spPr>
      </p:pic>
      <p:pic>
        <p:nvPicPr>
          <p:cNvPr id="7" name="Picture 6">
            <a:extLst>
              <a:ext uri="{FF2B5EF4-FFF2-40B4-BE49-F238E27FC236}">
                <a16:creationId xmlns:a16="http://schemas.microsoft.com/office/drawing/2014/main" id="{58AB43B0-F55C-321C-F1B1-82BE5BBE7366}"/>
              </a:ext>
            </a:extLst>
          </p:cNvPr>
          <p:cNvPicPr>
            <a:picLocks noChangeAspect="1"/>
          </p:cNvPicPr>
          <p:nvPr/>
        </p:nvPicPr>
        <p:blipFill rotWithShape="1">
          <a:blip r:embed="rId2"/>
          <a:srcRect l="65954" t="86406" r="3953"/>
          <a:stretch/>
        </p:blipFill>
        <p:spPr>
          <a:xfrm>
            <a:off x="7527471" y="5310340"/>
            <a:ext cx="3145945" cy="1139008"/>
          </a:xfrm>
          <a:prstGeom prst="rect">
            <a:avLst/>
          </a:prstGeom>
        </p:spPr>
      </p:pic>
    </p:spTree>
    <p:extLst>
      <p:ext uri="{BB962C8B-B14F-4D97-AF65-F5344CB8AC3E}">
        <p14:creationId xmlns:p14="http://schemas.microsoft.com/office/powerpoint/2010/main" val="2652094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63E3-9F99-265F-BC58-38A21D6EBD6A}"/>
            </a:ext>
          </a:extLst>
        </p:cNvPr>
        <p:cNvGrpSpPr/>
        <p:nvPr/>
      </p:nvGrpSpPr>
      <p:grpSpPr>
        <a:xfrm>
          <a:off x="0" y="0"/>
          <a:ext cx="0" cy="0"/>
          <a:chOff x="0" y="0"/>
          <a:chExt cx="0" cy="0"/>
        </a:xfrm>
      </p:grpSpPr>
      <p:sp>
        <p:nvSpPr>
          <p:cNvPr id="21" name="Text Placeholder 4">
            <a:extLst>
              <a:ext uri="{FF2B5EF4-FFF2-40B4-BE49-F238E27FC236}">
                <a16:creationId xmlns:a16="http://schemas.microsoft.com/office/drawing/2014/main" id="{D32CFA66-3C20-318E-7655-6DF21F08664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22" name="Text Placeholder 5">
            <a:extLst>
              <a:ext uri="{FF2B5EF4-FFF2-40B4-BE49-F238E27FC236}">
                <a16:creationId xmlns:a16="http://schemas.microsoft.com/office/drawing/2014/main" id="{F8245EA6-1E34-C01E-342E-683EC7B41315}"/>
              </a:ext>
            </a:extLst>
          </p:cNvPr>
          <p:cNvSpPr>
            <a:spLocks noGrp="1"/>
          </p:cNvSpPr>
          <p:nvPr>
            <p:ph type="body" sz="quarter" idx="19"/>
          </p:nvPr>
        </p:nvSpPr>
        <p:spPr>
          <a:xfrm>
            <a:off x="423358" y="941779"/>
            <a:ext cx="1197303" cy="385564"/>
          </a:xfrm>
        </p:spPr>
        <p:txBody>
          <a:bodyPr/>
          <a:lstStyle/>
          <a:p>
            <a:r>
              <a:rPr lang="en-US" dirty="0"/>
              <a:t>02</a:t>
            </a:r>
          </a:p>
        </p:txBody>
      </p:sp>
      <p:sp>
        <p:nvSpPr>
          <p:cNvPr id="23" name="Text Placeholder 6">
            <a:extLst>
              <a:ext uri="{FF2B5EF4-FFF2-40B4-BE49-F238E27FC236}">
                <a16:creationId xmlns:a16="http://schemas.microsoft.com/office/drawing/2014/main" id="{36BFEBED-B5FD-0E81-34B6-6F7D9791715C}"/>
              </a:ext>
            </a:extLst>
          </p:cNvPr>
          <p:cNvSpPr>
            <a:spLocks noGrp="1"/>
          </p:cNvSpPr>
          <p:nvPr>
            <p:ph type="body" sz="quarter" idx="16"/>
          </p:nvPr>
        </p:nvSpPr>
        <p:spPr>
          <a:xfrm>
            <a:off x="4061011" y="732734"/>
            <a:ext cx="6928117" cy="803654"/>
          </a:xfrm>
          <a:prstGeom prst="rect">
            <a:avLst/>
          </a:prstGeom>
        </p:spPr>
        <p:txBody>
          <a:bodyPr/>
          <a:lstStyle/>
          <a:p>
            <a:pPr>
              <a:lnSpc>
                <a:spcPts val="2960"/>
              </a:lnSpc>
            </a:pPr>
            <a:r>
              <a:rPr lang="en-GB" sz="2800" dirty="0"/>
              <a:t>Povratne informacije strank: </a:t>
            </a:r>
            <a:r>
              <a:rPr lang="en-GB" sz="2800" dirty="0">
                <a:solidFill>
                  <a:srgbClr val="EC7C69"/>
                </a:solidFill>
              </a:rPr>
              <a:t>Kako ugotoviti, kaj vašim gostom ustreza in kaj ne?</a:t>
            </a:r>
          </a:p>
          <a:p>
            <a:pPr>
              <a:lnSpc>
                <a:spcPts val="2960"/>
              </a:lnSpc>
            </a:pPr>
            <a:endParaRPr lang="en-GB" sz="2800" dirty="0">
              <a:solidFill>
                <a:srgbClr val="EC7C69"/>
              </a:solidFill>
            </a:endParaRPr>
          </a:p>
        </p:txBody>
      </p:sp>
      <p:sp>
        <p:nvSpPr>
          <p:cNvPr id="24" name="Text Placeholder 3">
            <a:extLst>
              <a:ext uri="{FF2B5EF4-FFF2-40B4-BE49-F238E27FC236}">
                <a16:creationId xmlns:a16="http://schemas.microsoft.com/office/drawing/2014/main" id="{759BDF52-9008-564D-1E8F-73A62A16C1DD}"/>
              </a:ext>
            </a:extLst>
          </p:cNvPr>
          <p:cNvSpPr>
            <a:spLocks noGrp="1"/>
          </p:cNvSpPr>
          <p:nvPr>
            <p:ph type="body" sz="quarter" idx="21"/>
          </p:nvPr>
        </p:nvSpPr>
        <p:spPr>
          <a:xfrm>
            <a:off x="4061011" y="1881924"/>
            <a:ext cx="732000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Da bi vedeli, kako zbrati povratne informacije strank, morate razumeti osnovne pojme, povezane s povratnimi informacijami strank. Povratne informacije strank so informacije ali mnenja, ki jih vaše stranke podajo o vašem izdelku ali storitvi. Te informacije so lahko pozitivne in poudarjajo, kaj delate dobro, ali negativne in opozarjajo na področja, ki jih je treba izboljšati.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Zakaj je to pomembno? Povratne informacije strank so ključ do poslovnega uspeha. Dajejo vpogled v to, kaj stranke potrebujejo, kaj imajo rade in česa se želijo izogniti. Če jih jemljete resno, vam lahko pomagajo sprejeti prave odločitve za izboljšanje vašega poslovanja in ponuditi strankam točno tisto, kar želijo.</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Vir:</a:t>
            </a:r>
            <a:r>
              <a:rPr lang="en-GB" b="0" i="0" dirty="0">
                <a:solidFill>
                  <a:srgbClr val="EC7C69"/>
                </a:solidFill>
                <a:effectLst/>
                <a:latin typeface="Calibri"/>
                <a:ea typeface="Calibri"/>
                <a:cs typeface="Calibri"/>
                <a:hlinkClick r:id="rId2">
                  <a:extLst>
                    <a:ext uri="{A12FA001-AC4F-418D-AE19-62706E023703}">
                      <ahyp:hlinkClr xmlns:ahyp="http://schemas.microsoft.com/office/drawing/2018/hyperlinkcolor" val="tx"/>
                    </a:ext>
                  </a:extLst>
                </a:hlinkClick>
              </a:rPr>
              <a:t> https://miro.com/research-and-design/collecting-customer-feedback-methods/</a:t>
            </a:r>
            <a:endParaRPr lang="en-GB" b="0" i="0" dirty="0">
              <a:solidFill>
                <a:srgbClr val="EC7C69"/>
              </a:solidFill>
              <a:effectLst/>
              <a:latin typeface="Calibri"/>
              <a:ea typeface="Calibri"/>
              <a:cs typeface="Calibri"/>
            </a:endParaRPr>
          </a:p>
          <a:p>
            <a:pPr>
              <a:lnSpc>
                <a:spcPts val="2340"/>
              </a:lnSpc>
            </a:pPr>
            <a:r>
              <a:rPr lang="en-GB" b="0" i="0" dirty="0">
                <a:solidFill>
                  <a:srgbClr val="EC7C69"/>
                </a:solidFill>
                <a:effectLst/>
                <a:latin typeface="Calibri"/>
                <a:ea typeface="Calibri"/>
                <a:cs typeface="Calibri"/>
              </a:rPr>
              <a:t> </a:t>
            </a:r>
          </a:p>
          <a:p>
            <a:pPr>
              <a:lnSpc>
                <a:spcPts val="2340"/>
              </a:lnSpc>
            </a:pPr>
            <a:endParaRPr lang="en-US" sz="2200" dirty="0"/>
          </a:p>
        </p:txBody>
      </p:sp>
      <p:sp>
        <p:nvSpPr>
          <p:cNvPr id="25" name="Slide Number Placeholder 5">
            <a:extLst>
              <a:ext uri="{FF2B5EF4-FFF2-40B4-BE49-F238E27FC236}">
                <a16:creationId xmlns:a16="http://schemas.microsoft.com/office/drawing/2014/main" id="{BC8657F9-457F-4575-EA25-A66A244E2F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3227091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9964118" cy="784116"/>
          </a:xfrm>
        </p:spPr>
        <p:txBody>
          <a:bodyPr/>
          <a:lstStyle/>
          <a:p>
            <a:pPr>
              <a:lnSpc>
                <a:spcPts val="3720"/>
              </a:lnSpc>
            </a:pPr>
            <a:r>
              <a:rPr lang="en-US" dirty="0"/>
              <a:t>Povratne informacije strank – različne oblike </a:t>
            </a:r>
          </a:p>
          <a:p>
            <a:pPr>
              <a:lnSpc>
                <a:spcPts val="3720"/>
              </a:lnSpc>
            </a:pPr>
            <a:endParaRPr lang="en-US" dirty="0"/>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02986"/>
            <a:ext cx="3444691" cy="803654"/>
          </a:xfrm>
        </p:spPr>
        <p:txBody>
          <a:bodyPr lIns="91440" tIns="45720" rIns="91440" bIns="45720" anchor="t">
            <a:noAutofit/>
          </a:bodyPr>
          <a:lstStyle/>
          <a:p>
            <a:pPr>
              <a:lnSpc>
                <a:spcPts val="2900"/>
              </a:lnSpc>
            </a:pPr>
            <a:r>
              <a:rPr lang="en-US" dirty="0"/>
              <a:t>Kako </a:t>
            </a:r>
            <a:r>
              <a:rPr lang="en-US" dirty="0" err="1"/>
              <a:t>ugotoviti</a:t>
            </a:r>
            <a:r>
              <a:rPr lang="en-US" dirty="0"/>
              <a:t>, </a:t>
            </a:r>
            <a:r>
              <a:rPr lang="en-US" dirty="0" err="1"/>
              <a:t>kaj</a:t>
            </a:r>
            <a:r>
              <a:rPr lang="en-US" dirty="0"/>
              <a:t> </a:t>
            </a:r>
            <a:r>
              <a:rPr lang="en-US" dirty="0" err="1"/>
              <a:t>imajo</a:t>
            </a:r>
            <a:r>
              <a:rPr lang="en-US" dirty="0"/>
              <a:t> </a:t>
            </a:r>
            <a:r>
              <a:rPr lang="en-US" dirty="0" err="1"/>
              <a:t>vaši</a:t>
            </a:r>
            <a:r>
              <a:rPr lang="en-US" dirty="0"/>
              <a:t> </a:t>
            </a:r>
            <a:r>
              <a:rPr lang="en-US" dirty="0" err="1"/>
              <a:t>gostje</a:t>
            </a:r>
            <a:r>
              <a:rPr lang="en-US" dirty="0"/>
              <a:t> </a:t>
            </a:r>
            <a:r>
              <a:rPr lang="en-US" dirty="0" err="1"/>
              <a:t>radi</a:t>
            </a:r>
            <a:r>
              <a:rPr lang="en-US" dirty="0"/>
              <a:t> in </a:t>
            </a:r>
            <a:r>
              <a:rPr lang="en-US" dirty="0" err="1"/>
              <a:t>česa</a:t>
            </a:r>
            <a:r>
              <a:rPr lang="en-US" dirty="0"/>
              <a:t> ne </a:t>
            </a:r>
            <a:r>
              <a:rPr lang="en-US" dirty="0" err="1"/>
              <a:t>marajo</a:t>
            </a:r>
            <a:r>
              <a:rPr lang="en-US" dirty="0"/>
              <a:t>?</a:t>
            </a:r>
          </a:p>
          <a:p>
            <a:pPr>
              <a:lnSpc>
                <a:spcPts val="2900"/>
              </a:lnSpc>
            </a:pPr>
            <a:endParaRPr lang="en-US" dirty="0"/>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3" name="Text Placeholder 4">
            <a:extLst>
              <a:ext uri="{FF2B5EF4-FFF2-40B4-BE49-F238E27FC236}">
                <a16:creationId xmlns:a16="http://schemas.microsoft.com/office/drawing/2014/main" id="{9570E0C5-BEA5-A805-FCAC-FFD6C4091AC2}"/>
              </a:ext>
            </a:extLst>
          </p:cNvPr>
          <p:cNvSpPr txBox="1">
            <a:spLocks/>
          </p:cNvSpPr>
          <p:nvPr/>
        </p:nvSpPr>
        <p:spPr>
          <a:xfrm>
            <a:off x="4588329" y="1602986"/>
            <a:ext cx="6741232" cy="326326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b="1" dirty="0">
                <a:solidFill>
                  <a:srgbClr val="414141"/>
                </a:solidFill>
              </a:rPr>
              <a:t>Kaj so </a:t>
            </a:r>
            <a:r>
              <a:rPr lang="en-GB" sz="2200" b="1" dirty="0" err="1">
                <a:solidFill>
                  <a:srgbClr val="414141"/>
                </a:solidFill>
              </a:rPr>
              <a:t>povratne</a:t>
            </a:r>
            <a:r>
              <a:rPr lang="en-GB" sz="2200" b="1" dirty="0">
                <a:solidFill>
                  <a:srgbClr val="414141"/>
                </a:solidFill>
              </a:rPr>
              <a:t> </a:t>
            </a:r>
            <a:r>
              <a:rPr lang="en-GB" sz="2200" b="1" dirty="0" err="1">
                <a:solidFill>
                  <a:srgbClr val="414141"/>
                </a:solidFill>
              </a:rPr>
              <a:t>informacije</a:t>
            </a:r>
            <a:r>
              <a:rPr lang="en-GB" sz="2200" b="1" dirty="0">
                <a:solidFill>
                  <a:srgbClr val="414141"/>
                </a:solidFill>
              </a:rPr>
              <a:t> </a:t>
            </a:r>
            <a:r>
              <a:rPr lang="en-GB" sz="2200" b="1" dirty="0" err="1">
                <a:solidFill>
                  <a:srgbClr val="414141"/>
                </a:solidFill>
              </a:rPr>
              <a:t>strank</a:t>
            </a:r>
            <a:r>
              <a:rPr lang="en-GB" sz="2200" b="1" dirty="0">
                <a:solidFill>
                  <a:srgbClr val="414141"/>
                </a:solidFill>
              </a:rPr>
              <a:t>? </a:t>
            </a:r>
            <a:r>
              <a:rPr lang="en-GB" sz="2200" b="1" dirty="0" err="1">
                <a:solidFill>
                  <a:srgbClr val="414141"/>
                </a:solidFill>
              </a:rPr>
              <a:t>Lahko</a:t>
            </a:r>
            <a:r>
              <a:rPr lang="en-GB" sz="2200" b="1" dirty="0">
                <a:solidFill>
                  <a:srgbClr val="414141"/>
                </a:solidFill>
              </a:rPr>
              <a:t> so v </a:t>
            </a:r>
            <a:r>
              <a:rPr lang="en-GB" sz="2200" b="1" dirty="0" err="1">
                <a:solidFill>
                  <a:srgbClr val="414141"/>
                </a:solidFill>
              </a:rPr>
              <a:t>različnih</a:t>
            </a:r>
            <a:r>
              <a:rPr lang="en-GB" sz="2200" b="1" dirty="0">
                <a:solidFill>
                  <a:srgbClr val="414141"/>
                </a:solidFill>
              </a:rPr>
              <a:t> </a:t>
            </a:r>
            <a:r>
              <a:rPr lang="en-GB" sz="2200" b="1" dirty="0" err="1">
                <a:solidFill>
                  <a:srgbClr val="414141"/>
                </a:solidFill>
              </a:rPr>
              <a:t>oblikah</a:t>
            </a:r>
            <a:r>
              <a:rPr lang="en-GB" sz="2200" b="1" dirty="0">
                <a:solidFill>
                  <a:srgbClr val="414141"/>
                </a:solidFill>
              </a:rPr>
              <a:t>, </a:t>
            </a:r>
            <a:r>
              <a:rPr lang="en-GB" sz="2200" b="1" dirty="0" err="1">
                <a:solidFill>
                  <a:srgbClr val="414141"/>
                </a:solidFill>
              </a:rPr>
              <a:t>neposredne</a:t>
            </a:r>
            <a:r>
              <a:rPr lang="en-GB" sz="2200" b="1" dirty="0">
                <a:solidFill>
                  <a:srgbClr val="414141"/>
                </a:solidFill>
              </a:rPr>
              <a:t>, </a:t>
            </a:r>
            <a:r>
              <a:rPr lang="en-GB" sz="2200" b="1" dirty="0" err="1">
                <a:solidFill>
                  <a:srgbClr val="414141"/>
                </a:solidFill>
              </a:rPr>
              <a:t>posredne</a:t>
            </a:r>
            <a:r>
              <a:rPr lang="en-GB" sz="2200" b="1" dirty="0">
                <a:solidFill>
                  <a:srgbClr val="414141"/>
                </a:solidFill>
              </a:rPr>
              <a:t> in </a:t>
            </a:r>
            <a:r>
              <a:rPr lang="en-GB" sz="2200" b="1" dirty="0" err="1">
                <a:solidFill>
                  <a:srgbClr val="414141"/>
                </a:solidFill>
              </a:rPr>
              <a:t>posredno</a:t>
            </a:r>
            <a:r>
              <a:rPr lang="en-GB" sz="2200" b="1" dirty="0">
                <a:solidFill>
                  <a:srgbClr val="414141"/>
                </a:solidFill>
              </a:rPr>
              <a:t> </a:t>
            </a:r>
            <a:r>
              <a:rPr lang="en-GB" sz="2200" b="1" dirty="0" err="1">
                <a:solidFill>
                  <a:srgbClr val="414141"/>
                </a:solidFill>
              </a:rPr>
              <a:t>izpeljane</a:t>
            </a:r>
            <a:r>
              <a:rPr lang="en-GB" sz="2200" b="1" dirty="0">
                <a:solidFill>
                  <a:srgbClr val="414141"/>
                </a:solidFill>
              </a:rPr>
              <a:t>.</a:t>
            </a:r>
            <a:endParaRPr lang="en-GB" sz="2200" b="1" dirty="0">
              <a:solidFill>
                <a:srgbClr val="414141"/>
              </a:solidFill>
              <a:ea typeface="Calibri"/>
              <a:cs typeface="Calibri"/>
            </a:endParaRPr>
          </a:p>
          <a:p>
            <a:pPr>
              <a:lnSpc>
                <a:spcPts val="2240"/>
              </a:lnSpc>
            </a:pPr>
            <a:endParaRPr lang="en-GB" sz="2200" b="1"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err="1">
                <a:solidFill>
                  <a:srgbClr val="459597"/>
                </a:solidFill>
              </a:rPr>
              <a:t>Neposredna</a:t>
            </a:r>
            <a:r>
              <a:rPr lang="en-GB" sz="2200" b="1" dirty="0">
                <a:solidFill>
                  <a:srgbClr val="459597"/>
                </a:solidFill>
              </a:rPr>
              <a:t> </a:t>
            </a:r>
            <a:r>
              <a:rPr lang="en-GB" sz="2200" b="1" dirty="0" err="1">
                <a:solidFill>
                  <a:srgbClr val="459597"/>
                </a:solidFill>
              </a:rPr>
              <a:t>povratna</a:t>
            </a:r>
            <a:r>
              <a:rPr lang="en-GB" sz="2200" b="1" dirty="0">
                <a:solidFill>
                  <a:srgbClr val="459597"/>
                </a:solidFill>
              </a:rPr>
              <a:t> </a:t>
            </a:r>
            <a:r>
              <a:rPr lang="en-GB" sz="2200" b="1" dirty="0" err="1">
                <a:solidFill>
                  <a:srgbClr val="459597"/>
                </a:solidFill>
              </a:rPr>
              <a:t>informacija</a:t>
            </a:r>
            <a:r>
              <a:rPr lang="en-GB" sz="2200" b="1" dirty="0">
                <a:solidFill>
                  <a:srgbClr val="459597"/>
                </a:solidFill>
              </a:rPr>
              <a:t> </a:t>
            </a:r>
            <a:r>
              <a:rPr lang="en-GB" sz="2200" dirty="0">
                <a:solidFill>
                  <a:srgbClr val="414141"/>
                </a:solidFill>
              </a:rPr>
              <a:t>je, ko </a:t>
            </a:r>
            <a:r>
              <a:rPr lang="en-GB" sz="2200" dirty="0" err="1">
                <a:solidFill>
                  <a:srgbClr val="414141"/>
                </a:solidFill>
              </a:rPr>
              <a:t>stranke</a:t>
            </a:r>
            <a:r>
              <a:rPr lang="en-GB" sz="2200" dirty="0">
                <a:solidFill>
                  <a:srgbClr val="414141"/>
                </a:solidFill>
              </a:rPr>
              <a:t> </a:t>
            </a:r>
            <a:r>
              <a:rPr lang="en-GB" sz="2200" dirty="0" err="1">
                <a:solidFill>
                  <a:srgbClr val="414141"/>
                </a:solidFill>
              </a:rPr>
              <a:t>neposredno</a:t>
            </a:r>
            <a:r>
              <a:rPr lang="en-GB" sz="2200" dirty="0">
                <a:solidFill>
                  <a:srgbClr val="414141"/>
                </a:solidFill>
              </a:rPr>
              <a:t> </a:t>
            </a:r>
            <a:r>
              <a:rPr lang="en-GB" sz="2200" dirty="0" err="1">
                <a:solidFill>
                  <a:srgbClr val="414141"/>
                </a:solidFill>
              </a:rPr>
              <a:t>komunicirajo</a:t>
            </a:r>
            <a:r>
              <a:rPr lang="en-GB" sz="2200" dirty="0">
                <a:solidFill>
                  <a:srgbClr val="414141"/>
                </a:solidFill>
              </a:rPr>
              <a:t> z </a:t>
            </a:r>
            <a:r>
              <a:rPr lang="en-GB" sz="2200" dirty="0" err="1">
                <a:solidFill>
                  <a:srgbClr val="414141"/>
                </a:solidFill>
              </a:rPr>
              <a:t>vami</a:t>
            </a:r>
            <a:r>
              <a:rPr lang="en-GB" sz="2200" dirty="0">
                <a:solidFill>
                  <a:srgbClr val="414141"/>
                </a:solidFill>
              </a:rPr>
              <a:t> o </a:t>
            </a:r>
            <a:r>
              <a:rPr lang="en-GB" sz="2200" dirty="0" err="1">
                <a:solidFill>
                  <a:srgbClr val="414141"/>
                </a:solidFill>
              </a:rPr>
              <a:t>svojih</a:t>
            </a:r>
            <a:r>
              <a:rPr lang="en-GB" sz="2200" dirty="0">
                <a:solidFill>
                  <a:srgbClr val="414141"/>
                </a:solidFill>
              </a:rPr>
              <a:t> </a:t>
            </a:r>
            <a:r>
              <a:rPr lang="en-GB" sz="2200" dirty="0" err="1">
                <a:solidFill>
                  <a:srgbClr val="414141"/>
                </a:solidFill>
              </a:rPr>
              <a:t>izkušnjah</a:t>
            </a:r>
            <a:r>
              <a:rPr lang="en-GB" sz="2200" dirty="0">
                <a:solidFill>
                  <a:srgbClr val="414141"/>
                </a:solidFill>
              </a:rPr>
              <a:t>. To </a:t>
            </a:r>
            <a:r>
              <a:rPr lang="en-GB" sz="2200" dirty="0" err="1">
                <a:solidFill>
                  <a:srgbClr val="414141"/>
                </a:solidFill>
              </a:rPr>
              <a:t>lahko</a:t>
            </a:r>
            <a:r>
              <a:rPr lang="en-GB" sz="2200" dirty="0">
                <a:solidFill>
                  <a:srgbClr val="414141"/>
                </a:solidFill>
              </a:rPr>
              <a:t> </a:t>
            </a:r>
            <a:r>
              <a:rPr lang="en-GB" sz="2200" dirty="0" err="1">
                <a:solidFill>
                  <a:srgbClr val="414141"/>
                </a:solidFill>
              </a:rPr>
              <a:t>poteka</a:t>
            </a:r>
            <a:r>
              <a:rPr lang="en-GB" sz="2200" dirty="0">
                <a:solidFill>
                  <a:srgbClr val="414141"/>
                </a:solidFill>
              </a:rPr>
              <a:t> </a:t>
            </a:r>
            <a:r>
              <a:rPr lang="en-GB" sz="2200" dirty="0" err="1">
                <a:solidFill>
                  <a:srgbClr val="414141"/>
                </a:solidFill>
              </a:rPr>
              <a:t>prek</a:t>
            </a:r>
            <a:r>
              <a:rPr lang="en-GB" sz="2200" dirty="0">
                <a:solidFill>
                  <a:srgbClr val="414141"/>
                </a:solidFill>
              </a:rPr>
              <a:t> e-</a:t>
            </a:r>
            <a:r>
              <a:rPr lang="en-GB" sz="2200" dirty="0" err="1">
                <a:solidFill>
                  <a:srgbClr val="414141"/>
                </a:solidFill>
              </a:rPr>
              <a:t>pošte</a:t>
            </a:r>
            <a:r>
              <a:rPr lang="en-GB" sz="2200" dirty="0">
                <a:solidFill>
                  <a:srgbClr val="414141"/>
                </a:solidFill>
              </a:rPr>
              <a:t>, </a:t>
            </a:r>
            <a:r>
              <a:rPr lang="en-GB" sz="2200" dirty="0" err="1">
                <a:solidFill>
                  <a:srgbClr val="414141"/>
                </a:solidFill>
              </a:rPr>
              <a:t>telefonskih</a:t>
            </a:r>
            <a:r>
              <a:rPr lang="en-GB" sz="2200" dirty="0">
                <a:solidFill>
                  <a:srgbClr val="414141"/>
                </a:solidFill>
              </a:rPr>
              <a:t> </a:t>
            </a:r>
            <a:r>
              <a:rPr lang="en-GB" sz="2200" dirty="0" err="1">
                <a:solidFill>
                  <a:srgbClr val="414141"/>
                </a:solidFill>
              </a:rPr>
              <a:t>klicev</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celo</a:t>
            </a:r>
            <a:r>
              <a:rPr lang="en-GB" sz="2200" dirty="0">
                <a:solidFill>
                  <a:srgbClr val="414141"/>
                </a:solidFill>
              </a:rPr>
              <a:t> </a:t>
            </a:r>
            <a:r>
              <a:rPr lang="en-GB" sz="2200" dirty="0" err="1">
                <a:solidFill>
                  <a:srgbClr val="414141"/>
                </a:solidFill>
              </a:rPr>
              <a:t>osebnih</a:t>
            </a:r>
            <a:r>
              <a:rPr lang="en-GB" sz="2200" dirty="0">
                <a:solidFill>
                  <a:srgbClr val="414141"/>
                </a:solidFill>
              </a:rPr>
              <a:t> </a:t>
            </a:r>
            <a:r>
              <a:rPr lang="en-GB" sz="2200" dirty="0" err="1">
                <a:solidFill>
                  <a:srgbClr val="414141"/>
                </a:solidFill>
              </a:rPr>
              <a:t>pogovorov</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err="1">
                <a:solidFill>
                  <a:srgbClr val="459597"/>
                </a:solidFill>
              </a:rPr>
              <a:t>Posredna</a:t>
            </a:r>
            <a:r>
              <a:rPr lang="en-GB" sz="2200" b="1" dirty="0">
                <a:solidFill>
                  <a:srgbClr val="459597"/>
                </a:solidFill>
              </a:rPr>
              <a:t> </a:t>
            </a:r>
            <a:r>
              <a:rPr lang="en-GB" sz="2200" b="1" dirty="0" err="1">
                <a:solidFill>
                  <a:srgbClr val="459597"/>
                </a:solidFill>
              </a:rPr>
              <a:t>povratna</a:t>
            </a:r>
            <a:r>
              <a:rPr lang="en-GB" sz="2200" b="1" dirty="0">
                <a:solidFill>
                  <a:srgbClr val="459597"/>
                </a:solidFill>
              </a:rPr>
              <a:t> </a:t>
            </a:r>
            <a:r>
              <a:rPr lang="en-GB" sz="2200" b="1" dirty="0" err="1">
                <a:solidFill>
                  <a:srgbClr val="459597"/>
                </a:solidFill>
              </a:rPr>
              <a:t>informacija</a:t>
            </a:r>
            <a:r>
              <a:rPr lang="en-GB" sz="2200" b="1" dirty="0">
                <a:solidFill>
                  <a:srgbClr val="459597"/>
                </a:solidFill>
              </a:rPr>
              <a:t> </a:t>
            </a:r>
            <a:r>
              <a:rPr lang="en-GB" sz="2200" dirty="0">
                <a:solidFill>
                  <a:srgbClr val="414141"/>
                </a:solidFill>
              </a:rPr>
              <a:t>je </a:t>
            </a:r>
            <a:r>
              <a:rPr lang="en-GB" sz="2200" dirty="0" err="1">
                <a:solidFill>
                  <a:srgbClr val="414141"/>
                </a:solidFill>
              </a:rPr>
              <a:t>nekoliko</a:t>
            </a:r>
            <a:r>
              <a:rPr lang="en-GB" sz="2200" dirty="0">
                <a:solidFill>
                  <a:srgbClr val="414141"/>
                </a:solidFill>
              </a:rPr>
              <a:t> </a:t>
            </a:r>
            <a:r>
              <a:rPr lang="en-GB" sz="2200" dirty="0" err="1">
                <a:solidFill>
                  <a:srgbClr val="414141"/>
                </a:solidFill>
              </a:rPr>
              <a:t>bolj</a:t>
            </a:r>
            <a:r>
              <a:rPr lang="en-GB" sz="2200" dirty="0">
                <a:solidFill>
                  <a:srgbClr val="414141"/>
                </a:solidFill>
              </a:rPr>
              <a:t> </a:t>
            </a:r>
            <a:r>
              <a:rPr lang="en-GB" sz="2200" dirty="0" err="1">
                <a:solidFill>
                  <a:srgbClr val="414141"/>
                </a:solidFill>
              </a:rPr>
              <a:t>subtilna</a:t>
            </a:r>
            <a:r>
              <a:rPr lang="en-GB" sz="2200" dirty="0">
                <a:solidFill>
                  <a:srgbClr val="414141"/>
                </a:solidFill>
              </a:rPr>
              <a:t>. Ni </a:t>
            </a:r>
            <a:r>
              <a:rPr lang="en-GB" sz="2200" dirty="0" err="1">
                <a:solidFill>
                  <a:srgbClr val="414141"/>
                </a:solidFill>
              </a:rPr>
              <a:t>vam</a:t>
            </a:r>
            <a:r>
              <a:rPr lang="en-GB" sz="2200" dirty="0">
                <a:solidFill>
                  <a:srgbClr val="414141"/>
                </a:solidFill>
              </a:rPr>
              <a:t> </a:t>
            </a:r>
            <a:r>
              <a:rPr lang="en-GB" sz="2200" dirty="0" err="1">
                <a:solidFill>
                  <a:srgbClr val="414141"/>
                </a:solidFill>
              </a:rPr>
              <a:t>posredovana</a:t>
            </a:r>
            <a:r>
              <a:rPr lang="en-GB" sz="2200" dirty="0">
                <a:solidFill>
                  <a:srgbClr val="414141"/>
                </a:solidFill>
              </a:rPr>
              <a:t> </a:t>
            </a:r>
            <a:r>
              <a:rPr lang="en-GB" sz="2200" dirty="0" err="1">
                <a:solidFill>
                  <a:srgbClr val="414141"/>
                </a:solidFill>
              </a:rPr>
              <a:t>neposredno</a:t>
            </a:r>
            <a:r>
              <a:rPr lang="en-GB" sz="2200" dirty="0">
                <a:solidFill>
                  <a:srgbClr val="414141"/>
                </a:solidFill>
              </a:rPr>
              <a:t>, </a:t>
            </a:r>
            <a:r>
              <a:rPr lang="en-GB" sz="2200" dirty="0" err="1">
                <a:solidFill>
                  <a:srgbClr val="414141"/>
                </a:solidFill>
              </a:rPr>
              <a:t>ampak</a:t>
            </a:r>
            <a:r>
              <a:rPr lang="en-GB" sz="2200" dirty="0">
                <a:solidFill>
                  <a:srgbClr val="414141"/>
                </a:solidFill>
              </a:rPr>
              <a:t> jo </a:t>
            </a:r>
            <a:r>
              <a:rPr lang="en-GB" sz="2200" dirty="0" err="1">
                <a:solidFill>
                  <a:srgbClr val="414141"/>
                </a:solidFill>
              </a:rPr>
              <a:t>lahko</a:t>
            </a:r>
            <a:r>
              <a:rPr lang="en-GB" sz="2200" dirty="0">
                <a:solidFill>
                  <a:srgbClr val="414141"/>
                </a:solidFill>
              </a:rPr>
              <a:t> </a:t>
            </a:r>
            <a:r>
              <a:rPr lang="en-GB" sz="2200" dirty="0" err="1">
                <a:solidFill>
                  <a:srgbClr val="414141"/>
                </a:solidFill>
              </a:rPr>
              <a:t>najdete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družbenih</a:t>
            </a:r>
            <a:r>
              <a:rPr lang="en-GB" sz="2200" dirty="0">
                <a:solidFill>
                  <a:srgbClr val="414141"/>
                </a:solidFill>
              </a:rPr>
              <a:t> </a:t>
            </a:r>
            <a:r>
              <a:rPr lang="en-GB" sz="2200" dirty="0" err="1">
                <a:solidFill>
                  <a:srgbClr val="414141"/>
                </a:solidFill>
              </a:rPr>
              <a:t>omrežjih</a:t>
            </a:r>
            <a:r>
              <a:rPr lang="en-GB" sz="2200" dirty="0">
                <a:solidFill>
                  <a:srgbClr val="414141"/>
                </a:solidFill>
              </a:rPr>
              <a:t>, </a:t>
            </a:r>
            <a:r>
              <a:rPr lang="en-GB" sz="2200" dirty="0" err="1">
                <a:solidFill>
                  <a:srgbClr val="414141"/>
                </a:solidFill>
              </a:rPr>
              <a:t>spletnih</a:t>
            </a:r>
            <a:r>
              <a:rPr lang="en-GB" sz="2200" dirty="0">
                <a:solidFill>
                  <a:srgbClr val="414141"/>
                </a:solidFill>
              </a:rPr>
              <a:t> </a:t>
            </a:r>
            <a:r>
              <a:rPr lang="en-GB" sz="2200" dirty="0" err="1">
                <a:solidFill>
                  <a:srgbClr val="414141"/>
                </a:solidFill>
              </a:rPr>
              <a:t>straneh</a:t>
            </a:r>
            <a:r>
              <a:rPr lang="en-GB" sz="2200" dirty="0">
                <a:solidFill>
                  <a:srgbClr val="414141"/>
                </a:solidFill>
              </a:rPr>
              <a:t> z </a:t>
            </a:r>
            <a:r>
              <a:rPr lang="en-GB" sz="2200" dirty="0" err="1">
                <a:solidFill>
                  <a:srgbClr val="414141"/>
                </a:solidFill>
              </a:rPr>
              <a:t>ocenami</a:t>
            </a:r>
            <a:r>
              <a:rPr lang="en-GB" sz="2200" dirty="0">
                <a:solidFill>
                  <a:srgbClr val="414141"/>
                </a:solidFill>
              </a:rPr>
              <a:t> </a:t>
            </a:r>
            <a:r>
              <a:rPr lang="en-GB" sz="2200" dirty="0" err="1">
                <a:solidFill>
                  <a:srgbClr val="414141"/>
                </a:solidFill>
              </a:rPr>
              <a:t>ali</a:t>
            </a:r>
            <a:r>
              <a:rPr lang="en-GB" sz="2200" dirty="0">
                <a:solidFill>
                  <a:srgbClr val="414141"/>
                </a:solidFill>
              </a:rPr>
              <a:t> v </a:t>
            </a:r>
            <a:r>
              <a:rPr lang="en-GB" sz="2200" dirty="0" err="1">
                <a:solidFill>
                  <a:srgbClr val="414141"/>
                </a:solidFill>
              </a:rPr>
              <a:t>pogovorih</a:t>
            </a:r>
            <a:r>
              <a:rPr lang="en-GB" sz="2200" dirty="0">
                <a:solidFill>
                  <a:srgbClr val="414141"/>
                </a:solidFill>
              </a:rPr>
              <a:t> z </a:t>
            </a:r>
            <a:r>
              <a:rPr lang="en-GB" sz="2200" dirty="0" err="1">
                <a:solidFill>
                  <a:srgbClr val="414141"/>
                </a:solidFill>
              </a:rPr>
              <a:t>drugimi</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err="1">
                <a:solidFill>
                  <a:srgbClr val="459597"/>
                </a:solidFill>
              </a:rPr>
              <a:t>Posredno</a:t>
            </a:r>
            <a:r>
              <a:rPr lang="en-GB" sz="2200" b="1" dirty="0">
                <a:solidFill>
                  <a:srgbClr val="459597"/>
                </a:solidFill>
              </a:rPr>
              <a:t> </a:t>
            </a:r>
            <a:r>
              <a:rPr lang="en-GB" sz="2200" b="1" dirty="0" err="1">
                <a:solidFill>
                  <a:srgbClr val="459597"/>
                </a:solidFill>
              </a:rPr>
              <a:t>izpeljana</a:t>
            </a:r>
            <a:r>
              <a:rPr lang="en-GB" sz="2200" b="1" dirty="0">
                <a:solidFill>
                  <a:srgbClr val="459597"/>
                </a:solidFill>
              </a:rPr>
              <a:t> </a:t>
            </a:r>
            <a:r>
              <a:rPr lang="en-GB" sz="2200" b="1" dirty="0" err="1">
                <a:solidFill>
                  <a:srgbClr val="459597"/>
                </a:solidFill>
              </a:rPr>
              <a:t>informacija</a:t>
            </a:r>
            <a:r>
              <a:rPr lang="en-GB" sz="2200" b="1" dirty="0">
                <a:solidFill>
                  <a:srgbClr val="459597"/>
                </a:solidFill>
              </a:rPr>
              <a:t> </a:t>
            </a:r>
            <a:r>
              <a:rPr lang="en-GB" sz="2200" dirty="0">
                <a:solidFill>
                  <a:srgbClr val="414141"/>
                </a:solidFill>
              </a:rPr>
              <a:t>je </a:t>
            </a:r>
            <a:r>
              <a:rPr lang="en-GB" sz="2200" dirty="0" err="1">
                <a:solidFill>
                  <a:srgbClr val="414141"/>
                </a:solidFill>
              </a:rPr>
              <a:t>najbolj</a:t>
            </a:r>
            <a:r>
              <a:rPr lang="en-GB" sz="2200" dirty="0">
                <a:solidFill>
                  <a:srgbClr val="414141"/>
                </a:solidFill>
              </a:rPr>
              <a:t> </a:t>
            </a:r>
            <a:r>
              <a:rPr lang="en-GB" sz="2200" dirty="0" err="1">
                <a:solidFill>
                  <a:srgbClr val="414141"/>
                </a:solidFill>
              </a:rPr>
              <a:t>subtilna</a:t>
            </a:r>
            <a:r>
              <a:rPr lang="en-GB" sz="2200" dirty="0">
                <a:solidFill>
                  <a:srgbClr val="414141"/>
                </a:solidFill>
              </a:rPr>
              <a:t> od </a:t>
            </a:r>
            <a:r>
              <a:rPr lang="en-GB" sz="2200" dirty="0" err="1">
                <a:solidFill>
                  <a:srgbClr val="414141"/>
                </a:solidFill>
              </a:rPr>
              <a:t>vseh</a:t>
            </a:r>
            <a:r>
              <a:rPr lang="en-GB" sz="2200" dirty="0">
                <a:solidFill>
                  <a:srgbClr val="414141"/>
                </a:solidFill>
              </a:rPr>
              <a:t>. </a:t>
            </a:r>
            <a:r>
              <a:rPr lang="en-GB" sz="2200" dirty="0" err="1">
                <a:solidFill>
                  <a:srgbClr val="414141"/>
                </a:solidFill>
              </a:rPr>
              <a:t>Izhaja</a:t>
            </a:r>
            <a:r>
              <a:rPr lang="en-GB" sz="2200" dirty="0">
                <a:solidFill>
                  <a:srgbClr val="414141"/>
                </a:solidFill>
              </a:rPr>
              <a:t> </a:t>
            </a:r>
            <a:r>
              <a:rPr lang="en-GB" sz="2200" dirty="0" err="1">
                <a:solidFill>
                  <a:srgbClr val="414141"/>
                </a:solidFill>
              </a:rPr>
              <a:t>iz</a:t>
            </a:r>
            <a:r>
              <a:rPr lang="en-GB" sz="2200" dirty="0">
                <a:solidFill>
                  <a:srgbClr val="414141"/>
                </a:solidFill>
              </a:rPr>
              <a:t> </a:t>
            </a:r>
            <a:r>
              <a:rPr lang="en-GB" sz="2200" dirty="0" err="1">
                <a:solidFill>
                  <a:srgbClr val="414141"/>
                </a:solidFill>
              </a:rPr>
              <a:t>analize</a:t>
            </a:r>
            <a:r>
              <a:rPr lang="en-GB" sz="2200" dirty="0">
                <a:solidFill>
                  <a:srgbClr val="414141"/>
                </a:solidFill>
              </a:rPr>
              <a:t> </a:t>
            </a:r>
            <a:r>
              <a:rPr lang="en-GB" sz="2200" dirty="0" err="1">
                <a:solidFill>
                  <a:srgbClr val="414141"/>
                </a:solidFill>
              </a:rPr>
              <a:t>podatkov</a:t>
            </a:r>
            <a:r>
              <a:rPr lang="en-GB" sz="2200" dirty="0">
                <a:solidFill>
                  <a:srgbClr val="414141"/>
                </a:solidFill>
              </a:rPr>
              <a:t> o </a:t>
            </a:r>
            <a:r>
              <a:rPr lang="en-GB" sz="2200" dirty="0" err="1">
                <a:solidFill>
                  <a:srgbClr val="414141"/>
                </a:solidFill>
              </a:rPr>
              <a:t>vedenju</a:t>
            </a:r>
            <a:r>
              <a:rPr lang="en-GB" sz="2200" dirty="0">
                <a:solidFill>
                  <a:srgbClr val="414141"/>
                </a:solidFill>
              </a:rPr>
              <a:t> </a:t>
            </a:r>
            <a:r>
              <a:rPr lang="en-GB" sz="2200" dirty="0" err="1">
                <a:solidFill>
                  <a:srgbClr val="414141"/>
                </a:solidFill>
              </a:rPr>
              <a:t>strank</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vzorci</a:t>
            </a:r>
            <a:r>
              <a:rPr lang="en-GB" sz="2200" dirty="0">
                <a:solidFill>
                  <a:srgbClr val="414141"/>
                </a:solidFill>
              </a:rPr>
              <a:t> </a:t>
            </a:r>
            <a:r>
              <a:rPr lang="en-GB" sz="2200" dirty="0" err="1">
                <a:solidFill>
                  <a:srgbClr val="414141"/>
                </a:solidFill>
              </a:rPr>
              <a:t>brskanja</a:t>
            </a:r>
            <a:r>
              <a:rPr lang="en-GB" sz="2200" dirty="0">
                <a:solidFill>
                  <a:srgbClr val="414141"/>
                </a:solidFill>
              </a:rPr>
              <a:t> po </a:t>
            </a:r>
            <a:r>
              <a:rPr lang="en-GB" sz="2200" dirty="0" err="1">
                <a:solidFill>
                  <a:srgbClr val="414141"/>
                </a:solidFill>
              </a:rPr>
              <a:t>spletnih</a:t>
            </a:r>
            <a:r>
              <a:rPr lang="en-GB" sz="2200" dirty="0">
                <a:solidFill>
                  <a:srgbClr val="414141"/>
                </a:solidFill>
              </a:rPr>
              <a:t> </a:t>
            </a:r>
            <a:r>
              <a:rPr lang="en-GB" sz="2200" dirty="0" err="1">
                <a:solidFill>
                  <a:srgbClr val="414141"/>
                </a:solidFill>
              </a:rPr>
              <a:t>straneh</a:t>
            </a:r>
            <a:r>
              <a:rPr lang="en-GB" sz="2200" dirty="0">
                <a:solidFill>
                  <a:srgbClr val="414141"/>
                </a:solidFill>
              </a:rPr>
              <a:t>, </a:t>
            </a:r>
            <a:r>
              <a:rPr lang="en-GB" sz="2200" dirty="0" err="1">
                <a:solidFill>
                  <a:srgbClr val="414141"/>
                </a:solidFill>
              </a:rPr>
              <a:t>nakupne</a:t>
            </a:r>
            <a:r>
              <a:rPr lang="en-GB" sz="2200" dirty="0">
                <a:solidFill>
                  <a:srgbClr val="414141"/>
                </a:solidFill>
              </a:rPr>
              <a:t> </a:t>
            </a:r>
            <a:r>
              <a:rPr lang="en-GB" sz="2200" dirty="0" err="1">
                <a:solidFill>
                  <a:srgbClr val="414141"/>
                </a:solidFill>
              </a:rPr>
              <a:t>navade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statistika</a:t>
            </a:r>
            <a:r>
              <a:rPr lang="en-GB" sz="2200" dirty="0">
                <a:solidFill>
                  <a:srgbClr val="414141"/>
                </a:solidFill>
              </a:rPr>
              <a:t> </a:t>
            </a:r>
            <a:r>
              <a:rPr lang="en-GB" sz="2200" dirty="0" err="1">
                <a:solidFill>
                  <a:srgbClr val="414141"/>
                </a:solidFill>
              </a:rPr>
              <a:t>uporabe</a:t>
            </a:r>
            <a:r>
              <a:rPr lang="en-GB" sz="2200" dirty="0">
                <a:solidFill>
                  <a:srgbClr val="414141"/>
                </a:solidFill>
              </a:rPr>
              <a:t>.</a:t>
            </a:r>
          </a:p>
          <a:p>
            <a:pPr>
              <a:lnSpc>
                <a:spcPts val="2240"/>
              </a:lnSpc>
            </a:pPr>
            <a:endParaRPr lang="en-US" sz="2200" dirty="0">
              <a:solidFill>
                <a:srgbClr val="414141"/>
              </a:solidFill>
            </a:endParaRPr>
          </a:p>
        </p:txBody>
      </p:sp>
      <p:pic>
        <p:nvPicPr>
          <p:cNvPr id="10" name="Picture 9">
            <a:extLst>
              <a:ext uri="{FF2B5EF4-FFF2-40B4-BE49-F238E27FC236}">
                <a16:creationId xmlns:a16="http://schemas.microsoft.com/office/drawing/2014/main" id="{84937E8A-DD82-3E3F-B31D-4A5B8ED679D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02510" y="4304876"/>
            <a:ext cx="3580276" cy="2659133"/>
          </a:xfrm>
          <a:prstGeom prst="rect">
            <a:avLst/>
          </a:prstGeom>
        </p:spPr>
      </p:pic>
    </p:spTree>
    <p:extLst>
      <p:ext uri="{BB962C8B-B14F-4D97-AF65-F5344CB8AC3E}">
        <p14:creationId xmlns:p14="http://schemas.microsoft.com/office/powerpoint/2010/main" val="2132356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120673"/>
            <a:ext cx="9551577" cy="803654"/>
          </a:xfrm>
        </p:spPr>
        <p:txBody>
          <a:bodyPr/>
          <a:lstStyle/>
          <a:p>
            <a:pPr>
              <a:lnSpc>
                <a:spcPts val="3720"/>
              </a:lnSpc>
            </a:pPr>
            <a:r>
              <a:rPr lang="en-US" dirty="0"/>
              <a:t>Povratne informacije strank – kako zbrati povratne informacije</a:t>
            </a:r>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6110932" cy="803654"/>
          </a:xfrm>
        </p:spPr>
        <p:txBody>
          <a:bodyPr lIns="91440" tIns="45720" rIns="91440" bIns="45720" anchor="t">
            <a:noAutofit/>
          </a:bodyPr>
          <a:lstStyle/>
          <a:p>
            <a:pPr>
              <a:lnSpc>
                <a:spcPts val="2900"/>
              </a:lnSpc>
            </a:pPr>
            <a:r>
              <a:rPr lang="en-US" dirty="0"/>
              <a:t>Kako </a:t>
            </a:r>
            <a:r>
              <a:rPr lang="en-US" dirty="0" err="1"/>
              <a:t>ugotoviti</a:t>
            </a:r>
            <a:r>
              <a:rPr lang="en-US" dirty="0"/>
              <a:t>, </a:t>
            </a:r>
            <a:r>
              <a:rPr lang="en-US" dirty="0" err="1"/>
              <a:t>kaj</a:t>
            </a:r>
            <a:r>
              <a:rPr lang="en-US" dirty="0"/>
              <a:t> </a:t>
            </a:r>
            <a:r>
              <a:rPr lang="en-US" dirty="0" err="1"/>
              <a:t>imajo</a:t>
            </a:r>
            <a:r>
              <a:rPr lang="en-US" dirty="0"/>
              <a:t> </a:t>
            </a:r>
            <a:r>
              <a:rPr lang="en-US" dirty="0" err="1"/>
              <a:t>vaši</a:t>
            </a:r>
            <a:r>
              <a:rPr lang="en-US" dirty="0"/>
              <a:t> </a:t>
            </a:r>
            <a:r>
              <a:rPr lang="en-US" dirty="0" err="1"/>
              <a:t>gostje</a:t>
            </a:r>
            <a:r>
              <a:rPr lang="en-US" dirty="0"/>
              <a:t> </a:t>
            </a:r>
            <a:r>
              <a:rPr lang="en-US" dirty="0" err="1"/>
              <a:t>radi</a:t>
            </a:r>
            <a:r>
              <a:rPr lang="en-US" dirty="0"/>
              <a:t> in </a:t>
            </a:r>
            <a:r>
              <a:rPr lang="en-US" dirty="0" err="1"/>
              <a:t>česa</a:t>
            </a:r>
            <a:r>
              <a:rPr lang="en-US" dirty="0"/>
              <a:t> ne </a:t>
            </a:r>
            <a:r>
              <a:rPr lang="en-US" dirty="0" err="1"/>
              <a:t>marajo</a:t>
            </a:r>
            <a:r>
              <a:rPr lang="en-US" dirty="0"/>
              <a:t>?</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57470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Ključna področja, na katerih lahko zberete povratne informacije, vključujejo funkcionalnost vašega izdelka, kakovost vaših storitev ali splošno izkušnjo strank. Razumevanje teh komponent lahko bistveno vpliva na vaše poslovanje.</a:t>
            </a:r>
          </a:p>
          <a:p>
            <a:pPr>
              <a:lnSpc>
                <a:spcPts val="2240"/>
              </a:lnSpc>
            </a:pPr>
            <a:endParaRPr lang="en-GB" sz="2200" dirty="0">
              <a:solidFill>
                <a:srgbClr val="414141"/>
              </a:solidFill>
            </a:endParaRPr>
          </a:p>
          <a:p>
            <a:pPr>
              <a:lnSpc>
                <a:spcPts val="2240"/>
              </a:lnSpc>
            </a:pPr>
            <a:r>
              <a:rPr lang="en-GB" sz="2200" dirty="0">
                <a:solidFill>
                  <a:srgbClr val="414141"/>
                </a:solidFill>
              </a:rPr>
              <a:t>Kako zbrati te pomembne povratne informacije? Na voljo je več metod, vsaka s svojimi prednostmi in idealnimi uporabami. Tukaj je nekaj najbolj priljubljenih:</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Metode za zbiranje povratnih informacij strank</a:t>
            </a:r>
            <a:r>
              <a:rPr lang="en-IE" sz="2200" dirty="0"/>
              <a:t>:</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Ankete</a:t>
            </a:r>
          </a:p>
          <a:p>
            <a:pPr marL="342900" indent="-342900" algn="l">
              <a:lnSpc>
                <a:spcPts val="2340"/>
              </a:lnSpc>
              <a:spcBef>
                <a:spcPts val="0"/>
              </a:spcBef>
              <a:buFont typeface="Arial" panose="020B0604020202020204" pitchFamily="34" charset="0"/>
              <a:buChar char="•"/>
            </a:pPr>
            <a:r>
              <a:rPr lang="en-IE" sz="2200" dirty="0"/>
              <a:t>Intervjuji</a:t>
            </a:r>
          </a:p>
          <a:p>
            <a:pPr marL="342900" indent="-342900" algn="l">
              <a:lnSpc>
                <a:spcPts val="2340"/>
              </a:lnSpc>
              <a:spcBef>
                <a:spcPts val="0"/>
              </a:spcBef>
              <a:buFont typeface="Arial" panose="020B0604020202020204" pitchFamily="34" charset="0"/>
              <a:buChar char="•"/>
            </a:pPr>
            <a:r>
              <a:rPr lang="en-IE" sz="2200" dirty="0"/>
              <a:t>Fokusne skupine</a:t>
            </a:r>
          </a:p>
          <a:p>
            <a:pPr marL="342900" indent="-342900" algn="l">
              <a:lnSpc>
                <a:spcPts val="2340"/>
              </a:lnSpc>
              <a:spcBef>
                <a:spcPts val="0"/>
              </a:spcBef>
              <a:buFont typeface="Arial" panose="020B0604020202020204" pitchFamily="34" charset="0"/>
              <a:buChar char="•"/>
            </a:pPr>
            <a:r>
              <a:rPr lang="en-IE" sz="2200" dirty="0"/>
              <a:t>Testi uporabnosti</a:t>
            </a:r>
          </a:p>
          <a:p>
            <a:pPr marL="342900" indent="-342900" algn="l">
              <a:lnSpc>
                <a:spcPts val="2340"/>
              </a:lnSpc>
              <a:spcBef>
                <a:spcPts val="0"/>
              </a:spcBef>
              <a:buFont typeface="Arial" panose="020B0604020202020204" pitchFamily="34" charset="0"/>
              <a:buChar char="•"/>
            </a:pPr>
            <a:r>
              <a:rPr lang="en-IE" sz="2200" dirty="0"/>
              <a:t>Povratne pošte, obrazci za predloge in kontaktni obrazci na spletni strani</a:t>
            </a:r>
          </a:p>
          <a:p>
            <a:pPr marL="342900" indent="-342900" algn="l">
              <a:lnSpc>
                <a:spcPts val="2340"/>
              </a:lnSpc>
              <a:spcBef>
                <a:spcPts val="0"/>
              </a:spcBef>
              <a:buFont typeface="Arial" panose="020B0604020202020204" pitchFamily="34" charset="0"/>
              <a:buChar char="•"/>
            </a:pPr>
            <a:r>
              <a:rPr lang="en-IE" sz="2200" dirty="0"/>
              <a:t>Sledenje družbenim medijem</a:t>
            </a:r>
          </a:p>
          <a:p>
            <a:pPr marL="342900" indent="-342900" algn="l">
              <a:lnSpc>
                <a:spcPts val="2340"/>
              </a:lnSpc>
              <a:spcBef>
                <a:spcPts val="0"/>
              </a:spcBef>
              <a:buFont typeface="Arial" panose="020B0604020202020204" pitchFamily="34" charset="0"/>
              <a:buChar char="•"/>
            </a:pPr>
            <a:r>
              <a:rPr lang="en-IE" sz="2200" dirty="0" err="1"/>
              <a:t>Analiza zahtevkov</a:t>
            </a:r>
            <a:r>
              <a:rPr lang="en-IE" sz="2200" dirty="0"/>
              <a:t> za podporo strankam</a:t>
            </a:r>
          </a:p>
          <a:p>
            <a:pPr marL="342900" indent="-342900" algn="l">
              <a:lnSpc>
                <a:spcPts val="2340"/>
              </a:lnSpc>
              <a:spcBef>
                <a:spcPts val="0"/>
              </a:spcBef>
              <a:buFont typeface="Arial" panose="020B0604020202020204" pitchFamily="34" charset="0"/>
              <a:buChar char="•"/>
            </a:pPr>
            <a:r>
              <a:rPr lang="en-IE" sz="2200" dirty="0"/>
              <a:t>Platforme za preglede</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2647-01F5-22F2-946F-5C020C8783E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B8751-6DC6-A051-7BB8-4577CE133863}"/>
              </a:ext>
            </a:extLst>
          </p:cNvPr>
          <p:cNvSpPr>
            <a:spLocks noGrp="1"/>
          </p:cNvSpPr>
          <p:nvPr>
            <p:ph type="body" sz="quarter" idx="16"/>
          </p:nvPr>
        </p:nvSpPr>
        <p:spPr>
          <a:xfrm>
            <a:off x="653780" y="198827"/>
            <a:ext cx="9551577" cy="803654"/>
          </a:xfrm>
        </p:spPr>
        <p:txBody>
          <a:bodyPr/>
          <a:lstStyle/>
          <a:p>
            <a:pPr>
              <a:lnSpc>
                <a:spcPts val="3720"/>
              </a:lnSpc>
            </a:pPr>
            <a:r>
              <a:rPr lang="en-US" dirty="0"/>
              <a:t>Povratne informacije strank – kako zbrati povratne informacije</a:t>
            </a:r>
          </a:p>
        </p:txBody>
      </p:sp>
      <p:sp>
        <p:nvSpPr>
          <p:cNvPr id="6" name="Text Placeholder 5">
            <a:extLst>
              <a:ext uri="{FF2B5EF4-FFF2-40B4-BE49-F238E27FC236}">
                <a16:creationId xmlns:a16="http://schemas.microsoft.com/office/drawing/2014/main" id="{9040CFB8-C59C-D865-FADA-4994A08FE410}"/>
              </a:ext>
            </a:extLst>
          </p:cNvPr>
          <p:cNvSpPr>
            <a:spLocks noGrp="1"/>
          </p:cNvSpPr>
          <p:nvPr>
            <p:ph type="body" sz="quarter" idx="19"/>
          </p:nvPr>
        </p:nvSpPr>
        <p:spPr>
          <a:xfrm>
            <a:off x="653780" y="1847469"/>
            <a:ext cx="5616391" cy="803654"/>
          </a:xfrm>
        </p:spPr>
        <p:txBody>
          <a:bodyPr lIns="91440" tIns="45720" rIns="91440" bIns="45720" anchor="t">
            <a:noAutofit/>
          </a:bodyPr>
          <a:lstStyle/>
          <a:p>
            <a:pPr>
              <a:lnSpc>
                <a:spcPts val="2900"/>
              </a:lnSpc>
            </a:pPr>
            <a:r>
              <a:rPr lang="en-US" dirty="0"/>
              <a:t>Kako </a:t>
            </a:r>
            <a:r>
              <a:rPr lang="en-US" dirty="0" err="1"/>
              <a:t>ugotoviti</a:t>
            </a:r>
            <a:r>
              <a:rPr lang="en-US" dirty="0"/>
              <a:t>, </a:t>
            </a:r>
            <a:r>
              <a:rPr lang="en-US" dirty="0" err="1"/>
              <a:t>kaj</a:t>
            </a:r>
            <a:r>
              <a:rPr lang="en-US" dirty="0"/>
              <a:t> </a:t>
            </a:r>
            <a:r>
              <a:rPr lang="en-US" dirty="0" err="1"/>
              <a:t>imajo</a:t>
            </a:r>
            <a:r>
              <a:rPr lang="en-US" dirty="0"/>
              <a:t> </a:t>
            </a:r>
            <a:r>
              <a:rPr lang="en-US" dirty="0" err="1"/>
              <a:t>vaši</a:t>
            </a:r>
            <a:r>
              <a:rPr lang="en-US" dirty="0"/>
              <a:t> </a:t>
            </a:r>
            <a:r>
              <a:rPr lang="en-US" dirty="0" err="1"/>
              <a:t>gostje</a:t>
            </a:r>
            <a:r>
              <a:rPr lang="en-US" dirty="0"/>
              <a:t> </a:t>
            </a:r>
            <a:r>
              <a:rPr lang="en-US" dirty="0" err="1"/>
              <a:t>radi</a:t>
            </a:r>
            <a:r>
              <a:rPr lang="en-US" dirty="0"/>
              <a:t> in </a:t>
            </a:r>
            <a:r>
              <a:rPr lang="en-US" dirty="0" err="1"/>
              <a:t>česa</a:t>
            </a:r>
            <a:r>
              <a:rPr lang="en-US" dirty="0"/>
              <a:t> ne </a:t>
            </a:r>
            <a:r>
              <a:rPr lang="en-US" dirty="0" err="1"/>
              <a:t>marajo</a:t>
            </a:r>
            <a:r>
              <a:rPr lang="en-US" dirty="0"/>
              <a:t>?</a:t>
            </a:r>
          </a:p>
          <a:p>
            <a:pPr>
              <a:lnSpc>
                <a:spcPts val="2900"/>
              </a:lnSpc>
            </a:pPr>
            <a:endParaRPr lang="en-US" dirty="0"/>
          </a:p>
        </p:txBody>
      </p:sp>
      <p:cxnSp>
        <p:nvCxnSpPr>
          <p:cNvPr id="2" name="Straight Connector 1">
            <a:extLst>
              <a:ext uri="{FF2B5EF4-FFF2-40B4-BE49-F238E27FC236}">
                <a16:creationId xmlns:a16="http://schemas.microsoft.com/office/drawing/2014/main" id="{307ED3E9-FD0C-3231-7BF1-89609BE3BA3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3094D64-ED1A-995C-0E91-5270F4477E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4">
            <a:extLst>
              <a:ext uri="{FF2B5EF4-FFF2-40B4-BE49-F238E27FC236}">
                <a16:creationId xmlns:a16="http://schemas.microsoft.com/office/drawing/2014/main" id="{DB579F94-F45F-2EC8-7219-47B7FE793F20}"/>
              </a:ext>
            </a:extLst>
          </p:cNvPr>
          <p:cNvSpPr txBox="1">
            <a:spLocks/>
          </p:cNvSpPr>
          <p:nvPr/>
        </p:nvSpPr>
        <p:spPr>
          <a:xfrm>
            <a:off x="653779" y="3200401"/>
            <a:ext cx="10808878" cy="3657600"/>
          </a:xfrm>
          <a:prstGeom prst="rect">
            <a:avLst/>
          </a:prstGeom>
        </p:spPr>
        <p:txBody>
          <a:bodyPr numCol="2" spcCol="46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Ankete</a:t>
            </a:r>
          </a:p>
          <a:p>
            <a:pPr>
              <a:lnSpc>
                <a:spcPts val="2240"/>
              </a:lnSpc>
            </a:pPr>
            <a:r>
              <a:rPr lang="en-GB" sz="2200" dirty="0">
                <a:solidFill>
                  <a:srgbClr val="414141"/>
                </a:solidFill>
              </a:rPr>
              <a:t>Ankete so odlična metoda za zbiranje povratnih informacij strank. So enostavne za razdeljevanje, merjenje in analiziranje. Glede na svoje potrebe lahko uporabite različne vrste anket, na primer ankete o zadovoljstvu strank (CSAT), neto promotorski indeks (NPS) in indeks prizadevanja strank (CES). Za oblikovanje učinkovitih anket so potrebna jasna, jedrnata vprašanja, ki so enostavna za razumevanje in odgovarjanje.</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Intervjuji</a:t>
            </a:r>
          </a:p>
          <a:p>
            <a:pPr>
              <a:lnSpc>
                <a:spcPts val="2240"/>
              </a:lnSpc>
            </a:pPr>
            <a:r>
              <a:rPr lang="en-GB" sz="2200" dirty="0">
                <a:solidFill>
                  <a:srgbClr val="414141"/>
                </a:solidFill>
              </a:rPr>
              <a:t>Individualni intervjuji omogočajo bolj poglobljeno razumevanje izkušenj vaših strank. Lahko postavljate dodatna vprašanja, se poglobite v odgovore in opazujete neverbalne signale. Ključ do dobrega intervjuja s strankami je priprava in aktivno poslušanje.</a:t>
            </a:r>
          </a:p>
          <a:p>
            <a:pPr>
              <a:lnSpc>
                <a:spcPts val="2240"/>
              </a:lnSpc>
            </a:pPr>
            <a:endParaRPr lang="en-US" sz="2200" dirty="0">
              <a:solidFill>
                <a:srgbClr val="414141"/>
              </a:solidFill>
            </a:endParaRPr>
          </a:p>
        </p:txBody>
      </p:sp>
      <p:cxnSp>
        <p:nvCxnSpPr>
          <p:cNvPr id="10" name="Straight Connector 9">
            <a:extLst>
              <a:ext uri="{FF2B5EF4-FFF2-40B4-BE49-F238E27FC236}">
                <a16:creationId xmlns:a16="http://schemas.microsoft.com/office/drawing/2014/main" id="{30E39FB7-18D1-2C8A-A952-A162CBF9B9B6}"/>
              </a:ext>
            </a:extLst>
          </p:cNvPr>
          <p:cNvCxnSpPr>
            <a:cxnSpLocks/>
          </p:cNvCxnSpPr>
          <p:nvPr/>
        </p:nvCxnSpPr>
        <p:spPr>
          <a:xfrm>
            <a:off x="6047013" y="2854993"/>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D1A-A6A4-98DF-7DA1-9D4283049A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280799-F6B0-4C97-5D62-CF28947CDC04}"/>
              </a:ext>
            </a:extLst>
          </p:cNvPr>
          <p:cNvSpPr>
            <a:spLocks noGrp="1"/>
          </p:cNvSpPr>
          <p:nvPr>
            <p:ph type="body" sz="quarter" idx="16"/>
          </p:nvPr>
        </p:nvSpPr>
        <p:spPr>
          <a:xfrm>
            <a:off x="653780" y="189057"/>
            <a:ext cx="9551577" cy="803654"/>
          </a:xfrm>
        </p:spPr>
        <p:txBody>
          <a:bodyPr/>
          <a:lstStyle/>
          <a:p>
            <a:pPr>
              <a:lnSpc>
                <a:spcPts val="3720"/>
              </a:lnSpc>
            </a:pPr>
            <a:r>
              <a:rPr lang="en-US" dirty="0"/>
              <a:t>Povratne informacije strank – kako zbrati povratne informacije</a:t>
            </a:r>
          </a:p>
        </p:txBody>
      </p:sp>
      <p:sp>
        <p:nvSpPr>
          <p:cNvPr id="6" name="Text Placeholder 5">
            <a:extLst>
              <a:ext uri="{FF2B5EF4-FFF2-40B4-BE49-F238E27FC236}">
                <a16:creationId xmlns:a16="http://schemas.microsoft.com/office/drawing/2014/main" id="{94471D3F-6222-86B1-3FD3-6D019DBDE4D8}"/>
              </a:ext>
            </a:extLst>
          </p:cNvPr>
          <p:cNvSpPr>
            <a:spLocks noGrp="1"/>
          </p:cNvSpPr>
          <p:nvPr>
            <p:ph type="body" sz="quarter" idx="19"/>
          </p:nvPr>
        </p:nvSpPr>
        <p:spPr>
          <a:xfrm>
            <a:off x="653780" y="1541767"/>
            <a:ext cx="7320008" cy="803654"/>
          </a:xfrm>
        </p:spPr>
        <p:txBody>
          <a:bodyPr lIns="91440" tIns="45720" rIns="91440" bIns="45720" anchor="t">
            <a:noAutofit/>
          </a:bodyPr>
          <a:lstStyle/>
          <a:p>
            <a:pPr>
              <a:lnSpc>
                <a:spcPts val="2900"/>
              </a:lnSpc>
            </a:pPr>
            <a:r>
              <a:rPr lang="en-US" dirty="0"/>
              <a:t>Kako </a:t>
            </a:r>
            <a:r>
              <a:rPr lang="en-US" dirty="0" err="1"/>
              <a:t>ugotoviti</a:t>
            </a:r>
            <a:r>
              <a:rPr lang="en-US" dirty="0"/>
              <a:t>, </a:t>
            </a:r>
            <a:r>
              <a:rPr lang="en-US" dirty="0" err="1"/>
              <a:t>kaj</a:t>
            </a:r>
            <a:r>
              <a:rPr lang="en-US" dirty="0"/>
              <a:t> </a:t>
            </a:r>
            <a:r>
              <a:rPr lang="en-US" dirty="0" err="1"/>
              <a:t>imajo</a:t>
            </a:r>
            <a:r>
              <a:rPr lang="en-US" dirty="0"/>
              <a:t> </a:t>
            </a:r>
            <a:r>
              <a:rPr lang="en-US" dirty="0" err="1"/>
              <a:t>vaši</a:t>
            </a:r>
            <a:r>
              <a:rPr lang="en-US" dirty="0"/>
              <a:t> </a:t>
            </a:r>
            <a:r>
              <a:rPr lang="en-US" dirty="0" err="1"/>
              <a:t>gostje</a:t>
            </a:r>
            <a:r>
              <a:rPr lang="en-US" dirty="0"/>
              <a:t> </a:t>
            </a:r>
            <a:r>
              <a:rPr lang="en-US" dirty="0" err="1"/>
              <a:t>radi</a:t>
            </a:r>
            <a:r>
              <a:rPr lang="en-US" dirty="0"/>
              <a:t> in </a:t>
            </a:r>
            <a:r>
              <a:rPr lang="en-US" dirty="0" err="1"/>
              <a:t>česa</a:t>
            </a:r>
            <a:r>
              <a:rPr lang="en-US" dirty="0"/>
              <a:t> ne </a:t>
            </a:r>
            <a:r>
              <a:rPr lang="en-US" dirty="0" err="1"/>
              <a:t>marajo</a:t>
            </a:r>
            <a:r>
              <a:rPr lang="en-US" dirty="0"/>
              <a:t>?</a:t>
            </a:r>
          </a:p>
          <a:p>
            <a:pPr>
              <a:lnSpc>
                <a:spcPts val="2900"/>
              </a:lnSpc>
            </a:pPr>
            <a:endParaRPr lang="en-US" dirty="0"/>
          </a:p>
        </p:txBody>
      </p:sp>
      <p:cxnSp>
        <p:nvCxnSpPr>
          <p:cNvPr id="2" name="Straight Connector 1">
            <a:extLst>
              <a:ext uri="{FF2B5EF4-FFF2-40B4-BE49-F238E27FC236}">
                <a16:creationId xmlns:a16="http://schemas.microsoft.com/office/drawing/2014/main" id="{EECDAD00-3C19-0C84-D4B7-D84671BCEEC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A68520-0194-F612-0C6B-B59DD067F6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3" name="Text Placeholder 4">
            <a:extLst>
              <a:ext uri="{FF2B5EF4-FFF2-40B4-BE49-F238E27FC236}">
                <a16:creationId xmlns:a16="http://schemas.microsoft.com/office/drawing/2014/main" id="{445492EB-0509-D45C-2FD0-E528BBAAF85D}"/>
              </a:ext>
            </a:extLst>
          </p:cNvPr>
          <p:cNvSpPr txBox="1">
            <a:spLocks/>
          </p:cNvSpPr>
          <p:nvPr/>
        </p:nvSpPr>
        <p:spPr>
          <a:xfrm>
            <a:off x="653780" y="2647474"/>
            <a:ext cx="11027686" cy="3657600"/>
          </a:xfrm>
          <a:prstGeom prst="rect">
            <a:avLst/>
          </a:prstGeom>
        </p:spPr>
        <p:txBody>
          <a:bodyPr lIns="91440" tIns="45720" rIns="91440" bIns="45720" numCol="3"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err="1">
                <a:solidFill>
                  <a:srgbClr val="459597"/>
                </a:solidFill>
              </a:rPr>
              <a:t>Fokusne</a:t>
            </a:r>
            <a:r>
              <a:rPr lang="en-GB" sz="2800" b="1" dirty="0">
                <a:solidFill>
                  <a:srgbClr val="459597"/>
                </a:solidFill>
              </a:rPr>
              <a:t> </a:t>
            </a:r>
            <a:r>
              <a:rPr lang="en-GB" sz="2800" b="1" dirty="0" err="1">
                <a:solidFill>
                  <a:srgbClr val="459597"/>
                </a:solidFill>
              </a:rPr>
              <a:t>skupine</a:t>
            </a:r>
            <a:endParaRPr lang="en-GB" sz="2800" b="1" dirty="0" err="1">
              <a:solidFill>
                <a:srgbClr val="459597"/>
              </a:solidFill>
              <a:ea typeface="Calibri"/>
              <a:cs typeface="Calibri"/>
            </a:endParaRPr>
          </a:p>
          <a:p>
            <a:pPr>
              <a:lnSpc>
                <a:spcPts val="2240"/>
              </a:lnSpc>
            </a:pPr>
            <a:r>
              <a:rPr lang="en-GB" sz="2200" dirty="0">
                <a:solidFill>
                  <a:srgbClr val="414141"/>
                </a:solidFill>
              </a:rPr>
              <a:t>Fokusne skupine vključujejo stranke, ki razpravljajo o svojih izkušnjah, zaznavanju in mnenjih o vašem izdelku ali storitvi. Učinkovito </a:t>
            </a:r>
            <a:r>
              <a:rPr lang="en-GB" sz="2200" dirty="0" err="1">
                <a:solidFill>
                  <a:srgbClr val="414141"/>
                </a:solidFill>
              </a:rPr>
              <a:t>moderiranje</a:t>
            </a:r>
            <a:r>
              <a:rPr lang="en-GB" sz="2200" dirty="0">
                <a:solidFill>
                  <a:srgbClr val="414141"/>
                </a:solidFill>
              </a:rPr>
              <a:t> fokusnih skupin zahteva skrbno načrtovanje, ustvarjanje prijetnega okolja in produktivno vodenje pogovora.</a:t>
            </a:r>
          </a:p>
          <a:p>
            <a:pPr>
              <a:lnSpc>
                <a:spcPts val="2240"/>
              </a:lnSpc>
            </a:pPr>
            <a:endParaRPr lang="en-GB" sz="2200" dirty="0">
              <a:solidFill>
                <a:srgbClr val="414141"/>
              </a:solidFill>
            </a:endParaRPr>
          </a:p>
          <a:p>
            <a:pPr>
              <a:lnSpc>
                <a:spcPts val="2240"/>
              </a:lnSpc>
            </a:pPr>
            <a:endParaRPr lang="en-GB" sz="2800" b="1" dirty="0">
              <a:solidFill>
                <a:srgbClr val="459597"/>
              </a:solidFill>
            </a:endParaRPr>
          </a:p>
          <a:p>
            <a:pPr>
              <a:lnSpc>
                <a:spcPts val="2240"/>
              </a:lnSpc>
            </a:pPr>
            <a:r>
              <a:rPr lang="en-GB" sz="2800" b="1" dirty="0">
                <a:solidFill>
                  <a:srgbClr val="459597"/>
                </a:solidFill>
              </a:rPr>
              <a:t>Testi </a:t>
            </a:r>
            <a:r>
              <a:rPr lang="en-GB" sz="2800" b="1" dirty="0" err="1">
                <a:solidFill>
                  <a:srgbClr val="459597"/>
                </a:solidFill>
              </a:rPr>
              <a:t>uporabnosti</a:t>
            </a:r>
            <a:endParaRPr lang="en-GB" sz="2800" b="1" dirty="0" err="1">
              <a:solidFill>
                <a:srgbClr val="459597"/>
              </a:solidFill>
              <a:ea typeface="Calibri"/>
              <a:cs typeface="Calibri"/>
            </a:endParaRPr>
          </a:p>
          <a:p>
            <a:pPr>
              <a:lnSpc>
                <a:spcPts val="2240"/>
              </a:lnSpc>
            </a:pPr>
            <a:r>
              <a:rPr lang="en-GB" sz="2200" dirty="0">
                <a:solidFill>
                  <a:srgbClr val="414141"/>
                </a:solidFill>
              </a:rPr>
              <a:t>Testi </a:t>
            </a:r>
            <a:r>
              <a:rPr lang="en-GB" sz="2200" dirty="0" err="1">
                <a:solidFill>
                  <a:srgbClr val="414141"/>
                </a:solidFill>
              </a:rPr>
              <a:t>uporabnosti</a:t>
            </a:r>
            <a:r>
              <a:rPr lang="en-GB" sz="2200" dirty="0">
                <a:solidFill>
                  <a:srgbClr val="414141"/>
                </a:solidFill>
              </a:rPr>
              <a:t> </a:t>
            </a:r>
            <a:r>
              <a:rPr lang="en-GB" sz="2200" dirty="0" err="1">
                <a:solidFill>
                  <a:srgbClr val="414141"/>
                </a:solidFill>
              </a:rPr>
              <a:t>vključujejo</a:t>
            </a:r>
            <a:r>
              <a:rPr lang="en-GB" sz="2200" dirty="0">
                <a:solidFill>
                  <a:srgbClr val="414141"/>
                </a:solidFill>
              </a:rPr>
              <a:t> </a:t>
            </a:r>
            <a:r>
              <a:rPr lang="en-GB" sz="2200" dirty="0" err="1">
                <a:solidFill>
                  <a:srgbClr val="414141"/>
                </a:solidFill>
              </a:rPr>
              <a:t>opazovanje</a:t>
            </a:r>
            <a:r>
              <a:rPr lang="en-GB" sz="2200" dirty="0">
                <a:solidFill>
                  <a:srgbClr val="414141"/>
                </a:solidFill>
              </a:rPr>
              <a:t> </a:t>
            </a:r>
            <a:r>
              <a:rPr lang="en-GB" sz="2200" dirty="0" err="1">
                <a:solidFill>
                  <a:srgbClr val="414141"/>
                </a:solidFill>
              </a:rPr>
              <a:t>strank</a:t>
            </a:r>
            <a:r>
              <a:rPr lang="en-GB" sz="2200" dirty="0">
                <a:solidFill>
                  <a:srgbClr val="414141"/>
                </a:solidFill>
              </a:rPr>
              <a:t> </a:t>
            </a:r>
          </a:p>
          <a:p>
            <a:pPr>
              <a:lnSpc>
                <a:spcPts val="2240"/>
              </a:lnSpc>
            </a:pPr>
            <a:r>
              <a:rPr lang="en-GB" sz="2200" dirty="0" err="1">
                <a:solidFill>
                  <a:srgbClr val="414141"/>
                </a:solidFill>
              </a:rPr>
              <a:t>pri</a:t>
            </a:r>
            <a:r>
              <a:rPr lang="en-GB" sz="2200" dirty="0">
                <a:solidFill>
                  <a:srgbClr val="414141"/>
                </a:solidFill>
              </a:rPr>
              <a:t> </a:t>
            </a:r>
            <a:r>
              <a:rPr lang="en-GB" sz="2200" dirty="0" err="1">
                <a:solidFill>
                  <a:srgbClr val="414141"/>
                </a:solidFill>
              </a:rPr>
              <a:t>uporabi</a:t>
            </a:r>
            <a:r>
              <a:rPr lang="en-GB" sz="2200" dirty="0">
                <a:solidFill>
                  <a:srgbClr val="414141"/>
                </a:solidFill>
              </a:rPr>
              <a:t> </a:t>
            </a:r>
            <a:r>
              <a:rPr lang="en-GB" sz="2200" dirty="0" err="1">
                <a:solidFill>
                  <a:srgbClr val="414141"/>
                </a:solidFill>
              </a:rPr>
              <a:t>vašega</a:t>
            </a:r>
            <a:r>
              <a:rPr lang="en-GB" sz="2200" dirty="0">
                <a:solidFill>
                  <a:srgbClr val="414141"/>
                </a:solidFill>
              </a:rPr>
              <a:t> </a:t>
            </a:r>
            <a:r>
              <a:rPr lang="en-GB" sz="2200" dirty="0" err="1">
                <a:solidFill>
                  <a:srgbClr val="414141"/>
                </a:solidFill>
              </a:rPr>
              <a:t>izdelka</a:t>
            </a:r>
            <a:r>
              <a:rPr lang="en-GB" sz="2200" dirty="0">
                <a:solidFill>
                  <a:srgbClr val="414141"/>
                </a:solidFill>
              </a:rPr>
              <a:t>, da </a:t>
            </a:r>
            <a:r>
              <a:rPr lang="en-GB" sz="2200" dirty="0" err="1">
                <a:solidFill>
                  <a:srgbClr val="414141"/>
                </a:solidFill>
              </a:rPr>
              <a:t>razumete</a:t>
            </a:r>
            <a:r>
              <a:rPr lang="en-GB" sz="2200" dirty="0">
                <a:solidFill>
                  <a:srgbClr val="414141"/>
                </a:solidFill>
              </a:rPr>
              <a:t>, </a:t>
            </a:r>
            <a:r>
              <a:rPr lang="en-GB" sz="2200" dirty="0" err="1">
                <a:solidFill>
                  <a:srgbClr val="414141"/>
                </a:solidFill>
              </a:rPr>
              <a:t>kako</a:t>
            </a:r>
            <a:r>
              <a:rPr lang="en-GB" sz="2200" dirty="0">
                <a:solidFill>
                  <a:srgbClr val="414141"/>
                </a:solidFill>
              </a:rPr>
              <a:t> </a:t>
            </a:r>
            <a:r>
              <a:rPr lang="en-GB" sz="2200" dirty="0" err="1">
                <a:solidFill>
                  <a:srgbClr val="414141"/>
                </a:solidFill>
              </a:rPr>
              <a:t>enostaven</a:t>
            </a:r>
            <a:r>
              <a:rPr lang="en-GB" sz="2200" dirty="0">
                <a:solidFill>
                  <a:srgbClr val="414141"/>
                </a:solidFill>
              </a:rPr>
              <a:t> in </a:t>
            </a:r>
            <a:r>
              <a:rPr lang="en-GB" sz="2200" dirty="0" err="1">
                <a:solidFill>
                  <a:srgbClr val="414141"/>
                </a:solidFill>
              </a:rPr>
              <a:t>intuitiven</a:t>
            </a:r>
            <a:r>
              <a:rPr lang="en-GB" sz="2200" dirty="0">
                <a:solidFill>
                  <a:srgbClr val="414141"/>
                </a:solidFill>
              </a:rPr>
              <a:t> je za </a:t>
            </a:r>
            <a:r>
              <a:rPr lang="en-GB" sz="2200" dirty="0" err="1">
                <a:solidFill>
                  <a:srgbClr val="414141"/>
                </a:solidFill>
              </a:rPr>
              <a:t>uporabo</a:t>
            </a:r>
            <a:r>
              <a:rPr lang="en-GB" sz="2200" dirty="0">
                <a:solidFill>
                  <a:srgbClr val="414141"/>
                </a:solidFill>
              </a:rPr>
              <a:t>. Ne </a:t>
            </a:r>
            <a:r>
              <a:rPr lang="en-GB" sz="2200" dirty="0" err="1">
                <a:solidFill>
                  <a:srgbClr val="414141"/>
                </a:solidFill>
              </a:rPr>
              <a:t>pozabite</a:t>
            </a:r>
            <a:r>
              <a:rPr lang="en-GB" sz="2200" dirty="0">
                <a:solidFill>
                  <a:srgbClr val="414141"/>
                </a:solidFill>
              </a:rPr>
              <a:t> </a:t>
            </a:r>
            <a:r>
              <a:rPr lang="en-GB" sz="2200" dirty="0" err="1">
                <a:solidFill>
                  <a:srgbClr val="414141"/>
                </a:solidFill>
              </a:rPr>
              <a:t>jasno</a:t>
            </a:r>
            <a:r>
              <a:rPr lang="en-GB" sz="2200" dirty="0">
                <a:solidFill>
                  <a:srgbClr val="414141"/>
                </a:solidFill>
              </a:rPr>
              <a:t> </a:t>
            </a:r>
            <a:r>
              <a:rPr lang="en-GB" sz="2200" dirty="0" err="1">
                <a:solidFill>
                  <a:srgbClr val="414141"/>
                </a:solidFill>
              </a:rPr>
              <a:t>opredeliti</a:t>
            </a:r>
            <a:r>
              <a:rPr lang="en-GB" sz="2200" dirty="0">
                <a:solidFill>
                  <a:srgbClr val="414141"/>
                </a:solidFill>
              </a:rPr>
              <a:t> </a:t>
            </a:r>
            <a:r>
              <a:rPr lang="en-GB" sz="2200" dirty="0" err="1">
                <a:solidFill>
                  <a:srgbClr val="414141"/>
                </a:solidFill>
              </a:rPr>
              <a:t>nalog</a:t>
            </a:r>
            <a:r>
              <a:rPr lang="en-GB" sz="2200" dirty="0">
                <a:solidFill>
                  <a:srgbClr val="414141"/>
                </a:solidFill>
              </a:rPr>
              <a:t>, </a:t>
            </a:r>
            <a:r>
              <a:rPr lang="en-GB" sz="2200" dirty="0" err="1">
                <a:solidFill>
                  <a:srgbClr val="414141"/>
                </a:solidFill>
              </a:rPr>
              <a:t>spodbuditi</a:t>
            </a:r>
            <a:r>
              <a:rPr lang="en-GB" sz="2200" dirty="0">
                <a:solidFill>
                  <a:srgbClr val="414141"/>
                </a:solidFill>
              </a:rPr>
              <a:t> </a:t>
            </a:r>
            <a:r>
              <a:rPr lang="en-GB" sz="2200" dirty="0" err="1">
                <a:solidFill>
                  <a:srgbClr val="414141"/>
                </a:solidFill>
              </a:rPr>
              <a:t>udeležence</a:t>
            </a:r>
            <a:r>
              <a:rPr lang="en-GB" sz="2200" dirty="0">
                <a:solidFill>
                  <a:srgbClr val="414141"/>
                </a:solidFill>
              </a:rPr>
              <a:t>, da </a:t>
            </a:r>
            <a:r>
              <a:rPr lang="en-GB" sz="2200" dirty="0" err="1">
                <a:solidFill>
                  <a:srgbClr val="414141"/>
                </a:solidFill>
              </a:rPr>
              <a:t>glasno</a:t>
            </a:r>
            <a:r>
              <a:rPr lang="en-GB" sz="2200" dirty="0">
                <a:solidFill>
                  <a:srgbClr val="414141"/>
                </a:solidFill>
              </a:rPr>
              <a:t> </a:t>
            </a:r>
            <a:r>
              <a:rPr lang="en-GB" sz="2200" dirty="0" err="1">
                <a:solidFill>
                  <a:srgbClr val="414141"/>
                </a:solidFill>
              </a:rPr>
              <a:t>razmišljajo</a:t>
            </a:r>
            <a:r>
              <a:rPr lang="en-GB" sz="2200" dirty="0">
                <a:solidFill>
                  <a:srgbClr val="414141"/>
                </a:solidFill>
              </a:rPr>
              <a:t>, in </a:t>
            </a:r>
            <a:r>
              <a:rPr lang="en-GB" sz="2200" dirty="0" err="1">
                <a:solidFill>
                  <a:srgbClr val="414141"/>
                </a:solidFill>
              </a:rPr>
              <a:t>tiho</a:t>
            </a:r>
            <a:r>
              <a:rPr lang="en-GB" sz="2200" dirty="0">
                <a:solidFill>
                  <a:srgbClr val="414141"/>
                </a:solidFill>
              </a:rPr>
              <a:t> </a:t>
            </a:r>
            <a:r>
              <a:rPr lang="en-GB" sz="2200" dirty="0" err="1">
                <a:solidFill>
                  <a:srgbClr val="414141"/>
                </a:solidFill>
              </a:rPr>
              <a:t>opazovati</a:t>
            </a:r>
            <a:r>
              <a:rPr lang="en-GB" sz="2200" dirty="0">
                <a:solidFill>
                  <a:srgbClr val="414141"/>
                </a:solidFill>
              </a:rPr>
              <a:t>.</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err="1">
                <a:solidFill>
                  <a:srgbClr val="459597"/>
                </a:solidFill>
              </a:rPr>
              <a:t>Povratne</a:t>
            </a:r>
            <a:r>
              <a:rPr lang="en-GB" sz="2800" b="1" dirty="0">
                <a:solidFill>
                  <a:srgbClr val="459597"/>
                </a:solidFill>
              </a:rPr>
              <a:t> </a:t>
            </a:r>
            <a:r>
              <a:rPr lang="en-GB" sz="2800" b="1" dirty="0" err="1">
                <a:solidFill>
                  <a:srgbClr val="459597"/>
                </a:solidFill>
              </a:rPr>
              <a:t>informacije</a:t>
            </a:r>
            <a:r>
              <a:rPr lang="en-GB" sz="2800" b="1" dirty="0">
                <a:solidFill>
                  <a:srgbClr val="459597"/>
                </a:solidFill>
              </a:rPr>
              <a:t>, </a:t>
            </a:r>
            <a:r>
              <a:rPr lang="en-GB" sz="2800" b="1" dirty="0" err="1">
                <a:solidFill>
                  <a:srgbClr val="459597"/>
                </a:solidFill>
              </a:rPr>
              <a:t>obrazci</a:t>
            </a:r>
            <a:r>
              <a:rPr lang="en-GB" sz="2800" b="1" dirty="0">
                <a:solidFill>
                  <a:srgbClr val="459597"/>
                </a:solidFill>
              </a:rPr>
              <a:t> za </a:t>
            </a:r>
            <a:r>
              <a:rPr lang="en-GB" sz="2800" b="1" dirty="0" err="1">
                <a:solidFill>
                  <a:srgbClr val="459597"/>
                </a:solidFill>
              </a:rPr>
              <a:t>predloge</a:t>
            </a:r>
            <a:r>
              <a:rPr lang="en-GB" sz="2800" b="1" dirty="0">
                <a:solidFill>
                  <a:srgbClr val="459597"/>
                </a:solidFill>
              </a:rPr>
              <a:t> in </a:t>
            </a:r>
            <a:r>
              <a:rPr lang="en-GB" sz="2800" b="1" dirty="0" err="1">
                <a:solidFill>
                  <a:srgbClr val="459597"/>
                </a:solidFill>
              </a:rPr>
              <a:t>kontaktni</a:t>
            </a:r>
            <a:r>
              <a:rPr lang="en-GB" sz="2800" b="1" dirty="0">
                <a:solidFill>
                  <a:srgbClr val="459597"/>
                </a:solidFill>
              </a:rPr>
              <a:t> </a:t>
            </a:r>
            <a:r>
              <a:rPr lang="en-GB" sz="2800" b="1" dirty="0" err="1">
                <a:solidFill>
                  <a:srgbClr val="459597"/>
                </a:solidFill>
              </a:rPr>
              <a:t>obrazci</a:t>
            </a:r>
            <a:r>
              <a:rPr lang="en-GB" sz="2800" b="1" dirty="0">
                <a:solidFill>
                  <a:srgbClr val="459597"/>
                </a:solidFill>
              </a:rPr>
              <a:t> </a:t>
            </a:r>
            <a:r>
              <a:rPr lang="en-GB" sz="2800" b="1" dirty="0" err="1">
                <a:solidFill>
                  <a:srgbClr val="459597"/>
                </a:solidFill>
              </a:rPr>
              <a:t>na</a:t>
            </a:r>
            <a:r>
              <a:rPr lang="en-GB" sz="2800" b="1" dirty="0">
                <a:solidFill>
                  <a:srgbClr val="459597"/>
                </a:solidFill>
              </a:rPr>
              <a:t> </a:t>
            </a:r>
            <a:r>
              <a:rPr lang="en-GB" sz="2800" b="1" dirty="0" err="1">
                <a:solidFill>
                  <a:srgbClr val="459597"/>
                </a:solidFill>
              </a:rPr>
              <a:t>spletni</a:t>
            </a:r>
            <a:r>
              <a:rPr lang="en-GB" sz="2800" b="1" dirty="0">
                <a:solidFill>
                  <a:srgbClr val="459597"/>
                </a:solidFill>
              </a:rPr>
              <a:t> </a:t>
            </a:r>
            <a:r>
              <a:rPr lang="en-GB" sz="2800" b="1" dirty="0" err="1">
                <a:solidFill>
                  <a:srgbClr val="459597"/>
                </a:solidFill>
              </a:rPr>
              <a:t>strani</a:t>
            </a:r>
            <a:endParaRPr lang="en-GB" sz="2800" b="1">
              <a:solidFill>
                <a:srgbClr val="459597"/>
              </a:solidFill>
              <a:ea typeface="Calibri"/>
              <a:cs typeface="Calibri"/>
            </a:endParaRPr>
          </a:p>
          <a:p>
            <a:pPr>
              <a:lnSpc>
                <a:spcPts val="2240"/>
              </a:lnSpc>
            </a:pPr>
            <a:r>
              <a:rPr lang="en-GB" sz="2200" dirty="0" err="1">
                <a:solidFill>
                  <a:srgbClr val="414141"/>
                </a:solidFill>
              </a:rPr>
              <a:t>Te</a:t>
            </a:r>
            <a:r>
              <a:rPr lang="en-GB" sz="2200" dirty="0">
                <a:solidFill>
                  <a:srgbClr val="414141"/>
                </a:solidFill>
              </a:rPr>
              <a:t> </a:t>
            </a:r>
            <a:r>
              <a:rPr lang="en-GB" sz="2200" dirty="0" err="1">
                <a:solidFill>
                  <a:srgbClr val="414141"/>
                </a:solidFill>
              </a:rPr>
              <a:t>metode</a:t>
            </a:r>
            <a:r>
              <a:rPr lang="en-GB" sz="2200" dirty="0">
                <a:solidFill>
                  <a:srgbClr val="414141"/>
                </a:solidFill>
              </a:rPr>
              <a:t> </a:t>
            </a:r>
            <a:r>
              <a:rPr lang="en-GB" sz="2200" dirty="0" err="1">
                <a:solidFill>
                  <a:srgbClr val="414141"/>
                </a:solidFill>
              </a:rPr>
              <a:t>strankam</a:t>
            </a:r>
            <a:r>
              <a:rPr lang="en-GB" sz="2200" dirty="0">
                <a:solidFill>
                  <a:srgbClr val="414141"/>
                </a:solidFill>
              </a:rPr>
              <a:t> </a:t>
            </a:r>
            <a:r>
              <a:rPr lang="en-GB" sz="2200" dirty="0" err="1">
                <a:solidFill>
                  <a:srgbClr val="414141"/>
                </a:solidFill>
              </a:rPr>
              <a:t>omogočajo</a:t>
            </a:r>
            <a:r>
              <a:rPr lang="en-GB" sz="2200" dirty="0">
                <a:solidFill>
                  <a:srgbClr val="414141"/>
                </a:solidFill>
              </a:rPr>
              <a:t>, da po </a:t>
            </a:r>
            <a:r>
              <a:rPr lang="en-GB" sz="2200" dirty="0" err="1">
                <a:solidFill>
                  <a:srgbClr val="414141"/>
                </a:solidFill>
              </a:rPr>
              <a:t>lastni</a:t>
            </a:r>
            <a:r>
              <a:rPr lang="en-GB" sz="2200" dirty="0">
                <a:solidFill>
                  <a:srgbClr val="414141"/>
                </a:solidFill>
              </a:rPr>
              <a:t> </a:t>
            </a:r>
            <a:r>
              <a:rPr lang="en-GB" sz="2200" dirty="0" err="1">
                <a:solidFill>
                  <a:srgbClr val="414141"/>
                </a:solidFill>
              </a:rPr>
              <a:t>presoji</a:t>
            </a:r>
            <a:r>
              <a:rPr lang="en-GB" sz="2200" dirty="0">
                <a:solidFill>
                  <a:srgbClr val="414141"/>
                </a:solidFill>
              </a:rPr>
              <a:t> </a:t>
            </a:r>
            <a:r>
              <a:rPr lang="en-GB" sz="2200" dirty="0" err="1">
                <a:solidFill>
                  <a:srgbClr val="414141"/>
                </a:solidFill>
              </a:rPr>
              <a:t>podajo</a:t>
            </a:r>
            <a:r>
              <a:rPr lang="en-GB" sz="2200" dirty="0">
                <a:solidFill>
                  <a:srgbClr val="414141"/>
                </a:solidFill>
              </a:rPr>
              <a:t> </a:t>
            </a:r>
            <a:r>
              <a:rPr lang="en-GB" sz="2200" dirty="0" err="1">
                <a:solidFill>
                  <a:srgbClr val="414141"/>
                </a:solidFill>
              </a:rPr>
              <a:t>povratne</a:t>
            </a:r>
            <a:r>
              <a:rPr lang="en-GB" sz="2200" dirty="0">
                <a:solidFill>
                  <a:srgbClr val="414141"/>
                </a:solidFill>
              </a:rPr>
              <a:t> </a:t>
            </a:r>
            <a:r>
              <a:rPr lang="en-GB" sz="2200" dirty="0" err="1">
                <a:solidFill>
                  <a:srgbClr val="414141"/>
                </a:solidFill>
              </a:rPr>
              <a:t>informacije</a:t>
            </a:r>
            <a:r>
              <a:rPr lang="en-GB" sz="2200" dirty="0">
                <a:solidFill>
                  <a:srgbClr val="414141"/>
                </a:solidFill>
              </a:rPr>
              <a:t>. </a:t>
            </a:r>
            <a:r>
              <a:rPr lang="en-GB" sz="2200" dirty="0" err="1">
                <a:solidFill>
                  <a:srgbClr val="414141"/>
                </a:solidFill>
              </a:rPr>
              <a:t>Poskrbite</a:t>
            </a:r>
            <a:r>
              <a:rPr lang="en-GB" sz="2200" dirty="0">
                <a:solidFill>
                  <a:srgbClr val="414141"/>
                </a:solidFill>
              </a:rPr>
              <a:t>, da </a:t>
            </a:r>
            <a:r>
              <a:rPr lang="en-GB" sz="2200" dirty="0" err="1">
                <a:solidFill>
                  <a:srgbClr val="414141"/>
                </a:solidFill>
              </a:rPr>
              <a:t>jih</a:t>
            </a:r>
            <a:r>
              <a:rPr lang="en-GB" sz="2200" dirty="0">
                <a:solidFill>
                  <a:srgbClr val="414141"/>
                </a:solidFill>
              </a:rPr>
              <a:t> je </a:t>
            </a:r>
            <a:r>
              <a:rPr lang="en-GB" sz="2200" dirty="0" err="1">
                <a:solidFill>
                  <a:srgbClr val="414141"/>
                </a:solidFill>
              </a:rPr>
              <a:t>na</a:t>
            </a:r>
            <a:r>
              <a:rPr lang="en-GB" sz="2200" dirty="0">
                <a:solidFill>
                  <a:srgbClr val="414141"/>
                </a:solidFill>
              </a:rPr>
              <a:t> </a:t>
            </a:r>
            <a:r>
              <a:rPr lang="en-GB" sz="2200" dirty="0" err="1">
                <a:solidFill>
                  <a:srgbClr val="414141"/>
                </a:solidFill>
              </a:rPr>
              <a:t>vaši</a:t>
            </a:r>
            <a:r>
              <a:rPr lang="en-GB" sz="2200" dirty="0">
                <a:solidFill>
                  <a:srgbClr val="414141"/>
                </a:solidFill>
              </a:rPr>
              <a:t> </a:t>
            </a:r>
            <a:r>
              <a:rPr lang="en-GB" sz="2200" dirty="0" err="1">
                <a:solidFill>
                  <a:srgbClr val="414141"/>
                </a:solidFill>
              </a:rPr>
              <a:t>spletni</a:t>
            </a:r>
            <a:r>
              <a:rPr lang="en-GB" sz="2200" dirty="0">
                <a:solidFill>
                  <a:srgbClr val="414141"/>
                </a:solidFill>
              </a:rPr>
              <a:t> </a:t>
            </a:r>
            <a:r>
              <a:rPr lang="en-GB" sz="2200" dirty="0" err="1">
                <a:solidFill>
                  <a:srgbClr val="414141"/>
                </a:solidFill>
              </a:rPr>
              <a:t>strani</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najti</a:t>
            </a:r>
            <a:r>
              <a:rPr lang="en-GB" sz="2200" dirty="0">
                <a:solidFill>
                  <a:srgbClr val="414141"/>
                </a:solidFill>
              </a:rPr>
              <a:t>, da so </a:t>
            </a:r>
            <a:r>
              <a:rPr lang="en-GB" sz="2200" dirty="0" err="1">
                <a:solidFill>
                  <a:srgbClr val="414141"/>
                </a:solidFill>
              </a:rPr>
              <a:t>enostavne</a:t>
            </a:r>
            <a:r>
              <a:rPr lang="en-GB" sz="2200" dirty="0">
                <a:solidFill>
                  <a:srgbClr val="414141"/>
                </a:solidFill>
              </a:rPr>
              <a:t> za </a:t>
            </a:r>
            <a:r>
              <a:rPr lang="en-GB" sz="2200" dirty="0" err="1">
                <a:solidFill>
                  <a:srgbClr val="414141"/>
                </a:solidFill>
              </a:rPr>
              <a:t>uporabo</a:t>
            </a:r>
            <a:r>
              <a:rPr lang="en-GB" sz="2200" dirty="0">
                <a:solidFill>
                  <a:srgbClr val="414141"/>
                </a:solidFill>
              </a:rPr>
              <a:t> in </a:t>
            </a:r>
            <a:r>
              <a:rPr lang="en-GB" sz="2200" dirty="0" err="1">
                <a:solidFill>
                  <a:srgbClr val="414141"/>
                </a:solidFill>
              </a:rPr>
              <a:t>spodbujajo</a:t>
            </a:r>
            <a:r>
              <a:rPr lang="en-GB" sz="2200" dirty="0">
                <a:solidFill>
                  <a:srgbClr val="414141"/>
                </a:solidFill>
              </a:rPr>
              <a:t> </a:t>
            </a:r>
            <a:r>
              <a:rPr lang="en-GB" sz="2200" dirty="0" err="1">
                <a:solidFill>
                  <a:srgbClr val="414141"/>
                </a:solidFill>
              </a:rPr>
              <a:t>odprte</a:t>
            </a:r>
            <a:r>
              <a:rPr lang="en-GB" sz="2200" dirty="0">
                <a:solidFill>
                  <a:srgbClr val="414141"/>
                </a:solidFill>
              </a:rPr>
              <a:t> </a:t>
            </a:r>
            <a:r>
              <a:rPr lang="en-GB" sz="2200" dirty="0" err="1">
                <a:solidFill>
                  <a:srgbClr val="414141"/>
                </a:solidFill>
              </a:rPr>
              <a:t>povratne</a:t>
            </a:r>
            <a:r>
              <a:rPr lang="en-GB" sz="2200" dirty="0">
                <a:solidFill>
                  <a:srgbClr val="414141"/>
                </a:solidFill>
              </a:rPr>
              <a:t> </a:t>
            </a:r>
            <a:r>
              <a:rPr lang="en-GB" sz="2200" dirty="0" err="1">
                <a:solidFill>
                  <a:srgbClr val="414141"/>
                </a:solidFill>
              </a:rPr>
              <a:t>informacije</a:t>
            </a:r>
            <a:r>
              <a:rPr lang="en-GB" sz="2200" dirty="0">
                <a:solidFill>
                  <a:srgbClr val="414141"/>
                </a:solidFill>
              </a:rPr>
              <a:t>.</a:t>
            </a:r>
          </a:p>
          <a:p>
            <a:pPr>
              <a:lnSpc>
                <a:spcPts val="2240"/>
              </a:lnSpc>
            </a:pPr>
            <a:endParaRPr lang="en-US" sz="2200" dirty="0">
              <a:solidFill>
                <a:srgbClr val="414141"/>
              </a:solidFill>
            </a:endParaRPr>
          </a:p>
        </p:txBody>
      </p:sp>
      <p:cxnSp>
        <p:nvCxnSpPr>
          <p:cNvPr id="5" name="Straight Connector 4">
            <a:extLst>
              <a:ext uri="{FF2B5EF4-FFF2-40B4-BE49-F238E27FC236}">
                <a16:creationId xmlns:a16="http://schemas.microsoft.com/office/drawing/2014/main" id="{962D654A-2057-AECA-4490-784A3EEA3F6A}"/>
              </a:ext>
            </a:extLst>
          </p:cNvPr>
          <p:cNvCxnSpPr>
            <a:cxnSpLocks/>
          </p:cNvCxnSpPr>
          <p:nvPr/>
        </p:nvCxnSpPr>
        <p:spPr>
          <a:xfrm>
            <a:off x="4245431"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5E77B-454C-4374-D54F-A889EC9BF9E0}"/>
              </a:ext>
            </a:extLst>
          </p:cNvPr>
          <p:cNvCxnSpPr>
            <a:cxnSpLocks/>
          </p:cNvCxnSpPr>
          <p:nvPr/>
        </p:nvCxnSpPr>
        <p:spPr>
          <a:xfrm>
            <a:off x="7973788"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8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1. del:</a:t>
            </a:r>
          </a:p>
          <a:p>
            <a:pPr>
              <a:lnSpc>
                <a:spcPts val="2620"/>
              </a:lnSpc>
            </a:pPr>
            <a:r>
              <a:rPr lang="en-US" sz="2600" dirty="0"/>
              <a:t>Orodja za tržne raziskave. Razumevanje trga – vaši gostje in njihove želje? </a:t>
            </a:r>
          </a:p>
          <a:p>
            <a:pPr>
              <a:spcAft>
                <a:spcPts val="600"/>
              </a:spcAft>
            </a:pPr>
            <a:endParaRPr lang="en-US" sz="1600" dirty="0"/>
          </a:p>
          <a:p>
            <a:pPr>
              <a:spcAft>
                <a:spcPts val="600"/>
              </a:spcAft>
            </a:pPr>
            <a:r>
              <a:rPr lang="en-US" sz="3200" b="1" dirty="0"/>
              <a:t>2. del:</a:t>
            </a:r>
          </a:p>
          <a:p>
            <a:pPr>
              <a:lnSpc>
                <a:spcPts val="2620"/>
              </a:lnSpc>
            </a:pPr>
            <a:r>
              <a:rPr lang="en-US" sz="2600" dirty="0"/>
              <a:t>Opredelitev koncepta in vrednostne ponudbe</a:t>
            </a:r>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 2 (1. del)</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Avtor fotografije:</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5E47-429B-D96E-638F-E49C916C70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937139-F01E-1BD6-876E-C46677C17B16}"/>
              </a:ext>
            </a:extLst>
          </p:cNvPr>
          <p:cNvSpPr>
            <a:spLocks noGrp="1"/>
          </p:cNvSpPr>
          <p:nvPr>
            <p:ph type="body" sz="quarter" idx="16"/>
          </p:nvPr>
        </p:nvSpPr>
        <p:spPr>
          <a:xfrm>
            <a:off x="653780" y="247673"/>
            <a:ext cx="9551577" cy="803654"/>
          </a:xfrm>
        </p:spPr>
        <p:txBody>
          <a:bodyPr/>
          <a:lstStyle/>
          <a:p>
            <a:pPr>
              <a:lnSpc>
                <a:spcPts val="3720"/>
              </a:lnSpc>
            </a:pPr>
            <a:r>
              <a:rPr lang="en-US" dirty="0"/>
              <a:t>Povratne informacije strank – kako zbrati povratne informacije</a:t>
            </a:r>
          </a:p>
        </p:txBody>
      </p:sp>
      <p:sp>
        <p:nvSpPr>
          <p:cNvPr id="6" name="Text Placeholder 5">
            <a:extLst>
              <a:ext uri="{FF2B5EF4-FFF2-40B4-BE49-F238E27FC236}">
                <a16:creationId xmlns:a16="http://schemas.microsoft.com/office/drawing/2014/main" id="{0081BCA7-F19E-F13A-8C3B-92B05C0A7AB9}"/>
              </a:ext>
            </a:extLst>
          </p:cNvPr>
          <p:cNvSpPr>
            <a:spLocks noGrp="1"/>
          </p:cNvSpPr>
          <p:nvPr>
            <p:ph type="body" sz="quarter" idx="19"/>
          </p:nvPr>
        </p:nvSpPr>
        <p:spPr>
          <a:xfrm>
            <a:off x="653780" y="1541767"/>
            <a:ext cx="7790973" cy="803654"/>
          </a:xfrm>
        </p:spPr>
        <p:txBody>
          <a:bodyPr lIns="91440" tIns="45720" rIns="91440" bIns="45720" anchor="t">
            <a:noAutofit/>
          </a:bodyPr>
          <a:lstStyle/>
          <a:p>
            <a:pPr>
              <a:lnSpc>
                <a:spcPts val="2900"/>
              </a:lnSpc>
            </a:pPr>
            <a:r>
              <a:rPr lang="en-US" dirty="0"/>
              <a:t>Kako </a:t>
            </a:r>
            <a:r>
              <a:rPr lang="en-US" dirty="0" err="1"/>
              <a:t>ugotoviti</a:t>
            </a:r>
            <a:r>
              <a:rPr lang="en-US" dirty="0"/>
              <a:t>, </a:t>
            </a:r>
            <a:r>
              <a:rPr lang="en-US" dirty="0" err="1"/>
              <a:t>kaj</a:t>
            </a:r>
            <a:r>
              <a:rPr lang="en-US" dirty="0"/>
              <a:t> </a:t>
            </a:r>
            <a:r>
              <a:rPr lang="en-US" dirty="0" err="1"/>
              <a:t>imajo</a:t>
            </a:r>
            <a:r>
              <a:rPr lang="en-US" dirty="0"/>
              <a:t> </a:t>
            </a:r>
            <a:r>
              <a:rPr lang="en-US" dirty="0" err="1"/>
              <a:t>vaši</a:t>
            </a:r>
            <a:r>
              <a:rPr lang="en-US" dirty="0"/>
              <a:t> </a:t>
            </a:r>
            <a:r>
              <a:rPr lang="en-US" dirty="0" err="1"/>
              <a:t>gostje</a:t>
            </a:r>
            <a:r>
              <a:rPr lang="en-US" dirty="0"/>
              <a:t> </a:t>
            </a:r>
            <a:r>
              <a:rPr lang="en-US" dirty="0" err="1"/>
              <a:t>radi</a:t>
            </a:r>
            <a:r>
              <a:rPr lang="en-US" dirty="0"/>
              <a:t> in </a:t>
            </a:r>
            <a:r>
              <a:rPr lang="en-US" dirty="0" err="1"/>
              <a:t>česa</a:t>
            </a:r>
            <a:r>
              <a:rPr lang="en-US" dirty="0"/>
              <a:t> ne </a:t>
            </a:r>
            <a:r>
              <a:rPr lang="en-US" dirty="0" err="1"/>
              <a:t>marajo</a:t>
            </a:r>
            <a:r>
              <a:rPr lang="en-US" dirty="0"/>
              <a:t>?</a:t>
            </a:r>
          </a:p>
          <a:p>
            <a:pPr>
              <a:lnSpc>
                <a:spcPts val="2900"/>
              </a:lnSpc>
            </a:pPr>
            <a:endParaRPr lang="en-US" dirty="0"/>
          </a:p>
        </p:txBody>
      </p:sp>
      <p:cxnSp>
        <p:nvCxnSpPr>
          <p:cNvPr id="2" name="Straight Connector 1">
            <a:extLst>
              <a:ext uri="{FF2B5EF4-FFF2-40B4-BE49-F238E27FC236}">
                <a16:creationId xmlns:a16="http://schemas.microsoft.com/office/drawing/2014/main" id="{1B89B15B-8E8B-3A51-2F6D-B43D3C82E2A7}"/>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5DCEEE9-87F5-518F-98F6-A686AE774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3" name="Text Placeholder 4">
            <a:extLst>
              <a:ext uri="{FF2B5EF4-FFF2-40B4-BE49-F238E27FC236}">
                <a16:creationId xmlns:a16="http://schemas.microsoft.com/office/drawing/2014/main" id="{CD7E8DEB-D19C-8FEB-6116-05E3E5FFC8B8}"/>
              </a:ext>
            </a:extLst>
          </p:cNvPr>
          <p:cNvSpPr txBox="1">
            <a:spLocks/>
          </p:cNvSpPr>
          <p:nvPr/>
        </p:nvSpPr>
        <p:spPr>
          <a:xfrm>
            <a:off x="653780" y="2953176"/>
            <a:ext cx="11027686" cy="3657600"/>
          </a:xfrm>
          <a:prstGeom prst="rect">
            <a:avLst/>
          </a:prstGeom>
        </p:spPr>
        <p:txBody>
          <a:bodyPr lIns="91440" tIns="45720" rIns="91440" bIns="45720" numCol="3"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err="1">
                <a:solidFill>
                  <a:srgbClr val="459597"/>
                </a:solidFill>
              </a:rPr>
              <a:t>Sledenje</a:t>
            </a:r>
            <a:r>
              <a:rPr lang="en-GB" sz="2800" b="1" dirty="0">
                <a:solidFill>
                  <a:srgbClr val="459597"/>
                </a:solidFill>
              </a:rPr>
              <a:t> </a:t>
            </a:r>
            <a:r>
              <a:rPr lang="en-GB" sz="2800" b="1" dirty="0" err="1">
                <a:solidFill>
                  <a:srgbClr val="459597"/>
                </a:solidFill>
              </a:rPr>
              <a:t>družbenim</a:t>
            </a:r>
            <a:r>
              <a:rPr lang="en-GB" sz="2800" b="1" dirty="0">
                <a:solidFill>
                  <a:srgbClr val="459597"/>
                </a:solidFill>
              </a:rPr>
              <a:t> </a:t>
            </a:r>
            <a:r>
              <a:rPr lang="en-GB" sz="2800" b="1" dirty="0" err="1">
                <a:solidFill>
                  <a:srgbClr val="459597"/>
                </a:solidFill>
              </a:rPr>
              <a:t>medijem</a:t>
            </a:r>
            <a:endParaRPr lang="en-GB" sz="2800" b="1" dirty="0" err="1">
              <a:solidFill>
                <a:srgbClr val="459597"/>
              </a:solidFill>
              <a:ea typeface="Calibri"/>
              <a:cs typeface="Calibri"/>
            </a:endParaRPr>
          </a:p>
          <a:p>
            <a:pPr>
              <a:lnSpc>
                <a:spcPts val="2240"/>
              </a:lnSpc>
            </a:pPr>
            <a:r>
              <a:rPr lang="en-GB" sz="2200" dirty="0" err="1">
                <a:solidFill>
                  <a:srgbClr val="414141"/>
                </a:solidFill>
              </a:rPr>
              <a:t>Stranke</a:t>
            </a:r>
            <a:r>
              <a:rPr lang="en-GB" sz="2200" dirty="0">
                <a:solidFill>
                  <a:srgbClr val="414141"/>
                </a:solidFill>
              </a:rPr>
              <a:t> </a:t>
            </a:r>
            <a:r>
              <a:rPr lang="en-GB" sz="2200" dirty="0" err="1">
                <a:solidFill>
                  <a:srgbClr val="414141"/>
                </a:solidFill>
              </a:rPr>
              <a:t>pogosto</a:t>
            </a:r>
            <a:r>
              <a:rPr lang="en-GB" sz="2200" dirty="0">
                <a:solidFill>
                  <a:srgbClr val="414141"/>
                </a:solidFill>
              </a:rPr>
              <a:t> </a:t>
            </a:r>
            <a:r>
              <a:rPr lang="en-GB" sz="2200" dirty="0" err="1">
                <a:solidFill>
                  <a:srgbClr val="414141"/>
                </a:solidFill>
              </a:rPr>
              <a:t>delijo</a:t>
            </a:r>
            <a:r>
              <a:rPr lang="en-GB" sz="2200" dirty="0">
                <a:solidFill>
                  <a:srgbClr val="414141"/>
                </a:solidFill>
              </a:rPr>
              <a:t> </a:t>
            </a:r>
            <a:r>
              <a:rPr lang="en-GB" sz="2200" dirty="0" err="1">
                <a:solidFill>
                  <a:srgbClr val="414141"/>
                </a:solidFill>
              </a:rPr>
              <a:t>mnenja</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družbenih</a:t>
            </a:r>
            <a:r>
              <a:rPr lang="en-GB" sz="2200" dirty="0">
                <a:solidFill>
                  <a:srgbClr val="414141"/>
                </a:solidFill>
              </a:rPr>
              <a:t> </a:t>
            </a:r>
            <a:r>
              <a:rPr lang="en-GB" sz="2200" dirty="0" err="1">
                <a:solidFill>
                  <a:srgbClr val="414141"/>
                </a:solidFill>
              </a:rPr>
              <a:t>omrežjih</a:t>
            </a:r>
            <a:r>
              <a:rPr lang="en-GB" sz="2200" dirty="0">
                <a:solidFill>
                  <a:srgbClr val="414141"/>
                </a:solidFill>
              </a:rPr>
              <a:t>. Z </a:t>
            </a:r>
            <a:r>
              <a:rPr lang="en-GB" sz="2200" dirty="0" err="1">
                <a:solidFill>
                  <a:srgbClr val="414141"/>
                </a:solidFill>
              </a:rPr>
              <a:t>orodji</a:t>
            </a:r>
            <a:r>
              <a:rPr lang="en-GB" sz="2200" dirty="0">
                <a:solidFill>
                  <a:srgbClr val="414141"/>
                </a:solidFill>
              </a:rPr>
              <a:t> za </a:t>
            </a:r>
            <a:r>
              <a:rPr lang="en-GB" sz="2200" dirty="0" err="1">
                <a:solidFill>
                  <a:srgbClr val="414141"/>
                </a:solidFill>
              </a:rPr>
              <a:t>spremljanje</a:t>
            </a:r>
            <a:r>
              <a:rPr lang="en-GB" sz="2200" dirty="0">
                <a:solidFill>
                  <a:srgbClr val="414141"/>
                </a:solidFill>
              </a:rPr>
              <a:t> </a:t>
            </a:r>
            <a:r>
              <a:rPr lang="en-GB" sz="2200" dirty="0" err="1">
                <a:solidFill>
                  <a:srgbClr val="414141"/>
                </a:solidFill>
              </a:rPr>
              <a:t>družbenih</a:t>
            </a:r>
            <a:r>
              <a:rPr lang="en-GB" sz="2200" dirty="0">
                <a:solidFill>
                  <a:srgbClr val="414141"/>
                </a:solidFill>
              </a:rPr>
              <a:t> </a:t>
            </a:r>
            <a:r>
              <a:rPr lang="en-GB" sz="2200" dirty="0" err="1">
                <a:solidFill>
                  <a:srgbClr val="414141"/>
                </a:solidFill>
              </a:rPr>
              <a:t>omrežij</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poiščete</a:t>
            </a:r>
            <a:r>
              <a:rPr lang="en-GB" sz="2200" dirty="0">
                <a:solidFill>
                  <a:srgbClr val="414141"/>
                </a:solidFill>
              </a:rPr>
              <a:t> in </a:t>
            </a:r>
            <a:r>
              <a:rPr lang="en-GB" sz="2200" dirty="0" err="1">
                <a:solidFill>
                  <a:srgbClr val="414141"/>
                </a:solidFill>
              </a:rPr>
              <a:t>spremljate</a:t>
            </a:r>
            <a:r>
              <a:rPr lang="en-GB" sz="2200" dirty="0">
                <a:solidFill>
                  <a:srgbClr val="414141"/>
                </a:solidFill>
              </a:rPr>
              <a:t> </a:t>
            </a:r>
            <a:r>
              <a:rPr lang="en-GB" sz="2200" dirty="0" err="1">
                <a:solidFill>
                  <a:srgbClr val="414141"/>
                </a:solidFill>
              </a:rPr>
              <a:t>te</a:t>
            </a:r>
            <a:r>
              <a:rPr lang="en-GB" sz="2200" dirty="0">
                <a:solidFill>
                  <a:srgbClr val="414141"/>
                </a:solidFill>
              </a:rPr>
              <a:t> </a:t>
            </a:r>
            <a:r>
              <a:rPr lang="en-GB" sz="2200" dirty="0" err="1">
                <a:solidFill>
                  <a:srgbClr val="414141"/>
                </a:solidFill>
              </a:rPr>
              <a:t>pogovore</a:t>
            </a:r>
            <a:r>
              <a:rPr lang="en-GB" sz="2200" dirty="0">
                <a:solidFill>
                  <a:srgbClr val="414141"/>
                </a:solidFill>
              </a:rPr>
              <a:t>, </a:t>
            </a:r>
            <a:r>
              <a:rPr lang="en-GB" sz="2200" dirty="0" err="1">
                <a:solidFill>
                  <a:srgbClr val="414141"/>
                </a:solidFill>
              </a:rPr>
              <a:t>kar</a:t>
            </a:r>
            <a:r>
              <a:rPr lang="en-GB" sz="2200" dirty="0">
                <a:solidFill>
                  <a:srgbClr val="414141"/>
                </a:solidFill>
              </a:rPr>
              <a:t> </a:t>
            </a:r>
            <a:r>
              <a:rPr lang="en-GB" sz="2200" dirty="0" err="1">
                <a:solidFill>
                  <a:srgbClr val="414141"/>
                </a:solidFill>
              </a:rPr>
              <a:t>vam</a:t>
            </a:r>
            <a:r>
              <a:rPr lang="en-GB" sz="2200" dirty="0">
                <a:solidFill>
                  <a:srgbClr val="414141"/>
                </a:solidFill>
              </a:rPr>
              <a:t> </a:t>
            </a:r>
            <a:r>
              <a:rPr lang="en-GB" sz="2200" dirty="0" err="1">
                <a:solidFill>
                  <a:srgbClr val="414141"/>
                </a:solidFill>
              </a:rPr>
              <a:t>omogoča</a:t>
            </a:r>
            <a:r>
              <a:rPr lang="en-GB" sz="2200" dirty="0">
                <a:solidFill>
                  <a:srgbClr val="414141"/>
                </a:solidFill>
              </a:rPr>
              <a:t>, da se </a:t>
            </a:r>
            <a:r>
              <a:rPr lang="en-GB" sz="2200" dirty="0" err="1">
                <a:solidFill>
                  <a:srgbClr val="414141"/>
                </a:solidFill>
              </a:rPr>
              <a:t>odzivate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povratne</a:t>
            </a:r>
            <a:r>
              <a:rPr lang="en-GB" sz="2200" dirty="0">
                <a:solidFill>
                  <a:srgbClr val="414141"/>
                </a:solidFill>
              </a:rPr>
              <a:t> </a:t>
            </a:r>
            <a:r>
              <a:rPr lang="en-GB" sz="2200" dirty="0" err="1">
                <a:solidFill>
                  <a:srgbClr val="414141"/>
                </a:solidFill>
              </a:rPr>
              <a:t>informacije</a:t>
            </a:r>
            <a:r>
              <a:rPr lang="en-GB" sz="2200" dirty="0">
                <a:solidFill>
                  <a:srgbClr val="414141"/>
                </a:solidFill>
              </a:rPr>
              <a:t> in </a:t>
            </a:r>
            <a:r>
              <a:rPr lang="en-GB" sz="2200" dirty="0" err="1">
                <a:solidFill>
                  <a:srgbClr val="414141"/>
                </a:solidFill>
              </a:rPr>
              <a:t>opazujete</a:t>
            </a:r>
            <a:r>
              <a:rPr lang="en-GB" sz="2200" dirty="0">
                <a:solidFill>
                  <a:srgbClr val="414141"/>
                </a:solidFill>
              </a:rPr>
              <a:t> </a:t>
            </a:r>
            <a:r>
              <a:rPr lang="en-GB" sz="2200" dirty="0" err="1">
                <a:solidFill>
                  <a:srgbClr val="414141"/>
                </a:solidFill>
              </a:rPr>
              <a:t>splošne</a:t>
            </a:r>
            <a:r>
              <a:rPr lang="en-GB" sz="2200" dirty="0">
                <a:solidFill>
                  <a:srgbClr val="414141"/>
                </a:solidFill>
              </a:rPr>
              <a:t> </a:t>
            </a:r>
            <a:r>
              <a:rPr lang="en-GB" sz="2200" dirty="0" err="1">
                <a:solidFill>
                  <a:srgbClr val="414141"/>
                </a:solidFill>
              </a:rPr>
              <a:t>trende</a:t>
            </a:r>
            <a:r>
              <a:rPr lang="en-GB" sz="2200" dirty="0">
                <a:solidFill>
                  <a:srgbClr val="414141"/>
                </a:solidFill>
              </a:rPr>
              <a:t>.</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Analiza </a:t>
            </a:r>
            <a:r>
              <a:rPr lang="en-GB" sz="2800" b="1" dirty="0" err="1">
                <a:solidFill>
                  <a:srgbClr val="459597"/>
                </a:solidFill>
              </a:rPr>
              <a:t>povratnih</a:t>
            </a:r>
            <a:r>
              <a:rPr lang="en-GB" sz="2800" b="1" dirty="0">
                <a:solidFill>
                  <a:srgbClr val="459597"/>
                </a:solidFill>
              </a:rPr>
              <a:t> </a:t>
            </a:r>
            <a:r>
              <a:rPr lang="en-GB" sz="2800" b="1" dirty="0" err="1">
                <a:solidFill>
                  <a:srgbClr val="459597"/>
                </a:solidFill>
              </a:rPr>
              <a:t>informacij</a:t>
            </a:r>
            <a:r>
              <a:rPr lang="en-GB" sz="2800" b="1" dirty="0">
                <a:solidFill>
                  <a:srgbClr val="459597"/>
                </a:solidFill>
              </a:rPr>
              <a:t> </a:t>
            </a:r>
            <a:r>
              <a:rPr lang="en-GB" sz="2800" b="1" dirty="0" err="1">
                <a:solidFill>
                  <a:srgbClr val="459597"/>
                </a:solidFill>
              </a:rPr>
              <a:t>strank</a:t>
            </a:r>
            <a:r>
              <a:rPr lang="en-GB" sz="2800" b="1" dirty="0">
                <a:solidFill>
                  <a:srgbClr val="459597"/>
                </a:solidFill>
              </a:rPr>
              <a:t> </a:t>
            </a:r>
            <a:endParaRPr lang="en-GB" sz="2800" b="1" dirty="0">
              <a:solidFill>
                <a:srgbClr val="459597"/>
              </a:solidFill>
              <a:ea typeface="Calibri"/>
              <a:cs typeface="Calibri"/>
            </a:endParaRPr>
          </a:p>
          <a:p>
            <a:pPr>
              <a:lnSpc>
                <a:spcPts val="2240"/>
              </a:lnSpc>
            </a:pPr>
            <a:r>
              <a:rPr lang="en-GB" sz="2200" dirty="0">
                <a:solidFill>
                  <a:srgbClr val="414141"/>
                </a:solidFill>
              </a:rPr>
              <a:t>Analiza </a:t>
            </a:r>
            <a:r>
              <a:rPr lang="en-GB" sz="2200" dirty="0" err="1">
                <a:solidFill>
                  <a:srgbClr val="414141"/>
                </a:solidFill>
              </a:rPr>
              <a:t>lahko</a:t>
            </a:r>
            <a:r>
              <a:rPr lang="en-GB" sz="2200" dirty="0">
                <a:solidFill>
                  <a:srgbClr val="414141"/>
                </a:solidFill>
              </a:rPr>
              <a:t> </a:t>
            </a:r>
            <a:r>
              <a:rPr lang="en-GB" sz="2200" dirty="0" err="1">
                <a:solidFill>
                  <a:srgbClr val="414141"/>
                </a:solidFill>
              </a:rPr>
              <a:t>zagotovi</a:t>
            </a:r>
            <a:r>
              <a:rPr lang="en-GB" sz="2200" dirty="0">
                <a:solidFill>
                  <a:srgbClr val="414141"/>
                </a:solidFill>
              </a:rPr>
              <a:t> </a:t>
            </a:r>
            <a:r>
              <a:rPr lang="en-GB" sz="2200" dirty="0" err="1">
                <a:solidFill>
                  <a:srgbClr val="414141"/>
                </a:solidFill>
              </a:rPr>
              <a:t>dragocene</a:t>
            </a:r>
            <a:r>
              <a:rPr lang="en-GB" sz="2200" dirty="0">
                <a:solidFill>
                  <a:srgbClr val="414141"/>
                </a:solidFill>
              </a:rPr>
              <a:t> </a:t>
            </a:r>
            <a:r>
              <a:rPr lang="en-GB" sz="2200" dirty="0" err="1">
                <a:solidFill>
                  <a:srgbClr val="414141"/>
                </a:solidFill>
              </a:rPr>
              <a:t>povratne</a:t>
            </a:r>
            <a:r>
              <a:rPr lang="en-GB" sz="2200" dirty="0">
                <a:solidFill>
                  <a:srgbClr val="414141"/>
                </a:solidFill>
              </a:rPr>
              <a:t> </a:t>
            </a:r>
            <a:r>
              <a:rPr lang="en-GB" sz="2200" dirty="0" err="1">
                <a:solidFill>
                  <a:srgbClr val="414141"/>
                </a:solidFill>
              </a:rPr>
              <a:t>informacije</a:t>
            </a:r>
            <a:r>
              <a:rPr lang="en-GB" sz="2200" dirty="0">
                <a:solidFill>
                  <a:srgbClr val="414141"/>
                </a:solidFill>
              </a:rPr>
              <a:t> o </a:t>
            </a:r>
            <a:r>
              <a:rPr lang="en-GB" sz="2200" dirty="0" err="1">
                <a:solidFill>
                  <a:srgbClr val="414141"/>
                </a:solidFill>
              </a:rPr>
              <a:t>težavah</a:t>
            </a:r>
            <a:r>
              <a:rPr lang="en-GB" sz="2200" dirty="0">
                <a:solidFill>
                  <a:srgbClr val="414141"/>
                </a:solidFill>
              </a:rPr>
              <a:t>, s </a:t>
            </a:r>
            <a:r>
              <a:rPr lang="en-GB" sz="2200" dirty="0" err="1">
                <a:solidFill>
                  <a:srgbClr val="414141"/>
                </a:solidFill>
              </a:rPr>
              <a:t>katerimi</a:t>
            </a:r>
            <a:r>
              <a:rPr lang="en-GB" sz="2200" dirty="0">
                <a:solidFill>
                  <a:srgbClr val="414141"/>
                </a:solidFill>
              </a:rPr>
              <a:t> se </a:t>
            </a:r>
            <a:r>
              <a:rPr lang="en-GB" sz="2200" dirty="0" err="1">
                <a:solidFill>
                  <a:srgbClr val="414141"/>
                </a:solidFill>
              </a:rPr>
              <a:t>srečujejo</a:t>
            </a:r>
            <a:r>
              <a:rPr lang="en-GB" sz="2200" dirty="0">
                <a:solidFill>
                  <a:srgbClr val="414141"/>
                </a:solidFill>
              </a:rPr>
              <a:t> </a:t>
            </a:r>
            <a:r>
              <a:rPr lang="en-GB" sz="2200" dirty="0" err="1">
                <a:solidFill>
                  <a:srgbClr val="414141"/>
                </a:solidFill>
              </a:rPr>
              <a:t>stranke</a:t>
            </a:r>
            <a:r>
              <a:rPr lang="en-GB" sz="2200" dirty="0">
                <a:solidFill>
                  <a:srgbClr val="414141"/>
                </a:solidFill>
              </a:rPr>
              <a:t>. </a:t>
            </a:r>
            <a:r>
              <a:rPr lang="en-GB" sz="2200" dirty="0" err="1">
                <a:solidFill>
                  <a:srgbClr val="414141"/>
                </a:solidFill>
              </a:rPr>
              <a:t>Redno</a:t>
            </a:r>
            <a:r>
              <a:rPr lang="en-GB" sz="2200" dirty="0">
                <a:solidFill>
                  <a:srgbClr val="414141"/>
                </a:solidFill>
              </a:rPr>
              <a:t> </a:t>
            </a:r>
            <a:r>
              <a:rPr lang="en-GB" sz="2200" dirty="0" err="1">
                <a:solidFill>
                  <a:srgbClr val="414141"/>
                </a:solidFill>
              </a:rPr>
              <a:t>pregledujte</a:t>
            </a:r>
            <a:r>
              <a:rPr lang="en-GB" sz="2200" dirty="0">
                <a:solidFill>
                  <a:srgbClr val="414141"/>
                </a:solidFill>
              </a:rPr>
              <a:t> </a:t>
            </a:r>
            <a:r>
              <a:rPr lang="en-GB" sz="2200" dirty="0" err="1">
                <a:solidFill>
                  <a:srgbClr val="414141"/>
                </a:solidFill>
              </a:rPr>
              <a:t>sporočila</a:t>
            </a:r>
            <a:r>
              <a:rPr lang="en-GB" sz="2200" dirty="0">
                <a:solidFill>
                  <a:srgbClr val="414141"/>
                </a:solidFill>
              </a:rPr>
              <a:t> in </a:t>
            </a:r>
            <a:r>
              <a:rPr lang="en-GB" sz="2200" dirty="0" err="1">
                <a:solidFill>
                  <a:srgbClr val="414141"/>
                </a:solidFill>
              </a:rPr>
              <a:t>analizirajte</a:t>
            </a:r>
            <a:r>
              <a:rPr lang="en-GB" sz="2200" dirty="0">
                <a:solidFill>
                  <a:srgbClr val="414141"/>
                </a:solidFill>
              </a:rPr>
              <a:t>, da </a:t>
            </a:r>
            <a:r>
              <a:rPr lang="en-GB" sz="2200" dirty="0" err="1">
                <a:solidFill>
                  <a:srgbClr val="414141"/>
                </a:solidFill>
              </a:rPr>
              <a:t>ugotovite</a:t>
            </a:r>
            <a:r>
              <a:rPr lang="en-GB" sz="2200" dirty="0">
                <a:solidFill>
                  <a:srgbClr val="414141"/>
                </a:solidFill>
              </a:rPr>
              <a:t> </a:t>
            </a:r>
            <a:r>
              <a:rPr lang="en-GB" sz="2200" dirty="0" err="1">
                <a:solidFill>
                  <a:srgbClr val="414141"/>
                </a:solidFill>
              </a:rPr>
              <a:t>skupne</a:t>
            </a:r>
            <a:r>
              <a:rPr lang="en-GB" sz="2200" dirty="0">
                <a:solidFill>
                  <a:srgbClr val="414141"/>
                </a:solidFill>
              </a:rPr>
              <a:t> </a:t>
            </a:r>
            <a:r>
              <a:rPr lang="en-GB" sz="2200" dirty="0" err="1">
                <a:solidFill>
                  <a:srgbClr val="414141"/>
                </a:solidFill>
              </a:rPr>
              <a:t>težave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trende</a:t>
            </a:r>
            <a:r>
              <a:rPr lang="en-GB" sz="2200" dirty="0">
                <a:solidFill>
                  <a:srgbClr val="414141"/>
                </a:solidFill>
              </a:rPr>
              <a:t>.</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800" b="1" dirty="0">
              <a:solidFill>
                <a:srgbClr val="459597"/>
              </a:solidFill>
            </a:endParaRPr>
          </a:p>
          <a:p>
            <a:pPr>
              <a:lnSpc>
                <a:spcPts val="2240"/>
              </a:lnSpc>
            </a:pPr>
            <a:r>
              <a:rPr lang="en-GB" sz="2800" b="1" dirty="0" err="1">
                <a:solidFill>
                  <a:srgbClr val="459597"/>
                </a:solidFill>
              </a:rPr>
              <a:t>Platforme</a:t>
            </a:r>
            <a:r>
              <a:rPr lang="en-GB" sz="2800" b="1" dirty="0">
                <a:solidFill>
                  <a:srgbClr val="459597"/>
                </a:solidFill>
              </a:rPr>
              <a:t> za </a:t>
            </a:r>
            <a:r>
              <a:rPr lang="en-GB" sz="2800" b="1" dirty="0" err="1">
                <a:solidFill>
                  <a:srgbClr val="459597"/>
                </a:solidFill>
              </a:rPr>
              <a:t>pregled</a:t>
            </a:r>
            <a:endParaRPr lang="en-GB" sz="2800" b="1" dirty="0">
              <a:solidFill>
                <a:srgbClr val="459597"/>
              </a:solidFill>
              <a:ea typeface="Calibri"/>
              <a:cs typeface="Calibri"/>
            </a:endParaRPr>
          </a:p>
          <a:p>
            <a:pPr>
              <a:lnSpc>
                <a:spcPts val="2240"/>
              </a:lnSpc>
            </a:pPr>
            <a:r>
              <a:rPr lang="en-GB" sz="2200" dirty="0" err="1">
                <a:solidFill>
                  <a:srgbClr val="414141"/>
                </a:solidFill>
              </a:rPr>
              <a:t>Spletne</a:t>
            </a:r>
            <a:r>
              <a:rPr lang="en-GB" sz="2200" dirty="0">
                <a:solidFill>
                  <a:srgbClr val="414141"/>
                </a:solidFill>
              </a:rPr>
              <a:t> </a:t>
            </a:r>
            <a:r>
              <a:rPr lang="en-GB" sz="2200" dirty="0" err="1">
                <a:solidFill>
                  <a:srgbClr val="414141"/>
                </a:solidFill>
              </a:rPr>
              <a:t>platforme</a:t>
            </a:r>
            <a:r>
              <a:rPr lang="en-GB" sz="2200" dirty="0">
                <a:solidFill>
                  <a:srgbClr val="414141"/>
                </a:solidFill>
              </a:rPr>
              <a:t> za </a:t>
            </a:r>
            <a:r>
              <a:rPr lang="en-GB" sz="2200" dirty="0" err="1">
                <a:solidFill>
                  <a:srgbClr val="414141"/>
                </a:solidFill>
              </a:rPr>
              <a:t>pregled</a:t>
            </a:r>
            <a:r>
              <a:rPr lang="en-GB" sz="2200" dirty="0">
                <a:solidFill>
                  <a:srgbClr val="414141"/>
                </a:solidFill>
              </a:rPr>
              <a:t> so </a:t>
            </a:r>
            <a:r>
              <a:rPr lang="en-GB" sz="2200" dirty="0" err="1">
                <a:solidFill>
                  <a:srgbClr val="414141"/>
                </a:solidFill>
              </a:rPr>
              <a:t>prava</a:t>
            </a:r>
            <a:r>
              <a:rPr lang="en-GB" sz="2200" dirty="0">
                <a:solidFill>
                  <a:srgbClr val="414141"/>
                </a:solidFill>
              </a:rPr>
              <a:t> </a:t>
            </a:r>
            <a:r>
              <a:rPr lang="en-GB" sz="2200" dirty="0" err="1">
                <a:solidFill>
                  <a:srgbClr val="414141"/>
                </a:solidFill>
              </a:rPr>
              <a:t>zakladnica</a:t>
            </a:r>
            <a:r>
              <a:rPr lang="en-GB" sz="2200" dirty="0">
                <a:solidFill>
                  <a:srgbClr val="414141"/>
                </a:solidFill>
              </a:rPr>
              <a:t> </a:t>
            </a:r>
            <a:r>
              <a:rPr lang="en-GB" sz="2200" dirty="0" err="1">
                <a:solidFill>
                  <a:srgbClr val="414141"/>
                </a:solidFill>
              </a:rPr>
              <a:t>povratnih</a:t>
            </a:r>
            <a:r>
              <a:rPr lang="en-GB" sz="2200" dirty="0">
                <a:solidFill>
                  <a:srgbClr val="414141"/>
                </a:solidFill>
              </a:rPr>
              <a:t> </a:t>
            </a:r>
            <a:r>
              <a:rPr lang="en-GB" sz="2200" dirty="0" err="1">
                <a:solidFill>
                  <a:srgbClr val="414141"/>
                </a:solidFill>
              </a:rPr>
              <a:t>informacij</a:t>
            </a:r>
            <a:r>
              <a:rPr lang="en-GB" sz="2200" dirty="0">
                <a:solidFill>
                  <a:srgbClr val="414141"/>
                </a:solidFill>
              </a:rPr>
              <a:t> </a:t>
            </a:r>
            <a:r>
              <a:rPr lang="en-GB" sz="2200" dirty="0" err="1">
                <a:solidFill>
                  <a:srgbClr val="414141"/>
                </a:solidFill>
              </a:rPr>
              <a:t>strank</a:t>
            </a:r>
            <a:r>
              <a:rPr lang="en-GB" sz="2200" dirty="0">
                <a:solidFill>
                  <a:srgbClr val="414141"/>
                </a:solidFill>
              </a:rPr>
              <a:t>. </a:t>
            </a:r>
            <a:r>
              <a:rPr lang="en-GB" sz="2200" dirty="0" err="1">
                <a:solidFill>
                  <a:srgbClr val="414141"/>
                </a:solidFill>
              </a:rPr>
              <a:t>Strokovno</a:t>
            </a:r>
            <a:r>
              <a:rPr lang="en-GB" sz="2200" dirty="0">
                <a:solidFill>
                  <a:srgbClr val="414141"/>
                </a:solidFill>
              </a:rPr>
              <a:t> in </a:t>
            </a:r>
            <a:r>
              <a:rPr lang="en-GB" sz="2200" dirty="0" err="1">
                <a:solidFill>
                  <a:srgbClr val="414141"/>
                </a:solidFill>
              </a:rPr>
              <a:t>hvaležno</a:t>
            </a:r>
            <a:r>
              <a:rPr lang="en-GB" sz="2200" dirty="0">
                <a:solidFill>
                  <a:srgbClr val="414141"/>
                </a:solidFill>
              </a:rPr>
              <a:t> </a:t>
            </a:r>
            <a:r>
              <a:rPr lang="en-GB" sz="2200" dirty="0" err="1">
                <a:solidFill>
                  <a:srgbClr val="414141"/>
                </a:solidFill>
              </a:rPr>
              <a:t>odzivanje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pozitivne</a:t>
            </a:r>
            <a:r>
              <a:rPr lang="en-GB" sz="2200" dirty="0">
                <a:solidFill>
                  <a:srgbClr val="414141"/>
                </a:solidFill>
              </a:rPr>
              <a:t> in </a:t>
            </a:r>
            <a:r>
              <a:rPr lang="en-GB" sz="2200" dirty="0" err="1">
                <a:solidFill>
                  <a:srgbClr val="414141"/>
                </a:solidFill>
              </a:rPr>
              <a:t>negativne</a:t>
            </a:r>
            <a:r>
              <a:rPr lang="en-GB" sz="2200" dirty="0">
                <a:solidFill>
                  <a:srgbClr val="414141"/>
                </a:solidFill>
              </a:rPr>
              <a:t> </a:t>
            </a:r>
            <a:r>
              <a:rPr lang="en-GB" sz="2200" dirty="0" err="1">
                <a:solidFill>
                  <a:srgbClr val="414141"/>
                </a:solidFill>
              </a:rPr>
              <a:t>preglede</a:t>
            </a:r>
            <a:r>
              <a:rPr lang="en-GB" sz="2200" dirty="0">
                <a:solidFill>
                  <a:srgbClr val="414141"/>
                </a:solidFill>
              </a:rPr>
              <a:t> </a:t>
            </a:r>
            <a:r>
              <a:rPr lang="en-GB" sz="2200" dirty="0" err="1">
                <a:solidFill>
                  <a:srgbClr val="414141"/>
                </a:solidFill>
              </a:rPr>
              <a:t>kaže</a:t>
            </a:r>
            <a:r>
              <a:rPr lang="en-GB" sz="2200" dirty="0">
                <a:solidFill>
                  <a:srgbClr val="414141"/>
                </a:solidFill>
              </a:rPr>
              <a:t> </a:t>
            </a:r>
            <a:r>
              <a:rPr lang="en-GB" sz="2200" dirty="0" err="1">
                <a:solidFill>
                  <a:srgbClr val="414141"/>
                </a:solidFill>
              </a:rPr>
              <a:t>vašo</a:t>
            </a:r>
            <a:r>
              <a:rPr lang="en-GB" sz="2200" dirty="0">
                <a:solidFill>
                  <a:srgbClr val="414141"/>
                </a:solidFill>
              </a:rPr>
              <a:t> </a:t>
            </a:r>
            <a:r>
              <a:rPr lang="en-GB" sz="2200" dirty="0" err="1">
                <a:solidFill>
                  <a:srgbClr val="414141"/>
                </a:solidFill>
              </a:rPr>
              <a:t>zavezanost</a:t>
            </a:r>
            <a:r>
              <a:rPr lang="en-GB" sz="2200" dirty="0">
                <a:solidFill>
                  <a:srgbClr val="414141"/>
                </a:solidFill>
              </a:rPr>
              <a:t> k </a:t>
            </a:r>
            <a:r>
              <a:rPr lang="en-GB" sz="2200" dirty="0" err="1">
                <a:solidFill>
                  <a:srgbClr val="414141"/>
                </a:solidFill>
              </a:rPr>
              <a:t>zadovoljstvu</a:t>
            </a:r>
            <a:r>
              <a:rPr lang="en-GB" sz="2200" dirty="0">
                <a:solidFill>
                  <a:srgbClr val="414141"/>
                </a:solidFill>
              </a:rPr>
              <a:t> </a:t>
            </a:r>
            <a:r>
              <a:rPr lang="en-GB" sz="2200" dirty="0" err="1">
                <a:solidFill>
                  <a:srgbClr val="414141"/>
                </a:solidFill>
              </a:rPr>
              <a:t>strank</a:t>
            </a:r>
            <a:r>
              <a:rPr lang="en-GB" sz="2200" dirty="0">
                <a:solidFill>
                  <a:srgbClr val="414141"/>
                </a:solidFill>
              </a:rPr>
              <a:t>.</a:t>
            </a:r>
          </a:p>
          <a:p>
            <a:pPr>
              <a:lnSpc>
                <a:spcPts val="2240"/>
              </a:lnSpc>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453CA7D-3F77-EFC3-E9DE-6C45270FC18F}"/>
              </a:ext>
            </a:extLst>
          </p:cNvPr>
          <p:cNvCxnSpPr>
            <a:cxnSpLocks/>
          </p:cNvCxnSpPr>
          <p:nvPr/>
        </p:nvCxnSpPr>
        <p:spPr>
          <a:xfrm>
            <a:off x="4082143"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0735F-CAC1-A5EA-48C0-F60AFCB277EE}"/>
              </a:ext>
            </a:extLst>
          </p:cNvPr>
          <p:cNvCxnSpPr>
            <a:cxnSpLocks/>
          </p:cNvCxnSpPr>
          <p:nvPr/>
        </p:nvCxnSpPr>
        <p:spPr>
          <a:xfrm>
            <a:off x="7908472"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94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79F-C1BC-3CF1-F68F-36EC4C9DAA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4359C7-9E90-08C1-D58F-A5FAAE085D2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E595EF0F-5DFC-2FC3-5B5D-09EC08C70C58}"/>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456FC1F-E01E-5752-52B9-6EED9C5A9A1C}"/>
              </a:ext>
            </a:extLst>
          </p:cNvPr>
          <p:cNvSpPr>
            <a:spLocks noGrp="1"/>
          </p:cNvSpPr>
          <p:nvPr>
            <p:ph type="body" sz="quarter" idx="16"/>
          </p:nvPr>
        </p:nvSpPr>
        <p:spPr>
          <a:xfrm>
            <a:off x="4061011" y="801065"/>
            <a:ext cx="7956817" cy="803654"/>
          </a:xfrm>
          <a:prstGeom prst="rect">
            <a:avLst/>
          </a:prstGeom>
        </p:spPr>
        <p:txBody>
          <a:bodyPr/>
          <a:lstStyle/>
          <a:p>
            <a:pPr>
              <a:lnSpc>
                <a:spcPts val="2960"/>
              </a:lnSpc>
            </a:pPr>
            <a:r>
              <a:rPr lang="en-GB" sz="2800" dirty="0"/>
              <a:t>Praktične metode za zbiranje zanesljivih informacij</a:t>
            </a:r>
          </a:p>
          <a:p>
            <a:pPr>
              <a:lnSpc>
                <a:spcPts val="2960"/>
              </a:lnSpc>
            </a:pPr>
            <a:endParaRPr lang="en-GB" sz="2800" dirty="0"/>
          </a:p>
        </p:txBody>
      </p:sp>
      <p:sp>
        <p:nvSpPr>
          <p:cNvPr id="4" name="Text Placeholder 3">
            <a:extLst>
              <a:ext uri="{FF2B5EF4-FFF2-40B4-BE49-F238E27FC236}">
                <a16:creationId xmlns:a16="http://schemas.microsoft.com/office/drawing/2014/main" id="{12CC3868-9E36-0CAA-F969-4D3AF79B6E77}"/>
              </a:ext>
            </a:extLst>
          </p:cNvPr>
          <p:cNvSpPr>
            <a:spLocks noGrp="1"/>
          </p:cNvSpPr>
          <p:nvPr>
            <p:ph type="body" sz="quarter" idx="21"/>
          </p:nvPr>
        </p:nvSpPr>
        <p:spPr>
          <a:xfrm>
            <a:off x="4061011" y="1881924"/>
            <a:ext cx="7620455" cy="4447260"/>
          </a:xfrm>
          <a:prstGeom prst="rect">
            <a:avLst/>
          </a:prstGeom>
        </p:spPr>
        <p:txBody>
          <a:bodyPr lIns="91440" tIns="45720" rIns="91440" bIns="45720" anchor="t"/>
          <a:lstStyle/>
          <a:p>
            <a:pPr>
              <a:lnSpc>
                <a:spcPts val="2340"/>
              </a:lnSpc>
            </a:pPr>
            <a:r>
              <a:rPr lang="en-GB" b="0" i="0" err="1">
                <a:effectLst/>
                <a:latin typeface="Calibri"/>
                <a:ea typeface="Calibri"/>
                <a:cs typeface="Calibri"/>
              </a:rPr>
              <a:t>Razumite</a:t>
            </a:r>
            <a:r>
              <a:rPr lang="en-GB" b="0" i="0" dirty="0">
                <a:effectLst/>
                <a:latin typeface="Calibri"/>
                <a:ea typeface="Calibri"/>
                <a:cs typeface="Calibri"/>
              </a:rPr>
              <a:t>, </a:t>
            </a:r>
            <a:r>
              <a:rPr lang="en-GB" b="0" i="0" err="1">
                <a:effectLst/>
                <a:latin typeface="Calibri"/>
                <a:ea typeface="Calibri"/>
                <a:cs typeface="Calibri"/>
              </a:rPr>
              <a:t>kako</a:t>
            </a:r>
            <a:r>
              <a:rPr lang="en-GB" b="0" i="0" dirty="0">
                <a:effectLst/>
                <a:latin typeface="Calibri"/>
                <a:ea typeface="Calibri"/>
                <a:cs typeface="Calibri"/>
              </a:rPr>
              <a:t> </a:t>
            </a:r>
            <a:r>
              <a:rPr lang="en-GB" b="0" i="0" err="1">
                <a:effectLst/>
                <a:latin typeface="Calibri"/>
                <a:ea typeface="Calibri"/>
                <a:cs typeface="Calibri"/>
              </a:rPr>
              <a:t>zbrati</a:t>
            </a:r>
            <a:r>
              <a:rPr lang="en-GB" b="0" i="0" dirty="0">
                <a:effectLst/>
                <a:latin typeface="Calibri"/>
                <a:ea typeface="Calibri"/>
                <a:cs typeface="Calibri"/>
              </a:rPr>
              <a:t> </a:t>
            </a:r>
            <a:r>
              <a:rPr lang="en-GB" b="0" i="0" err="1">
                <a:effectLst/>
                <a:latin typeface="Calibri"/>
                <a:ea typeface="Calibri"/>
                <a:cs typeface="Calibri"/>
              </a:rPr>
              <a:t>informacije</a:t>
            </a:r>
            <a:r>
              <a:rPr lang="en-GB" b="0" i="0" dirty="0">
                <a:effectLst/>
                <a:latin typeface="Calibri"/>
                <a:ea typeface="Calibri"/>
                <a:cs typeface="Calibri"/>
              </a:rPr>
              <a:t> o </a:t>
            </a:r>
            <a:r>
              <a:rPr lang="en-GB" b="0" i="0" err="1">
                <a:effectLst/>
                <a:latin typeface="Calibri"/>
                <a:ea typeface="Calibri"/>
                <a:cs typeface="Calibri"/>
              </a:rPr>
              <a:t>lokalnem</a:t>
            </a:r>
            <a:r>
              <a:rPr lang="en-GB" b="0" i="0" dirty="0">
                <a:effectLst/>
                <a:latin typeface="Calibri"/>
                <a:ea typeface="Calibri"/>
                <a:cs typeface="Calibri"/>
              </a:rPr>
              <a:t> </a:t>
            </a:r>
            <a:r>
              <a:rPr lang="en-GB" b="0" i="0" err="1">
                <a:effectLst/>
                <a:latin typeface="Calibri"/>
                <a:ea typeface="Calibri"/>
                <a:cs typeface="Calibri"/>
              </a:rPr>
              <a:t>turističnem</a:t>
            </a:r>
            <a:r>
              <a:rPr lang="en-GB">
                <a:latin typeface="Calibri"/>
                <a:ea typeface="Calibri"/>
                <a:cs typeface="Calibri"/>
              </a:rPr>
              <a:t> </a:t>
            </a:r>
            <a:r>
              <a:rPr lang="en-GB" err="1">
                <a:latin typeface="Calibri"/>
                <a:ea typeface="Calibri"/>
                <a:cs typeface="Calibri"/>
              </a:rPr>
              <a:t>podjetju</a:t>
            </a:r>
            <a:endParaRPr lang="en-GB" b="0" i="0">
              <a:effectLst/>
              <a:latin typeface="Calibri"/>
              <a:ea typeface="Calibri"/>
              <a:cs typeface="Calibri"/>
            </a:endParaRPr>
          </a:p>
          <a:p>
            <a:pPr>
              <a:lnSpc>
                <a:spcPts val="2340"/>
              </a:lnSpc>
            </a:pPr>
            <a:r>
              <a:rPr lang="en-GB" b="0" i="0" dirty="0">
                <a:effectLst/>
                <a:latin typeface="Calibri"/>
                <a:ea typeface="Calibri"/>
                <a:cs typeface="Calibri"/>
              </a:rPr>
              <a:t>in se </a:t>
            </a:r>
            <a:r>
              <a:rPr lang="en-GB" b="0" i="0" err="1">
                <a:effectLst/>
                <a:latin typeface="Calibri"/>
                <a:ea typeface="Calibri"/>
                <a:cs typeface="Calibri"/>
              </a:rPr>
              <a:t>učite</a:t>
            </a:r>
            <a:r>
              <a:rPr lang="en-GB" b="0" i="0" dirty="0">
                <a:effectLst/>
                <a:latin typeface="Calibri"/>
                <a:ea typeface="Calibri"/>
                <a:cs typeface="Calibri"/>
              </a:rPr>
              <a:t> od </a:t>
            </a:r>
            <a:r>
              <a:rPr lang="en-GB" b="0" i="0" err="1">
                <a:effectLst/>
                <a:latin typeface="Calibri"/>
                <a:ea typeface="Calibri"/>
                <a:cs typeface="Calibri"/>
              </a:rPr>
              <a:t>drugih</a:t>
            </a:r>
            <a:r>
              <a:rPr lang="en-GB" b="0" i="0" dirty="0">
                <a:effectLst/>
                <a:latin typeface="Calibri"/>
                <a:ea typeface="Calibri"/>
                <a:cs typeface="Calibri"/>
              </a:rPr>
              <a:t> </a:t>
            </a:r>
            <a:r>
              <a:rPr lang="en-GB" b="0" i="0" err="1">
                <a:effectLst/>
                <a:latin typeface="Calibri"/>
                <a:ea typeface="Calibri"/>
                <a:cs typeface="Calibri"/>
              </a:rPr>
              <a:t>turističnih</a:t>
            </a:r>
            <a:r>
              <a:rPr lang="en-GB" b="0" i="0" dirty="0">
                <a:effectLst/>
                <a:latin typeface="Calibri"/>
                <a:ea typeface="Calibri"/>
                <a:cs typeface="Calibri"/>
              </a:rPr>
              <a:t> </a:t>
            </a:r>
            <a:r>
              <a:rPr lang="en-GB" b="0" i="0" err="1">
                <a:effectLst/>
                <a:latin typeface="Calibri"/>
                <a:ea typeface="Calibri"/>
                <a:cs typeface="Calibri"/>
              </a:rPr>
              <a:t>podjetij</a:t>
            </a:r>
            <a:r>
              <a:rPr lang="en-GB" b="0" i="0" dirty="0">
                <a:effectLst/>
                <a:latin typeface="Calibri"/>
                <a:ea typeface="Calibri"/>
                <a:cs typeface="Calibri"/>
              </a:rPr>
              <a:t>.  </a:t>
            </a:r>
            <a:r>
              <a:rPr lang="en-GB" b="0" i="0" err="1">
                <a:effectLst/>
                <a:latin typeface="Calibri"/>
                <a:ea typeface="Calibri"/>
                <a:cs typeface="Calibri"/>
              </a:rPr>
              <a:t>Mreženje</a:t>
            </a:r>
            <a:r>
              <a:rPr lang="en-GB" b="0" i="0" dirty="0">
                <a:effectLst/>
                <a:latin typeface="Calibri"/>
                <a:ea typeface="Calibri"/>
                <a:cs typeface="Calibri"/>
              </a:rPr>
              <a:t> </a:t>
            </a:r>
            <a:r>
              <a:rPr lang="en-GB" b="0" i="0" err="1">
                <a:effectLst/>
                <a:latin typeface="Calibri"/>
                <a:ea typeface="Calibri"/>
                <a:cs typeface="Calibri"/>
              </a:rPr>
              <a:t>ima</a:t>
            </a:r>
            <a:r>
              <a:rPr lang="en-GB" b="0" i="0" dirty="0">
                <a:effectLst/>
                <a:latin typeface="Calibri"/>
                <a:ea typeface="Calibri"/>
                <a:cs typeface="Calibri"/>
              </a:rPr>
              <a:t> </a:t>
            </a:r>
            <a:r>
              <a:rPr lang="en-GB" b="0" i="0" err="1">
                <a:effectLst/>
                <a:latin typeface="Calibri"/>
                <a:ea typeface="Calibri"/>
                <a:cs typeface="Calibri"/>
              </a:rPr>
              <a:t>pri</a:t>
            </a:r>
            <a:r>
              <a:rPr lang="en-GB" b="0" i="0" dirty="0">
                <a:effectLst/>
                <a:latin typeface="Calibri"/>
                <a:ea typeface="Calibri"/>
                <a:cs typeface="Calibri"/>
              </a:rPr>
              <a:t> </a:t>
            </a:r>
            <a:r>
              <a:rPr lang="en-GB" b="0" i="0" err="1">
                <a:effectLst/>
                <a:latin typeface="Calibri"/>
                <a:ea typeface="Calibri"/>
                <a:cs typeface="Calibri"/>
              </a:rPr>
              <a:t>tem</a:t>
            </a:r>
            <a:r>
              <a:rPr lang="en-GB" b="0" i="0" dirty="0">
                <a:effectLst/>
                <a:latin typeface="Calibri"/>
                <a:ea typeface="Calibri"/>
                <a:cs typeface="Calibri"/>
              </a:rPr>
              <a:t> </a:t>
            </a:r>
            <a:r>
              <a:rPr lang="en-GB" b="0" i="0" err="1">
                <a:effectLst/>
                <a:latin typeface="Calibri"/>
                <a:ea typeface="Calibri"/>
                <a:cs typeface="Calibri"/>
              </a:rPr>
              <a:t>ključno</a:t>
            </a:r>
            <a:r>
              <a:rPr lang="en-GB" b="0" i="0" dirty="0">
                <a:effectLst/>
                <a:latin typeface="Calibri"/>
                <a:ea typeface="Calibri"/>
                <a:cs typeface="Calibri"/>
              </a:rPr>
              <a:t> </a:t>
            </a:r>
            <a:r>
              <a:rPr lang="en-GB" b="0" i="0" err="1">
                <a:effectLst/>
                <a:latin typeface="Calibri"/>
                <a:ea typeface="Calibri"/>
                <a:cs typeface="Calibri"/>
              </a:rPr>
              <a:t>vlogo</a:t>
            </a:r>
            <a:r>
              <a:rPr lang="en-GB" b="0" i="0" dirty="0">
                <a:effectLst/>
                <a:latin typeface="Calibri"/>
                <a:ea typeface="Calibri"/>
                <a:cs typeface="Calibri"/>
              </a:rPr>
              <a:t>. </a:t>
            </a:r>
            <a:r>
              <a:rPr lang="en-GB" b="0" i="0" err="1">
                <a:effectLst/>
                <a:latin typeface="Calibri"/>
                <a:ea typeface="Calibri"/>
                <a:cs typeface="Calibri"/>
              </a:rPr>
              <a:t>Mreženje</a:t>
            </a:r>
            <a:r>
              <a:rPr lang="en-GB" b="0" i="0" dirty="0">
                <a:effectLst/>
                <a:latin typeface="Calibri"/>
                <a:ea typeface="Calibri"/>
                <a:cs typeface="Calibri"/>
              </a:rPr>
              <a:t> </a:t>
            </a:r>
            <a:r>
              <a:rPr lang="en-GB" b="0" i="0" err="1">
                <a:effectLst/>
                <a:latin typeface="Calibri"/>
                <a:ea typeface="Calibri"/>
                <a:cs typeface="Calibri"/>
              </a:rPr>
              <a:t>pomeni</a:t>
            </a:r>
            <a:r>
              <a:rPr lang="en-GB" b="0" i="0" dirty="0">
                <a:effectLst/>
                <a:latin typeface="Calibri"/>
                <a:ea typeface="Calibri"/>
                <a:cs typeface="Calibri"/>
              </a:rPr>
              <a:t> </a:t>
            </a:r>
            <a:r>
              <a:rPr lang="en-GB" b="0" i="0" err="1">
                <a:effectLst/>
                <a:latin typeface="Calibri"/>
                <a:ea typeface="Calibri"/>
                <a:cs typeface="Calibri"/>
              </a:rPr>
              <a:t>učenje</a:t>
            </a:r>
            <a:r>
              <a:rPr lang="en-GB" b="0" i="0" dirty="0">
                <a:effectLst/>
                <a:latin typeface="Calibri"/>
                <a:ea typeface="Calibri"/>
                <a:cs typeface="Calibri"/>
              </a:rPr>
              <a:t> </a:t>
            </a:r>
            <a:r>
              <a:rPr lang="en-GB" b="0" i="0" err="1">
                <a:effectLst/>
                <a:latin typeface="Calibri"/>
                <a:ea typeface="Calibri"/>
                <a:cs typeface="Calibri"/>
              </a:rPr>
              <a:t>prek</a:t>
            </a:r>
            <a:r>
              <a:rPr lang="en-GB" b="0" i="0" dirty="0">
                <a:effectLst/>
                <a:latin typeface="Calibri"/>
                <a:ea typeface="Calibri"/>
                <a:cs typeface="Calibri"/>
              </a:rPr>
              <a:t> </a:t>
            </a:r>
            <a:r>
              <a:rPr lang="en-GB" b="0" i="0" err="1">
                <a:effectLst/>
                <a:latin typeface="Calibri"/>
                <a:ea typeface="Calibri"/>
                <a:cs typeface="Calibri"/>
              </a:rPr>
              <a:t>skupin</a:t>
            </a:r>
            <a:r>
              <a:rPr lang="en-GB" b="0" i="0" dirty="0">
                <a:effectLst/>
                <a:latin typeface="Calibri"/>
                <a:ea typeface="Calibri"/>
                <a:cs typeface="Calibri"/>
              </a:rPr>
              <a:t> </a:t>
            </a:r>
            <a:r>
              <a:rPr lang="en-GB" b="0" i="0" err="1">
                <a:effectLst/>
                <a:latin typeface="Calibri"/>
                <a:ea typeface="Calibri"/>
                <a:cs typeface="Calibri"/>
              </a:rPr>
              <a:t>ljudi</a:t>
            </a:r>
            <a:r>
              <a:rPr lang="en-GB" b="0" i="0" dirty="0">
                <a:effectLst/>
                <a:latin typeface="Calibri"/>
                <a:ea typeface="Calibri"/>
                <a:cs typeface="Calibri"/>
              </a:rPr>
              <a:t>. To so </a:t>
            </a:r>
            <a:r>
              <a:rPr lang="en-GB" b="0" i="0" err="1">
                <a:effectLst/>
                <a:latin typeface="Calibri"/>
                <a:ea typeface="Calibri"/>
                <a:cs typeface="Calibri"/>
              </a:rPr>
              <a:t>lahko</a:t>
            </a:r>
            <a:r>
              <a:rPr lang="en-GB" b="0" i="0" dirty="0">
                <a:effectLst/>
                <a:latin typeface="Calibri"/>
                <a:ea typeface="Calibri"/>
                <a:cs typeface="Calibri"/>
              </a:rPr>
              <a:t> </a:t>
            </a:r>
            <a:r>
              <a:rPr lang="en-GB" b="0" i="0" err="1">
                <a:effectLst/>
                <a:latin typeface="Calibri"/>
                <a:ea typeface="Calibri"/>
                <a:cs typeface="Calibri"/>
              </a:rPr>
              <a:t>lokalna</a:t>
            </a:r>
            <a:r>
              <a:rPr lang="en-GB" b="0" i="0" dirty="0">
                <a:effectLst/>
                <a:latin typeface="Calibri"/>
                <a:ea typeface="Calibri"/>
                <a:cs typeface="Calibri"/>
              </a:rPr>
              <a:t> </a:t>
            </a:r>
            <a:r>
              <a:rPr lang="en-GB" b="0" i="0" err="1">
                <a:effectLst/>
                <a:latin typeface="Calibri"/>
                <a:ea typeface="Calibri"/>
                <a:cs typeface="Calibri"/>
              </a:rPr>
              <a:t>podjetja</a:t>
            </a:r>
            <a:r>
              <a:rPr lang="en-GB" b="0" i="0" dirty="0">
                <a:effectLst/>
                <a:latin typeface="Calibri"/>
                <a:ea typeface="Calibri"/>
                <a:cs typeface="Calibri"/>
              </a:rPr>
              <a:t>, ki </a:t>
            </a:r>
            <a:r>
              <a:rPr lang="en-GB" b="0" i="0" err="1">
                <a:effectLst/>
                <a:latin typeface="Calibri"/>
                <a:ea typeface="Calibri"/>
                <a:cs typeface="Calibri"/>
              </a:rPr>
              <a:t>delujejo</a:t>
            </a:r>
            <a:r>
              <a:rPr lang="en-GB" b="0" i="0" dirty="0">
                <a:effectLst/>
                <a:latin typeface="Calibri"/>
                <a:ea typeface="Calibri"/>
                <a:cs typeface="Calibri"/>
              </a:rPr>
              <a:t> v </a:t>
            </a:r>
            <a:r>
              <a:rPr lang="en-GB" b="0" i="0" err="1">
                <a:effectLst/>
                <a:latin typeface="Calibri"/>
                <a:ea typeface="Calibri"/>
                <a:cs typeface="Calibri"/>
              </a:rPr>
              <a:t>isti</a:t>
            </a:r>
            <a:r>
              <a:rPr lang="en-GB" b="0" i="0" dirty="0">
                <a:effectLst/>
                <a:latin typeface="Calibri"/>
                <a:ea typeface="Calibri"/>
                <a:cs typeface="Calibri"/>
              </a:rPr>
              <a:t> </a:t>
            </a:r>
            <a:r>
              <a:rPr lang="en-GB" b="0" i="0" err="1">
                <a:effectLst/>
                <a:latin typeface="Calibri"/>
                <a:ea typeface="Calibri"/>
                <a:cs typeface="Calibri"/>
              </a:rPr>
              <a:t>panogi</a:t>
            </a:r>
            <a:r>
              <a:rPr lang="en-GB" b="0" i="0" dirty="0">
                <a:effectLst/>
                <a:latin typeface="Calibri"/>
                <a:ea typeface="Calibri"/>
                <a:cs typeface="Calibri"/>
              </a:rPr>
              <a:t> </a:t>
            </a:r>
            <a:r>
              <a:rPr lang="en-GB" b="0" i="0" err="1">
                <a:effectLst/>
                <a:latin typeface="Calibri"/>
                <a:ea typeface="Calibri"/>
                <a:cs typeface="Calibri"/>
              </a:rPr>
              <a:t>kot</a:t>
            </a:r>
            <a:r>
              <a:rPr lang="en-GB" b="0" i="0" dirty="0">
                <a:effectLst/>
                <a:latin typeface="Calibri"/>
                <a:ea typeface="Calibri"/>
                <a:cs typeface="Calibri"/>
              </a:rPr>
              <a:t> vi </a:t>
            </a:r>
            <a:r>
              <a:rPr lang="en-GB" b="0" i="0" err="1">
                <a:effectLst/>
                <a:latin typeface="Calibri"/>
                <a:ea typeface="Calibri"/>
                <a:cs typeface="Calibri"/>
              </a:rPr>
              <a:t>ali</a:t>
            </a:r>
            <a:r>
              <a:rPr lang="en-GB" b="0" i="0" dirty="0">
                <a:effectLst/>
                <a:latin typeface="Calibri"/>
                <a:ea typeface="Calibri"/>
                <a:cs typeface="Calibri"/>
              </a:rPr>
              <a:t> pa </a:t>
            </a:r>
            <a:r>
              <a:rPr lang="en-GB" b="0" i="0" err="1">
                <a:effectLst/>
                <a:latin typeface="Calibri"/>
                <a:ea typeface="Calibri"/>
                <a:cs typeface="Calibri"/>
              </a:rPr>
              <a:t>preprosto</a:t>
            </a:r>
            <a:r>
              <a:rPr lang="en-GB" b="0" i="0" dirty="0">
                <a:effectLst/>
                <a:latin typeface="Calibri"/>
                <a:ea typeface="Calibri"/>
                <a:cs typeface="Calibri"/>
              </a:rPr>
              <a:t> </a:t>
            </a:r>
            <a:r>
              <a:rPr lang="en-GB" b="0" i="0" err="1">
                <a:effectLst/>
                <a:latin typeface="Calibri"/>
                <a:ea typeface="Calibri"/>
                <a:cs typeface="Calibri"/>
              </a:rPr>
              <a:t>vodijo</a:t>
            </a:r>
            <a:r>
              <a:rPr lang="en-GB" b="0" i="0" dirty="0">
                <a:effectLst/>
                <a:latin typeface="Calibri"/>
                <a:ea typeface="Calibri"/>
                <a:cs typeface="Calibri"/>
              </a:rPr>
              <a:t> </a:t>
            </a:r>
            <a:r>
              <a:rPr lang="en-GB" b="0" i="0" err="1">
                <a:effectLst/>
                <a:latin typeface="Calibri"/>
                <a:ea typeface="Calibri"/>
                <a:cs typeface="Calibri"/>
              </a:rPr>
              <a:t>podjetje</a:t>
            </a:r>
            <a:r>
              <a:rPr lang="en-GB" b="0" i="0" dirty="0">
                <a:effectLst/>
                <a:latin typeface="Calibri"/>
                <a:ea typeface="Calibri"/>
                <a:cs typeface="Calibri"/>
              </a:rPr>
              <a:t> in se </a:t>
            </a:r>
            <a:r>
              <a:rPr lang="en-GB" b="0" i="0" err="1">
                <a:effectLst/>
                <a:latin typeface="Calibri"/>
                <a:ea typeface="Calibri"/>
                <a:cs typeface="Calibri"/>
              </a:rPr>
              <a:t>tudi</a:t>
            </a:r>
            <a:r>
              <a:rPr lang="en-GB" b="0" i="0" dirty="0">
                <a:effectLst/>
                <a:latin typeface="Calibri"/>
                <a:ea typeface="Calibri"/>
                <a:cs typeface="Calibri"/>
              </a:rPr>
              <a:t> </a:t>
            </a:r>
            <a:r>
              <a:rPr lang="en-GB" b="0" i="0" err="1">
                <a:effectLst/>
                <a:latin typeface="Calibri"/>
                <a:ea typeface="Calibri"/>
                <a:cs typeface="Calibri"/>
              </a:rPr>
              <a:t>morajo</a:t>
            </a:r>
            <a:r>
              <a:rPr lang="en-GB" b="0" i="0" dirty="0">
                <a:effectLst/>
                <a:latin typeface="Calibri"/>
                <a:ea typeface="Calibri"/>
                <a:cs typeface="Calibri"/>
              </a:rPr>
              <a:t> </a:t>
            </a:r>
            <a:r>
              <a:rPr lang="en-GB" b="0" i="0" err="1">
                <a:effectLst/>
                <a:latin typeface="Calibri"/>
                <a:ea typeface="Calibri"/>
                <a:cs typeface="Calibri"/>
              </a:rPr>
              <a:t>učiti</a:t>
            </a:r>
            <a:r>
              <a:rPr lang="en-GB" b="0" i="0" dirty="0">
                <a:effectLst/>
                <a:latin typeface="Calibri"/>
                <a:ea typeface="Calibri"/>
                <a:cs typeface="Calibri"/>
              </a:rPr>
              <a:t> o </a:t>
            </a:r>
            <a:r>
              <a:rPr lang="en-GB" b="0" i="0" err="1">
                <a:effectLst/>
                <a:latin typeface="Calibri"/>
                <a:ea typeface="Calibri"/>
                <a:cs typeface="Calibri"/>
              </a:rPr>
              <a:t>svojih</a:t>
            </a:r>
            <a:r>
              <a:rPr lang="en-GB" b="0" i="0" dirty="0">
                <a:effectLst/>
                <a:latin typeface="Calibri"/>
                <a:ea typeface="Calibri"/>
                <a:cs typeface="Calibri"/>
              </a:rPr>
              <a:t> </a:t>
            </a:r>
            <a:r>
              <a:rPr lang="en-GB" b="0" i="0" err="1">
                <a:effectLst/>
                <a:latin typeface="Calibri"/>
                <a:ea typeface="Calibri"/>
                <a:cs typeface="Calibri"/>
              </a:rPr>
              <a:t>strankah</a:t>
            </a:r>
            <a:r>
              <a:rPr lang="en-GB" b="0" i="0" dirty="0">
                <a:effectLst/>
                <a:latin typeface="Calibri"/>
                <a:ea typeface="Calibri"/>
                <a:cs typeface="Calibri"/>
              </a:rPr>
              <a:t>. </a:t>
            </a:r>
            <a:r>
              <a:rPr lang="en-GB" b="0" i="0" err="1">
                <a:effectLst/>
                <a:latin typeface="Calibri"/>
                <a:ea typeface="Calibri"/>
                <a:cs typeface="Calibri"/>
              </a:rPr>
              <a:t>Zato</a:t>
            </a:r>
            <a:r>
              <a:rPr lang="en-GB" b="0" i="0" dirty="0">
                <a:effectLst/>
                <a:latin typeface="Calibri"/>
                <a:ea typeface="Calibri"/>
                <a:cs typeface="Calibri"/>
              </a:rPr>
              <a:t> je </a:t>
            </a:r>
            <a:r>
              <a:rPr lang="en-GB" b="0" i="0" err="1">
                <a:effectLst/>
                <a:latin typeface="Calibri"/>
                <a:ea typeface="Calibri"/>
                <a:cs typeface="Calibri"/>
              </a:rPr>
              <a:t>izmenjava</a:t>
            </a:r>
            <a:r>
              <a:rPr lang="en-GB" b="0" i="0" dirty="0">
                <a:effectLst/>
                <a:latin typeface="Calibri"/>
                <a:ea typeface="Calibri"/>
                <a:cs typeface="Calibri"/>
              </a:rPr>
              <a:t> </a:t>
            </a:r>
            <a:r>
              <a:rPr lang="en-GB" b="0" i="0" err="1">
                <a:effectLst/>
                <a:latin typeface="Calibri"/>
                <a:ea typeface="Calibri"/>
                <a:cs typeface="Calibri"/>
              </a:rPr>
              <a:t>izkušenj</a:t>
            </a:r>
            <a:r>
              <a:rPr lang="en-GB" b="0" i="0" dirty="0">
                <a:effectLst/>
                <a:latin typeface="Calibri"/>
                <a:ea typeface="Calibri"/>
                <a:cs typeface="Calibri"/>
              </a:rPr>
              <a:t> in </a:t>
            </a:r>
            <a:r>
              <a:rPr lang="en-GB" b="0" i="0" err="1">
                <a:effectLst/>
                <a:latin typeface="Calibri"/>
                <a:ea typeface="Calibri"/>
                <a:cs typeface="Calibri"/>
              </a:rPr>
              <a:t>zgodb</a:t>
            </a:r>
            <a:r>
              <a:rPr lang="en-GB" b="0" i="0" dirty="0">
                <a:effectLst/>
                <a:latin typeface="Calibri"/>
                <a:ea typeface="Calibri"/>
                <a:cs typeface="Calibri"/>
              </a:rPr>
              <a:t> z </a:t>
            </a:r>
            <a:r>
              <a:rPr lang="en-GB" b="0" i="0" err="1">
                <a:effectLst/>
                <a:latin typeface="Calibri"/>
                <a:ea typeface="Calibri"/>
                <a:cs typeface="Calibri"/>
              </a:rPr>
              <a:t>ljudmi</a:t>
            </a:r>
            <a:r>
              <a:rPr lang="en-GB" b="0" i="0" dirty="0">
                <a:effectLst/>
                <a:latin typeface="Calibri"/>
                <a:ea typeface="Calibri"/>
                <a:cs typeface="Calibri"/>
              </a:rPr>
              <a:t>, ki </a:t>
            </a:r>
            <a:r>
              <a:rPr lang="en-GB" b="0" i="0" err="1">
                <a:effectLst/>
                <a:latin typeface="Calibri"/>
                <a:ea typeface="Calibri"/>
                <a:cs typeface="Calibri"/>
              </a:rPr>
              <a:t>mislijo</a:t>
            </a:r>
            <a:r>
              <a:rPr lang="en-GB" b="0" i="0" dirty="0">
                <a:effectLst/>
                <a:latin typeface="Calibri"/>
                <a:ea typeface="Calibri"/>
                <a:cs typeface="Calibri"/>
              </a:rPr>
              <a:t> </a:t>
            </a:r>
            <a:r>
              <a:rPr lang="en-GB" b="0" i="0" err="1">
                <a:effectLst/>
                <a:latin typeface="Calibri"/>
                <a:ea typeface="Calibri"/>
                <a:cs typeface="Calibri"/>
              </a:rPr>
              <a:t>podobno</a:t>
            </a:r>
            <a:r>
              <a:rPr lang="en-GB" b="0" i="0" dirty="0">
                <a:effectLst/>
                <a:latin typeface="Calibri"/>
                <a:ea typeface="Calibri"/>
                <a:cs typeface="Calibri"/>
              </a:rPr>
              <a:t>, </a:t>
            </a:r>
            <a:r>
              <a:rPr lang="en-GB" b="0" i="0" err="1">
                <a:effectLst/>
                <a:latin typeface="Calibri"/>
                <a:ea typeface="Calibri"/>
                <a:cs typeface="Calibri"/>
              </a:rPr>
              <a:t>lahko</a:t>
            </a:r>
            <a:r>
              <a:rPr lang="en-GB" b="0" i="0" dirty="0">
                <a:effectLst/>
                <a:latin typeface="Calibri"/>
                <a:ea typeface="Calibri"/>
                <a:cs typeface="Calibri"/>
              </a:rPr>
              <a:t> </a:t>
            </a:r>
            <a:r>
              <a:rPr lang="en-GB" b="0" i="0" err="1">
                <a:effectLst/>
                <a:latin typeface="Calibri"/>
                <a:ea typeface="Calibri"/>
                <a:cs typeface="Calibri"/>
              </a:rPr>
              <a:t>preprost</a:t>
            </a:r>
            <a:r>
              <a:rPr lang="en-GB" b="0" i="0" dirty="0">
                <a:effectLst/>
                <a:latin typeface="Calibri"/>
                <a:ea typeface="Calibri"/>
                <a:cs typeface="Calibri"/>
              </a:rPr>
              <a:t>, a </a:t>
            </a:r>
            <a:r>
              <a:rPr lang="en-GB" b="0" i="0" err="1">
                <a:effectLst/>
                <a:latin typeface="Calibri"/>
                <a:ea typeface="Calibri"/>
                <a:cs typeface="Calibri"/>
              </a:rPr>
              <a:t>močan</a:t>
            </a:r>
            <a:r>
              <a:rPr lang="en-GB" b="0" i="0" dirty="0">
                <a:effectLst/>
                <a:latin typeface="Calibri"/>
                <a:ea typeface="Calibri"/>
                <a:cs typeface="Calibri"/>
              </a:rPr>
              <a:t> </a:t>
            </a:r>
            <a:r>
              <a:rPr lang="en-GB" b="0" i="0" err="1">
                <a:effectLst/>
                <a:latin typeface="Calibri"/>
                <a:ea typeface="Calibri"/>
                <a:cs typeface="Calibri"/>
              </a:rPr>
              <a:t>način</a:t>
            </a:r>
            <a:r>
              <a:rPr lang="en-GB" b="0" i="0" dirty="0">
                <a:effectLst/>
                <a:latin typeface="Calibri"/>
                <a:ea typeface="Calibri"/>
                <a:cs typeface="Calibri"/>
              </a:rPr>
              <a:t> za </a:t>
            </a:r>
            <a:r>
              <a:rPr lang="en-GB" b="0" i="0" err="1">
                <a:effectLst/>
                <a:latin typeface="Calibri"/>
                <a:ea typeface="Calibri"/>
                <a:cs typeface="Calibri"/>
              </a:rPr>
              <a:t>pridobivanje</a:t>
            </a:r>
            <a:r>
              <a:rPr lang="en-GB" b="0" i="0" dirty="0">
                <a:effectLst/>
                <a:latin typeface="Calibri"/>
                <a:ea typeface="Calibri"/>
                <a:cs typeface="Calibri"/>
              </a:rPr>
              <a:t> </a:t>
            </a:r>
            <a:r>
              <a:rPr lang="en-GB" b="0" i="0" err="1">
                <a:effectLst/>
                <a:latin typeface="Calibri"/>
                <a:ea typeface="Calibri"/>
                <a:cs typeface="Calibri"/>
              </a:rPr>
              <a:t>zanesljivih</a:t>
            </a:r>
            <a:r>
              <a:rPr lang="en-GB" b="0" i="0" dirty="0">
                <a:effectLst/>
                <a:latin typeface="Calibri"/>
                <a:ea typeface="Calibri"/>
                <a:cs typeface="Calibri"/>
              </a:rPr>
              <a:t> </a:t>
            </a:r>
            <a:r>
              <a:rPr lang="en-GB" b="0" i="0" err="1">
                <a:effectLst/>
                <a:latin typeface="Calibri"/>
                <a:ea typeface="Calibri"/>
                <a:cs typeface="Calibri"/>
              </a:rPr>
              <a:t>informacij</a:t>
            </a:r>
            <a:r>
              <a:rPr lang="en-GB">
                <a:latin typeface="Calibri"/>
                <a:ea typeface="Calibri"/>
                <a:cs typeface="Calibri"/>
              </a:rPr>
              <a:t>.</a:t>
            </a:r>
            <a:endParaRPr lang="en-GB" b="0" i="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r>
              <a:rPr lang="en-GB" b="0" i="0" dirty="0" err="1">
                <a:effectLst/>
                <a:latin typeface="Calibri"/>
                <a:ea typeface="Calibri"/>
                <a:cs typeface="Calibri"/>
              </a:rPr>
              <a:t>Mreženje</a:t>
            </a:r>
            <a:r>
              <a:rPr lang="en-GB" b="0" i="0" dirty="0">
                <a:effectLst/>
                <a:latin typeface="Calibri"/>
                <a:ea typeface="Calibri"/>
                <a:cs typeface="Calibri"/>
              </a:rPr>
              <a:t>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pomeni</a:t>
            </a:r>
            <a:r>
              <a:rPr lang="en-GB" b="0" i="0" dirty="0">
                <a:effectLst/>
                <a:latin typeface="Calibri"/>
                <a:ea typeface="Calibri"/>
                <a:cs typeface="Calibri"/>
              </a:rPr>
              <a:t> </a:t>
            </a:r>
            <a:r>
              <a:rPr lang="en-GB" b="0" i="0" dirty="0" err="1">
                <a:effectLst/>
                <a:latin typeface="Calibri"/>
                <a:ea typeface="Calibri"/>
                <a:cs typeface="Calibri"/>
              </a:rPr>
              <a:t>vstop</a:t>
            </a:r>
            <a:r>
              <a:rPr lang="en-GB" b="0" i="0" dirty="0">
                <a:effectLst/>
                <a:latin typeface="Calibri"/>
                <a:ea typeface="Calibri"/>
                <a:cs typeface="Calibri"/>
              </a:rPr>
              <a:t> v </a:t>
            </a:r>
            <a:r>
              <a:rPr lang="en-GB" b="0" i="0" dirty="0" err="1">
                <a:effectLst/>
                <a:latin typeface="Calibri"/>
                <a:ea typeface="Calibri"/>
                <a:cs typeface="Calibri"/>
              </a:rPr>
              <a:t>lokalno</a:t>
            </a:r>
            <a:r>
              <a:rPr lang="en-GB" b="0" i="0" dirty="0">
                <a:effectLst/>
                <a:latin typeface="Calibri"/>
                <a:ea typeface="Calibri"/>
                <a:cs typeface="Calibri"/>
              </a:rPr>
              <a:t> </a:t>
            </a:r>
            <a:r>
              <a:rPr lang="en-GB" b="0" i="0" dirty="0" err="1">
                <a:effectLst/>
                <a:latin typeface="Calibri"/>
                <a:ea typeface="Calibri"/>
                <a:cs typeface="Calibri"/>
              </a:rPr>
              <a:t>poslovno</a:t>
            </a:r>
            <a:r>
              <a:rPr lang="en-GB" b="0" i="0" dirty="0">
                <a:effectLst/>
                <a:latin typeface="Calibri"/>
                <a:ea typeface="Calibri"/>
                <a:cs typeface="Calibri"/>
              </a:rPr>
              <a:t> </a:t>
            </a:r>
            <a:r>
              <a:rPr lang="en-GB" b="0" i="0" dirty="0" err="1">
                <a:effectLst/>
                <a:latin typeface="Calibri"/>
                <a:ea typeface="Calibri"/>
                <a:cs typeface="Calibri"/>
              </a:rPr>
              <a:t>združenje</a:t>
            </a:r>
            <a:r>
              <a:rPr lang="en-GB" b="0" i="0" dirty="0">
                <a:effectLst/>
                <a:latin typeface="Calibri"/>
                <a:ea typeface="Calibri"/>
                <a:cs typeface="Calibri"/>
              </a:rPr>
              <a:t> in </a:t>
            </a:r>
            <a:r>
              <a:rPr lang="en-GB" b="0" i="0" dirty="0" err="1">
                <a:effectLst/>
                <a:latin typeface="Calibri"/>
                <a:ea typeface="Calibri"/>
                <a:cs typeface="Calibri"/>
              </a:rPr>
              <a:t>učenje</a:t>
            </a:r>
            <a:r>
              <a:rPr lang="en-GB" b="0" i="0" dirty="0">
                <a:effectLst/>
                <a:latin typeface="Calibri"/>
                <a:ea typeface="Calibri"/>
                <a:cs typeface="Calibri"/>
              </a:rPr>
              <a:t> </a:t>
            </a:r>
            <a:r>
              <a:rPr lang="en-GB" b="0" i="0" dirty="0" err="1">
                <a:effectLst/>
                <a:latin typeface="Calibri"/>
                <a:ea typeface="Calibri"/>
                <a:cs typeface="Calibri"/>
              </a:rPr>
              <a:t>prek</a:t>
            </a:r>
            <a:r>
              <a:rPr lang="en-GB" b="0" i="0" dirty="0">
                <a:effectLst/>
                <a:latin typeface="Calibri"/>
                <a:ea typeface="Calibri"/>
                <a:cs typeface="Calibri"/>
              </a:rPr>
              <a:t> </a:t>
            </a:r>
            <a:r>
              <a:rPr lang="en-GB" b="0" i="0" dirty="0" err="1">
                <a:effectLst/>
                <a:latin typeface="Calibri"/>
                <a:ea typeface="Calibri"/>
                <a:cs typeface="Calibri"/>
              </a:rPr>
              <a:t>osebnih</a:t>
            </a:r>
            <a:r>
              <a:rPr lang="en-GB" b="0" i="0" dirty="0">
                <a:effectLst/>
                <a:latin typeface="Calibri"/>
                <a:ea typeface="Calibri"/>
                <a:cs typeface="Calibri"/>
              </a:rPr>
              <a:t> </a:t>
            </a:r>
            <a:r>
              <a:rPr lang="en-GB" b="0" i="0" dirty="0" err="1">
                <a:effectLst/>
                <a:latin typeface="Calibri"/>
                <a:ea typeface="Calibri"/>
                <a:cs typeface="Calibri"/>
              </a:rPr>
              <a:t>srečanj</a:t>
            </a:r>
            <a:r>
              <a:rPr lang="en-GB" b="0" i="0" dirty="0">
                <a:effectLst/>
                <a:latin typeface="Calibri"/>
                <a:ea typeface="Calibri"/>
                <a:cs typeface="Calibri"/>
              </a:rPr>
              <a:t>, </a:t>
            </a:r>
            <a:r>
              <a:rPr lang="en-GB" b="0" i="0" dirty="0" err="1">
                <a:effectLst/>
                <a:latin typeface="Calibri"/>
                <a:ea typeface="Calibri"/>
                <a:cs typeface="Calibri"/>
              </a:rPr>
              <a:t>ekskurzij</a:t>
            </a:r>
            <a:r>
              <a:rPr lang="en-GB" b="0" i="0" dirty="0">
                <a:effectLst/>
                <a:latin typeface="Calibri"/>
                <a:ea typeface="Calibri"/>
                <a:cs typeface="Calibri"/>
              </a:rPr>
              <a:t> v </a:t>
            </a:r>
            <a:r>
              <a:rPr lang="en-GB" b="0" i="0" dirty="0" err="1">
                <a:effectLst/>
                <a:latin typeface="Calibri"/>
                <a:ea typeface="Calibri"/>
                <a:cs typeface="Calibri"/>
              </a:rPr>
              <a:t>podjetja</a:t>
            </a:r>
            <a:r>
              <a:rPr lang="en-GB" b="0" i="0" dirty="0">
                <a:effectLst/>
                <a:latin typeface="Calibri"/>
                <a:ea typeface="Calibri"/>
                <a:cs typeface="Calibri"/>
              </a:rPr>
              <a:t> s </a:t>
            </a:r>
            <a:r>
              <a:rPr lang="en-GB" b="0" i="0" dirty="0" err="1">
                <a:effectLst/>
                <a:latin typeface="Calibri"/>
                <a:ea typeface="Calibri"/>
                <a:cs typeface="Calibri"/>
              </a:rPr>
              <a:t>podobnimi</a:t>
            </a:r>
            <a:r>
              <a:rPr lang="en-GB" b="0" i="0" dirty="0">
                <a:effectLst/>
                <a:latin typeface="Calibri"/>
                <a:ea typeface="Calibri"/>
                <a:cs typeface="Calibri"/>
              </a:rPr>
              <a:t> </a:t>
            </a:r>
            <a:r>
              <a:rPr lang="en-GB" b="0" i="0" dirty="0" err="1">
                <a:effectLst/>
                <a:latin typeface="Calibri"/>
                <a:ea typeface="Calibri"/>
                <a:cs typeface="Calibri"/>
              </a:rPr>
              <a:t>interesi</a:t>
            </a:r>
            <a:r>
              <a:rPr lang="en-GB" b="0" i="0" dirty="0">
                <a:effectLst/>
                <a:latin typeface="Calibri"/>
                <a:ea typeface="Calibri"/>
                <a:cs typeface="Calibri"/>
              </a:rPr>
              <a:t>, </a:t>
            </a:r>
            <a:r>
              <a:rPr lang="en-GB" b="0" i="0" dirty="0" err="1">
                <a:effectLst/>
                <a:latin typeface="Calibri"/>
                <a:ea typeface="Calibri"/>
                <a:cs typeface="Calibri"/>
              </a:rPr>
              <a:t>udeležbe</a:t>
            </a:r>
            <a:r>
              <a:rPr lang="en-GB" b="0" i="0" dirty="0">
                <a:effectLst/>
                <a:latin typeface="Calibri"/>
                <a:ea typeface="Calibri"/>
                <a:cs typeface="Calibri"/>
              </a:rPr>
              <a:t> </a:t>
            </a:r>
            <a:r>
              <a:rPr lang="en-GB" b="0" i="0" dirty="0" err="1">
                <a:effectLst/>
                <a:latin typeface="Calibri"/>
                <a:ea typeface="Calibri"/>
                <a:cs typeface="Calibri"/>
              </a:rPr>
              <a:t>na</a:t>
            </a:r>
            <a:r>
              <a:rPr lang="en-GB" b="0" i="0" dirty="0">
                <a:effectLst/>
                <a:latin typeface="Calibri"/>
                <a:ea typeface="Calibri"/>
                <a:cs typeface="Calibri"/>
              </a:rPr>
              <a:t> </a:t>
            </a:r>
            <a:r>
              <a:rPr lang="en-GB" b="0" i="0" dirty="0" err="1">
                <a:effectLst/>
                <a:latin typeface="Calibri"/>
                <a:ea typeface="Calibri"/>
                <a:cs typeface="Calibri"/>
              </a:rPr>
              <a:t>sestankih</a:t>
            </a:r>
            <a:r>
              <a:rPr lang="en-GB" b="0" i="0" dirty="0">
                <a:effectLst/>
                <a:latin typeface="Calibri"/>
                <a:ea typeface="Calibri"/>
                <a:cs typeface="Calibri"/>
              </a:rPr>
              <a:t>, </a:t>
            </a:r>
            <a:r>
              <a:rPr lang="en-GB" b="0" i="0" dirty="0" err="1">
                <a:effectLst/>
                <a:latin typeface="Calibri"/>
                <a:ea typeface="Calibri"/>
                <a:cs typeface="Calibri"/>
              </a:rPr>
              <a:t>konferencah</a:t>
            </a:r>
            <a:r>
              <a:rPr lang="en-GB" b="0" i="0" dirty="0">
                <a:effectLst/>
                <a:latin typeface="Calibri"/>
                <a:ea typeface="Calibri"/>
                <a:cs typeface="Calibri"/>
              </a:rPr>
              <a:t> </a:t>
            </a:r>
            <a:r>
              <a:rPr lang="en-GB" b="0" i="0" dirty="0" err="1">
                <a:effectLst/>
                <a:latin typeface="Calibri"/>
                <a:ea typeface="Calibri"/>
                <a:cs typeface="Calibri"/>
              </a:rPr>
              <a:t>ali</a:t>
            </a:r>
            <a:r>
              <a:rPr lang="en-GB" b="0" i="0" dirty="0">
                <a:effectLst/>
                <a:latin typeface="Calibri"/>
                <a:ea typeface="Calibri"/>
                <a:cs typeface="Calibri"/>
              </a:rPr>
              <a:t> </a:t>
            </a:r>
            <a:r>
              <a:rPr lang="en-GB" b="0" i="0" dirty="0" err="1">
                <a:effectLst/>
                <a:latin typeface="Calibri"/>
                <a:ea typeface="Calibri"/>
                <a:cs typeface="Calibri"/>
              </a:rPr>
              <a:t>inkubatorjih</a:t>
            </a:r>
            <a:r>
              <a:rPr lang="en-GB" b="0" i="0" dirty="0">
                <a:effectLst/>
                <a:latin typeface="Calibri"/>
                <a:ea typeface="Calibri"/>
                <a:cs typeface="Calibri"/>
              </a:rPr>
              <a:t>. </a:t>
            </a:r>
            <a:r>
              <a:rPr lang="en-GB" b="0" i="0" dirty="0" err="1">
                <a:effectLst/>
                <a:latin typeface="Calibri"/>
                <a:ea typeface="Calibri"/>
                <a:cs typeface="Calibri"/>
              </a:rPr>
              <a:t>Pomeni</a:t>
            </a:r>
            <a:r>
              <a:rPr lang="en-GB" b="0" i="0" dirty="0">
                <a:effectLst/>
                <a:latin typeface="Calibri"/>
                <a:ea typeface="Calibri"/>
                <a:cs typeface="Calibri"/>
              </a:rPr>
              <a:t>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tudi</a:t>
            </a:r>
            <a:r>
              <a:rPr lang="en-GB" b="0" i="0" dirty="0">
                <a:effectLst/>
                <a:latin typeface="Calibri"/>
                <a:ea typeface="Calibri"/>
                <a:cs typeface="Calibri"/>
              </a:rPr>
              <a:t> </a:t>
            </a:r>
            <a:r>
              <a:rPr lang="en-GB" b="0" i="0" dirty="0" err="1">
                <a:effectLst/>
                <a:latin typeface="Calibri"/>
                <a:ea typeface="Calibri"/>
                <a:cs typeface="Calibri"/>
              </a:rPr>
              <a:t>članstvo</a:t>
            </a:r>
            <a:r>
              <a:rPr lang="en-GB" b="0" i="0" dirty="0">
                <a:effectLst/>
                <a:latin typeface="Calibri"/>
                <a:ea typeface="Calibri"/>
                <a:cs typeface="Calibri"/>
              </a:rPr>
              <a:t> v </a:t>
            </a:r>
            <a:r>
              <a:rPr lang="en-GB" b="0" i="0" dirty="0" err="1">
                <a:effectLst/>
                <a:latin typeface="Calibri"/>
                <a:ea typeface="Calibri"/>
                <a:cs typeface="Calibri"/>
              </a:rPr>
              <a:t>regionalnem</a:t>
            </a:r>
            <a:r>
              <a:rPr lang="en-GB" b="0" i="0" dirty="0">
                <a:effectLst/>
                <a:latin typeface="Calibri"/>
                <a:ea typeface="Calibri"/>
                <a:cs typeface="Calibri"/>
              </a:rPr>
              <a:t> </a:t>
            </a:r>
            <a:r>
              <a:rPr lang="en-GB" b="0" i="0" dirty="0" err="1">
                <a:effectLst/>
                <a:latin typeface="Calibri"/>
                <a:ea typeface="Calibri"/>
                <a:cs typeface="Calibri"/>
              </a:rPr>
              <a:t>ali</a:t>
            </a:r>
            <a:r>
              <a:rPr lang="en-GB" b="0" i="0" dirty="0">
                <a:effectLst/>
                <a:latin typeface="Calibri"/>
                <a:ea typeface="Calibri"/>
                <a:cs typeface="Calibri"/>
              </a:rPr>
              <a:t> </a:t>
            </a:r>
            <a:r>
              <a:rPr lang="en-GB" b="0" i="0" dirty="0" err="1">
                <a:effectLst/>
                <a:latin typeface="Calibri"/>
                <a:ea typeface="Calibri"/>
                <a:cs typeface="Calibri"/>
              </a:rPr>
              <a:t>nacionalnem</a:t>
            </a:r>
            <a:r>
              <a:rPr lang="en-GB" b="0" i="0" dirty="0">
                <a:effectLst/>
                <a:latin typeface="Calibri"/>
                <a:ea typeface="Calibri"/>
                <a:cs typeface="Calibri"/>
              </a:rPr>
              <a:t> </a:t>
            </a:r>
            <a:r>
              <a:rPr lang="en-GB" b="0" i="0" dirty="0" err="1">
                <a:effectLst/>
                <a:latin typeface="Calibri"/>
                <a:ea typeface="Calibri"/>
                <a:cs typeface="Calibri"/>
              </a:rPr>
              <a:t>združenju</a:t>
            </a:r>
            <a:r>
              <a:rPr lang="en-GB" b="0" i="0" dirty="0">
                <a:effectLst/>
                <a:latin typeface="Calibri"/>
                <a:ea typeface="Calibri"/>
                <a:cs typeface="Calibri"/>
              </a:rPr>
              <a:t>, </a:t>
            </a:r>
            <a:r>
              <a:rPr lang="en-GB" b="0" i="0" dirty="0" err="1">
                <a:effectLst/>
                <a:latin typeface="Calibri"/>
                <a:ea typeface="Calibri"/>
                <a:cs typeface="Calibri"/>
              </a:rPr>
              <a:t>kjer</a:t>
            </a:r>
            <a:r>
              <a:rPr lang="en-GB" b="0" i="0" dirty="0">
                <a:effectLst/>
                <a:latin typeface="Calibri"/>
                <a:ea typeface="Calibri"/>
                <a:cs typeface="Calibri"/>
              </a:rPr>
              <a:t> se </a:t>
            </a:r>
            <a:r>
              <a:rPr lang="en-GB" b="0" i="0" dirty="0" err="1">
                <a:effectLst/>
                <a:latin typeface="Calibri"/>
                <a:ea typeface="Calibri"/>
                <a:cs typeface="Calibri"/>
              </a:rPr>
              <a:t>široko</a:t>
            </a:r>
            <a:r>
              <a:rPr lang="en-GB" b="0" i="0" dirty="0">
                <a:effectLst/>
                <a:latin typeface="Calibri"/>
                <a:ea typeface="Calibri"/>
                <a:cs typeface="Calibri"/>
              </a:rPr>
              <a:t> </a:t>
            </a:r>
            <a:r>
              <a:rPr lang="en-GB" b="0" i="0" dirty="0" err="1">
                <a:effectLst/>
                <a:latin typeface="Calibri"/>
                <a:ea typeface="Calibri"/>
                <a:cs typeface="Calibri"/>
              </a:rPr>
              <a:t>delijo</a:t>
            </a:r>
            <a:r>
              <a:rPr lang="en-GB" b="0" i="0" dirty="0">
                <a:effectLst/>
                <a:latin typeface="Calibri"/>
                <a:ea typeface="Calibri"/>
                <a:cs typeface="Calibri"/>
              </a:rPr>
              <a:t> </a:t>
            </a:r>
            <a:r>
              <a:rPr lang="en-GB" b="0" i="0" dirty="0" err="1">
                <a:effectLst/>
                <a:latin typeface="Calibri"/>
                <a:ea typeface="Calibri"/>
                <a:cs typeface="Calibri"/>
              </a:rPr>
              <a:t>znanje</a:t>
            </a:r>
            <a:r>
              <a:rPr lang="en-GB" b="0" i="0" dirty="0">
                <a:effectLst/>
                <a:latin typeface="Calibri"/>
                <a:ea typeface="Calibri"/>
                <a:cs typeface="Calibri"/>
              </a:rPr>
              <a:t> in </a:t>
            </a:r>
            <a:r>
              <a:rPr lang="en-GB" b="0" i="0" dirty="0" err="1">
                <a:effectLst/>
                <a:latin typeface="Calibri"/>
                <a:ea typeface="Calibri"/>
                <a:cs typeface="Calibri"/>
              </a:rPr>
              <a:t>praktične</a:t>
            </a:r>
            <a:r>
              <a:rPr lang="en-GB" b="0" i="0" dirty="0">
                <a:effectLst/>
                <a:latin typeface="Calibri"/>
                <a:ea typeface="Calibri"/>
                <a:cs typeface="Calibri"/>
              </a:rPr>
              <a:t> </a:t>
            </a:r>
            <a:r>
              <a:rPr lang="en-GB" b="0" i="0" dirty="0" err="1">
                <a:effectLst/>
                <a:latin typeface="Calibri"/>
                <a:ea typeface="Calibri"/>
                <a:cs typeface="Calibri"/>
              </a:rPr>
              <a:t>metode</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2463D1AE-8C14-9293-FC69-45B5ED70CF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206206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493-3E9E-309F-CADC-523A418501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121A45-933D-C571-785C-947DFA7C0451}"/>
              </a:ext>
            </a:extLst>
          </p:cNvPr>
          <p:cNvSpPr>
            <a:spLocks noGrp="1"/>
          </p:cNvSpPr>
          <p:nvPr>
            <p:ph type="body" sz="quarter" idx="16"/>
          </p:nvPr>
        </p:nvSpPr>
        <p:spPr>
          <a:xfrm>
            <a:off x="653780" y="472365"/>
            <a:ext cx="10335347" cy="803654"/>
          </a:xfrm>
        </p:spPr>
        <p:txBody>
          <a:bodyPr/>
          <a:lstStyle/>
          <a:p>
            <a:pPr>
              <a:lnSpc>
                <a:spcPts val="3720"/>
              </a:lnSpc>
            </a:pPr>
            <a:r>
              <a:rPr lang="en-US" dirty="0"/>
              <a:t>Praktične metode za zbiranje zanesljivih informacij</a:t>
            </a:r>
          </a:p>
          <a:p>
            <a:pPr>
              <a:lnSpc>
                <a:spcPts val="3720"/>
              </a:lnSpc>
            </a:pPr>
            <a:endParaRPr lang="en-US" dirty="0"/>
          </a:p>
        </p:txBody>
      </p:sp>
      <p:sp>
        <p:nvSpPr>
          <p:cNvPr id="6" name="Text Placeholder 5">
            <a:extLst>
              <a:ext uri="{FF2B5EF4-FFF2-40B4-BE49-F238E27FC236}">
                <a16:creationId xmlns:a16="http://schemas.microsoft.com/office/drawing/2014/main" id="{77655823-0DC0-EE35-D50B-33A108A97496}"/>
              </a:ext>
            </a:extLst>
          </p:cNvPr>
          <p:cNvSpPr>
            <a:spLocks noGrp="1"/>
          </p:cNvSpPr>
          <p:nvPr>
            <p:ph type="body" sz="quarter" idx="19"/>
          </p:nvPr>
        </p:nvSpPr>
        <p:spPr>
          <a:xfrm>
            <a:off x="653781" y="1541766"/>
            <a:ext cx="3183434" cy="3079219"/>
          </a:xfrm>
        </p:spPr>
        <p:txBody>
          <a:bodyPr/>
          <a:lstStyle/>
          <a:p>
            <a:pPr>
              <a:lnSpc>
                <a:spcPts val="2900"/>
              </a:lnSpc>
            </a:pPr>
            <a:r>
              <a:rPr lang="en-US" dirty="0"/>
              <a:t>Vrsta mreženja -    med podjetji (B2B)  in med podjetji in potrošniki (B2C)</a:t>
            </a:r>
          </a:p>
          <a:p>
            <a:pPr>
              <a:lnSpc>
                <a:spcPts val="2900"/>
              </a:lnSpc>
            </a:pPr>
            <a:endParaRPr lang="en-US" dirty="0"/>
          </a:p>
        </p:txBody>
      </p:sp>
      <p:cxnSp>
        <p:nvCxnSpPr>
          <p:cNvPr id="2" name="Straight Connector 1">
            <a:extLst>
              <a:ext uri="{FF2B5EF4-FFF2-40B4-BE49-F238E27FC236}">
                <a16:creationId xmlns:a16="http://schemas.microsoft.com/office/drawing/2014/main" id="{8053F906-871C-5946-7FB7-9242E095D08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69FC9ED-BD1C-ADF2-DFE3-7D1DCFE635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3" name="Text Placeholder 4">
            <a:extLst>
              <a:ext uri="{FF2B5EF4-FFF2-40B4-BE49-F238E27FC236}">
                <a16:creationId xmlns:a16="http://schemas.microsoft.com/office/drawing/2014/main" id="{A41DAE1D-83F7-96CE-0ADB-42517B136568}"/>
              </a:ext>
            </a:extLst>
          </p:cNvPr>
          <p:cNvSpPr txBox="1">
            <a:spLocks/>
          </p:cNvSpPr>
          <p:nvPr/>
        </p:nvSpPr>
        <p:spPr>
          <a:xfrm>
            <a:off x="3984172" y="1541766"/>
            <a:ext cx="7697294"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EC7C69"/>
                </a:solidFill>
              </a:rPr>
              <a:t>Mreženje:</a:t>
            </a:r>
          </a:p>
          <a:p>
            <a:pPr>
              <a:lnSpc>
                <a:spcPts val="2240"/>
              </a:lnSpc>
            </a:pPr>
            <a:endParaRPr lang="en-GB" sz="2200" b="1" dirty="0">
              <a:solidFill>
                <a:srgbClr val="414141"/>
              </a:solidFill>
            </a:endParaRPr>
          </a:p>
          <a:p>
            <a:pPr marL="457200" indent="-457200">
              <a:lnSpc>
                <a:spcPts val="2240"/>
              </a:lnSpc>
              <a:buClr>
                <a:srgbClr val="459597"/>
              </a:buClr>
              <a:buFont typeface="+mj-lt"/>
              <a:buAutoNum type="arabicPeriod"/>
            </a:pPr>
            <a:r>
              <a:rPr lang="en-GB" sz="2200" dirty="0">
                <a:solidFill>
                  <a:srgbClr val="414141"/>
                </a:solidFill>
              </a:rPr>
              <a:t>Z različnimi metodami lahko izmenjujete izkušnje in zgodbe z ljudmi, ki mislijo podobno kot vi, in pridobivate vpoglede (B2B).</a:t>
            </a:r>
          </a:p>
          <a:p>
            <a:pPr marL="457200" indent="-457200">
              <a:lnSpc>
                <a:spcPts val="2240"/>
              </a:lnSpc>
              <a:buClr>
                <a:srgbClr val="459597"/>
              </a:buClr>
              <a:buFont typeface="+mj-lt"/>
              <a:buAutoNum type="arabicPeriod"/>
            </a:pPr>
            <a:r>
              <a:rPr lang="en-GB" sz="2200" dirty="0">
                <a:solidFill>
                  <a:srgbClr val="414141"/>
                </a:solidFill>
              </a:rPr>
              <a:t>Učenje od drugih turističnih podjetij (B2B) – v vaši regiji, med potovanji, skozi izkušnje vaših gostov (B2C) v drugih turističnih podjetjih.</a:t>
            </a:r>
          </a:p>
          <a:p>
            <a:pPr marL="457200" indent="-457200">
              <a:lnSpc>
                <a:spcPts val="2240"/>
              </a:lnSpc>
              <a:buClr>
                <a:srgbClr val="459597"/>
              </a:buClr>
              <a:buFont typeface="+mj-lt"/>
              <a:buAutoNum type="arabicPeriod"/>
            </a:pPr>
            <a:r>
              <a:rPr lang="en-GB" sz="2200" dirty="0">
                <a:solidFill>
                  <a:srgbClr val="414141"/>
                </a:solidFill>
              </a:rPr>
              <a:t>Učenje od podjetij iz drugih sektorjev – prevzemanje najboljših praks (B2B).</a:t>
            </a:r>
          </a:p>
          <a:p>
            <a:pPr marL="457200" indent="-457200">
              <a:lnSpc>
                <a:spcPts val="2240"/>
              </a:lnSpc>
              <a:buClr>
                <a:srgbClr val="459597"/>
              </a:buClr>
              <a:buFont typeface="+mj-lt"/>
              <a:buAutoNum type="arabicPeriod"/>
            </a:pPr>
            <a:r>
              <a:rPr lang="en-GB" sz="2200" dirty="0">
                <a:solidFill>
                  <a:srgbClr val="414141"/>
                </a:solidFill>
              </a:rPr>
              <a:t>Pridružite se lokalnemu poslovnemu združenju in se učite prek osebnih srečanj, ekskurzij z in k podobno mislečim podjetjem, udeležujte se sestankov, konferenc ali postanite del poslovnih inkubatorjev (B2B). </a:t>
            </a:r>
          </a:p>
          <a:p>
            <a:pPr marL="457200" indent="-457200">
              <a:lnSpc>
                <a:spcPts val="2240"/>
              </a:lnSpc>
              <a:buClr>
                <a:srgbClr val="459597"/>
              </a:buClr>
              <a:buFont typeface="+mj-lt"/>
              <a:buAutoNum type="arabicPeriod"/>
            </a:pPr>
            <a:r>
              <a:rPr lang="en-GB" sz="2200" dirty="0">
                <a:solidFill>
                  <a:srgbClr val="414141"/>
                </a:solidFill>
              </a:rPr>
              <a:t>Postanite član regionalnega in/ali nacionalnega turističnega/gostinskega združenja, kjer se široko delijo znanje in praktične metode (B2B).</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390366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8550-7634-3794-3AC8-0C4C77F94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228A03-3519-021D-4718-7176949A77E9}"/>
              </a:ext>
            </a:extLst>
          </p:cNvPr>
          <p:cNvSpPr>
            <a:spLocks noGrp="1"/>
          </p:cNvSpPr>
          <p:nvPr>
            <p:ph type="body" sz="quarter" idx="16"/>
          </p:nvPr>
        </p:nvSpPr>
        <p:spPr>
          <a:xfrm>
            <a:off x="653780" y="472365"/>
            <a:ext cx="10335347" cy="803654"/>
          </a:xfrm>
        </p:spPr>
        <p:txBody>
          <a:bodyPr/>
          <a:lstStyle/>
          <a:p>
            <a:pPr>
              <a:lnSpc>
                <a:spcPts val="3720"/>
              </a:lnSpc>
            </a:pPr>
            <a:r>
              <a:rPr lang="en-US" dirty="0"/>
              <a:t>Praktične metode za zbiranje zanesljivih informacij</a:t>
            </a:r>
          </a:p>
          <a:p>
            <a:pPr>
              <a:lnSpc>
                <a:spcPts val="3720"/>
              </a:lnSpc>
            </a:pPr>
            <a:endParaRPr lang="en-US" dirty="0"/>
          </a:p>
        </p:txBody>
      </p:sp>
      <p:sp>
        <p:nvSpPr>
          <p:cNvPr id="6" name="Text Placeholder 5">
            <a:extLst>
              <a:ext uri="{FF2B5EF4-FFF2-40B4-BE49-F238E27FC236}">
                <a16:creationId xmlns:a16="http://schemas.microsoft.com/office/drawing/2014/main" id="{B7C91A1D-7511-52D4-3E94-1D2863FD07FC}"/>
              </a:ext>
            </a:extLst>
          </p:cNvPr>
          <p:cNvSpPr>
            <a:spLocks noGrp="1"/>
          </p:cNvSpPr>
          <p:nvPr>
            <p:ph type="body" sz="quarter" idx="19"/>
          </p:nvPr>
        </p:nvSpPr>
        <p:spPr>
          <a:xfrm>
            <a:off x="653781" y="1541766"/>
            <a:ext cx="2856902" cy="3079219"/>
          </a:xfrm>
        </p:spPr>
        <p:txBody>
          <a:bodyPr/>
          <a:lstStyle/>
          <a:p>
            <a:pPr>
              <a:lnSpc>
                <a:spcPts val="2900"/>
              </a:lnSpc>
            </a:pPr>
            <a:r>
              <a:rPr lang="en-US" dirty="0"/>
              <a:t>Primer lokalnega omrežja  - Business To Business (B2B)</a:t>
            </a:r>
          </a:p>
          <a:p>
            <a:pPr>
              <a:lnSpc>
                <a:spcPts val="2900"/>
              </a:lnSpc>
            </a:pPr>
            <a:endParaRPr lang="en-US" dirty="0"/>
          </a:p>
        </p:txBody>
      </p:sp>
      <p:cxnSp>
        <p:nvCxnSpPr>
          <p:cNvPr id="2" name="Straight Connector 1">
            <a:extLst>
              <a:ext uri="{FF2B5EF4-FFF2-40B4-BE49-F238E27FC236}">
                <a16:creationId xmlns:a16="http://schemas.microsoft.com/office/drawing/2014/main" id="{8347C8AE-21D5-769E-2E4B-21CE1B7FC9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7CD257B-8643-B296-AC1B-A90CF1F5B3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3" name="Text Placeholder 4">
            <a:extLst>
              <a:ext uri="{FF2B5EF4-FFF2-40B4-BE49-F238E27FC236}">
                <a16:creationId xmlns:a16="http://schemas.microsoft.com/office/drawing/2014/main" id="{66A96625-CBA6-07F3-6972-90E5A1BED782}"/>
              </a:ext>
            </a:extLst>
          </p:cNvPr>
          <p:cNvSpPr txBox="1">
            <a:spLocks/>
          </p:cNvSpPr>
          <p:nvPr/>
        </p:nvSpPr>
        <p:spPr>
          <a:xfrm>
            <a:off x="3510683" y="1541766"/>
            <a:ext cx="8170783" cy="506901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Primer </a:t>
            </a:r>
            <a:r>
              <a:rPr lang="en-GB" sz="2200" dirty="0" err="1">
                <a:solidFill>
                  <a:srgbClr val="414141"/>
                </a:solidFill>
              </a:rPr>
              <a:t>majhnega</a:t>
            </a:r>
            <a:r>
              <a:rPr lang="en-GB" sz="2200" dirty="0">
                <a:solidFill>
                  <a:srgbClr val="414141"/>
                </a:solidFill>
              </a:rPr>
              <a:t> </a:t>
            </a:r>
            <a:r>
              <a:rPr lang="en-GB" sz="2200" dirty="0" err="1">
                <a:solidFill>
                  <a:srgbClr val="414141"/>
                </a:solidFill>
              </a:rPr>
              <a:t>alternativnega</a:t>
            </a:r>
            <a:r>
              <a:rPr lang="en-GB" sz="2200" dirty="0">
                <a:solidFill>
                  <a:srgbClr val="414141"/>
                </a:solidFill>
              </a:rPr>
              <a:t> </a:t>
            </a:r>
            <a:r>
              <a:rPr lang="en-GB" sz="2200" dirty="0" err="1">
                <a:solidFill>
                  <a:srgbClr val="414141"/>
                </a:solidFill>
              </a:rPr>
              <a:t>nastanitvenega</a:t>
            </a:r>
            <a:r>
              <a:rPr lang="en-GB" sz="2200" dirty="0">
                <a:solidFill>
                  <a:srgbClr val="414141"/>
                </a:solidFill>
              </a:rPr>
              <a:t> </a:t>
            </a:r>
            <a:r>
              <a:rPr lang="en-GB" sz="2200" dirty="0" err="1">
                <a:solidFill>
                  <a:srgbClr val="414141"/>
                </a:solidFill>
              </a:rPr>
              <a:t>podjetja</a:t>
            </a:r>
            <a:r>
              <a:rPr lang="en-GB" sz="2200" dirty="0">
                <a:solidFill>
                  <a:srgbClr val="414141"/>
                </a:solidFill>
              </a:rPr>
              <a:t>, ki </a:t>
            </a:r>
            <a:r>
              <a:rPr lang="en-GB" sz="2200" dirty="0" err="1">
                <a:solidFill>
                  <a:srgbClr val="414141"/>
                </a:solidFill>
              </a:rPr>
              <a:t>poleg</a:t>
            </a:r>
            <a:r>
              <a:rPr lang="en-GB" sz="2200" dirty="0">
                <a:solidFill>
                  <a:srgbClr val="414141"/>
                </a:solidFill>
              </a:rPr>
              <a:t> </a:t>
            </a:r>
            <a:r>
              <a:rPr lang="en-GB" sz="2200" dirty="0" err="1">
                <a:solidFill>
                  <a:srgbClr val="414141"/>
                </a:solidFill>
              </a:rPr>
              <a:t>nastanitve</a:t>
            </a:r>
            <a:r>
              <a:rPr lang="en-GB" sz="2200" dirty="0">
                <a:solidFill>
                  <a:srgbClr val="414141"/>
                </a:solidFill>
              </a:rPr>
              <a:t> </a:t>
            </a:r>
            <a:r>
              <a:rPr lang="en-GB" sz="2200" dirty="0" err="1">
                <a:solidFill>
                  <a:srgbClr val="414141"/>
                </a:solidFill>
              </a:rPr>
              <a:t>ponuja</a:t>
            </a:r>
            <a:r>
              <a:rPr lang="en-GB" sz="2200" dirty="0">
                <a:solidFill>
                  <a:srgbClr val="414141"/>
                </a:solidFill>
              </a:rPr>
              <a:t> </a:t>
            </a:r>
            <a:r>
              <a:rPr lang="en-GB" sz="2200" dirty="0" err="1">
                <a:solidFill>
                  <a:srgbClr val="414141"/>
                </a:solidFill>
              </a:rPr>
              <a:t>tudi</a:t>
            </a:r>
            <a:r>
              <a:rPr lang="en-GB" sz="2200" dirty="0">
                <a:solidFill>
                  <a:srgbClr val="414141"/>
                </a:solidFill>
              </a:rPr>
              <a:t> </a:t>
            </a:r>
            <a:r>
              <a:rPr lang="en-GB" sz="2200" dirty="0" err="1">
                <a:solidFill>
                  <a:srgbClr val="414141"/>
                </a:solidFill>
              </a:rPr>
              <a:t>zajtrk</a:t>
            </a:r>
            <a:r>
              <a:rPr lang="en-GB" sz="2200" dirty="0">
                <a:solidFill>
                  <a:srgbClr val="414141"/>
                </a:solidFill>
              </a:rPr>
              <a:t> in </a:t>
            </a:r>
            <a:r>
              <a:rPr lang="en-GB" sz="2200" dirty="0" err="1">
                <a:solidFill>
                  <a:srgbClr val="414141"/>
                </a:solidFill>
              </a:rPr>
              <a:t>večerjo</a:t>
            </a:r>
            <a:r>
              <a:rPr lang="en-GB" sz="2200" dirty="0">
                <a:solidFill>
                  <a:srgbClr val="414141"/>
                </a:solidFill>
              </a:rPr>
              <a:t>. To je </a:t>
            </a:r>
            <a:r>
              <a:rPr lang="en-GB" sz="2200" dirty="0" err="1">
                <a:solidFill>
                  <a:srgbClr val="414141"/>
                </a:solidFill>
              </a:rPr>
              <a:t>seznam</a:t>
            </a:r>
            <a:r>
              <a:rPr lang="en-GB" sz="2200" dirty="0">
                <a:solidFill>
                  <a:srgbClr val="414141"/>
                </a:solidFill>
              </a:rPr>
              <a:t> </a:t>
            </a:r>
            <a:r>
              <a:rPr lang="en-GB" sz="2200" dirty="0" err="1">
                <a:solidFill>
                  <a:srgbClr val="414141"/>
                </a:solidFill>
              </a:rPr>
              <a:t>različnih</a:t>
            </a:r>
            <a:r>
              <a:rPr lang="en-GB" sz="2200" dirty="0">
                <a:solidFill>
                  <a:srgbClr val="414141"/>
                </a:solidFill>
              </a:rPr>
              <a:t> </a:t>
            </a:r>
            <a:r>
              <a:rPr lang="en-GB" sz="2200" dirty="0" err="1">
                <a:solidFill>
                  <a:srgbClr val="414141"/>
                </a:solidFill>
              </a:rPr>
              <a:t>zainteresiranih</a:t>
            </a:r>
            <a:r>
              <a:rPr lang="en-GB" sz="2200" dirty="0">
                <a:solidFill>
                  <a:srgbClr val="414141"/>
                </a:solidFill>
              </a:rPr>
              <a:t> </a:t>
            </a:r>
            <a:r>
              <a:rPr lang="en-GB" sz="2200" dirty="0" err="1">
                <a:solidFill>
                  <a:srgbClr val="414141"/>
                </a:solidFill>
              </a:rPr>
              <a:t>strani</a:t>
            </a:r>
            <a:r>
              <a:rPr lang="en-GB" sz="2200" dirty="0">
                <a:solidFill>
                  <a:srgbClr val="414141"/>
                </a:solidFill>
              </a:rPr>
              <a:t>, s </a:t>
            </a:r>
            <a:r>
              <a:rPr lang="en-GB" sz="2200" dirty="0" err="1">
                <a:solidFill>
                  <a:srgbClr val="414141"/>
                </a:solidFill>
              </a:rPr>
              <a:t>katerimi</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vaša</a:t>
            </a:r>
            <a:r>
              <a:rPr lang="en-GB" sz="2200" dirty="0">
                <a:solidFill>
                  <a:srgbClr val="414141"/>
                </a:solidFill>
              </a:rPr>
              <a:t> </a:t>
            </a:r>
            <a:r>
              <a:rPr lang="en-GB" sz="2200" dirty="0" err="1">
                <a:solidFill>
                  <a:srgbClr val="414141"/>
                </a:solidFill>
              </a:rPr>
              <a:t>podjetja</a:t>
            </a:r>
            <a:r>
              <a:rPr lang="en-GB" sz="2200" dirty="0">
                <a:solidFill>
                  <a:srgbClr val="414141"/>
                </a:solidFill>
              </a:rPr>
              <a:t> </a:t>
            </a:r>
            <a:r>
              <a:rPr lang="en-GB" sz="2200" dirty="0" err="1">
                <a:solidFill>
                  <a:srgbClr val="414141"/>
                </a:solidFill>
              </a:rPr>
              <a:t>vzpostavijo</a:t>
            </a:r>
            <a:r>
              <a:rPr lang="en-GB" sz="2200" dirty="0">
                <a:solidFill>
                  <a:srgbClr val="414141"/>
                </a:solidFill>
              </a:rPr>
              <a:t> </a:t>
            </a:r>
            <a:r>
              <a:rPr lang="en-GB" sz="2200" dirty="0" err="1">
                <a:solidFill>
                  <a:srgbClr val="414141"/>
                </a:solidFill>
              </a:rPr>
              <a:t>stik</a:t>
            </a:r>
            <a:r>
              <a:rPr lang="en-GB" sz="2200" dirty="0">
                <a:solidFill>
                  <a:srgbClr val="414141"/>
                </a:solidFill>
              </a:rPr>
              <a:t> in </a:t>
            </a:r>
            <a:r>
              <a:rPr lang="en-GB" sz="2200" dirty="0" err="1">
                <a:solidFill>
                  <a:srgbClr val="414141"/>
                </a:solidFill>
              </a:rPr>
              <a:t>tako</a:t>
            </a:r>
            <a:r>
              <a:rPr lang="en-GB" sz="2200" dirty="0">
                <a:solidFill>
                  <a:srgbClr val="414141"/>
                </a:solidFill>
              </a:rPr>
              <a:t> </a:t>
            </a:r>
            <a:r>
              <a:rPr lang="en-GB" sz="2200" dirty="0" err="1">
                <a:solidFill>
                  <a:srgbClr val="414141"/>
                </a:solidFill>
              </a:rPr>
              <a:t>pridobijo</a:t>
            </a:r>
            <a:r>
              <a:rPr lang="en-GB" sz="2200" dirty="0">
                <a:solidFill>
                  <a:srgbClr val="414141"/>
                </a:solidFill>
              </a:rPr>
              <a:t> </a:t>
            </a:r>
            <a:r>
              <a:rPr lang="en-GB" sz="2200" dirty="0" err="1">
                <a:solidFill>
                  <a:srgbClr val="414141"/>
                </a:solidFill>
              </a:rPr>
              <a:t>koristi</a:t>
            </a:r>
            <a:r>
              <a:rPr lang="en-GB" sz="2200" dirty="0">
                <a:solidFill>
                  <a:srgbClr val="414141"/>
                </a:solidFill>
              </a:rPr>
              <a:t>:</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err="1">
                <a:solidFill>
                  <a:srgbClr val="414141"/>
                </a:solidFill>
              </a:rPr>
              <a:t>Lokalno</a:t>
            </a:r>
            <a:r>
              <a:rPr lang="en-GB" sz="2200" dirty="0">
                <a:solidFill>
                  <a:srgbClr val="414141"/>
                </a:solidFill>
              </a:rPr>
              <a:t> </a:t>
            </a:r>
            <a:r>
              <a:rPr lang="en-GB" sz="2200" dirty="0" err="1">
                <a:solidFill>
                  <a:srgbClr val="414141"/>
                </a:solidFill>
              </a:rPr>
              <a:t>združenje</a:t>
            </a:r>
            <a:r>
              <a:rPr lang="en-GB" sz="2200" dirty="0">
                <a:solidFill>
                  <a:srgbClr val="414141"/>
                </a:solidFill>
              </a:rPr>
              <a:t> za </a:t>
            </a:r>
            <a:r>
              <a:rPr lang="en-GB" sz="2200" dirty="0" err="1">
                <a:solidFill>
                  <a:srgbClr val="414141"/>
                </a:solidFill>
              </a:rPr>
              <a:t>prehrano</a:t>
            </a:r>
            <a:r>
              <a:rPr lang="en-GB" sz="2200" dirty="0">
                <a:solidFill>
                  <a:srgbClr val="414141"/>
                </a:solidFill>
              </a:rPr>
              <a:t>, </a:t>
            </a:r>
            <a:r>
              <a:rPr lang="en-GB" sz="2200" dirty="0" err="1">
                <a:solidFill>
                  <a:srgbClr val="414141"/>
                </a:solidFill>
              </a:rPr>
              <a:t>turistični</a:t>
            </a:r>
            <a:r>
              <a:rPr lang="en-GB" sz="2200" dirty="0">
                <a:solidFill>
                  <a:srgbClr val="414141"/>
                </a:solidFill>
              </a:rPr>
              <a:t> </a:t>
            </a:r>
            <a:r>
              <a:rPr lang="en-GB" sz="2200" dirty="0" err="1">
                <a:solidFill>
                  <a:srgbClr val="414141"/>
                </a:solidFill>
              </a:rPr>
              <a:t>grozdi</a:t>
            </a:r>
            <a:r>
              <a:rPr lang="en-GB" sz="2200" dirty="0">
                <a:solidFill>
                  <a:srgbClr val="414141"/>
                </a:solidFill>
              </a:rPr>
              <a:t> (</a:t>
            </a:r>
            <a:r>
              <a:rPr lang="en-GB" sz="2200" dirty="0" err="1">
                <a:solidFill>
                  <a:srgbClr val="414141"/>
                </a:solidFill>
              </a:rPr>
              <a:t>lahko</a:t>
            </a:r>
            <a:r>
              <a:rPr lang="en-GB" sz="2200" dirty="0">
                <a:solidFill>
                  <a:srgbClr val="414141"/>
                </a:solidFill>
              </a:rPr>
              <a:t> </a:t>
            </a:r>
            <a:r>
              <a:rPr lang="en-GB" sz="2200" dirty="0" err="1">
                <a:solidFill>
                  <a:srgbClr val="414141"/>
                </a:solidFill>
              </a:rPr>
              <a:t>regionalni</a:t>
            </a:r>
            <a:r>
              <a:rPr lang="en-GB" sz="2200" dirty="0">
                <a:solidFill>
                  <a:srgbClr val="414141"/>
                </a:solidFill>
              </a:rPr>
              <a:t> in </a:t>
            </a:r>
            <a:r>
              <a:rPr lang="en-GB" sz="2200" dirty="0" err="1">
                <a:solidFill>
                  <a:srgbClr val="414141"/>
                </a:solidFill>
              </a:rPr>
              <a:t>nacionalni</a:t>
            </a:r>
            <a:r>
              <a:rPr lang="en-GB" sz="2200" dirty="0">
                <a:solidFill>
                  <a:srgbClr val="414141"/>
                </a:solidFill>
              </a:rPr>
              <a:t>), </a:t>
            </a:r>
            <a:r>
              <a:rPr lang="en-GB" sz="2200" dirty="0" err="1">
                <a:solidFill>
                  <a:srgbClr val="414141"/>
                </a:solidFill>
              </a:rPr>
              <a:t>predstavniki</a:t>
            </a:r>
            <a:r>
              <a:rPr lang="en-GB" sz="2200" dirty="0">
                <a:solidFill>
                  <a:srgbClr val="414141"/>
                </a:solidFill>
              </a:rPr>
              <a:t> </a:t>
            </a:r>
            <a:r>
              <a:rPr lang="en-GB" sz="2200" dirty="0" err="1">
                <a:solidFill>
                  <a:srgbClr val="414141"/>
                </a:solidFill>
              </a:rPr>
              <a:t>turizma</a:t>
            </a:r>
            <a:r>
              <a:rPr lang="en-GB" sz="2200" dirty="0">
                <a:solidFill>
                  <a:srgbClr val="414141"/>
                </a:solidFill>
              </a:rPr>
              <a:t> v </a:t>
            </a:r>
            <a:r>
              <a:rPr lang="en-GB" sz="2200" dirty="0" err="1">
                <a:solidFill>
                  <a:srgbClr val="414141"/>
                </a:solidFill>
              </a:rPr>
              <a:t>lokalni</a:t>
            </a:r>
            <a:r>
              <a:rPr lang="en-GB" sz="2200" dirty="0">
                <a:solidFill>
                  <a:srgbClr val="414141"/>
                </a:solidFill>
              </a:rPr>
              <a:t> </a:t>
            </a:r>
            <a:r>
              <a:rPr lang="en-GB" sz="2200" dirty="0" err="1">
                <a:solidFill>
                  <a:srgbClr val="414141"/>
                </a:solidFill>
              </a:rPr>
              <a:t>občini</a:t>
            </a:r>
            <a:r>
              <a:rPr lang="en-GB" sz="2200" dirty="0">
                <a:solidFill>
                  <a:srgbClr val="414141"/>
                </a:solidFill>
              </a:rPr>
              <a:t>. </a:t>
            </a:r>
          </a:p>
          <a:p>
            <a:pPr marL="342900" indent="-342900">
              <a:lnSpc>
                <a:spcPts val="2240"/>
              </a:lnSpc>
              <a:buClr>
                <a:srgbClr val="459597"/>
              </a:buClr>
              <a:buFont typeface="Arial" panose="020B0604020202020204" pitchFamily="34" charset="0"/>
              <a:buChar char="•"/>
            </a:pPr>
            <a:r>
              <a:rPr lang="en-GB" sz="2200" dirty="0">
                <a:solidFill>
                  <a:srgbClr val="414141"/>
                </a:solidFill>
              </a:rPr>
              <a:t>Organizacije za trženje destinacij (DMO), lokalne </a:t>
            </a:r>
            <a:r>
              <a:rPr lang="en-GB" sz="2200" dirty="0" err="1">
                <a:solidFill>
                  <a:srgbClr val="414141"/>
                </a:solidFill>
              </a:rPr>
              <a:t>prehrambene</a:t>
            </a:r>
            <a:r>
              <a:rPr lang="en-GB" sz="2200" dirty="0">
                <a:solidFill>
                  <a:srgbClr val="414141"/>
                </a:solidFill>
              </a:rPr>
              <a:t> blagovne znamke (npr. </a:t>
            </a:r>
            <a:r>
              <a:rPr lang="en-GB" sz="2200" dirty="0" err="1">
                <a:solidFill>
                  <a:srgbClr val="414141"/>
                </a:solidFill>
              </a:rPr>
              <a:t>Seafood</a:t>
            </a:r>
            <a:r>
              <a:rPr lang="en-GB" sz="2200" dirty="0">
                <a:solidFill>
                  <a:srgbClr val="414141"/>
                </a:solidFill>
              </a:rPr>
              <a:t> </a:t>
            </a:r>
            <a:r>
              <a:rPr lang="en-GB" sz="2200" dirty="0" err="1">
                <a:solidFill>
                  <a:srgbClr val="414141"/>
                </a:solidFill>
              </a:rPr>
              <a:t>Trail</a:t>
            </a:r>
            <a:r>
              <a:rPr lang="en-GB" sz="2200" dirty="0">
                <a:solidFill>
                  <a:srgbClr val="414141"/>
                </a:solidFill>
              </a:rPr>
              <a:t>, vključno z restavracijami in proizvajalci), vodstvo in osebje glavnih znamenitosti v vaši regiji (razstave, muzeji, restavracije itd.)</a:t>
            </a:r>
          </a:p>
          <a:p>
            <a:pPr marL="342900" indent="-342900">
              <a:lnSpc>
                <a:spcPts val="2240"/>
              </a:lnSpc>
              <a:buClr>
                <a:srgbClr val="459597"/>
              </a:buClr>
              <a:buFont typeface="Arial" panose="020B0604020202020204" pitchFamily="34" charset="0"/>
              <a:buChar char="•"/>
            </a:pPr>
            <a:r>
              <a:rPr lang="en-GB" sz="2200" dirty="0" err="1">
                <a:solidFill>
                  <a:srgbClr val="414141"/>
                </a:solidFill>
              </a:rPr>
              <a:t>Glavne</a:t>
            </a:r>
            <a:r>
              <a:rPr lang="en-GB" sz="2200" dirty="0">
                <a:solidFill>
                  <a:srgbClr val="414141"/>
                </a:solidFill>
              </a:rPr>
              <a:t> </a:t>
            </a:r>
            <a:r>
              <a:rPr lang="en-GB" sz="2200" dirty="0" err="1">
                <a:solidFill>
                  <a:srgbClr val="414141"/>
                </a:solidFill>
              </a:rPr>
              <a:t>domače</a:t>
            </a:r>
            <a:r>
              <a:rPr lang="en-GB" sz="2200" dirty="0">
                <a:solidFill>
                  <a:srgbClr val="414141"/>
                </a:solidFill>
              </a:rPr>
              <a:t> </a:t>
            </a:r>
            <a:r>
              <a:rPr lang="en-GB" sz="2200" dirty="0" err="1">
                <a:solidFill>
                  <a:srgbClr val="414141"/>
                </a:solidFill>
              </a:rPr>
              <a:t>prodajne</a:t>
            </a:r>
            <a:r>
              <a:rPr lang="en-GB" sz="2200" dirty="0">
                <a:solidFill>
                  <a:srgbClr val="414141"/>
                </a:solidFill>
              </a:rPr>
              <a:t> </a:t>
            </a:r>
            <a:r>
              <a:rPr lang="en-GB" sz="2200" dirty="0" err="1">
                <a:solidFill>
                  <a:srgbClr val="414141"/>
                </a:solidFill>
              </a:rPr>
              <a:t>organizacije</a:t>
            </a:r>
            <a:r>
              <a:rPr lang="en-GB" sz="2200" dirty="0">
                <a:solidFill>
                  <a:srgbClr val="414141"/>
                </a:solidFill>
              </a:rPr>
              <a:t> (</a:t>
            </a:r>
            <a:r>
              <a:rPr lang="en-GB" sz="2200" dirty="0" err="1">
                <a:solidFill>
                  <a:srgbClr val="414141"/>
                </a:solidFill>
              </a:rPr>
              <a:t>potovalne</a:t>
            </a:r>
            <a:r>
              <a:rPr lang="en-GB" sz="2200" dirty="0">
                <a:solidFill>
                  <a:srgbClr val="414141"/>
                </a:solidFill>
              </a:rPr>
              <a:t> </a:t>
            </a:r>
            <a:r>
              <a:rPr lang="en-GB" sz="2200" dirty="0" err="1">
                <a:solidFill>
                  <a:srgbClr val="414141"/>
                </a:solidFill>
              </a:rPr>
              <a:t>agencije</a:t>
            </a:r>
            <a:r>
              <a:rPr lang="en-GB" sz="2200" dirty="0">
                <a:solidFill>
                  <a:srgbClr val="414141"/>
                </a:solidFill>
              </a:rPr>
              <a:t>, </a:t>
            </a:r>
            <a:r>
              <a:rPr lang="en-GB" sz="2200" dirty="0" err="1">
                <a:solidFill>
                  <a:srgbClr val="414141"/>
                </a:solidFill>
              </a:rPr>
              <a:t>avtobusna</a:t>
            </a:r>
            <a:r>
              <a:rPr lang="en-GB" sz="2200" dirty="0">
                <a:solidFill>
                  <a:srgbClr val="414141"/>
                </a:solidFill>
              </a:rPr>
              <a:t> </a:t>
            </a:r>
            <a:r>
              <a:rPr lang="en-GB" sz="2200" dirty="0" err="1">
                <a:solidFill>
                  <a:srgbClr val="414141"/>
                </a:solidFill>
              </a:rPr>
              <a:t>podjetja</a:t>
            </a:r>
            <a:r>
              <a:rPr lang="en-GB" sz="2200" dirty="0">
                <a:solidFill>
                  <a:srgbClr val="414141"/>
                </a:solidFill>
              </a:rPr>
              <a:t>, </a:t>
            </a:r>
            <a:r>
              <a:rPr lang="en-GB" sz="2200" dirty="0" err="1">
                <a:solidFill>
                  <a:srgbClr val="414141"/>
                </a:solidFill>
              </a:rPr>
              <a:t>agenti</a:t>
            </a:r>
            <a:r>
              <a:rPr lang="en-GB" sz="2200" dirty="0">
                <a:solidFill>
                  <a:srgbClr val="414141"/>
                </a:solidFill>
              </a:rPr>
              <a:t> za </a:t>
            </a:r>
            <a:r>
              <a:rPr lang="en-GB" sz="2200" dirty="0" err="1">
                <a:solidFill>
                  <a:srgbClr val="414141"/>
                </a:solidFill>
              </a:rPr>
              <a:t>križarke</a:t>
            </a:r>
            <a:r>
              <a:rPr lang="en-GB" sz="2200" dirty="0">
                <a:solidFill>
                  <a:srgbClr val="414141"/>
                </a:solidFill>
              </a:rPr>
              <a:t>, </a:t>
            </a:r>
            <a:r>
              <a:rPr lang="en-GB" sz="2200" dirty="0" err="1">
                <a:solidFill>
                  <a:srgbClr val="414141"/>
                </a:solidFill>
              </a:rPr>
              <a:t>turistični</a:t>
            </a:r>
            <a:r>
              <a:rPr lang="en-GB" sz="2200" dirty="0">
                <a:solidFill>
                  <a:srgbClr val="414141"/>
                </a:solidFill>
              </a:rPr>
              <a:t> </a:t>
            </a:r>
            <a:r>
              <a:rPr lang="en-GB" sz="2200" dirty="0" err="1">
                <a:solidFill>
                  <a:srgbClr val="414141"/>
                </a:solidFill>
              </a:rPr>
              <a:t>vodniki</a:t>
            </a:r>
            <a:r>
              <a:rPr lang="en-GB" sz="2200" dirty="0">
                <a:solidFill>
                  <a:srgbClr val="414141"/>
                </a:solidFill>
              </a:rPr>
              <a:t>, ki </a:t>
            </a:r>
            <a:r>
              <a:rPr lang="en-GB" sz="2200" dirty="0" err="1">
                <a:solidFill>
                  <a:srgbClr val="414141"/>
                </a:solidFill>
              </a:rPr>
              <a:t>redno</a:t>
            </a:r>
            <a:r>
              <a:rPr lang="en-GB" sz="2200" dirty="0">
                <a:solidFill>
                  <a:srgbClr val="414141"/>
                </a:solidFill>
              </a:rPr>
              <a:t> </a:t>
            </a:r>
            <a:r>
              <a:rPr lang="en-GB" sz="2200" dirty="0" err="1">
                <a:solidFill>
                  <a:srgbClr val="414141"/>
                </a:solidFill>
              </a:rPr>
              <a:t>obiskujejo</a:t>
            </a:r>
            <a:r>
              <a:rPr lang="en-GB" sz="2200" dirty="0">
                <a:solidFill>
                  <a:srgbClr val="414141"/>
                </a:solidFill>
              </a:rPr>
              <a:t> </a:t>
            </a:r>
            <a:r>
              <a:rPr lang="en-GB" sz="2200" dirty="0" err="1">
                <a:solidFill>
                  <a:srgbClr val="414141"/>
                </a:solidFill>
              </a:rPr>
              <a:t>območje</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dirty="0" err="1">
                <a:solidFill>
                  <a:srgbClr val="414141"/>
                </a:solidFill>
              </a:rPr>
              <a:t>Tuje</a:t>
            </a:r>
            <a:r>
              <a:rPr lang="en-GB" sz="2200" dirty="0">
                <a:solidFill>
                  <a:srgbClr val="414141"/>
                </a:solidFill>
              </a:rPr>
              <a:t> </a:t>
            </a:r>
            <a:r>
              <a:rPr lang="en-GB" sz="2200" dirty="0" err="1">
                <a:solidFill>
                  <a:srgbClr val="414141"/>
                </a:solidFill>
              </a:rPr>
              <a:t>prodajne</a:t>
            </a:r>
            <a:r>
              <a:rPr lang="en-GB" sz="2200" dirty="0">
                <a:solidFill>
                  <a:srgbClr val="414141"/>
                </a:solidFill>
              </a:rPr>
              <a:t> organizacije, ki se </a:t>
            </a:r>
            <a:r>
              <a:rPr lang="en-GB" sz="2200" dirty="0" err="1">
                <a:solidFill>
                  <a:srgbClr val="414141"/>
                </a:solidFill>
              </a:rPr>
              <a:t>osredotočajo</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vašo</a:t>
            </a:r>
            <a:r>
              <a:rPr lang="en-GB" sz="2200" dirty="0">
                <a:solidFill>
                  <a:srgbClr val="414141"/>
                </a:solidFill>
              </a:rPr>
              <a:t> </a:t>
            </a:r>
            <a:r>
              <a:rPr lang="en-GB" sz="2200" dirty="0" err="1">
                <a:solidFill>
                  <a:srgbClr val="414141"/>
                </a:solidFill>
              </a:rPr>
              <a:t>regijo</a:t>
            </a:r>
            <a:r>
              <a:rPr lang="en-GB" sz="2200" dirty="0">
                <a:solidFill>
                  <a:srgbClr val="414141"/>
                </a:solidFill>
              </a:rPr>
              <a:t> (</a:t>
            </a:r>
            <a:r>
              <a:rPr lang="en-GB" sz="2200" dirty="0" err="1">
                <a:solidFill>
                  <a:srgbClr val="414141"/>
                </a:solidFill>
              </a:rPr>
              <a:t>potovalne</a:t>
            </a:r>
            <a:r>
              <a:rPr lang="en-GB" sz="2200" dirty="0">
                <a:solidFill>
                  <a:srgbClr val="414141"/>
                </a:solidFill>
              </a:rPr>
              <a:t> </a:t>
            </a:r>
            <a:r>
              <a:rPr lang="en-GB" sz="2200" dirty="0" err="1">
                <a:solidFill>
                  <a:srgbClr val="414141"/>
                </a:solidFill>
              </a:rPr>
              <a:t>agencije</a:t>
            </a:r>
            <a:r>
              <a:rPr lang="en-GB" sz="2200" dirty="0">
                <a:solidFill>
                  <a:srgbClr val="414141"/>
                </a:solidFill>
              </a:rPr>
              <a:t>, ki </a:t>
            </a:r>
            <a:r>
              <a:rPr lang="en-GB" sz="2200" dirty="0" err="1">
                <a:solidFill>
                  <a:srgbClr val="414141"/>
                </a:solidFill>
              </a:rPr>
              <a:t>npr</a:t>
            </a:r>
            <a:r>
              <a:rPr lang="en-GB" sz="2200" dirty="0">
                <a:solidFill>
                  <a:srgbClr val="414141"/>
                </a:solidFill>
              </a:rPr>
              <a:t>. </a:t>
            </a:r>
            <a:r>
              <a:rPr lang="en-GB" sz="2200" dirty="0" err="1">
                <a:solidFill>
                  <a:srgbClr val="414141"/>
                </a:solidFill>
              </a:rPr>
              <a:t>sodelujejo</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nacionalnih</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evropskih</a:t>
            </a:r>
            <a:r>
              <a:rPr lang="en-GB" sz="2200" dirty="0">
                <a:solidFill>
                  <a:srgbClr val="414141"/>
                </a:solidFill>
              </a:rPr>
              <a:t> </a:t>
            </a:r>
            <a:r>
              <a:rPr lang="en-GB" sz="2200" dirty="0" err="1">
                <a:solidFill>
                  <a:srgbClr val="414141"/>
                </a:solidFill>
              </a:rPr>
              <a:t>prodajnih</a:t>
            </a:r>
            <a:r>
              <a:rPr lang="en-GB" sz="2200" dirty="0">
                <a:solidFill>
                  <a:srgbClr val="414141"/>
                </a:solidFill>
              </a:rPr>
              <a:t> </a:t>
            </a:r>
            <a:r>
              <a:rPr lang="en-GB" sz="2200" dirty="0" err="1">
                <a:solidFill>
                  <a:srgbClr val="414141"/>
                </a:solidFill>
              </a:rPr>
              <a:t>konferencah</a:t>
            </a:r>
            <a:r>
              <a:rPr lang="en-GB" sz="2200" dirty="0">
                <a:solidFill>
                  <a:srgbClr val="414141"/>
                </a:solidFill>
              </a:rPr>
              <a:t>, </a:t>
            </a:r>
            <a:r>
              <a:rPr lang="en-GB" sz="2200" dirty="0" err="1">
                <a:solidFill>
                  <a:srgbClr val="414141"/>
                </a:solidFill>
              </a:rPr>
              <a:t>npr</a:t>
            </a:r>
            <a:r>
              <a:rPr lang="en-GB" sz="2200" dirty="0">
                <a:solidFill>
                  <a:srgbClr val="414141"/>
                </a:solidFill>
              </a:rPr>
              <a:t>. ITB Berlin)</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282443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6A64-354F-FBCF-2D41-39DEAB9FC1B9}"/>
            </a:ext>
          </a:extLst>
        </p:cNvPr>
        <p:cNvGrpSpPr/>
        <p:nvPr/>
      </p:nvGrpSpPr>
      <p:grpSpPr>
        <a:xfrm>
          <a:off x="0" y="0"/>
          <a:ext cx="0" cy="0"/>
          <a:chOff x="0" y="0"/>
          <a:chExt cx="0" cy="0"/>
        </a:xfrm>
      </p:grpSpPr>
      <p:pic>
        <p:nvPicPr>
          <p:cNvPr id="11" name="Online Media 10" title="Experience the New Glamping">
            <a:hlinkClick r:id="" action="ppaction://media"/>
            <a:extLst>
              <a:ext uri="{FF2B5EF4-FFF2-40B4-BE49-F238E27FC236}">
                <a16:creationId xmlns:a16="http://schemas.microsoft.com/office/drawing/2014/main" id="{3572288D-9F2F-49F6-3A57-5647B40FE029}"/>
              </a:ext>
            </a:extLst>
          </p:cNvPr>
          <p:cNvPicPr>
            <a:picLocks noRot="1" noChangeAspect="1"/>
          </p:cNvPicPr>
          <p:nvPr>
            <a:videoFile r:link="rId1"/>
          </p:nvPr>
        </p:nvPicPr>
        <p:blipFill>
          <a:blip r:embed="rId3"/>
          <a:stretch>
            <a:fillRect/>
          </a:stretch>
        </p:blipFill>
        <p:spPr>
          <a:xfrm>
            <a:off x="7672391" y="415915"/>
            <a:ext cx="3504508" cy="1980052"/>
          </a:xfrm>
          <a:prstGeom prst="rect">
            <a:avLst/>
          </a:prstGeom>
        </p:spPr>
      </p:pic>
      <p:sp>
        <p:nvSpPr>
          <p:cNvPr id="4" name="Flowchart: Connector 3">
            <a:extLst>
              <a:ext uri="{FF2B5EF4-FFF2-40B4-BE49-F238E27FC236}">
                <a16:creationId xmlns:a16="http://schemas.microsoft.com/office/drawing/2014/main" id="{615000B4-E0A5-F480-E6E5-0C5CB749F8F3}"/>
              </a:ext>
            </a:extLst>
          </p:cNvPr>
          <p:cNvSpPr/>
          <p:nvPr/>
        </p:nvSpPr>
        <p:spPr>
          <a:xfrm>
            <a:off x="5929853" y="1204580"/>
            <a:ext cx="1745517"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23" name="Straight Connector 22">
            <a:extLst>
              <a:ext uri="{FF2B5EF4-FFF2-40B4-BE49-F238E27FC236}">
                <a16:creationId xmlns:a16="http://schemas.microsoft.com/office/drawing/2014/main" id="{A25AAE39-7EFF-56CE-3CEC-F8EC8D1DB810}"/>
              </a:ext>
            </a:extLst>
          </p:cNvPr>
          <p:cNvCxnSpPr>
            <a:cxnSpLocks/>
          </p:cNvCxnSpPr>
          <p:nvPr/>
        </p:nvCxnSpPr>
        <p:spPr>
          <a:xfrm>
            <a:off x="0" y="1975050"/>
            <a:ext cx="547211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D44F42D-C4F0-AA73-0FC2-4910EE0AE05D}"/>
              </a:ext>
            </a:extLst>
          </p:cNvPr>
          <p:cNvSpPr txBox="1">
            <a:spLocks/>
          </p:cNvSpPr>
          <p:nvPr/>
        </p:nvSpPr>
        <p:spPr>
          <a:xfrm rot="16200000">
            <a:off x="9620427" y="341814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Avtor fotografije: Insider Travel Report / </a:t>
            </a:r>
            <a:r>
              <a:rPr lang="en-IE" sz="1200" dirty="0" err="1">
                <a:solidFill>
                  <a:schemeClr val="bg1"/>
                </a:solidFill>
              </a:rPr>
              <a:t>Huttopia</a:t>
            </a:r>
            <a:endParaRPr lang="en-IE" sz="1200" dirty="0">
              <a:solidFill>
                <a:schemeClr val="bg1"/>
              </a:solidFill>
            </a:endParaRPr>
          </a:p>
        </p:txBody>
      </p:sp>
      <p:sp>
        <p:nvSpPr>
          <p:cNvPr id="7" name="Text Placeholder 4">
            <a:extLst>
              <a:ext uri="{FF2B5EF4-FFF2-40B4-BE49-F238E27FC236}">
                <a16:creationId xmlns:a16="http://schemas.microsoft.com/office/drawing/2014/main" id="{6BD8E06E-76F4-C938-0684-62164F95D5FE}"/>
              </a:ext>
            </a:extLst>
          </p:cNvPr>
          <p:cNvSpPr txBox="1">
            <a:spLocks/>
          </p:cNvSpPr>
          <p:nvPr/>
        </p:nvSpPr>
        <p:spPr>
          <a:xfrm>
            <a:off x="532509" y="401627"/>
            <a:ext cx="4804034" cy="66190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solidFill>
                  <a:srgbClr val="EC7C69"/>
                </a:solidFill>
              </a:rPr>
              <a:t>Doživite</a:t>
            </a:r>
            <a:r>
              <a:rPr lang="en-US" dirty="0">
                <a:solidFill>
                  <a:srgbClr val="EC7C69"/>
                </a:solidFill>
              </a:rPr>
              <a:t> </a:t>
            </a:r>
          </a:p>
          <a:p>
            <a:pPr>
              <a:lnSpc>
                <a:spcPts val="3720"/>
              </a:lnSpc>
            </a:pPr>
            <a:r>
              <a:rPr lang="en-US" dirty="0" err="1">
                <a:solidFill>
                  <a:srgbClr val="EC7C69"/>
                </a:solidFill>
              </a:rPr>
              <a:t>nov</a:t>
            </a:r>
            <a:r>
              <a:rPr lang="en-US" dirty="0">
                <a:solidFill>
                  <a:srgbClr val="EC7C69"/>
                </a:solidFill>
              </a:rPr>
              <a:t> </a:t>
            </a:r>
            <a:r>
              <a:rPr lang="en-US" dirty="0" err="1">
                <a:solidFill>
                  <a:srgbClr val="EC7C69"/>
                </a:solidFill>
              </a:rPr>
              <a:t>glamping</a:t>
            </a:r>
            <a:r>
              <a:rPr lang="en-US" dirty="0">
                <a:solidFill>
                  <a:srgbClr val="EC7C69"/>
                </a:solidFill>
              </a:rPr>
              <a:t> - </a:t>
            </a:r>
            <a:r>
              <a:rPr lang="en-US" dirty="0" err="1">
                <a:solidFill>
                  <a:srgbClr val="EC7C69"/>
                </a:solidFill>
              </a:rPr>
              <a:t>intervju</a:t>
            </a:r>
            <a:r>
              <a:rPr lang="en-US" dirty="0">
                <a:solidFill>
                  <a:srgbClr val="EC7C69"/>
                </a:solidFill>
              </a:rPr>
              <a:t> </a:t>
            </a:r>
          </a:p>
        </p:txBody>
      </p:sp>
      <p:sp>
        <p:nvSpPr>
          <p:cNvPr id="13" name="Text Placeholder 3">
            <a:extLst>
              <a:ext uri="{FF2B5EF4-FFF2-40B4-BE49-F238E27FC236}">
                <a16:creationId xmlns:a16="http://schemas.microsoft.com/office/drawing/2014/main" id="{C91D5B26-FCA2-BD2A-34FB-B992406D3BF2}"/>
              </a:ext>
            </a:extLst>
          </p:cNvPr>
          <p:cNvSpPr txBox="1">
            <a:spLocks/>
          </p:cNvSpPr>
          <p:nvPr/>
        </p:nvSpPr>
        <p:spPr>
          <a:xfrm>
            <a:off x="532507" y="2139714"/>
            <a:ext cx="4791967" cy="3258688"/>
          </a:xfrm>
          <a:prstGeom prst="rect">
            <a:avLst/>
          </a:prstGeom>
          <a:ln>
            <a:noFill/>
          </a:ln>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GB" sz="2400" b="1" dirty="0">
                <a:solidFill>
                  <a:srgbClr val="459597"/>
                </a:solidFill>
              </a:rPr>
              <a:t>Ime: </a:t>
            </a:r>
          </a:p>
          <a:p>
            <a:pPr>
              <a:lnSpc>
                <a:spcPts val="2340"/>
              </a:lnSpc>
              <a:tabLst>
                <a:tab pos="2257425" algn="l"/>
              </a:tabLst>
            </a:pPr>
            <a:r>
              <a:rPr lang="en-US" dirty="0" err="1"/>
              <a:t>Pridite</a:t>
            </a:r>
            <a:r>
              <a:rPr lang="en-US" dirty="0"/>
              <a:t> in </a:t>
            </a:r>
            <a:r>
              <a:rPr lang="en-US" dirty="0" err="1"/>
              <a:t>bodite</a:t>
            </a:r>
            <a:r>
              <a:rPr lang="en-US" dirty="0"/>
              <a:t> </a:t>
            </a:r>
            <a:r>
              <a:rPr lang="en-US" dirty="0" err="1"/>
              <a:t>navdihnjeni</a:t>
            </a:r>
            <a:r>
              <a:rPr lang="en-US" dirty="0"/>
              <a:t> </a:t>
            </a:r>
            <a:r>
              <a:rPr lang="en-US" dirty="0" err="1"/>
              <a:t>na</a:t>
            </a:r>
            <a:r>
              <a:rPr lang="en-US" dirty="0"/>
              <a:t> </a:t>
            </a:r>
            <a:r>
              <a:rPr lang="en-US" dirty="0" err="1"/>
              <a:t>Islandiji</a:t>
            </a:r>
            <a:endParaRPr lang="en-US" dirty="0" err="1">
              <a:ea typeface="Calibri"/>
              <a:cs typeface="Calibri"/>
            </a:endParaRPr>
          </a:p>
          <a:p>
            <a:pPr>
              <a:lnSpc>
                <a:spcPts val="2340"/>
              </a:lnSpc>
              <a:tabLst>
                <a:tab pos="2257425" algn="l"/>
              </a:tabLst>
            </a:pPr>
            <a:endParaRPr lang="en-US" dirty="0"/>
          </a:p>
          <a:p>
            <a:pPr>
              <a:tabLst>
                <a:tab pos="2257425" algn="l"/>
              </a:tabLst>
            </a:pPr>
            <a:endParaRPr lang="en-US" sz="500" dirty="0">
              <a:solidFill>
                <a:srgbClr val="414141"/>
              </a:solidFill>
            </a:endParaRPr>
          </a:p>
          <a:p>
            <a:pPr>
              <a:lnSpc>
                <a:spcPts val="2340"/>
              </a:lnSpc>
              <a:tabLst>
                <a:tab pos="2257425" algn="l"/>
              </a:tabLst>
            </a:pPr>
            <a:r>
              <a:rPr lang="en-US" sz="2400" b="1" dirty="0" err="1">
                <a:solidFill>
                  <a:srgbClr val="459597"/>
                </a:solidFill>
              </a:rPr>
              <a:t>Opis</a:t>
            </a:r>
            <a:r>
              <a:rPr lang="en-US" sz="2400" b="1" dirty="0">
                <a:solidFill>
                  <a:srgbClr val="459597"/>
                </a:solidFill>
              </a:rPr>
              <a:t>: </a:t>
            </a:r>
          </a:p>
          <a:p>
            <a:pPr>
              <a:lnSpc>
                <a:spcPts val="2340"/>
              </a:lnSpc>
              <a:tabLst>
                <a:tab pos="2257425" algn="l"/>
              </a:tabLst>
            </a:pPr>
            <a:r>
              <a:rPr lang="en-US" dirty="0">
                <a:solidFill>
                  <a:srgbClr val="414141"/>
                </a:solidFill>
              </a:rPr>
              <a:t>6-minutni </a:t>
            </a:r>
            <a:r>
              <a:rPr lang="en-US" err="1">
                <a:solidFill>
                  <a:srgbClr val="414141"/>
                </a:solidFill>
              </a:rPr>
              <a:t>pogovor</a:t>
            </a:r>
            <a:r>
              <a:rPr lang="en-US" dirty="0">
                <a:solidFill>
                  <a:srgbClr val="414141"/>
                </a:solidFill>
              </a:rPr>
              <a:t> s </a:t>
            </a:r>
            <a:r>
              <a:rPr lang="en-US" err="1">
                <a:solidFill>
                  <a:srgbClr val="414141"/>
                </a:solidFill>
              </a:rPr>
              <a:t>soustanoviteljico</a:t>
            </a:r>
            <a:r>
              <a:rPr lang="en-US" dirty="0">
                <a:solidFill>
                  <a:srgbClr val="414141"/>
                </a:solidFill>
              </a:rPr>
              <a:t> </a:t>
            </a:r>
            <a:r>
              <a:rPr lang="en-US" err="1">
                <a:solidFill>
                  <a:srgbClr val="414141"/>
                </a:solidFill>
              </a:rPr>
              <a:t>Huttopie</a:t>
            </a:r>
            <a:r>
              <a:rPr lang="en-US" dirty="0">
                <a:solidFill>
                  <a:srgbClr val="414141"/>
                </a:solidFill>
              </a:rPr>
              <a:t> Céline </a:t>
            </a:r>
            <a:r>
              <a:rPr lang="en-US" err="1">
                <a:solidFill>
                  <a:srgbClr val="414141"/>
                </a:solidFill>
              </a:rPr>
              <a:t>Bossanne</a:t>
            </a:r>
            <a:r>
              <a:rPr lang="en-US" dirty="0">
                <a:solidFill>
                  <a:srgbClr val="414141"/>
                </a:solidFill>
              </a:rPr>
              <a:t> in </a:t>
            </a:r>
            <a:r>
              <a:rPr lang="en-US" err="1">
                <a:solidFill>
                  <a:srgbClr val="414141"/>
                </a:solidFill>
              </a:rPr>
              <a:t>vodjo</a:t>
            </a:r>
            <a:r>
              <a:rPr lang="en-US" dirty="0">
                <a:solidFill>
                  <a:srgbClr val="414141"/>
                </a:solidFill>
              </a:rPr>
              <a:t> </a:t>
            </a:r>
            <a:r>
              <a:rPr lang="en-US" err="1"/>
              <a:t>globalne</a:t>
            </a:r>
            <a:r>
              <a:rPr lang="en-US">
                <a:solidFill>
                  <a:srgbClr val="414141"/>
                </a:solidFill>
              </a:rPr>
              <a:t> </a:t>
            </a:r>
            <a:r>
              <a:rPr lang="en-US" err="1">
                <a:solidFill>
                  <a:srgbClr val="414141"/>
                </a:solidFill>
              </a:rPr>
              <a:t>prodaje</a:t>
            </a:r>
            <a:r>
              <a:rPr lang="en-US">
                <a:solidFill>
                  <a:srgbClr val="414141"/>
                </a:solidFill>
              </a:rPr>
              <a:t> in </a:t>
            </a:r>
            <a:r>
              <a:rPr lang="en-US" err="1">
                <a:solidFill>
                  <a:srgbClr val="414141"/>
                </a:solidFill>
              </a:rPr>
              <a:t>marketinga</a:t>
            </a:r>
            <a:r>
              <a:rPr lang="en-US">
                <a:solidFill>
                  <a:srgbClr val="414141"/>
                </a:solidFill>
              </a:rPr>
              <a:t> </a:t>
            </a:r>
            <a:r>
              <a:rPr lang="en-US" err="1"/>
              <a:t>Amélio</a:t>
            </a:r>
            <a:r>
              <a:rPr lang="en-US"/>
              <a:t> Brouhard</a:t>
            </a:r>
            <a:r>
              <a:rPr lang="en-US">
                <a:solidFill>
                  <a:srgbClr val="414141"/>
                </a:solidFill>
              </a:rPr>
              <a:t>. </a:t>
            </a:r>
            <a:r>
              <a:rPr lang="en-US" err="1"/>
              <a:t>Gostji</a:t>
            </a:r>
            <a:r>
              <a:rPr lang="en-US"/>
              <a:t> </a:t>
            </a:r>
            <a:r>
              <a:rPr lang="en-US" err="1"/>
              <a:t>razložita</a:t>
            </a:r>
            <a:r>
              <a:rPr lang="en-US">
                <a:solidFill>
                  <a:srgbClr val="414141"/>
                </a:solidFill>
              </a:rPr>
              <a:t>, </a:t>
            </a:r>
            <a:r>
              <a:rPr lang="en-US" err="1">
                <a:solidFill>
                  <a:srgbClr val="414141"/>
                </a:solidFill>
              </a:rPr>
              <a:t>kako</a:t>
            </a:r>
            <a:r>
              <a:rPr lang="en-US">
                <a:solidFill>
                  <a:srgbClr val="414141"/>
                </a:solidFill>
              </a:rPr>
              <a:t> </a:t>
            </a:r>
            <a:r>
              <a:rPr lang="en-US" err="1">
                <a:solidFill>
                  <a:srgbClr val="414141"/>
                </a:solidFill>
              </a:rPr>
              <a:t>segmentirajo</a:t>
            </a:r>
            <a:r>
              <a:rPr lang="en-US">
                <a:solidFill>
                  <a:srgbClr val="414141"/>
                </a:solidFill>
              </a:rPr>
              <a:t> </a:t>
            </a:r>
            <a:r>
              <a:rPr lang="en-US" err="1">
                <a:solidFill>
                  <a:srgbClr val="414141"/>
                </a:solidFill>
              </a:rPr>
              <a:t>goste</a:t>
            </a:r>
            <a:r>
              <a:rPr lang="en-US">
                <a:solidFill>
                  <a:srgbClr val="414141"/>
                </a:solidFill>
              </a:rPr>
              <a:t> (urbane </a:t>
            </a:r>
            <a:r>
              <a:rPr lang="en-US" err="1">
                <a:solidFill>
                  <a:srgbClr val="414141"/>
                </a:solidFill>
              </a:rPr>
              <a:t>družine</a:t>
            </a:r>
            <a:r>
              <a:rPr lang="en-US">
                <a:solidFill>
                  <a:srgbClr val="414141"/>
                </a:solidFill>
              </a:rPr>
              <a:t> </a:t>
            </a:r>
            <a:r>
              <a:rPr lang="en-US" err="1">
                <a:solidFill>
                  <a:srgbClr val="414141"/>
                </a:solidFill>
              </a:rPr>
              <a:t>proti</a:t>
            </a:r>
            <a:r>
              <a:rPr lang="en-US">
                <a:solidFill>
                  <a:srgbClr val="414141"/>
                </a:solidFill>
              </a:rPr>
              <a:t> </a:t>
            </a:r>
            <a:r>
              <a:rPr lang="en-US" err="1">
                <a:solidFill>
                  <a:srgbClr val="414141"/>
                </a:solidFill>
              </a:rPr>
              <a:t>digitalnim</a:t>
            </a:r>
            <a:r>
              <a:rPr lang="en-US">
                <a:solidFill>
                  <a:srgbClr val="414141"/>
                </a:solidFill>
              </a:rPr>
              <a:t> </a:t>
            </a:r>
            <a:r>
              <a:rPr lang="en-US" err="1">
                <a:solidFill>
                  <a:srgbClr val="414141"/>
                </a:solidFill>
              </a:rPr>
              <a:t>nomadom</a:t>
            </a:r>
            <a:r>
              <a:rPr lang="en-US">
                <a:solidFill>
                  <a:srgbClr val="414141"/>
                </a:solidFill>
              </a:rPr>
              <a:t>), </a:t>
            </a:r>
            <a:r>
              <a:rPr lang="en-US" err="1">
                <a:solidFill>
                  <a:srgbClr val="414141"/>
                </a:solidFill>
              </a:rPr>
              <a:t>kako</a:t>
            </a:r>
            <a:r>
              <a:rPr lang="en-US">
                <a:solidFill>
                  <a:srgbClr val="414141"/>
                </a:solidFill>
              </a:rPr>
              <a:t> z </a:t>
            </a:r>
            <a:r>
              <a:rPr lang="en-US" err="1">
                <a:solidFill>
                  <a:srgbClr val="414141"/>
                </a:solidFill>
              </a:rPr>
              <a:t>zgodbami</a:t>
            </a:r>
            <a:r>
              <a:rPr lang="en-US">
                <a:solidFill>
                  <a:srgbClr val="414141"/>
                </a:solidFill>
              </a:rPr>
              <a:t> </a:t>
            </a:r>
            <a:r>
              <a:rPr lang="en-US" err="1">
                <a:solidFill>
                  <a:srgbClr val="414141"/>
                </a:solidFill>
              </a:rPr>
              <a:t>aktivirajo</a:t>
            </a:r>
            <a:r>
              <a:rPr lang="en-US">
                <a:solidFill>
                  <a:srgbClr val="414141"/>
                </a:solidFill>
              </a:rPr>
              <a:t> </a:t>
            </a:r>
            <a:r>
              <a:rPr lang="en-US" err="1">
                <a:solidFill>
                  <a:srgbClr val="414141"/>
                </a:solidFill>
              </a:rPr>
              <a:t>vsako</a:t>
            </a:r>
            <a:r>
              <a:rPr lang="en-US">
                <a:solidFill>
                  <a:srgbClr val="414141"/>
                </a:solidFill>
              </a:rPr>
              <a:t> </a:t>
            </a:r>
            <a:r>
              <a:rPr lang="en-US" err="1">
                <a:solidFill>
                  <a:srgbClr val="414141"/>
                </a:solidFill>
              </a:rPr>
              <a:t>osebnost</a:t>
            </a:r>
            <a:r>
              <a:rPr lang="en-US">
                <a:solidFill>
                  <a:srgbClr val="414141"/>
                </a:solidFill>
              </a:rPr>
              <a:t> in </a:t>
            </a:r>
            <a:r>
              <a:rPr lang="en-US" err="1">
                <a:solidFill>
                  <a:srgbClr val="414141"/>
                </a:solidFill>
              </a:rPr>
              <a:t>zakaj</a:t>
            </a:r>
            <a:r>
              <a:rPr lang="en-US">
                <a:solidFill>
                  <a:srgbClr val="414141"/>
                </a:solidFill>
              </a:rPr>
              <a:t> se marketing </a:t>
            </a:r>
            <a:r>
              <a:rPr lang="en-US" err="1">
                <a:solidFill>
                  <a:srgbClr val="414141"/>
                </a:solidFill>
              </a:rPr>
              <a:t>vsakega</a:t>
            </a:r>
            <a:r>
              <a:rPr lang="en-US">
                <a:solidFill>
                  <a:srgbClr val="414141"/>
                </a:solidFill>
              </a:rPr>
              <a:t> </a:t>
            </a:r>
            <a:r>
              <a:rPr lang="en-US" err="1">
                <a:solidFill>
                  <a:srgbClr val="414141"/>
                </a:solidFill>
              </a:rPr>
              <a:t>mesta</a:t>
            </a:r>
            <a:r>
              <a:rPr lang="en-US">
                <a:solidFill>
                  <a:srgbClr val="414141"/>
                </a:solidFill>
              </a:rPr>
              <a:t> </a:t>
            </a:r>
            <a:r>
              <a:rPr lang="en-US" err="1">
                <a:solidFill>
                  <a:srgbClr val="414141"/>
                </a:solidFill>
              </a:rPr>
              <a:t>začne</a:t>
            </a:r>
            <a:r>
              <a:rPr lang="en-US">
                <a:solidFill>
                  <a:srgbClr val="414141"/>
                </a:solidFill>
              </a:rPr>
              <a:t> z »</a:t>
            </a:r>
            <a:r>
              <a:rPr lang="en-US" err="1">
                <a:solidFill>
                  <a:srgbClr val="414141"/>
                </a:solidFill>
              </a:rPr>
              <a:t>najprej</a:t>
            </a:r>
            <a:r>
              <a:rPr lang="en-US">
                <a:solidFill>
                  <a:srgbClr val="414141"/>
                </a:solidFill>
              </a:rPr>
              <a:t> </a:t>
            </a:r>
            <a:r>
              <a:rPr lang="en-US" err="1">
                <a:solidFill>
                  <a:srgbClr val="414141"/>
                </a:solidFill>
              </a:rPr>
              <a:t>prisluhnite</a:t>
            </a:r>
            <a:r>
              <a:rPr lang="en-US">
                <a:solidFill>
                  <a:srgbClr val="414141"/>
                </a:solidFill>
              </a:rPr>
              <a:t> </a:t>
            </a:r>
            <a:r>
              <a:rPr lang="en-US" err="1">
                <a:solidFill>
                  <a:srgbClr val="414141"/>
                </a:solidFill>
              </a:rPr>
              <a:t>lokalnim</a:t>
            </a:r>
            <a:r>
              <a:rPr lang="en-US">
                <a:solidFill>
                  <a:srgbClr val="414141"/>
                </a:solidFill>
              </a:rPr>
              <a:t> </a:t>
            </a:r>
            <a:r>
              <a:rPr lang="en-US" err="1">
                <a:solidFill>
                  <a:srgbClr val="414141"/>
                </a:solidFill>
              </a:rPr>
              <a:t>potrebam</a:t>
            </a:r>
            <a:r>
              <a:rPr lang="en-US" dirty="0">
                <a:solidFill>
                  <a:srgbClr val="414141"/>
                </a:solidFill>
              </a:rPr>
              <a:t>«.</a:t>
            </a:r>
          </a:p>
          <a:p>
            <a:pPr>
              <a:lnSpc>
                <a:spcPts val="2340"/>
              </a:lnSpc>
              <a:buClr>
                <a:srgbClr val="64AFAF"/>
              </a:buClr>
              <a:tabLst>
                <a:tab pos="2257425" algn="l"/>
              </a:tabLst>
            </a:pPr>
            <a:endParaRPr lang="en-GB" dirty="0"/>
          </a:p>
        </p:txBody>
      </p:sp>
      <p:sp>
        <p:nvSpPr>
          <p:cNvPr id="14" name="Text Placeholder 3">
            <a:extLst>
              <a:ext uri="{FF2B5EF4-FFF2-40B4-BE49-F238E27FC236}">
                <a16:creationId xmlns:a16="http://schemas.microsoft.com/office/drawing/2014/main" id="{76EAF26E-2E39-7099-2137-06A15B4E5D6B}"/>
              </a:ext>
            </a:extLst>
          </p:cNvPr>
          <p:cNvSpPr txBox="1">
            <a:spLocks/>
          </p:cNvSpPr>
          <p:nvPr/>
        </p:nvSpPr>
        <p:spPr>
          <a:xfrm>
            <a:off x="5336542" y="3367913"/>
            <a:ext cx="6097536" cy="3239150"/>
          </a:xfrm>
          <a:prstGeom prst="rect">
            <a:avLst/>
          </a:prstGeom>
          <a:ln>
            <a:noFill/>
          </a:ln>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US" sz="2400" b="1" dirty="0" err="1">
                <a:solidFill>
                  <a:srgbClr val="459597"/>
                </a:solidFill>
              </a:rPr>
              <a:t>Uporabi</a:t>
            </a:r>
            <a:r>
              <a:rPr lang="en-US" sz="2400" b="1" dirty="0">
                <a:solidFill>
                  <a:srgbClr val="459597"/>
                </a:solidFill>
              </a:rPr>
              <a:t> za </a:t>
            </a:r>
            <a:r>
              <a:rPr lang="en-US" sz="2400" b="1" dirty="0" err="1">
                <a:solidFill>
                  <a:srgbClr val="459597"/>
                </a:solidFill>
              </a:rPr>
              <a:t>temo</a:t>
            </a:r>
            <a:r>
              <a:rPr lang="en-US" sz="2400" b="1" dirty="0">
                <a:solidFill>
                  <a:srgbClr val="459597"/>
                </a:solidFill>
              </a:rPr>
              <a:t> </a:t>
            </a:r>
            <a:r>
              <a:rPr lang="en-US" sz="2400" b="1" dirty="0" err="1">
                <a:solidFill>
                  <a:srgbClr val="459597"/>
                </a:solidFill>
              </a:rPr>
              <a:t>Tržne</a:t>
            </a:r>
            <a:r>
              <a:rPr lang="en-US" sz="2400" b="1" dirty="0">
                <a:solidFill>
                  <a:srgbClr val="459597"/>
                </a:solidFill>
              </a:rPr>
              <a:t> </a:t>
            </a:r>
            <a:r>
              <a:rPr lang="en-US" sz="2400" b="1" err="1">
                <a:solidFill>
                  <a:srgbClr val="459597"/>
                </a:solidFill>
              </a:rPr>
              <a:t>raziskave</a:t>
            </a:r>
            <a:r>
              <a:rPr lang="en-US" sz="2400" b="1" dirty="0">
                <a:solidFill>
                  <a:srgbClr val="459597"/>
                </a:solidFill>
              </a:rPr>
              <a:t> </a:t>
            </a:r>
          </a:p>
          <a:p>
            <a:pPr>
              <a:lnSpc>
                <a:spcPts val="2340"/>
              </a:lnSpc>
              <a:tabLst>
                <a:tab pos="2257425" algn="l"/>
              </a:tabLst>
            </a:pPr>
            <a:r>
              <a:rPr lang="en-US" dirty="0"/>
              <a:t>Velja za »</a:t>
            </a:r>
            <a:r>
              <a:rPr lang="en-US" dirty="0" err="1"/>
              <a:t>ciljno</a:t>
            </a:r>
            <a:r>
              <a:rPr lang="en-US" dirty="0"/>
              <a:t> </a:t>
            </a:r>
            <a:r>
              <a:rPr lang="en-US" dirty="0" err="1"/>
              <a:t>skupino</a:t>
            </a:r>
            <a:r>
              <a:rPr lang="en-US" dirty="0"/>
              <a:t> in </a:t>
            </a:r>
            <a:r>
              <a:rPr lang="en-US" dirty="0" err="1"/>
              <a:t>vašo</a:t>
            </a:r>
            <a:r>
              <a:rPr lang="en-US" dirty="0"/>
              <a:t> </a:t>
            </a:r>
            <a:r>
              <a:rPr lang="en-US" dirty="0" err="1"/>
              <a:t>zgodbo</a:t>
            </a:r>
            <a:r>
              <a:rPr lang="en-US" dirty="0"/>
              <a:t>«. </a:t>
            </a:r>
            <a:r>
              <a:rPr lang="en-US" b="1" dirty="0"/>
              <a:t> </a:t>
            </a:r>
          </a:p>
          <a:p>
            <a:pPr>
              <a:lnSpc>
                <a:spcPts val="2340"/>
              </a:lnSpc>
              <a:tabLst>
                <a:tab pos="2257425" algn="l"/>
              </a:tabLst>
            </a:pPr>
            <a:r>
              <a:rPr lang="en-US" err="1"/>
              <a:t>Intervjuvanki</a:t>
            </a:r>
            <a:r>
              <a:rPr lang="en-US"/>
              <a:t> </a:t>
            </a:r>
            <a:r>
              <a:rPr lang="en-US" err="1"/>
              <a:t>podrobno</a:t>
            </a:r>
            <a:r>
              <a:rPr lang="en-US"/>
              <a:t> </a:t>
            </a:r>
            <a:r>
              <a:rPr lang="en-US" err="1"/>
              <a:t>opisujeta</a:t>
            </a:r>
            <a:r>
              <a:rPr lang="en-US"/>
              <a:t> </a:t>
            </a:r>
            <a:r>
              <a:rPr lang="en-US" err="1"/>
              <a:t>njun</a:t>
            </a:r>
            <a:r>
              <a:rPr lang="en-US"/>
              <a:t> </a:t>
            </a:r>
            <a:r>
              <a:rPr lang="en-US" b="1" err="1"/>
              <a:t>raziskovalni</a:t>
            </a:r>
            <a:r>
              <a:rPr lang="en-US" b="1"/>
              <a:t> </a:t>
            </a:r>
            <a:r>
              <a:rPr lang="en-US" b="1" err="1"/>
              <a:t>cikel</a:t>
            </a:r>
            <a:r>
              <a:rPr lang="en-US" b="1" dirty="0"/>
              <a:t>:</a:t>
            </a:r>
          </a:p>
          <a:p>
            <a:pPr marL="342900" indent="-342900">
              <a:lnSpc>
                <a:spcPts val="2340"/>
              </a:lnSpc>
              <a:buClr>
                <a:srgbClr val="459597"/>
              </a:buClr>
              <a:buFont typeface="Arial" panose="020B0604020202020204" pitchFamily="34" charset="0"/>
              <a:buChar char="•"/>
              <a:tabLst>
                <a:tab pos="2257425" algn="l"/>
              </a:tabLst>
            </a:pPr>
            <a:r>
              <a:rPr lang="en-US" dirty="0" err="1"/>
              <a:t>ankete</a:t>
            </a:r>
            <a:r>
              <a:rPr lang="en-US" dirty="0"/>
              <a:t> med </a:t>
            </a:r>
            <a:r>
              <a:rPr lang="en-US" dirty="0" err="1"/>
              <a:t>gosti</a:t>
            </a:r>
          </a:p>
          <a:p>
            <a:pPr marL="342900" indent="-342900">
              <a:lnSpc>
                <a:spcPts val="2340"/>
              </a:lnSpc>
              <a:buClr>
                <a:srgbClr val="459597"/>
              </a:buClr>
              <a:buFont typeface="Arial" panose="020B0604020202020204" pitchFamily="34" charset="0"/>
              <a:buChar char="•"/>
              <a:tabLst>
                <a:tab pos="2257425" algn="l"/>
              </a:tabLst>
            </a:pPr>
            <a:r>
              <a:rPr lang="en-US"/>
              <a:t>persona table </a:t>
            </a:r>
            <a:endParaRPr lang="en-US">
              <a:ea typeface="Calibri"/>
              <a:cs typeface="Calibri"/>
            </a:endParaRPr>
          </a:p>
          <a:p>
            <a:pPr marL="342900" indent="-342900">
              <a:lnSpc>
                <a:spcPts val="2340"/>
              </a:lnSpc>
              <a:buClr>
                <a:srgbClr val="459597"/>
              </a:buClr>
              <a:buFont typeface="Arial" panose="020B0604020202020204" pitchFamily="34" charset="0"/>
              <a:buChar char="•"/>
              <a:tabLst>
                <a:tab pos="2257425" algn="l"/>
              </a:tabLst>
            </a:pPr>
            <a:r>
              <a:rPr lang="en-US" err="1"/>
              <a:t>testne</a:t>
            </a:r>
            <a:r>
              <a:rPr lang="en-US" dirty="0"/>
              <a:t> </a:t>
            </a:r>
            <a:r>
              <a:rPr lang="en-US" dirty="0" err="1"/>
              <a:t>kampanje</a:t>
            </a:r>
            <a:endParaRPr lang="en-US" dirty="0">
              <a:ea typeface="Calibri"/>
              <a:cs typeface="Calibri"/>
            </a:endParaRPr>
          </a:p>
          <a:p>
            <a:pPr>
              <a:lnSpc>
                <a:spcPts val="2340"/>
              </a:lnSpc>
              <a:tabLst>
                <a:tab pos="2257425" algn="l"/>
              </a:tabLst>
            </a:pPr>
            <a:r>
              <a:rPr lang="en-US" i="1" dirty="0"/>
              <a:t>in </a:t>
            </a:r>
            <a:r>
              <a:rPr lang="en-US" i="1" dirty="0" err="1"/>
              <a:t>kako</a:t>
            </a:r>
            <a:r>
              <a:rPr lang="en-US" i="1" dirty="0"/>
              <a:t> to </a:t>
            </a:r>
            <a:r>
              <a:rPr lang="en-US" i="1" dirty="0" err="1"/>
              <a:t>vpliva</a:t>
            </a:r>
            <a:r>
              <a:rPr lang="en-US" i="1" dirty="0"/>
              <a:t> </a:t>
            </a:r>
            <a:r>
              <a:rPr lang="en-US" i="1" dirty="0" err="1"/>
              <a:t>na</a:t>
            </a:r>
            <a:r>
              <a:rPr lang="en-US" i="1" dirty="0"/>
              <a:t> </a:t>
            </a:r>
            <a:r>
              <a:rPr lang="en-US" i="1" dirty="0" err="1"/>
              <a:t>izboljšave</a:t>
            </a:r>
            <a:r>
              <a:rPr lang="en-US" i="1" dirty="0"/>
              <a:t> </a:t>
            </a:r>
            <a:r>
              <a:rPr lang="en-US" i="1" dirty="0" err="1"/>
              <a:t>izdelkov</a:t>
            </a:r>
            <a:r>
              <a:rPr lang="en-US" i="1" dirty="0"/>
              <a:t>.</a:t>
            </a:r>
          </a:p>
          <a:p>
            <a:pPr>
              <a:lnSpc>
                <a:spcPts val="2340"/>
              </a:lnSpc>
              <a:buClr>
                <a:srgbClr val="64AFAF"/>
              </a:buClr>
              <a:tabLst>
                <a:tab pos="2257425" algn="l"/>
              </a:tabLst>
            </a:pPr>
            <a:endParaRPr lang="en-GB" dirty="0"/>
          </a:p>
          <a:p>
            <a:pPr>
              <a:lnSpc>
                <a:spcPts val="2340"/>
              </a:lnSpc>
              <a:buClr>
                <a:srgbClr val="64AFAF"/>
              </a:buClr>
              <a:tabLst>
                <a:tab pos="2257425" algn="l"/>
              </a:tabLst>
            </a:pPr>
            <a:r>
              <a:rPr lang="en-US" b="1" dirty="0" err="1">
                <a:solidFill>
                  <a:srgbClr val="414141"/>
                </a:solidFill>
              </a:rPr>
              <a:t>Povezava</a:t>
            </a:r>
            <a:r>
              <a:rPr lang="en-US" b="1" dirty="0">
                <a:solidFill>
                  <a:srgbClr val="414141"/>
                </a:solidFill>
              </a:rPr>
              <a:t>:</a:t>
            </a:r>
            <a:r>
              <a:rPr lang="en-IE" dirty="0">
                <a:solidFill>
                  <a:srgbClr val="459597"/>
                </a:solidFill>
                <a:hlinkClick r:id="rId4">
                  <a:extLst>
                    <a:ext uri="{A12FA001-AC4F-418D-AE19-62706E023703}">
                      <ahyp:hlinkClr xmlns:ahyp="http://schemas.microsoft.com/office/drawing/2018/hyperlinkcolor" val="tx"/>
                    </a:ext>
                  </a:extLst>
                </a:hlinkClick>
              </a:rPr>
              <a:t> https://www.youtube.com/watch?v=lq5Y5Ca0HYo</a:t>
            </a:r>
            <a:r>
              <a:rPr lang="en-IE" dirty="0">
                <a:solidFill>
                  <a:srgbClr val="459597"/>
                </a:solidFill>
              </a:rPr>
              <a:t> </a:t>
            </a:r>
            <a:endParaRPr lang="en-GB" dirty="0">
              <a:solidFill>
                <a:srgbClr val="459597"/>
              </a:solidFill>
            </a:endParaRPr>
          </a:p>
          <a:p>
            <a:pPr>
              <a:lnSpc>
                <a:spcPts val="2340"/>
              </a:lnSpc>
              <a:tabLst>
                <a:tab pos="2257425" algn="l"/>
              </a:tabLst>
            </a:pPr>
            <a:endParaRPr lang="en-US" i="1" dirty="0"/>
          </a:p>
          <a:p>
            <a:pPr>
              <a:tabLst>
                <a:tab pos="2257425" algn="l"/>
              </a:tabLst>
            </a:pPr>
            <a:endParaRPr lang="en-US" sz="500" dirty="0">
              <a:solidFill>
                <a:srgbClr val="414141"/>
              </a:solidFill>
            </a:endParaRPr>
          </a:p>
          <a:p>
            <a:pPr>
              <a:lnSpc>
                <a:spcPts val="2340"/>
              </a:lnSpc>
              <a:buClr>
                <a:srgbClr val="64AFAF"/>
              </a:buClr>
              <a:tabLst>
                <a:tab pos="2257425" algn="l"/>
              </a:tabLst>
            </a:pPr>
            <a:endParaRPr lang="en-GB" dirty="0"/>
          </a:p>
        </p:txBody>
      </p:sp>
      <p:sp>
        <p:nvSpPr>
          <p:cNvPr id="17" name="Slide Number Placeholder 5">
            <a:extLst>
              <a:ext uri="{FF2B5EF4-FFF2-40B4-BE49-F238E27FC236}">
                <a16:creationId xmlns:a16="http://schemas.microsoft.com/office/drawing/2014/main" id="{3150493A-150D-7CE5-09CC-CA7E8E27847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158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F1E1-8ADF-544B-F428-011EBDA6565D}"/>
            </a:ext>
          </a:extLst>
        </p:cNvPr>
        <p:cNvGrpSpPr/>
        <p:nvPr/>
      </p:nvGrpSpPr>
      <p:grpSpPr>
        <a:xfrm>
          <a:off x="0" y="0"/>
          <a:ext cx="0" cy="0"/>
          <a:chOff x="0" y="0"/>
          <a:chExt cx="0" cy="0"/>
        </a:xfrm>
      </p:grpSpPr>
      <p:pic>
        <p:nvPicPr>
          <p:cNvPr id="6" name="Online Media 5" title="You don’t know what you don’t know—until you Typeform">
            <a:hlinkClick r:id="" action="ppaction://media"/>
            <a:extLst>
              <a:ext uri="{FF2B5EF4-FFF2-40B4-BE49-F238E27FC236}">
                <a16:creationId xmlns:a16="http://schemas.microsoft.com/office/drawing/2014/main" id="{61711163-7E9F-6E2E-0F44-680A1E4474AB}"/>
              </a:ext>
            </a:extLst>
          </p:cNvPr>
          <p:cNvPicPr>
            <a:picLocks noRot="1" noChangeAspect="1"/>
          </p:cNvPicPr>
          <p:nvPr>
            <a:videoFile r:link="rId1"/>
          </p:nvPr>
        </p:nvPicPr>
        <p:blipFill>
          <a:blip r:embed="rId3"/>
          <a:stretch>
            <a:fillRect/>
          </a:stretch>
        </p:blipFill>
        <p:spPr>
          <a:xfrm>
            <a:off x="6946234" y="2276604"/>
            <a:ext cx="4164933" cy="2663696"/>
          </a:xfrm>
          <a:prstGeom prst="rect">
            <a:avLst/>
          </a:prstGeom>
        </p:spPr>
      </p:pic>
      <p:pic>
        <p:nvPicPr>
          <p:cNvPr id="11" name="Picture 10">
            <a:extLst>
              <a:ext uri="{FF2B5EF4-FFF2-40B4-BE49-F238E27FC236}">
                <a16:creationId xmlns:a16="http://schemas.microsoft.com/office/drawing/2014/main" id="{1F3E19EE-0846-A30B-8A66-CD079DB16F93}"/>
              </a:ext>
            </a:extLst>
          </p:cNvPr>
          <p:cNvPicPr>
            <a:picLocks noChangeAspect="1"/>
          </p:cNvPicPr>
          <p:nvPr/>
        </p:nvPicPr>
        <p:blipFill>
          <a:blip r:embed="rId4"/>
          <a:stretch>
            <a:fillRect/>
          </a:stretch>
        </p:blipFill>
        <p:spPr>
          <a:xfrm>
            <a:off x="6765738" y="1276019"/>
            <a:ext cx="2709480" cy="435452"/>
          </a:xfrm>
          <a:prstGeom prst="rect">
            <a:avLst/>
          </a:prstGeom>
        </p:spPr>
      </p:pic>
      <p:sp>
        <p:nvSpPr>
          <p:cNvPr id="23" name="Flowchart: Connector 22">
            <a:extLst>
              <a:ext uri="{FF2B5EF4-FFF2-40B4-BE49-F238E27FC236}">
                <a16:creationId xmlns:a16="http://schemas.microsoft.com/office/drawing/2014/main" id="{07A300CB-85E9-40F6-F857-B61CC106C511}"/>
              </a:ext>
            </a:extLst>
          </p:cNvPr>
          <p:cNvSpPr/>
          <p:nvPr/>
        </p:nvSpPr>
        <p:spPr>
          <a:xfrm>
            <a:off x="10060939" y="4775414"/>
            <a:ext cx="1755286"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sp>
        <p:nvSpPr>
          <p:cNvPr id="12" name="Text Placeholder 3">
            <a:extLst>
              <a:ext uri="{FF2B5EF4-FFF2-40B4-BE49-F238E27FC236}">
                <a16:creationId xmlns:a16="http://schemas.microsoft.com/office/drawing/2014/main" id="{CAB66AC9-0D80-20A7-91D7-D5FA500E5C22}"/>
              </a:ext>
            </a:extLst>
          </p:cNvPr>
          <p:cNvSpPr txBox="1">
            <a:spLocks/>
          </p:cNvSpPr>
          <p:nvPr/>
        </p:nvSpPr>
        <p:spPr>
          <a:xfrm>
            <a:off x="653780" y="472365"/>
            <a:ext cx="955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err="1">
                <a:solidFill>
                  <a:srgbClr val="414141"/>
                </a:solidFill>
              </a:rPr>
              <a:t>Typeform</a:t>
            </a:r>
            <a:r>
              <a:rPr lang="en-US" b="0" dirty="0">
                <a:solidFill>
                  <a:srgbClr val="414141"/>
                </a:solidFill>
              </a:rPr>
              <a:t> </a:t>
            </a:r>
          </a:p>
        </p:txBody>
      </p:sp>
      <p:sp>
        <p:nvSpPr>
          <p:cNvPr id="13" name="Text Placeholder 5">
            <a:extLst>
              <a:ext uri="{FF2B5EF4-FFF2-40B4-BE49-F238E27FC236}">
                <a16:creationId xmlns:a16="http://schemas.microsoft.com/office/drawing/2014/main" id="{6743B188-86BA-C23E-1505-BD32E558CCD7}"/>
              </a:ext>
            </a:extLst>
          </p:cNvPr>
          <p:cNvSpPr txBox="1">
            <a:spLocks/>
          </p:cNvSpPr>
          <p:nvPr/>
        </p:nvSpPr>
        <p:spPr>
          <a:xfrm>
            <a:off x="653780" y="1316642"/>
            <a:ext cx="44636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 „Zberite sveže vpoglede neposredno od gostov“</a:t>
            </a:r>
          </a:p>
          <a:p>
            <a:pPr>
              <a:lnSpc>
                <a:spcPts val="2900"/>
              </a:lnSpc>
            </a:pPr>
            <a:endParaRPr lang="en-US" dirty="0"/>
          </a:p>
        </p:txBody>
      </p:sp>
      <p:cxnSp>
        <p:nvCxnSpPr>
          <p:cNvPr id="14" name="Straight Connector 13">
            <a:extLst>
              <a:ext uri="{FF2B5EF4-FFF2-40B4-BE49-F238E27FC236}">
                <a16:creationId xmlns:a16="http://schemas.microsoft.com/office/drawing/2014/main" id="{B808BB19-CDA6-6C9A-3C86-C8535885BF00}"/>
              </a:ext>
            </a:extLst>
          </p:cNvPr>
          <p:cNvCxnSpPr>
            <a:cxnSpLocks/>
          </p:cNvCxnSpPr>
          <p:nvPr/>
        </p:nvCxnSpPr>
        <p:spPr>
          <a:xfrm>
            <a:off x="0" y="1207979"/>
            <a:ext cx="511743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CB26F247-6F6F-EA22-E0E6-E0885F10632A}"/>
              </a:ext>
            </a:extLst>
          </p:cNvPr>
          <p:cNvSpPr txBox="1">
            <a:spLocks/>
          </p:cNvSpPr>
          <p:nvPr/>
        </p:nvSpPr>
        <p:spPr>
          <a:xfrm>
            <a:off x="184857" y="2272215"/>
            <a:ext cx="6589300"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EC7C69"/>
              </a:buClr>
              <a:buFont typeface="Arial" panose="020B0604020202020204" pitchFamily="34" charset="0"/>
              <a:buChar char="•"/>
            </a:pPr>
            <a:r>
              <a:rPr lang="en-GB" sz="2200" b="1" dirty="0" err="1">
                <a:solidFill>
                  <a:srgbClr val="459597"/>
                </a:solidFill>
              </a:rPr>
              <a:t>Oblikujte</a:t>
            </a:r>
            <a:r>
              <a:rPr lang="en-GB" sz="2200" b="1" dirty="0">
                <a:solidFill>
                  <a:srgbClr val="459597"/>
                </a:solidFill>
              </a:rPr>
              <a:t> </a:t>
            </a:r>
            <a:r>
              <a:rPr lang="en-GB" sz="2200" b="1" dirty="0" err="1">
                <a:solidFill>
                  <a:srgbClr val="459597"/>
                </a:solidFill>
              </a:rPr>
              <a:t>ankete</a:t>
            </a:r>
            <a:r>
              <a:rPr lang="en-GB" sz="2200" b="1" dirty="0">
                <a:solidFill>
                  <a:srgbClr val="459597"/>
                </a:solidFill>
              </a:rPr>
              <a:t> </a:t>
            </a:r>
          </a:p>
          <a:p>
            <a:pPr marL="356870" indent="0">
              <a:lnSpc>
                <a:spcPts val="2240"/>
              </a:lnSpc>
              <a:buClr>
                <a:srgbClr val="EC7C69"/>
              </a:buClr>
            </a:pPr>
            <a:r>
              <a:rPr lang="en-GB" sz="2200" dirty="0" err="1">
                <a:solidFill>
                  <a:srgbClr val="414141"/>
                </a:solidFill>
              </a:rPr>
              <a:t>Hitro</a:t>
            </a:r>
            <a:r>
              <a:rPr lang="en-GB" sz="2200" dirty="0">
                <a:solidFill>
                  <a:srgbClr val="414141"/>
                </a:solidFill>
              </a:rPr>
              <a:t> </a:t>
            </a:r>
            <a:r>
              <a:rPr lang="en-GB" sz="2200" dirty="0" err="1">
                <a:solidFill>
                  <a:srgbClr val="414141"/>
                </a:solidFill>
              </a:rPr>
              <a:t>povlecite</a:t>
            </a:r>
            <a:r>
              <a:rPr lang="en-GB" sz="2200" dirty="0">
                <a:solidFill>
                  <a:srgbClr val="414141"/>
                </a:solidFill>
              </a:rPr>
              <a:t> in </a:t>
            </a:r>
            <a:r>
              <a:rPr lang="en-GB" sz="2200" dirty="0" err="1">
                <a:solidFill>
                  <a:srgbClr val="414141"/>
                </a:solidFill>
              </a:rPr>
              <a:t>spustite</a:t>
            </a:r>
            <a:r>
              <a:rPr lang="en-GB" sz="2200" dirty="0">
                <a:solidFill>
                  <a:srgbClr val="414141"/>
                </a:solidFill>
              </a:rPr>
              <a:t> </a:t>
            </a:r>
            <a:r>
              <a:rPr lang="en-GB" sz="2200" dirty="0" err="1">
                <a:solidFill>
                  <a:srgbClr val="414141"/>
                </a:solidFill>
              </a:rPr>
              <a:t>obrazec</a:t>
            </a:r>
            <a:r>
              <a:rPr lang="en-GB" sz="2200" dirty="0">
                <a:solidFill>
                  <a:srgbClr val="414141"/>
                </a:solidFill>
              </a:rPr>
              <a:t> </a:t>
            </a:r>
            <a:r>
              <a:rPr lang="en-GB" sz="2200" dirty="0" err="1">
                <a:solidFill>
                  <a:srgbClr val="414141"/>
                </a:solidFill>
              </a:rPr>
              <a:t>Travel</a:t>
            </a:r>
            <a:r>
              <a:rPr lang="en-GB" sz="2200" dirty="0">
                <a:solidFill>
                  <a:srgbClr val="414141"/>
                </a:solidFill>
              </a:rPr>
              <a:t> Persona s 5 </a:t>
            </a:r>
            <a:r>
              <a:rPr lang="en-GB" sz="2200" dirty="0" err="1">
                <a:solidFill>
                  <a:srgbClr val="414141"/>
                </a:solidFill>
              </a:rPr>
              <a:t>vprašanji</a:t>
            </a:r>
            <a:r>
              <a:rPr lang="en-GB" sz="2200" dirty="0">
                <a:solidFill>
                  <a:srgbClr val="414141"/>
                </a:solidFill>
              </a:rPr>
              <a:t> in ga </a:t>
            </a:r>
            <a:r>
              <a:rPr lang="en-GB" sz="2200" dirty="0" err="1">
                <a:solidFill>
                  <a:srgbClr val="414141"/>
                </a:solidFill>
              </a:rPr>
              <a:t>objavite</a:t>
            </a:r>
            <a:r>
              <a:rPr lang="en-GB" sz="2200" dirty="0">
                <a:solidFill>
                  <a:srgbClr val="414141"/>
                </a:solidFill>
              </a:rPr>
              <a:t> v </a:t>
            </a:r>
            <a:r>
              <a:rPr lang="en-GB" sz="2200" dirty="0" err="1">
                <a:solidFill>
                  <a:srgbClr val="414141"/>
                </a:solidFill>
              </a:rPr>
              <a:t>manj</a:t>
            </a:r>
            <a:r>
              <a:rPr lang="en-GB" sz="2200" dirty="0">
                <a:solidFill>
                  <a:srgbClr val="414141"/>
                </a:solidFill>
              </a:rPr>
              <a:t> </a:t>
            </a:r>
            <a:r>
              <a:rPr lang="en-GB" sz="2200" dirty="0" err="1">
                <a:solidFill>
                  <a:srgbClr val="414141"/>
                </a:solidFill>
              </a:rPr>
              <a:t>kot</a:t>
            </a:r>
            <a:r>
              <a:rPr lang="en-GB" sz="2200" dirty="0">
                <a:solidFill>
                  <a:srgbClr val="414141"/>
                </a:solidFill>
              </a:rPr>
              <a:t> 10 </a:t>
            </a:r>
            <a:r>
              <a:rPr lang="en-GB" sz="2200" dirty="0" err="1">
                <a:solidFill>
                  <a:srgbClr val="414141"/>
                </a:solidFill>
              </a:rPr>
              <a:t>minutah</a:t>
            </a:r>
            <a:r>
              <a:rPr lang="en-GB" sz="2200" dirty="0">
                <a:solidFill>
                  <a:srgbClr val="414141"/>
                </a:solidFill>
              </a:rPr>
              <a:t>. </a:t>
            </a:r>
            <a:endParaRPr lang="en-GB" sz="2200" dirty="0">
              <a:solidFill>
                <a:srgbClr val="414141"/>
              </a:solidFill>
              <a:ea typeface="Calibri" panose="020F0502020204030204"/>
              <a:cs typeface="Calibri" panose="020F0502020204030204"/>
            </a:endParaRP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err="1">
                <a:solidFill>
                  <a:srgbClr val="459597"/>
                </a:solidFill>
              </a:rPr>
              <a:t>Vključite</a:t>
            </a:r>
            <a:r>
              <a:rPr lang="en-GB" sz="2200" b="1" dirty="0">
                <a:solidFill>
                  <a:srgbClr val="459597"/>
                </a:solidFill>
              </a:rPr>
              <a:t> ga v </a:t>
            </a:r>
            <a:r>
              <a:rPr lang="en-GB" sz="2200" b="1" dirty="0" err="1">
                <a:solidFill>
                  <a:srgbClr val="459597"/>
                </a:solidFill>
              </a:rPr>
              <a:t>postopek</a:t>
            </a:r>
            <a:r>
              <a:rPr lang="en-GB" sz="2200" b="1" dirty="0">
                <a:solidFill>
                  <a:srgbClr val="459597"/>
                </a:solidFill>
              </a:rPr>
              <a:t> </a:t>
            </a:r>
            <a:r>
              <a:rPr lang="en-GB" sz="2200" b="1" dirty="0" err="1">
                <a:solidFill>
                  <a:srgbClr val="459597"/>
                </a:solidFill>
              </a:rPr>
              <a:t>rezervacije</a:t>
            </a:r>
          </a:p>
          <a:p>
            <a:pPr marL="356870" indent="0">
              <a:lnSpc>
                <a:spcPts val="2240"/>
              </a:lnSpc>
              <a:buClr>
                <a:srgbClr val="EC7C69"/>
              </a:buClr>
            </a:pPr>
            <a:r>
              <a:rPr lang="en-GB" sz="2200" dirty="0" err="1">
                <a:solidFill>
                  <a:srgbClr val="414141"/>
                </a:solidFill>
              </a:rPr>
              <a:t>Prvo</a:t>
            </a:r>
            <a:r>
              <a:rPr lang="en-GB" sz="2200" dirty="0">
                <a:solidFill>
                  <a:srgbClr val="414141"/>
                </a:solidFill>
              </a:rPr>
              <a:t> </a:t>
            </a:r>
            <a:r>
              <a:rPr lang="en-GB" sz="2200" dirty="0" err="1">
                <a:solidFill>
                  <a:srgbClr val="414141"/>
                </a:solidFill>
              </a:rPr>
              <a:t>vprašanje</a:t>
            </a:r>
            <a:r>
              <a:rPr lang="en-GB" sz="2200" dirty="0">
                <a:solidFill>
                  <a:srgbClr val="414141"/>
                </a:solidFill>
              </a:rPr>
              <a:t> </a:t>
            </a:r>
            <a:r>
              <a:rPr lang="en-GB" sz="2200" dirty="0" err="1">
                <a:solidFill>
                  <a:srgbClr val="414141"/>
                </a:solidFill>
              </a:rPr>
              <a:t>prikažite</a:t>
            </a:r>
            <a:r>
              <a:rPr lang="en-GB" sz="2200" dirty="0">
                <a:solidFill>
                  <a:srgbClr val="414141"/>
                </a:solidFill>
              </a:rPr>
              <a:t> v </a:t>
            </a:r>
            <a:r>
              <a:rPr lang="en-GB" sz="2200" dirty="0" err="1">
                <a:solidFill>
                  <a:srgbClr val="414141"/>
                </a:solidFill>
              </a:rPr>
              <a:t>potrditvenem</a:t>
            </a:r>
            <a:r>
              <a:rPr lang="en-GB" sz="2200" dirty="0">
                <a:solidFill>
                  <a:srgbClr val="414141"/>
                </a:solidFill>
              </a:rPr>
              <a:t> e-</a:t>
            </a:r>
            <a:r>
              <a:rPr lang="en-GB" sz="2200" dirty="0" err="1">
                <a:solidFill>
                  <a:srgbClr val="414141"/>
                </a:solidFill>
              </a:rPr>
              <a:t>sporočilu</a:t>
            </a:r>
            <a:r>
              <a:rPr lang="en-GB" sz="2200" dirty="0">
                <a:solidFill>
                  <a:srgbClr val="414141"/>
                </a:solidFill>
              </a:rPr>
              <a:t>, da </a:t>
            </a:r>
            <a:r>
              <a:rPr lang="en-GB" sz="2200" dirty="0" err="1">
                <a:solidFill>
                  <a:srgbClr val="414141"/>
                </a:solidFill>
              </a:rPr>
              <a:t>gostje</a:t>
            </a:r>
            <a:r>
              <a:rPr lang="en-GB" sz="2200" dirty="0">
                <a:solidFill>
                  <a:srgbClr val="414141"/>
                </a:solidFill>
              </a:rPr>
              <a:t> pred </a:t>
            </a:r>
            <a:r>
              <a:rPr lang="en-GB" sz="2200" dirty="0" err="1">
                <a:solidFill>
                  <a:srgbClr val="414141"/>
                </a:solidFill>
              </a:rPr>
              <a:t>prihodom</a:t>
            </a:r>
            <a:r>
              <a:rPr lang="en-GB" sz="2200" dirty="0">
                <a:solidFill>
                  <a:srgbClr val="414141"/>
                </a:solidFill>
              </a:rPr>
              <a:t> </a:t>
            </a:r>
            <a:r>
              <a:rPr lang="en-GB" sz="2200" dirty="0" err="1">
                <a:solidFill>
                  <a:srgbClr val="414141"/>
                </a:solidFill>
              </a:rPr>
              <a:t>delijo</a:t>
            </a:r>
            <a:r>
              <a:rPr lang="en-GB" sz="2200" dirty="0">
                <a:solidFill>
                  <a:srgbClr val="414141"/>
                </a:solidFill>
              </a:rPr>
              <a:t> </a:t>
            </a:r>
            <a:r>
              <a:rPr lang="en-GB" sz="2200" dirty="0" err="1">
                <a:solidFill>
                  <a:srgbClr val="414141"/>
                </a:solidFill>
              </a:rPr>
              <a:t>svoje</a:t>
            </a:r>
            <a:r>
              <a:rPr lang="en-GB" sz="2200" dirty="0">
                <a:solidFill>
                  <a:srgbClr val="414141"/>
                </a:solidFill>
              </a:rPr>
              <a:t> motive za </a:t>
            </a:r>
            <a:r>
              <a:rPr lang="en-GB" sz="2200" dirty="0" err="1">
                <a:solidFill>
                  <a:srgbClr val="414141"/>
                </a:solidFill>
              </a:rPr>
              <a:t>obisk</a:t>
            </a:r>
            <a:r>
              <a:rPr lang="en-GB" sz="2200" dirty="0">
                <a:solidFill>
                  <a:srgbClr val="414141"/>
                </a:solidFill>
              </a:rPr>
              <a:t>.</a:t>
            </a:r>
            <a:endParaRPr lang="en-GB" sz="2200" dirty="0">
              <a:solidFill>
                <a:srgbClr val="414141"/>
              </a:solidFill>
              <a:ea typeface="Calibri" panose="020F0502020204030204"/>
              <a:cs typeface="Calibri" panose="020F0502020204030204"/>
            </a:endParaRP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err="1">
                <a:solidFill>
                  <a:srgbClr val="459597"/>
                </a:solidFill>
              </a:rPr>
              <a:t>Takoj</a:t>
            </a:r>
            <a:r>
              <a:rPr lang="en-GB" sz="2200" b="1" dirty="0">
                <a:solidFill>
                  <a:srgbClr val="459597"/>
                </a:solidFill>
              </a:rPr>
              <a:t> </a:t>
            </a:r>
            <a:r>
              <a:rPr lang="en-GB" sz="2200" b="1" dirty="0" err="1">
                <a:solidFill>
                  <a:srgbClr val="459597"/>
                </a:solidFill>
              </a:rPr>
              <a:t>vizualizirajte</a:t>
            </a:r>
            <a:r>
              <a:rPr lang="en-GB" sz="2200" b="1" dirty="0">
                <a:solidFill>
                  <a:srgbClr val="459597"/>
                </a:solidFill>
              </a:rPr>
              <a:t> </a:t>
            </a:r>
            <a:r>
              <a:rPr lang="en-GB" sz="2200" b="1" dirty="0" err="1">
                <a:solidFill>
                  <a:srgbClr val="459597"/>
                </a:solidFill>
              </a:rPr>
              <a:t>rezultate</a:t>
            </a:r>
            <a:r>
              <a:rPr lang="en-GB" sz="2200" b="1" dirty="0">
                <a:solidFill>
                  <a:srgbClr val="459597"/>
                </a:solidFill>
              </a:rPr>
              <a:t> </a:t>
            </a:r>
          </a:p>
          <a:p>
            <a:pPr marL="311150" indent="0">
              <a:lnSpc>
                <a:spcPts val="2240"/>
              </a:lnSpc>
              <a:buClr>
                <a:srgbClr val="EC7C69"/>
              </a:buClr>
            </a:pPr>
            <a:r>
              <a:rPr lang="en-GB" sz="2200" dirty="0" err="1">
                <a:solidFill>
                  <a:srgbClr val="414141"/>
                </a:solidFill>
              </a:rPr>
              <a:t>Grafični</a:t>
            </a:r>
            <a:r>
              <a:rPr lang="en-GB" sz="2200" dirty="0">
                <a:solidFill>
                  <a:srgbClr val="414141"/>
                </a:solidFill>
              </a:rPr>
              <a:t> in </a:t>
            </a:r>
            <a:r>
              <a:rPr lang="en-GB" sz="2200" dirty="0" err="1">
                <a:solidFill>
                  <a:srgbClr val="414141"/>
                </a:solidFill>
              </a:rPr>
              <a:t>krožni</a:t>
            </a:r>
            <a:r>
              <a:rPr lang="en-GB" sz="2200" dirty="0">
                <a:solidFill>
                  <a:srgbClr val="414141"/>
                </a:solidFill>
              </a:rPr>
              <a:t> </a:t>
            </a:r>
            <a:r>
              <a:rPr lang="en-GB" sz="2200" dirty="0" err="1">
                <a:solidFill>
                  <a:srgbClr val="414141"/>
                </a:solidFill>
              </a:rPr>
              <a:t>diagrami</a:t>
            </a:r>
            <a:r>
              <a:rPr lang="en-GB" sz="2200" dirty="0">
                <a:solidFill>
                  <a:srgbClr val="414141"/>
                </a:solidFill>
              </a:rPr>
              <a:t> se </a:t>
            </a:r>
            <a:r>
              <a:rPr lang="en-GB" sz="2200" dirty="0" err="1">
                <a:solidFill>
                  <a:srgbClr val="414141"/>
                </a:solidFill>
              </a:rPr>
              <a:t>samodejno</a:t>
            </a:r>
            <a:r>
              <a:rPr lang="en-GB" sz="2200" dirty="0">
                <a:solidFill>
                  <a:srgbClr val="414141"/>
                </a:solidFill>
              </a:rPr>
              <a:t> </a:t>
            </a:r>
            <a:r>
              <a:rPr lang="en-GB" sz="2200" dirty="0" err="1">
                <a:solidFill>
                  <a:srgbClr val="414141"/>
                </a:solidFill>
              </a:rPr>
              <a:t>posodabljajo</a:t>
            </a:r>
            <a:r>
              <a:rPr lang="en-GB" sz="2200" dirty="0">
                <a:solidFill>
                  <a:srgbClr val="414141"/>
                </a:solidFill>
              </a:rPr>
              <a:t> v </a:t>
            </a:r>
            <a:r>
              <a:rPr lang="en-GB" sz="2200" dirty="0" err="1">
                <a:solidFill>
                  <a:srgbClr val="414141"/>
                </a:solidFill>
              </a:rPr>
              <a:t>realnem</a:t>
            </a:r>
            <a:r>
              <a:rPr lang="en-GB" sz="2200" dirty="0">
                <a:solidFill>
                  <a:srgbClr val="414141"/>
                </a:solidFill>
              </a:rPr>
              <a:t> </a:t>
            </a:r>
            <a:r>
              <a:rPr lang="en-GB" sz="2200" dirty="0" err="1">
                <a:solidFill>
                  <a:srgbClr val="414141"/>
                </a:solidFill>
              </a:rPr>
              <a:t>času</a:t>
            </a:r>
            <a:r>
              <a:rPr lang="en-GB" sz="2200" dirty="0">
                <a:solidFill>
                  <a:srgbClr val="414141"/>
                </a:solidFill>
              </a:rPr>
              <a:t>; </a:t>
            </a:r>
            <a:r>
              <a:rPr lang="en-GB" sz="2200" dirty="0" err="1">
                <a:solidFill>
                  <a:srgbClr val="414141"/>
                </a:solidFill>
              </a:rPr>
              <a:t>izvozite</a:t>
            </a:r>
            <a:r>
              <a:rPr lang="en-GB" sz="2200" dirty="0">
                <a:solidFill>
                  <a:srgbClr val="414141"/>
                </a:solidFill>
              </a:rPr>
              <a:t> PNG </a:t>
            </a:r>
            <a:r>
              <a:rPr lang="en-GB" sz="2200" dirty="0" err="1">
                <a:solidFill>
                  <a:srgbClr val="414141"/>
                </a:solidFill>
              </a:rPr>
              <a:t>datoteke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jih</a:t>
            </a:r>
            <a:r>
              <a:rPr lang="en-GB" sz="2200" dirty="0">
                <a:solidFill>
                  <a:srgbClr val="414141"/>
                </a:solidFill>
              </a:rPr>
              <a:t> </a:t>
            </a:r>
            <a:r>
              <a:rPr lang="en-GB" sz="2200" dirty="0" err="1">
                <a:solidFill>
                  <a:srgbClr val="414141"/>
                </a:solidFill>
              </a:rPr>
              <a:t>prenesite</a:t>
            </a:r>
            <a:r>
              <a:rPr lang="en-GB" sz="2200" dirty="0">
                <a:solidFill>
                  <a:srgbClr val="414141"/>
                </a:solidFill>
              </a:rPr>
              <a:t> v Google </a:t>
            </a:r>
            <a:r>
              <a:rPr lang="en-GB" sz="2200" dirty="0" err="1">
                <a:solidFill>
                  <a:srgbClr val="414141"/>
                </a:solidFill>
              </a:rPr>
              <a:t>Sheets</a:t>
            </a:r>
            <a:r>
              <a:rPr lang="en-GB" sz="2200" dirty="0">
                <a:solidFill>
                  <a:srgbClr val="414141"/>
                </a:solidFill>
              </a:rPr>
              <a:t> za </a:t>
            </a:r>
            <a:r>
              <a:rPr lang="en-GB" sz="2200" dirty="0" err="1">
                <a:solidFill>
                  <a:srgbClr val="414141"/>
                </a:solidFill>
              </a:rPr>
              <a:t>svoj</a:t>
            </a:r>
            <a:r>
              <a:rPr lang="en-GB" sz="2200" dirty="0">
                <a:solidFill>
                  <a:srgbClr val="414141"/>
                </a:solidFill>
              </a:rPr>
              <a:t> </a:t>
            </a:r>
            <a:r>
              <a:rPr lang="en-GB" sz="2200" dirty="0" err="1">
                <a:solidFill>
                  <a:srgbClr val="414141"/>
                </a:solidFill>
              </a:rPr>
              <a:t>poslovni</a:t>
            </a:r>
            <a:r>
              <a:rPr lang="en-GB" sz="2200" dirty="0">
                <a:solidFill>
                  <a:srgbClr val="414141"/>
                </a:solidFill>
              </a:rPr>
              <a:t> model </a:t>
            </a:r>
            <a:r>
              <a:rPr lang="en-GB" sz="2200" dirty="0" err="1">
                <a:solidFill>
                  <a:srgbClr val="414141"/>
                </a:solidFill>
              </a:rPr>
              <a:t>Canvas</a:t>
            </a:r>
            <a:r>
              <a:rPr lang="en-GB" sz="2200" dirty="0">
                <a:solidFill>
                  <a:srgbClr val="414141"/>
                </a:solidFill>
              </a:rPr>
              <a:t>. </a:t>
            </a:r>
            <a:r>
              <a:rPr lang="en-GB" sz="2200" b="1" dirty="0" err="1">
                <a:solidFill>
                  <a:srgbClr val="414141"/>
                </a:solidFill>
              </a:rPr>
              <a:t>Nasvet</a:t>
            </a:r>
            <a:r>
              <a:rPr lang="en-GB" sz="2200" b="1" dirty="0">
                <a:solidFill>
                  <a:srgbClr val="414141"/>
                </a:solidFill>
              </a:rPr>
              <a:t>: </a:t>
            </a:r>
            <a:r>
              <a:rPr lang="en-GB" sz="2200" dirty="0" err="1">
                <a:solidFill>
                  <a:srgbClr val="414141"/>
                </a:solidFill>
              </a:rPr>
              <a:t>omejite</a:t>
            </a:r>
            <a:r>
              <a:rPr lang="en-GB" sz="2200" dirty="0">
                <a:solidFill>
                  <a:srgbClr val="414141"/>
                </a:solidFill>
              </a:rPr>
              <a:t> se </a:t>
            </a:r>
            <a:r>
              <a:rPr lang="en-GB" sz="2200" dirty="0" err="1">
                <a:solidFill>
                  <a:srgbClr val="414141"/>
                </a:solidFill>
              </a:rPr>
              <a:t>na</a:t>
            </a:r>
            <a:r>
              <a:rPr lang="en-GB" sz="2200" dirty="0">
                <a:solidFill>
                  <a:srgbClr val="414141"/>
                </a:solidFill>
              </a:rPr>
              <a:t> ≤ 6 </a:t>
            </a:r>
            <a:r>
              <a:rPr lang="en-GB" sz="2200" dirty="0" err="1">
                <a:solidFill>
                  <a:srgbClr val="414141"/>
                </a:solidFill>
              </a:rPr>
              <a:t>vprašanj</a:t>
            </a:r>
            <a:r>
              <a:rPr lang="en-GB" sz="2200" dirty="0">
                <a:solidFill>
                  <a:srgbClr val="414141"/>
                </a:solidFill>
              </a:rPr>
              <a:t>, da </a:t>
            </a:r>
            <a:r>
              <a:rPr lang="en-GB" sz="2200" dirty="0" err="1">
                <a:solidFill>
                  <a:srgbClr val="414141"/>
                </a:solidFill>
              </a:rPr>
              <a:t>ohranite</a:t>
            </a:r>
            <a:r>
              <a:rPr lang="en-GB" sz="2200" dirty="0">
                <a:solidFill>
                  <a:srgbClr val="414141"/>
                </a:solidFill>
              </a:rPr>
              <a:t> &gt;50 % </a:t>
            </a:r>
            <a:r>
              <a:rPr lang="en-GB" sz="2200" dirty="0" err="1">
                <a:solidFill>
                  <a:srgbClr val="414141"/>
                </a:solidFill>
              </a:rPr>
              <a:t>izpolnjenost</a:t>
            </a:r>
            <a:r>
              <a:rPr lang="en-GB" sz="2200" dirty="0">
                <a:solidFill>
                  <a:srgbClr val="414141"/>
                </a:solidFill>
              </a:rPr>
              <a:t>.</a:t>
            </a:r>
          </a:p>
          <a:p>
            <a:pPr marL="342900" indent="-342900">
              <a:lnSpc>
                <a:spcPts val="2240"/>
              </a:lnSpc>
              <a:buClr>
                <a:srgbClr val="EC7C69"/>
              </a:buClr>
              <a:buFont typeface="Arial" panose="020B0604020202020204" pitchFamily="34" charset="0"/>
              <a:buChar char="•"/>
            </a:pPr>
            <a:endParaRPr lang="en-US" sz="2200" dirty="0">
              <a:solidFill>
                <a:srgbClr val="414141"/>
              </a:solidFill>
            </a:endParaRPr>
          </a:p>
        </p:txBody>
      </p:sp>
      <p:sp>
        <p:nvSpPr>
          <p:cNvPr id="24" name="Text Placeholder 7">
            <a:extLst>
              <a:ext uri="{FF2B5EF4-FFF2-40B4-BE49-F238E27FC236}">
                <a16:creationId xmlns:a16="http://schemas.microsoft.com/office/drawing/2014/main" id="{03BBCDCE-0BF0-7E9F-850F-569F5BA3D78A}"/>
              </a:ext>
            </a:extLst>
          </p:cNvPr>
          <p:cNvSpPr txBox="1">
            <a:spLocks/>
          </p:cNvSpPr>
          <p:nvPr/>
        </p:nvSpPr>
        <p:spPr>
          <a:xfrm rot="16200000">
            <a:off x="9680429" y="144309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5">
                  <a:extLst>
                    <a:ext uri="{A12FA001-AC4F-418D-AE19-62706E023703}">
                      <ahyp:hlinkClr xmlns:ahyp="http://schemas.microsoft.com/office/drawing/2018/hyperlinkcolor" val="tx"/>
                    </a:ext>
                  </a:extLst>
                </a:hlinkClick>
              </a:rPr>
              <a:t>https://destinationinsights.withgoogle.com/</a:t>
            </a:r>
            <a:endParaRPr lang="en-IE" sz="1200" dirty="0">
              <a:solidFill>
                <a:schemeClr val="bg1"/>
              </a:solidFill>
            </a:endParaRPr>
          </a:p>
        </p:txBody>
      </p:sp>
      <p:sp>
        <p:nvSpPr>
          <p:cNvPr id="25" name="Slide Number Placeholder 5">
            <a:extLst>
              <a:ext uri="{FF2B5EF4-FFF2-40B4-BE49-F238E27FC236}">
                <a16:creationId xmlns:a16="http://schemas.microsoft.com/office/drawing/2014/main" id="{7002DD7C-384E-3D32-F16F-E4459907631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Tree>
    <p:extLst>
      <p:ext uri="{BB962C8B-B14F-4D97-AF65-F5344CB8AC3E}">
        <p14:creationId xmlns:p14="http://schemas.microsoft.com/office/powerpoint/2010/main" val="4233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Praktična vaja: </a:t>
            </a:r>
            <a:r>
              <a:rPr lang="en-US" sz="3600" dirty="0">
                <a:solidFill>
                  <a:srgbClr val="EC7C69"/>
                </a:solidFill>
              </a:rPr>
              <a:t>Osnove profiliranja gostov</a:t>
            </a:r>
          </a:p>
          <a:p>
            <a:pPr marL="0" indent="0">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8" y="1952522"/>
            <a:ext cx="39070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dirty="0">
                <a:solidFill>
                  <a:srgbClr val="414141"/>
                </a:solidFill>
              </a:rPr>
              <a:t>Ta vaja vam pomaga identificirati idealnega gosta, tako da opredelite, kdo so, kaj jih motivira in kako potujejo. </a:t>
            </a:r>
          </a:p>
          <a:p>
            <a:pPr algn="l">
              <a:lnSpc>
                <a:spcPts val="2540"/>
              </a:lnSpc>
              <a:spcBef>
                <a:spcPts val="0"/>
              </a:spcBef>
            </a:pPr>
            <a:endParaRPr lang="en-IE" sz="2400" dirty="0">
              <a:solidFill>
                <a:srgbClr val="414141"/>
              </a:solidFill>
            </a:endParaRPr>
          </a:p>
          <a:p>
            <a:pPr algn="l">
              <a:lnSpc>
                <a:spcPts val="2540"/>
              </a:lnSpc>
              <a:spcBef>
                <a:spcPts val="0"/>
              </a:spcBef>
            </a:pPr>
            <a:r>
              <a:rPr lang="en-IE" sz="2400" dirty="0">
                <a:solidFill>
                  <a:srgbClr val="414141"/>
                </a:solidFill>
              </a:rPr>
              <a:t>Preučite tri spodnje sklope podatkov in zabeležite ugotovitve, ki jih lahko kasneje preverite v primerjavi s svojimi poslovnimi idejami.</a:t>
            </a: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1. Demografija</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Starostne skupine (npr. 25–34, 35–54)</a:t>
            </a:r>
          </a:p>
          <a:p>
            <a:pPr marL="492125" indent="-492125" algn="l">
              <a:lnSpc>
                <a:spcPts val="2340"/>
              </a:lnSpc>
              <a:spcBef>
                <a:spcPts val="0"/>
              </a:spcBef>
              <a:spcAft>
                <a:spcPts val="1200"/>
              </a:spcAft>
              <a:buFont typeface="Wingdings" panose="05000000000000000000" pitchFamily="2" charset="2"/>
              <a:buChar char="q"/>
            </a:pPr>
            <a:r>
              <a:rPr lang="en-IE" sz="2200" dirty="0"/>
              <a:t>Država/regija izvora (npr. Nemčija, ZDA, Združeno kraljestvo, nordijske države)</a:t>
            </a:r>
          </a:p>
          <a:p>
            <a:pPr marL="492125" indent="-492125" algn="l">
              <a:lnSpc>
                <a:spcPts val="2340"/>
              </a:lnSpc>
              <a:spcBef>
                <a:spcPts val="0"/>
              </a:spcBef>
              <a:spcAft>
                <a:spcPts val="1200"/>
              </a:spcAft>
              <a:buFont typeface="Wingdings" panose="05000000000000000000" pitchFamily="2" charset="2"/>
              <a:buChar char="q"/>
            </a:pPr>
            <a:r>
              <a:rPr lang="en-IE" sz="2200" dirty="0"/>
              <a:t>Potovalna skupina (npr. samostojni potniki, pari, družine, manjše skupine)</a:t>
            </a: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ED64-52D4-5BB1-F4C7-8374438835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28935C6-4C3D-9A77-87D3-A4139A6B14C1}"/>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Praktična vaja: </a:t>
            </a:r>
            <a:r>
              <a:rPr lang="en-US" sz="3600" dirty="0">
                <a:solidFill>
                  <a:srgbClr val="414141"/>
                </a:solidFill>
              </a:rPr>
              <a:t>Osnove profiliranja gostov</a:t>
            </a:r>
          </a:p>
          <a:p>
            <a:pPr marL="0" indent="0">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47631679-80FA-6A02-B941-384939D8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1974ECD-DBBB-7808-67FD-4F9CE54491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27</a:t>
            </a:fld>
            <a:endParaRPr lang="fr-CA" sz="1200" dirty="0">
              <a:solidFill>
                <a:schemeClr val="bg1"/>
              </a:solidFill>
            </a:endParaRPr>
          </a:p>
        </p:txBody>
      </p:sp>
      <p:sp>
        <p:nvSpPr>
          <p:cNvPr id="12" name="Freeform 11">
            <a:extLst>
              <a:ext uri="{FF2B5EF4-FFF2-40B4-BE49-F238E27FC236}">
                <a16:creationId xmlns:a16="http://schemas.microsoft.com/office/drawing/2014/main" id="{5253F5D2-2850-A2EE-039D-549BB6943C68}"/>
              </a:ext>
            </a:extLst>
          </p:cNvPr>
          <p:cNvSpPr/>
          <p:nvPr/>
        </p:nvSpPr>
        <p:spPr>
          <a:xfrm rot="5400000" flipH="1">
            <a:off x="6455848" y="2000359"/>
            <a:ext cx="4609323" cy="5105959"/>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CBEE5243-A2EB-EC2E-ADB4-B4C330A599EB}"/>
              </a:ext>
            </a:extLst>
          </p:cNvPr>
          <p:cNvSpPr txBox="1">
            <a:spLocks/>
          </p:cNvSpPr>
          <p:nvPr/>
        </p:nvSpPr>
        <p:spPr>
          <a:xfrm>
            <a:off x="6661617" y="2727385"/>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3. </a:t>
            </a:r>
            <a:r>
              <a:rPr lang="en-IE" sz="2800" b="1" dirty="0" err="1"/>
              <a:t>Vzorci</a:t>
            </a:r>
            <a:r>
              <a:rPr lang="en-IE" sz="2800" b="1" dirty="0"/>
              <a:t> </a:t>
            </a:r>
            <a:r>
              <a:rPr lang="en-IE" sz="2800" b="1" dirty="0" err="1"/>
              <a:t>potovanj</a:t>
            </a:r>
            <a:endParaRPr lang="en-IE" sz="2800" b="1" dirty="0" err="1">
              <a:ea typeface="Calibri"/>
              <a:cs typeface="Calibri"/>
            </a:endParaRP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err="1"/>
              <a:t>Sezona</a:t>
            </a:r>
            <a:r>
              <a:rPr lang="en-IE" sz="2200" dirty="0"/>
              <a:t> (</a:t>
            </a:r>
            <a:r>
              <a:rPr lang="en-IE" sz="2200" dirty="0" err="1"/>
              <a:t>npr</a:t>
            </a:r>
            <a:r>
              <a:rPr lang="en-IE" sz="2200" dirty="0"/>
              <a:t>. </a:t>
            </a:r>
            <a:r>
              <a:rPr lang="en-IE" sz="2200" dirty="0" err="1"/>
              <a:t>vrhunec</a:t>
            </a:r>
            <a:r>
              <a:rPr lang="en-IE" sz="2200" dirty="0"/>
              <a:t> </a:t>
            </a:r>
            <a:r>
              <a:rPr lang="en-IE" sz="2200" dirty="0" err="1"/>
              <a:t>poletja</a:t>
            </a:r>
            <a:r>
              <a:rPr lang="en-IE" sz="2200" dirty="0"/>
              <a:t> v </a:t>
            </a:r>
            <a:r>
              <a:rPr lang="en-IE" sz="2200" dirty="0" err="1"/>
              <a:t>primerjavi</a:t>
            </a:r>
            <a:r>
              <a:rPr lang="en-IE" sz="2200" dirty="0"/>
              <a:t> z </a:t>
            </a:r>
            <a:r>
              <a:rPr lang="en-IE" sz="2200" dirty="0" err="1"/>
              <a:t>zimo</a:t>
            </a:r>
            <a:r>
              <a:rPr lang="en-IE" sz="2200" dirty="0"/>
              <a:t>)</a:t>
            </a:r>
            <a:endParaRPr lang="en-IE" sz="2200" dirty="0">
              <a:ea typeface="Calibri"/>
              <a:cs typeface="Calibri"/>
            </a:endParaRPr>
          </a:p>
          <a:p>
            <a:pPr marL="492125" indent="-492125" algn="l">
              <a:lnSpc>
                <a:spcPts val="2340"/>
              </a:lnSpc>
              <a:spcBef>
                <a:spcPts val="0"/>
              </a:spcBef>
              <a:spcAft>
                <a:spcPts val="1200"/>
              </a:spcAft>
              <a:buFont typeface="Wingdings" panose="05000000000000000000" pitchFamily="2" charset="2"/>
              <a:buChar char="q"/>
            </a:pPr>
            <a:r>
              <a:rPr lang="en-IE" sz="2200" dirty="0" err="1"/>
              <a:t>Dolžina</a:t>
            </a:r>
            <a:r>
              <a:rPr lang="en-IE" sz="2200" dirty="0"/>
              <a:t> </a:t>
            </a:r>
            <a:r>
              <a:rPr lang="en-IE" sz="2200" dirty="0" err="1"/>
              <a:t>bivanja</a:t>
            </a:r>
            <a:r>
              <a:rPr lang="en-IE" sz="2200" dirty="0"/>
              <a:t>: </a:t>
            </a:r>
            <a:r>
              <a:rPr lang="en-IE" sz="2200" dirty="0" err="1"/>
              <a:t>npr</a:t>
            </a:r>
            <a:r>
              <a:rPr lang="en-IE" sz="2200" dirty="0"/>
              <a:t>. 1 </a:t>
            </a:r>
            <a:r>
              <a:rPr lang="en-IE" sz="2200" dirty="0" err="1"/>
              <a:t>noč</a:t>
            </a:r>
            <a:r>
              <a:rPr lang="en-IE" sz="2200" dirty="0"/>
              <a:t>, 2–5 </a:t>
            </a:r>
            <a:r>
              <a:rPr lang="en-IE" sz="2200" dirty="0" err="1"/>
              <a:t>noči</a:t>
            </a:r>
            <a:r>
              <a:rPr lang="en-IE" sz="2200" dirty="0"/>
              <a:t>, </a:t>
            </a:r>
            <a:r>
              <a:rPr lang="en-IE" sz="2200" dirty="0" err="1"/>
              <a:t>teden</a:t>
            </a:r>
            <a:r>
              <a:rPr lang="en-IE" sz="2200" dirty="0"/>
              <a:t> </a:t>
            </a:r>
            <a:r>
              <a:rPr lang="en-IE" sz="2200" dirty="0" err="1"/>
              <a:t>ali</a:t>
            </a:r>
            <a:r>
              <a:rPr lang="en-IE" sz="2200" dirty="0"/>
              <a:t> </a:t>
            </a:r>
            <a:r>
              <a:rPr lang="en-IE" sz="2200" dirty="0" err="1"/>
              <a:t>več</a:t>
            </a:r>
            <a:r>
              <a:rPr lang="en-IE" sz="2200" dirty="0"/>
              <a:t>? </a:t>
            </a:r>
          </a:p>
          <a:p>
            <a:pPr marL="492125" indent="-492125" algn="l">
              <a:lnSpc>
                <a:spcPts val="2340"/>
              </a:lnSpc>
              <a:spcBef>
                <a:spcPts val="0"/>
              </a:spcBef>
              <a:spcAft>
                <a:spcPts val="1200"/>
              </a:spcAft>
              <a:buFont typeface="Wingdings" panose="05000000000000000000" pitchFamily="2" charset="2"/>
              <a:buChar char="q"/>
            </a:pPr>
            <a:r>
              <a:rPr lang="en-IE" sz="2200" dirty="0"/>
              <a:t>Poraba na noč: 80–120 EUR (proračun), 150–250 EUR (srednji), ≥300 EUR (</a:t>
            </a:r>
            <a:r>
              <a:rPr lang="en-IE" sz="2200" dirty="0" err="1"/>
              <a:t>premium</a:t>
            </a:r>
            <a:r>
              <a:rPr lang="en-IE" sz="2200" dirty="0"/>
              <a:t>)</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9" name="Freeform 8">
            <a:extLst>
              <a:ext uri="{FF2B5EF4-FFF2-40B4-BE49-F238E27FC236}">
                <a16:creationId xmlns:a16="http://schemas.microsoft.com/office/drawing/2014/main" id="{C53BD91D-582D-AFAE-C3A0-15A05C5BE65B}"/>
              </a:ext>
            </a:extLst>
          </p:cNvPr>
          <p:cNvSpPr/>
          <p:nvPr/>
        </p:nvSpPr>
        <p:spPr>
          <a:xfrm rot="5400000" flipH="1">
            <a:off x="1145912" y="2313180"/>
            <a:ext cx="3983681" cy="5105960"/>
          </a:xfrm>
          <a:custGeom>
            <a:avLst/>
            <a:gdLst>
              <a:gd name="connsiteX0" fmla="*/ 3983681 w 3983681"/>
              <a:gd name="connsiteY0" fmla="*/ 4681679 h 5105960"/>
              <a:gd name="connsiteX1" fmla="*/ 3983681 w 3983681"/>
              <a:gd name="connsiteY1" fmla="*/ 4113197 h 5105960"/>
              <a:gd name="connsiteX2" fmla="*/ 3983681 w 3983681"/>
              <a:gd name="connsiteY2" fmla="*/ 4026722 h 5105960"/>
              <a:gd name="connsiteX3" fmla="*/ 3983681 w 3983681"/>
              <a:gd name="connsiteY3" fmla="*/ 3458239 h 5105960"/>
              <a:gd name="connsiteX4" fmla="*/ 3983681 w 3983681"/>
              <a:gd name="connsiteY4" fmla="*/ 1223440 h 5105960"/>
              <a:gd name="connsiteX5" fmla="*/ 3983681 w 3983681"/>
              <a:gd name="connsiteY5" fmla="*/ 654958 h 5105960"/>
              <a:gd name="connsiteX6" fmla="*/ 3983681 w 3983681"/>
              <a:gd name="connsiteY6" fmla="*/ 568483 h 5105960"/>
              <a:gd name="connsiteX7" fmla="*/ 3983681 w 3983681"/>
              <a:gd name="connsiteY7" fmla="*/ 1 h 5105960"/>
              <a:gd name="connsiteX8" fmla="*/ 3302833 w 3983681"/>
              <a:gd name="connsiteY8" fmla="*/ 1 h 5105960"/>
              <a:gd name="connsiteX9" fmla="*/ 1345368 w 3983681"/>
              <a:gd name="connsiteY9" fmla="*/ 1 h 5105960"/>
              <a:gd name="connsiteX10" fmla="*/ 1345368 w 3983681"/>
              <a:gd name="connsiteY10" fmla="*/ 0 h 5105960"/>
              <a:gd name="connsiteX11" fmla="*/ 664521 w 3983681"/>
              <a:gd name="connsiteY11" fmla="*/ 0 h 5105960"/>
              <a:gd name="connsiteX12" fmla="*/ 0 w 3983681"/>
              <a:gd name="connsiteY12" fmla="*/ 0 h 5105960"/>
              <a:gd name="connsiteX13" fmla="*/ 0 w 3983681"/>
              <a:gd name="connsiteY13" fmla="*/ 4310103 h 5105960"/>
              <a:gd name="connsiteX14" fmla="*/ 0 w 3983681"/>
              <a:gd name="connsiteY14" fmla="*/ 5105960 h 5105960"/>
              <a:gd name="connsiteX15" fmla="*/ 179862 w 3983681"/>
              <a:gd name="connsiteY15" fmla="*/ 5105960 h 5105960"/>
              <a:gd name="connsiteX16" fmla="*/ 179865 w 3983681"/>
              <a:gd name="connsiteY16" fmla="*/ 5105960 h 5105960"/>
              <a:gd name="connsiteX17" fmla="*/ 860710 w 3983681"/>
              <a:gd name="connsiteY17" fmla="*/ 5105960 h 5105960"/>
              <a:gd name="connsiteX18" fmla="*/ 860714 w 3983681"/>
              <a:gd name="connsiteY18" fmla="*/ 5105960 h 5105960"/>
              <a:gd name="connsiteX19" fmla="*/ 2818172 w 3983681"/>
              <a:gd name="connsiteY19" fmla="*/ 5105960 h 5105960"/>
              <a:gd name="connsiteX20" fmla="*/ 3499021 w 3983681"/>
              <a:gd name="connsiteY20" fmla="*/ 5105960 h 5105960"/>
              <a:gd name="connsiteX21" fmla="*/ 3983681 w 3983681"/>
              <a:gd name="connsiteY21" fmla="*/ 4681679 h 51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681" h="5105960">
                <a:moveTo>
                  <a:pt x="3983681" y="4681679"/>
                </a:moveTo>
                <a:lnTo>
                  <a:pt x="3983681" y="4113197"/>
                </a:lnTo>
                <a:lnTo>
                  <a:pt x="3983681" y="4026722"/>
                </a:lnTo>
                <a:lnTo>
                  <a:pt x="3983681" y="3458239"/>
                </a:lnTo>
                <a:lnTo>
                  <a:pt x="3983681" y="1223440"/>
                </a:lnTo>
                <a:lnTo>
                  <a:pt x="3983681" y="654958"/>
                </a:lnTo>
                <a:lnTo>
                  <a:pt x="3983681" y="568483"/>
                </a:lnTo>
                <a:lnTo>
                  <a:pt x="3983681" y="1"/>
                </a:lnTo>
                <a:lnTo>
                  <a:pt x="3302833" y="1"/>
                </a:lnTo>
                <a:lnTo>
                  <a:pt x="1345368" y="1"/>
                </a:lnTo>
                <a:lnTo>
                  <a:pt x="1345368" y="0"/>
                </a:lnTo>
                <a:lnTo>
                  <a:pt x="664521" y="0"/>
                </a:lnTo>
                <a:lnTo>
                  <a:pt x="0" y="0"/>
                </a:lnTo>
                <a:lnTo>
                  <a:pt x="0" y="4310103"/>
                </a:lnTo>
                <a:lnTo>
                  <a:pt x="0" y="5105960"/>
                </a:lnTo>
                <a:lnTo>
                  <a:pt x="179862" y="5105960"/>
                </a:lnTo>
                <a:lnTo>
                  <a:pt x="179865" y="5105960"/>
                </a:lnTo>
                <a:lnTo>
                  <a:pt x="860710" y="5105960"/>
                </a:lnTo>
                <a:lnTo>
                  <a:pt x="860714" y="5105960"/>
                </a:lnTo>
                <a:lnTo>
                  <a:pt x="2818172" y="5105960"/>
                </a:lnTo>
                <a:lnTo>
                  <a:pt x="3499021" y="5105960"/>
                </a:lnTo>
                <a:cubicBezTo>
                  <a:pt x="3767570" y="5105960"/>
                  <a:pt x="3983681" y="4915380"/>
                  <a:pt x="3983681" y="468167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9A07F33-A328-4353-2EA1-B1FE9FFF485F}"/>
              </a:ext>
            </a:extLst>
          </p:cNvPr>
          <p:cNvSpPr txBox="1">
            <a:spLocks/>
          </p:cNvSpPr>
          <p:nvPr/>
        </p:nvSpPr>
        <p:spPr>
          <a:xfrm>
            <a:off x="1038859" y="3353028"/>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2. Psihografija </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Motivacije (npr. avantura, kultura, dobro počutje, počasno potovanje)</a:t>
            </a:r>
          </a:p>
          <a:p>
            <a:pPr marL="492125" indent="-492125" algn="l">
              <a:lnSpc>
                <a:spcPts val="2340"/>
              </a:lnSpc>
              <a:spcBef>
                <a:spcPts val="0"/>
              </a:spcBef>
              <a:spcAft>
                <a:spcPts val="1200"/>
              </a:spcAft>
              <a:buFont typeface="Wingdings" panose="05000000000000000000" pitchFamily="2" charset="2"/>
              <a:buChar char="q"/>
            </a:pPr>
            <a:r>
              <a:rPr lang="en-IE" sz="2200" dirty="0"/>
              <a:t>Vrednote (npr. trajnost, pristnost, digitalni detox)</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90085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56FB82FE-A839-F862-ED35-6A275BBEBA70}"/>
              </a:ext>
            </a:extLst>
          </p:cNvPr>
          <p:cNvPicPr>
            <a:picLocks noChangeAspect="1" noChangeArrowheads="1"/>
          </p:cNvPicPr>
          <p:nvPr/>
        </p:nvPicPr>
        <p:blipFill rotWithShape="1">
          <a:blip r:embed="rId4"/>
          <a:srcRect t="13624" b="13624"/>
          <a:stretch/>
        </p:blipFill>
        <p:spPr bwMode="auto">
          <a:xfrm>
            <a:off x="7371300" y="2865943"/>
            <a:ext cx="3852503" cy="1868502"/>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How to create a MOOD BOARD in Canva (easy branding DIY!)">
            <a:hlinkClick r:id="" action="ppaction://media"/>
            <a:extLst>
              <a:ext uri="{FF2B5EF4-FFF2-40B4-BE49-F238E27FC236}">
                <a16:creationId xmlns:a16="http://schemas.microsoft.com/office/drawing/2014/main" id="{8873F1EE-F088-3403-724F-6D2FDB3468C8}"/>
              </a:ext>
            </a:extLst>
          </p:cNvPr>
          <p:cNvPicPr>
            <a:picLocks noRot="1" noChangeAspect="1"/>
          </p:cNvPicPr>
          <p:nvPr>
            <a:videoFile r:link="rId1"/>
          </p:nvPr>
        </p:nvPicPr>
        <p:blipFill>
          <a:blip r:embed="rId5"/>
          <a:stretch>
            <a:fillRect/>
          </a:stretch>
        </p:blipFill>
        <p:spPr>
          <a:xfrm>
            <a:off x="7415797" y="4706471"/>
            <a:ext cx="3808006" cy="2151529"/>
          </a:xfrm>
          <a:prstGeom prst="rect">
            <a:avLst/>
          </a:prstGeom>
        </p:spPr>
      </p:pic>
      <p:cxnSp>
        <p:nvCxnSpPr>
          <p:cNvPr id="14" name="Straight Connector 13">
            <a:extLst>
              <a:ext uri="{FF2B5EF4-FFF2-40B4-BE49-F238E27FC236}">
                <a16:creationId xmlns:a16="http://schemas.microsoft.com/office/drawing/2014/main" id="{24409891-AB89-0577-79C5-A715CC664D7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99A82F0-CC23-D7D4-0ABF-B8EF00731569}"/>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a:solidFill>
                  <a:srgbClr val="414141"/>
                </a:solidFill>
              </a:rPr>
              <a:t>Canva Mood-Board</a:t>
            </a:r>
          </a:p>
          <a:p>
            <a:pPr>
              <a:lnSpc>
                <a:spcPts val="3720"/>
              </a:lnSpc>
            </a:pPr>
            <a:endParaRPr lang="en-US" dirty="0"/>
          </a:p>
        </p:txBody>
      </p:sp>
      <p:sp>
        <p:nvSpPr>
          <p:cNvPr id="16" name="Text Placeholder 3">
            <a:extLst>
              <a:ext uri="{FF2B5EF4-FFF2-40B4-BE49-F238E27FC236}">
                <a16:creationId xmlns:a16="http://schemas.microsoft.com/office/drawing/2014/main" id="{0645FDC2-3C4F-EA22-8FE3-9815B6BA2EFF}"/>
              </a:ext>
            </a:extLst>
          </p:cNvPr>
          <p:cNvSpPr txBox="1">
            <a:spLocks/>
          </p:cNvSpPr>
          <p:nvPr/>
        </p:nvSpPr>
        <p:spPr>
          <a:xfrm>
            <a:off x="45532" y="1716097"/>
            <a:ext cx="6890607" cy="5785774"/>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1900" b="1" dirty="0">
                <a:solidFill>
                  <a:srgbClr val="EC7C69"/>
                </a:solidFill>
              </a:rPr>
              <a:t>Hitro ustvarite vizualno DNK – </a:t>
            </a:r>
            <a:r>
              <a:rPr lang="en-GB" sz="1900" dirty="0"/>
              <a:t>poiščite predloge „</a:t>
            </a:r>
            <a:r>
              <a:rPr lang="en-GB" sz="1900" dirty="0" err="1"/>
              <a:t>Mood</a:t>
            </a:r>
            <a:r>
              <a:rPr lang="en-GB" sz="1900" dirty="0"/>
              <a:t> </a:t>
            </a:r>
            <a:r>
              <a:rPr lang="en-GB" sz="1900" dirty="0" err="1"/>
              <a:t>Board</a:t>
            </a:r>
            <a:r>
              <a:rPr lang="en-GB" sz="1900" dirty="0"/>
              <a:t>“, nato pa v nekaj minutah na eno platno povlecite slike blagovne znamke, pisave in barvne vzorce. </a:t>
            </a:r>
            <a:endParaRPr lang="en-GB" sz="1900" dirty="0">
              <a:ea typeface="Calibri"/>
              <a:cs typeface="Calibri"/>
            </a:endParaRPr>
          </a:p>
          <a:p>
            <a:pPr marL="342900" indent="-342900">
              <a:buClr>
                <a:srgbClr val="64AFAF"/>
              </a:buClr>
              <a:buFont typeface="Arial" panose="020B0604020202020204" pitchFamily="34" charset="0"/>
              <a:buChar char="•"/>
            </a:pPr>
            <a:endParaRPr lang="en-GB" sz="1900" dirty="0">
              <a:ea typeface="Calibri"/>
              <a:cs typeface="Calibri"/>
            </a:endParaRPr>
          </a:p>
          <a:p>
            <a:pPr marL="342900" indent="-342900">
              <a:lnSpc>
                <a:spcPts val="2340"/>
              </a:lnSpc>
              <a:buClr>
                <a:srgbClr val="64AFAF"/>
              </a:buClr>
              <a:buFont typeface="Arial" panose="020B0604020202020204" pitchFamily="34" charset="0"/>
              <a:buChar char="•"/>
            </a:pPr>
            <a:r>
              <a:rPr lang="en-GB" sz="1900" b="1" dirty="0" err="1">
                <a:solidFill>
                  <a:srgbClr val="EC7C69"/>
                </a:solidFill>
              </a:rPr>
              <a:t>Zagotovite</a:t>
            </a:r>
            <a:r>
              <a:rPr lang="en-GB" sz="1900" b="1" dirty="0">
                <a:solidFill>
                  <a:srgbClr val="EC7C69"/>
                </a:solidFill>
              </a:rPr>
              <a:t> </a:t>
            </a:r>
            <a:r>
              <a:rPr lang="en-GB" sz="1900" b="1" dirty="0" err="1">
                <a:solidFill>
                  <a:srgbClr val="EC7C69"/>
                </a:solidFill>
              </a:rPr>
              <a:t>doslednost</a:t>
            </a:r>
            <a:r>
              <a:rPr lang="en-GB" sz="1900" b="1" dirty="0">
                <a:solidFill>
                  <a:srgbClr val="EC7C69"/>
                </a:solidFill>
              </a:rPr>
              <a:t> </a:t>
            </a:r>
            <a:r>
              <a:rPr lang="en-GB" sz="1900" b="1" dirty="0" err="1">
                <a:solidFill>
                  <a:srgbClr val="EC7C69"/>
                </a:solidFill>
              </a:rPr>
              <a:t>blagovne</a:t>
            </a:r>
            <a:r>
              <a:rPr lang="en-GB" sz="1900" b="1" dirty="0">
                <a:solidFill>
                  <a:srgbClr val="EC7C69"/>
                </a:solidFill>
              </a:rPr>
              <a:t> </a:t>
            </a:r>
            <a:r>
              <a:rPr lang="en-GB" sz="1900" b="1" dirty="0" err="1">
                <a:solidFill>
                  <a:srgbClr val="EC7C69"/>
                </a:solidFill>
              </a:rPr>
              <a:t>znamke</a:t>
            </a:r>
            <a:r>
              <a:rPr lang="en-GB" sz="1900" b="1" dirty="0">
                <a:solidFill>
                  <a:srgbClr val="EC7C69"/>
                </a:solidFill>
              </a:rPr>
              <a:t> </a:t>
            </a:r>
            <a:r>
              <a:rPr lang="en-GB" sz="1900" dirty="0"/>
              <a:t>– </a:t>
            </a:r>
            <a:r>
              <a:rPr lang="en-GB" sz="1900" dirty="0" err="1"/>
              <a:t>uporabite</a:t>
            </a:r>
            <a:r>
              <a:rPr lang="en-GB" sz="1900" dirty="0"/>
              <a:t> </a:t>
            </a:r>
            <a:r>
              <a:rPr lang="en-GB" sz="1900" dirty="0" err="1"/>
              <a:t>tablo</a:t>
            </a:r>
            <a:r>
              <a:rPr lang="en-GB" sz="1900" dirty="0"/>
              <a:t> </a:t>
            </a:r>
            <a:r>
              <a:rPr lang="en-GB" sz="1900" dirty="0" err="1"/>
              <a:t>kot</a:t>
            </a:r>
            <a:r>
              <a:rPr lang="en-GB" sz="1900" dirty="0"/>
              <a:t> </a:t>
            </a:r>
            <a:r>
              <a:rPr lang="en-GB" sz="1900" dirty="0" err="1"/>
              <a:t>referenco</a:t>
            </a:r>
            <a:r>
              <a:rPr lang="en-GB" sz="1900" dirty="0"/>
              <a:t> za </a:t>
            </a:r>
            <a:r>
              <a:rPr lang="en-GB" sz="1900" dirty="0" err="1"/>
              <a:t>kabine</a:t>
            </a:r>
            <a:r>
              <a:rPr lang="en-GB" sz="1900" dirty="0"/>
              <a:t>, </a:t>
            </a:r>
            <a:r>
              <a:rPr lang="en-GB" sz="1900" dirty="0" err="1"/>
              <a:t>označbe</a:t>
            </a:r>
            <a:r>
              <a:rPr lang="en-GB" sz="1900" dirty="0"/>
              <a:t>, </a:t>
            </a:r>
            <a:r>
              <a:rPr lang="en-GB" sz="1900" dirty="0" err="1"/>
              <a:t>spletno</a:t>
            </a:r>
            <a:r>
              <a:rPr lang="en-GB" sz="1900" dirty="0"/>
              <a:t> </a:t>
            </a:r>
            <a:r>
              <a:rPr lang="en-GB" sz="1900" dirty="0" err="1"/>
              <a:t>stran</a:t>
            </a:r>
            <a:r>
              <a:rPr lang="en-GB" sz="1900" dirty="0"/>
              <a:t> in </a:t>
            </a:r>
            <a:r>
              <a:rPr lang="en-GB" sz="1900" dirty="0" err="1"/>
              <a:t>družabna</a:t>
            </a:r>
            <a:r>
              <a:rPr lang="en-GB" sz="1900" dirty="0"/>
              <a:t> </a:t>
            </a:r>
            <a:r>
              <a:rPr lang="en-GB" sz="1900" dirty="0" err="1"/>
              <a:t>omrežja</a:t>
            </a:r>
            <a:r>
              <a:rPr lang="en-GB" sz="1900" dirty="0"/>
              <a:t>. </a:t>
            </a:r>
            <a:r>
              <a:rPr lang="en-GB" sz="1900" dirty="0" err="1"/>
              <a:t>Blagovne</a:t>
            </a:r>
            <a:r>
              <a:rPr lang="en-GB" sz="1900" dirty="0"/>
              <a:t> </a:t>
            </a:r>
            <a:r>
              <a:rPr lang="en-GB" sz="1900" dirty="0" err="1"/>
              <a:t>znamke</a:t>
            </a:r>
            <a:r>
              <a:rPr lang="en-GB" sz="1900" dirty="0"/>
              <a:t>, ki </a:t>
            </a:r>
            <a:r>
              <a:rPr lang="en-GB" sz="1900" dirty="0" err="1"/>
              <a:t>vizualno</a:t>
            </a:r>
            <a:r>
              <a:rPr lang="en-GB" sz="1900" dirty="0"/>
              <a:t> </a:t>
            </a:r>
            <a:r>
              <a:rPr lang="en-GB" sz="1900" dirty="0" err="1"/>
              <a:t>podobe</a:t>
            </a:r>
            <a:r>
              <a:rPr lang="en-GB" sz="1900" dirty="0"/>
              <a:t> </a:t>
            </a:r>
            <a:r>
              <a:rPr lang="en-GB" sz="1900" dirty="0" err="1"/>
              <a:t>predstavljajo</a:t>
            </a:r>
            <a:r>
              <a:rPr lang="en-GB" sz="1900" dirty="0"/>
              <a:t> </a:t>
            </a:r>
            <a:r>
              <a:rPr lang="en-GB" sz="1900" dirty="0" err="1"/>
              <a:t>dosledno</a:t>
            </a:r>
            <a:r>
              <a:rPr lang="en-GB" sz="1900" dirty="0"/>
              <a:t>, </a:t>
            </a:r>
            <a:r>
              <a:rPr lang="en-GB" sz="1900" dirty="0" err="1"/>
              <a:t>lahko</a:t>
            </a:r>
            <a:r>
              <a:rPr lang="en-GB" sz="1900" dirty="0"/>
              <a:t> </a:t>
            </a:r>
            <a:r>
              <a:rPr lang="en-GB" sz="1900" dirty="0" err="1"/>
              <a:t>povečajo</a:t>
            </a:r>
            <a:r>
              <a:rPr lang="en-GB" sz="1900" dirty="0"/>
              <a:t> </a:t>
            </a:r>
            <a:r>
              <a:rPr lang="en-GB" sz="1900" dirty="0" err="1"/>
              <a:t>prihodke</a:t>
            </a:r>
            <a:r>
              <a:rPr lang="en-GB" sz="1900" dirty="0"/>
              <a:t> za </a:t>
            </a:r>
            <a:r>
              <a:rPr lang="en-GB" sz="1900" dirty="0" err="1"/>
              <a:t>približno</a:t>
            </a:r>
            <a:r>
              <a:rPr lang="en-GB" sz="1900" dirty="0"/>
              <a:t> 23 %. </a:t>
            </a:r>
            <a:r>
              <a:rPr lang="en-GB" sz="1900" dirty="0" err="1"/>
              <a:t>Nasvet</a:t>
            </a:r>
            <a:r>
              <a:rPr lang="en-GB" sz="1900" dirty="0"/>
              <a:t>: </a:t>
            </a:r>
            <a:r>
              <a:rPr lang="en-GB" sz="1900" dirty="0" err="1"/>
              <a:t>omejite</a:t>
            </a:r>
            <a:r>
              <a:rPr lang="en-GB" sz="1900" dirty="0"/>
              <a:t> se </a:t>
            </a:r>
            <a:r>
              <a:rPr lang="en-GB" sz="1900" dirty="0" err="1"/>
              <a:t>na</a:t>
            </a:r>
            <a:r>
              <a:rPr lang="en-GB" sz="1900" dirty="0"/>
              <a:t> </a:t>
            </a:r>
            <a:r>
              <a:rPr lang="en-GB" sz="1900" dirty="0" err="1"/>
              <a:t>največ</a:t>
            </a:r>
            <a:r>
              <a:rPr lang="en-GB" sz="1900" dirty="0"/>
              <a:t> 3 </a:t>
            </a:r>
            <a:r>
              <a:rPr lang="en-GB" sz="1900" dirty="0" err="1"/>
              <a:t>osnovne</a:t>
            </a:r>
            <a:r>
              <a:rPr lang="en-GB" sz="1900" dirty="0"/>
              <a:t> </a:t>
            </a:r>
            <a:r>
              <a:rPr lang="en-GB" sz="1900" dirty="0" err="1"/>
              <a:t>barve</a:t>
            </a:r>
            <a:r>
              <a:rPr lang="en-GB" sz="1900" dirty="0"/>
              <a:t> in 2 </a:t>
            </a:r>
            <a:r>
              <a:rPr lang="en-GB" sz="1900" err="1"/>
              <a:t>pisavi</a:t>
            </a:r>
            <a:r>
              <a:rPr lang="en-GB" sz="1900"/>
              <a:t>, da </a:t>
            </a:r>
            <a:r>
              <a:rPr lang="en-GB" sz="1900" dirty="0" err="1"/>
              <a:t>bo</a:t>
            </a:r>
            <a:r>
              <a:rPr lang="en-GB" sz="1900" dirty="0"/>
              <a:t> </a:t>
            </a:r>
            <a:r>
              <a:rPr lang="en-GB" sz="1900" dirty="0" err="1"/>
              <a:t>videz</a:t>
            </a:r>
            <a:r>
              <a:rPr lang="en-GB" sz="1900" dirty="0"/>
              <a:t> </a:t>
            </a:r>
            <a:r>
              <a:rPr lang="en-GB" sz="1900" dirty="0" err="1"/>
              <a:t>skladen</a:t>
            </a:r>
            <a:r>
              <a:rPr lang="en-GB" sz="1900" dirty="0"/>
              <a:t>. </a:t>
            </a:r>
            <a:endParaRPr lang="en-GB" sz="1900" dirty="0">
              <a:ea typeface="Calibri"/>
              <a:cs typeface="Calibri"/>
            </a:endParaRPr>
          </a:p>
          <a:p>
            <a:pPr marL="342900" indent="-342900">
              <a:buClr>
                <a:srgbClr val="64AFAF"/>
              </a:buClr>
              <a:buFont typeface="Arial" panose="020B0604020202020204" pitchFamily="34" charset="0"/>
              <a:buChar char="•"/>
            </a:pPr>
            <a:endParaRPr lang="en-GB" sz="1900" dirty="0">
              <a:ea typeface="Calibri"/>
              <a:cs typeface="Calibri"/>
            </a:endParaRPr>
          </a:p>
          <a:p>
            <a:pPr marL="342900" indent="-342900">
              <a:lnSpc>
                <a:spcPts val="2340"/>
              </a:lnSpc>
              <a:buClr>
                <a:srgbClr val="64AFAF"/>
              </a:buClr>
              <a:buFont typeface="Arial" panose="020B0604020202020204" pitchFamily="34" charset="0"/>
              <a:buChar char="•"/>
            </a:pPr>
            <a:r>
              <a:rPr lang="en-GB" sz="1900" b="1" dirty="0" err="1">
                <a:solidFill>
                  <a:srgbClr val="EC7C69"/>
                </a:solidFill>
              </a:rPr>
              <a:t>Sodelujte</a:t>
            </a:r>
            <a:r>
              <a:rPr lang="en-GB" sz="1900" b="1" dirty="0">
                <a:solidFill>
                  <a:srgbClr val="EC7C69"/>
                </a:solidFill>
              </a:rPr>
              <a:t> v </a:t>
            </a:r>
            <a:r>
              <a:rPr lang="en-GB" sz="1900" b="1" dirty="0" err="1">
                <a:solidFill>
                  <a:srgbClr val="EC7C69"/>
                </a:solidFill>
              </a:rPr>
              <a:t>realnem</a:t>
            </a:r>
            <a:r>
              <a:rPr lang="en-GB" sz="1900" b="1" dirty="0">
                <a:solidFill>
                  <a:srgbClr val="EC7C69"/>
                </a:solidFill>
              </a:rPr>
              <a:t> </a:t>
            </a:r>
            <a:r>
              <a:rPr lang="en-GB" sz="1900" b="1" dirty="0" err="1">
                <a:solidFill>
                  <a:srgbClr val="EC7C69"/>
                </a:solidFill>
              </a:rPr>
              <a:t>času</a:t>
            </a:r>
            <a:r>
              <a:rPr lang="en-GB" sz="1900" b="1" dirty="0">
                <a:solidFill>
                  <a:srgbClr val="EC7C69"/>
                </a:solidFill>
              </a:rPr>
              <a:t> </a:t>
            </a:r>
            <a:r>
              <a:rPr lang="en-GB" sz="1900" dirty="0"/>
              <a:t>– </a:t>
            </a:r>
            <a:r>
              <a:rPr lang="en-GB" sz="1900" dirty="0" err="1"/>
              <a:t>delite</a:t>
            </a:r>
            <a:r>
              <a:rPr lang="en-GB" sz="1900" dirty="0"/>
              <a:t> </a:t>
            </a:r>
            <a:r>
              <a:rPr lang="en-GB" sz="1900" dirty="0" err="1"/>
              <a:t>povezavo</a:t>
            </a:r>
            <a:r>
              <a:rPr lang="en-GB" sz="1900" dirty="0"/>
              <a:t> za </a:t>
            </a:r>
            <a:r>
              <a:rPr lang="en-GB" sz="1900" dirty="0" err="1"/>
              <a:t>urejanje</a:t>
            </a:r>
            <a:r>
              <a:rPr lang="en-GB" sz="1900" dirty="0"/>
              <a:t> s </a:t>
            </a:r>
            <a:r>
              <a:rPr lang="en-GB" sz="1900" dirty="0" err="1"/>
              <a:t>svojim</a:t>
            </a:r>
            <a:r>
              <a:rPr lang="en-GB" sz="1900" dirty="0"/>
              <a:t> </a:t>
            </a:r>
            <a:r>
              <a:rPr lang="en-GB" sz="1900" dirty="0" err="1"/>
              <a:t>arhitektom</a:t>
            </a:r>
            <a:r>
              <a:rPr lang="en-GB" sz="1900" dirty="0"/>
              <a:t> </a:t>
            </a:r>
            <a:r>
              <a:rPr lang="en-GB" sz="1900" dirty="0" err="1"/>
              <a:t>ali</a:t>
            </a:r>
            <a:r>
              <a:rPr lang="en-GB" sz="1900" dirty="0"/>
              <a:t> </a:t>
            </a:r>
            <a:r>
              <a:rPr lang="en-GB" sz="1900" dirty="0" err="1"/>
              <a:t>oblikovalcem</a:t>
            </a:r>
            <a:r>
              <a:rPr lang="en-GB" sz="1900" dirty="0"/>
              <a:t>; </a:t>
            </a:r>
            <a:r>
              <a:rPr lang="en-GB" sz="1900" dirty="0" err="1"/>
              <a:t>komentarji</a:t>
            </a:r>
            <a:r>
              <a:rPr lang="en-GB" sz="1900" dirty="0"/>
              <a:t> in </a:t>
            </a:r>
            <a:r>
              <a:rPr lang="en-GB" sz="1900" dirty="0" err="1"/>
              <a:t>popravki</a:t>
            </a:r>
            <a:r>
              <a:rPr lang="en-GB" sz="1900" dirty="0"/>
              <a:t> se </a:t>
            </a:r>
            <a:r>
              <a:rPr lang="en-GB" sz="1900" dirty="0" err="1"/>
              <a:t>takoj</a:t>
            </a:r>
            <a:r>
              <a:rPr lang="en-GB" sz="1900" dirty="0"/>
              <a:t> </a:t>
            </a:r>
            <a:r>
              <a:rPr lang="en-GB" sz="1900" dirty="0" err="1"/>
              <a:t>sinhronizirajo</a:t>
            </a:r>
            <a:r>
              <a:rPr lang="en-GB" sz="1900" dirty="0"/>
              <a:t> z </a:t>
            </a:r>
            <a:r>
              <a:rPr lang="en-GB" sz="1900" dirty="0" err="1"/>
              <a:t>vgrajeno</a:t>
            </a:r>
            <a:r>
              <a:rPr lang="en-GB" sz="1900" dirty="0"/>
              <a:t> </a:t>
            </a:r>
            <a:r>
              <a:rPr lang="en-GB" sz="1900" dirty="0" err="1"/>
              <a:t>zgodovino</a:t>
            </a:r>
            <a:r>
              <a:rPr lang="en-GB" sz="1900" dirty="0"/>
              <a:t> </a:t>
            </a:r>
            <a:r>
              <a:rPr lang="en-GB" sz="1900" dirty="0" err="1"/>
              <a:t>različic</a:t>
            </a:r>
            <a:r>
              <a:rPr lang="en-GB" sz="1900" dirty="0"/>
              <a:t>. </a:t>
            </a:r>
            <a:endParaRPr lang="en-GB" sz="1900" dirty="0">
              <a:ea typeface="Calibri"/>
              <a:cs typeface="Calibri"/>
            </a:endParaRPr>
          </a:p>
          <a:p>
            <a:pPr marL="361950">
              <a:lnSpc>
                <a:spcPts val="2340"/>
              </a:lnSpc>
              <a:buClr>
                <a:srgbClr val="64AFAF"/>
              </a:buClr>
            </a:pPr>
            <a:r>
              <a:rPr lang="en-GB" sz="1900" b="1" dirty="0"/>
              <a:t>Primer: </a:t>
            </a:r>
            <a:r>
              <a:rPr lang="en-GB" sz="1900" dirty="0" err="1"/>
              <a:t>pošljite</a:t>
            </a:r>
            <a:r>
              <a:rPr lang="en-GB" sz="1900" dirty="0"/>
              <a:t> </a:t>
            </a:r>
            <a:r>
              <a:rPr lang="en-GB" sz="1900" dirty="0" err="1"/>
              <a:t>povezavo</a:t>
            </a:r>
            <a:r>
              <a:rPr lang="en-GB" sz="1900" dirty="0"/>
              <a:t> za </a:t>
            </a:r>
            <a:r>
              <a:rPr lang="en-GB" sz="1900" dirty="0" err="1"/>
              <a:t>urejanje</a:t>
            </a:r>
            <a:r>
              <a:rPr lang="en-GB" sz="1900" dirty="0"/>
              <a:t> </a:t>
            </a:r>
            <a:r>
              <a:rPr lang="en-GB" sz="1900" dirty="0" err="1"/>
              <a:t>svojemu</a:t>
            </a:r>
            <a:r>
              <a:rPr lang="en-GB" sz="1900" dirty="0"/>
              <a:t> </a:t>
            </a:r>
            <a:r>
              <a:rPr lang="en-GB" sz="1900" dirty="0" err="1"/>
              <a:t>arhitektu</a:t>
            </a:r>
            <a:r>
              <a:rPr lang="en-GB" sz="1900" dirty="0"/>
              <a:t>; ta </a:t>
            </a:r>
            <a:r>
              <a:rPr lang="en-GB" sz="1900" dirty="0" err="1"/>
              <a:t>lahko</a:t>
            </a:r>
            <a:r>
              <a:rPr lang="en-GB" sz="1900" dirty="0"/>
              <a:t> </a:t>
            </a:r>
            <a:r>
              <a:rPr lang="en-GB" sz="1900" dirty="0" err="1"/>
              <a:t>na</a:t>
            </a:r>
            <a:r>
              <a:rPr lang="en-GB" sz="1900" dirty="0"/>
              <a:t> </a:t>
            </a:r>
            <a:r>
              <a:rPr lang="en-GB" sz="1900" dirty="0" err="1"/>
              <a:t>tablo</a:t>
            </a:r>
            <a:r>
              <a:rPr lang="en-GB" sz="1900" dirty="0"/>
              <a:t> </a:t>
            </a:r>
            <a:r>
              <a:rPr lang="en-GB" sz="1900" dirty="0" err="1"/>
              <a:t>pripne</a:t>
            </a:r>
            <a:r>
              <a:rPr lang="en-GB" sz="1900" dirty="0"/>
              <a:t> </a:t>
            </a:r>
            <a:r>
              <a:rPr lang="en-GB" sz="1900" dirty="0" err="1"/>
              <a:t>fotografije</a:t>
            </a:r>
            <a:r>
              <a:rPr lang="en-GB" sz="1900" dirty="0"/>
              <a:t> </a:t>
            </a:r>
            <a:r>
              <a:rPr lang="en-GB" sz="1900" dirty="0" err="1"/>
              <a:t>vzorcev</a:t>
            </a:r>
            <a:r>
              <a:rPr lang="en-GB" sz="1900" dirty="0"/>
              <a:t> </a:t>
            </a:r>
            <a:r>
              <a:rPr lang="en-GB" sz="1900" dirty="0" err="1"/>
              <a:t>lesa</a:t>
            </a:r>
            <a:r>
              <a:rPr lang="en-GB" sz="1900" dirty="0"/>
              <a:t> </a:t>
            </a:r>
            <a:r>
              <a:rPr lang="en-GB" sz="1900" dirty="0" err="1"/>
              <a:t>ali</a:t>
            </a:r>
            <a:r>
              <a:rPr lang="en-GB" sz="1900" dirty="0"/>
              <a:t> </a:t>
            </a:r>
            <a:r>
              <a:rPr lang="en-GB" sz="1900" dirty="0" err="1"/>
              <a:t>komentira</a:t>
            </a:r>
            <a:r>
              <a:rPr lang="en-GB" sz="1900" dirty="0"/>
              <a:t> </a:t>
            </a:r>
            <a:r>
              <a:rPr lang="en-GB" sz="1900" dirty="0" err="1"/>
              <a:t>izbiro</a:t>
            </a:r>
            <a:r>
              <a:rPr lang="en-GB" sz="1900" dirty="0"/>
              <a:t> </a:t>
            </a:r>
            <a:r>
              <a:rPr lang="en-GB" sz="1900" dirty="0" err="1"/>
              <a:t>tekstur</a:t>
            </a:r>
            <a:r>
              <a:rPr lang="en-GB" sz="1900" dirty="0"/>
              <a:t>.</a:t>
            </a:r>
            <a:endParaRPr lang="en-GB" sz="1900" dirty="0">
              <a:ea typeface="Calibri"/>
              <a:cs typeface="Calibri"/>
            </a:endParaRPr>
          </a:p>
          <a:p>
            <a:pPr marL="342900" indent="-342900">
              <a:lnSpc>
                <a:spcPts val="2340"/>
              </a:lnSpc>
              <a:buClr>
                <a:srgbClr val="64AFAF"/>
              </a:buClr>
              <a:buFont typeface="Arial" panose="020B0604020202020204" pitchFamily="34" charset="0"/>
              <a:buChar char="•"/>
            </a:pPr>
            <a:endParaRPr lang="en-GB" dirty="0"/>
          </a:p>
        </p:txBody>
      </p:sp>
      <p:sp>
        <p:nvSpPr>
          <p:cNvPr id="17" name="Text Placeholder 6">
            <a:extLst>
              <a:ext uri="{FF2B5EF4-FFF2-40B4-BE49-F238E27FC236}">
                <a16:creationId xmlns:a16="http://schemas.microsoft.com/office/drawing/2014/main" id="{0E6500FD-BBD9-D678-A771-B8FD6F5ADDDF}"/>
              </a:ext>
            </a:extLst>
          </p:cNvPr>
          <p:cNvSpPr txBox="1">
            <a:spLocks/>
          </p:cNvSpPr>
          <p:nvPr/>
        </p:nvSpPr>
        <p:spPr>
          <a:xfrm>
            <a:off x="485146" y="1079899"/>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Vizualizirajte </a:t>
            </a:r>
            <a:r>
              <a:rPr lang="it-IT" dirty="0"/>
              <a:t>svojo zgodbo</a:t>
            </a:r>
          </a:p>
          <a:p>
            <a:pPr>
              <a:lnSpc>
                <a:spcPts val="3100"/>
              </a:lnSpc>
            </a:pPr>
            <a:endParaRPr lang="it-IT" dirty="0"/>
          </a:p>
        </p:txBody>
      </p:sp>
      <p:sp>
        <p:nvSpPr>
          <p:cNvPr id="23" name="Flowchart: Connector 22">
            <a:extLst>
              <a:ext uri="{FF2B5EF4-FFF2-40B4-BE49-F238E27FC236}">
                <a16:creationId xmlns:a16="http://schemas.microsoft.com/office/drawing/2014/main" id="{6EA00A12-E9D6-81CB-1A60-8712EDE7DA7A}"/>
              </a:ext>
            </a:extLst>
          </p:cNvPr>
          <p:cNvSpPr/>
          <p:nvPr/>
        </p:nvSpPr>
        <p:spPr>
          <a:xfrm>
            <a:off x="6801520" y="1032136"/>
            <a:ext cx="1843208" cy="1619990"/>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sp>
        <p:nvSpPr>
          <p:cNvPr id="18" name="Text Placeholder 7">
            <a:extLst>
              <a:ext uri="{FF2B5EF4-FFF2-40B4-BE49-F238E27FC236}">
                <a16:creationId xmlns:a16="http://schemas.microsoft.com/office/drawing/2014/main" id="{0930A4EB-6614-4E79-CEAE-447EF3975F74}"/>
              </a:ext>
            </a:extLst>
          </p:cNvPr>
          <p:cNvSpPr txBox="1">
            <a:spLocks/>
          </p:cNvSpPr>
          <p:nvPr/>
        </p:nvSpPr>
        <p:spPr>
          <a:xfrm rot="16200000">
            <a:off x="9406956" y="1786308"/>
            <a:ext cx="4098963"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6">
                  <a:extLst>
                    <a:ext uri="{A12FA001-AC4F-418D-AE19-62706E023703}">
                      <ahyp:hlinkClr xmlns:ahyp="http://schemas.microsoft.com/office/drawing/2018/hyperlinkcolor" val="tx"/>
                    </a:ext>
                  </a:extLst>
                </a:hlinkClick>
              </a:rPr>
              <a:t>https://www.youtube.com/watch?v=aWiwlqsnSX</a:t>
            </a:r>
            <a:endParaRPr lang="en-IE" sz="1200" dirty="0">
              <a:solidFill>
                <a:schemeClr val="bg1"/>
              </a:solidFill>
            </a:endParaRPr>
          </a:p>
        </p:txBody>
      </p:sp>
      <p:sp>
        <p:nvSpPr>
          <p:cNvPr id="19" name="Slide Number Placeholder 5">
            <a:extLst>
              <a:ext uri="{FF2B5EF4-FFF2-40B4-BE49-F238E27FC236}">
                <a16:creationId xmlns:a16="http://schemas.microsoft.com/office/drawing/2014/main" id="{E60034D5-6A62-4D53-C381-B16562AAD57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1743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29</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4BA76EAC-8820-E88E-C019-1770E4513337}"/>
              </a:ext>
            </a:extLst>
          </p:cNvPr>
          <p:cNvGraphicFramePr>
            <a:graphicFrameLocks noGrp="1"/>
          </p:cNvGraphicFramePr>
          <p:nvPr>
            <p:extLst>
              <p:ext uri="{D42A27DB-BD31-4B8C-83A1-F6EECF244321}">
                <p14:modId xmlns:p14="http://schemas.microsoft.com/office/powerpoint/2010/main" val="1397901811"/>
              </p:ext>
            </p:extLst>
          </p:nvPr>
        </p:nvGraphicFramePr>
        <p:xfrm>
          <a:off x="792766" y="1536443"/>
          <a:ext cx="10394068" cy="4689036"/>
        </p:xfrm>
        <a:graphic>
          <a:graphicData uri="http://schemas.openxmlformats.org/drawingml/2006/table">
            <a:tbl>
              <a:tblPr firstRow="1" bandRow="1">
                <a:tableStyleId>{5C22544A-7EE6-4342-B048-85BDC9FD1C3A}</a:tableStyleId>
              </a:tblPr>
              <a:tblGrid>
                <a:gridCol w="2572226">
                  <a:extLst>
                    <a:ext uri="{9D8B030D-6E8A-4147-A177-3AD203B41FA5}">
                      <a16:colId xmlns:a16="http://schemas.microsoft.com/office/drawing/2014/main" val="2947246601"/>
                    </a:ext>
                  </a:extLst>
                </a:gridCol>
                <a:gridCol w="1914144">
                  <a:extLst>
                    <a:ext uri="{9D8B030D-6E8A-4147-A177-3AD203B41FA5}">
                      <a16:colId xmlns:a16="http://schemas.microsoft.com/office/drawing/2014/main" val="559034075"/>
                    </a:ext>
                  </a:extLst>
                </a:gridCol>
                <a:gridCol w="5907698">
                  <a:extLst>
                    <a:ext uri="{9D8B030D-6E8A-4147-A177-3AD203B41FA5}">
                      <a16:colId xmlns:a16="http://schemas.microsoft.com/office/drawing/2014/main" val="2961598198"/>
                    </a:ext>
                  </a:extLst>
                </a:gridCol>
              </a:tblGrid>
              <a:tr h="446149">
                <a:tc>
                  <a:txBody>
                    <a:bodyPr/>
                    <a:lstStyle/>
                    <a:p>
                      <a:r>
                        <a:rPr lang="en-IE" sz="2400" dirty="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Država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2">
                            <a:extLst>
                              <a:ext uri="{A12FA001-AC4F-418D-AE19-62706E023703}">
                                <ahyp:hlinkClr xmlns:ahyp="http://schemas.microsoft.com/office/drawing/2018/hyperlinkcolor" val="tx"/>
                              </a:ext>
                            </a:extLst>
                          </a:hlinkClick>
                        </a:rPr>
                        <a:t>Islandski inštitut za regionalni razvoj (</a:t>
                      </a:r>
                      <a:r>
                        <a:rPr lang="en-US" sz="1800" b="0" dirty="0" err="1">
                          <a:solidFill>
                            <a:srgbClr val="459597"/>
                          </a:solidFill>
                          <a:hlinkClick r:id="rId2">
                            <a:extLst>
                              <a:ext uri="{A12FA001-AC4F-418D-AE19-62706E023703}">
                                <ahyp:hlinkClr xmlns:ahyp="http://schemas.microsoft.com/office/drawing/2018/hyperlinkcolor" val="tx"/>
                              </a:ext>
                            </a:extLst>
                          </a:hlinkClick>
                        </a:rPr>
                        <a:t>Byggðastofnun</a:t>
                      </a:r>
                      <a:r>
                        <a:rPr lang="en-US" sz="1800" b="0" dirty="0">
                          <a:solidFill>
                            <a:srgbClr val="459597"/>
                          </a:solidFill>
                          <a:hlinkClick r:id="rId2">
                            <a:extLst>
                              <a:ext uri="{A12FA001-AC4F-418D-AE19-62706E023703}">
                                <ahyp:hlinkClr xmlns:ahyp="http://schemas.microsoft.com/office/drawing/2018/hyperlinkcolor" val="tx"/>
                              </a:ext>
                            </a:extLst>
                          </a:hlinkClick>
                        </a:rPr>
                        <a:t>)</a:t>
                      </a:r>
                      <a:endParaRPr lang="en-US"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Islandija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Ponuja nepovratna sredstva in nizkoobrestna posojila malim in srednjim podjetjem na podeželju – majhnim ponudnikom nastanitev v oddaljenih območjih zagotavlja dostopno kapitalsko financiranje za obnovo, širitev ali ekologizacijo njihovih dejavnosti, s čimer pomaga razširiti porabo obiskovalcev in delovna mesta po vsej Islandiji.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3">
                            <a:extLst>
                              <a:ext uri="{A12FA001-AC4F-418D-AE19-62706E023703}">
                                <ahyp:hlinkClr xmlns:ahyp="http://schemas.microsoft.com/office/drawing/2018/hyperlinkcolor" val="tx"/>
                              </a:ext>
                            </a:extLst>
                          </a:hlinkClick>
                        </a:rPr>
                        <a:t>Sklad za zaščito turističnih znamenitosti (</a:t>
                      </a:r>
                      <a:r>
                        <a:rPr lang="en-US" sz="1800" b="0" dirty="0" err="1">
                          <a:solidFill>
                            <a:srgbClr val="459597"/>
                          </a:solidFill>
                          <a:hlinkClick r:id="rId3">
                            <a:extLst>
                              <a:ext uri="{A12FA001-AC4F-418D-AE19-62706E023703}">
                                <ahyp:hlinkClr xmlns:ahyp="http://schemas.microsoft.com/office/drawing/2018/hyperlinkcolor" val="tx"/>
                              </a:ext>
                            </a:extLst>
                          </a:hlinkClick>
                        </a:rPr>
                        <a:t>Framkvæmdasjóður ferðamannastaða</a:t>
                      </a:r>
                      <a:r>
                        <a:rPr lang="en-US" sz="1800" b="0" dirty="0">
                          <a:solidFill>
                            <a:srgbClr val="459597"/>
                          </a:solidFill>
                          <a:hlinkClick r:id="rId3">
                            <a:extLst>
                              <a:ext uri="{A12FA001-AC4F-418D-AE19-62706E023703}">
                                <ahyp:hlinkClr xmlns:ahyp="http://schemas.microsoft.com/office/drawing/2018/hyperlinkcolor" val="tx"/>
                              </a:ext>
                            </a:extLst>
                          </a:hlinkClick>
                        </a:rPr>
                        <a:t>)</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Island</a:t>
                      </a: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Nudi nepovratna sredstva za projekte infrastrukture, varnosti in varstva narave na </a:t>
                      </a:r>
                      <a:r>
                        <a:rPr lang="en-IE" sz="1800" kern="1200">
                          <a:solidFill>
                            <a:srgbClr val="414141"/>
                          </a:solidFill>
                          <a:latin typeface="+mn-lt"/>
                          <a:ea typeface="+mn-ea"/>
                          <a:cs typeface="+mn-cs"/>
                        </a:rPr>
                        <a:t>turističnih lokacijah – </a:t>
                      </a:r>
                      <a:r>
                        <a:rPr lang="en-US" sz="1800" kern="1200">
                          <a:solidFill>
                            <a:srgbClr val="414141"/>
                          </a:solidFill>
                          <a:latin typeface="+mn-lt"/>
                          <a:ea typeface="+mn-ea"/>
                          <a:cs typeface="+mn-cs"/>
                        </a:rPr>
                        <a:t>idealno </a:t>
                      </a:r>
                      <a:r>
                        <a:rPr lang="en-US" sz="1800" kern="1200" dirty="0">
                          <a:solidFill>
                            <a:srgbClr val="414141"/>
                          </a:solidFill>
                          <a:latin typeface="+mn-lt"/>
                          <a:ea typeface="+mn-ea"/>
                          <a:cs typeface="+mn-cs"/>
                        </a:rPr>
                        <a:t>za poti, označbe in razgledne točke v okolici vašega nastanitvenega objekta.</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42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4">
                            <a:extLst>
                              <a:ext uri="{A12FA001-AC4F-418D-AE19-62706E023703}">
                                <ahyp:hlinkClr xmlns:ahyp="http://schemas.microsoft.com/office/drawing/2018/hyperlinkcolor" val="tx"/>
                              </a:ext>
                            </a:extLst>
                          </a:hlinkClick>
                        </a:rPr>
                        <a:t>NATA – Turistično združenje Severnega Atlantika</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Zahodna nordijska regija – Islandija, Grenlandija in Ferski otoki</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Ponuja subvencije za razvoj in trženje za sodelovanje v zahodni nordijski regiji, do 100 000 DKK (≤50 % stroškov) za čezmejne turistične produkte, trženje ali potovalne projekte, ki vključujejo vsaj dve zahodni nordijski državi in spodbujajo trajnost ali inovativnost.  </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6" name="Freeform 5">
            <a:extLst>
              <a:ext uri="{FF2B5EF4-FFF2-40B4-BE49-F238E27FC236}">
                <a16:creationId xmlns:a16="http://schemas.microsoft.com/office/drawing/2014/main" id="{D36A1B3B-84A4-7D48-B0D8-E296DE97FEA7}"/>
              </a:ext>
            </a:extLst>
          </p:cNvPr>
          <p:cNvSpPr/>
          <p:nvPr/>
        </p:nvSpPr>
        <p:spPr>
          <a:xfrm>
            <a:off x="-1" y="426469"/>
            <a:ext cx="9545497" cy="855941"/>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66AE553C-04D0-C51B-E573-F371BD7D184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Organizacije</a:t>
            </a:r>
            <a:r>
              <a:rPr lang="en-US" b="1" dirty="0"/>
              <a:t> za podporo subvencij in skladov</a:t>
            </a:r>
          </a:p>
        </p:txBody>
      </p:sp>
    </p:spTree>
    <p:extLst>
      <p:ext uri="{BB962C8B-B14F-4D97-AF65-F5344CB8AC3E}">
        <p14:creationId xmlns:p14="http://schemas.microsoft.com/office/powerpoint/2010/main" val="307738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p:txBody>
          <a:bodyPr/>
          <a:lstStyle/>
          <a:p>
            <a:r>
              <a:rPr lang="en-US" dirty="0"/>
              <a:t>Uvod v tržne raziskave in poslovno načrtovanje</a:t>
            </a:r>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Stran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Avtor fotografije: Cave People, Islandija</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p:txBody>
          <a:bodyPr/>
          <a:lstStyle/>
          <a:p>
            <a:r>
              <a:rPr lang="en-US" b="1" dirty="0"/>
              <a:t>Modul 2 </a:t>
            </a:r>
          </a:p>
          <a:p>
            <a:endParaRPr lang="en-US" dirty="0"/>
          </a:p>
          <a:p>
            <a:r>
              <a:rPr lang="en-US" dirty="0"/>
              <a:t>Pregled</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Stran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a:lstStyle/>
          <a:p>
            <a:r>
              <a:rPr lang="en-US" dirty="0"/>
              <a:t>Cilj učenja za vse tri dele tega modula</a:t>
            </a:r>
          </a:p>
          <a:p>
            <a:endParaRPr lang="en-US"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Stran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t>Avtor fotografije: </a:t>
            </a:r>
            <a:r>
              <a:rPr lang="en-GB" dirty="0" err="1"/>
              <a:t>Natur </a:t>
            </a:r>
            <a:r>
              <a:rPr lang="en-GB" dirty="0"/>
              <a:t>Air Suite, Italija</a:t>
            </a: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Avtor fotografije: </a:t>
            </a:r>
          </a:p>
          <a:p>
            <a:r>
              <a:rPr lang="en-US" dirty="0"/>
              <a:t>A-Frame v </a:t>
            </a:r>
            <a:r>
              <a:rPr lang="en-US" dirty="0" err="1"/>
              <a:t>Soči</a:t>
            </a:r>
            <a:r>
              <a:rPr lang="en-US" dirty="0"/>
              <a:t>, Gorizia, Slovenija</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VSEBINA</a:t>
            </a:r>
          </a:p>
          <a:p>
            <a:endParaRPr lang="en-US" dirty="0"/>
          </a:p>
        </p:txBody>
      </p:sp>
      <p:pic>
        <p:nvPicPr>
          <p:cNvPr id="51" name="Picture Placeholder 18">
            <a:extLst>
              <a:ext uri="{FF2B5EF4-FFF2-40B4-BE49-F238E27FC236}">
                <a16:creationId xmlns:a16="http://schemas.microsoft.com/office/drawing/2014/main" id="{373ADDC9-59CF-AA87-7665-28358C444587}"/>
              </a:ext>
            </a:extLst>
          </p:cNvPr>
          <p:cNvPicPr>
            <a:picLocks noGrp="1" noChangeAspect="1"/>
          </p:cNvPicPr>
          <p:nvPr>
            <p:ph type="pic" sz="quarter" idx="67"/>
          </p:nvPr>
        </p:nvPicPr>
        <p:blipFill rotWithShape="1">
          <a:blip r:embed="rId2"/>
          <a:srcRect l="26788" r="26788"/>
          <a:stretch/>
        </p:blipFill>
        <p:spPr/>
      </p:pic>
      <p:pic>
        <p:nvPicPr>
          <p:cNvPr id="52" name="Picture Placeholder 20">
            <a:extLst>
              <a:ext uri="{FF2B5EF4-FFF2-40B4-BE49-F238E27FC236}">
                <a16:creationId xmlns:a16="http://schemas.microsoft.com/office/drawing/2014/main" id="{C00C1FCA-4EB4-727C-06C3-5DF4735E43D1}"/>
              </a:ext>
            </a:extLst>
          </p:cNvPr>
          <p:cNvPicPr>
            <a:picLocks noGrp="1" noChangeAspect="1"/>
          </p:cNvPicPr>
          <p:nvPr>
            <p:ph type="pic" sz="quarter" idx="85"/>
          </p:nvPr>
        </p:nvPicPr>
        <p:blipFill>
          <a:blip r:embed="rId3"/>
          <a:srcRect l="26885" r="26885"/>
          <a:stretch>
            <a:fillRect/>
          </a:stretch>
        </p:blipFill>
        <p:spPr/>
      </p:pic>
      <p:pic>
        <p:nvPicPr>
          <p:cNvPr id="53" name="Picture Placeholder 22">
            <a:extLst>
              <a:ext uri="{FF2B5EF4-FFF2-40B4-BE49-F238E27FC236}">
                <a16:creationId xmlns:a16="http://schemas.microsoft.com/office/drawing/2014/main" id="{048E5C4D-AF32-5D9A-2E08-6895FB971DA1}"/>
              </a:ext>
            </a:extLst>
          </p:cNvPr>
          <p:cNvPicPr>
            <a:picLocks noGrp="1" noChangeAspect="1"/>
          </p:cNvPicPr>
          <p:nvPr>
            <p:ph type="pic" sz="quarter" idx="89"/>
          </p:nvPr>
        </p:nvPicPr>
        <p:blipFill rotWithShape="1">
          <a:blip r:embed="rId4"/>
          <a:srcRect l="15182" r="15182"/>
          <a:stretch/>
        </p:blipFill>
        <p:spPr/>
      </p:pic>
    </p:spTree>
    <p:extLst>
      <p:ext uri="{BB962C8B-B14F-4D97-AF65-F5344CB8AC3E}">
        <p14:creationId xmlns:p14="http://schemas.microsoft.com/office/powerpoint/2010/main" val="1951910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2" name="Staðgengill myndar 11" descr="Mynd sem inniheldur tr�, h�sg�gn, planta, bor�&#10;&#10;Efni búið til af gervigreind getur verið með villum.">
            <a:extLst>
              <a:ext uri="{FF2B5EF4-FFF2-40B4-BE49-F238E27FC236}">
                <a16:creationId xmlns:a16="http://schemas.microsoft.com/office/drawing/2014/main" id="{9A20D061-350C-C193-3CEB-BE1982CAA659}"/>
              </a:ext>
            </a:extLst>
          </p:cNvPr>
          <p:cNvPicPr>
            <a:picLocks noGrp="1" noChangeAspect="1"/>
          </p:cNvPicPr>
          <p:nvPr>
            <p:ph type="pic" sz="quarter" idx="19"/>
          </p:nvPr>
        </p:nvPicPr>
        <p:blipFill>
          <a:blip r:embed="rId2"/>
          <a:srcRect l="9475" r="9475"/>
          <a:stretch>
            <a:fillRect/>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Opredelitev koncepta in vrednostne ponudbe</a:t>
            </a:r>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a:t> 2. del</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t>
            </a:r>
            <a:r>
              <a:rPr lang="en-GB" sz="1200" dirty="0" err="1">
                <a:latin typeface="Calibri"/>
                <a:ea typeface="Calibri"/>
                <a:cs typeface="Calibri"/>
              </a:rPr>
              <a:t>The</a:t>
            </a:r>
            <a:r>
              <a:rPr lang="en-GB" sz="1200" dirty="0">
                <a:latin typeface="Calibri"/>
                <a:ea typeface="Calibri"/>
                <a:cs typeface="Calibri"/>
              </a:rPr>
              <a:t> </a:t>
            </a:r>
            <a:r>
              <a:rPr lang="en-GB" sz="1200" dirty="0" err="1">
                <a:latin typeface="Calibri"/>
                <a:ea typeface="Calibri"/>
                <a:cs typeface="Calibri"/>
              </a:rPr>
              <a:t>Bubble</a:t>
            </a:r>
            <a:r>
              <a:rPr lang="en-GB" sz="1200" dirty="0">
                <a:latin typeface="Calibri"/>
                <a:ea typeface="Calibri"/>
                <a:cs typeface="Calibri"/>
              </a:rPr>
              <a:t> Hotel, </a:t>
            </a:r>
            <a:r>
              <a:rPr lang="en-GB" sz="1200" dirty="0" err="1">
                <a:latin typeface="Calibri"/>
                <a:ea typeface="Calibri"/>
                <a:cs typeface="Calibri"/>
              </a:rPr>
              <a:t>Islandija</a:t>
            </a:r>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dirty="0"/>
              <a:t>Opredelitev koncepta </a:t>
            </a:r>
          </a:p>
          <a:p>
            <a:pPr>
              <a:lnSpc>
                <a:spcPts val="3240"/>
              </a:lnSpc>
            </a:pPr>
            <a:r>
              <a:rPr lang="en-GB" sz="3200" dirty="0"/>
              <a:t>in vrednostne ponudbe</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2</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7C546FA8-2B1D-60E1-598F-EACBF6ED1044}"/>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75000" y="3538309"/>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V tem poglavju se boste naučili, kako z metodo Pitch Deck razviti in predstaviti svoj koncept za edinstveno, na izkušnjah temelječe podjetje na področju nastanitvenih storitev. Metoda vašo idejo razčleni na deset preprostih, a močnih elementov, ki vam pomagajo opredeliti, kaj vašo ponudbo naredi posebno, komu je namenjena in kako se ujema z vašimi osebnimi cilji in lokalnim kontekstom. To orodje vam bo dalo zaupanje v vašo idejo, podprlo sodelovanje z drugimi v vaši skupnosti in vam pomagalo napredovati k jasnemu, financiranemu in smiselnemu poslu.</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291413"/>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Razvijte jasen koncept in vrednostno ponudbo z uporabo metode Pitch Deck za oblikovanje vaše turistične poslovne ideje. </a:t>
            </a:r>
          </a:p>
          <a:p>
            <a:pPr>
              <a:lnSpc>
                <a:spcPts val="2360"/>
              </a:lnSpc>
            </a:pPr>
            <a:endParaRPr lang="en-IE" dirty="0"/>
          </a:p>
        </p:txBody>
      </p:sp>
    </p:spTree>
    <p:extLst>
      <p:ext uri="{BB962C8B-B14F-4D97-AF65-F5344CB8AC3E}">
        <p14:creationId xmlns:p14="http://schemas.microsoft.com/office/powerpoint/2010/main" val="1164802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7878-E3D1-F41B-3AB4-1B063518C28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323027E-EFEA-BF0E-0F49-F7520F536036}"/>
              </a:ext>
            </a:extLst>
          </p:cNvPr>
          <p:cNvSpPr/>
          <p:nvPr/>
        </p:nvSpPr>
        <p:spPr>
          <a:xfrm flipH="1">
            <a:off x="5198103" y="640375"/>
            <a:ext cx="6954821" cy="981886"/>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ACC7EAD-758D-8B30-0761-617AD943F0F1}"/>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2:</a:t>
            </a:r>
            <a:r>
              <a:rPr lang="en-US" dirty="0"/>
              <a:t> 4 ključna področja učenja</a:t>
            </a:r>
          </a:p>
        </p:txBody>
      </p:sp>
      <p:sp>
        <p:nvSpPr>
          <p:cNvPr id="13" name="Slide Number Placeholder 5">
            <a:extLst>
              <a:ext uri="{FF2B5EF4-FFF2-40B4-BE49-F238E27FC236}">
                <a16:creationId xmlns:a16="http://schemas.microsoft.com/office/drawing/2014/main" id="{258AEA38-11B6-3D85-E5F9-3AB98426F0E3}"/>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pic>
        <p:nvPicPr>
          <p:cNvPr id="12" name="Picture 11">
            <a:extLst>
              <a:ext uri="{FF2B5EF4-FFF2-40B4-BE49-F238E27FC236}">
                <a16:creationId xmlns:a16="http://schemas.microsoft.com/office/drawing/2014/main" id="{DAAB3BC9-3BA2-66D6-E0A8-8DFB4D669C3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4DF59B6F-076C-FC2C-D474-E7C117CEB671}"/>
              </a:ext>
            </a:extLst>
          </p:cNvPr>
          <p:cNvSpPr txBox="1">
            <a:spLocks/>
          </p:cNvSpPr>
          <p:nvPr/>
        </p:nvSpPr>
        <p:spPr>
          <a:xfrm>
            <a:off x="1783120" y="1993356"/>
            <a:ext cx="6460768"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Uvod</a:t>
            </a:r>
            <a:r>
              <a:rPr lang="en-GB" sz="2600" b="1" dirty="0"/>
              <a:t> v </a:t>
            </a:r>
            <a:r>
              <a:rPr lang="en-GB" sz="2600" b="1" dirty="0" err="1"/>
              <a:t>Pitch</a:t>
            </a:r>
            <a:r>
              <a:rPr lang="en-GB" sz="2600" b="1" dirty="0"/>
              <a:t> Deck </a:t>
            </a:r>
          </a:p>
          <a:p>
            <a:pPr>
              <a:lnSpc>
                <a:spcPts val="2480"/>
              </a:lnSpc>
            </a:pPr>
            <a:endParaRPr lang="en-GB" sz="2400" b="1" dirty="0"/>
          </a:p>
          <a:p>
            <a:pPr>
              <a:lnSpc>
                <a:spcPts val="2380"/>
              </a:lnSpc>
            </a:pPr>
            <a:r>
              <a:rPr lang="en-IE" sz="2200" dirty="0" err="1"/>
              <a:t>Spoznajte</a:t>
            </a:r>
            <a:r>
              <a:rPr lang="en-IE" sz="2200" dirty="0"/>
              <a:t> </a:t>
            </a:r>
            <a:r>
              <a:rPr lang="en-IE" sz="2200" dirty="0" err="1"/>
              <a:t>predstavitev</a:t>
            </a:r>
            <a:r>
              <a:rPr lang="en-IE" sz="2200" dirty="0"/>
              <a:t> </a:t>
            </a:r>
            <a:r>
              <a:rPr lang="en-IE" sz="2200" dirty="0" err="1"/>
              <a:t>kot</a:t>
            </a:r>
            <a:r>
              <a:rPr lang="en-IE" sz="2200" dirty="0"/>
              <a:t> </a:t>
            </a:r>
            <a:r>
              <a:rPr lang="en-IE" sz="2200" dirty="0" err="1"/>
              <a:t>metodo</a:t>
            </a:r>
            <a:r>
              <a:rPr lang="en-IE" sz="2200" dirty="0"/>
              <a:t>. </a:t>
            </a:r>
            <a:r>
              <a:rPr lang="en-IE" sz="2200" dirty="0" err="1"/>
              <a:t>Razumite</a:t>
            </a:r>
            <a:r>
              <a:rPr lang="en-IE" sz="2200" dirty="0"/>
              <a:t>, </a:t>
            </a:r>
            <a:r>
              <a:rPr lang="en-IE" sz="2200" dirty="0" err="1"/>
              <a:t>zakaj</a:t>
            </a:r>
            <a:r>
              <a:rPr lang="en-IE" sz="2200" dirty="0"/>
              <a:t> jo </a:t>
            </a:r>
            <a:r>
              <a:rPr lang="en-IE" sz="2200" dirty="0" err="1"/>
              <a:t>uporabljajo</a:t>
            </a:r>
            <a:r>
              <a:rPr lang="en-IE" sz="2200" dirty="0"/>
              <a:t> </a:t>
            </a:r>
            <a:r>
              <a:rPr lang="en-IE" sz="2200" dirty="0" err="1"/>
              <a:t>podjetniki</a:t>
            </a:r>
            <a:r>
              <a:rPr lang="en-IE" sz="2200" dirty="0"/>
              <a:t> in </a:t>
            </a:r>
            <a:r>
              <a:rPr lang="en-IE" sz="2200" dirty="0" err="1"/>
              <a:t>kako</a:t>
            </a:r>
            <a:r>
              <a:rPr lang="en-IE" sz="2200" dirty="0"/>
              <a:t> </a:t>
            </a:r>
            <a:r>
              <a:rPr lang="en-IE" sz="2200" dirty="0" err="1"/>
              <a:t>pomaga</a:t>
            </a:r>
            <a:r>
              <a:rPr lang="en-IE" sz="2200" dirty="0"/>
              <a:t> </a:t>
            </a:r>
            <a:r>
              <a:rPr lang="en-IE" sz="2200" dirty="0" err="1"/>
              <a:t>jasno</a:t>
            </a:r>
            <a:r>
              <a:rPr lang="en-IE" sz="2200" dirty="0"/>
              <a:t> </a:t>
            </a:r>
            <a:r>
              <a:rPr lang="en-IE" sz="2200" dirty="0" err="1"/>
              <a:t>opredeliti</a:t>
            </a:r>
            <a:r>
              <a:rPr lang="en-IE" sz="2200" dirty="0"/>
              <a:t> in </a:t>
            </a:r>
            <a:r>
              <a:rPr lang="en-IE" sz="2200" dirty="0" err="1"/>
              <a:t>posredovati</a:t>
            </a:r>
            <a:r>
              <a:rPr lang="en-IE" sz="2200" dirty="0"/>
              <a:t> </a:t>
            </a:r>
            <a:r>
              <a:rPr lang="en-IE" sz="2200" dirty="0" err="1"/>
              <a:t>poslovne</a:t>
            </a:r>
            <a:r>
              <a:rPr lang="en-IE" sz="2200" dirty="0"/>
              <a:t> </a:t>
            </a:r>
            <a:r>
              <a:rPr lang="en-IE" sz="2200" dirty="0" err="1"/>
              <a:t>ideje</a:t>
            </a:r>
            <a:r>
              <a:rPr lang="en-IE" sz="2200" dirty="0"/>
              <a: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01EFF8DE-E794-DA3B-FE46-9AB4B22DCEB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6" name="Freeform 15">
            <a:extLst>
              <a:ext uri="{FF2B5EF4-FFF2-40B4-BE49-F238E27FC236}">
                <a16:creationId xmlns:a16="http://schemas.microsoft.com/office/drawing/2014/main" id="{17FA5E30-BE03-7C98-906F-371B7F10DFB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8E76E7A3-58C4-81E7-0E83-7F4816C50425}"/>
              </a:ext>
            </a:extLst>
          </p:cNvPr>
          <p:cNvSpPr txBox="1">
            <a:spLocks/>
          </p:cNvSpPr>
          <p:nvPr/>
        </p:nvSpPr>
        <p:spPr>
          <a:xfrm>
            <a:off x="1783120" y="4250125"/>
            <a:ext cx="6460768"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Kaj </a:t>
            </a:r>
            <a:r>
              <a:rPr lang="en-GB" sz="2600" b="1" dirty="0" err="1"/>
              <a:t>naredi</a:t>
            </a:r>
            <a:r>
              <a:rPr lang="en-GB" sz="2600" b="1" dirty="0"/>
              <a:t> </a:t>
            </a:r>
            <a:r>
              <a:rPr lang="en-GB" sz="2600" b="1" dirty="0" err="1"/>
              <a:t>dober</a:t>
            </a:r>
            <a:r>
              <a:rPr lang="en-GB" sz="2600" b="1" dirty="0"/>
              <a:t> </a:t>
            </a:r>
            <a:r>
              <a:rPr lang="en-GB" sz="2600" b="1" dirty="0" err="1"/>
              <a:t>koncept</a:t>
            </a:r>
            <a:r>
              <a:rPr lang="en-GB" sz="2600" b="1" dirty="0"/>
              <a:t>? </a:t>
            </a:r>
          </a:p>
          <a:p>
            <a:pPr>
              <a:lnSpc>
                <a:spcPts val="2480"/>
              </a:lnSpc>
            </a:pPr>
            <a:endParaRPr lang="en-GB" sz="2400" b="1" dirty="0"/>
          </a:p>
          <a:p>
            <a:pPr>
              <a:lnSpc>
                <a:spcPts val="2380"/>
              </a:lnSpc>
            </a:pPr>
            <a:r>
              <a:rPr lang="en-IE" sz="2200" dirty="0" err="1"/>
              <a:t>Naučite</a:t>
            </a:r>
            <a:r>
              <a:rPr lang="en-IE" sz="2200" dirty="0"/>
              <a:t> se, </a:t>
            </a:r>
            <a:r>
              <a:rPr lang="en-IE" sz="2200" dirty="0" err="1"/>
              <a:t>kako</a:t>
            </a:r>
            <a:r>
              <a:rPr lang="en-IE" sz="2200" dirty="0"/>
              <a:t> </a:t>
            </a:r>
            <a:r>
              <a:rPr lang="en-IE" sz="2200" dirty="0" err="1"/>
              <a:t>oblikovati</a:t>
            </a:r>
            <a:r>
              <a:rPr lang="en-IE" sz="2200" dirty="0"/>
              <a:t> </a:t>
            </a:r>
            <a:r>
              <a:rPr lang="en-IE" sz="2200" dirty="0" err="1"/>
              <a:t>svojo</a:t>
            </a:r>
            <a:r>
              <a:rPr lang="en-IE" sz="2200" dirty="0"/>
              <a:t> </a:t>
            </a:r>
            <a:r>
              <a:rPr lang="en-IE" sz="2200" dirty="0" err="1"/>
              <a:t>vrednostno</a:t>
            </a:r>
            <a:r>
              <a:rPr lang="en-IE" sz="2200" dirty="0"/>
              <a:t> </a:t>
            </a:r>
            <a:r>
              <a:rPr lang="en-IE" sz="2200" dirty="0" err="1"/>
              <a:t>ponudbo</a:t>
            </a:r>
            <a:r>
              <a:rPr lang="en-IE" sz="2200" dirty="0"/>
              <a:t> in </a:t>
            </a:r>
            <a:r>
              <a:rPr lang="en-IE" sz="2200" dirty="0" err="1"/>
              <a:t>opredeliti</a:t>
            </a:r>
            <a:r>
              <a:rPr lang="en-IE" sz="2200" dirty="0"/>
              <a:t>, </a:t>
            </a:r>
            <a:r>
              <a:rPr lang="en-IE" sz="2200" dirty="0" err="1"/>
              <a:t>kaj</a:t>
            </a:r>
            <a:r>
              <a:rPr lang="en-IE" sz="2200" dirty="0"/>
              <a:t> </a:t>
            </a:r>
            <a:r>
              <a:rPr lang="en-IE" sz="2200" dirty="0" err="1"/>
              <a:t>naredi</a:t>
            </a:r>
            <a:r>
              <a:rPr lang="en-IE" sz="2200" dirty="0"/>
              <a:t> </a:t>
            </a:r>
            <a:r>
              <a:rPr lang="en-IE" sz="2200" dirty="0" err="1"/>
              <a:t>vašo</a:t>
            </a:r>
            <a:r>
              <a:rPr lang="en-IE" sz="2200" dirty="0"/>
              <a:t> </a:t>
            </a:r>
            <a:r>
              <a:rPr lang="en-IE" sz="2200" dirty="0" err="1"/>
              <a:t>nastanitev</a:t>
            </a:r>
            <a:r>
              <a:rPr lang="en-IE" sz="2200" dirty="0"/>
              <a:t> </a:t>
            </a:r>
            <a:r>
              <a:rPr lang="en-IE" sz="2200" dirty="0" err="1"/>
              <a:t>edinstveno</a:t>
            </a:r>
            <a:r>
              <a:rPr lang="en-IE" sz="2200" dirty="0"/>
              <a:t> in </a:t>
            </a:r>
            <a:r>
              <a:rPr lang="en-IE" sz="2200" dirty="0" err="1"/>
              <a:t>zaželeno</a:t>
            </a:r>
            <a:r>
              <a:rPr lang="en-IE" sz="2200" dirty="0"/>
              <a:t> za </a:t>
            </a:r>
            <a:r>
              <a:rPr lang="en-IE" sz="2200" dirty="0" err="1"/>
              <a:t>vaše</a:t>
            </a:r>
            <a:r>
              <a:rPr lang="en-IE" sz="2200" dirty="0"/>
              <a:t> </a:t>
            </a:r>
            <a:r>
              <a:rPr lang="en-IE" sz="2200" dirty="0" err="1"/>
              <a:t>ciljne</a:t>
            </a:r>
            <a:r>
              <a:rPr lang="en-IE" sz="2200" dirty="0"/>
              <a:t> </a:t>
            </a:r>
            <a:r>
              <a:rPr lang="en-IE" sz="2200" dirty="0" err="1"/>
              <a:t>goste</a:t>
            </a:r>
            <a:r>
              <a:rPr lang="en-IE" sz="2200" dirty="0"/>
              <a: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p:txBody>
      </p:sp>
      <p:sp>
        <p:nvSpPr>
          <p:cNvPr id="18" name="Text Placeholder 2">
            <a:extLst>
              <a:ext uri="{FF2B5EF4-FFF2-40B4-BE49-F238E27FC236}">
                <a16:creationId xmlns:a16="http://schemas.microsoft.com/office/drawing/2014/main" id="{C16D3D23-4230-518C-A6C8-AE2F52D1E75A}"/>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9" name="Freeform 18">
            <a:extLst>
              <a:ext uri="{FF2B5EF4-FFF2-40B4-BE49-F238E27FC236}">
                <a16:creationId xmlns:a16="http://schemas.microsoft.com/office/drawing/2014/main" id="{061D728B-B1D0-C6BD-1725-066766CF9500}"/>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97226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AC2A-CFC4-7345-4415-F26D318E8BD7}"/>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0DE4633-D2BC-6B21-813F-557BF5D731B3}"/>
              </a:ext>
            </a:extLst>
          </p:cNvPr>
          <p:cNvSpPr/>
          <p:nvPr/>
        </p:nvSpPr>
        <p:spPr>
          <a:xfrm flipH="1">
            <a:off x="5198103" y="640375"/>
            <a:ext cx="6954821" cy="981886"/>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92F138B-C3A5-1EB0-25A0-768B96C241FA}"/>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2:</a:t>
            </a:r>
            <a:r>
              <a:rPr lang="en-US" dirty="0"/>
              <a:t> 4 ključna področja učenja</a:t>
            </a:r>
          </a:p>
        </p:txBody>
      </p:sp>
      <p:sp>
        <p:nvSpPr>
          <p:cNvPr id="13" name="Slide Number Placeholder 5">
            <a:extLst>
              <a:ext uri="{FF2B5EF4-FFF2-40B4-BE49-F238E27FC236}">
                <a16:creationId xmlns:a16="http://schemas.microsoft.com/office/drawing/2014/main" id="{28C7C18D-F47A-2D18-736B-EA1C159D99C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33</a:t>
            </a:fld>
            <a:endParaRPr lang="fr-CA" sz="1200" dirty="0"/>
          </a:p>
        </p:txBody>
      </p:sp>
      <p:pic>
        <p:nvPicPr>
          <p:cNvPr id="12" name="Picture 11">
            <a:extLst>
              <a:ext uri="{FF2B5EF4-FFF2-40B4-BE49-F238E27FC236}">
                <a16:creationId xmlns:a16="http://schemas.microsoft.com/office/drawing/2014/main" id="{CFDC2C2B-B302-A570-63D6-E073609060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E9D3B5BF-C727-5D23-8112-03DBFB944A68}"/>
              </a:ext>
            </a:extLst>
          </p:cNvPr>
          <p:cNvSpPr txBox="1">
            <a:spLocks/>
          </p:cNvSpPr>
          <p:nvPr/>
        </p:nvSpPr>
        <p:spPr>
          <a:xfrm>
            <a:off x="1783120" y="1993356"/>
            <a:ext cx="6460768"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Preizkušanje</a:t>
            </a:r>
            <a:r>
              <a:rPr lang="en-GB" sz="2600" b="1" dirty="0"/>
              <a:t> in </a:t>
            </a:r>
            <a:r>
              <a:rPr lang="en-GB" sz="2600" b="1" dirty="0" err="1"/>
              <a:t>potrjevanje</a:t>
            </a:r>
            <a:r>
              <a:rPr lang="en-GB" sz="2600" b="1" dirty="0"/>
              <a:t> </a:t>
            </a:r>
            <a:r>
              <a:rPr lang="en-GB" sz="2600" b="1" dirty="0" err="1"/>
              <a:t>vaše</a:t>
            </a:r>
            <a:r>
              <a:rPr lang="en-GB" sz="2600" b="1" dirty="0"/>
              <a:t> </a:t>
            </a:r>
            <a:r>
              <a:rPr lang="en-GB" sz="2600" b="1" dirty="0" err="1"/>
              <a:t>ideje</a:t>
            </a:r>
            <a:r>
              <a:rPr lang="en-GB" sz="2600" b="1" dirty="0"/>
              <a:t> </a:t>
            </a:r>
          </a:p>
          <a:p>
            <a:pPr>
              <a:lnSpc>
                <a:spcPts val="2480"/>
              </a:lnSpc>
            </a:pPr>
            <a:endParaRPr lang="en-GB" sz="2400" b="1" dirty="0"/>
          </a:p>
          <a:p>
            <a:pPr>
              <a:lnSpc>
                <a:spcPts val="2380"/>
              </a:lnSpc>
            </a:pPr>
            <a:r>
              <a:rPr lang="en-IE" sz="2200" dirty="0" err="1"/>
              <a:t>Raziščite</a:t>
            </a:r>
            <a:r>
              <a:rPr lang="en-IE" sz="2200" dirty="0"/>
              <a:t> </a:t>
            </a:r>
            <a:r>
              <a:rPr lang="en-IE" sz="2200" dirty="0" err="1"/>
              <a:t>načine</a:t>
            </a:r>
            <a:r>
              <a:rPr lang="en-IE" sz="2200" dirty="0"/>
              <a:t> za </a:t>
            </a:r>
            <a:r>
              <a:rPr lang="en-IE" sz="2200" dirty="0" err="1"/>
              <a:t>zbiranje</a:t>
            </a:r>
            <a:r>
              <a:rPr lang="en-IE" sz="2200" dirty="0"/>
              <a:t> </a:t>
            </a:r>
            <a:r>
              <a:rPr lang="en-IE" sz="2200" dirty="0" err="1"/>
              <a:t>zgodnjih</a:t>
            </a:r>
            <a:r>
              <a:rPr lang="en-IE" sz="2200" dirty="0"/>
              <a:t> </a:t>
            </a:r>
            <a:r>
              <a:rPr lang="en-IE" sz="2200" dirty="0" err="1"/>
              <a:t>povratnih</a:t>
            </a:r>
            <a:r>
              <a:rPr lang="en-IE" sz="2200" dirty="0"/>
              <a:t> </a:t>
            </a:r>
            <a:r>
              <a:rPr lang="en-IE" sz="2200" dirty="0" err="1"/>
              <a:t>informacij</a:t>
            </a:r>
            <a:r>
              <a:rPr lang="en-IE" sz="2200" dirty="0"/>
              <a:t>, </a:t>
            </a:r>
            <a:r>
              <a:rPr lang="en-IE" sz="2200" dirty="0" err="1"/>
              <a:t>preizkusite</a:t>
            </a:r>
            <a:r>
              <a:rPr lang="en-IE" sz="2200" dirty="0"/>
              <a:t> </a:t>
            </a:r>
            <a:r>
              <a:rPr lang="en-IE" sz="2200" dirty="0" err="1"/>
              <a:t>svoje</a:t>
            </a:r>
            <a:r>
              <a:rPr lang="en-IE" sz="2200" dirty="0"/>
              <a:t> </a:t>
            </a:r>
            <a:r>
              <a:rPr lang="en-IE" sz="2200" dirty="0" err="1"/>
              <a:t>domneve</a:t>
            </a:r>
            <a:r>
              <a:rPr lang="en-IE" sz="2200" dirty="0"/>
              <a:t> in </a:t>
            </a:r>
            <a:r>
              <a:rPr lang="en-IE" sz="2200" dirty="0" err="1"/>
              <a:t>pokažite</a:t>
            </a:r>
            <a:r>
              <a:rPr lang="en-IE" sz="2200" dirty="0"/>
              <a:t> „</a:t>
            </a:r>
            <a:r>
              <a:rPr lang="en-IE" sz="2200" dirty="0" err="1"/>
              <a:t>privlačnost</a:t>
            </a:r>
            <a:r>
              <a:rPr lang="en-IE" sz="2200" dirty="0"/>
              <a:t>“, da </a:t>
            </a:r>
            <a:r>
              <a:rPr lang="en-IE" sz="2200" dirty="0" err="1"/>
              <a:t>zgradite</a:t>
            </a:r>
            <a:r>
              <a:rPr lang="en-IE" sz="2200" dirty="0"/>
              <a:t> </a:t>
            </a:r>
            <a:r>
              <a:rPr lang="en-IE" sz="2200" dirty="0" err="1"/>
              <a:t>zaupanje</a:t>
            </a:r>
            <a:r>
              <a:rPr lang="en-IE" sz="2200" dirty="0"/>
              <a:t> v </a:t>
            </a:r>
            <a:r>
              <a:rPr lang="en-IE" sz="2200" dirty="0" err="1"/>
              <a:t>svoj</a:t>
            </a:r>
            <a:r>
              <a:rPr lang="en-IE" sz="2200" dirty="0"/>
              <a:t> </a:t>
            </a:r>
            <a:r>
              <a:rPr lang="en-IE" sz="2200" dirty="0" err="1"/>
              <a:t>koncept</a:t>
            </a:r>
            <a:r>
              <a:rPr lang="en-IE" sz="2200" dirty="0"/>
              <a:t>.</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835FB4F2-3984-40C6-56F2-71FD9F4A02C5}"/>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29A848FC-DB7A-A446-8D3E-9AA0EBB5671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C3540104-EFE9-ECA1-65E6-A8A74919E538}"/>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Uresničevanje in relevantnost </a:t>
            </a:r>
          </a:p>
          <a:p>
            <a:pPr>
              <a:lnSpc>
                <a:spcPts val="2480"/>
              </a:lnSpc>
            </a:pPr>
            <a:endParaRPr lang="en-GB" sz="2400" b="1" dirty="0"/>
          </a:p>
          <a:p>
            <a:pPr>
              <a:lnSpc>
                <a:spcPts val="2380"/>
              </a:lnSpc>
            </a:pPr>
            <a:r>
              <a:rPr lang="en-IE" sz="2200" dirty="0"/>
              <a:t>Uskladite svojo idejo z osebnimi cilji, potrebami vaše skupnosti in potencialnimi partnerji. Razumite svojo vlogo in ekosistem podpore.</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3D0D558C-0735-ABE7-A270-6C8F3DCA67E8}"/>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9" name="Freeform 18">
            <a:extLst>
              <a:ext uri="{FF2B5EF4-FFF2-40B4-BE49-F238E27FC236}">
                <a16:creationId xmlns:a16="http://schemas.microsoft.com/office/drawing/2014/main" id="{6C38D717-31D8-ADA2-4C2A-50426CA7BECF}"/>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64613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97F-D908-0160-CFB0-0BA773CE68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5C3C794-DCB0-D197-DD27-391FD3158F4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2D883EDA-BD64-E646-40EA-1B5418EA2803}"/>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AF65B2F-46AB-6D16-3474-6AFD28596E31}"/>
              </a:ext>
            </a:extLst>
          </p:cNvPr>
          <p:cNvSpPr>
            <a:spLocks noGrp="1"/>
          </p:cNvSpPr>
          <p:nvPr>
            <p:ph type="body" sz="quarter" idx="16"/>
          </p:nvPr>
        </p:nvSpPr>
        <p:spPr>
          <a:xfrm>
            <a:off x="4061011" y="449373"/>
            <a:ext cx="7140389" cy="803654"/>
          </a:xfrm>
          <a:prstGeom prst="rect">
            <a:avLst/>
          </a:prstGeom>
        </p:spPr>
        <p:txBody>
          <a:bodyPr/>
          <a:lstStyle/>
          <a:p>
            <a:pPr>
              <a:lnSpc>
                <a:spcPts val="2960"/>
              </a:lnSpc>
            </a:pPr>
            <a:r>
              <a:rPr lang="en-GB" sz="2800" dirty="0"/>
              <a:t>Uvod v metodologijo predstavitve</a:t>
            </a:r>
          </a:p>
          <a:p>
            <a:pPr>
              <a:lnSpc>
                <a:spcPts val="2960"/>
              </a:lnSpc>
            </a:pPr>
            <a:r>
              <a:rPr lang="en-GB" sz="2800" dirty="0"/>
              <a:t>– orodje za razumevanje in komunikacijo vašega koncepta</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1FA3C749-C54B-67A7-5017-29C0CC0808B2}"/>
              </a:ext>
            </a:extLst>
          </p:cNvPr>
          <p:cNvSpPr>
            <a:spLocks noGrp="1"/>
          </p:cNvSpPr>
          <p:nvPr>
            <p:ph type="body" sz="quarter" idx="21"/>
          </p:nvPr>
        </p:nvSpPr>
        <p:spPr>
          <a:xfrm>
            <a:off x="4061011" y="2013953"/>
            <a:ext cx="762045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Zakaj naj bi mala in srednja turistična podjetja uporabljala Pitch Deck?</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Pitch Deck je preizkušeno orodje, ki ga uporabljajo start-upi, poslovni inkubatorji, kot je islandski </a:t>
            </a:r>
            <a:r>
              <a:rPr lang="en-GB" b="0" i="0" dirty="0" err="1">
                <a:effectLst/>
                <a:latin typeface="Calibri"/>
                <a:ea typeface="Calibri"/>
                <a:cs typeface="Calibri"/>
              </a:rPr>
              <a:t>Gulleggið </a:t>
            </a:r>
            <a:r>
              <a:rPr lang="en-GB" b="0" i="0" dirty="0">
                <a:effectLst/>
                <a:latin typeface="Calibri"/>
                <a:ea typeface="Calibri"/>
                <a:cs typeface="Calibri"/>
              </a:rPr>
              <a:t>(„zlato jajce“), in inovativna turistična podjetja za oblikovanje in izostritev svoje poslovne ideje. Vaš koncept razčleni na 10 ključnih elementov, kar olajša razumevanje, razvoj in predstavitev drugim.</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Z uporabo te metode boste pridobili jasnost o svojih ciljih, gostih in tem, kar vašo ponudbo naredi edinstveno. Pitch Deck je tudi močno komunikacijsko orodje – koristno pri iskanju financiranja, sodelovanju s skupnostjo ali celo pri pojasnjevanju vaše ideje partnerju ali arhitektu.</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D499D545-147C-C13F-AC40-221D2AD0E5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161845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97A9-F729-1520-67DE-7F2190030717}"/>
            </a:ext>
          </a:extLst>
        </p:cNvPr>
        <p:cNvGrpSpPr/>
        <p:nvPr/>
      </p:nvGrpSpPr>
      <p:grpSpPr>
        <a:xfrm>
          <a:off x="0" y="0"/>
          <a:ext cx="0" cy="0"/>
          <a:chOff x="0" y="0"/>
          <a:chExt cx="0" cy="0"/>
        </a:xfrm>
      </p:grpSpPr>
      <p:pic>
        <p:nvPicPr>
          <p:cNvPr id="26" name="Picture Placeholder 25" descr="A bed in a room&#10;&#10;AI-generated content may be incorrect.">
            <a:extLst>
              <a:ext uri="{FF2B5EF4-FFF2-40B4-BE49-F238E27FC236}">
                <a16:creationId xmlns:a16="http://schemas.microsoft.com/office/drawing/2014/main" id="{08D29165-A454-8EB8-0B3B-CF2B1F1CA7F6}"/>
              </a:ext>
            </a:extLst>
          </p:cNvPr>
          <p:cNvPicPr>
            <a:picLocks noGrp="1" noChangeAspect="1"/>
          </p:cNvPicPr>
          <p:nvPr>
            <p:ph type="pic" sz="quarter" idx="34"/>
          </p:nvPr>
        </p:nvPicPr>
        <p:blipFill>
          <a:blip r:embed="rId2"/>
          <a:srcRect l="484" t="20264" r="-484" b="13016"/>
          <a:stretch/>
        </p:blipFill>
        <p:spPr>
          <a:xfrm>
            <a:off x="-4485" y="435943"/>
            <a:ext cx="5974236" cy="3624947"/>
          </a:xfrm>
        </p:spPr>
      </p:pic>
      <p:sp>
        <p:nvSpPr>
          <p:cNvPr id="5" name="Text Placeholder 4">
            <a:extLst>
              <a:ext uri="{FF2B5EF4-FFF2-40B4-BE49-F238E27FC236}">
                <a16:creationId xmlns:a16="http://schemas.microsoft.com/office/drawing/2014/main" id="{64019D97-964A-5A17-EA38-43D383E53AEE}"/>
              </a:ext>
            </a:extLst>
          </p:cNvPr>
          <p:cNvSpPr>
            <a:spLocks noGrp="1"/>
          </p:cNvSpPr>
          <p:nvPr>
            <p:ph type="body" sz="quarter" idx="21"/>
          </p:nvPr>
        </p:nvSpPr>
        <p:spPr>
          <a:xfrm>
            <a:off x="6096000" y="527165"/>
            <a:ext cx="5729117" cy="5730696"/>
          </a:xfrm>
        </p:spPr>
        <p:txBody>
          <a:bodyPr lIns="91440" tIns="45720" rIns="91440" bIns="45720" anchor="t"/>
          <a:lstStyle/>
          <a:p>
            <a:pPr>
              <a:lnSpc>
                <a:spcPts val="2340"/>
              </a:lnSpc>
            </a:pPr>
            <a:r>
              <a:rPr lang="en-US" sz="2200" b="1" dirty="0">
                <a:solidFill>
                  <a:srgbClr val="EC7C69"/>
                </a:solidFill>
              </a:rPr>
              <a:t>Kako je </a:t>
            </a:r>
            <a:r>
              <a:rPr lang="en-US" sz="2200" b="1" dirty="0" err="1">
                <a:solidFill>
                  <a:srgbClr val="EC7C69"/>
                </a:solidFill>
              </a:rPr>
              <a:t>Airbnb</a:t>
            </a:r>
            <a:r>
              <a:rPr lang="en-US" sz="2200" b="1">
                <a:solidFill>
                  <a:srgbClr val="EC7C69"/>
                </a:solidFill>
              </a:rPr>
              <a:t> </a:t>
            </a:r>
            <a:r>
              <a:rPr lang="en-US" sz="2200" b="1" err="1">
                <a:solidFill>
                  <a:srgbClr val="EC7C69"/>
                </a:solidFill>
              </a:rPr>
              <a:t>predstavil</a:t>
            </a:r>
            <a:r>
              <a:rPr lang="en-US" sz="2200" b="1">
                <a:solidFill>
                  <a:srgbClr val="EC7C69"/>
                </a:solidFill>
              </a:rPr>
              <a:t> </a:t>
            </a:r>
            <a:r>
              <a:rPr lang="en-US" sz="2200" b="1" err="1">
                <a:solidFill>
                  <a:srgbClr val="EC7C69"/>
                </a:solidFill>
              </a:rPr>
              <a:t>svojo</a:t>
            </a:r>
            <a:r>
              <a:rPr lang="en-US" sz="2200" b="1">
                <a:solidFill>
                  <a:srgbClr val="EC7C69"/>
                </a:solidFill>
              </a:rPr>
              <a:t> </a:t>
            </a:r>
            <a:r>
              <a:rPr lang="en-US" sz="2200" b="1" err="1">
                <a:solidFill>
                  <a:srgbClr val="EC7C69"/>
                </a:solidFill>
              </a:rPr>
              <a:t>zgodbo</a:t>
            </a:r>
            <a:r>
              <a:rPr lang="en-US" sz="2200" b="1">
                <a:solidFill>
                  <a:srgbClr val="EC7C69"/>
                </a:solidFill>
              </a:rPr>
              <a:t> </a:t>
            </a:r>
          </a:p>
          <a:p>
            <a:pPr>
              <a:lnSpc>
                <a:spcPts val="2340"/>
              </a:lnSpc>
            </a:pPr>
            <a:r>
              <a:rPr lang="en-US" sz="2200" dirty="0">
                <a:solidFill>
                  <a:srgbClr val="414141"/>
                </a:solidFill>
              </a:rPr>
              <a:t>Leta 2008 je </a:t>
            </a:r>
            <a:r>
              <a:rPr lang="en-US" sz="2200" dirty="0" err="1">
                <a:solidFill>
                  <a:srgbClr val="414141"/>
                </a:solidFill>
              </a:rPr>
              <a:t>Airbnb</a:t>
            </a:r>
            <a:r>
              <a:rPr lang="en-US" sz="2200" dirty="0">
                <a:solidFill>
                  <a:srgbClr val="414141"/>
                </a:solidFill>
              </a:rPr>
              <a:t> svojo idejo predstavil s preprostim predstavitvenim gradivom. Njihovo glavno sporočilo je bilo: </a:t>
            </a:r>
            <a:r>
              <a:rPr lang="en-US" sz="2200" i="1" dirty="0">
                <a:solidFill>
                  <a:srgbClr val="414141"/>
                </a:solidFill>
              </a:rPr>
              <a:t>»Namesto hotelov rezervirajte sobe pri lokalnih prebivalcih.« </a:t>
            </a:r>
            <a:r>
              <a:rPr lang="en-US" sz="2200" dirty="0">
                <a:solidFill>
                  <a:srgbClr val="414141"/>
                </a:solidFill>
              </a:rPr>
              <a:t>Ta kratka fraza je pojasnila problem, rešitev in edinstveno izkušnjo. </a:t>
            </a:r>
          </a:p>
          <a:p>
            <a:pPr>
              <a:lnSpc>
                <a:spcPts val="2340"/>
              </a:lnSpc>
            </a:pPr>
            <a:endParaRPr lang="en-US" sz="2200" dirty="0">
              <a:solidFill>
                <a:srgbClr val="414141"/>
              </a:solidFill>
            </a:endParaRPr>
          </a:p>
          <a:p>
            <a:pPr>
              <a:lnSpc>
                <a:spcPts val="2340"/>
              </a:lnSpc>
            </a:pPr>
            <a:r>
              <a:rPr lang="en-US" b="1" dirty="0">
                <a:solidFill>
                  <a:srgbClr val="EC7C69"/>
                </a:solidFill>
              </a:rPr>
              <a:t>Primer </a:t>
            </a:r>
            <a:r>
              <a:rPr lang="en-US" b="1" dirty="0" err="1">
                <a:solidFill>
                  <a:srgbClr val="EC7C69"/>
                </a:solidFill>
              </a:rPr>
              <a:t>startupa</a:t>
            </a:r>
            <a:r>
              <a:rPr lang="en-US" b="1">
                <a:solidFill>
                  <a:srgbClr val="EC7C69"/>
                </a:solidFill>
              </a:rPr>
              <a:t> z 10 </a:t>
            </a:r>
            <a:r>
              <a:rPr lang="en-US" b="1" err="1">
                <a:solidFill>
                  <a:srgbClr val="EC7C69"/>
                </a:solidFill>
              </a:rPr>
              <a:t>diapozitivi</a:t>
            </a:r>
            <a:endParaRPr lang="en-US" sz="2200" err="1">
              <a:solidFill>
                <a:srgbClr val="414141"/>
              </a:solidFill>
            </a:endParaRPr>
          </a:p>
          <a:p>
            <a:pPr>
              <a:lnSpc>
                <a:spcPts val="2340"/>
              </a:lnSpc>
            </a:pPr>
            <a:r>
              <a:rPr lang="en-US" sz="2200" dirty="0" err="1">
                <a:solidFill>
                  <a:srgbClr val="414141"/>
                </a:solidFill>
              </a:rPr>
              <a:t>Njihova</a:t>
            </a:r>
            <a:r>
              <a:rPr lang="en-US" sz="2200" dirty="0">
                <a:solidFill>
                  <a:srgbClr val="414141"/>
                </a:solidFill>
              </a:rPr>
              <a:t> </a:t>
            </a:r>
            <a:r>
              <a:rPr lang="en-US" sz="2200" dirty="0" err="1">
                <a:solidFill>
                  <a:srgbClr val="414141"/>
                </a:solidFill>
              </a:rPr>
              <a:t>predstavitev</a:t>
            </a:r>
            <a:r>
              <a:rPr lang="en-US" sz="2200" dirty="0">
                <a:solidFill>
                  <a:srgbClr val="414141"/>
                </a:solidFill>
              </a:rPr>
              <a:t> je </a:t>
            </a:r>
            <a:r>
              <a:rPr lang="en-US" sz="2200" dirty="0" err="1">
                <a:solidFill>
                  <a:srgbClr val="414141"/>
                </a:solidFill>
              </a:rPr>
              <a:t>vključevala</a:t>
            </a:r>
            <a:r>
              <a:rPr lang="en-US" sz="2200" dirty="0">
                <a:solidFill>
                  <a:srgbClr val="414141"/>
                </a:solidFill>
              </a:rPr>
              <a:t> </a:t>
            </a:r>
            <a:r>
              <a:rPr lang="en-US" sz="2200" dirty="0" err="1">
                <a:solidFill>
                  <a:srgbClr val="414141"/>
                </a:solidFill>
              </a:rPr>
              <a:t>diapozitive</a:t>
            </a:r>
            <a:r>
              <a:rPr lang="en-US" sz="2200" dirty="0">
                <a:solidFill>
                  <a:srgbClr val="414141"/>
                </a:solidFill>
              </a:rPr>
              <a:t> o </a:t>
            </a:r>
            <a:r>
              <a:rPr lang="en-US" sz="2200" dirty="0" err="1">
                <a:solidFill>
                  <a:srgbClr val="414141"/>
                </a:solidFill>
              </a:rPr>
              <a:t>trgu</a:t>
            </a:r>
            <a:r>
              <a:rPr lang="en-US" sz="2200" dirty="0">
                <a:solidFill>
                  <a:srgbClr val="414141"/>
                </a:solidFill>
              </a:rPr>
              <a:t>, </a:t>
            </a:r>
            <a:r>
              <a:rPr lang="en-US" sz="2200" dirty="0" err="1">
                <a:solidFill>
                  <a:srgbClr val="414141"/>
                </a:solidFill>
              </a:rPr>
              <a:t>njihovem</a:t>
            </a:r>
            <a:r>
              <a:rPr lang="en-US" sz="2200" dirty="0">
                <a:solidFill>
                  <a:srgbClr val="414141"/>
                </a:solidFill>
              </a:rPr>
              <a:t> </a:t>
            </a:r>
            <a:r>
              <a:rPr lang="en-US" sz="2200" dirty="0" err="1">
                <a:solidFill>
                  <a:srgbClr val="414141"/>
                </a:solidFill>
              </a:rPr>
              <a:t>izdelku</a:t>
            </a:r>
            <a:r>
              <a:rPr lang="en-US" sz="2200" dirty="0">
                <a:solidFill>
                  <a:srgbClr val="414141"/>
                </a:solidFill>
              </a:rPr>
              <a:t>, </a:t>
            </a:r>
            <a:r>
              <a:rPr lang="en-US" sz="2200" dirty="0" err="1">
                <a:solidFill>
                  <a:srgbClr val="414141"/>
                </a:solidFill>
              </a:rPr>
              <a:t>zgodnjih</a:t>
            </a:r>
            <a:r>
              <a:rPr lang="en-US" sz="2200" dirty="0">
                <a:solidFill>
                  <a:srgbClr val="414141"/>
                </a:solidFill>
              </a:rPr>
              <a:t> </a:t>
            </a:r>
            <a:r>
              <a:rPr lang="en-US" sz="2200" dirty="0" err="1">
                <a:solidFill>
                  <a:srgbClr val="414141"/>
                </a:solidFill>
              </a:rPr>
              <a:t>uspehih</a:t>
            </a:r>
            <a:r>
              <a:rPr lang="en-US" sz="2200" dirty="0">
                <a:solidFill>
                  <a:srgbClr val="414141"/>
                </a:solidFill>
              </a:rPr>
              <a:t> in </a:t>
            </a:r>
            <a:r>
              <a:rPr lang="en-US" sz="2200" dirty="0" err="1">
                <a:solidFill>
                  <a:srgbClr val="414141"/>
                </a:solidFill>
              </a:rPr>
              <a:t>ekipi</a:t>
            </a:r>
            <a:r>
              <a:rPr lang="en-US" sz="2200" dirty="0">
                <a:solidFill>
                  <a:srgbClr val="414141"/>
                </a:solidFill>
              </a:rPr>
              <a:t>. Bila je </a:t>
            </a:r>
            <a:r>
              <a:rPr lang="en-US" sz="2200" dirty="0" err="1">
                <a:solidFill>
                  <a:srgbClr val="414141"/>
                </a:solidFill>
              </a:rPr>
              <a:t>lahko</a:t>
            </a:r>
            <a:r>
              <a:rPr lang="en-US" sz="2200" dirty="0">
                <a:solidFill>
                  <a:srgbClr val="414141"/>
                </a:solidFill>
              </a:rPr>
              <a:t> </a:t>
            </a:r>
            <a:r>
              <a:rPr lang="en-US" sz="2200" dirty="0" err="1">
                <a:solidFill>
                  <a:srgbClr val="414141"/>
                </a:solidFill>
              </a:rPr>
              <a:t>razumljiva</a:t>
            </a:r>
            <a:r>
              <a:rPr lang="en-US" sz="2200" dirty="0">
                <a:solidFill>
                  <a:srgbClr val="414141"/>
                </a:solidFill>
              </a:rPr>
              <a:t> – in </a:t>
            </a:r>
            <a:r>
              <a:rPr lang="en-US" sz="2200" dirty="0" err="1">
                <a:solidFill>
                  <a:srgbClr val="414141"/>
                </a:solidFill>
              </a:rPr>
              <a:t>lahko</a:t>
            </a:r>
            <a:r>
              <a:rPr lang="en-US" sz="2200" dirty="0">
                <a:solidFill>
                  <a:srgbClr val="414141"/>
                </a:solidFill>
              </a:rPr>
              <a:t> </a:t>
            </a:r>
            <a:r>
              <a:rPr lang="en-US" sz="2200" dirty="0" err="1">
                <a:solidFill>
                  <a:srgbClr val="414141"/>
                </a:solidFill>
              </a:rPr>
              <a:t>podprta</a:t>
            </a:r>
            <a:r>
              <a:rPr lang="en-US" sz="2200" dirty="0">
                <a:solidFill>
                  <a:srgbClr val="414141"/>
                </a:solidFill>
              </a:rPr>
              <a:t>.</a:t>
            </a:r>
          </a:p>
          <a:p>
            <a:pPr>
              <a:lnSpc>
                <a:spcPts val="2340"/>
              </a:lnSpc>
            </a:pPr>
            <a:r>
              <a:rPr lang="en-US" sz="2200" dirty="0">
                <a:solidFill>
                  <a:srgbClr val="414141"/>
                </a:solidFill>
              </a:rPr>
              <a:t> </a:t>
            </a:r>
            <a:r>
              <a:rPr lang="en-US" sz="2200" i="1" dirty="0">
                <a:solidFill>
                  <a:srgbClr val="414141"/>
                </a:solidFill>
              </a:rPr>
              <a:t>»Med </a:t>
            </a:r>
            <a:r>
              <a:rPr lang="en-US" sz="2200" i="1" dirty="0" err="1">
                <a:solidFill>
                  <a:srgbClr val="414141"/>
                </a:solidFill>
              </a:rPr>
              <a:t>pripravo</a:t>
            </a:r>
            <a:r>
              <a:rPr lang="en-US" sz="2200" i="1" dirty="0">
                <a:solidFill>
                  <a:srgbClr val="414141"/>
                </a:solidFill>
              </a:rPr>
              <a:t> </a:t>
            </a:r>
            <a:r>
              <a:rPr lang="en-US" sz="2200" i="1" dirty="0" err="1">
                <a:solidFill>
                  <a:srgbClr val="414141"/>
                </a:solidFill>
              </a:rPr>
              <a:t>predstavitve</a:t>
            </a:r>
            <a:r>
              <a:rPr lang="en-US" sz="2200" i="1" dirty="0">
                <a:solidFill>
                  <a:srgbClr val="414141"/>
                </a:solidFill>
              </a:rPr>
              <a:t> </a:t>
            </a:r>
            <a:r>
              <a:rPr lang="en-US" sz="2200" i="1" dirty="0" err="1">
                <a:solidFill>
                  <a:srgbClr val="414141"/>
                </a:solidFill>
              </a:rPr>
              <a:t>boste</a:t>
            </a:r>
            <a:r>
              <a:rPr lang="en-US" sz="2200" i="1" dirty="0">
                <a:solidFill>
                  <a:srgbClr val="414141"/>
                </a:solidFill>
              </a:rPr>
              <a:t> </a:t>
            </a:r>
            <a:r>
              <a:rPr lang="en-US" sz="2200" i="1" dirty="0" err="1">
                <a:solidFill>
                  <a:srgbClr val="414141"/>
                </a:solidFill>
              </a:rPr>
              <a:t>postali</a:t>
            </a:r>
            <a:r>
              <a:rPr lang="en-US" sz="2200" i="1" dirty="0">
                <a:solidFill>
                  <a:srgbClr val="414141"/>
                </a:solidFill>
              </a:rPr>
              <a:t> </a:t>
            </a:r>
            <a:r>
              <a:rPr lang="en-US" sz="2200" i="1" dirty="0" err="1">
                <a:solidFill>
                  <a:srgbClr val="414141"/>
                </a:solidFill>
              </a:rPr>
              <a:t>bolj</a:t>
            </a:r>
            <a:r>
              <a:rPr lang="en-US" sz="2200" i="1" dirty="0">
                <a:solidFill>
                  <a:srgbClr val="414141"/>
                </a:solidFill>
              </a:rPr>
              <a:t> </a:t>
            </a:r>
            <a:r>
              <a:rPr lang="en-US" sz="2200" i="1" dirty="0" err="1">
                <a:solidFill>
                  <a:srgbClr val="414141"/>
                </a:solidFill>
              </a:rPr>
              <a:t>samozavestni</a:t>
            </a:r>
            <a:r>
              <a:rPr lang="en-US" sz="2200" i="1" dirty="0">
                <a:solidFill>
                  <a:srgbClr val="414141"/>
                </a:solidFill>
              </a:rPr>
              <a:t> glede </a:t>
            </a:r>
            <a:r>
              <a:rPr lang="en-US" sz="2200" i="1" dirty="0" err="1">
                <a:solidFill>
                  <a:srgbClr val="414141"/>
                </a:solidFill>
              </a:rPr>
              <a:t>svojega</a:t>
            </a:r>
            <a:r>
              <a:rPr lang="en-US" sz="2200" i="1" dirty="0">
                <a:solidFill>
                  <a:srgbClr val="414141"/>
                </a:solidFill>
              </a:rPr>
              <a:t> </a:t>
            </a:r>
            <a:r>
              <a:rPr lang="en-US" sz="2200" i="1" dirty="0" err="1">
                <a:solidFill>
                  <a:srgbClr val="414141"/>
                </a:solidFill>
              </a:rPr>
              <a:t>izdelka</a:t>
            </a:r>
            <a:r>
              <a:rPr lang="en-US" sz="2200" i="1" dirty="0">
                <a:solidFill>
                  <a:srgbClr val="414141"/>
                </a:solidFill>
              </a:rPr>
              <a:t>.«</a:t>
            </a:r>
          </a:p>
        </p:txBody>
      </p:sp>
      <p:sp>
        <p:nvSpPr>
          <p:cNvPr id="6" name="Text Placeholder 5">
            <a:extLst>
              <a:ext uri="{FF2B5EF4-FFF2-40B4-BE49-F238E27FC236}">
                <a16:creationId xmlns:a16="http://schemas.microsoft.com/office/drawing/2014/main" id="{5B46B131-99C9-A245-1F6E-CB4DC34FE1BA}"/>
              </a:ext>
            </a:extLst>
          </p:cNvPr>
          <p:cNvSpPr>
            <a:spLocks noGrp="1"/>
          </p:cNvSpPr>
          <p:nvPr>
            <p:ph type="body" sz="quarter" idx="66"/>
          </p:nvPr>
        </p:nvSpPr>
        <p:spPr>
          <a:xfrm>
            <a:off x="0" y="295382"/>
            <a:ext cx="2953721" cy="452458"/>
          </a:xfrm>
          <a:solidFill>
            <a:srgbClr val="459597"/>
          </a:solidFill>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t>
            </a:r>
            <a:r>
              <a:rPr lang="en-GB" sz="1200" dirty="0" err="1">
                <a:latin typeface="Calibri"/>
                <a:ea typeface="Calibri"/>
                <a:cs typeface="Calibri"/>
              </a:rPr>
              <a:t>vip.graphics</a:t>
            </a:r>
            <a:endParaRPr lang="en-GB" sz="1200" dirty="0">
              <a:latin typeface="Calibri"/>
              <a:ea typeface="Calibri"/>
              <a:cs typeface="Calibri"/>
            </a:endParaRPr>
          </a:p>
        </p:txBody>
      </p:sp>
      <p:sp>
        <p:nvSpPr>
          <p:cNvPr id="3" name="Text Placeholder 2">
            <a:extLst>
              <a:ext uri="{FF2B5EF4-FFF2-40B4-BE49-F238E27FC236}">
                <a16:creationId xmlns:a16="http://schemas.microsoft.com/office/drawing/2014/main" id="{C7F23615-FFFD-C98B-06EE-F0FFED1F5542}"/>
              </a:ext>
            </a:extLst>
          </p:cNvPr>
          <p:cNvSpPr>
            <a:spLocks noGrp="1"/>
          </p:cNvSpPr>
          <p:nvPr>
            <p:ph type="body" sz="quarter" idx="18"/>
          </p:nvPr>
        </p:nvSpPr>
        <p:spPr>
          <a:prstGeom prst="rect">
            <a:avLst/>
          </a:prstGeom>
        </p:spPr>
        <p:txBody>
          <a:bodyPr/>
          <a:lstStyle/>
          <a:p>
            <a:r>
              <a:rPr lang="en-US" dirty="0"/>
              <a:t>Prva predstavitev Airbnb</a:t>
            </a:r>
          </a:p>
        </p:txBody>
      </p:sp>
      <p:sp>
        <p:nvSpPr>
          <p:cNvPr id="4" name="Text Placeholder 3">
            <a:extLst>
              <a:ext uri="{FF2B5EF4-FFF2-40B4-BE49-F238E27FC236}">
                <a16:creationId xmlns:a16="http://schemas.microsoft.com/office/drawing/2014/main" id="{ADBED659-A8CF-E4A8-E888-88BDA560E1B6}"/>
              </a:ext>
            </a:extLst>
          </p:cNvPr>
          <p:cNvSpPr>
            <a:spLocks noGrp="1"/>
          </p:cNvSpPr>
          <p:nvPr>
            <p:ph type="body" sz="quarter" idx="19"/>
          </p:nvPr>
        </p:nvSpPr>
        <p:spPr>
          <a:prstGeom prst="rect">
            <a:avLst/>
          </a:prstGeom>
        </p:spPr>
        <p:txBody>
          <a:bodyPr/>
          <a:lstStyle/>
          <a:p>
            <a:r>
              <a:rPr lang="en-GB" dirty="0"/>
              <a:t>Primer</a:t>
            </a:r>
          </a:p>
        </p:txBody>
      </p:sp>
      <p:sp>
        <p:nvSpPr>
          <p:cNvPr id="10" name="TextBox 9">
            <a:extLst>
              <a:ext uri="{FF2B5EF4-FFF2-40B4-BE49-F238E27FC236}">
                <a16:creationId xmlns:a16="http://schemas.microsoft.com/office/drawing/2014/main" id="{9B9D32D7-16CB-0822-4D5D-E461C25627B6}"/>
              </a:ext>
            </a:extLst>
          </p:cNvPr>
          <p:cNvSpPr txBox="1"/>
          <p:nvPr/>
        </p:nvSpPr>
        <p:spPr>
          <a:xfrm>
            <a:off x="6096000" y="4746043"/>
            <a:ext cx="5486513" cy="1631216"/>
          </a:xfrm>
          <a:prstGeom prst="rect">
            <a:avLst/>
          </a:prstGeom>
          <a:noFill/>
        </p:spPr>
        <p:txBody>
          <a:bodyPr wrap="square" rtlCol="0">
            <a:spAutoFit/>
          </a:bodyPr>
          <a:lstStyle/>
          <a:p>
            <a:pPr>
              <a:lnSpc>
                <a:spcPts val="1960"/>
              </a:lnSpc>
            </a:pPr>
            <a:r>
              <a:rPr lang="en-US" b="1" dirty="0">
                <a:solidFill>
                  <a:srgbClr val="414141"/>
                </a:solidFill>
              </a:rPr>
              <a:t>Oglejte si originalno predstavitev:</a:t>
            </a:r>
            <a:r>
              <a:rPr lang="en-US" dirty="0">
                <a:solidFill>
                  <a:srgbClr val="459597"/>
                </a:solidFill>
                <a:hlinkClick r:id="rId3">
                  <a:extLst>
                    <a:ext uri="{A12FA001-AC4F-418D-AE19-62706E023703}">
                      <ahyp:hlinkClr xmlns:ahyp="http://schemas.microsoft.com/office/drawing/2018/hyperlinkcolor" val="tx"/>
                    </a:ext>
                  </a:extLst>
                </a:hlinkClick>
              </a:rPr>
              <a:t> https://www.slideshare.net/RyanGum/airbnb-pitch-deck</a:t>
            </a:r>
            <a:endParaRPr lang="en-US" dirty="0">
              <a:solidFill>
                <a:srgbClr val="459597"/>
              </a:solidFill>
            </a:endParaRPr>
          </a:p>
          <a:p>
            <a:pPr>
              <a:lnSpc>
                <a:spcPts val="1960"/>
              </a:lnSpc>
            </a:pPr>
            <a:endParaRPr lang="en-US" b="1" dirty="0">
              <a:solidFill>
                <a:srgbClr val="414141"/>
              </a:solidFill>
            </a:endParaRPr>
          </a:p>
          <a:p>
            <a:pPr>
              <a:lnSpc>
                <a:spcPts val="1960"/>
              </a:lnSpc>
            </a:pPr>
            <a:r>
              <a:rPr lang="en-US" b="1" dirty="0">
                <a:solidFill>
                  <a:srgbClr val="414141"/>
                </a:solidFill>
              </a:rPr>
              <a:t>Dodatna pojasnila k diapozitivom</a:t>
            </a:r>
            <a:r>
              <a:rPr lang="en-IE" b="1" dirty="0">
                <a:solidFill>
                  <a:srgbClr val="414141"/>
                </a:solidFill>
              </a:rPr>
              <a:t>:</a:t>
            </a:r>
          </a:p>
          <a:p>
            <a:pPr>
              <a:lnSpc>
                <a:spcPts val="1960"/>
              </a:lnSpc>
            </a:pPr>
            <a:r>
              <a:rPr lang="en-US" dirty="0">
                <a:solidFill>
                  <a:srgbClr val="459597"/>
                </a:solidFill>
                <a:hlinkClick r:id="rId4">
                  <a:extLst>
                    <a:ext uri="{A12FA001-AC4F-418D-AE19-62706E023703}">
                      <ahyp:hlinkClr xmlns:ahyp="http://schemas.microsoft.com/office/drawing/2018/hyperlinkcolor" val="tx"/>
                    </a:ext>
                  </a:extLst>
                </a:hlinkClick>
              </a:rPr>
              <a:t>https://www.pitchdeckhunt.com/pitch-decks/airbnb</a:t>
            </a:r>
            <a:endParaRPr lang="en-US" dirty="0">
              <a:solidFill>
                <a:srgbClr val="459597"/>
              </a:solidFill>
            </a:endParaRPr>
          </a:p>
          <a:p>
            <a:pPr>
              <a:lnSpc>
                <a:spcPts val="1960"/>
              </a:lnSpc>
            </a:pPr>
            <a:endParaRPr lang="en-IE" dirty="0">
              <a:solidFill>
                <a:srgbClr val="459597"/>
              </a:solidFill>
            </a:endParaRPr>
          </a:p>
        </p:txBody>
      </p:sp>
      <p:pic>
        <p:nvPicPr>
          <p:cNvPr id="16" name="Picture 15">
            <a:extLst>
              <a:ext uri="{FF2B5EF4-FFF2-40B4-BE49-F238E27FC236}">
                <a16:creationId xmlns:a16="http://schemas.microsoft.com/office/drawing/2014/main" id="{CB6820DB-87AA-0009-7819-387C5D67644D}"/>
              </a:ext>
            </a:extLst>
          </p:cNvPr>
          <p:cNvPicPr>
            <a:picLocks noChangeAspect="1"/>
          </p:cNvPicPr>
          <p:nvPr/>
        </p:nvPicPr>
        <p:blipFill>
          <a:blip r:embed="rId5">
            <a:biLevel thresh="25000"/>
          </a:blip>
          <a:stretch>
            <a:fillRect/>
          </a:stretch>
        </p:blipFill>
        <p:spPr>
          <a:xfrm>
            <a:off x="3358604" y="813697"/>
            <a:ext cx="2362200" cy="1328738"/>
          </a:xfrm>
          <a:prstGeom prst="rect">
            <a:avLst/>
          </a:prstGeom>
        </p:spPr>
      </p:pic>
      <p:sp>
        <p:nvSpPr>
          <p:cNvPr id="27" name="Slide Number Placeholder 5">
            <a:extLst>
              <a:ext uri="{FF2B5EF4-FFF2-40B4-BE49-F238E27FC236}">
                <a16:creationId xmlns:a16="http://schemas.microsoft.com/office/drawing/2014/main" id="{2D0F1670-DD9C-FCBF-B96F-5CF2A1468B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299526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95D-A131-C642-734E-7D1AF3B0F8E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76D6C-5862-3E06-D77C-EFB599AD9047}"/>
              </a:ext>
            </a:extLst>
          </p:cNvPr>
          <p:cNvSpPr>
            <a:spLocks noGrp="1"/>
          </p:cNvSpPr>
          <p:nvPr>
            <p:ph type="pic" sz="quarter" idx="20"/>
          </p:nvPr>
        </p:nvSpPr>
        <p:spPr/>
        <p:txBody>
          <a:bodyPr/>
          <a:lstStyle/>
          <a:p>
            <a:endParaRPr lang="en-IE"/>
          </a:p>
        </p:txBody>
      </p:sp>
      <p:pic>
        <p:nvPicPr>
          <p:cNvPr id="12" name="Netmiðlar 11" title="Interview With Airbnb CEO Brian Chesky | Fortune">
            <a:hlinkClick r:id="" action="ppaction://media"/>
            <a:extLst>
              <a:ext uri="{FF2B5EF4-FFF2-40B4-BE49-F238E27FC236}">
                <a16:creationId xmlns:a16="http://schemas.microsoft.com/office/drawing/2014/main" id="{0FBC65D6-148E-7A3B-6014-AC3305BD4788}"/>
              </a:ext>
            </a:extLst>
          </p:cNvPr>
          <p:cNvPicPr>
            <a:picLocks noRot="1" noChangeAspect="1"/>
          </p:cNvPicPr>
          <p:nvPr>
            <a:videoFile r:link="rId1"/>
          </p:nvPr>
        </p:nvPicPr>
        <p:blipFill>
          <a:blip r:embed="rId3"/>
          <a:stretch>
            <a:fillRect/>
          </a:stretch>
        </p:blipFill>
        <p:spPr>
          <a:xfrm>
            <a:off x="7106286" y="1196177"/>
            <a:ext cx="3992713" cy="2255888"/>
          </a:xfrm>
          <a:prstGeom prst="rect">
            <a:avLst/>
          </a:prstGeom>
        </p:spPr>
      </p:pic>
      <p:sp>
        <p:nvSpPr>
          <p:cNvPr id="15" name="Text Placeholder 14">
            <a:extLst>
              <a:ext uri="{FF2B5EF4-FFF2-40B4-BE49-F238E27FC236}">
                <a16:creationId xmlns:a16="http://schemas.microsoft.com/office/drawing/2014/main" id="{FDCA0AAF-F548-01E5-7642-A8AE91C7C1CE}"/>
              </a:ext>
            </a:extLst>
          </p:cNvPr>
          <p:cNvSpPr>
            <a:spLocks noGrp="1"/>
          </p:cNvSpPr>
          <p:nvPr>
            <p:ph type="body" sz="quarter" idx="4294967295"/>
          </p:nvPr>
        </p:nvSpPr>
        <p:spPr>
          <a:xfrm>
            <a:off x="6442232" y="808795"/>
            <a:ext cx="2389518" cy="410447"/>
          </a:xfrm>
          <a:prstGeom prst="rect">
            <a:avLst/>
          </a:prstGeom>
          <a:solidFill>
            <a:srgbClr val="EC7C69"/>
          </a:solidFill>
        </p:spPr>
        <p:txBody>
          <a:bodyPr anchor="ctr"/>
          <a:lstStyle/>
          <a:p>
            <a:pPr marL="0" indent="0" algn="ctr">
              <a:buNone/>
            </a:pPr>
            <a:r>
              <a:rPr lang="en-GB" sz="1200" dirty="0">
                <a:solidFill>
                  <a:schemeClr val="bg1"/>
                </a:solidFill>
              </a:rPr>
              <a:t>Avtor fotografije: </a:t>
            </a:r>
            <a:r>
              <a:rPr lang="en-GB" sz="1200" dirty="0" err="1">
                <a:solidFill>
                  <a:schemeClr val="bg1"/>
                </a:solidFill>
              </a:rPr>
              <a:t> Youtube</a:t>
            </a:r>
            <a:endParaRPr lang="en-GB" sz="1200" dirty="0">
              <a:solidFill>
                <a:schemeClr val="bg1"/>
              </a:solidFill>
            </a:endParaRPr>
          </a:p>
        </p:txBody>
      </p:sp>
      <p:sp>
        <p:nvSpPr>
          <p:cNvPr id="4" name="Flowchart: Connector 3">
            <a:extLst>
              <a:ext uri="{FF2B5EF4-FFF2-40B4-BE49-F238E27FC236}">
                <a16:creationId xmlns:a16="http://schemas.microsoft.com/office/drawing/2014/main" id="{4744AD08-6BE8-5165-952B-F21306517426}"/>
              </a:ext>
            </a:extLst>
          </p:cNvPr>
          <p:cNvSpPr/>
          <p:nvPr/>
        </p:nvSpPr>
        <p:spPr>
          <a:xfrm>
            <a:off x="9880597" y="2575610"/>
            <a:ext cx="1794363" cy="1619990"/>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cxnSp>
        <p:nvCxnSpPr>
          <p:cNvPr id="17" name="Straight Connector 16">
            <a:extLst>
              <a:ext uri="{FF2B5EF4-FFF2-40B4-BE49-F238E27FC236}">
                <a16:creationId xmlns:a16="http://schemas.microsoft.com/office/drawing/2014/main" id="{9E41CC5D-20A1-019D-8719-997449CFFECD}"/>
              </a:ext>
            </a:extLst>
          </p:cNvPr>
          <p:cNvCxnSpPr>
            <a:cxnSpLocks/>
          </p:cNvCxnSpPr>
          <p:nvPr/>
        </p:nvCxnSpPr>
        <p:spPr>
          <a:xfrm>
            <a:off x="0" y="239489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B46C8BB-4472-78ED-4491-457F8C39F9B4}"/>
              </a:ext>
            </a:extLst>
          </p:cNvPr>
          <p:cNvSpPr txBox="1">
            <a:spLocks/>
          </p:cNvSpPr>
          <p:nvPr/>
        </p:nvSpPr>
        <p:spPr>
          <a:xfrm>
            <a:off x="485146" y="742482"/>
            <a:ext cx="389434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Soustanovitelj Airbnb pojasni prvotno predstavitev</a:t>
            </a:r>
          </a:p>
          <a:p>
            <a:pPr>
              <a:lnSpc>
                <a:spcPts val="3720"/>
              </a:lnSpc>
            </a:pPr>
            <a:endParaRPr lang="en-US" dirty="0"/>
          </a:p>
        </p:txBody>
      </p:sp>
      <p:sp>
        <p:nvSpPr>
          <p:cNvPr id="25" name="Text Placeholder 3">
            <a:extLst>
              <a:ext uri="{FF2B5EF4-FFF2-40B4-BE49-F238E27FC236}">
                <a16:creationId xmlns:a16="http://schemas.microsoft.com/office/drawing/2014/main" id="{678AF4B5-5122-BF26-2E29-F4ED57281311}"/>
              </a:ext>
            </a:extLst>
          </p:cNvPr>
          <p:cNvSpPr txBox="1">
            <a:spLocks/>
          </p:cNvSpPr>
          <p:nvPr/>
        </p:nvSpPr>
        <p:spPr>
          <a:xfrm>
            <a:off x="809198" y="4411537"/>
            <a:ext cx="8431837" cy="168293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1684338" algn="l"/>
                <a:tab pos="2349500" algn="l"/>
              </a:tabLst>
            </a:pPr>
            <a:r>
              <a:rPr lang="en-GB" b="1" dirty="0"/>
              <a:t>Ime: </a:t>
            </a:r>
            <a:r>
              <a:rPr lang="en-GB" dirty="0"/>
              <a:t>   Intervju z izvršnim direktorjem Airbnb Brianom Cheskyjem | Fortune</a:t>
            </a:r>
          </a:p>
          <a:p>
            <a:pPr>
              <a:lnSpc>
                <a:spcPts val="2340"/>
              </a:lnSpc>
              <a:buClr>
                <a:srgbClr val="64AFAF"/>
              </a:buClr>
              <a:tabLst>
                <a:tab pos="1684338" algn="l"/>
                <a:tab pos="2349500" algn="l"/>
              </a:tabLst>
            </a:pPr>
            <a:r>
              <a:rPr lang="en-GB" b="1" dirty="0"/>
              <a:t>Opis: </a:t>
            </a:r>
            <a:r>
              <a:rPr lang="en-GB" dirty="0"/>
              <a:t>    Izvršni direktor Airbnb Brian Chesky govori o začetkih podjetja, </a:t>
            </a:r>
          </a:p>
          <a:p>
            <a:pPr>
              <a:lnSpc>
                <a:spcPts val="2340"/>
              </a:lnSpc>
              <a:buClr>
                <a:srgbClr val="64AFAF"/>
              </a:buClr>
              <a:tabLst>
                <a:tab pos="1684338" algn="l"/>
                <a:tab pos="2349500" algn="l"/>
              </a:tabLst>
            </a:pPr>
            <a:r>
              <a:rPr lang="en-GB" dirty="0"/>
              <a:t>	prihodnosti podjetja in globalizaciji. </a:t>
            </a:r>
          </a:p>
          <a:p>
            <a:pPr>
              <a:lnSpc>
                <a:spcPts val="2340"/>
              </a:lnSpc>
              <a:buClr>
                <a:srgbClr val="64AFAF"/>
              </a:buClr>
              <a:tabLst>
                <a:tab pos="1684338" algn="l"/>
                <a:tab pos="2349500" algn="l"/>
              </a:tabLst>
            </a:pPr>
            <a:r>
              <a:rPr lang="en-GB" b="1" dirty="0"/>
              <a:t>Povezava: </a:t>
            </a:r>
            <a:r>
              <a:rPr lang="en-GB" dirty="0">
                <a:solidFill>
                  <a:srgbClr val="459597"/>
                </a:solidFill>
                <a:hlinkClick r:id="rId4">
                  <a:extLst>
                    <a:ext uri="{A12FA001-AC4F-418D-AE19-62706E023703}">
                      <ahyp:hlinkClr xmlns:ahyp="http://schemas.microsoft.com/office/drawing/2018/hyperlinkcolor" val="tx"/>
                    </a:ext>
                  </a:extLst>
                </a:hlinkClick>
              </a:rPr>
              <a:t>    https://www.youtube.com/watch?v=GFMeuSIhIYg</a:t>
            </a:r>
            <a:endParaRPr lang="en-GB" dirty="0">
              <a:solidFill>
                <a:srgbClr val="459597"/>
              </a:solidFill>
            </a:endParaRPr>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p:txBody>
      </p:sp>
      <p:sp>
        <p:nvSpPr>
          <p:cNvPr id="26" name="Rounded Rectangle 25">
            <a:extLst>
              <a:ext uri="{FF2B5EF4-FFF2-40B4-BE49-F238E27FC236}">
                <a16:creationId xmlns:a16="http://schemas.microsoft.com/office/drawing/2014/main" id="{ED97136F-57B0-5F25-7AFF-188E7CB6751A}"/>
              </a:ext>
            </a:extLst>
          </p:cNvPr>
          <p:cNvSpPr/>
          <p:nvPr/>
        </p:nvSpPr>
        <p:spPr>
          <a:xfrm>
            <a:off x="663578" y="4185831"/>
            <a:ext cx="8431837" cy="190863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4B18C2-CC79-6314-7265-7B1B72BE9A6D}"/>
              </a:ext>
            </a:extLst>
          </p:cNvPr>
          <p:cNvGrpSpPr/>
          <p:nvPr/>
        </p:nvGrpSpPr>
        <p:grpSpPr>
          <a:xfrm rot="1164963">
            <a:off x="8706759" y="4843562"/>
            <a:ext cx="1647825" cy="1610221"/>
            <a:chOff x="679317" y="4167878"/>
            <a:chExt cx="1647825" cy="1610221"/>
          </a:xfrm>
        </p:grpSpPr>
        <p:sp>
          <p:nvSpPr>
            <p:cNvPr id="28" name="Oval 27">
              <a:extLst>
                <a:ext uri="{FF2B5EF4-FFF2-40B4-BE49-F238E27FC236}">
                  <a16:creationId xmlns:a16="http://schemas.microsoft.com/office/drawing/2014/main" id="{F15E04FE-CE51-915B-7034-0CD02C872F10}"/>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3">
              <a:extLst>
                <a:ext uri="{FF2B5EF4-FFF2-40B4-BE49-F238E27FC236}">
                  <a16:creationId xmlns:a16="http://schemas.microsoft.com/office/drawing/2014/main" id="{D45AA72F-F87D-502D-0D17-03173E2247F5}"/>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Kliknite za </a:t>
              </a:r>
              <a:r>
                <a:rPr lang="en-IE" sz="2200" b="1" dirty="0">
                  <a:solidFill>
                    <a:schemeClr val="bg1"/>
                  </a:solidFill>
                  <a:hlinkClick r:id="rId4">
                    <a:extLst>
                      <a:ext uri="{A12FA001-AC4F-418D-AE19-62706E023703}">
                        <ahyp:hlinkClr xmlns:ahyp="http://schemas.microsoft.com/office/drawing/2018/hyperlinkcolor" val="tx"/>
                      </a:ext>
                    </a:extLst>
                  </a:hlinkClick>
                </a:rPr>
                <a:t>ogled</a:t>
              </a:r>
              <a:endParaRPr lang="en-IE" sz="2200" b="1" dirty="0">
                <a:solidFill>
                  <a:schemeClr val="bg1"/>
                </a:solidFill>
              </a:endParaRPr>
            </a:p>
          </p:txBody>
        </p:sp>
      </p:grpSp>
      <p:sp>
        <p:nvSpPr>
          <p:cNvPr id="30" name="Slide Number Placeholder 5">
            <a:extLst>
              <a:ext uri="{FF2B5EF4-FFF2-40B4-BE49-F238E27FC236}">
                <a16:creationId xmlns:a16="http://schemas.microsoft.com/office/drawing/2014/main" id="{D9F9F115-D2CE-6A02-C465-5ECD09AC44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9009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C621-2D83-97AA-A7B4-A5C357CE9B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17A8509-CF54-3AE8-485C-D7707AA9DD5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0033F57-BA8E-3D98-18AB-A4CE87CCF7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E5002E41-4D3B-D9A2-7858-DD5B57ED3735}"/>
              </a:ext>
            </a:extLst>
          </p:cNvPr>
          <p:cNvSpPr>
            <a:spLocks noGrp="1"/>
          </p:cNvSpPr>
          <p:nvPr>
            <p:ph type="body" sz="quarter" idx="16"/>
          </p:nvPr>
        </p:nvSpPr>
        <p:spPr>
          <a:xfrm>
            <a:off x="4061012" y="801065"/>
            <a:ext cx="4825814" cy="803654"/>
          </a:xfrm>
          <a:prstGeom prst="rect">
            <a:avLst/>
          </a:prstGeom>
        </p:spPr>
        <p:txBody>
          <a:bodyPr/>
          <a:lstStyle/>
          <a:p>
            <a:pPr>
              <a:lnSpc>
                <a:spcPts val="2960"/>
              </a:lnSpc>
            </a:pPr>
            <a:r>
              <a:rPr lang="en-GB" sz="2800" dirty="0"/>
              <a:t>Od ideje do izkušnje: oblikovanje močnega koncepta</a:t>
            </a:r>
          </a:p>
          <a:p>
            <a:pPr>
              <a:lnSpc>
                <a:spcPts val="2960"/>
              </a:lnSpc>
            </a:pPr>
            <a:endParaRPr lang="en-GB" sz="2800" dirty="0"/>
          </a:p>
        </p:txBody>
      </p:sp>
      <p:sp>
        <p:nvSpPr>
          <p:cNvPr id="4" name="Text Placeholder 3">
            <a:extLst>
              <a:ext uri="{FF2B5EF4-FFF2-40B4-BE49-F238E27FC236}">
                <a16:creationId xmlns:a16="http://schemas.microsoft.com/office/drawing/2014/main" id="{84C39612-4712-6CDC-5FE3-8E6C295F92DB}"/>
              </a:ext>
            </a:extLst>
          </p:cNvPr>
          <p:cNvSpPr>
            <a:spLocks noGrp="1"/>
          </p:cNvSpPr>
          <p:nvPr>
            <p:ph type="body" sz="quarter" idx="21"/>
          </p:nvPr>
        </p:nvSpPr>
        <p:spPr>
          <a:xfrm>
            <a:off x="4061011" y="2015392"/>
            <a:ext cx="7620455" cy="4142976"/>
          </a:xfrm>
          <a:prstGeom prst="rect">
            <a:avLst/>
          </a:prstGeom>
        </p:spPr>
        <p:txBody>
          <a:bodyPr lIns="91440" tIns="45720" rIns="91440" bIns="45720" anchor="t"/>
          <a:lstStyle/>
          <a:p>
            <a:pPr>
              <a:lnSpc>
                <a:spcPts val="2340"/>
              </a:lnSpc>
            </a:pPr>
            <a:r>
              <a:rPr lang="en-GB" b="0" i="0" dirty="0">
                <a:effectLst/>
                <a:latin typeface="Calibri"/>
                <a:ea typeface="Calibri"/>
                <a:cs typeface="Calibri"/>
              </a:rPr>
              <a:t>Kaj </a:t>
            </a:r>
            <a:r>
              <a:rPr lang="en-GB" b="0" i="0" dirty="0" err="1">
                <a:effectLst/>
                <a:latin typeface="Calibri"/>
                <a:ea typeface="Calibri"/>
                <a:cs typeface="Calibri"/>
              </a:rPr>
              <a:t>naredi</a:t>
            </a:r>
            <a:r>
              <a:rPr lang="en-GB" b="0" i="0" dirty="0">
                <a:effectLst/>
                <a:latin typeface="Calibri"/>
                <a:ea typeface="Calibri"/>
                <a:cs typeface="Calibri"/>
              </a:rPr>
              <a:t> </a:t>
            </a:r>
            <a:r>
              <a:rPr lang="en-GB" b="0" i="0" dirty="0" err="1">
                <a:effectLst/>
                <a:latin typeface="Calibri"/>
                <a:ea typeface="Calibri"/>
                <a:cs typeface="Calibri"/>
              </a:rPr>
              <a:t>vaše</a:t>
            </a:r>
            <a:r>
              <a:rPr lang="en-GB" b="0" i="0">
                <a:effectLst/>
                <a:latin typeface="Calibri"/>
                <a:ea typeface="Calibri"/>
                <a:cs typeface="Calibri"/>
              </a:rPr>
              <a:t> </a:t>
            </a:r>
            <a:r>
              <a:rPr lang="en-GB" err="1">
                <a:latin typeface="Calibri"/>
                <a:ea typeface="Calibri"/>
                <a:cs typeface="Calibri"/>
              </a:rPr>
              <a:t>nastanitve</a:t>
            </a:r>
            <a:r>
              <a:rPr lang="en-GB" b="0" i="0">
                <a:effectLst/>
                <a:latin typeface="Calibri"/>
                <a:ea typeface="Calibri"/>
                <a:cs typeface="Calibri"/>
              </a:rPr>
              <a:t> </a:t>
            </a:r>
            <a:r>
              <a:rPr lang="en-GB" b="0" i="0" dirty="0" err="1">
                <a:effectLst/>
                <a:latin typeface="Calibri"/>
                <a:ea typeface="Calibri"/>
                <a:cs typeface="Calibri"/>
              </a:rPr>
              <a:t>pomembne</a:t>
            </a:r>
            <a:r>
              <a:rPr lang="en-GB" b="0" i="0" dirty="0">
                <a:effectLst/>
                <a:latin typeface="Calibri"/>
                <a:ea typeface="Calibri"/>
                <a:cs typeface="Calibri"/>
              </a:rPr>
              <a:t> za </a:t>
            </a:r>
            <a:r>
              <a:rPr lang="en-GB" b="0" i="0" dirty="0" err="1">
                <a:effectLst/>
                <a:latin typeface="Calibri"/>
                <a:ea typeface="Calibri"/>
                <a:cs typeface="Calibri"/>
              </a:rPr>
              <a:t>goste</a:t>
            </a:r>
            <a:r>
              <a:rPr lang="en-GB" b="0" i="0" dirty="0">
                <a:effectLst/>
                <a:latin typeface="Calibri"/>
                <a:ea typeface="Calibri"/>
                <a:cs typeface="Calibri"/>
              </a:rPr>
              <a:t>? </a:t>
            </a:r>
            <a:r>
              <a:rPr lang="en-GB" b="0" i="0" dirty="0" err="1">
                <a:effectLst/>
                <a:latin typeface="Calibri"/>
                <a:ea typeface="Calibri"/>
                <a:cs typeface="Calibri"/>
              </a:rPr>
              <a:t>Močan</a:t>
            </a:r>
            <a:r>
              <a:rPr lang="en-GB" b="0" i="0" dirty="0">
                <a:effectLst/>
                <a:latin typeface="Calibri"/>
                <a:ea typeface="Calibri"/>
                <a:cs typeface="Calibri"/>
              </a:rPr>
              <a:t> </a:t>
            </a:r>
            <a:r>
              <a:rPr lang="en-GB" b="0" i="0" dirty="0" err="1">
                <a:effectLst/>
                <a:latin typeface="Calibri"/>
                <a:ea typeface="Calibri"/>
                <a:cs typeface="Calibri"/>
              </a:rPr>
              <a:t>koncept</a:t>
            </a:r>
            <a:r>
              <a:rPr lang="en-GB" b="0" i="0" dirty="0">
                <a:effectLst/>
                <a:latin typeface="Calibri"/>
                <a:ea typeface="Calibri"/>
                <a:cs typeface="Calibri"/>
              </a:rPr>
              <a:t> je </a:t>
            </a:r>
            <a:r>
              <a:rPr lang="en-GB" b="0" i="0" dirty="0" err="1">
                <a:effectLst/>
                <a:latin typeface="Calibri"/>
                <a:ea typeface="Calibri"/>
                <a:cs typeface="Calibri"/>
              </a:rPr>
              <a:t>več</a:t>
            </a:r>
            <a:r>
              <a:rPr lang="en-GB" b="0" i="0" dirty="0">
                <a:effectLst/>
                <a:latin typeface="Calibri"/>
                <a:ea typeface="Calibri"/>
                <a:cs typeface="Calibri"/>
              </a:rPr>
              <a:t> </a:t>
            </a:r>
            <a:r>
              <a:rPr lang="en-GB" b="0" i="0" dirty="0" err="1">
                <a:effectLst/>
                <a:latin typeface="Calibri"/>
                <a:ea typeface="Calibri"/>
                <a:cs typeface="Calibri"/>
              </a:rPr>
              <a:t>kot</a:t>
            </a:r>
            <a:r>
              <a:rPr lang="en-GB" b="0" i="0" dirty="0">
                <a:effectLst/>
                <a:latin typeface="Calibri"/>
                <a:ea typeface="Calibri"/>
                <a:cs typeface="Calibri"/>
              </a:rPr>
              <a:t> le </a:t>
            </a:r>
            <a:r>
              <a:rPr lang="en-GB" b="0" i="0" dirty="0" err="1">
                <a:effectLst/>
                <a:latin typeface="Calibri"/>
                <a:ea typeface="Calibri"/>
                <a:cs typeface="Calibri"/>
              </a:rPr>
              <a:t>stavba</a:t>
            </a:r>
            <a:r>
              <a:rPr lang="en-GB" b="0" i="0" dirty="0">
                <a:effectLst/>
                <a:latin typeface="Calibri"/>
                <a:ea typeface="Calibri"/>
                <a:cs typeface="Calibri"/>
              </a:rPr>
              <a:t> – je </a:t>
            </a:r>
            <a:r>
              <a:rPr lang="en-GB" b="0" i="0" dirty="0" err="1">
                <a:effectLst/>
                <a:latin typeface="Calibri"/>
                <a:ea typeface="Calibri"/>
                <a:cs typeface="Calibri"/>
              </a:rPr>
              <a:t>zgodba</a:t>
            </a:r>
            <a:r>
              <a:rPr lang="en-GB" b="0" i="0" dirty="0">
                <a:effectLst/>
                <a:latin typeface="Calibri"/>
                <a:ea typeface="Calibri"/>
                <a:cs typeface="Calibri"/>
              </a:rPr>
              <a:t>, </a:t>
            </a:r>
            <a:r>
              <a:rPr lang="en-GB" b="0" i="0" dirty="0" err="1">
                <a:effectLst/>
                <a:latin typeface="Calibri"/>
                <a:ea typeface="Calibri"/>
                <a:cs typeface="Calibri"/>
              </a:rPr>
              <a:t>občutek</a:t>
            </a:r>
            <a:r>
              <a:rPr lang="en-GB" b="0" i="0" dirty="0">
                <a:effectLst/>
                <a:latin typeface="Calibri"/>
                <a:ea typeface="Calibri"/>
                <a:cs typeface="Calibri"/>
              </a:rPr>
              <a:t> in </a:t>
            </a:r>
            <a:r>
              <a:rPr lang="en-GB" b="0" i="0" dirty="0" err="1">
                <a:effectLst/>
                <a:latin typeface="Calibri"/>
                <a:ea typeface="Calibri"/>
                <a:cs typeface="Calibri"/>
              </a:rPr>
              <a:t>obljuba</a:t>
            </a:r>
            <a:r>
              <a:rPr lang="en-GB" b="0" i="0" dirty="0">
                <a:effectLst/>
                <a:latin typeface="Calibri"/>
                <a:ea typeface="Calibri"/>
                <a:cs typeface="Calibri"/>
              </a:rPr>
              <a:t>. V </a:t>
            </a:r>
            <a:r>
              <a:rPr lang="en-GB" b="0" i="0" dirty="0" err="1">
                <a:effectLst/>
                <a:latin typeface="Calibri"/>
                <a:ea typeface="Calibri"/>
                <a:cs typeface="Calibri"/>
              </a:rPr>
              <a:t>tem</a:t>
            </a:r>
            <a:r>
              <a:rPr lang="en-GB" b="0" i="0" dirty="0">
                <a:effectLst/>
                <a:latin typeface="Calibri"/>
                <a:ea typeface="Calibri"/>
                <a:cs typeface="Calibri"/>
              </a:rPr>
              <a:t> </a:t>
            </a:r>
            <a:r>
              <a:rPr lang="en-GB" b="0" i="0" dirty="0" err="1">
                <a:effectLst/>
                <a:latin typeface="Calibri"/>
                <a:ea typeface="Calibri"/>
                <a:cs typeface="Calibri"/>
              </a:rPr>
              <a:t>poglavju</a:t>
            </a:r>
            <a:r>
              <a:rPr lang="en-GB" b="0" i="0" dirty="0">
                <a:effectLst/>
                <a:latin typeface="Calibri"/>
                <a:ea typeface="Calibri"/>
                <a:cs typeface="Calibri"/>
              </a:rPr>
              <a:t> </a:t>
            </a:r>
            <a:r>
              <a:rPr lang="en-GB" b="0" i="0" dirty="0" err="1">
                <a:effectLst/>
                <a:latin typeface="Calibri"/>
                <a:ea typeface="Calibri"/>
                <a:cs typeface="Calibri"/>
              </a:rPr>
              <a:t>bomo</a:t>
            </a:r>
            <a:r>
              <a:rPr lang="en-GB" b="0" i="0" dirty="0">
                <a:effectLst/>
                <a:latin typeface="Calibri"/>
                <a:ea typeface="Calibri"/>
                <a:cs typeface="Calibri"/>
              </a:rPr>
              <a:t> </a:t>
            </a:r>
            <a:r>
              <a:rPr lang="en-GB" b="0" i="0" dirty="0" err="1">
                <a:effectLst/>
                <a:latin typeface="Calibri"/>
                <a:ea typeface="Calibri"/>
                <a:cs typeface="Calibri"/>
              </a:rPr>
              <a:t>raziskali</a:t>
            </a:r>
            <a:r>
              <a:rPr lang="en-GB" b="0" i="0" dirty="0">
                <a:effectLst/>
                <a:latin typeface="Calibri"/>
                <a:ea typeface="Calibri"/>
                <a:cs typeface="Calibri"/>
              </a:rPr>
              <a:t>, </a:t>
            </a:r>
            <a:r>
              <a:rPr lang="en-GB" b="0" i="0" dirty="0" err="1">
                <a:effectLst/>
                <a:latin typeface="Calibri"/>
                <a:ea typeface="Calibri"/>
                <a:cs typeface="Calibri"/>
              </a:rPr>
              <a:t>kako</a:t>
            </a:r>
            <a:r>
              <a:rPr lang="en-GB" b="0" i="0" dirty="0">
                <a:effectLst/>
                <a:latin typeface="Calibri"/>
                <a:ea typeface="Calibri"/>
                <a:cs typeface="Calibri"/>
              </a:rPr>
              <a:t> </a:t>
            </a:r>
            <a:r>
              <a:rPr lang="en-GB" b="0" i="0" dirty="0" err="1">
                <a:effectLst/>
                <a:latin typeface="Calibri"/>
                <a:ea typeface="Calibri"/>
                <a:cs typeface="Calibri"/>
              </a:rPr>
              <a:t>opredeliti</a:t>
            </a:r>
            <a:r>
              <a:rPr lang="en-GB" b="0" i="0" dirty="0">
                <a:effectLst/>
                <a:latin typeface="Calibri"/>
                <a:ea typeface="Calibri"/>
                <a:cs typeface="Calibri"/>
              </a:rPr>
              <a:t> </a:t>
            </a:r>
            <a:r>
              <a:rPr lang="en-GB" b="0" i="0" dirty="0" err="1">
                <a:effectLst/>
                <a:latin typeface="Calibri"/>
                <a:ea typeface="Calibri"/>
                <a:cs typeface="Calibri"/>
              </a:rPr>
              <a:t>svojo</a:t>
            </a:r>
            <a:r>
              <a:rPr lang="en-GB" b="0" i="0" dirty="0">
                <a:effectLst/>
                <a:latin typeface="Calibri"/>
                <a:ea typeface="Calibri"/>
                <a:cs typeface="Calibri"/>
              </a:rPr>
              <a:t> </a:t>
            </a:r>
            <a:r>
              <a:rPr lang="en-GB" b="0" i="0" dirty="0" err="1">
                <a:effectLst/>
                <a:latin typeface="Calibri"/>
                <a:ea typeface="Calibri"/>
                <a:cs typeface="Calibri"/>
              </a:rPr>
              <a:t>vrednostno</a:t>
            </a:r>
            <a:r>
              <a:rPr lang="en-GB" b="0" i="0" dirty="0">
                <a:effectLst/>
                <a:latin typeface="Calibri"/>
                <a:ea typeface="Calibri"/>
                <a:cs typeface="Calibri"/>
              </a:rPr>
              <a:t> </a:t>
            </a:r>
            <a:r>
              <a:rPr lang="en-GB" b="0" i="0" dirty="0" err="1">
                <a:effectLst/>
                <a:latin typeface="Calibri"/>
                <a:ea typeface="Calibri"/>
                <a:cs typeface="Calibri"/>
              </a:rPr>
              <a:t>ponudbo</a:t>
            </a:r>
            <a:r>
              <a:rPr lang="en-GB" b="0" i="0" dirty="0">
                <a:effectLst/>
                <a:latin typeface="Calibri"/>
                <a:ea typeface="Calibri"/>
                <a:cs typeface="Calibri"/>
              </a:rPr>
              <a:t> in </a:t>
            </a:r>
            <a:r>
              <a:rPr lang="en-GB" b="0" i="0" dirty="0" err="1">
                <a:effectLst/>
                <a:latin typeface="Calibri"/>
                <a:ea typeface="Calibri"/>
                <a:cs typeface="Calibri"/>
              </a:rPr>
              <a:t>vzpostaviti</a:t>
            </a:r>
            <a:r>
              <a:rPr lang="en-GB" b="0" i="0" dirty="0">
                <a:effectLst/>
                <a:latin typeface="Calibri"/>
                <a:ea typeface="Calibri"/>
                <a:cs typeface="Calibri"/>
              </a:rPr>
              <a:t> </a:t>
            </a:r>
            <a:r>
              <a:rPr lang="en-GB" b="0" i="0" dirty="0" err="1">
                <a:effectLst/>
                <a:latin typeface="Calibri"/>
                <a:ea typeface="Calibri"/>
                <a:cs typeface="Calibri"/>
              </a:rPr>
              <a:t>stik</a:t>
            </a:r>
            <a:r>
              <a:rPr lang="en-GB" b="0" i="0" dirty="0">
                <a:effectLst/>
                <a:latin typeface="Calibri"/>
                <a:ea typeface="Calibri"/>
                <a:cs typeface="Calibri"/>
              </a:rPr>
              <a:t> z </a:t>
            </a:r>
            <a:r>
              <a:rPr lang="en-GB" b="0" i="0" dirty="0" err="1">
                <a:effectLst/>
                <a:latin typeface="Calibri"/>
                <a:ea typeface="Calibri"/>
                <a:cs typeface="Calibri"/>
              </a:rPr>
              <a:t>idealnim</a:t>
            </a:r>
            <a:r>
              <a:rPr lang="en-GB" b="0" i="0" dirty="0">
                <a:effectLst/>
                <a:latin typeface="Calibri"/>
                <a:ea typeface="Calibri"/>
                <a:cs typeface="Calibri"/>
              </a:rPr>
              <a:t> </a:t>
            </a:r>
            <a:r>
              <a:rPr lang="en-GB" b="0" i="0" dirty="0" err="1">
                <a:effectLst/>
                <a:latin typeface="Calibri"/>
                <a:ea typeface="Calibri"/>
                <a:cs typeface="Calibri"/>
              </a:rPr>
              <a:t>gostom</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1" i="0" dirty="0" err="1">
                <a:solidFill>
                  <a:srgbClr val="EC7C69"/>
                </a:solidFill>
                <a:effectLst/>
                <a:latin typeface="Calibri"/>
                <a:ea typeface="Calibri"/>
                <a:cs typeface="Calibri"/>
              </a:rPr>
              <a:t>Raziskali</a:t>
            </a:r>
            <a:r>
              <a:rPr lang="en-GB" b="1" i="0" dirty="0">
                <a:solidFill>
                  <a:srgbClr val="EC7C69"/>
                </a:solidFill>
                <a:effectLst/>
                <a:latin typeface="Calibri"/>
                <a:ea typeface="Calibri"/>
                <a:cs typeface="Calibri"/>
              </a:rPr>
              <a:t> </a:t>
            </a:r>
            <a:r>
              <a:rPr lang="en-GB" b="1" i="0" dirty="0" err="1">
                <a:solidFill>
                  <a:srgbClr val="EC7C69"/>
                </a:solidFill>
                <a:effectLst/>
                <a:latin typeface="Calibri"/>
                <a:ea typeface="Calibri"/>
                <a:cs typeface="Calibri"/>
              </a:rPr>
              <a:t>boste</a:t>
            </a:r>
            <a:r>
              <a:rPr lang="en-GB" b="1" i="0" dirty="0">
                <a:solidFill>
                  <a:srgbClr val="EC7C69"/>
                </a:solidFill>
                <a:effectLst/>
                <a:latin typeface="Calibri"/>
                <a:ea typeface="Calibri"/>
                <a:cs typeface="Calibri"/>
              </a:rPr>
              <a:t>: </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4 področja izkušenj (Pine &amp; </a:t>
            </a:r>
            <a:r>
              <a:rPr lang="en-GB" b="0" i="0" dirty="0" err="1">
                <a:effectLst/>
                <a:latin typeface="Calibri"/>
                <a:ea typeface="Calibri"/>
                <a:cs typeface="Calibri"/>
              </a:rPr>
              <a:t>Gilmore</a:t>
            </a:r>
            <a:r>
              <a:rPr lang="en-GB" b="0" i="0" dirty="0">
                <a:effectLst/>
                <a:latin typeface="Calibri"/>
                <a:ea typeface="Calibri"/>
                <a:cs typeface="Calibri"/>
              </a:rPr>
              <a:t>)</a:t>
            </a:r>
          </a:p>
          <a:p>
            <a:pPr marL="342900" indent="-342900">
              <a:lnSpc>
                <a:spcPts val="2340"/>
              </a:lnSpc>
              <a:buClr>
                <a:srgbClr val="459597"/>
              </a:buClr>
              <a:buFont typeface="Arial" panose="020B0604020202020204" pitchFamily="34" charset="0"/>
              <a:buChar char="•"/>
            </a:pPr>
            <a:r>
              <a:rPr lang="en-GB" b="0" i="0" dirty="0" err="1">
                <a:effectLst/>
                <a:latin typeface="Calibri"/>
                <a:ea typeface="Calibri"/>
                <a:cs typeface="Calibri"/>
              </a:rPr>
              <a:t>Tradicionalni</a:t>
            </a:r>
            <a:r>
              <a:rPr lang="en-GB" b="0" i="0" dirty="0">
                <a:effectLst/>
                <a:latin typeface="Calibri"/>
                <a:ea typeface="Calibri"/>
                <a:cs typeface="Calibri"/>
              </a:rPr>
              <a:t> </a:t>
            </a:r>
            <a:r>
              <a:rPr lang="en-GB" b="0" i="0" dirty="0" err="1">
                <a:effectLst/>
                <a:latin typeface="Calibri"/>
                <a:ea typeface="Calibri"/>
                <a:cs typeface="Calibri"/>
              </a:rPr>
              <a:t>turizem</a:t>
            </a:r>
            <a:r>
              <a:rPr lang="en-GB" b="0" i="0" dirty="0">
                <a:effectLst/>
                <a:latin typeface="Calibri"/>
                <a:ea typeface="Calibri"/>
                <a:cs typeface="Calibri"/>
              </a:rPr>
              <a:t> v </a:t>
            </a:r>
            <a:r>
              <a:rPr lang="en-GB" b="0" i="0" dirty="0" err="1">
                <a:effectLst/>
                <a:latin typeface="Calibri"/>
                <a:ea typeface="Calibri"/>
                <a:cs typeface="Calibri"/>
              </a:rPr>
              <a:t>primerjavi</a:t>
            </a:r>
            <a:r>
              <a:rPr lang="en-GB" b="0" i="0" dirty="0">
                <a:effectLst/>
                <a:latin typeface="Calibri"/>
                <a:ea typeface="Calibri"/>
                <a:cs typeface="Calibri"/>
              </a:rPr>
              <a:t> s </a:t>
            </a:r>
            <a:r>
              <a:rPr lang="en-GB" b="0" i="0" dirty="0" err="1">
                <a:effectLst/>
                <a:latin typeface="Calibri"/>
                <a:ea typeface="Calibri"/>
                <a:cs typeface="Calibri"/>
              </a:rPr>
              <a:t>turizmom</a:t>
            </a:r>
            <a:r>
              <a:rPr lang="en-GB" b="0" i="0" dirty="0">
                <a:effectLst/>
                <a:latin typeface="Calibri"/>
                <a:ea typeface="Calibri"/>
                <a:cs typeface="Calibri"/>
              </a:rPr>
              <a:t>, ki </a:t>
            </a:r>
            <a:r>
              <a:rPr lang="en-GB" b="0" i="0" dirty="0" err="1">
                <a:effectLst/>
                <a:latin typeface="Calibri"/>
                <a:ea typeface="Calibri"/>
                <a:cs typeface="Calibri"/>
              </a:rPr>
              <a:t>temelji</a:t>
            </a:r>
            <a:r>
              <a:rPr lang="en-GB" b="0" i="0" dirty="0">
                <a:effectLst/>
                <a:latin typeface="Calibri"/>
                <a:ea typeface="Calibri"/>
                <a:cs typeface="Calibri"/>
              </a:rPr>
              <a:t> </a:t>
            </a:r>
            <a:r>
              <a:rPr lang="en-GB" b="0" i="0" dirty="0" err="1">
                <a:effectLst/>
                <a:latin typeface="Calibri"/>
                <a:ea typeface="Calibri"/>
                <a:cs typeface="Calibri"/>
              </a:rPr>
              <a:t>na</a:t>
            </a:r>
            <a:r>
              <a:rPr lang="en-GB" b="0" i="0" dirty="0">
                <a:effectLst/>
                <a:latin typeface="Calibri"/>
                <a:ea typeface="Calibri"/>
                <a:cs typeface="Calibri"/>
              </a:rPr>
              <a:t> </a:t>
            </a:r>
            <a:r>
              <a:rPr lang="en-GB" b="0" i="0" dirty="0" err="1">
                <a:effectLst/>
                <a:latin typeface="Calibri"/>
                <a:ea typeface="Calibri"/>
                <a:cs typeface="Calibri"/>
              </a:rPr>
              <a:t>izkušnjah</a:t>
            </a:r>
          </a:p>
          <a:p>
            <a:pPr marL="342900" indent="-342900">
              <a:lnSpc>
                <a:spcPts val="2340"/>
              </a:lnSpc>
              <a:buClr>
                <a:srgbClr val="459597"/>
              </a:buClr>
              <a:buFont typeface="Arial" panose="020B0604020202020204" pitchFamily="34" charset="0"/>
              <a:buChar char="•"/>
            </a:pPr>
            <a:r>
              <a:rPr lang="en-GB" b="0" i="0">
                <a:effectLst/>
                <a:latin typeface="Calibri"/>
                <a:ea typeface="Calibri"/>
                <a:cs typeface="Calibri"/>
              </a:rPr>
              <a:t>Kako </a:t>
            </a:r>
            <a:r>
              <a:rPr lang="en-GB" b="0" i="0" err="1">
                <a:effectLst/>
                <a:latin typeface="Calibri"/>
                <a:ea typeface="Calibri"/>
                <a:cs typeface="Calibri"/>
              </a:rPr>
              <a:t>opredeliti</a:t>
            </a:r>
            <a:r>
              <a:rPr lang="en-GB" b="0" i="0">
                <a:effectLst/>
                <a:latin typeface="Calibri"/>
                <a:ea typeface="Calibri"/>
                <a:cs typeface="Calibri"/>
              </a:rPr>
              <a:t> </a:t>
            </a:r>
            <a:r>
              <a:rPr lang="en-GB" b="0" i="0" err="1">
                <a:effectLst/>
                <a:latin typeface="Calibri"/>
                <a:ea typeface="Calibri"/>
                <a:cs typeface="Calibri"/>
              </a:rPr>
              <a:t>svoj</a:t>
            </a:r>
            <a:r>
              <a:rPr lang="en-GB" b="0" i="0">
                <a:effectLst/>
                <a:latin typeface="Calibri"/>
                <a:ea typeface="Calibri"/>
                <a:cs typeface="Calibri"/>
              </a:rPr>
              <a:t> </a:t>
            </a:r>
            <a:r>
              <a:rPr lang="en-GB" b="0" i="0" err="1">
                <a:effectLst/>
                <a:latin typeface="Calibri"/>
                <a:ea typeface="Calibri"/>
                <a:cs typeface="Calibri"/>
              </a:rPr>
              <a:t>koncept</a:t>
            </a:r>
            <a:r>
              <a:rPr lang="en-GB" b="0" i="0">
                <a:effectLst/>
                <a:latin typeface="Calibri"/>
                <a:ea typeface="Calibri"/>
                <a:cs typeface="Calibri"/>
              </a:rPr>
              <a:t> s </a:t>
            </a:r>
            <a:r>
              <a:rPr lang="en-GB" b="0" i="0" err="1">
                <a:effectLst/>
                <a:latin typeface="Calibri"/>
                <a:ea typeface="Calibri"/>
                <a:cs typeface="Calibri"/>
              </a:rPr>
              <a:t>pomočjo</a:t>
            </a:r>
            <a:r>
              <a:rPr lang="en-GB" b="0" i="0">
                <a:effectLst/>
                <a:latin typeface="Calibri"/>
                <a:ea typeface="Calibri"/>
                <a:cs typeface="Calibri"/>
              </a:rPr>
              <a:t> </a:t>
            </a:r>
            <a:r>
              <a:rPr lang="en-GB" b="0" i="0" err="1">
                <a:effectLst/>
                <a:latin typeface="Calibri"/>
                <a:ea typeface="Calibri"/>
                <a:cs typeface="Calibri"/>
              </a:rPr>
              <a:t>korakov</a:t>
            </a:r>
            <a:r>
              <a:rPr lang="en-GB" b="0" i="0">
                <a:effectLst/>
                <a:latin typeface="Calibri"/>
                <a:ea typeface="Calibri"/>
                <a:cs typeface="Calibri"/>
              </a:rPr>
              <a:t> 3–5 </a:t>
            </a:r>
            <a:r>
              <a:rPr lang="en-GB" b="0" i="0" err="1">
                <a:effectLst/>
                <a:latin typeface="Calibri"/>
                <a:ea typeface="Calibri"/>
                <a:cs typeface="Calibri"/>
              </a:rPr>
              <a:t>iz</a:t>
            </a:r>
            <a:r>
              <a:rPr lang="en-GB" b="0" i="0">
                <a:effectLst/>
                <a:latin typeface="Calibri"/>
                <a:ea typeface="Calibri"/>
                <a:cs typeface="Calibri"/>
              </a:rPr>
              <a:t> </a:t>
            </a:r>
            <a:r>
              <a:rPr lang="en-GB" err="1">
                <a:latin typeface="Calibri"/>
                <a:ea typeface="Calibri"/>
                <a:cs typeface="Calibri"/>
              </a:rPr>
              <a:t>orodja</a:t>
            </a:r>
            <a:r>
              <a:rPr lang="en-GB">
                <a:latin typeface="Calibri"/>
                <a:ea typeface="Calibri"/>
                <a:cs typeface="Calibri"/>
              </a:rPr>
              <a:t> </a:t>
            </a:r>
            <a:r>
              <a:rPr lang="en-GB" dirty="0">
                <a:latin typeface="Calibri"/>
                <a:ea typeface="Calibri"/>
                <a:cs typeface="Calibri"/>
              </a:rPr>
              <a:t>Pitch</a:t>
            </a:r>
            <a:r>
              <a:rPr lang="en-GB" b="0" i="0" dirty="0">
                <a:effectLst/>
                <a:latin typeface="Calibri"/>
                <a:ea typeface="Calibri"/>
                <a:cs typeface="Calibri"/>
              </a:rPr>
              <a:t> </a:t>
            </a:r>
            <a:r>
              <a:rPr lang="en-GB" b="0" i="0" dirty="0" err="1">
                <a:effectLst/>
                <a:latin typeface="Calibri"/>
                <a:ea typeface="Calibri"/>
                <a:cs typeface="Calibri"/>
              </a:rPr>
              <a:t>Deck</a:t>
            </a:r>
            <a:r>
              <a:rPr lang="en-GB" b="0" i="0" dirty="0">
                <a:effectLst/>
                <a:latin typeface="Calibri"/>
                <a:ea typeface="Calibri"/>
                <a:cs typeface="Calibri"/>
              </a:rPr>
              <a:t> (</a:t>
            </a:r>
            <a:r>
              <a:rPr lang="en-GB" b="0" i="0" dirty="0" err="1">
                <a:effectLst/>
                <a:latin typeface="Calibri"/>
                <a:ea typeface="Calibri"/>
                <a:cs typeface="Calibri"/>
              </a:rPr>
              <a:t>rešitev</a:t>
            </a:r>
            <a:r>
              <a:rPr lang="en-GB" b="0" i="0" dirty="0">
                <a:effectLst/>
                <a:latin typeface="Calibri"/>
                <a:ea typeface="Calibri"/>
                <a:cs typeface="Calibri"/>
              </a:rPr>
              <a:t>, </a:t>
            </a:r>
            <a:r>
              <a:rPr lang="en-GB" b="0" i="0" dirty="0" err="1">
                <a:effectLst/>
                <a:latin typeface="Calibri"/>
                <a:ea typeface="Calibri"/>
                <a:cs typeface="Calibri"/>
              </a:rPr>
              <a:t>vrednostna</a:t>
            </a:r>
            <a:r>
              <a:rPr lang="en-GB" b="0" i="0" dirty="0">
                <a:effectLst/>
                <a:latin typeface="Calibri"/>
                <a:ea typeface="Calibri"/>
                <a:cs typeface="Calibri"/>
              </a:rPr>
              <a:t> </a:t>
            </a:r>
            <a:r>
              <a:rPr lang="en-GB" b="0" i="0" dirty="0" err="1">
                <a:effectLst/>
                <a:latin typeface="Calibri"/>
                <a:ea typeface="Calibri"/>
                <a:cs typeface="Calibri"/>
              </a:rPr>
              <a:t>ponudba</a:t>
            </a:r>
            <a:r>
              <a:rPr lang="en-GB" b="0" i="0" dirty="0">
                <a:effectLst/>
                <a:latin typeface="Calibri"/>
                <a:ea typeface="Calibri"/>
                <a:cs typeface="Calibri"/>
              </a:rPr>
              <a:t>, </a:t>
            </a:r>
            <a:r>
              <a:rPr lang="en-GB" b="0" i="0" dirty="0" err="1">
                <a:effectLst/>
                <a:latin typeface="Calibri"/>
                <a:ea typeface="Calibri"/>
                <a:cs typeface="Calibri"/>
              </a:rPr>
              <a:t>trg</a:t>
            </a:r>
            <a:r>
              <a:rPr lang="en-GB" b="0" i="0" dirty="0">
                <a:effectLst/>
                <a:latin typeface="Calibri"/>
                <a:ea typeface="Calibri"/>
                <a:cs typeface="Calibri"/>
              </a:rPr>
              <a:t>)</a:t>
            </a:r>
          </a:p>
          <a:p>
            <a:pPr marL="342900" indent="-342900">
              <a:lnSpc>
                <a:spcPts val="2340"/>
              </a:lnSpc>
              <a:buClr>
                <a:srgbClr val="459597"/>
              </a:buClr>
              <a:buFont typeface="Arial" panose="020B0604020202020204" pitchFamily="34" charset="0"/>
              <a:buChar char="•"/>
            </a:pPr>
            <a:endParaRPr lang="en-GB" b="0" i="0" dirty="0">
              <a:effectLst/>
              <a:latin typeface="Calibri"/>
              <a:ea typeface="Calibri"/>
              <a:cs typeface="Calibri"/>
            </a:endParaRPr>
          </a:p>
          <a:p>
            <a:pPr>
              <a:lnSpc>
                <a:spcPts val="2340"/>
              </a:lnSpc>
            </a:pPr>
            <a:r>
              <a:rPr lang="en-GB" b="0" i="1" dirty="0">
                <a:effectLst/>
                <a:latin typeface="Calibri"/>
                <a:ea typeface="Calibri"/>
                <a:cs typeface="Calibri"/>
              </a:rPr>
              <a:t>To </a:t>
            </a:r>
            <a:r>
              <a:rPr lang="en-GB" b="0" i="1" dirty="0" err="1">
                <a:effectLst/>
                <a:latin typeface="Calibri"/>
                <a:ea typeface="Calibri"/>
                <a:cs typeface="Calibri"/>
              </a:rPr>
              <a:t>učno</a:t>
            </a:r>
            <a:r>
              <a:rPr lang="en-GB" b="0" i="1" dirty="0">
                <a:effectLst/>
                <a:latin typeface="Calibri"/>
                <a:ea typeface="Calibri"/>
                <a:cs typeface="Calibri"/>
              </a:rPr>
              <a:t> </a:t>
            </a:r>
            <a:r>
              <a:rPr lang="en-GB" b="0" i="1" dirty="0" err="1">
                <a:effectLst/>
                <a:latin typeface="Calibri"/>
                <a:ea typeface="Calibri"/>
                <a:cs typeface="Calibri"/>
              </a:rPr>
              <a:t>področje</a:t>
            </a:r>
            <a:r>
              <a:rPr lang="en-GB" b="0" i="1" dirty="0">
                <a:effectLst/>
                <a:latin typeface="Calibri"/>
                <a:ea typeface="Calibri"/>
                <a:cs typeface="Calibri"/>
              </a:rPr>
              <a:t> </a:t>
            </a:r>
            <a:r>
              <a:rPr lang="en-GB" b="0" i="1" dirty="0" err="1">
                <a:effectLst/>
                <a:latin typeface="Calibri"/>
                <a:ea typeface="Calibri"/>
                <a:cs typeface="Calibri"/>
              </a:rPr>
              <a:t>uporabite</a:t>
            </a:r>
            <a:r>
              <a:rPr lang="en-GB" b="0" i="1" dirty="0">
                <a:effectLst/>
                <a:latin typeface="Calibri"/>
                <a:ea typeface="Calibri"/>
                <a:cs typeface="Calibri"/>
              </a:rPr>
              <a:t> za </a:t>
            </a:r>
            <a:r>
              <a:rPr lang="en-GB" b="0" i="1" dirty="0" err="1">
                <a:effectLst/>
                <a:latin typeface="Calibri"/>
                <a:ea typeface="Calibri"/>
                <a:cs typeface="Calibri"/>
              </a:rPr>
              <a:t>razmislek</a:t>
            </a:r>
            <a:r>
              <a:rPr lang="en-GB" b="0" i="1" dirty="0">
                <a:effectLst/>
                <a:latin typeface="Calibri"/>
                <a:ea typeface="Calibri"/>
                <a:cs typeface="Calibri"/>
              </a:rPr>
              <a:t> o </a:t>
            </a:r>
            <a:r>
              <a:rPr lang="en-GB" b="0" i="1" dirty="0" err="1">
                <a:effectLst/>
                <a:latin typeface="Calibri"/>
                <a:ea typeface="Calibri"/>
                <a:cs typeface="Calibri"/>
              </a:rPr>
              <a:t>svoji</a:t>
            </a:r>
            <a:r>
              <a:rPr lang="en-GB" b="0" i="1" dirty="0">
                <a:effectLst/>
                <a:latin typeface="Calibri"/>
                <a:ea typeface="Calibri"/>
                <a:cs typeface="Calibri"/>
              </a:rPr>
              <a:t> </a:t>
            </a:r>
            <a:r>
              <a:rPr lang="en-GB" b="0" i="1" dirty="0" err="1">
                <a:effectLst/>
                <a:latin typeface="Calibri"/>
                <a:ea typeface="Calibri"/>
                <a:cs typeface="Calibri"/>
              </a:rPr>
              <a:t>edinstveni</a:t>
            </a:r>
            <a:r>
              <a:rPr lang="en-GB" b="0" i="1" dirty="0">
                <a:effectLst/>
                <a:latin typeface="Calibri"/>
                <a:ea typeface="Calibri"/>
                <a:cs typeface="Calibri"/>
              </a:rPr>
              <a:t> </a:t>
            </a:r>
            <a:r>
              <a:rPr lang="en-GB" b="0" i="1" dirty="0" err="1">
                <a:effectLst/>
                <a:latin typeface="Calibri"/>
                <a:ea typeface="Calibri"/>
                <a:cs typeface="Calibri"/>
              </a:rPr>
              <a:t>ponudbi</a:t>
            </a:r>
            <a:r>
              <a:rPr lang="en-GB" b="0" i="1" dirty="0">
                <a:effectLst/>
                <a:latin typeface="Calibri"/>
                <a:ea typeface="Calibri"/>
                <a:cs typeface="Calibri"/>
              </a:rPr>
              <a:t> in jo </a:t>
            </a:r>
            <a:r>
              <a:rPr lang="en-GB" b="0" i="1" dirty="0" err="1">
                <a:effectLst/>
                <a:latin typeface="Calibri"/>
                <a:ea typeface="Calibri"/>
                <a:cs typeface="Calibri"/>
              </a:rPr>
              <a:t>spremenite</a:t>
            </a:r>
            <a:r>
              <a:rPr lang="en-GB" b="0" i="1" dirty="0">
                <a:effectLst/>
                <a:latin typeface="Calibri"/>
                <a:ea typeface="Calibri"/>
                <a:cs typeface="Calibri"/>
              </a:rPr>
              <a:t> v </a:t>
            </a:r>
            <a:r>
              <a:rPr lang="en-GB" b="0" i="1" dirty="0" err="1">
                <a:effectLst/>
                <a:latin typeface="Calibri"/>
                <a:ea typeface="Calibri"/>
                <a:cs typeface="Calibri"/>
              </a:rPr>
              <a:t>privlačen</a:t>
            </a:r>
            <a:r>
              <a:rPr lang="en-GB" b="0" i="1" dirty="0">
                <a:effectLst/>
                <a:latin typeface="Calibri"/>
                <a:ea typeface="Calibri"/>
                <a:cs typeface="Calibri"/>
              </a:rPr>
              <a:t> in </a:t>
            </a:r>
            <a:r>
              <a:rPr lang="en-GB" b="0" i="1" dirty="0" err="1">
                <a:effectLst/>
                <a:latin typeface="Calibri"/>
                <a:ea typeface="Calibri"/>
                <a:cs typeface="Calibri"/>
              </a:rPr>
              <a:t>zapomnljiv</a:t>
            </a:r>
            <a:r>
              <a:rPr lang="en-GB" b="0" i="1" dirty="0">
                <a:effectLst/>
                <a:latin typeface="Calibri"/>
                <a:ea typeface="Calibri"/>
                <a:cs typeface="Calibri"/>
              </a:rPr>
              <a:t> </a:t>
            </a:r>
            <a:r>
              <a:rPr lang="en-GB" b="0" i="1" dirty="0" err="1">
                <a:effectLst/>
                <a:latin typeface="Calibri"/>
                <a:ea typeface="Calibri"/>
                <a:cs typeface="Calibri"/>
              </a:rPr>
              <a:t>koncept</a:t>
            </a:r>
            <a:r>
              <a:rPr lang="en-GB" b="0" i="1"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D03B4C1B-9463-E6C4-3A75-C0EE25C2EB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119160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5935-970F-DE72-1451-7102D86BA3B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4F193B-873B-2BE5-D5D9-5DA7A04CF6D4}"/>
              </a:ext>
            </a:extLst>
          </p:cNvPr>
          <p:cNvSpPr>
            <a:spLocks noGrp="1"/>
          </p:cNvSpPr>
          <p:nvPr>
            <p:ph type="body" sz="quarter" idx="16"/>
          </p:nvPr>
        </p:nvSpPr>
        <p:spPr>
          <a:xfrm>
            <a:off x="653780" y="472365"/>
            <a:ext cx="10335347" cy="803654"/>
          </a:xfrm>
        </p:spPr>
        <p:txBody>
          <a:bodyPr/>
          <a:lstStyle/>
          <a:p>
            <a:pPr>
              <a:lnSpc>
                <a:spcPts val="3720"/>
              </a:lnSpc>
            </a:pPr>
            <a:r>
              <a:rPr lang="en-US" dirty="0"/>
              <a:t>Pine &amp; Gilmore – Štiri področja izkušenj</a:t>
            </a:r>
          </a:p>
          <a:p>
            <a:pPr>
              <a:lnSpc>
                <a:spcPts val="3720"/>
              </a:lnSpc>
            </a:pPr>
            <a:endParaRPr lang="en-US" dirty="0"/>
          </a:p>
        </p:txBody>
      </p:sp>
      <p:sp>
        <p:nvSpPr>
          <p:cNvPr id="6" name="Text Placeholder 5">
            <a:extLst>
              <a:ext uri="{FF2B5EF4-FFF2-40B4-BE49-F238E27FC236}">
                <a16:creationId xmlns:a16="http://schemas.microsoft.com/office/drawing/2014/main" id="{4148376E-411F-4BC8-7B85-37CFD43B8197}"/>
              </a:ext>
            </a:extLst>
          </p:cNvPr>
          <p:cNvSpPr>
            <a:spLocks noGrp="1"/>
          </p:cNvSpPr>
          <p:nvPr>
            <p:ph type="body" sz="quarter" idx="19"/>
          </p:nvPr>
        </p:nvSpPr>
        <p:spPr>
          <a:xfrm>
            <a:off x="653781" y="1541766"/>
            <a:ext cx="3183434" cy="3079219"/>
          </a:xfrm>
        </p:spPr>
        <p:txBody>
          <a:bodyPr/>
          <a:lstStyle/>
          <a:p>
            <a:pPr>
              <a:lnSpc>
                <a:spcPts val="2900"/>
              </a:lnSpc>
            </a:pPr>
            <a:r>
              <a:rPr lang="en-US" dirty="0"/>
              <a:t>Načrtovanje izkušnje gostov – uporabite štiri področja za razumevanje svoje ponudbe</a:t>
            </a:r>
          </a:p>
          <a:p>
            <a:pPr>
              <a:lnSpc>
                <a:spcPts val="2900"/>
              </a:lnSpc>
            </a:pPr>
            <a:r>
              <a:rPr lang="en-US" dirty="0"/>
              <a:t> </a:t>
            </a:r>
          </a:p>
          <a:p>
            <a:pPr>
              <a:lnSpc>
                <a:spcPts val="2900"/>
              </a:lnSpc>
            </a:pPr>
            <a:endParaRPr lang="en-US" dirty="0"/>
          </a:p>
        </p:txBody>
      </p:sp>
      <p:cxnSp>
        <p:nvCxnSpPr>
          <p:cNvPr id="2" name="Straight Connector 1">
            <a:extLst>
              <a:ext uri="{FF2B5EF4-FFF2-40B4-BE49-F238E27FC236}">
                <a16:creationId xmlns:a16="http://schemas.microsoft.com/office/drawing/2014/main" id="{D96F04C4-91FC-E311-4074-710F84F61B0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89AA72-072B-96EB-6600-FD8F5B109AD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3" name="Text Placeholder 4">
            <a:extLst>
              <a:ext uri="{FF2B5EF4-FFF2-40B4-BE49-F238E27FC236}">
                <a16:creationId xmlns:a16="http://schemas.microsoft.com/office/drawing/2014/main" id="{A4EF25EE-5B48-F26C-1F70-EA02C0D78D62}"/>
              </a:ext>
            </a:extLst>
          </p:cNvPr>
          <p:cNvSpPr txBox="1">
            <a:spLocks/>
          </p:cNvSpPr>
          <p:nvPr/>
        </p:nvSpPr>
        <p:spPr>
          <a:xfrm>
            <a:off x="4537494" y="1541766"/>
            <a:ext cx="7143972" cy="5069010"/>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err="1">
                <a:solidFill>
                  <a:srgbClr val="459597"/>
                </a:solidFill>
              </a:rPr>
              <a:t>Štiri</a:t>
            </a:r>
            <a:r>
              <a:rPr lang="en-GB" sz="2800" b="1" dirty="0">
                <a:solidFill>
                  <a:srgbClr val="459597"/>
                </a:solidFill>
              </a:rPr>
              <a:t> </a:t>
            </a:r>
            <a:r>
              <a:rPr lang="en-GB" sz="2800" b="1" dirty="0" err="1">
                <a:solidFill>
                  <a:srgbClr val="459597"/>
                </a:solidFill>
              </a:rPr>
              <a:t>področja</a:t>
            </a:r>
            <a:r>
              <a:rPr lang="en-GB" sz="2800" b="1" dirty="0">
                <a:solidFill>
                  <a:srgbClr val="459597"/>
                </a:solidFill>
              </a:rPr>
              <a:t>:</a:t>
            </a:r>
          </a:p>
          <a:p>
            <a:pPr>
              <a:lnSpc>
                <a:spcPts val="2240"/>
              </a:lnSpc>
            </a:pPr>
            <a:endParaRPr lang="en-GB" sz="2200" b="1" dirty="0">
              <a:solidFill>
                <a:srgbClr val="414141"/>
              </a:solidFill>
            </a:endParaRPr>
          </a:p>
          <a:p>
            <a:pPr>
              <a:lnSpc>
                <a:spcPts val="2240"/>
              </a:lnSpc>
              <a:tabLst>
                <a:tab pos="2217738" algn="l"/>
              </a:tabLst>
            </a:pPr>
            <a:r>
              <a:rPr lang="en-GB" sz="2200" b="1" dirty="0">
                <a:solidFill>
                  <a:srgbClr val="414141"/>
                </a:solidFill>
              </a:rPr>
              <a:t>Zabava </a:t>
            </a:r>
            <a:r>
              <a:rPr lang="en-GB" sz="2200" dirty="0">
                <a:solidFill>
                  <a:srgbClr val="414141"/>
                </a:solidFill>
              </a:rPr>
              <a:t>   </a:t>
            </a:r>
            <a:r>
              <a:rPr lang="en-GB" sz="2200" dirty="0" err="1">
                <a:solidFill>
                  <a:srgbClr val="414141"/>
                </a:solidFill>
              </a:rPr>
              <a:t>Pasivno</a:t>
            </a:r>
            <a:r>
              <a:rPr lang="en-GB" sz="2200" dirty="0">
                <a:solidFill>
                  <a:srgbClr val="414141"/>
                </a:solidFill>
              </a:rPr>
              <a:t> </a:t>
            </a:r>
            <a:r>
              <a:rPr lang="en-GB" sz="2200" dirty="0" err="1">
                <a:solidFill>
                  <a:srgbClr val="414141"/>
                </a:solidFill>
              </a:rPr>
              <a:t>sprejemanje</a:t>
            </a:r>
            <a:r>
              <a:rPr lang="en-GB" sz="2200" dirty="0">
                <a:solidFill>
                  <a:srgbClr val="414141"/>
                </a:solidFill>
              </a:rPr>
              <a:t> </a:t>
            </a:r>
          </a:p>
          <a:p>
            <a:pPr>
              <a:lnSpc>
                <a:spcPts val="2240"/>
              </a:lnSpc>
              <a:tabLst>
                <a:tab pos="2217738" algn="l"/>
              </a:tabLst>
            </a:pPr>
            <a:r>
              <a:rPr lang="en-GB" sz="2200" dirty="0">
                <a:solidFill>
                  <a:srgbClr val="414141"/>
                </a:solidFill>
              </a:rPr>
              <a:t>	</a:t>
            </a:r>
            <a:r>
              <a:rPr lang="en-GB" sz="2200" i="1" dirty="0">
                <a:solidFill>
                  <a:srgbClr val="414141"/>
                </a:solidFill>
              </a:rPr>
              <a:t>(</a:t>
            </a:r>
            <a:r>
              <a:rPr lang="en-GB" sz="2200" i="1" dirty="0" err="1">
                <a:solidFill>
                  <a:srgbClr val="414141"/>
                </a:solidFill>
              </a:rPr>
              <a:t>npr</a:t>
            </a:r>
            <a:r>
              <a:rPr lang="en-GB" sz="2200" i="1" dirty="0">
                <a:solidFill>
                  <a:srgbClr val="414141"/>
                </a:solidFill>
              </a:rPr>
              <a:t>. </a:t>
            </a:r>
            <a:r>
              <a:rPr lang="en-GB" sz="2200" i="1" dirty="0" err="1">
                <a:solidFill>
                  <a:srgbClr val="414141"/>
                </a:solidFill>
              </a:rPr>
              <a:t>gledanje</a:t>
            </a:r>
            <a:r>
              <a:rPr lang="en-GB" sz="2200" i="1" dirty="0">
                <a:solidFill>
                  <a:srgbClr val="414141"/>
                </a:solidFill>
              </a:rPr>
              <a:t> </a:t>
            </a:r>
            <a:r>
              <a:rPr lang="en-GB" sz="2200" i="1" dirty="0" err="1">
                <a:solidFill>
                  <a:srgbClr val="414141"/>
                </a:solidFill>
              </a:rPr>
              <a:t>predstave</a:t>
            </a:r>
            <a:r>
              <a:rPr lang="en-GB" sz="2200" i="1" dirty="0">
                <a:solidFill>
                  <a:srgbClr val="414141"/>
                </a:solidFill>
              </a:rPr>
              <a:t>)</a:t>
            </a:r>
          </a:p>
          <a:p>
            <a:pPr>
              <a:tabLst>
                <a:tab pos="2217738" algn="l"/>
              </a:tabLst>
            </a:pPr>
            <a:endParaRPr lang="en-GB" sz="800" dirty="0">
              <a:solidFill>
                <a:srgbClr val="414141"/>
              </a:solidFill>
            </a:endParaRPr>
          </a:p>
          <a:p>
            <a:pPr>
              <a:lnSpc>
                <a:spcPts val="2240"/>
              </a:lnSpc>
              <a:tabLst>
                <a:tab pos="2217738" algn="l"/>
              </a:tabLst>
            </a:pPr>
            <a:r>
              <a:rPr lang="en-GB" sz="2200" b="1" dirty="0" err="1">
                <a:solidFill>
                  <a:srgbClr val="414141"/>
                </a:solidFill>
              </a:rPr>
              <a:t>Izobraževanje</a:t>
            </a:r>
            <a:r>
              <a:rPr lang="en-GB" sz="2200" b="1" dirty="0">
                <a:solidFill>
                  <a:srgbClr val="414141"/>
                </a:solidFill>
              </a:rPr>
              <a:t> </a:t>
            </a:r>
            <a:r>
              <a:rPr lang="en-GB" sz="2200" dirty="0">
                <a:solidFill>
                  <a:srgbClr val="414141"/>
                </a:solidFill>
              </a:rPr>
              <a:t>    </a:t>
            </a:r>
            <a:r>
              <a:rPr lang="en-GB" sz="2200" dirty="0" err="1">
                <a:solidFill>
                  <a:srgbClr val="414141"/>
                </a:solidFill>
              </a:rPr>
              <a:t>Aktivno</a:t>
            </a:r>
            <a:r>
              <a:rPr lang="en-GB" sz="2200" dirty="0">
                <a:solidFill>
                  <a:srgbClr val="414141"/>
                </a:solidFill>
              </a:rPr>
              <a:t> </a:t>
            </a:r>
            <a:r>
              <a:rPr lang="en-GB" sz="2200" dirty="0" err="1">
                <a:solidFill>
                  <a:srgbClr val="414141"/>
                </a:solidFill>
              </a:rPr>
              <a:t>sodelovanje</a:t>
            </a:r>
            <a:r>
              <a:rPr lang="en-GB" sz="2200" dirty="0">
                <a:solidFill>
                  <a:srgbClr val="414141"/>
                </a:solidFill>
              </a:rPr>
              <a:t> + </a:t>
            </a:r>
            <a:r>
              <a:rPr lang="en-GB" sz="2200" dirty="0" err="1">
                <a:solidFill>
                  <a:srgbClr val="414141"/>
                </a:solidFill>
              </a:rPr>
              <a:t>absorpcija</a:t>
            </a:r>
          </a:p>
          <a:p>
            <a:pPr>
              <a:lnSpc>
                <a:spcPts val="2240"/>
              </a:lnSpc>
              <a:tabLst>
                <a:tab pos="2217738" algn="l"/>
              </a:tabLst>
            </a:pPr>
            <a:r>
              <a:rPr lang="en-GB" sz="2200" i="1" dirty="0">
                <a:solidFill>
                  <a:srgbClr val="414141"/>
                </a:solidFill>
              </a:rPr>
              <a:t>	 (</a:t>
            </a:r>
            <a:r>
              <a:rPr lang="en-GB" sz="2200" i="1" dirty="0" err="1">
                <a:solidFill>
                  <a:srgbClr val="414141"/>
                </a:solidFill>
              </a:rPr>
              <a:t>npr</a:t>
            </a:r>
            <a:r>
              <a:rPr lang="en-GB" sz="2200" i="1" dirty="0">
                <a:solidFill>
                  <a:srgbClr val="414141"/>
                </a:solidFill>
              </a:rPr>
              <a:t>. </a:t>
            </a:r>
            <a:r>
              <a:rPr lang="en-GB" sz="2200" i="1" dirty="0" err="1">
                <a:solidFill>
                  <a:srgbClr val="414141"/>
                </a:solidFill>
              </a:rPr>
              <a:t>tečaj</a:t>
            </a:r>
            <a:r>
              <a:rPr lang="en-GB" sz="2200" i="1" dirty="0">
                <a:solidFill>
                  <a:srgbClr val="414141"/>
                </a:solidFill>
              </a:rPr>
              <a:t> peke </a:t>
            </a:r>
            <a:r>
              <a:rPr lang="en-GB" sz="2200" i="1" dirty="0" err="1">
                <a:solidFill>
                  <a:srgbClr val="414141"/>
                </a:solidFill>
              </a:rPr>
              <a:t>kruha</a:t>
            </a:r>
            <a:r>
              <a:rPr lang="en-GB" sz="2200" i="1" dirty="0">
                <a:solidFill>
                  <a:srgbClr val="414141"/>
                </a:solidFill>
              </a:rPr>
              <a:t>)</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Beg </a:t>
            </a:r>
            <a:r>
              <a:rPr lang="en-GB" sz="2200" b="1" dirty="0" err="1">
                <a:solidFill>
                  <a:srgbClr val="414141"/>
                </a:solidFill>
              </a:rPr>
              <a:t>iz</a:t>
            </a:r>
            <a:r>
              <a:rPr lang="en-GB" sz="2200" b="1" dirty="0">
                <a:solidFill>
                  <a:srgbClr val="414141"/>
                </a:solidFill>
              </a:rPr>
              <a:t> </a:t>
            </a:r>
            <a:r>
              <a:rPr lang="en-GB" sz="2200" b="1" dirty="0" err="1">
                <a:solidFill>
                  <a:srgbClr val="414141"/>
                </a:solidFill>
              </a:rPr>
              <a:t>realnosti</a:t>
            </a:r>
            <a:r>
              <a:rPr lang="en-GB" sz="2200" b="1" dirty="0">
                <a:solidFill>
                  <a:srgbClr val="414141"/>
                </a:solidFill>
              </a:rPr>
              <a:t> </a:t>
            </a:r>
            <a:r>
              <a:rPr lang="en-GB" sz="2200" dirty="0">
                <a:solidFill>
                  <a:srgbClr val="414141"/>
                </a:solidFill>
              </a:rPr>
              <a:t>    </a:t>
            </a:r>
            <a:r>
              <a:rPr lang="en-GB" sz="2200" dirty="0" err="1">
                <a:solidFill>
                  <a:srgbClr val="414141"/>
                </a:solidFill>
              </a:rPr>
              <a:t>Aktivno</a:t>
            </a:r>
            <a:r>
              <a:rPr lang="en-GB" sz="2200" dirty="0">
                <a:solidFill>
                  <a:srgbClr val="414141"/>
                </a:solidFill>
              </a:rPr>
              <a:t> + </a:t>
            </a:r>
            <a:r>
              <a:rPr lang="en-GB" sz="2200" dirty="0" err="1">
                <a:solidFill>
                  <a:srgbClr val="414141"/>
                </a:solidFill>
              </a:rPr>
              <a:t>potopitev</a:t>
            </a:r>
            <a:r>
              <a:rPr lang="en-GB" sz="2200" dirty="0">
                <a:solidFill>
                  <a:srgbClr val="414141"/>
                </a:solidFill>
              </a:rPr>
              <a:t> </a:t>
            </a:r>
          </a:p>
          <a:p>
            <a:pPr>
              <a:lnSpc>
                <a:spcPts val="2240"/>
              </a:lnSpc>
              <a:tabLst>
                <a:tab pos="2217738" algn="l"/>
              </a:tabLst>
            </a:pPr>
            <a:r>
              <a:rPr lang="en-GB" sz="2200" dirty="0">
                <a:solidFill>
                  <a:srgbClr val="414141"/>
                </a:solidFill>
              </a:rPr>
              <a:t>	</a:t>
            </a:r>
            <a:r>
              <a:rPr lang="en-GB" sz="2200" i="1" dirty="0">
                <a:solidFill>
                  <a:srgbClr val="414141"/>
                </a:solidFill>
              </a:rPr>
              <a:t>(</a:t>
            </a:r>
            <a:r>
              <a:rPr lang="en-GB" sz="2200" i="1" dirty="0" err="1">
                <a:solidFill>
                  <a:srgbClr val="414141"/>
                </a:solidFill>
              </a:rPr>
              <a:t>npr</a:t>
            </a:r>
            <a:r>
              <a:rPr lang="en-GB" sz="2200" i="1" dirty="0">
                <a:solidFill>
                  <a:srgbClr val="414141"/>
                </a:solidFill>
              </a:rPr>
              <a:t>. </a:t>
            </a:r>
            <a:r>
              <a:rPr lang="en-GB" sz="2200" i="1" dirty="0" err="1">
                <a:solidFill>
                  <a:srgbClr val="414141"/>
                </a:solidFill>
              </a:rPr>
              <a:t>pohodništvo</a:t>
            </a:r>
            <a:r>
              <a:rPr lang="en-GB" sz="2200" i="1" dirty="0">
                <a:solidFill>
                  <a:srgbClr val="414141"/>
                </a:solidFill>
              </a:rPr>
              <a:t>, glamping)</a:t>
            </a:r>
          </a:p>
          <a:p>
            <a:pPr>
              <a:tabLst>
                <a:tab pos="2217738" algn="l"/>
              </a:tabLst>
            </a:pPr>
            <a:endParaRPr lang="en-GB" sz="800" b="1" dirty="0">
              <a:solidFill>
                <a:srgbClr val="414141"/>
              </a:solidFill>
            </a:endParaRPr>
          </a:p>
          <a:p>
            <a:pPr>
              <a:lnSpc>
                <a:spcPts val="2240"/>
              </a:lnSpc>
              <a:tabLst>
                <a:tab pos="2217738" algn="l"/>
              </a:tabLst>
            </a:pPr>
            <a:r>
              <a:rPr lang="en-GB" sz="2200" b="1" dirty="0" err="1">
                <a:solidFill>
                  <a:srgbClr val="414141"/>
                </a:solidFill>
              </a:rPr>
              <a:t>Estetika</a:t>
            </a:r>
            <a:r>
              <a:rPr lang="en-GB" sz="2200" b="1" dirty="0">
                <a:solidFill>
                  <a:srgbClr val="414141"/>
                </a:solidFill>
              </a:rPr>
              <a:t> </a:t>
            </a:r>
            <a:r>
              <a:rPr lang="en-GB" sz="2200" dirty="0" err="1">
                <a:solidFill>
                  <a:srgbClr val="414141"/>
                </a:solidFill>
              </a:rPr>
              <a:t>Pasivna</a:t>
            </a:r>
            <a:r>
              <a:rPr lang="en-GB" sz="2200" dirty="0">
                <a:solidFill>
                  <a:srgbClr val="414141"/>
                </a:solidFill>
              </a:rPr>
              <a:t> </a:t>
            </a:r>
            <a:r>
              <a:rPr lang="en-GB" sz="2200" dirty="0" err="1">
                <a:solidFill>
                  <a:srgbClr val="414141"/>
                </a:solidFill>
              </a:rPr>
              <a:t>potopitev</a:t>
            </a:r>
            <a:r>
              <a:rPr lang="en-GB" sz="2200" dirty="0">
                <a:solidFill>
                  <a:srgbClr val="414141"/>
                </a:solidFill>
              </a:rPr>
              <a:t> </a:t>
            </a:r>
          </a:p>
          <a:p>
            <a:pPr>
              <a:lnSpc>
                <a:spcPts val="2240"/>
              </a:lnSpc>
              <a:tabLst>
                <a:tab pos="2217738" algn="l"/>
              </a:tabLst>
            </a:pPr>
            <a:r>
              <a:rPr lang="en-GB" sz="2200" i="1" dirty="0">
                <a:solidFill>
                  <a:srgbClr val="414141"/>
                </a:solidFill>
              </a:rPr>
              <a:t>	(</a:t>
            </a:r>
            <a:r>
              <a:rPr lang="en-GB" sz="2200" i="1" dirty="0" err="1">
                <a:solidFill>
                  <a:srgbClr val="414141"/>
                </a:solidFill>
              </a:rPr>
              <a:t>npr</a:t>
            </a:r>
            <a:r>
              <a:rPr lang="en-GB" sz="2200" i="1" dirty="0">
                <a:solidFill>
                  <a:srgbClr val="414141"/>
                </a:solidFill>
              </a:rPr>
              <a:t>. </a:t>
            </a:r>
            <a:r>
              <a:rPr lang="en-GB" sz="2200" i="1" dirty="0" err="1">
                <a:solidFill>
                  <a:srgbClr val="414141"/>
                </a:solidFill>
              </a:rPr>
              <a:t>kopanje</a:t>
            </a:r>
            <a:r>
              <a:rPr lang="en-GB" sz="2200" i="1" dirty="0">
                <a:solidFill>
                  <a:srgbClr val="414141"/>
                </a:solidFill>
              </a:rPr>
              <a:t> v </a:t>
            </a:r>
            <a:r>
              <a:rPr lang="en-GB" sz="2200" i="1" dirty="0" err="1">
                <a:solidFill>
                  <a:srgbClr val="414141"/>
                </a:solidFill>
              </a:rPr>
              <a:t>vroči</a:t>
            </a:r>
            <a:r>
              <a:rPr lang="en-GB" sz="2200" i="1" dirty="0">
                <a:solidFill>
                  <a:srgbClr val="414141"/>
                </a:solidFill>
              </a:rPr>
              <a:t> kadi z </a:t>
            </a:r>
            <a:r>
              <a:rPr lang="en-GB" sz="2200" i="1" dirty="0" err="1">
                <a:solidFill>
                  <a:srgbClr val="414141"/>
                </a:solidFill>
              </a:rPr>
              <a:t>razgledom</a:t>
            </a:r>
            <a:r>
              <a:rPr lang="en-GB" sz="2200" dirty="0">
                <a:solidFill>
                  <a:srgbClr val="414141"/>
                </a:solidFill>
              </a:rPr>
              <a:t>)</a:t>
            </a:r>
          </a:p>
          <a:p>
            <a:pPr>
              <a:lnSpc>
                <a:spcPts val="2240"/>
              </a:lnSpc>
            </a:pPr>
            <a:endParaRPr lang="en-GB" sz="2200" b="1" dirty="0">
              <a:solidFill>
                <a:srgbClr val="414141"/>
              </a:solidFill>
            </a:endParaRPr>
          </a:p>
          <a:p>
            <a:pPr>
              <a:lnSpc>
                <a:spcPts val="2240"/>
              </a:lnSpc>
            </a:pPr>
            <a:endParaRPr lang="en-GB" sz="2200" b="1" dirty="0">
              <a:solidFill>
                <a:srgbClr val="414141"/>
              </a:solidFill>
            </a:endParaRPr>
          </a:p>
          <a:p>
            <a:pPr>
              <a:lnSpc>
                <a:spcPts val="2240"/>
              </a:lnSpc>
            </a:pPr>
            <a:r>
              <a:rPr lang="en-GB" sz="2200" b="1" dirty="0" err="1">
                <a:solidFill>
                  <a:srgbClr val="414141"/>
                </a:solidFill>
              </a:rPr>
              <a:t>Uporabite</a:t>
            </a:r>
            <a:r>
              <a:rPr lang="en-GB" sz="2200" b="1" dirty="0">
                <a:solidFill>
                  <a:srgbClr val="414141"/>
                </a:solidFill>
              </a:rPr>
              <a:t> v </a:t>
            </a:r>
            <a:r>
              <a:rPr lang="en-GB" sz="2200" b="1" dirty="0" err="1">
                <a:solidFill>
                  <a:srgbClr val="414141"/>
                </a:solidFill>
              </a:rPr>
              <a:t>svojem</a:t>
            </a:r>
            <a:r>
              <a:rPr lang="en-GB" sz="2200" b="1" dirty="0">
                <a:solidFill>
                  <a:srgbClr val="414141"/>
                </a:solidFill>
              </a:rPr>
              <a:t> </a:t>
            </a:r>
            <a:r>
              <a:rPr lang="en-GB" sz="2200" b="1" dirty="0" err="1">
                <a:solidFill>
                  <a:srgbClr val="414141"/>
                </a:solidFill>
              </a:rPr>
              <a:t>konceptu</a:t>
            </a:r>
            <a:r>
              <a:rPr lang="en-GB" sz="2200" b="1" dirty="0">
                <a:solidFill>
                  <a:srgbClr val="414141"/>
                </a:solidFill>
              </a:rPr>
              <a:t>: </a:t>
            </a:r>
          </a:p>
          <a:p>
            <a:pPr>
              <a:lnSpc>
                <a:spcPts val="2240"/>
              </a:lnSpc>
            </a:pPr>
            <a:r>
              <a:rPr lang="en-GB" sz="2200" dirty="0" err="1">
                <a:solidFill>
                  <a:srgbClr val="414141"/>
                </a:solidFill>
              </a:rPr>
              <a:t>Kje</a:t>
            </a:r>
            <a:r>
              <a:rPr lang="en-GB" sz="2200" dirty="0">
                <a:solidFill>
                  <a:srgbClr val="414141"/>
                </a:solidFill>
              </a:rPr>
              <a:t> se </a:t>
            </a:r>
            <a:r>
              <a:rPr lang="en-GB" sz="2200" dirty="0" err="1">
                <a:solidFill>
                  <a:srgbClr val="414141"/>
                </a:solidFill>
              </a:rPr>
              <a:t>nahaja</a:t>
            </a:r>
            <a:r>
              <a:rPr lang="en-GB" sz="2200" dirty="0">
                <a:solidFill>
                  <a:srgbClr val="414141"/>
                </a:solidFill>
              </a:rPr>
              <a:t> </a:t>
            </a:r>
            <a:r>
              <a:rPr lang="en-GB" sz="2200" dirty="0" err="1">
                <a:solidFill>
                  <a:srgbClr val="414141"/>
                </a:solidFill>
              </a:rPr>
              <a:t>vaša</a:t>
            </a:r>
            <a:r>
              <a:rPr lang="en-GB" sz="2200" dirty="0">
                <a:solidFill>
                  <a:srgbClr val="414141"/>
                </a:solidFill>
              </a:rPr>
              <a:t> </a:t>
            </a:r>
            <a:r>
              <a:rPr lang="en-GB" sz="2200" dirty="0" err="1">
                <a:solidFill>
                  <a:srgbClr val="414141"/>
                </a:solidFill>
              </a:rPr>
              <a:t>nastanitev</a:t>
            </a:r>
            <a:r>
              <a:rPr lang="en-GB" sz="2200" dirty="0">
                <a:solidFill>
                  <a:srgbClr val="414141"/>
                </a:solidFill>
              </a:rPr>
              <a:t>? </a:t>
            </a:r>
            <a:r>
              <a:rPr lang="en-GB" sz="2200" dirty="0" err="1">
                <a:solidFill>
                  <a:srgbClr val="414141"/>
                </a:solidFill>
              </a:rPr>
              <a:t>Večina</a:t>
            </a:r>
            <a:r>
              <a:rPr lang="en-GB" sz="2200" dirty="0">
                <a:solidFill>
                  <a:srgbClr val="414141"/>
                </a:solidFill>
              </a:rPr>
              <a:t> </a:t>
            </a:r>
            <a:r>
              <a:rPr lang="en-GB" sz="2200" dirty="0" err="1">
                <a:solidFill>
                  <a:srgbClr val="414141"/>
                </a:solidFill>
              </a:rPr>
              <a:t>odličnih</a:t>
            </a:r>
            <a:r>
              <a:rPr lang="en-GB" sz="2200" dirty="0">
                <a:solidFill>
                  <a:srgbClr val="414141"/>
                </a:solidFill>
              </a:rPr>
              <a:t> </a:t>
            </a:r>
            <a:r>
              <a:rPr lang="en-GB" sz="2200" dirty="0" err="1">
                <a:solidFill>
                  <a:srgbClr val="414141"/>
                </a:solidFill>
              </a:rPr>
              <a:t>nastanitev</a:t>
            </a:r>
            <a:r>
              <a:rPr lang="en-GB" sz="2200" dirty="0">
                <a:solidFill>
                  <a:srgbClr val="414141"/>
                </a:solidFill>
              </a:rPr>
              <a:t> </a:t>
            </a:r>
            <a:r>
              <a:rPr lang="en-GB" sz="2200" dirty="0" err="1">
                <a:solidFill>
                  <a:srgbClr val="414141"/>
                </a:solidFill>
              </a:rPr>
              <a:t>združuje</a:t>
            </a:r>
            <a:r>
              <a:rPr lang="en-GB" sz="2200" dirty="0">
                <a:solidFill>
                  <a:srgbClr val="414141"/>
                </a:solidFill>
              </a:rPr>
              <a:t> 2–3 </a:t>
            </a:r>
            <a:r>
              <a:rPr lang="en-GB" sz="2200" dirty="0" err="1">
                <a:solidFill>
                  <a:srgbClr val="414141"/>
                </a:solidFill>
              </a:rPr>
              <a:t>področja</a:t>
            </a:r>
            <a:r>
              <a:rPr lang="en-GB" sz="2200" dirty="0">
                <a:solidFill>
                  <a:srgbClr val="414141"/>
                </a:solidFill>
              </a:rPr>
              <a:t>. </a:t>
            </a:r>
            <a:r>
              <a:rPr lang="en-GB" sz="2200" dirty="0" err="1">
                <a:solidFill>
                  <a:srgbClr val="414141"/>
                </a:solidFill>
              </a:rPr>
              <a:t>Najboljše</a:t>
            </a:r>
            <a:r>
              <a:rPr lang="en-GB" sz="2200" dirty="0">
                <a:solidFill>
                  <a:srgbClr val="414141"/>
                </a:solidFill>
              </a:rPr>
              <a:t> pa </a:t>
            </a:r>
            <a:r>
              <a:rPr lang="en-GB" sz="2200" dirty="0" err="1">
                <a:solidFill>
                  <a:srgbClr val="414141"/>
                </a:solidFill>
              </a:rPr>
              <a:t>zajemajo</a:t>
            </a:r>
            <a:r>
              <a:rPr lang="en-GB" sz="2200" dirty="0">
                <a:solidFill>
                  <a:srgbClr val="414141"/>
                </a:solidFill>
              </a:rPr>
              <a:t> </a:t>
            </a:r>
            <a:r>
              <a:rPr lang="en-GB" sz="2200" dirty="0" err="1">
                <a:solidFill>
                  <a:srgbClr val="414141"/>
                </a:solidFill>
              </a:rPr>
              <a:t>vsa</a:t>
            </a:r>
            <a:r>
              <a:rPr lang="en-GB" sz="2200" dirty="0">
                <a:solidFill>
                  <a:srgbClr val="414141"/>
                </a:solidFill>
              </a:rPr>
              <a:t>.</a:t>
            </a:r>
          </a:p>
        </p:txBody>
      </p:sp>
    </p:spTree>
    <p:extLst>
      <p:ext uri="{BB962C8B-B14F-4D97-AF65-F5344CB8AC3E}">
        <p14:creationId xmlns:p14="http://schemas.microsoft.com/office/powerpoint/2010/main" val="690267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790C-E0C9-5F8B-F8ED-20B3955EF25C}"/>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EB0A4387-AABA-9A4B-9E38-A01104812C87}"/>
              </a:ext>
            </a:extLst>
          </p:cNvPr>
          <p:cNvSpPr txBox="1"/>
          <p:nvPr/>
        </p:nvSpPr>
        <p:spPr>
          <a:xfrm>
            <a:off x="7053709" y="5107438"/>
            <a:ext cx="405931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b="1" dirty="0">
                <a:solidFill>
                  <a:srgbClr val="414141"/>
                </a:solidFill>
              </a:rPr>
              <a:t>Štiri področja izkušnje - Vir:</a:t>
            </a:r>
            <a:r>
              <a:rPr lang="en-IE" sz="1200"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sz="1200" dirty="0">
              <a:solidFill>
                <a:srgbClr val="459597"/>
              </a:solidFill>
            </a:endParaRPr>
          </a:p>
          <a:p>
            <a:pPr algn="ctr"/>
            <a:endParaRPr lang="en-IE" sz="1200" dirty="0">
              <a:solidFill>
                <a:srgbClr val="414141"/>
              </a:solidFill>
            </a:endParaRPr>
          </a:p>
        </p:txBody>
      </p:sp>
      <p:cxnSp>
        <p:nvCxnSpPr>
          <p:cNvPr id="7" name="Straight Connector 6">
            <a:extLst>
              <a:ext uri="{FF2B5EF4-FFF2-40B4-BE49-F238E27FC236}">
                <a16:creationId xmlns:a16="http://schemas.microsoft.com/office/drawing/2014/main" id="{25265373-4089-29A1-4405-3CD6F89708CC}"/>
              </a:ext>
            </a:extLst>
          </p:cNvPr>
          <p:cNvCxnSpPr>
            <a:cxnSpLocks/>
          </p:cNvCxnSpPr>
          <p:nvPr/>
        </p:nvCxnSpPr>
        <p:spPr>
          <a:xfrm>
            <a:off x="0" y="16777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692C17D-8389-F347-9D2D-357EAC4D1813}"/>
              </a:ext>
            </a:extLst>
          </p:cNvPr>
          <p:cNvSpPr txBox="1">
            <a:spLocks/>
          </p:cNvSpPr>
          <p:nvPr/>
        </p:nvSpPr>
        <p:spPr>
          <a:xfrm>
            <a:off x="485146" y="418331"/>
            <a:ext cx="606805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Pojasnjuje, kako opredeliti močno vrednostno ponudbo</a:t>
            </a:r>
          </a:p>
          <a:p>
            <a:pPr>
              <a:lnSpc>
                <a:spcPts val="3720"/>
              </a:lnSpc>
            </a:pPr>
            <a:endParaRPr lang="en-US" dirty="0"/>
          </a:p>
        </p:txBody>
      </p:sp>
      <p:sp>
        <p:nvSpPr>
          <p:cNvPr id="11" name="Text Placeholder 3">
            <a:extLst>
              <a:ext uri="{FF2B5EF4-FFF2-40B4-BE49-F238E27FC236}">
                <a16:creationId xmlns:a16="http://schemas.microsoft.com/office/drawing/2014/main" id="{D5501E37-2D9D-DF1A-AE2C-EFBE54F1F9DB}"/>
              </a:ext>
            </a:extLst>
          </p:cNvPr>
          <p:cNvSpPr txBox="1">
            <a:spLocks/>
          </p:cNvSpPr>
          <p:nvPr/>
        </p:nvSpPr>
        <p:spPr>
          <a:xfrm>
            <a:off x="485146" y="3071401"/>
            <a:ext cx="592025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459597"/>
                </a:solidFill>
              </a:rPr>
              <a:t>„Sladka točka“</a:t>
            </a:r>
          </a:p>
          <a:p>
            <a:pPr>
              <a:lnSpc>
                <a:spcPts val="2340"/>
              </a:lnSpc>
              <a:buClr>
                <a:srgbClr val="64AFAF"/>
              </a:buClr>
            </a:pPr>
            <a:endParaRPr lang="en-GB" dirty="0"/>
          </a:p>
          <a:p>
            <a:pPr>
              <a:lnSpc>
                <a:spcPts val="2340"/>
              </a:lnSpc>
              <a:buClr>
                <a:srgbClr val="64AFAF"/>
              </a:buClr>
            </a:pPr>
            <a:r>
              <a:rPr lang="en-GB" dirty="0"/>
              <a:t>Izkušnja lahko obsega štiri različne sfere izkušnje. Lahko vključuje aktivno ali pasivno sodelovanje, potopitveno ali absorpcijsko izkušnjo. </a:t>
            </a:r>
          </a:p>
          <a:p>
            <a:pPr>
              <a:lnSpc>
                <a:spcPts val="2340"/>
              </a:lnSpc>
              <a:buClr>
                <a:srgbClr val="64AFAF"/>
              </a:buClr>
            </a:pPr>
            <a:endParaRPr lang="en-GB" dirty="0"/>
          </a:p>
          <a:p>
            <a:pPr>
              <a:lnSpc>
                <a:spcPts val="2340"/>
              </a:lnSpc>
              <a:buClr>
                <a:srgbClr val="64AFAF"/>
              </a:buClr>
            </a:pPr>
            <a:r>
              <a:rPr lang="en-GB" dirty="0"/>
              <a:t>Podjetje se mora vprašati, kakšno konkretno izkušnjo želi ponuditi. S pregledom vseh </a:t>
            </a:r>
            <a:r>
              <a:rPr lang="en-US" dirty="0"/>
              <a:t>štirih področij in potreb gostov lahko podjetje najde svojo </a:t>
            </a:r>
            <a:r>
              <a:rPr lang="en-GB" dirty="0"/>
              <a:t>idealno izkušnjo.</a:t>
            </a:r>
          </a:p>
          <a:p>
            <a:pPr>
              <a:lnSpc>
                <a:spcPts val="2340"/>
              </a:lnSpc>
              <a:buClr>
                <a:srgbClr val="64AFAF"/>
              </a:buClr>
            </a:pPr>
            <a:endParaRPr lang="en-GB" dirty="0"/>
          </a:p>
        </p:txBody>
      </p:sp>
      <p:sp>
        <p:nvSpPr>
          <p:cNvPr id="12" name="Text Placeholder 6">
            <a:extLst>
              <a:ext uri="{FF2B5EF4-FFF2-40B4-BE49-F238E27FC236}">
                <a16:creationId xmlns:a16="http://schemas.microsoft.com/office/drawing/2014/main" id="{78AB25A7-5DAF-2141-CEDD-1BDA09A01252}"/>
              </a:ext>
            </a:extLst>
          </p:cNvPr>
          <p:cNvSpPr txBox="1">
            <a:spLocks/>
          </p:cNvSpPr>
          <p:nvPr/>
        </p:nvSpPr>
        <p:spPr>
          <a:xfrm>
            <a:off x="485146" y="1964784"/>
            <a:ext cx="54335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Zakaj bi gost izbral vašo nastanitev pred drugimi</a:t>
            </a:r>
          </a:p>
        </p:txBody>
      </p:sp>
      <p:sp>
        <p:nvSpPr>
          <p:cNvPr id="19" name="Slide Number Placeholder 5">
            <a:extLst>
              <a:ext uri="{FF2B5EF4-FFF2-40B4-BE49-F238E27FC236}">
                <a16:creationId xmlns:a16="http://schemas.microsoft.com/office/drawing/2014/main" id="{9CF81F06-375E-6EE8-2D29-271E899E9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grpSp>
        <p:nvGrpSpPr>
          <p:cNvPr id="20" name="Group 19">
            <a:extLst>
              <a:ext uri="{FF2B5EF4-FFF2-40B4-BE49-F238E27FC236}">
                <a16:creationId xmlns:a16="http://schemas.microsoft.com/office/drawing/2014/main" id="{42FCA055-E179-91B9-C582-1762D3053AE2}"/>
              </a:ext>
            </a:extLst>
          </p:cNvPr>
          <p:cNvGrpSpPr/>
          <p:nvPr/>
        </p:nvGrpSpPr>
        <p:grpSpPr>
          <a:xfrm>
            <a:off x="6156462" y="730117"/>
            <a:ext cx="5634864" cy="4209731"/>
            <a:chOff x="5983979" y="2501081"/>
            <a:chExt cx="5173714" cy="3865212"/>
          </a:xfrm>
        </p:grpSpPr>
        <p:cxnSp>
          <p:nvCxnSpPr>
            <p:cNvPr id="21" name="Straight Arrow Connector 20">
              <a:extLst>
                <a:ext uri="{FF2B5EF4-FFF2-40B4-BE49-F238E27FC236}">
                  <a16:creationId xmlns:a16="http://schemas.microsoft.com/office/drawing/2014/main" id="{EFE792D8-07F5-2677-DB3C-5ED84260F7E4}"/>
                </a:ext>
              </a:extLst>
            </p:cNvPr>
            <p:cNvCxnSpPr>
              <a:cxnSpLocks/>
            </p:cNvCxnSpPr>
            <p:nvPr/>
          </p:nvCxnSpPr>
          <p:spPr>
            <a:xfrm>
              <a:off x="7023819" y="4247388"/>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0583CD-5EBA-6279-CE2B-EC96BE7BCA5A}"/>
                </a:ext>
              </a:extLst>
            </p:cNvPr>
            <p:cNvCxnSpPr>
              <a:cxnSpLocks/>
            </p:cNvCxnSpPr>
            <p:nvPr/>
          </p:nvCxnSpPr>
          <p:spPr>
            <a:xfrm rot="5400000">
              <a:off x="7006996" y="4309157"/>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053A064-BF7F-0029-CA04-0DFA188D77D6}"/>
                </a:ext>
              </a:extLst>
            </p:cNvPr>
            <p:cNvGrpSpPr/>
            <p:nvPr/>
          </p:nvGrpSpPr>
          <p:grpSpPr>
            <a:xfrm>
              <a:off x="5983979" y="2501081"/>
              <a:ext cx="5173714" cy="3865212"/>
              <a:chOff x="6761184" y="2479825"/>
              <a:chExt cx="4368370" cy="3263552"/>
            </a:xfrm>
          </p:grpSpPr>
          <p:sp>
            <p:nvSpPr>
              <p:cNvPr id="29" name="Freeform 28">
                <a:extLst>
                  <a:ext uri="{FF2B5EF4-FFF2-40B4-BE49-F238E27FC236}">
                    <a16:creationId xmlns:a16="http://schemas.microsoft.com/office/drawing/2014/main" id="{809DB066-0D61-06EF-96D3-997FE7F631E4}"/>
                  </a:ext>
                </a:extLst>
              </p:cNvPr>
              <p:cNvSpPr/>
              <p:nvPr/>
            </p:nvSpPr>
            <p:spPr>
              <a:xfrm>
                <a:off x="8978402" y="2814887"/>
                <a:ext cx="1123760" cy="1095852"/>
              </a:xfrm>
              <a:custGeom>
                <a:avLst/>
                <a:gdLst>
                  <a:gd name="connsiteX0" fmla="*/ 0 w 1123760"/>
                  <a:gd name="connsiteY0" fmla="*/ 0 h 1095852"/>
                  <a:gd name="connsiteX1" fmla="*/ 78222 w 1123760"/>
                  <a:gd name="connsiteY1" fmla="*/ 3908 h 1095852"/>
                  <a:gd name="connsiteX2" fmla="*/ 1120671 w 1123760"/>
                  <a:gd name="connsiteY2" fmla="*/ 1035328 h 1095852"/>
                  <a:gd name="connsiteX3" fmla="*/ 1123760 w 1123760"/>
                  <a:gd name="connsiteY3" fmla="*/ 1095852 h 1095852"/>
                  <a:gd name="connsiteX4" fmla="*/ 0 w 1123760"/>
                  <a:gd name="connsiteY4" fmla="*/ 1095852 h 1095852"/>
                  <a:gd name="connsiteX5" fmla="*/ 0 w 1123760"/>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60" h="1095852">
                    <a:moveTo>
                      <a:pt x="0" y="0"/>
                    </a:moveTo>
                    <a:lnTo>
                      <a:pt x="78222" y="3908"/>
                    </a:lnTo>
                    <a:cubicBezTo>
                      <a:pt x="627876" y="59138"/>
                      <a:pt x="1064851" y="491489"/>
                      <a:pt x="1120671" y="1035328"/>
                    </a:cubicBezTo>
                    <a:lnTo>
                      <a:pt x="1123760" y="1095852"/>
                    </a:lnTo>
                    <a:lnTo>
                      <a:pt x="0" y="1095852"/>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0" name="Freeform 29">
                <a:extLst>
                  <a:ext uri="{FF2B5EF4-FFF2-40B4-BE49-F238E27FC236}">
                    <a16:creationId xmlns:a16="http://schemas.microsoft.com/office/drawing/2014/main" id="{CFD96876-086F-07BC-48C6-BE7C9042F82B}"/>
                  </a:ext>
                </a:extLst>
              </p:cNvPr>
              <p:cNvSpPr/>
              <p:nvPr/>
            </p:nvSpPr>
            <p:spPr>
              <a:xfrm>
                <a:off x="7772266" y="2814887"/>
                <a:ext cx="1123758" cy="1095852"/>
              </a:xfrm>
              <a:custGeom>
                <a:avLst/>
                <a:gdLst>
                  <a:gd name="connsiteX0" fmla="*/ 1123758 w 1123758"/>
                  <a:gd name="connsiteY0" fmla="*/ 0 h 1095852"/>
                  <a:gd name="connsiteX1" fmla="*/ 1123758 w 1123758"/>
                  <a:gd name="connsiteY1" fmla="*/ 1095852 h 1095852"/>
                  <a:gd name="connsiteX2" fmla="*/ 0 w 1123758"/>
                  <a:gd name="connsiteY2" fmla="*/ 1095852 h 1095852"/>
                  <a:gd name="connsiteX3" fmla="*/ 3089 w 1123758"/>
                  <a:gd name="connsiteY3" fmla="*/ 1035328 h 1095852"/>
                  <a:gd name="connsiteX4" fmla="*/ 1045538 w 1123758"/>
                  <a:gd name="connsiteY4" fmla="*/ 3908 h 1095852"/>
                  <a:gd name="connsiteX5" fmla="*/ 1123758 w 1123758"/>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58" h="1095852">
                    <a:moveTo>
                      <a:pt x="1123758" y="0"/>
                    </a:moveTo>
                    <a:lnTo>
                      <a:pt x="1123758" y="1095852"/>
                    </a:lnTo>
                    <a:lnTo>
                      <a:pt x="0" y="1095852"/>
                    </a:lnTo>
                    <a:lnTo>
                      <a:pt x="3089" y="1035328"/>
                    </a:lnTo>
                    <a:cubicBezTo>
                      <a:pt x="58909" y="491489"/>
                      <a:pt x="495885" y="59138"/>
                      <a:pt x="1045538" y="3908"/>
                    </a:cubicBezTo>
                    <a:lnTo>
                      <a:pt x="1123758"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1" name="Freeform 30">
                <a:extLst>
                  <a:ext uri="{FF2B5EF4-FFF2-40B4-BE49-F238E27FC236}">
                    <a16:creationId xmlns:a16="http://schemas.microsoft.com/office/drawing/2014/main" id="{F94DA86C-F110-3643-62F0-54A89F21C99F}"/>
                  </a:ext>
                </a:extLst>
              </p:cNvPr>
              <p:cNvSpPr/>
              <p:nvPr/>
            </p:nvSpPr>
            <p:spPr>
              <a:xfrm>
                <a:off x="7770589" y="3993117"/>
                <a:ext cx="1125435" cy="1128718"/>
              </a:xfrm>
              <a:custGeom>
                <a:avLst/>
                <a:gdLst>
                  <a:gd name="connsiteX0" fmla="*/ 0 w 1125435"/>
                  <a:gd name="connsiteY0" fmla="*/ 0 h 1128718"/>
                  <a:gd name="connsiteX1" fmla="*/ 1125435 w 1125435"/>
                  <a:gd name="connsiteY1" fmla="*/ 0 h 1128718"/>
                  <a:gd name="connsiteX2" fmla="*/ 1125435 w 1125435"/>
                  <a:gd name="connsiteY2" fmla="*/ 1128718 h 1128718"/>
                  <a:gd name="connsiteX3" fmla="*/ 1047215 w 1125435"/>
                  <a:gd name="connsiteY3" fmla="*/ 1124810 h 1128718"/>
                  <a:gd name="connsiteX4" fmla="*/ 4766 w 1125435"/>
                  <a:gd name="connsiteY4" fmla="*/ 93390 h 1128718"/>
                  <a:gd name="connsiteX5" fmla="*/ 0 w 1125435"/>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5" h="1128718">
                    <a:moveTo>
                      <a:pt x="0" y="0"/>
                    </a:moveTo>
                    <a:lnTo>
                      <a:pt x="1125435" y="0"/>
                    </a:lnTo>
                    <a:lnTo>
                      <a:pt x="1125435" y="1128718"/>
                    </a:lnTo>
                    <a:lnTo>
                      <a:pt x="1047215" y="1124810"/>
                    </a:lnTo>
                    <a:cubicBezTo>
                      <a:pt x="497562" y="1069581"/>
                      <a:pt x="60586" y="637229"/>
                      <a:pt x="4766" y="93390"/>
                    </a:cubicBez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2" name="Freeform 31">
                <a:extLst>
                  <a:ext uri="{FF2B5EF4-FFF2-40B4-BE49-F238E27FC236}">
                    <a16:creationId xmlns:a16="http://schemas.microsoft.com/office/drawing/2014/main" id="{2EF0625E-EE67-5337-0E88-3938D0856621}"/>
                  </a:ext>
                </a:extLst>
              </p:cNvPr>
              <p:cNvSpPr/>
              <p:nvPr/>
            </p:nvSpPr>
            <p:spPr>
              <a:xfrm>
                <a:off x="8978402" y="3993117"/>
                <a:ext cx="1125437" cy="1128718"/>
              </a:xfrm>
              <a:custGeom>
                <a:avLst/>
                <a:gdLst>
                  <a:gd name="connsiteX0" fmla="*/ 0 w 1125437"/>
                  <a:gd name="connsiteY0" fmla="*/ 0 h 1128718"/>
                  <a:gd name="connsiteX1" fmla="*/ 1125437 w 1125437"/>
                  <a:gd name="connsiteY1" fmla="*/ 0 h 1128718"/>
                  <a:gd name="connsiteX2" fmla="*/ 1120671 w 1125437"/>
                  <a:gd name="connsiteY2" fmla="*/ 93390 h 1128718"/>
                  <a:gd name="connsiteX3" fmla="*/ 78222 w 1125437"/>
                  <a:gd name="connsiteY3" fmla="*/ 1124810 h 1128718"/>
                  <a:gd name="connsiteX4" fmla="*/ 0 w 1125437"/>
                  <a:gd name="connsiteY4" fmla="*/ 1128718 h 1128718"/>
                  <a:gd name="connsiteX5" fmla="*/ 0 w 1125437"/>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7" h="1128718">
                    <a:moveTo>
                      <a:pt x="0" y="0"/>
                    </a:moveTo>
                    <a:lnTo>
                      <a:pt x="1125437" y="0"/>
                    </a:lnTo>
                    <a:lnTo>
                      <a:pt x="1120671" y="93390"/>
                    </a:lnTo>
                    <a:cubicBezTo>
                      <a:pt x="1064851" y="637229"/>
                      <a:pt x="627876" y="1069581"/>
                      <a:pt x="78222" y="1124810"/>
                    </a:cubicBezTo>
                    <a:lnTo>
                      <a:pt x="0" y="1128718"/>
                    </a:lnTo>
                    <a:lnTo>
                      <a:pt x="0" y="0"/>
                    </a:lnTo>
                    <a:close/>
                  </a:path>
                </a:pathLst>
              </a:custGeom>
              <a:solidFill>
                <a:srgbClr val="64AF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3" name="Oval 32">
                <a:extLst>
                  <a:ext uri="{FF2B5EF4-FFF2-40B4-BE49-F238E27FC236}">
                    <a16:creationId xmlns:a16="http://schemas.microsoft.com/office/drawing/2014/main" id="{B16492C7-0985-CC2F-431A-B387818F3E80}"/>
                  </a:ext>
                </a:extLst>
              </p:cNvPr>
              <p:cNvSpPr/>
              <p:nvPr/>
            </p:nvSpPr>
            <p:spPr>
              <a:xfrm>
                <a:off x="8532188" y="3567621"/>
                <a:ext cx="810051" cy="80148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34" name="TextBox 33">
                <a:extLst>
                  <a:ext uri="{FF2B5EF4-FFF2-40B4-BE49-F238E27FC236}">
                    <a16:creationId xmlns:a16="http://schemas.microsoft.com/office/drawing/2014/main" id="{6490C8C7-7BF4-B17E-CF69-671D6682DD35}"/>
                  </a:ext>
                </a:extLst>
              </p:cNvPr>
              <p:cNvSpPr txBox="1"/>
              <p:nvPr/>
            </p:nvSpPr>
            <p:spPr>
              <a:xfrm>
                <a:off x="7770588" y="3305148"/>
                <a:ext cx="1269245" cy="262461"/>
              </a:xfrm>
              <a:prstGeom prst="rect">
                <a:avLst/>
              </a:prstGeom>
              <a:noFill/>
            </p:spPr>
            <p:txBody>
              <a:bodyPr wrap="square">
                <a:spAutoFit/>
              </a:bodyPr>
              <a:lstStyle/>
              <a:p>
                <a:pPr algn="ctr"/>
                <a:r>
                  <a:rPr lang="en-GB" sz="1550" b="1" dirty="0">
                    <a:solidFill>
                      <a:schemeClr val="bg1"/>
                    </a:solidFill>
                  </a:rPr>
                  <a:t>Zabava</a:t>
                </a:r>
                <a:endParaRPr lang="en-US" sz="1550" dirty="0">
                  <a:solidFill>
                    <a:schemeClr val="bg1"/>
                  </a:solidFill>
                </a:endParaRPr>
              </a:p>
            </p:txBody>
          </p:sp>
          <p:sp>
            <p:nvSpPr>
              <p:cNvPr id="35" name="TextBox 34">
                <a:extLst>
                  <a:ext uri="{FF2B5EF4-FFF2-40B4-BE49-F238E27FC236}">
                    <a16:creationId xmlns:a16="http://schemas.microsoft.com/office/drawing/2014/main" id="{DEE17099-28E0-CD74-F711-CDB8418F9B17}"/>
                  </a:ext>
                </a:extLst>
              </p:cNvPr>
              <p:cNvSpPr txBox="1"/>
              <p:nvPr/>
            </p:nvSpPr>
            <p:spPr>
              <a:xfrm>
                <a:off x="8844045" y="3282000"/>
                <a:ext cx="1269245" cy="262461"/>
              </a:xfrm>
              <a:prstGeom prst="rect">
                <a:avLst/>
              </a:prstGeom>
              <a:noFill/>
            </p:spPr>
            <p:txBody>
              <a:bodyPr wrap="square">
                <a:spAutoFit/>
              </a:bodyPr>
              <a:lstStyle/>
              <a:p>
                <a:pPr algn="ctr"/>
                <a:r>
                  <a:rPr lang="en-GB" sz="1550" b="1" dirty="0">
                    <a:solidFill>
                      <a:schemeClr val="bg1"/>
                    </a:solidFill>
                  </a:rPr>
                  <a:t>Izobraževalna</a:t>
                </a:r>
                <a:endParaRPr lang="en-US" sz="1550" dirty="0">
                  <a:solidFill>
                    <a:schemeClr val="bg1"/>
                  </a:solidFill>
                </a:endParaRPr>
              </a:p>
            </p:txBody>
          </p:sp>
          <p:sp>
            <p:nvSpPr>
              <p:cNvPr id="36" name="TextBox 35">
                <a:extLst>
                  <a:ext uri="{FF2B5EF4-FFF2-40B4-BE49-F238E27FC236}">
                    <a16:creationId xmlns:a16="http://schemas.microsoft.com/office/drawing/2014/main" id="{0CDED9F0-B7C3-5334-1867-BA5D6ED4CBEE}"/>
                  </a:ext>
                </a:extLst>
              </p:cNvPr>
              <p:cNvSpPr txBox="1"/>
              <p:nvPr/>
            </p:nvSpPr>
            <p:spPr>
              <a:xfrm>
                <a:off x="7822567" y="4363948"/>
                <a:ext cx="1269245" cy="453341"/>
              </a:xfrm>
              <a:prstGeom prst="rect">
                <a:avLst/>
              </a:prstGeom>
              <a:noFill/>
            </p:spPr>
            <p:txBody>
              <a:bodyPr wrap="square">
                <a:spAutoFit/>
              </a:bodyPr>
              <a:lstStyle/>
              <a:p>
                <a:pPr algn="ctr"/>
                <a:r>
                  <a:rPr lang="en-GB" sz="1550" b="1" dirty="0" err="1">
                    <a:solidFill>
                      <a:schemeClr val="bg1"/>
                    </a:solidFill>
                  </a:rPr>
                  <a:t>Estetsko</a:t>
                </a:r>
                <a:r>
                  <a:rPr lang="en-GB" sz="1550" b="1" dirty="0">
                    <a:solidFill>
                      <a:schemeClr val="bg1"/>
                    </a:solidFill>
                  </a:rPr>
                  <a:t> </a:t>
                </a:r>
              </a:p>
              <a:p>
                <a:pPr algn="ctr"/>
                <a:endParaRPr lang="en-US" sz="1550" dirty="0">
                  <a:solidFill>
                    <a:schemeClr val="bg1"/>
                  </a:solidFill>
                </a:endParaRPr>
              </a:p>
            </p:txBody>
          </p:sp>
          <p:sp>
            <p:nvSpPr>
              <p:cNvPr id="37" name="TextBox 36">
                <a:extLst>
                  <a:ext uri="{FF2B5EF4-FFF2-40B4-BE49-F238E27FC236}">
                    <a16:creationId xmlns:a16="http://schemas.microsoft.com/office/drawing/2014/main" id="{EEEEA580-8201-484E-3EF6-F026A86B4E79}"/>
                  </a:ext>
                </a:extLst>
              </p:cNvPr>
              <p:cNvSpPr txBox="1"/>
              <p:nvPr/>
            </p:nvSpPr>
            <p:spPr>
              <a:xfrm>
                <a:off x="8896024" y="4372074"/>
                <a:ext cx="1269245" cy="262461"/>
              </a:xfrm>
              <a:prstGeom prst="rect">
                <a:avLst/>
              </a:prstGeom>
              <a:noFill/>
            </p:spPr>
            <p:txBody>
              <a:bodyPr wrap="square">
                <a:spAutoFit/>
              </a:bodyPr>
              <a:lstStyle/>
              <a:p>
                <a:pPr algn="ctr"/>
                <a:r>
                  <a:rPr lang="en-GB" sz="1550" b="1" dirty="0">
                    <a:solidFill>
                      <a:schemeClr val="bg1"/>
                    </a:solidFill>
                  </a:rPr>
                  <a:t>Eskapistično</a:t>
                </a:r>
                <a:endParaRPr lang="en-US" sz="1550" dirty="0">
                  <a:solidFill>
                    <a:schemeClr val="bg1"/>
                  </a:solidFill>
                </a:endParaRPr>
              </a:p>
            </p:txBody>
          </p:sp>
          <p:sp>
            <p:nvSpPr>
              <p:cNvPr id="38" name="TextBox 37">
                <a:extLst>
                  <a:ext uri="{FF2B5EF4-FFF2-40B4-BE49-F238E27FC236}">
                    <a16:creationId xmlns:a16="http://schemas.microsoft.com/office/drawing/2014/main" id="{2FA7EFE7-6280-0526-4D3F-7D7B6AE1905A}"/>
                  </a:ext>
                </a:extLst>
              </p:cNvPr>
              <p:cNvSpPr txBox="1"/>
              <p:nvPr/>
            </p:nvSpPr>
            <p:spPr>
              <a:xfrm>
                <a:off x="8492691" y="5290036"/>
                <a:ext cx="882172" cy="453341"/>
              </a:xfrm>
              <a:prstGeom prst="rect">
                <a:avLst/>
              </a:prstGeom>
              <a:noFill/>
            </p:spPr>
            <p:txBody>
              <a:bodyPr wrap="square">
                <a:spAutoFit/>
              </a:bodyPr>
              <a:lstStyle/>
              <a:p>
                <a:pPr algn="ctr"/>
                <a:r>
                  <a:rPr lang="en-GB" sz="1550" b="1" dirty="0">
                    <a:solidFill>
                      <a:srgbClr val="414141"/>
                    </a:solidFill>
                  </a:rPr>
                  <a:t>Potopitev</a:t>
                </a:r>
              </a:p>
              <a:p>
                <a:pPr algn="ctr"/>
                <a:endParaRPr lang="en-US" sz="1550" dirty="0">
                  <a:solidFill>
                    <a:srgbClr val="414141"/>
                  </a:solidFill>
                </a:endParaRPr>
              </a:p>
            </p:txBody>
          </p:sp>
          <p:sp>
            <p:nvSpPr>
              <p:cNvPr id="39" name="TextBox 38">
                <a:extLst>
                  <a:ext uri="{FF2B5EF4-FFF2-40B4-BE49-F238E27FC236}">
                    <a16:creationId xmlns:a16="http://schemas.microsoft.com/office/drawing/2014/main" id="{0D9AEB92-7184-28BE-1766-4B2AA82C6781}"/>
                  </a:ext>
                </a:extLst>
              </p:cNvPr>
              <p:cNvSpPr txBox="1"/>
              <p:nvPr/>
            </p:nvSpPr>
            <p:spPr>
              <a:xfrm>
                <a:off x="8445850" y="2479825"/>
                <a:ext cx="975855" cy="453341"/>
              </a:xfrm>
              <a:prstGeom prst="rect">
                <a:avLst/>
              </a:prstGeom>
              <a:noFill/>
            </p:spPr>
            <p:txBody>
              <a:bodyPr wrap="square">
                <a:spAutoFit/>
              </a:bodyPr>
              <a:lstStyle/>
              <a:p>
                <a:pPr algn="ctr"/>
                <a:r>
                  <a:rPr lang="en-GB" sz="1550" b="1" dirty="0">
                    <a:solidFill>
                      <a:srgbClr val="414141"/>
                    </a:solidFill>
                  </a:rPr>
                  <a:t>Absorpcija</a:t>
                </a:r>
              </a:p>
              <a:p>
                <a:pPr algn="ctr"/>
                <a:endParaRPr lang="en-US" sz="1550" dirty="0">
                  <a:solidFill>
                    <a:srgbClr val="414141"/>
                  </a:solidFill>
                </a:endParaRPr>
              </a:p>
            </p:txBody>
          </p:sp>
          <p:sp>
            <p:nvSpPr>
              <p:cNvPr id="40" name="TextBox 39">
                <a:extLst>
                  <a:ext uri="{FF2B5EF4-FFF2-40B4-BE49-F238E27FC236}">
                    <a16:creationId xmlns:a16="http://schemas.microsoft.com/office/drawing/2014/main" id="{17F7D353-DFA4-B6BB-ABD7-69B25F19C23D}"/>
                  </a:ext>
                </a:extLst>
              </p:cNvPr>
              <p:cNvSpPr txBox="1"/>
              <p:nvPr/>
            </p:nvSpPr>
            <p:spPr>
              <a:xfrm>
                <a:off x="6761184" y="3656519"/>
                <a:ext cx="975855" cy="644222"/>
              </a:xfrm>
              <a:prstGeom prst="rect">
                <a:avLst/>
              </a:prstGeom>
              <a:noFill/>
            </p:spPr>
            <p:txBody>
              <a:bodyPr wrap="square">
                <a:spAutoFit/>
              </a:bodyPr>
              <a:lstStyle/>
              <a:p>
                <a:pPr algn="ctr"/>
                <a:r>
                  <a:rPr lang="en-GB" sz="1550" b="1" dirty="0">
                    <a:solidFill>
                      <a:srgbClr val="414141"/>
                    </a:solidFill>
                  </a:rPr>
                  <a:t>Pasivna absorpcija </a:t>
                </a:r>
              </a:p>
              <a:p>
                <a:pPr algn="ctr"/>
                <a:endParaRPr lang="en-US" sz="1550" dirty="0">
                  <a:solidFill>
                    <a:srgbClr val="414141"/>
                  </a:solidFill>
                </a:endParaRPr>
              </a:p>
            </p:txBody>
          </p:sp>
          <p:sp>
            <p:nvSpPr>
              <p:cNvPr id="41" name="TextBox 40">
                <a:extLst>
                  <a:ext uri="{FF2B5EF4-FFF2-40B4-BE49-F238E27FC236}">
                    <a16:creationId xmlns:a16="http://schemas.microsoft.com/office/drawing/2014/main" id="{2FF2D108-8F78-5361-A085-B4AB829BF2D1}"/>
                  </a:ext>
                </a:extLst>
              </p:cNvPr>
              <p:cNvSpPr txBox="1"/>
              <p:nvPr/>
            </p:nvSpPr>
            <p:spPr>
              <a:xfrm>
                <a:off x="10153699" y="3656519"/>
                <a:ext cx="975855" cy="644222"/>
              </a:xfrm>
              <a:prstGeom prst="rect">
                <a:avLst/>
              </a:prstGeom>
              <a:noFill/>
            </p:spPr>
            <p:txBody>
              <a:bodyPr wrap="square">
                <a:spAutoFit/>
              </a:bodyPr>
              <a:lstStyle/>
              <a:p>
                <a:pPr algn="ctr"/>
                <a:r>
                  <a:rPr lang="en-GB" sz="1550" b="1" dirty="0">
                    <a:solidFill>
                      <a:srgbClr val="414141"/>
                    </a:solidFill>
                  </a:rPr>
                  <a:t>Aktivna absorpcija </a:t>
                </a:r>
              </a:p>
              <a:p>
                <a:pPr algn="ctr"/>
                <a:endParaRPr lang="en-US" sz="1550" dirty="0">
                  <a:solidFill>
                    <a:srgbClr val="414141"/>
                  </a:solidFill>
                </a:endParaRPr>
              </a:p>
            </p:txBody>
          </p:sp>
        </p:grpSp>
        <p:sp>
          <p:nvSpPr>
            <p:cNvPr id="24" name="TextBox 23">
              <a:extLst>
                <a:ext uri="{FF2B5EF4-FFF2-40B4-BE49-F238E27FC236}">
                  <a16:creationId xmlns:a16="http://schemas.microsoft.com/office/drawing/2014/main" id="{663839E3-C958-F5C0-61E6-C22A00460B62}"/>
                </a:ext>
              </a:extLst>
            </p:cNvPr>
            <p:cNvSpPr txBox="1"/>
            <p:nvPr/>
          </p:nvSpPr>
          <p:spPr>
            <a:xfrm>
              <a:off x="7991786" y="3892217"/>
              <a:ext cx="1165692" cy="541569"/>
            </a:xfrm>
            <a:prstGeom prst="rect">
              <a:avLst/>
            </a:prstGeom>
            <a:noFill/>
          </p:spPr>
          <p:txBody>
            <a:bodyPr wrap="square">
              <a:spAutoFit/>
            </a:bodyPr>
            <a:lstStyle/>
            <a:p>
              <a:pPr algn="ctr">
                <a:lnSpc>
                  <a:spcPts val="1860"/>
                </a:lnSpc>
              </a:pPr>
              <a:r>
                <a:rPr lang="en-GB" sz="2100" b="1" dirty="0">
                  <a:solidFill>
                    <a:srgbClr val="414141"/>
                  </a:solidFill>
                </a:rPr>
                <a:t>Štiri kraljestva</a:t>
              </a:r>
              <a:endParaRPr lang="en-US" sz="2100" dirty="0">
                <a:solidFill>
                  <a:srgbClr val="414141"/>
                </a:solidFill>
              </a:endParaRPr>
            </a:p>
          </p:txBody>
        </p:sp>
        <p:pic>
          <p:nvPicPr>
            <p:cNvPr id="25" name="Graphic 24" descr="Hike outline">
              <a:extLst>
                <a:ext uri="{FF2B5EF4-FFF2-40B4-BE49-F238E27FC236}">
                  <a16:creationId xmlns:a16="http://schemas.microsoft.com/office/drawing/2014/main" id="{443FDDE0-A717-A384-3969-8F54B07A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133" y="5008931"/>
              <a:ext cx="645869" cy="645869"/>
            </a:xfrm>
            <a:prstGeom prst="rect">
              <a:avLst/>
            </a:prstGeom>
          </p:spPr>
        </p:pic>
        <p:pic>
          <p:nvPicPr>
            <p:cNvPr id="26" name="Graphic 25" descr="Easel outline">
              <a:extLst>
                <a:ext uri="{FF2B5EF4-FFF2-40B4-BE49-F238E27FC236}">
                  <a16:creationId xmlns:a16="http://schemas.microsoft.com/office/drawing/2014/main" id="{725AAB32-0AD3-9925-B13F-6F20755E4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7107" y="2937360"/>
              <a:ext cx="549317" cy="549317"/>
            </a:xfrm>
            <a:prstGeom prst="rect">
              <a:avLst/>
            </a:prstGeom>
          </p:spPr>
        </p:pic>
        <p:pic>
          <p:nvPicPr>
            <p:cNvPr id="27" name="Graphic 26" descr="Homeopathy outline">
              <a:extLst>
                <a:ext uri="{FF2B5EF4-FFF2-40B4-BE49-F238E27FC236}">
                  <a16:creationId xmlns:a16="http://schemas.microsoft.com/office/drawing/2014/main" id="{8ACDD52C-C28B-8D90-E3D1-A7959D724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92044" y="5030549"/>
              <a:ext cx="702526" cy="702526"/>
            </a:xfrm>
            <a:prstGeom prst="rect">
              <a:avLst/>
            </a:prstGeom>
          </p:spPr>
        </p:pic>
        <p:pic>
          <p:nvPicPr>
            <p:cNvPr id="28" name="Graphic 27" descr="Drama outline">
              <a:extLst>
                <a:ext uri="{FF2B5EF4-FFF2-40B4-BE49-F238E27FC236}">
                  <a16:creationId xmlns:a16="http://schemas.microsoft.com/office/drawing/2014/main" id="{A967A010-351C-5686-E81E-3BD93392C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2482" y="2827913"/>
              <a:ext cx="651446" cy="651446"/>
            </a:xfrm>
            <a:prstGeom prst="rect">
              <a:avLst/>
            </a:prstGeom>
          </p:spPr>
        </p:pic>
      </p:grpSp>
    </p:spTree>
    <p:extLst>
      <p:ext uri="{BB962C8B-B14F-4D97-AF65-F5344CB8AC3E}">
        <p14:creationId xmlns:p14="http://schemas.microsoft.com/office/powerpoint/2010/main" val="172806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ED22FAD-4890-5B48-460C-85E6C6A50E6D}"/>
              </a:ext>
            </a:extLst>
          </p:cNvPr>
          <p:cNvSpPr>
            <a:spLocks noGrp="1"/>
          </p:cNvSpPr>
          <p:nvPr>
            <p:ph type="body" sz="quarter" idx="86"/>
          </p:nvPr>
        </p:nvSpPr>
        <p:spPr>
          <a:xfrm>
            <a:off x="510489" y="1819136"/>
            <a:ext cx="2419055" cy="1643070"/>
          </a:xfrm>
        </p:spPr>
        <p:txBody>
          <a:bodyPr/>
          <a:lstStyle/>
          <a:p>
            <a:r>
              <a:rPr lang="en-GB" b="1" dirty="0"/>
              <a:t>Poglavje 1</a:t>
            </a:r>
          </a:p>
          <a:p>
            <a:endParaRPr lang="en-GB" sz="1800" dirty="0"/>
          </a:p>
          <a:p>
            <a:r>
              <a:rPr lang="en-GB" sz="1800" dirty="0"/>
              <a:t>Orodja za tržne raziskave – razumevanje </a:t>
            </a:r>
          </a:p>
          <a:p>
            <a:r>
              <a:rPr lang="en-GB" sz="1800" dirty="0"/>
              <a:t>trga</a:t>
            </a:r>
          </a:p>
          <a:p>
            <a:endParaRPr lang="en-GB" sz="1800" dirty="0"/>
          </a:p>
          <a:p>
            <a:endParaRPr lang="en-GB" dirty="0"/>
          </a:p>
          <a:p>
            <a:endParaRPr lang="en-US" dirty="0"/>
          </a:p>
        </p:txBody>
      </p:sp>
      <p:sp>
        <p:nvSpPr>
          <p:cNvPr id="24" name="Text Placeholder 23">
            <a:extLst>
              <a:ext uri="{FF2B5EF4-FFF2-40B4-BE49-F238E27FC236}">
                <a16:creationId xmlns:a16="http://schemas.microsoft.com/office/drawing/2014/main" id="{AE0D6D4C-3F02-2D52-99F9-F48BE34AB143}"/>
              </a:ext>
            </a:extLst>
          </p:cNvPr>
          <p:cNvSpPr>
            <a:spLocks noGrp="1"/>
          </p:cNvSpPr>
          <p:nvPr>
            <p:ph type="body" sz="quarter" idx="87"/>
          </p:nvPr>
        </p:nvSpPr>
        <p:spPr/>
        <p:txBody>
          <a:bodyPr/>
          <a:lstStyle/>
          <a:p>
            <a:r>
              <a:rPr lang="en-US" dirty="0"/>
              <a:t>04</a:t>
            </a:r>
          </a:p>
        </p:txBody>
      </p:sp>
      <p:sp>
        <p:nvSpPr>
          <p:cNvPr id="26" name="Text Placeholder 25">
            <a:extLst>
              <a:ext uri="{FF2B5EF4-FFF2-40B4-BE49-F238E27FC236}">
                <a16:creationId xmlns:a16="http://schemas.microsoft.com/office/drawing/2014/main" id="{C54B6291-F87F-2917-9C72-200917DB0E58}"/>
              </a:ext>
            </a:extLst>
          </p:cNvPr>
          <p:cNvSpPr>
            <a:spLocks noGrp="1"/>
          </p:cNvSpPr>
          <p:nvPr>
            <p:ph type="body" sz="quarter" idx="88"/>
          </p:nvPr>
        </p:nvSpPr>
        <p:spPr/>
        <p:txBody>
          <a:bodyPr/>
          <a:lstStyle/>
          <a:p>
            <a:r>
              <a:rPr lang="en-US" dirty="0"/>
              <a:t>Stran 8</a:t>
            </a:r>
          </a:p>
        </p:txBody>
      </p:sp>
      <p:sp>
        <p:nvSpPr>
          <p:cNvPr id="30" name="Text Placeholder 29">
            <a:extLst>
              <a:ext uri="{FF2B5EF4-FFF2-40B4-BE49-F238E27FC236}">
                <a16:creationId xmlns:a16="http://schemas.microsoft.com/office/drawing/2014/main" id="{322A13B0-456E-56A5-D147-138D1E6ADE1C}"/>
              </a:ext>
            </a:extLst>
          </p:cNvPr>
          <p:cNvSpPr>
            <a:spLocks noGrp="1"/>
          </p:cNvSpPr>
          <p:nvPr>
            <p:ph type="body" sz="quarter" idx="90"/>
          </p:nvPr>
        </p:nvSpPr>
        <p:spPr/>
        <p:txBody>
          <a:bodyPr/>
          <a:lstStyle/>
          <a:p>
            <a:r>
              <a:rPr lang="en-GB" b="1" dirty="0"/>
              <a:t>Poglavje 2 </a:t>
            </a:r>
          </a:p>
          <a:p>
            <a:endParaRPr lang="en-GB" sz="1800" dirty="0"/>
          </a:p>
          <a:p>
            <a:r>
              <a:rPr lang="en-GB" sz="1800" dirty="0"/>
              <a:t>Opredelitev koncepta in vrednostne ponudbe</a:t>
            </a:r>
          </a:p>
          <a:p>
            <a:endParaRPr lang="en-GB" dirty="0"/>
          </a:p>
          <a:p>
            <a:endParaRPr lang="en-US" dirty="0"/>
          </a:p>
        </p:txBody>
      </p:sp>
      <p:sp>
        <p:nvSpPr>
          <p:cNvPr id="32" name="Text Placeholder 31">
            <a:extLst>
              <a:ext uri="{FF2B5EF4-FFF2-40B4-BE49-F238E27FC236}">
                <a16:creationId xmlns:a16="http://schemas.microsoft.com/office/drawing/2014/main" id="{E0CD1AD5-6950-6C0C-0D16-2FD5E9340DEF}"/>
              </a:ext>
            </a:extLst>
          </p:cNvPr>
          <p:cNvSpPr>
            <a:spLocks noGrp="1"/>
          </p:cNvSpPr>
          <p:nvPr>
            <p:ph type="body" sz="quarter" idx="91"/>
          </p:nvPr>
        </p:nvSpPr>
        <p:spPr/>
        <p:txBody>
          <a:bodyPr/>
          <a:lstStyle/>
          <a:p>
            <a:r>
              <a:rPr lang="en-US" dirty="0"/>
              <a:t>05</a:t>
            </a:r>
          </a:p>
        </p:txBody>
      </p:sp>
      <p:sp>
        <p:nvSpPr>
          <p:cNvPr id="34" name="Text Placeholder 33">
            <a:extLst>
              <a:ext uri="{FF2B5EF4-FFF2-40B4-BE49-F238E27FC236}">
                <a16:creationId xmlns:a16="http://schemas.microsoft.com/office/drawing/2014/main" id="{CC3DAB45-FC27-FE21-A5DC-C7B4F7835F68}"/>
              </a:ext>
            </a:extLst>
          </p:cNvPr>
          <p:cNvSpPr>
            <a:spLocks noGrp="1"/>
          </p:cNvSpPr>
          <p:nvPr>
            <p:ph type="body" sz="quarter" idx="92"/>
          </p:nvPr>
        </p:nvSpPr>
        <p:spPr/>
        <p:txBody>
          <a:bodyPr/>
          <a:lstStyle/>
          <a:p>
            <a:r>
              <a:rPr lang="en-US" dirty="0"/>
              <a:t>Stran 31</a:t>
            </a:r>
          </a:p>
        </p:txBody>
      </p:sp>
      <p:sp>
        <p:nvSpPr>
          <p:cNvPr id="36" name="Text Placeholder 35">
            <a:extLst>
              <a:ext uri="{FF2B5EF4-FFF2-40B4-BE49-F238E27FC236}">
                <a16:creationId xmlns:a16="http://schemas.microsoft.com/office/drawing/2014/main" id="{AB7FC77A-4BA4-0C77-98DB-59CACA7ABFA2}"/>
              </a:ext>
            </a:extLst>
          </p:cNvPr>
          <p:cNvSpPr>
            <a:spLocks noGrp="1"/>
          </p:cNvSpPr>
          <p:nvPr>
            <p:ph type="body" sz="quarter" idx="93"/>
          </p:nvPr>
        </p:nvSpPr>
        <p:spPr/>
        <p:txBody>
          <a:bodyPr/>
          <a:lstStyle/>
          <a:p>
            <a:r>
              <a:rPr lang="en-GB" dirty="0"/>
              <a:t>Avtor fotografije: Teapot Lane, Leitrim, Irska</a:t>
            </a:r>
          </a:p>
        </p:txBody>
      </p:sp>
      <p:sp>
        <p:nvSpPr>
          <p:cNvPr id="38" name="Text Placeholder 37">
            <a:extLst>
              <a:ext uri="{FF2B5EF4-FFF2-40B4-BE49-F238E27FC236}">
                <a16:creationId xmlns:a16="http://schemas.microsoft.com/office/drawing/2014/main" id="{5B7C51A1-E88F-52C8-E71B-57176CAB7DCC}"/>
              </a:ext>
            </a:extLst>
          </p:cNvPr>
          <p:cNvSpPr>
            <a:spLocks noGrp="1"/>
          </p:cNvSpPr>
          <p:nvPr>
            <p:ph type="body" sz="quarter" idx="98"/>
          </p:nvPr>
        </p:nvSpPr>
        <p:spPr/>
        <p:txBody>
          <a:bodyPr/>
          <a:lstStyle/>
          <a:p>
            <a:r>
              <a:rPr lang="en-GB" dirty="0"/>
              <a:t>Avtor fotografije: Cerkev </a:t>
            </a:r>
            <a:r>
              <a:rPr lang="en-GB" dirty="0" err="1"/>
              <a:t>Blönduós</a:t>
            </a:r>
            <a:r>
              <a:rPr lang="en-GB" dirty="0"/>
              <a:t>, Islandija</a:t>
            </a:r>
          </a:p>
        </p:txBody>
      </p:sp>
      <p:sp>
        <p:nvSpPr>
          <p:cNvPr id="40" name="Text Placeholder 39">
            <a:extLst>
              <a:ext uri="{FF2B5EF4-FFF2-40B4-BE49-F238E27FC236}">
                <a16:creationId xmlns:a16="http://schemas.microsoft.com/office/drawing/2014/main" id="{7A6EA366-616B-056E-5983-37F464219FBA}"/>
              </a:ext>
            </a:extLst>
          </p:cNvPr>
          <p:cNvSpPr>
            <a:spLocks noGrp="1"/>
          </p:cNvSpPr>
          <p:nvPr>
            <p:ph type="body" sz="quarter" idx="42"/>
          </p:nvPr>
        </p:nvSpPr>
        <p:spPr>
          <a:xfrm rot="16200000">
            <a:off x="7929443" y="3097682"/>
            <a:ext cx="6840061" cy="637571"/>
          </a:xfrm>
        </p:spPr>
        <p:txBody>
          <a:bodyPr/>
          <a:lstStyle/>
          <a:p>
            <a:pPr algn="r"/>
            <a:r>
              <a:rPr lang="en-US" dirty="0"/>
              <a:t>VSEBINA</a:t>
            </a:r>
          </a:p>
        </p:txBody>
      </p:sp>
      <p:pic>
        <p:nvPicPr>
          <p:cNvPr id="41" name="Picture Placeholder 18">
            <a:extLst>
              <a:ext uri="{FF2B5EF4-FFF2-40B4-BE49-F238E27FC236}">
                <a16:creationId xmlns:a16="http://schemas.microsoft.com/office/drawing/2014/main" id="{8663D4FF-5290-7126-1E5A-C7452D57438C}"/>
              </a:ext>
            </a:extLst>
          </p:cNvPr>
          <p:cNvPicPr>
            <a:picLocks noGrp="1" noChangeAspect="1"/>
          </p:cNvPicPr>
          <p:nvPr>
            <p:ph type="pic" sz="quarter" idx="85"/>
          </p:nvPr>
        </p:nvPicPr>
        <p:blipFill>
          <a:blip r:embed="rId2"/>
          <a:srcRect l="30415" r="30415"/>
          <a:stretch>
            <a:fillRect/>
          </a:stretch>
        </p:blipFill>
        <p:spPr/>
      </p:pic>
      <p:pic>
        <p:nvPicPr>
          <p:cNvPr id="43" name="Picture Placeholder 20">
            <a:extLst>
              <a:ext uri="{FF2B5EF4-FFF2-40B4-BE49-F238E27FC236}">
                <a16:creationId xmlns:a16="http://schemas.microsoft.com/office/drawing/2014/main" id="{470C50A7-6BF7-FBC0-10E2-20444136B82A}"/>
              </a:ext>
            </a:extLst>
          </p:cNvPr>
          <p:cNvPicPr>
            <a:picLocks noGrp="1" noChangeAspect="1"/>
          </p:cNvPicPr>
          <p:nvPr>
            <p:ph type="pic" sz="quarter" idx="89"/>
          </p:nvPr>
        </p:nvPicPr>
        <p:blipFill>
          <a:blip r:embed="rId3"/>
          <a:srcRect l="26777" r="26777"/>
          <a:stretch>
            <a:fillRect/>
          </a:stretch>
        </p:blipFill>
        <p:spPr/>
      </p:pic>
      <p:pic>
        <p:nvPicPr>
          <p:cNvPr id="44" name="Picture 43">
            <a:extLst>
              <a:ext uri="{FF2B5EF4-FFF2-40B4-BE49-F238E27FC236}">
                <a16:creationId xmlns:a16="http://schemas.microsoft.com/office/drawing/2014/main" id="{8F23999D-F790-0E62-6ECB-DD99A483D1A2}"/>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560169" y="4355558"/>
            <a:ext cx="3580276" cy="2659133"/>
          </a:xfrm>
          <a:prstGeom prst="rect">
            <a:avLst/>
          </a:prstGeom>
        </p:spPr>
      </p:pic>
    </p:spTree>
    <p:extLst>
      <p:ext uri="{BB962C8B-B14F-4D97-AF65-F5344CB8AC3E}">
        <p14:creationId xmlns:p14="http://schemas.microsoft.com/office/powerpoint/2010/main" val="3775079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7C86-1210-FF76-2A4B-40358EAA78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4C35AF-A450-34ED-2646-DE97107A9BBC}"/>
              </a:ext>
            </a:extLst>
          </p:cNvPr>
          <p:cNvSpPr>
            <a:spLocks noGrp="1"/>
          </p:cNvSpPr>
          <p:nvPr>
            <p:ph type="body" sz="quarter" idx="16"/>
          </p:nvPr>
        </p:nvSpPr>
        <p:spPr>
          <a:xfrm>
            <a:off x="653780" y="179288"/>
            <a:ext cx="9551577" cy="803654"/>
          </a:xfrm>
        </p:spPr>
        <p:txBody>
          <a:bodyPr/>
          <a:lstStyle/>
          <a:p>
            <a:pPr>
              <a:lnSpc>
                <a:spcPts val="3720"/>
              </a:lnSpc>
            </a:pPr>
            <a:r>
              <a:rPr lang="en-US" dirty="0"/>
              <a:t>Tradicionalni turizem v primerjavi s turizmom, ki temelji na izkušnjah</a:t>
            </a:r>
          </a:p>
          <a:p>
            <a:pPr>
              <a:lnSpc>
                <a:spcPts val="3720"/>
              </a:lnSpc>
            </a:pPr>
            <a:endParaRPr lang="en-US" dirty="0"/>
          </a:p>
        </p:txBody>
      </p:sp>
      <p:sp>
        <p:nvSpPr>
          <p:cNvPr id="6" name="Text Placeholder 5">
            <a:extLst>
              <a:ext uri="{FF2B5EF4-FFF2-40B4-BE49-F238E27FC236}">
                <a16:creationId xmlns:a16="http://schemas.microsoft.com/office/drawing/2014/main" id="{3BF7891E-5682-DF8A-AFA2-822050E7414E}"/>
              </a:ext>
            </a:extLst>
          </p:cNvPr>
          <p:cNvSpPr>
            <a:spLocks noGrp="1"/>
          </p:cNvSpPr>
          <p:nvPr>
            <p:ph type="body" sz="quarter" idx="19"/>
          </p:nvPr>
        </p:nvSpPr>
        <p:spPr>
          <a:xfrm>
            <a:off x="653781" y="1847469"/>
            <a:ext cx="3060969" cy="803654"/>
          </a:xfrm>
        </p:spPr>
        <p:txBody>
          <a:bodyPr/>
          <a:lstStyle/>
          <a:p>
            <a:pPr>
              <a:lnSpc>
                <a:spcPts val="2900"/>
              </a:lnSpc>
            </a:pPr>
            <a:r>
              <a:rPr lang="en-US" dirty="0"/>
              <a:t>Kakšno izkušnjo ponujate? </a:t>
            </a:r>
          </a:p>
          <a:p>
            <a:pPr>
              <a:lnSpc>
                <a:spcPts val="2900"/>
              </a:lnSpc>
            </a:pPr>
            <a:endParaRPr lang="en-US" dirty="0"/>
          </a:p>
          <a:p>
            <a:pPr>
              <a:lnSpc>
                <a:spcPts val="2900"/>
              </a:lnSpc>
            </a:pPr>
            <a:r>
              <a:rPr lang="en-US" dirty="0"/>
              <a:t>Prodajate sobo ali zgodbo?</a:t>
            </a:r>
          </a:p>
          <a:p>
            <a:pPr>
              <a:lnSpc>
                <a:spcPts val="2900"/>
              </a:lnSpc>
            </a:pPr>
            <a:endParaRPr lang="en-US" dirty="0"/>
          </a:p>
        </p:txBody>
      </p:sp>
      <p:cxnSp>
        <p:nvCxnSpPr>
          <p:cNvPr id="2" name="Straight Connector 1">
            <a:extLst>
              <a:ext uri="{FF2B5EF4-FFF2-40B4-BE49-F238E27FC236}">
                <a16:creationId xmlns:a16="http://schemas.microsoft.com/office/drawing/2014/main" id="{F858C9A1-EC1C-8390-451F-C3BA1153835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9542EBE-A00E-743B-656B-53D05286DD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15" name="Freeform 14">
            <a:extLst>
              <a:ext uri="{FF2B5EF4-FFF2-40B4-BE49-F238E27FC236}">
                <a16:creationId xmlns:a16="http://schemas.microsoft.com/office/drawing/2014/main" id="{2865173A-1138-D2C6-9525-279A5F31637A}"/>
              </a:ext>
            </a:extLst>
          </p:cNvPr>
          <p:cNvSpPr/>
          <p:nvPr/>
        </p:nvSpPr>
        <p:spPr>
          <a:xfrm rot="5400000" flipH="1">
            <a:off x="5053579" y="670475"/>
            <a:ext cx="5392151" cy="6982898"/>
          </a:xfrm>
          <a:custGeom>
            <a:avLst/>
            <a:gdLst>
              <a:gd name="connsiteX0" fmla="*/ 5392151 w 5392151"/>
              <a:gd name="connsiteY0" fmla="*/ 6402654 h 6982898"/>
              <a:gd name="connsiteX1" fmla="*/ 5392151 w 5392151"/>
              <a:gd name="connsiteY1" fmla="*/ 5625199 h 6982898"/>
              <a:gd name="connsiteX2" fmla="*/ 5392151 w 5392151"/>
              <a:gd name="connsiteY2" fmla="*/ 5506935 h 6982898"/>
              <a:gd name="connsiteX3" fmla="*/ 5392151 w 5392151"/>
              <a:gd name="connsiteY3" fmla="*/ 4729480 h 6982898"/>
              <a:gd name="connsiteX4" fmla="*/ 5392151 w 5392151"/>
              <a:gd name="connsiteY4" fmla="*/ 1673175 h 6982898"/>
              <a:gd name="connsiteX5" fmla="*/ 5392151 w 5392151"/>
              <a:gd name="connsiteY5" fmla="*/ 895720 h 6982898"/>
              <a:gd name="connsiteX6" fmla="*/ 5392151 w 5392151"/>
              <a:gd name="connsiteY6" fmla="*/ 777458 h 6982898"/>
              <a:gd name="connsiteX7" fmla="*/ 5392151 w 5392151"/>
              <a:gd name="connsiteY7" fmla="*/ 3 h 6982898"/>
              <a:gd name="connsiteX8" fmla="*/ 4651387 w 5392151"/>
              <a:gd name="connsiteY8" fmla="*/ 3 h 6982898"/>
              <a:gd name="connsiteX9" fmla="*/ 4461024 w 5392151"/>
              <a:gd name="connsiteY9" fmla="*/ 3 h 6982898"/>
              <a:gd name="connsiteX10" fmla="*/ 4163408 w 5392151"/>
              <a:gd name="connsiteY10" fmla="*/ 3 h 6982898"/>
              <a:gd name="connsiteX11" fmla="*/ 3720261 w 5392151"/>
              <a:gd name="connsiteY11" fmla="*/ 3 h 6982898"/>
              <a:gd name="connsiteX12" fmla="*/ 3422644 w 5392151"/>
              <a:gd name="connsiteY12" fmla="*/ 3 h 6982898"/>
              <a:gd name="connsiteX13" fmla="*/ 3232281 w 5392151"/>
              <a:gd name="connsiteY13" fmla="*/ 3 h 6982898"/>
              <a:gd name="connsiteX14" fmla="*/ 2491518 w 5392151"/>
              <a:gd name="connsiteY14" fmla="*/ 3 h 6982898"/>
              <a:gd name="connsiteX15" fmla="*/ 1784002 w 5392151"/>
              <a:gd name="connsiteY15" fmla="*/ 3 h 6982898"/>
              <a:gd name="connsiteX16" fmla="*/ 1784002 w 5392151"/>
              <a:gd name="connsiteY16" fmla="*/ 0 h 6982898"/>
              <a:gd name="connsiteX17" fmla="*/ 1043239 w 5392151"/>
              <a:gd name="connsiteY17" fmla="*/ 0 h 6982898"/>
              <a:gd name="connsiteX18" fmla="*/ 852876 w 5392151"/>
              <a:gd name="connsiteY18" fmla="*/ 0 h 6982898"/>
              <a:gd name="connsiteX19" fmla="*/ 555259 w 5392151"/>
              <a:gd name="connsiteY19" fmla="*/ 0 h 6982898"/>
              <a:gd name="connsiteX20" fmla="*/ 112112 w 5392151"/>
              <a:gd name="connsiteY20" fmla="*/ 0 h 6982898"/>
              <a:gd name="connsiteX21" fmla="*/ 1 w 5392151"/>
              <a:gd name="connsiteY21" fmla="*/ 0 h 6982898"/>
              <a:gd name="connsiteX22" fmla="*/ 1 w 5392151"/>
              <a:gd name="connsiteY22" fmla="*/ 331291 h 6982898"/>
              <a:gd name="connsiteX23" fmla="*/ 1 w 5392151"/>
              <a:gd name="connsiteY23" fmla="*/ 1072055 h 6982898"/>
              <a:gd name="connsiteX24" fmla="*/ 1 w 5392151"/>
              <a:gd name="connsiteY24" fmla="*/ 1371571 h 6982898"/>
              <a:gd name="connsiteX25" fmla="*/ 1 w 5392151"/>
              <a:gd name="connsiteY25" fmla="*/ 2112334 h 6982898"/>
              <a:gd name="connsiteX26" fmla="*/ 1 w 5392151"/>
              <a:gd name="connsiteY26" fmla="*/ 2302697 h 6982898"/>
              <a:gd name="connsiteX27" fmla="*/ 1 w 5392151"/>
              <a:gd name="connsiteY27" fmla="*/ 2600313 h 6982898"/>
              <a:gd name="connsiteX28" fmla="*/ 1 w 5392151"/>
              <a:gd name="connsiteY28" fmla="*/ 3043460 h 6982898"/>
              <a:gd name="connsiteX29" fmla="*/ 1 w 5392151"/>
              <a:gd name="connsiteY29" fmla="*/ 3341077 h 6982898"/>
              <a:gd name="connsiteX30" fmla="*/ 1 w 5392151"/>
              <a:gd name="connsiteY30" fmla="*/ 3531440 h 6982898"/>
              <a:gd name="connsiteX31" fmla="*/ 2 w 5392151"/>
              <a:gd name="connsiteY31" fmla="*/ 4272203 h 6982898"/>
              <a:gd name="connsiteX32" fmla="*/ 0 w 5392151"/>
              <a:gd name="connsiteY32" fmla="*/ 4272203 h 6982898"/>
              <a:gd name="connsiteX33" fmla="*/ 0 w 5392151"/>
              <a:gd name="connsiteY33" fmla="*/ 4979719 h 6982898"/>
              <a:gd name="connsiteX34" fmla="*/ 0 w 5392151"/>
              <a:gd name="connsiteY34" fmla="*/ 5720482 h 6982898"/>
              <a:gd name="connsiteX35" fmla="*/ 0 w 5392151"/>
              <a:gd name="connsiteY35" fmla="*/ 5910845 h 6982898"/>
              <a:gd name="connsiteX36" fmla="*/ 0 w 5392151"/>
              <a:gd name="connsiteY36" fmla="*/ 6208462 h 6982898"/>
              <a:gd name="connsiteX37" fmla="*/ 0 w 5392151"/>
              <a:gd name="connsiteY37" fmla="*/ 6651609 h 6982898"/>
              <a:gd name="connsiteX38" fmla="*/ 0 w 5392151"/>
              <a:gd name="connsiteY38" fmla="*/ 6949225 h 6982898"/>
              <a:gd name="connsiteX39" fmla="*/ 0 w 5392151"/>
              <a:gd name="connsiteY39" fmla="*/ 6982898 h 6982898"/>
              <a:gd name="connsiteX40" fmla="*/ 190059 w 5392151"/>
              <a:gd name="connsiteY40" fmla="*/ 6982898 h 6982898"/>
              <a:gd name="connsiteX41" fmla="*/ 190064 w 5392151"/>
              <a:gd name="connsiteY41" fmla="*/ 6982898 h 6982898"/>
              <a:gd name="connsiteX42" fmla="*/ 380422 w 5392151"/>
              <a:gd name="connsiteY42" fmla="*/ 6982898 h 6982898"/>
              <a:gd name="connsiteX43" fmla="*/ 380426 w 5392151"/>
              <a:gd name="connsiteY43" fmla="*/ 6982898 h 6982898"/>
              <a:gd name="connsiteX44" fmla="*/ 1121185 w 5392151"/>
              <a:gd name="connsiteY44" fmla="*/ 6982898 h 6982898"/>
              <a:gd name="connsiteX45" fmla="*/ 1121190 w 5392151"/>
              <a:gd name="connsiteY45" fmla="*/ 6982898 h 6982898"/>
              <a:gd name="connsiteX46" fmla="*/ 1828698 w 5392151"/>
              <a:gd name="connsiteY46" fmla="*/ 6982898 h 6982898"/>
              <a:gd name="connsiteX47" fmla="*/ 2569461 w 5392151"/>
              <a:gd name="connsiteY47" fmla="*/ 6982898 h 6982898"/>
              <a:gd name="connsiteX48" fmla="*/ 2759825 w 5392151"/>
              <a:gd name="connsiteY48" fmla="*/ 6982898 h 6982898"/>
              <a:gd name="connsiteX49" fmla="*/ 3057440 w 5392151"/>
              <a:gd name="connsiteY49" fmla="*/ 6982898 h 6982898"/>
              <a:gd name="connsiteX50" fmla="*/ 3500588 w 5392151"/>
              <a:gd name="connsiteY50" fmla="*/ 6982898 h 6982898"/>
              <a:gd name="connsiteX51" fmla="*/ 3798204 w 5392151"/>
              <a:gd name="connsiteY51" fmla="*/ 6982898 h 6982898"/>
              <a:gd name="connsiteX52" fmla="*/ 3988568 w 5392151"/>
              <a:gd name="connsiteY52" fmla="*/ 6982898 h 6982898"/>
              <a:gd name="connsiteX53" fmla="*/ 4729331 w 5392151"/>
              <a:gd name="connsiteY53" fmla="*/ 6982898 h 6982898"/>
              <a:gd name="connsiteX54" fmla="*/ 5392151 w 5392151"/>
              <a:gd name="connsiteY54" fmla="*/ 6402654 h 698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92151" h="6982898">
                <a:moveTo>
                  <a:pt x="5392151" y="6402654"/>
                </a:moveTo>
                <a:lnTo>
                  <a:pt x="5392151" y="5625199"/>
                </a:lnTo>
                <a:lnTo>
                  <a:pt x="5392151" y="5506935"/>
                </a:lnTo>
                <a:lnTo>
                  <a:pt x="5392151" y="4729480"/>
                </a:lnTo>
                <a:lnTo>
                  <a:pt x="5392151" y="1673175"/>
                </a:lnTo>
                <a:lnTo>
                  <a:pt x="5392151" y="895720"/>
                </a:lnTo>
                <a:lnTo>
                  <a:pt x="5392151" y="777458"/>
                </a:lnTo>
                <a:lnTo>
                  <a:pt x="5392151" y="3"/>
                </a:lnTo>
                <a:lnTo>
                  <a:pt x="4651387" y="3"/>
                </a:lnTo>
                <a:lnTo>
                  <a:pt x="4461024" y="3"/>
                </a:lnTo>
                <a:lnTo>
                  <a:pt x="4163408" y="3"/>
                </a:lnTo>
                <a:lnTo>
                  <a:pt x="3720261" y="3"/>
                </a:lnTo>
                <a:lnTo>
                  <a:pt x="3422644" y="3"/>
                </a:lnTo>
                <a:lnTo>
                  <a:pt x="3232281" y="3"/>
                </a:lnTo>
                <a:lnTo>
                  <a:pt x="2491518" y="3"/>
                </a:lnTo>
                <a:lnTo>
                  <a:pt x="1784002" y="3"/>
                </a:lnTo>
                <a:lnTo>
                  <a:pt x="1784002" y="0"/>
                </a:lnTo>
                <a:lnTo>
                  <a:pt x="1043239" y="0"/>
                </a:lnTo>
                <a:lnTo>
                  <a:pt x="852876" y="0"/>
                </a:lnTo>
                <a:lnTo>
                  <a:pt x="555259" y="0"/>
                </a:lnTo>
                <a:lnTo>
                  <a:pt x="112112" y="0"/>
                </a:lnTo>
                <a:lnTo>
                  <a:pt x="1" y="0"/>
                </a:lnTo>
                <a:lnTo>
                  <a:pt x="1" y="331291"/>
                </a:lnTo>
                <a:lnTo>
                  <a:pt x="1" y="1072055"/>
                </a:lnTo>
                <a:lnTo>
                  <a:pt x="1" y="1371571"/>
                </a:lnTo>
                <a:lnTo>
                  <a:pt x="1" y="2112334"/>
                </a:lnTo>
                <a:lnTo>
                  <a:pt x="1" y="2302697"/>
                </a:lnTo>
                <a:lnTo>
                  <a:pt x="1" y="2600313"/>
                </a:lnTo>
                <a:lnTo>
                  <a:pt x="1" y="3043460"/>
                </a:lnTo>
                <a:lnTo>
                  <a:pt x="1" y="3341077"/>
                </a:lnTo>
                <a:lnTo>
                  <a:pt x="1" y="3531440"/>
                </a:lnTo>
                <a:lnTo>
                  <a:pt x="2" y="4272203"/>
                </a:lnTo>
                <a:lnTo>
                  <a:pt x="0" y="4272203"/>
                </a:lnTo>
                <a:lnTo>
                  <a:pt x="0" y="4979719"/>
                </a:lnTo>
                <a:lnTo>
                  <a:pt x="0" y="5720482"/>
                </a:lnTo>
                <a:lnTo>
                  <a:pt x="0" y="5910845"/>
                </a:lnTo>
                <a:lnTo>
                  <a:pt x="0" y="6208462"/>
                </a:lnTo>
                <a:lnTo>
                  <a:pt x="0" y="6651609"/>
                </a:lnTo>
                <a:lnTo>
                  <a:pt x="0" y="6949225"/>
                </a:lnTo>
                <a:lnTo>
                  <a:pt x="0" y="6982898"/>
                </a:lnTo>
                <a:lnTo>
                  <a:pt x="190059" y="6982898"/>
                </a:lnTo>
                <a:lnTo>
                  <a:pt x="190064" y="6982898"/>
                </a:lnTo>
                <a:lnTo>
                  <a:pt x="380422" y="6982898"/>
                </a:lnTo>
                <a:lnTo>
                  <a:pt x="380426" y="6982898"/>
                </a:lnTo>
                <a:lnTo>
                  <a:pt x="1121185" y="6982898"/>
                </a:lnTo>
                <a:lnTo>
                  <a:pt x="1121190" y="6982898"/>
                </a:lnTo>
                <a:lnTo>
                  <a:pt x="1828698" y="6982898"/>
                </a:lnTo>
                <a:lnTo>
                  <a:pt x="2569461" y="6982898"/>
                </a:lnTo>
                <a:lnTo>
                  <a:pt x="2759825" y="6982898"/>
                </a:lnTo>
                <a:lnTo>
                  <a:pt x="3057440" y="6982898"/>
                </a:lnTo>
                <a:lnTo>
                  <a:pt x="3500588" y="6982898"/>
                </a:lnTo>
                <a:lnTo>
                  <a:pt x="3798204" y="6982898"/>
                </a:lnTo>
                <a:lnTo>
                  <a:pt x="3988568" y="6982898"/>
                </a:lnTo>
                <a:lnTo>
                  <a:pt x="4729331" y="6982898"/>
                </a:lnTo>
                <a:cubicBezTo>
                  <a:pt x="5096597" y="6982898"/>
                  <a:pt x="5392151" y="6722262"/>
                  <a:pt x="5392151" y="64026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823CBE13-3E66-BFBC-8C99-B0A12BEB23FB}"/>
              </a:ext>
            </a:extLst>
          </p:cNvPr>
          <p:cNvSpPr txBox="1">
            <a:spLocks/>
          </p:cNvSpPr>
          <p:nvPr/>
        </p:nvSpPr>
        <p:spPr>
          <a:xfrm>
            <a:off x="4699271" y="1603237"/>
            <a:ext cx="6607677" cy="444037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tabLst>
                <a:tab pos="2298700" algn="l"/>
              </a:tabLst>
            </a:pPr>
            <a:r>
              <a:rPr lang="en-IE" sz="2200" b="1" dirty="0" err="1"/>
              <a:t>Tradicionalni</a:t>
            </a:r>
            <a:r>
              <a:rPr lang="en-IE" sz="2200" b="1" dirty="0"/>
              <a:t>: </a:t>
            </a:r>
            <a:r>
              <a:rPr lang="en-IE" sz="2200" dirty="0"/>
              <a:t>    „</a:t>
            </a:r>
            <a:r>
              <a:rPr lang="en-IE" sz="2200" dirty="0" err="1"/>
              <a:t>Dvoposteljna</a:t>
            </a:r>
            <a:r>
              <a:rPr lang="en-IE" sz="2200" dirty="0"/>
              <a:t> soba </a:t>
            </a:r>
            <a:r>
              <a:rPr lang="en-IE" sz="2200" dirty="0" err="1"/>
              <a:t>na</a:t>
            </a:r>
            <a:r>
              <a:rPr lang="en-IE" sz="2200" dirty="0"/>
              <a:t> </a:t>
            </a:r>
            <a:r>
              <a:rPr lang="en-IE" sz="2200" dirty="0" err="1"/>
              <a:t>podeželju</a:t>
            </a:r>
            <a:r>
              <a:rPr lang="en-IE" sz="2200" dirty="0"/>
              <a:t>“</a:t>
            </a:r>
          </a:p>
          <a:p>
            <a:pPr algn="l">
              <a:lnSpc>
                <a:spcPts val="2340"/>
              </a:lnSpc>
              <a:spcBef>
                <a:spcPts val="0"/>
              </a:spcBef>
              <a:tabLst>
                <a:tab pos="2298700" algn="l"/>
              </a:tabLst>
            </a:pPr>
            <a:r>
              <a:rPr lang="en-IE" sz="2200" b="1" dirty="0"/>
              <a:t>Na </a:t>
            </a:r>
            <a:r>
              <a:rPr lang="en-IE" sz="2200" b="1" dirty="0" err="1"/>
              <a:t>izkušnjah</a:t>
            </a:r>
            <a:r>
              <a:rPr lang="en-IE" sz="2200" b="1" dirty="0"/>
              <a:t> </a:t>
            </a:r>
            <a:r>
              <a:rPr lang="en-IE" sz="2200" b="1" dirty="0" err="1"/>
              <a:t>temelječ</a:t>
            </a:r>
            <a:r>
              <a:rPr lang="en-IE" sz="2200" dirty="0"/>
              <a:t>:     „</a:t>
            </a:r>
            <a:r>
              <a:rPr lang="en-IE" sz="2200" dirty="0" err="1"/>
              <a:t>Prenočite</a:t>
            </a:r>
            <a:r>
              <a:rPr lang="en-IE" sz="2200" dirty="0"/>
              <a:t> v </a:t>
            </a:r>
            <a:r>
              <a:rPr lang="en-IE" sz="2200" dirty="0" err="1"/>
              <a:t>obnovljenem</a:t>
            </a:r>
            <a:r>
              <a:rPr lang="en-IE" sz="2200" dirty="0"/>
              <a:t> </a:t>
            </a:r>
            <a:r>
              <a:rPr lang="en-IE" sz="2200" dirty="0" err="1"/>
              <a:t>ovčjem</a:t>
            </a:r>
            <a:r>
              <a:rPr lang="en-IE" sz="2200" dirty="0"/>
              <a:t> </a:t>
            </a:r>
            <a:r>
              <a:rPr lang="en-IE" sz="2200" dirty="0" err="1"/>
              <a:t>hlevu</a:t>
            </a:r>
            <a:r>
              <a:rPr lang="en-IE" sz="2200" dirty="0"/>
              <a:t>     in </a:t>
            </a:r>
            <a:r>
              <a:rPr lang="en-IE" sz="2200" dirty="0" err="1"/>
              <a:t>prisluhnite</a:t>
            </a:r>
            <a:r>
              <a:rPr lang="en-IE" sz="2200" dirty="0"/>
              <a:t> </a:t>
            </a:r>
            <a:r>
              <a:rPr lang="en-IE" sz="2200" dirty="0" err="1"/>
              <a:t>zgodbam</a:t>
            </a:r>
            <a:r>
              <a:rPr lang="en-IE" sz="2200" dirty="0"/>
              <a:t> </a:t>
            </a:r>
            <a:r>
              <a:rPr lang="en-IE" sz="2200" dirty="0" err="1"/>
              <a:t>domačinov</a:t>
            </a:r>
            <a:r>
              <a:rPr lang="en-IE" sz="2200" dirty="0"/>
              <a:t>“</a:t>
            </a:r>
          </a:p>
          <a:p>
            <a:pPr algn="l">
              <a:lnSpc>
                <a:spcPts val="2340"/>
              </a:lnSpc>
              <a:spcBef>
                <a:spcPts val="0"/>
              </a:spcBef>
              <a:tabLst>
                <a:tab pos="2298700" algn="l"/>
              </a:tabLst>
            </a:pPr>
            <a:r>
              <a:rPr lang="en-IE" sz="2200" b="1" dirty="0" err="1"/>
              <a:t>Tradicionalno</a:t>
            </a:r>
            <a:r>
              <a:rPr lang="en-IE" sz="2200" b="1" dirty="0"/>
              <a:t>: </a:t>
            </a:r>
            <a:r>
              <a:rPr lang="en-IE" sz="2200" dirty="0"/>
              <a:t>    „</a:t>
            </a:r>
            <a:r>
              <a:rPr lang="en-IE" sz="2200" dirty="0" err="1"/>
              <a:t>Zajtrk</a:t>
            </a:r>
            <a:r>
              <a:rPr lang="en-IE" sz="2200" dirty="0"/>
              <a:t> </a:t>
            </a:r>
            <a:r>
              <a:rPr lang="en-IE" sz="2200" dirty="0" err="1"/>
              <a:t>ob</a:t>
            </a:r>
            <a:r>
              <a:rPr lang="en-IE" sz="2200" dirty="0"/>
              <a:t> 8. </a:t>
            </a:r>
            <a:r>
              <a:rPr lang="en-IE" sz="2200" dirty="0" err="1"/>
              <a:t>uri</a:t>
            </a:r>
            <a:r>
              <a:rPr lang="en-IE" sz="2200" dirty="0"/>
              <a:t>“</a:t>
            </a:r>
          </a:p>
          <a:p>
            <a:pPr algn="l">
              <a:lnSpc>
                <a:spcPts val="2340"/>
              </a:lnSpc>
              <a:spcBef>
                <a:spcPts val="0"/>
              </a:spcBef>
              <a:tabLst>
                <a:tab pos="2298700" algn="l"/>
              </a:tabLst>
            </a:pPr>
            <a:r>
              <a:rPr lang="en-IE" sz="2200" b="1" dirty="0"/>
              <a:t>Na izkušnjah temelječe: </a:t>
            </a:r>
            <a:r>
              <a:rPr lang="en-IE" sz="2200" dirty="0"/>
              <a:t>    „</a:t>
            </a:r>
            <a:r>
              <a:rPr lang="en-IE" sz="2200" dirty="0" err="1"/>
              <a:t>Spečite</a:t>
            </a:r>
            <a:r>
              <a:rPr lang="en-IE" sz="2200" dirty="0"/>
              <a:t> ržen kruh v geotermalni peči skupaj z gostitelji“</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err="1"/>
              <a:t>Nasvet</a:t>
            </a:r>
            <a:r>
              <a:rPr lang="en-IE" sz="2200" b="1" dirty="0"/>
              <a:t>: </a:t>
            </a:r>
            <a:r>
              <a:rPr lang="en-IE" sz="2200" dirty="0" err="1"/>
              <a:t>Razmišljajte</a:t>
            </a:r>
            <a:r>
              <a:rPr lang="en-IE" sz="2200" dirty="0"/>
              <a:t> </a:t>
            </a:r>
            <a:r>
              <a:rPr lang="en-IE" sz="2200" dirty="0" err="1"/>
              <a:t>širše</a:t>
            </a:r>
            <a:r>
              <a:rPr lang="en-IE" sz="2200" dirty="0"/>
              <a:t> od </a:t>
            </a:r>
            <a:r>
              <a:rPr lang="en-IE" sz="2200" dirty="0" err="1"/>
              <a:t>lokacije</a:t>
            </a:r>
            <a:r>
              <a:rPr lang="en-IE" sz="2200" dirty="0"/>
              <a:t> in </a:t>
            </a:r>
            <a:r>
              <a:rPr lang="en-IE" sz="2200" dirty="0" err="1"/>
              <a:t>udobja</a:t>
            </a:r>
            <a:r>
              <a:rPr lang="en-IE" sz="2200" dirty="0"/>
              <a:t>. Katera </a:t>
            </a:r>
            <a:r>
              <a:rPr lang="en-IE" sz="2200" dirty="0" err="1"/>
              <a:t>čustva</a:t>
            </a:r>
            <a:r>
              <a:rPr lang="en-IE" sz="2200" dirty="0"/>
              <a:t> </a:t>
            </a:r>
            <a:r>
              <a:rPr lang="en-IE" sz="2200" dirty="0" err="1"/>
              <a:t>ali</a:t>
            </a:r>
            <a:r>
              <a:rPr lang="en-IE" sz="2200" dirty="0"/>
              <a:t> </a:t>
            </a:r>
            <a:r>
              <a:rPr lang="en-IE" sz="2200" dirty="0" err="1"/>
              <a:t>zgodbe</a:t>
            </a:r>
            <a:r>
              <a:rPr lang="en-IE" sz="2200" dirty="0"/>
              <a:t> </a:t>
            </a:r>
            <a:r>
              <a:rPr lang="en-IE" sz="2200" dirty="0" err="1"/>
              <a:t>ustvarjate</a:t>
            </a:r>
            <a:r>
              <a:rPr lang="en-IE" sz="2200" dirty="0"/>
              <a:t>?</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err="1"/>
              <a:t>Spodbuda</a:t>
            </a:r>
            <a:r>
              <a:rPr lang="en-IE" sz="2200" b="1" dirty="0"/>
              <a:t> za </a:t>
            </a:r>
            <a:r>
              <a:rPr lang="en-IE" sz="2200" b="1" dirty="0" err="1"/>
              <a:t>razmislek</a:t>
            </a:r>
            <a:r>
              <a:rPr lang="en-IE" sz="2200" dirty="0"/>
              <a:t>:     </a:t>
            </a:r>
            <a:r>
              <a:rPr lang="en-IE" sz="2200" dirty="0" err="1"/>
              <a:t>Prepišite</a:t>
            </a:r>
            <a:r>
              <a:rPr lang="en-IE" sz="2200" dirty="0"/>
              <a:t> </a:t>
            </a:r>
            <a:r>
              <a:rPr lang="en-IE" sz="2200" dirty="0" err="1"/>
              <a:t>en</a:t>
            </a:r>
            <a:r>
              <a:rPr lang="en-IE" sz="2200" dirty="0"/>
              <a:t> </a:t>
            </a:r>
            <a:r>
              <a:rPr lang="en-IE" sz="2200" dirty="0" err="1"/>
              <a:t>stavek</a:t>
            </a:r>
            <a:r>
              <a:rPr lang="en-IE" sz="2200" dirty="0"/>
              <a:t> </a:t>
            </a:r>
            <a:r>
              <a:rPr lang="en-IE" sz="2200" dirty="0" err="1"/>
              <a:t>iz</a:t>
            </a:r>
            <a:r>
              <a:rPr lang="en-IE" sz="2200" dirty="0"/>
              <a:t>     </a:t>
            </a:r>
            <a:r>
              <a:rPr lang="en-IE" sz="2200" dirty="0" err="1"/>
              <a:t>opisa</a:t>
            </a:r>
            <a:r>
              <a:rPr lang="en-IE" sz="2200" dirty="0"/>
              <a:t> </a:t>
            </a:r>
            <a:r>
              <a:rPr lang="en-IE" sz="2200" dirty="0" err="1"/>
              <a:t>vašega</a:t>
            </a:r>
            <a:r>
              <a:rPr lang="en-IE" sz="2200" dirty="0"/>
              <a:t>     </a:t>
            </a:r>
            <a:r>
              <a:rPr lang="en-IE" sz="2200" dirty="0" err="1"/>
              <a:t>podjetja</a:t>
            </a:r>
            <a:r>
              <a:rPr lang="en-IE" sz="2200" dirty="0"/>
              <a:t>, da ga </a:t>
            </a:r>
            <a:r>
              <a:rPr lang="en-IE" sz="2200" dirty="0" err="1"/>
              <a:t>spremenite</a:t>
            </a:r>
            <a:r>
              <a:rPr lang="en-IE" sz="2200" dirty="0"/>
              <a:t>     v </a:t>
            </a:r>
            <a:r>
              <a:rPr lang="en-IE" sz="2200" dirty="0" err="1"/>
              <a:t>spomin</a:t>
            </a:r>
            <a:r>
              <a:rPr lang="en-IE" sz="2200" dirty="0"/>
              <a:t> za </a:t>
            </a:r>
            <a:r>
              <a:rPr lang="en-IE" sz="2200" dirty="0" err="1"/>
              <a:t>vaše</a:t>
            </a:r>
            <a:r>
              <a:rPr lang="en-IE" sz="2200" dirty="0"/>
              <a:t> </a:t>
            </a:r>
            <a:r>
              <a:rPr lang="en-IE" sz="2200" dirty="0" err="1"/>
              <a:t>goste</a:t>
            </a:r>
            <a:r>
              <a:rPr lang="en-IE" sz="2200" dirty="0"/>
              <a:t>.</a:t>
            </a:r>
          </a:p>
          <a:p>
            <a:pPr algn="l">
              <a:lnSpc>
                <a:spcPts val="2340"/>
              </a:lnSpc>
              <a:spcBef>
                <a:spcPts val="0"/>
              </a:spcBef>
              <a:tabLst>
                <a:tab pos="2298700" algn="l"/>
              </a:tabLst>
            </a:pPr>
            <a:endParaRPr lang="en-US" sz="2200" dirty="0">
              <a:solidFill>
                <a:srgbClr val="414141"/>
              </a:solidFill>
            </a:endParaRPr>
          </a:p>
        </p:txBody>
      </p:sp>
      <p:cxnSp>
        <p:nvCxnSpPr>
          <p:cNvPr id="8" name="Straight Connector 7">
            <a:extLst>
              <a:ext uri="{FF2B5EF4-FFF2-40B4-BE49-F238E27FC236}">
                <a16:creationId xmlns:a16="http://schemas.microsoft.com/office/drawing/2014/main" id="{4FE4CEE9-7A88-C898-64B9-1137E54FBBE2}"/>
              </a:ext>
            </a:extLst>
          </p:cNvPr>
          <p:cNvCxnSpPr>
            <a:cxnSpLocks/>
          </p:cNvCxnSpPr>
          <p:nvPr/>
        </p:nvCxnSpPr>
        <p:spPr>
          <a:xfrm>
            <a:off x="4088776" y="4017854"/>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9F5824-7500-09B0-238C-F2E7F2D9E8B6}"/>
              </a:ext>
            </a:extLst>
          </p:cNvPr>
          <p:cNvCxnSpPr>
            <a:cxnSpLocks/>
          </p:cNvCxnSpPr>
          <p:nvPr/>
        </p:nvCxnSpPr>
        <p:spPr>
          <a:xfrm>
            <a:off x="4025502" y="5056079"/>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55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CDB4-2536-BAC1-BC3C-5D132CB4827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706604-9D2B-79A5-09EA-C02714B5C4DE}"/>
              </a:ext>
            </a:extLst>
          </p:cNvPr>
          <p:cNvSpPr>
            <a:spLocks noGrp="1"/>
          </p:cNvSpPr>
          <p:nvPr>
            <p:ph type="body" sz="quarter" idx="18"/>
          </p:nvPr>
        </p:nvSpPr>
        <p:spPr>
          <a:xfrm>
            <a:off x="5777345" y="354540"/>
            <a:ext cx="6054436" cy="1300413"/>
          </a:xfrm>
        </p:spPr>
        <p:txBody>
          <a:bodyPr/>
          <a:lstStyle/>
          <a:p>
            <a:pPr indent="0">
              <a:lnSpc>
                <a:spcPts val="2340"/>
              </a:lnSpc>
            </a:pPr>
            <a:r>
              <a:rPr lang="en-GB" sz="2200" dirty="0"/>
              <a:t>Zakaj bi gost izbral vašo nastanitev pred drugimi. Pri razvoju turističnega produkta, ki ponuja izkušnje, morate upoštevati naslednje:</a:t>
            </a:r>
          </a:p>
        </p:txBody>
      </p:sp>
      <p:sp>
        <p:nvSpPr>
          <p:cNvPr id="8" name="TextBox 6">
            <a:extLst>
              <a:ext uri="{FF2B5EF4-FFF2-40B4-BE49-F238E27FC236}">
                <a16:creationId xmlns:a16="http://schemas.microsoft.com/office/drawing/2014/main" id="{FEBB6893-339C-EF70-E13E-E294E005E457}"/>
              </a:ext>
            </a:extLst>
          </p:cNvPr>
          <p:cNvSpPr txBox="1"/>
          <p:nvPr/>
        </p:nvSpPr>
        <p:spPr>
          <a:xfrm>
            <a:off x="633386" y="6458175"/>
            <a:ext cx="101873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b="1" dirty="0">
                <a:solidFill>
                  <a:srgbClr val="414141"/>
                </a:solidFill>
              </a:rPr>
              <a:t>Vir: </a:t>
            </a:r>
            <a:r>
              <a:rPr lang="en-IE" sz="1200" dirty="0" err="1">
                <a:solidFill>
                  <a:srgbClr val="414141"/>
                </a:solidFill>
              </a:rPr>
              <a:t>Einstök íslensk upplifun</a:t>
            </a:r>
            <a:r>
              <a:rPr lang="en-IE" sz="1200" dirty="0">
                <a:solidFill>
                  <a:srgbClr val="414141"/>
                </a:solidFill>
              </a:rPr>
              <a:t>: </a:t>
            </a:r>
            <a:r>
              <a:rPr lang="en-IE" sz="1200" dirty="0" err="1">
                <a:solidFill>
                  <a:srgbClr val="414141"/>
                </a:solidFill>
              </a:rPr>
              <a:t>Vegur til vaxtar</a:t>
            </a:r>
            <a:r>
              <a:rPr lang="en-IE" sz="1200" dirty="0">
                <a:solidFill>
                  <a:srgbClr val="414141"/>
                </a:solidFill>
              </a:rPr>
              <a:t>. </a:t>
            </a:r>
            <a:r>
              <a:rPr lang="en-IE" sz="1200" dirty="0" err="1">
                <a:solidFill>
                  <a:srgbClr val="414141"/>
                </a:solidFill>
              </a:rPr>
              <a:t>Nýsköpunarmiðstöð Íslands </a:t>
            </a:r>
            <a:r>
              <a:rPr lang="en-IE" sz="1200" dirty="0">
                <a:solidFill>
                  <a:srgbClr val="414141"/>
                </a:solidFill>
              </a:rPr>
              <a:t>/ Edinstvena islandska izkušnja: Pot k rasti. Islandski center za inovacije</a:t>
            </a:r>
          </a:p>
        </p:txBody>
      </p:sp>
      <p:graphicFrame>
        <p:nvGraphicFramePr>
          <p:cNvPr id="7" name="Table 6">
            <a:extLst>
              <a:ext uri="{FF2B5EF4-FFF2-40B4-BE49-F238E27FC236}">
                <a16:creationId xmlns:a16="http://schemas.microsoft.com/office/drawing/2014/main" id="{AFED63D7-9360-6E60-D4D3-89BCA391A84F}"/>
              </a:ext>
            </a:extLst>
          </p:cNvPr>
          <p:cNvGraphicFramePr>
            <a:graphicFrameLocks noGrp="1"/>
          </p:cNvGraphicFramePr>
          <p:nvPr>
            <p:extLst>
              <p:ext uri="{D42A27DB-BD31-4B8C-83A1-F6EECF244321}">
                <p14:modId xmlns:p14="http://schemas.microsoft.com/office/powerpoint/2010/main" val="4259661687"/>
              </p:ext>
            </p:extLst>
          </p:nvPr>
        </p:nvGraphicFramePr>
        <p:xfrm>
          <a:off x="633386" y="1724833"/>
          <a:ext cx="10925227" cy="4714677"/>
        </p:xfrm>
        <a:graphic>
          <a:graphicData uri="http://schemas.openxmlformats.org/drawingml/2006/table">
            <a:tbl>
              <a:tblPr firstRow="1" bandRow="1">
                <a:tableStyleId>{5C22544A-7EE6-4342-B048-85BDC9FD1C3A}</a:tableStyleId>
              </a:tblPr>
              <a:tblGrid>
                <a:gridCol w="5218729">
                  <a:extLst>
                    <a:ext uri="{9D8B030D-6E8A-4147-A177-3AD203B41FA5}">
                      <a16:colId xmlns:a16="http://schemas.microsoft.com/office/drawing/2014/main" val="2947246601"/>
                    </a:ext>
                  </a:extLst>
                </a:gridCol>
                <a:gridCol w="5706498">
                  <a:extLst>
                    <a:ext uri="{9D8B030D-6E8A-4147-A177-3AD203B41FA5}">
                      <a16:colId xmlns:a16="http://schemas.microsoft.com/office/drawing/2014/main" val="4224813332"/>
                    </a:ext>
                  </a:extLst>
                </a:gridCol>
              </a:tblGrid>
              <a:tr h="457449">
                <a:tc>
                  <a:txBody>
                    <a:bodyPr/>
                    <a:lstStyle/>
                    <a:p>
                      <a:r>
                        <a:rPr lang="en-IE" sz="2400" dirty="0"/>
                        <a:t>Tradicionalni turizem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Doživetveni turizem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508277">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V kateri veji turizma razvijamo produkt (avantura, križarjenje, prosti čas, potovanja, kultura)?</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
                          <a:srgbClr val="01A54E"/>
                        </a:buClr>
                        <a:buSzTx/>
                        <a:buFontTx/>
                        <a:buNone/>
                        <a:tabLst/>
                        <a:defRPr/>
                      </a:pPr>
                      <a:r>
                        <a:rPr lang="is-IS" sz="1650" dirty="0">
                          <a:solidFill>
                            <a:srgbClr val="414141"/>
                          </a:solidFill>
                          <a:latin typeface="Calibri" panose="020F0502020204030204" pitchFamily="34" charset="0"/>
                          <a:cs typeface="Calibri" panose="020F0502020204030204" pitchFamily="34" charset="0"/>
                        </a:rPr>
                        <a:t>Kaj naredi našo skupnost posebno? (Ljudje, kraji, zgodbe, tradicija in še več).</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508277">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Kakšno zabavo ali storitve lahko ponudi naša lokalna okolica?</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Kakšne spomine želimo, da naši gostje odnesejo s seboj?</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057217">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Kaj lahko obiskovalci počnejo ob prihodu,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kje naj se nastanijo, katere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dejavnosti ali dogodki bi morali biti v središču pozornosti, da bi privabili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ljudi (npr. golf, festivali, gledališče)?</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Kakšna zanimanja imajo gostje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err="1">
                          <a:solidFill>
                            <a:srgbClr val="414141"/>
                          </a:solidFill>
                          <a:latin typeface="Calibri"/>
                          <a:ea typeface="+mn-ea"/>
                          <a:cs typeface="Calibri"/>
                        </a:rPr>
                        <a:t>skupna</a:t>
                      </a:r>
                      <a:r>
                        <a:rPr lang="en-GB" sz="1650" kern="1200" dirty="0">
                          <a:solidFill>
                            <a:srgbClr val="414141"/>
                          </a:solidFill>
                          <a:latin typeface="Calibri"/>
                          <a:ea typeface="+mn-ea"/>
                          <a:cs typeface="Calibri"/>
                        </a:rPr>
                        <a:t> z </a:t>
                      </a:r>
                      <a:r>
                        <a:rPr lang="en-GB" sz="1650" kern="1200" dirty="0" err="1">
                          <a:solidFill>
                            <a:srgbClr val="414141"/>
                          </a:solidFill>
                          <a:latin typeface="Calibri"/>
                          <a:ea typeface="+mn-ea"/>
                          <a:cs typeface="Calibri"/>
                        </a:rPr>
                        <a:t>našimi</a:t>
                      </a:r>
                      <a:r>
                        <a:rPr lang="en-GB" sz="1650" kern="1200" dirty="0">
                          <a:solidFill>
                            <a:srgbClr val="414141"/>
                          </a:solidFill>
                          <a:latin typeface="Calibri"/>
                          <a:ea typeface="+mn-ea"/>
                          <a:cs typeface="Calibri"/>
                        </a:rPr>
                        <a:t> </a:t>
                      </a:r>
                      <a:r>
                        <a:rPr lang="en-GB" sz="1650" kern="1200" dirty="0" err="1">
                          <a:solidFill>
                            <a:srgbClr val="414141"/>
                          </a:solidFill>
                          <a:latin typeface="Calibri"/>
                          <a:ea typeface="+mn-ea"/>
                          <a:cs typeface="Calibri"/>
                        </a:rPr>
                        <a:t>storitvami</a:t>
                      </a:r>
                      <a:r>
                        <a:rPr lang="en-GB" sz="1650" kern="1200" dirty="0">
                          <a:solidFill>
                            <a:srgbClr val="414141"/>
                          </a:solidFill>
                          <a:latin typeface="Calibri"/>
                          <a:ea typeface="+mn-ea"/>
                          <a:cs typeface="Calibri"/>
                        </a:rPr>
                        <a:t>/</a:t>
                      </a:r>
                      <a:r>
                        <a:rPr lang="en-GB" sz="1650" kern="1200" dirty="0" err="1">
                          <a:solidFill>
                            <a:srgbClr val="414141"/>
                          </a:solidFill>
                          <a:latin typeface="Calibri"/>
                          <a:ea typeface="+mn-ea"/>
                          <a:cs typeface="Calibri"/>
                        </a:rPr>
                        <a:t>aktivnostmi</a:t>
                      </a:r>
                      <a:r>
                        <a:rPr lang="en-GB" sz="1650" kern="1200" dirty="0">
                          <a:solidFill>
                            <a:srgbClr val="414141"/>
                          </a:solidFill>
                          <a:latin typeface="Calibri"/>
                          <a:ea typeface="+mn-ea"/>
                          <a:cs typeface="Calibri"/>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08277">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Kateri partnerji in dobavitelji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želijo biti del paketnega potovanja?</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S kom moram sodelovati, da ustvarim pravo doživetje za gosta?</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670926">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Kateri izdelki, ki temeljijo na izkušnjah ali bi jih bilo mogoče razviti kot osnovo za paketno potovanje ali kot del le-tega, že obstajajo?</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133199"/>
                  </a:ext>
                </a:extLst>
              </a:tr>
              <a:tr h="406622">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Kako je mogoče izkušnjo prilagoditi različnim gostom?</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267943"/>
                  </a:ext>
                </a:extLst>
              </a:tr>
              <a:tr h="508277">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S katerimi edinstvenimi, izvirnimi in lokalnimi „skrivnostmi“ se lahko dela, jih predstavlja ali v njih sodeluje?</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842917"/>
                  </a:ext>
                </a:extLst>
              </a:tr>
            </a:tbl>
          </a:graphicData>
        </a:graphic>
      </p:graphicFrame>
      <p:sp>
        <p:nvSpPr>
          <p:cNvPr id="10" name="Slide Number Placeholder 5">
            <a:extLst>
              <a:ext uri="{FF2B5EF4-FFF2-40B4-BE49-F238E27FC236}">
                <a16:creationId xmlns:a16="http://schemas.microsoft.com/office/drawing/2014/main" id="{B6490590-13C1-8D53-BC8A-7A4626A20B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1" name="Text Placeholder 3">
            <a:extLst>
              <a:ext uri="{FF2B5EF4-FFF2-40B4-BE49-F238E27FC236}">
                <a16:creationId xmlns:a16="http://schemas.microsoft.com/office/drawing/2014/main" id="{5727B191-7741-3422-3B2D-C2197C70E18A}"/>
              </a:ext>
            </a:extLst>
          </p:cNvPr>
          <p:cNvSpPr txBox="1">
            <a:spLocks/>
          </p:cNvSpPr>
          <p:nvPr/>
        </p:nvSpPr>
        <p:spPr>
          <a:xfrm>
            <a:off x="550403" y="354540"/>
            <a:ext cx="499806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200" dirty="0" err="1"/>
              <a:t>Pojasnjuje</a:t>
            </a:r>
            <a:r>
              <a:rPr lang="en-US" sz="3200" dirty="0"/>
              <a:t>, </a:t>
            </a:r>
            <a:r>
              <a:rPr lang="en-US" sz="3200" dirty="0" err="1"/>
              <a:t>kako</a:t>
            </a:r>
            <a:r>
              <a:rPr lang="en-US" sz="3200" dirty="0"/>
              <a:t> </a:t>
            </a:r>
            <a:r>
              <a:rPr lang="en-US" sz="3200" dirty="0" err="1"/>
              <a:t>opredeliti</a:t>
            </a:r>
            <a:r>
              <a:rPr lang="en-US" sz="3200" dirty="0"/>
              <a:t> </a:t>
            </a:r>
            <a:r>
              <a:rPr lang="en-US" sz="3200" dirty="0" err="1"/>
              <a:t>močno</a:t>
            </a:r>
            <a:r>
              <a:rPr lang="en-US" sz="3200" dirty="0"/>
              <a:t> </a:t>
            </a:r>
            <a:r>
              <a:rPr lang="en-US" sz="3200" dirty="0" err="1"/>
              <a:t>vrednostno</a:t>
            </a:r>
            <a:r>
              <a:rPr lang="en-US" sz="3200" dirty="0"/>
              <a:t> </a:t>
            </a:r>
            <a:r>
              <a:rPr lang="en-US" sz="3200" dirty="0" err="1"/>
              <a:t>ponudbo</a:t>
            </a:r>
            <a:endParaRPr lang="en-US" sz="3200" dirty="0" err="1">
              <a:ea typeface="Calibri"/>
              <a:cs typeface="Calibri"/>
            </a:endParaRPr>
          </a:p>
          <a:p>
            <a:pPr>
              <a:lnSpc>
                <a:spcPts val="3720"/>
              </a:lnSpc>
            </a:pPr>
            <a:r>
              <a:rPr lang="en-US" dirty="0"/>
              <a:t> </a:t>
            </a:r>
          </a:p>
          <a:p>
            <a:pPr>
              <a:lnSpc>
                <a:spcPts val="3720"/>
              </a:lnSpc>
            </a:pPr>
            <a:endParaRPr lang="en-US" dirty="0"/>
          </a:p>
        </p:txBody>
      </p:sp>
      <p:cxnSp>
        <p:nvCxnSpPr>
          <p:cNvPr id="12" name="Straight Connector 11">
            <a:extLst>
              <a:ext uri="{FF2B5EF4-FFF2-40B4-BE49-F238E27FC236}">
                <a16:creationId xmlns:a16="http://schemas.microsoft.com/office/drawing/2014/main" id="{52B9611A-9C63-32EC-866E-8E2BFF1B1330}"/>
              </a:ext>
            </a:extLst>
          </p:cNvPr>
          <p:cNvCxnSpPr>
            <a:cxnSpLocks/>
          </p:cNvCxnSpPr>
          <p:nvPr/>
        </p:nvCxnSpPr>
        <p:spPr>
          <a:xfrm>
            <a:off x="13854" y="1519645"/>
            <a:ext cx="1219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77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C179-6BAA-DB0F-366B-1B208861DD94}"/>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6DEE97BC-7856-C325-68DF-8B44D8F9C406}"/>
              </a:ext>
            </a:extLst>
          </p:cNvPr>
          <p:cNvSpPr/>
          <p:nvPr/>
        </p:nvSpPr>
        <p:spPr>
          <a:xfrm rot="5400000" flipH="1">
            <a:off x="376411" y="2860358"/>
            <a:ext cx="4258321" cy="3759942"/>
          </a:xfrm>
          <a:custGeom>
            <a:avLst/>
            <a:gdLst>
              <a:gd name="connsiteX0" fmla="*/ 4258321 w 4258321"/>
              <a:gd name="connsiteY0" fmla="*/ 3447509 h 3759942"/>
              <a:gd name="connsiteX1" fmla="*/ 4258321 w 4258321"/>
              <a:gd name="connsiteY1" fmla="*/ 3028889 h 3759942"/>
              <a:gd name="connsiteX2" fmla="*/ 4258321 w 4258321"/>
              <a:gd name="connsiteY2" fmla="*/ 2965209 h 3759942"/>
              <a:gd name="connsiteX3" fmla="*/ 4258321 w 4258321"/>
              <a:gd name="connsiteY3" fmla="*/ 2546589 h 3759942"/>
              <a:gd name="connsiteX4" fmla="*/ 4258321 w 4258321"/>
              <a:gd name="connsiteY4" fmla="*/ 900922 h 3759942"/>
              <a:gd name="connsiteX5" fmla="*/ 4258321 w 4258321"/>
              <a:gd name="connsiteY5" fmla="*/ 482301 h 3759942"/>
              <a:gd name="connsiteX6" fmla="*/ 4258321 w 4258321"/>
              <a:gd name="connsiteY6" fmla="*/ 418623 h 3759942"/>
              <a:gd name="connsiteX7" fmla="*/ 4258321 w 4258321"/>
              <a:gd name="connsiteY7" fmla="*/ 2 h 3759942"/>
              <a:gd name="connsiteX8" fmla="*/ 3859457 w 4258321"/>
              <a:gd name="connsiteY8" fmla="*/ 2 h 3759942"/>
              <a:gd name="connsiteX9" fmla="*/ 3756955 w 4258321"/>
              <a:gd name="connsiteY9" fmla="*/ 2 h 3759942"/>
              <a:gd name="connsiteX10" fmla="*/ 3596704 w 4258321"/>
              <a:gd name="connsiteY10" fmla="*/ 2 h 3759942"/>
              <a:gd name="connsiteX11" fmla="*/ 3358091 w 4258321"/>
              <a:gd name="connsiteY11" fmla="*/ 2 h 3759942"/>
              <a:gd name="connsiteX12" fmla="*/ 3197839 w 4258321"/>
              <a:gd name="connsiteY12" fmla="*/ 2 h 3759942"/>
              <a:gd name="connsiteX13" fmla="*/ 3095339 w 4258321"/>
              <a:gd name="connsiteY13" fmla="*/ 2 h 3759942"/>
              <a:gd name="connsiteX14" fmla="*/ 2696474 w 4258321"/>
              <a:gd name="connsiteY14" fmla="*/ 2 h 3759942"/>
              <a:gd name="connsiteX15" fmla="*/ 2347981 w 4258321"/>
              <a:gd name="connsiteY15" fmla="*/ 2 h 3759942"/>
              <a:gd name="connsiteX16" fmla="*/ 2315513 w 4258321"/>
              <a:gd name="connsiteY16" fmla="*/ 2 h 3759942"/>
              <a:gd name="connsiteX17" fmla="*/ 2315513 w 4258321"/>
              <a:gd name="connsiteY17" fmla="*/ 0 h 3759942"/>
              <a:gd name="connsiteX18" fmla="*/ 1916649 w 4258321"/>
              <a:gd name="connsiteY18" fmla="*/ 0 h 3759942"/>
              <a:gd name="connsiteX19" fmla="*/ 1814148 w 4258321"/>
              <a:gd name="connsiteY19" fmla="*/ 0 h 3759942"/>
              <a:gd name="connsiteX20" fmla="*/ 1653896 w 4258321"/>
              <a:gd name="connsiteY20" fmla="*/ 0 h 3759942"/>
              <a:gd name="connsiteX21" fmla="*/ 1415284 w 4258321"/>
              <a:gd name="connsiteY21" fmla="*/ 0 h 3759942"/>
              <a:gd name="connsiteX22" fmla="*/ 1354918 w 4258321"/>
              <a:gd name="connsiteY22" fmla="*/ 0 h 3759942"/>
              <a:gd name="connsiteX23" fmla="*/ 1354918 w 4258321"/>
              <a:gd name="connsiteY23" fmla="*/ 2 h 3759942"/>
              <a:gd name="connsiteX24" fmla="*/ 1287499 w 4258321"/>
              <a:gd name="connsiteY24" fmla="*/ 2 h 3759942"/>
              <a:gd name="connsiteX25" fmla="*/ 1184998 w 4258321"/>
              <a:gd name="connsiteY25" fmla="*/ 2 h 3759942"/>
              <a:gd name="connsiteX26" fmla="*/ 786134 w 4258321"/>
              <a:gd name="connsiteY26" fmla="*/ 2 h 3759942"/>
              <a:gd name="connsiteX27" fmla="*/ 405172 w 4258321"/>
              <a:gd name="connsiteY27" fmla="*/ 2 h 3759942"/>
              <a:gd name="connsiteX28" fmla="*/ 405172 w 4258321"/>
              <a:gd name="connsiteY28" fmla="*/ 0 h 3759942"/>
              <a:gd name="connsiteX29" fmla="*/ 6309 w 4258321"/>
              <a:gd name="connsiteY29" fmla="*/ 0 h 3759942"/>
              <a:gd name="connsiteX30" fmla="*/ 2 w 4258321"/>
              <a:gd name="connsiteY30" fmla="*/ 0 h 3759942"/>
              <a:gd name="connsiteX31" fmla="*/ 2 w 4258321"/>
              <a:gd name="connsiteY31" fmla="*/ 34832 h 3759942"/>
              <a:gd name="connsiteX32" fmla="*/ 2 w 4258321"/>
              <a:gd name="connsiteY32" fmla="*/ 433696 h 3759942"/>
              <a:gd name="connsiteX33" fmla="*/ 0 w 4258321"/>
              <a:gd name="connsiteY33" fmla="*/ 433696 h 3759942"/>
              <a:gd name="connsiteX34" fmla="*/ 0 w 4258321"/>
              <a:gd name="connsiteY34" fmla="*/ 814658 h 3759942"/>
              <a:gd name="connsiteX35" fmla="*/ 0 w 4258321"/>
              <a:gd name="connsiteY35" fmla="*/ 1213521 h 3759942"/>
              <a:gd name="connsiteX36" fmla="*/ 0 w 4258321"/>
              <a:gd name="connsiteY36" fmla="*/ 1316023 h 3759942"/>
              <a:gd name="connsiteX37" fmla="*/ 0 w 4258321"/>
              <a:gd name="connsiteY37" fmla="*/ 1383441 h 3759942"/>
              <a:gd name="connsiteX38" fmla="*/ 2 w 4258321"/>
              <a:gd name="connsiteY38" fmla="*/ 1383441 h 3759942"/>
              <a:gd name="connsiteX39" fmla="*/ 2 w 4258321"/>
              <a:gd name="connsiteY39" fmla="*/ 1443807 h 3759942"/>
              <a:gd name="connsiteX40" fmla="*/ 2 w 4258321"/>
              <a:gd name="connsiteY40" fmla="*/ 1682420 h 3759942"/>
              <a:gd name="connsiteX41" fmla="*/ 2 w 4258321"/>
              <a:gd name="connsiteY41" fmla="*/ 1842672 h 3759942"/>
              <a:gd name="connsiteX42" fmla="*/ 2 w 4258321"/>
              <a:gd name="connsiteY42" fmla="*/ 1945173 h 3759942"/>
              <a:gd name="connsiteX43" fmla="*/ 2 w 4258321"/>
              <a:gd name="connsiteY43" fmla="*/ 2344036 h 3759942"/>
              <a:gd name="connsiteX44" fmla="*/ 0 w 4258321"/>
              <a:gd name="connsiteY44" fmla="*/ 2344036 h 3759942"/>
              <a:gd name="connsiteX45" fmla="*/ 0 w 4258321"/>
              <a:gd name="connsiteY45" fmla="*/ 2376504 h 3759942"/>
              <a:gd name="connsiteX46" fmla="*/ 0 w 4258321"/>
              <a:gd name="connsiteY46" fmla="*/ 2724998 h 3759942"/>
              <a:gd name="connsiteX47" fmla="*/ 0 w 4258321"/>
              <a:gd name="connsiteY47" fmla="*/ 3123863 h 3759942"/>
              <a:gd name="connsiteX48" fmla="*/ 0 w 4258321"/>
              <a:gd name="connsiteY48" fmla="*/ 3226363 h 3759942"/>
              <a:gd name="connsiteX49" fmla="*/ 0 w 4258321"/>
              <a:gd name="connsiteY49" fmla="*/ 3386615 h 3759942"/>
              <a:gd name="connsiteX50" fmla="*/ 0 w 4258321"/>
              <a:gd name="connsiteY50" fmla="*/ 3625228 h 3759942"/>
              <a:gd name="connsiteX51" fmla="*/ 0 w 4258321"/>
              <a:gd name="connsiteY51" fmla="*/ 3759942 h 3759942"/>
              <a:gd name="connsiteX52" fmla="*/ 48279 w 4258321"/>
              <a:gd name="connsiteY52" fmla="*/ 3759942 h 3759942"/>
              <a:gd name="connsiteX53" fmla="*/ 48281 w 4258321"/>
              <a:gd name="connsiteY53" fmla="*/ 3759942 h 3759942"/>
              <a:gd name="connsiteX54" fmla="*/ 429239 w 4258321"/>
              <a:gd name="connsiteY54" fmla="*/ 3759942 h 3759942"/>
              <a:gd name="connsiteX55" fmla="*/ 828103 w 4258321"/>
              <a:gd name="connsiteY55" fmla="*/ 3759942 h 3759942"/>
              <a:gd name="connsiteX56" fmla="*/ 930604 w 4258321"/>
              <a:gd name="connsiteY56" fmla="*/ 3759942 h 3759942"/>
              <a:gd name="connsiteX57" fmla="*/ 1090855 w 4258321"/>
              <a:gd name="connsiteY57" fmla="*/ 3759942 h 3759942"/>
              <a:gd name="connsiteX58" fmla="*/ 1329468 w 4258321"/>
              <a:gd name="connsiteY58" fmla="*/ 3759942 h 3759942"/>
              <a:gd name="connsiteX59" fmla="*/ 1354917 w 4258321"/>
              <a:gd name="connsiteY59" fmla="*/ 3759942 h 3759942"/>
              <a:gd name="connsiteX60" fmla="*/ 1457255 w 4258321"/>
              <a:gd name="connsiteY60" fmla="*/ 3759942 h 3759942"/>
              <a:gd name="connsiteX61" fmla="*/ 1457257 w 4258321"/>
              <a:gd name="connsiteY61" fmla="*/ 3759942 h 3759942"/>
              <a:gd name="connsiteX62" fmla="*/ 1489720 w 4258321"/>
              <a:gd name="connsiteY62" fmla="*/ 3759942 h 3759942"/>
              <a:gd name="connsiteX63" fmla="*/ 1559756 w 4258321"/>
              <a:gd name="connsiteY63" fmla="*/ 3759942 h 3759942"/>
              <a:gd name="connsiteX64" fmla="*/ 1559757 w 4258321"/>
              <a:gd name="connsiteY64" fmla="*/ 3759942 h 3759942"/>
              <a:gd name="connsiteX65" fmla="*/ 1592222 w 4258321"/>
              <a:gd name="connsiteY65" fmla="*/ 3759942 h 3759942"/>
              <a:gd name="connsiteX66" fmla="*/ 1958619 w 4258321"/>
              <a:gd name="connsiteY66" fmla="*/ 3759942 h 3759942"/>
              <a:gd name="connsiteX67" fmla="*/ 1958622 w 4258321"/>
              <a:gd name="connsiteY67" fmla="*/ 3759942 h 3759942"/>
              <a:gd name="connsiteX68" fmla="*/ 1991085 w 4258321"/>
              <a:gd name="connsiteY68" fmla="*/ 3759942 h 3759942"/>
              <a:gd name="connsiteX69" fmla="*/ 2339580 w 4258321"/>
              <a:gd name="connsiteY69" fmla="*/ 3759942 h 3759942"/>
              <a:gd name="connsiteX70" fmla="*/ 2738443 w 4258321"/>
              <a:gd name="connsiteY70" fmla="*/ 3759942 h 3759942"/>
              <a:gd name="connsiteX71" fmla="*/ 2840945 w 4258321"/>
              <a:gd name="connsiteY71" fmla="*/ 3759942 h 3759942"/>
              <a:gd name="connsiteX72" fmla="*/ 3001196 w 4258321"/>
              <a:gd name="connsiteY72" fmla="*/ 3759942 h 3759942"/>
              <a:gd name="connsiteX73" fmla="*/ 3239809 w 4258321"/>
              <a:gd name="connsiteY73" fmla="*/ 3759942 h 3759942"/>
              <a:gd name="connsiteX74" fmla="*/ 3400060 w 4258321"/>
              <a:gd name="connsiteY74" fmla="*/ 3759942 h 3759942"/>
              <a:gd name="connsiteX75" fmla="*/ 3502562 w 4258321"/>
              <a:gd name="connsiteY75" fmla="*/ 3759942 h 3759942"/>
              <a:gd name="connsiteX76" fmla="*/ 3901425 w 4258321"/>
              <a:gd name="connsiteY76" fmla="*/ 3759942 h 3759942"/>
              <a:gd name="connsiteX77" fmla="*/ 4258321 w 4258321"/>
              <a:gd name="connsiteY77" fmla="*/ 3447509 h 375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58321" h="3759942">
                <a:moveTo>
                  <a:pt x="4258321" y="3447509"/>
                </a:moveTo>
                <a:lnTo>
                  <a:pt x="4258321" y="3028889"/>
                </a:lnTo>
                <a:lnTo>
                  <a:pt x="4258321" y="2965209"/>
                </a:lnTo>
                <a:lnTo>
                  <a:pt x="4258321" y="2546589"/>
                </a:lnTo>
                <a:lnTo>
                  <a:pt x="4258321" y="900922"/>
                </a:lnTo>
                <a:lnTo>
                  <a:pt x="4258321" y="482301"/>
                </a:lnTo>
                <a:lnTo>
                  <a:pt x="4258321" y="418623"/>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213521"/>
                </a:lnTo>
                <a:lnTo>
                  <a:pt x="0" y="1316023"/>
                </a:lnTo>
                <a:lnTo>
                  <a:pt x="0" y="1383441"/>
                </a:lnTo>
                <a:lnTo>
                  <a:pt x="2" y="1383441"/>
                </a:lnTo>
                <a:lnTo>
                  <a:pt x="2" y="1443807"/>
                </a:lnTo>
                <a:lnTo>
                  <a:pt x="2" y="1682420"/>
                </a:lnTo>
                <a:lnTo>
                  <a:pt x="2" y="1842672"/>
                </a:lnTo>
                <a:lnTo>
                  <a:pt x="2" y="1945173"/>
                </a:lnTo>
                <a:lnTo>
                  <a:pt x="2" y="2344036"/>
                </a:lnTo>
                <a:lnTo>
                  <a:pt x="0" y="2344036"/>
                </a:lnTo>
                <a:lnTo>
                  <a:pt x="0" y="2376504"/>
                </a:lnTo>
                <a:lnTo>
                  <a:pt x="0" y="2724998"/>
                </a:lnTo>
                <a:lnTo>
                  <a:pt x="0" y="3123863"/>
                </a:lnTo>
                <a:lnTo>
                  <a:pt x="0" y="3226363"/>
                </a:lnTo>
                <a:lnTo>
                  <a:pt x="0" y="3386615"/>
                </a:lnTo>
                <a:lnTo>
                  <a:pt x="0" y="3625228"/>
                </a:lnTo>
                <a:lnTo>
                  <a:pt x="0" y="3759942"/>
                </a:lnTo>
                <a:lnTo>
                  <a:pt x="48279" y="3759942"/>
                </a:lnTo>
                <a:lnTo>
                  <a:pt x="48281" y="3759942"/>
                </a:lnTo>
                <a:lnTo>
                  <a:pt x="429239" y="3759942"/>
                </a:lnTo>
                <a:lnTo>
                  <a:pt x="828103" y="3759942"/>
                </a:lnTo>
                <a:lnTo>
                  <a:pt x="930604" y="3759942"/>
                </a:lnTo>
                <a:lnTo>
                  <a:pt x="1090855" y="3759942"/>
                </a:lnTo>
                <a:lnTo>
                  <a:pt x="1329468" y="3759942"/>
                </a:lnTo>
                <a:lnTo>
                  <a:pt x="1354917" y="3759942"/>
                </a:lnTo>
                <a:lnTo>
                  <a:pt x="1457255" y="3759942"/>
                </a:lnTo>
                <a:lnTo>
                  <a:pt x="1457257" y="3759942"/>
                </a:lnTo>
                <a:lnTo>
                  <a:pt x="1489720" y="3759942"/>
                </a:lnTo>
                <a:lnTo>
                  <a:pt x="1559756" y="3759942"/>
                </a:lnTo>
                <a:lnTo>
                  <a:pt x="1559757" y="3759942"/>
                </a:lnTo>
                <a:lnTo>
                  <a:pt x="1592222" y="3759942"/>
                </a:lnTo>
                <a:lnTo>
                  <a:pt x="1958619" y="3759942"/>
                </a:lnTo>
                <a:lnTo>
                  <a:pt x="1958622" y="3759942"/>
                </a:lnTo>
                <a:lnTo>
                  <a:pt x="1991085" y="3759942"/>
                </a:lnTo>
                <a:lnTo>
                  <a:pt x="2339580" y="3759942"/>
                </a:lnTo>
                <a:lnTo>
                  <a:pt x="2738443" y="3759942"/>
                </a:lnTo>
                <a:lnTo>
                  <a:pt x="2840945" y="3759942"/>
                </a:lnTo>
                <a:lnTo>
                  <a:pt x="3001196" y="3759942"/>
                </a:lnTo>
                <a:lnTo>
                  <a:pt x="3239809" y="3759942"/>
                </a:lnTo>
                <a:lnTo>
                  <a:pt x="3400060" y="3759942"/>
                </a:lnTo>
                <a:lnTo>
                  <a:pt x="3502562" y="3759942"/>
                </a:lnTo>
                <a:lnTo>
                  <a:pt x="3901425" y="3759942"/>
                </a:lnTo>
                <a:cubicBezTo>
                  <a:pt x="4099180" y="3759942"/>
                  <a:pt x="4258321" y="3619603"/>
                  <a:pt x="4258321" y="344750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1E6236F-8128-F80E-075A-517161D2E6C6}"/>
              </a:ext>
            </a:extLst>
          </p:cNvPr>
          <p:cNvSpPr>
            <a:spLocks noGrp="1"/>
          </p:cNvSpPr>
          <p:nvPr>
            <p:ph type="body" sz="quarter" idx="16"/>
          </p:nvPr>
        </p:nvSpPr>
        <p:spPr>
          <a:xfrm>
            <a:off x="653780" y="472365"/>
            <a:ext cx="9551577" cy="803654"/>
          </a:xfrm>
        </p:spPr>
        <p:txBody>
          <a:bodyPr/>
          <a:lstStyle/>
          <a:p>
            <a:pPr>
              <a:lnSpc>
                <a:spcPts val="3720"/>
              </a:lnSpc>
            </a:pPr>
            <a:r>
              <a:rPr lang="en-US" dirty="0"/>
              <a:t>Opredelitev bistva vašega koncepta</a:t>
            </a:r>
          </a:p>
          <a:p>
            <a:pPr>
              <a:lnSpc>
                <a:spcPts val="3720"/>
              </a:lnSpc>
            </a:pPr>
            <a:endParaRPr lang="en-US" dirty="0"/>
          </a:p>
        </p:txBody>
      </p:sp>
      <p:sp>
        <p:nvSpPr>
          <p:cNvPr id="6" name="Text Placeholder 5">
            <a:extLst>
              <a:ext uri="{FF2B5EF4-FFF2-40B4-BE49-F238E27FC236}">
                <a16:creationId xmlns:a16="http://schemas.microsoft.com/office/drawing/2014/main" id="{5F1BED46-56A0-1611-1A7D-589DE6904BC9}"/>
              </a:ext>
            </a:extLst>
          </p:cNvPr>
          <p:cNvSpPr>
            <a:spLocks noGrp="1"/>
          </p:cNvSpPr>
          <p:nvPr>
            <p:ph type="body" sz="quarter" idx="19"/>
          </p:nvPr>
        </p:nvSpPr>
        <p:spPr>
          <a:xfrm>
            <a:off x="653780" y="1541767"/>
            <a:ext cx="7463525" cy="803654"/>
          </a:xfrm>
        </p:spPr>
        <p:txBody>
          <a:bodyPr/>
          <a:lstStyle/>
          <a:p>
            <a:pPr>
              <a:lnSpc>
                <a:spcPts val="2900"/>
              </a:lnSpc>
            </a:pPr>
            <a:r>
              <a:rPr lang="en-US" dirty="0"/>
              <a:t>Problem – rešitev – vrednost – za koga?</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0ECD643-CB97-34EA-23EB-920C88607968}"/>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9AFC1E7-B358-48FA-7F39-8623FB11C7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8" name="Text Placeholder 4">
            <a:extLst>
              <a:ext uri="{FF2B5EF4-FFF2-40B4-BE49-F238E27FC236}">
                <a16:creationId xmlns:a16="http://schemas.microsoft.com/office/drawing/2014/main" id="{EB31C2BE-4260-6DE7-633F-9BF6AAD15238}"/>
              </a:ext>
            </a:extLst>
          </p:cNvPr>
          <p:cNvSpPr txBox="1">
            <a:spLocks/>
          </p:cNvSpPr>
          <p:nvPr/>
        </p:nvSpPr>
        <p:spPr>
          <a:xfrm>
            <a:off x="975682" y="2756565"/>
            <a:ext cx="3224245" cy="1669808"/>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err="1">
                <a:solidFill>
                  <a:schemeClr val="bg1"/>
                </a:solidFill>
              </a:rPr>
              <a:t>Osredotočenost</a:t>
            </a:r>
            <a:r>
              <a:rPr lang="en-GB" sz="2600" b="1" dirty="0">
                <a:solidFill>
                  <a:schemeClr val="bg1"/>
                </a:solidFill>
              </a:rPr>
              <a:t> </a:t>
            </a:r>
            <a:r>
              <a:rPr lang="en-GB" sz="2600" b="1" dirty="0" err="1">
                <a:solidFill>
                  <a:schemeClr val="bg1"/>
                </a:solidFill>
              </a:rPr>
              <a:t>predstavitve</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b="1" dirty="0">
                <a:solidFill>
                  <a:schemeClr val="bg1"/>
                </a:solidFill>
              </a:rPr>
              <a:t>#3 </a:t>
            </a:r>
            <a:r>
              <a:rPr lang="en-GB" sz="2200" b="1" dirty="0" err="1">
                <a:solidFill>
                  <a:schemeClr val="bg1"/>
                </a:solidFill>
              </a:rPr>
              <a:t>Rešitev</a:t>
            </a:r>
            <a:r>
              <a:rPr lang="en-GB" sz="2200" b="1" dirty="0">
                <a:solidFill>
                  <a:schemeClr val="bg1"/>
                </a:solidFill>
              </a:rPr>
              <a:t>: </a:t>
            </a:r>
            <a:endParaRPr lang="en-GB" sz="2200" b="1" dirty="0">
              <a:solidFill>
                <a:schemeClr val="bg1"/>
              </a:solidFill>
              <a:ea typeface="Calibri"/>
              <a:cs typeface="Calibri"/>
            </a:endParaRPr>
          </a:p>
          <a:p>
            <a:pPr>
              <a:lnSpc>
                <a:spcPts val="2240"/>
              </a:lnSpc>
            </a:pPr>
            <a:r>
              <a:rPr lang="en-GB" sz="2200" dirty="0">
                <a:solidFill>
                  <a:schemeClr val="bg1"/>
                </a:solidFill>
              </a:rPr>
              <a:t>Kaj </a:t>
            </a:r>
            <a:r>
              <a:rPr lang="en-GB" sz="2200" dirty="0" err="1">
                <a:solidFill>
                  <a:schemeClr val="bg1"/>
                </a:solidFill>
              </a:rPr>
              <a:t>ponujate</a:t>
            </a:r>
            <a:r>
              <a:rPr lang="en-GB" sz="2200" dirty="0">
                <a:solidFill>
                  <a:schemeClr val="bg1"/>
                </a:solidFill>
              </a:rPr>
              <a:t>?</a:t>
            </a:r>
            <a:endParaRPr lang="en-GB" sz="2200" dirty="0">
              <a:solidFill>
                <a:schemeClr val="bg1"/>
              </a:solidFill>
              <a:ea typeface="Calibri"/>
              <a:cs typeface="Calibri"/>
            </a:endParaRPr>
          </a:p>
          <a:p>
            <a:pPr>
              <a:lnSpc>
                <a:spcPts val="2240"/>
              </a:lnSpc>
            </a:pPr>
            <a:endParaRPr lang="en-GB" sz="2200" dirty="0">
              <a:solidFill>
                <a:schemeClr val="bg1"/>
              </a:solidFill>
            </a:endParaRPr>
          </a:p>
          <a:p>
            <a:pPr>
              <a:lnSpc>
                <a:spcPts val="2240"/>
              </a:lnSpc>
            </a:pPr>
            <a:r>
              <a:rPr lang="en-GB" sz="2200" b="1" dirty="0">
                <a:solidFill>
                  <a:schemeClr val="bg1"/>
                </a:solidFill>
              </a:rPr>
              <a:t>#4 </a:t>
            </a:r>
            <a:r>
              <a:rPr lang="en-GB" sz="2200" b="1" dirty="0" err="1">
                <a:solidFill>
                  <a:schemeClr val="bg1"/>
                </a:solidFill>
              </a:rPr>
              <a:t>Predlog</a:t>
            </a:r>
            <a:r>
              <a:rPr lang="en-GB" sz="2200" b="1" dirty="0">
                <a:solidFill>
                  <a:schemeClr val="bg1"/>
                </a:solidFill>
              </a:rPr>
              <a:t> </a:t>
            </a:r>
            <a:r>
              <a:rPr lang="en-GB" sz="2200" b="1" dirty="0" err="1">
                <a:solidFill>
                  <a:schemeClr val="bg1"/>
                </a:solidFill>
              </a:rPr>
              <a:t>vrednosti</a:t>
            </a:r>
            <a:r>
              <a:rPr lang="en-GB" sz="2200" dirty="0">
                <a:solidFill>
                  <a:schemeClr val="bg1"/>
                </a:solidFill>
              </a:rPr>
              <a:t>: </a:t>
            </a:r>
            <a:endParaRPr lang="en-GB" sz="2200" dirty="0">
              <a:solidFill>
                <a:schemeClr val="bg1"/>
              </a:solidFill>
              <a:ea typeface="Calibri"/>
              <a:cs typeface="Calibri"/>
            </a:endParaRPr>
          </a:p>
          <a:p>
            <a:pPr>
              <a:lnSpc>
                <a:spcPts val="2240"/>
              </a:lnSpc>
            </a:pPr>
            <a:r>
              <a:rPr lang="en-GB" sz="2200" dirty="0" err="1">
                <a:solidFill>
                  <a:schemeClr val="bg1"/>
                </a:solidFill>
              </a:rPr>
              <a:t>Zakaj</a:t>
            </a:r>
            <a:r>
              <a:rPr lang="en-GB" sz="2200" dirty="0">
                <a:solidFill>
                  <a:schemeClr val="bg1"/>
                </a:solidFill>
              </a:rPr>
              <a:t> je </a:t>
            </a:r>
            <a:r>
              <a:rPr lang="en-GB" sz="2200" dirty="0" err="1">
                <a:solidFill>
                  <a:schemeClr val="bg1"/>
                </a:solidFill>
              </a:rPr>
              <a:t>dragocena</a:t>
            </a:r>
            <a:r>
              <a:rPr lang="en-GB" sz="2200" dirty="0">
                <a:solidFill>
                  <a:schemeClr val="bg1"/>
                </a:solidFill>
              </a:rPr>
              <a:t> in </a:t>
            </a:r>
            <a:r>
              <a:rPr lang="en-GB" sz="2200" dirty="0" err="1">
                <a:solidFill>
                  <a:schemeClr val="bg1"/>
                </a:solidFill>
              </a:rPr>
              <a:t>drugačna</a:t>
            </a:r>
            <a:r>
              <a:rPr lang="en-GB" sz="2200" dirty="0">
                <a:solidFill>
                  <a:schemeClr val="bg1"/>
                </a:solidFill>
              </a:rPr>
              <a:t>?</a:t>
            </a:r>
            <a:endParaRPr lang="en-GB" sz="2200" dirty="0">
              <a:solidFill>
                <a:schemeClr val="bg1"/>
              </a:solidFill>
              <a:ea typeface="Calibri"/>
              <a:cs typeface="Calibri"/>
            </a:endParaRPr>
          </a:p>
          <a:p>
            <a:pPr>
              <a:lnSpc>
                <a:spcPts val="2240"/>
              </a:lnSpc>
            </a:pPr>
            <a:endParaRPr lang="en-GB" sz="2200" dirty="0">
              <a:solidFill>
                <a:schemeClr val="bg1"/>
              </a:solidFill>
            </a:endParaRPr>
          </a:p>
          <a:p>
            <a:pPr>
              <a:lnSpc>
                <a:spcPts val="2240"/>
              </a:lnSpc>
            </a:pPr>
            <a:r>
              <a:rPr lang="en-GB" sz="2200" b="1" dirty="0">
                <a:solidFill>
                  <a:schemeClr val="bg1"/>
                </a:solidFill>
              </a:rPr>
              <a:t>#5 </a:t>
            </a:r>
            <a:r>
              <a:rPr lang="en-GB" sz="2200" b="1" dirty="0" err="1">
                <a:solidFill>
                  <a:schemeClr val="bg1"/>
                </a:solidFill>
              </a:rPr>
              <a:t>Trg</a:t>
            </a:r>
            <a:r>
              <a:rPr lang="en-GB" sz="2200" b="1" dirty="0">
                <a:solidFill>
                  <a:schemeClr val="bg1"/>
                </a:solidFill>
              </a:rPr>
              <a:t>: </a:t>
            </a:r>
            <a:endParaRPr lang="en-GB" sz="2200" b="1" dirty="0">
              <a:solidFill>
                <a:schemeClr val="bg1"/>
              </a:solidFill>
              <a:ea typeface="Calibri"/>
              <a:cs typeface="Calibri"/>
            </a:endParaRPr>
          </a:p>
          <a:p>
            <a:pPr>
              <a:lnSpc>
                <a:spcPts val="2240"/>
              </a:lnSpc>
            </a:pPr>
            <a:r>
              <a:rPr lang="en-GB" sz="2200" dirty="0" err="1">
                <a:solidFill>
                  <a:schemeClr val="bg1"/>
                </a:solidFill>
              </a:rPr>
              <a:t>Komu</a:t>
            </a:r>
            <a:r>
              <a:rPr lang="en-GB" sz="2200" dirty="0">
                <a:solidFill>
                  <a:schemeClr val="bg1"/>
                </a:solidFill>
              </a:rPr>
              <a:t> je to </a:t>
            </a:r>
            <a:r>
              <a:rPr lang="en-GB" sz="2200" dirty="0" err="1">
                <a:solidFill>
                  <a:schemeClr val="bg1"/>
                </a:solidFill>
              </a:rPr>
              <a:t>namenjeno</a:t>
            </a:r>
            <a:r>
              <a:rPr lang="en-GB" sz="2200" dirty="0">
                <a:solidFill>
                  <a:schemeClr val="bg1"/>
                </a:solidFill>
              </a:rPr>
              <a:t>?</a:t>
            </a:r>
            <a:endParaRPr lang="en-GB" sz="2200" dirty="0">
              <a:solidFill>
                <a:schemeClr val="bg1"/>
              </a:solidFill>
              <a:ea typeface="Calibri"/>
              <a:cs typeface="Calibri"/>
            </a:endParaRPr>
          </a:p>
          <a:p>
            <a:pPr>
              <a:lnSpc>
                <a:spcPts val="2240"/>
              </a:lnSpc>
            </a:pPr>
            <a:endParaRPr lang="en-US" sz="2200" dirty="0">
              <a:solidFill>
                <a:schemeClr val="bg1"/>
              </a:solidFill>
            </a:endParaRPr>
          </a:p>
        </p:txBody>
      </p:sp>
      <p:sp>
        <p:nvSpPr>
          <p:cNvPr id="10" name="Text Placeholder 4">
            <a:extLst>
              <a:ext uri="{FF2B5EF4-FFF2-40B4-BE49-F238E27FC236}">
                <a16:creationId xmlns:a16="http://schemas.microsoft.com/office/drawing/2014/main" id="{D0F7658B-FB71-BBC1-64F5-06D8BE50D0A4}"/>
              </a:ext>
            </a:extLst>
          </p:cNvPr>
          <p:cNvSpPr txBox="1">
            <a:spLocks/>
          </p:cNvSpPr>
          <p:nvPr/>
        </p:nvSpPr>
        <p:spPr>
          <a:xfrm>
            <a:off x="4921239" y="3059411"/>
            <a:ext cx="6601596"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Aktivnost: </a:t>
            </a:r>
          </a:p>
          <a:p>
            <a:pPr>
              <a:lnSpc>
                <a:spcPts val="2240"/>
              </a:lnSpc>
            </a:pPr>
            <a:endParaRPr lang="en-GB" sz="2600" b="1" dirty="0">
              <a:solidFill>
                <a:srgbClr val="64AFAF"/>
              </a:solidFill>
            </a:endParaRPr>
          </a:p>
          <a:p>
            <a:pPr indent="0">
              <a:lnSpc>
                <a:spcPts val="2240"/>
              </a:lnSpc>
            </a:pPr>
            <a:r>
              <a:rPr lang="en-GB" sz="2200" dirty="0">
                <a:solidFill>
                  <a:srgbClr val="414141"/>
                </a:solidFill>
              </a:rPr>
              <a:t>Poskusite odgovoriti na naslednja vprašanja v enem stavku:</a:t>
            </a:r>
          </a:p>
          <a:p>
            <a:pPr marL="457200" indent="-457200">
              <a:lnSpc>
                <a:spcPts val="2240"/>
              </a:lnSpc>
              <a:buClr>
                <a:srgbClr val="EC7C69"/>
              </a:buClr>
              <a:buFont typeface="+mj-lt"/>
              <a:buAutoNum type="arabicPeriod"/>
            </a:pPr>
            <a:r>
              <a:rPr lang="en-GB" sz="2200" dirty="0">
                <a:solidFill>
                  <a:srgbClr val="414141"/>
                </a:solidFill>
              </a:rPr>
              <a:t>Kaj ponujate svojim gostom? (rešitev)</a:t>
            </a:r>
          </a:p>
          <a:p>
            <a:pPr marL="457200" indent="-457200">
              <a:lnSpc>
                <a:spcPts val="2240"/>
              </a:lnSpc>
              <a:buClr>
                <a:srgbClr val="EC7C69"/>
              </a:buClr>
              <a:buFont typeface="+mj-lt"/>
              <a:buAutoNum type="arabicPeriod"/>
            </a:pPr>
            <a:r>
              <a:rPr lang="en-GB" sz="2200" dirty="0">
                <a:solidFill>
                  <a:srgbClr val="414141"/>
                </a:solidFill>
              </a:rPr>
              <a:t>Zakaj je to čustveno ali praktično dragoceno? (vrednost)</a:t>
            </a:r>
          </a:p>
          <a:p>
            <a:pPr marL="457200" indent="-457200">
              <a:lnSpc>
                <a:spcPts val="2240"/>
              </a:lnSpc>
              <a:buClr>
                <a:srgbClr val="EC7C69"/>
              </a:buClr>
              <a:buFont typeface="+mj-lt"/>
              <a:buAutoNum type="arabicPeriod"/>
            </a:pPr>
            <a:r>
              <a:rPr lang="en-GB" sz="2200" dirty="0">
                <a:solidFill>
                  <a:srgbClr val="414141"/>
                </a:solidFill>
              </a:rPr>
              <a:t>Komu bo to najbolj všeč – in zakaj? (trg)</a:t>
            </a:r>
          </a:p>
          <a:p>
            <a:pPr indent="0">
              <a:lnSpc>
                <a:spcPts val="2240"/>
              </a:lnSpc>
            </a:pPr>
            <a:endParaRPr lang="en-GB" sz="2200" dirty="0">
              <a:solidFill>
                <a:srgbClr val="414141"/>
              </a:solidFill>
            </a:endParaRPr>
          </a:p>
          <a:p>
            <a:pPr indent="0">
              <a:lnSpc>
                <a:spcPts val="2240"/>
              </a:lnSpc>
            </a:pPr>
            <a:r>
              <a:rPr lang="en-GB" sz="2200" i="1" dirty="0">
                <a:solidFill>
                  <a:srgbClr val="414141"/>
                </a:solidFill>
              </a:rPr>
              <a:t>Ti stavki vam bodo pomagali dopolniti vašo predstavitev – in jasno in prepričljivo opisati vaš koncept drugim.</a:t>
            </a:r>
          </a:p>
          <a:p>
            <a:pPr>
              <a:lnSpc>
                <a:spcPts val="2240"/>
              </a:lnSpc>
            </a:pPr>
            <a:endParaRPr lang="en-US" sz="2200" dirty="0">
              <a:solidFill>
                <a:srgbClr val="414141"/>
              </a:solidFill>
            </a:endParaRPr>
          </a:p>
        </p:txBody>
      </p:sp>
      <p:cxnSp>
        <p:nvCxnSpPr>
          <p:cNvPr id="16" name="Straight Connector 15">
            <a:extLst>
              <a:ext uri="{FF2B5EF4-FFF2-40B4-BE49-F238E27FC236}">
                <a16:creationId xmlns:a16="http://schemas.microsoft.com/office/drawing/2014/main" id="{2E9BE635-317E-D6C0-3EF5-28F8819D7356}"/>
              </a:ext>
            </a:extLst>
          </p:cNvPr>
          <p:cNvCxnSpPr>
            <a:cxnSpLocks/>
          </p:cNvCxnSpPr>
          <p:nvPr/>
        </p:nvCxnSpPr>
        <p:spPr>
          <a:xfrm>
            <a:off x="548427" y="3536591"/>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F8E68-55F3-5BCD-F982-EDD776B0C3F8}"/>
              </a:ext>
            </a:extLst>
          </p:cNvPr>
          <p:cNvCxnSpPr>
            <a:cxnSpLocks/>
          </p:cNvCxnSpPr>
          <p:nvPr/>
        </p:nvCxnSpPr>
        <p:spPr>
          <a:xfrm>
            <a:off x="548427" y="43823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E3CA5C-1EFF-8239-3949-4D948F0C9479}"/>
              </a:ext>
            </a:extLst>
          </p:cNvPr>
          <p:cNvCxnSpPr>
            <a:cxnSpLocks/>
          </p:cNvCxnSpPr>
          <p:nvPr/>
        </p:nvCxnSpPr>
        <p:spPr>
          <a:xfrm>
            <a:off x="548427" y="54491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38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5A6-A51B-0113-0D2D-F3745F81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47FE3F-37A9-8845-FBA8-4BEC9927FA9F}"/>
              </a:ext>
            </a:extLst>
          </p:cNvPr>
          <p:cNvSpPr>
            <a:spLocks noGrp="1"/>
          </p:cNvSpPr>
          <p:nvPr>
            <p:ph type="body" sz="quarter" idx="16"/>
          </p:nvPr>
        </p:nvSpPr>
        <p:spPr>
          <a:xfrm>
            <a:off x="653780" y="472365"/>
            <a:ext cx="9551577" cy="803654"/>
          </a:xfrm>
        </p:spPr>
        <p:txBody>
          <a:bodyPr/>
          <a:lstStyle/>
          <a:p>
            <a:pPr>
              <a:lnSpc>
                <a:spcPts val="3720"/>
              </a:lnSpc>
            </a:pPr>
            <a:r>
              <a:rPr lang="en-US" dirty="0"/>
              <a:t>Povzetek – Kaj naredi dober koncept?</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2CF45E0F-B10B-67F3-0242-7B0F698C9AA7}"/>
              </a:ext>
            </a:extLst>
          </p:cNvPr>
          <p:cNvSpPr>
            <a:spLocks noGrp="1"/>
          </p:cNvSpPr>
          <p:nvPr>
            <p:ph type="body" sz="quarter" idx="19"/>
          </p:nvPr>
        </p:nvSpPr>
        <p:spPr>
          <a:xfrm>
            <a:off x="653780" y="1541767"/>
            <a:ext cx="6741631" cy="803654"/>
          </a:xfrm>
        </p:spPr>
        <p:txBody>
          <a:bodyPr lIns="91440" tIns="45720" rIns="91440" bIns="45720" anchor="t">
            <a:noAutofit/>
          </a:bodyPr>
          <a:lstStyle/>
          <a:p>
            <a:pPr>
              <a:lnSpc>
                <a:spcPts val="2900"/>
              </a:lnSpc>
            </a:pPr>
            <a:r>
              <a:rPr lang="en-US" dirty="0" err="1"/>
              <a:t>Vaš</a:t>
            </a:r>
            <a:r>
              <a:rPr lang="en-US" dirty="0"/>
              <a:t> </a:t>
            </a:r>
            <a:r>
              <a:rPr lang="en-US" dirty="0" err="1"/>
              <a:t>koncept</a:t>
            </a:r>
            <a:r>
              <a:rPr lang="en-US" dirty="0"/>
              <a:t> mora </a:t>
            </a:r>
            <a:r>
              <a:rPr lang="en-US" dirty="0" err="1"/>
              <a:t>biti</a:t>
            </a:r>
            <a:r>
              <a:rPr lang="en-US" dirty="0"/>
              <a:t>: </a:t>
            </a:r>
          </a:p>
          <a:p>
            <a:pPr>
              <a:lnSpc>
                <a:spcPts val="2900"/>
              </a:lnSpc>
            </a:pPr>
            <a:r>
              <a:rPr lang="en-US" dirty="0" err="1"/>
              <a:t>jasen</a:t>
            </a:r>
            <a:r>
              <a:rPr lang="en-US" dirty="0"/>
              <a:t> – </a:t>
            </a:r>
            <a:r>
              <a:rPr lang="en-US" dirty="0" err="1"/>
              <a:t>zapomnljiv</a:t>
            </a:r>
            <a:r>
              <a:rPr lang="en-US" dirty="0"/>
              <a:t> – </a:t>
            </a:r>
            <a:r>
              <a:rPr lang="en-US" dirty="0" err="1"/>
              <a:t>utemeljen</a:t>
            </a:r>
            <a:endParaRPr lang="en-US" dirty="0">
              <a:ea typeface="Calibri"/>
              <a:cs typeface="Calibri"/>
            </a:endParaRP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1C0D8039-4D31-4EB1-9CE0-2E02F8C1CC6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1B49B02-10E3-93DB-8C19-50DA334B52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10" name="Text Placeholder 4">
            <a:extLst>
              <a:ext uri="{FF2B5EF4-FFF2-40B4-BE49-F238E27FC236}">
                <a16:creationId xmlns:a16="http://schemas.microsoft.com/office/drawing/2014/main" id="{C82EC4BA-242A-038C-1C8A-E868F1F0696B}"/>
              </a:ext>
            </a:extLst>
          </p:cNvPr>
          <p:cNvSpPr txBox="1">
            <a:spLocks/>
          </p:cNvSpPr>
          <p:nvPr/>
        </p:nvSpPr>
        <p:spPr>
          <a:xfrm>
            <a:off x="723796" y="2838738"/>
            <a:ext cx="7666225"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Seznam za preverjanje:</a:t>
            </a:r>
          </a:p>
          <a:p>
            <a:pPr>
              <a:lnSpc>
                <a:spcPts val="2240"/>
              </a:lnSpc>
            </a:pPr>
            <a:endParaRPr lang="en-GB" sz="2600" b="1" dirty="0">
              <a:solidFill>
                <a:srgbClr val="64AFAF"/>
              </a:solidFill>
            </a:endParaRPr>
          </a:p>
          <a:p>
            <a:pPr marL="457200" indent="-457200">
              <a:buClr>
                <a:srgbClr val="EC7C69"/>
              </a:buClr>
              <a:buFont typeface="Wingdings" pitchFamily="2" charset="2"/>
              <a:buChar char="ü"/>
            </a:pPr>
            <a:r>
              <a:rPr lang="en-GB" sz="2200" b="1" dirty="0">
                <a:solidFill>
                  <a:srgbClr val="414141"/>
                </a:solidFill>
              </a:rPr>
              <a:t>Čustveno privlačen: </a:t>
            </a:r>
            <a:r>
              <a:rPr lang="en-GB" sz="2200" dirty="0">
                <a:solidFill>
                  <a:srgbClr val="414141"/>
                </a:solidFill>
              </a:rPr>
              <a:t>gostje nekaj občutijo</a:t>
            </a:r>
          </a:p>
          <a:p>
            <a:pPr marL="457200" indent="-457200">
              <a:buClr>
                <a:srgbClr val="EC7C69"/>
              </a:buClr>
              <a:buFont typeface="Wingdings" pitchFamily="2" charset="2"/>
              <a:buChar char="ü"/>
            </a:pPr>
            <a:r>
              <a:rPr lang="en-GB" sz="2200" b="1" dirty="0">
                <a:solidFill>
                  <a:srgbClr val="414141"/>
                </a:solidFill>
              </a:rPr>
              <a:t>Enostaven za razlago: </a:t>
            </a:r>
            <a:r>
              <a:rPr lang="en-GB" sz="2200" dirty="0">
                <a:solidFill>
                  <a:srgbClr val="414141"/>
                </a:solidFill>
              </a:rPr>
              <a:t>zadostuje en stavek</a:t>
            </a:r>
          </a:p>
          <a:p>
            <a:pPr marL="457200" indent="-457200">
              <a:buClr>
                <a:srgbClr val="EC7C69"/>
              </a:buClr>
              <a:buFont typeface="Wingdings" pitchFamily="2" charset="2"/>
              <a:buChar char="ü"/>
            </a:pPr>
            <a:r>
              <a:rPr lang="en-GB" sz="2200" b="1" dirty="0">
                <a:solidFill>
                  <a:srgbClr val="414141"/>
                </a:solidFill>
              </a:rPr>
              <a:t>Osnovan na kraju: </a:t>
            </a:r>
            <a:r>
              <a:rPr lang="en-GB" sz="2200" dirty="0">
                <a:solidFill>
                  <a:srgbClr val="414141"/>
                </a:solidFill>
              </a:rPr>
              <a:t>vaša zgodba je povezana z zemljo ali skupnostjo</a:t>
            </a:r>
          </a:p>
          <a:p>
            <a:pPr marL="457200" indent="-457200">
              <a:buClr>
                <a:srgbClr val="EC7C69"/>
              </a:buClr>
              <a:buFont typeface="Wingdings" pitchFamily="2" charset="2"/>
              <a:buChar char="ü"/>
            </a:pPr>
            <a:r>
              <a:rPr lang="en-GB" sz="2200" b="1" dirty="0">
                <a:solidFill>
                  <a:srgbClr val="414141"/>
                </a:solidFill>
              </a:rPr>
              <a:t>Oblikovano z mislijo na gosta: </a:t>
            </a:r>
            <a:r>
              <a:rPr lang="en-GB" sz="2200" dirty="0">
                <a:solidFill>
                  <a:srgbClr val="414141"/>
                </a:solidFill>
              </a:rPr>
              <a:t>ni za „vse“</a:t>
            </a:r>
          </a:p>
          <a:p>
            <a:pPr marL="457200" indent="-457200">
              <a:lnSpc>
                <a:spcPts val="2240"/>
              </a:lnSpc>
              <a:buClr>
                <a:srgbClr val="EC7C69"/>
              </a:buClr>
              <a:buFont typeface="+mj-lt"/>
              <a:buAutoNum type="arabicPeriod"/>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i="1" dirty="0">
                <a:solidFill>
                  <a:srgbClr val="414141"/>
                </a:solidFill>
              </a:rPr>
              <a:t>Nasvet: </a:t>
            </a:r>
            <a:r>
              <a:rPr lang="en-GB" sz="2200" i="1" dirty="0">
                <a:solidFill>
                  <a:srgbClr val="414141"/>
                </a:solidFill>
              </a:rPr>
              <a:t>Vaša predstavitev mora sporočati ne le, kaj počnete, ampak tudi, zakaj je to pomembno za vaše goste.</a:t>
            </a: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57613E5B-EECE-7485-DBD1-6612BFC7E48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887927" y="4301416"/>
            <a:ext cx="3580276" cy="2659133"/>
          </a:xfrm>
          <a:prstGeom prst="rect">
            <a:avLst/>
          </a:prstGeom>
        </p:spPr>
      </p:pic>
    </p:spTree>
    <p:extLst>
      <p:ext uri="{BB962C8B-B14F-4D97-AF65-F5344CB8AC3E}">
        <p14:creationId xmlns:p14="http://schemas.microsoft.com/office/powerpoint/2010/main" val="18817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AC14-5CEA-2F40-C8F3-6A41EBF6AD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55ED6E-B851-7177-B700-B542946F3F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C8C9AE42-0347-0F08-B019-4AA1F06116A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ED93F0C0-4C97-361C-8431-11FA1B036724}"/>
              </a:ext>
            </a:extLst>
          </p:cNvPr>
          <p:cNvSpPr>
            <a:spLocks noGrp="1"/>
          </p:cNvSpPr>
          <p:nvPr>
            <p:ph type="body" sz="quarter" idx="16"/>
          </p:nvPr>
        </p:nvSpPr>
        <p:spPr>
          <a:xfrm>
            <a:off x="4061012" y="801065"/>
            <a:ext cx="5692588" cy="803654"/>
          </a:xfrm>
          <a:prstGeom prst="rect">
            <a:avLst/>
          </a:prstGeom>
        </p:spPr>
        <p:txBody>
          <a:bodyPr/>
          <a:lstStyle/>
          <a:p>
            <a:pPr>
              <a:lnSpc>
                <a:spcPts val="2960"/>
              </a:lnSpc>
            </a:pPr>
            <a:r>
              <a:rPr lang="en-GB" sz="2800" dirty="0"/>
              <a:t>Od koncepta do potrditve: </a:t>
            </a:r>
          </a:p>
          <a:p>
            <a:pPr>
              <a:lnSpc>
                <a:spcPts val="2960"/>
              </a:lnSpc>
            </a:pPr>
            <a:r>
              <a:rPr lang="en-GB" sz="2800" dirty="0"/>
              <a:t>Kako veste, da vaša ideja deluje?</a:t>
            </a:r>
          </a:p>
          <a:p>
            <a:pPr>
              <a:lnSpc>
                <a:spcPts val="2960"/>
              </a:lnSpc>
            </a:pPr>
            <a:endParaRPr lang="en-GB" sz="2800" dirty="0"/>
          </a:p>
        </p:txBody>
      </p:sp>
      <p:sp>
        <p:nvSpPr>
          <p:cNvPr id="4" name="Text Placeholder 3">
            <a:extLst>
              <a:ext uri="{FF2B5EF4-FFF2-40B4-BE49-F238E27FC236}">
                <a16:creationId xmlns:a16="http://schemas.microsoft.com/office/drawing/2014/main" id="{E033A598-CE51-3BC4-F581-0A9436C874BE}"/>
              </a:ext>
            </a:extLst>
          </p:cNvPr>
          <p:cNvSpPr>
            <a:spLocks noGrp="1"/>
          </p:cNvSpPr>
          <p:nvPr>
            <p:ph type="body" sz="quarter" idx="21"/>
          </p:nvPr>
        </p:nvSpPr>
        <p:spPr>
          <a:xfrm>
            <a:off x="4061011" y="2312017"/>
            <a:ext cx="7620455" cy="4142976"/>
          </a:xfrm>
          <a:prstGeom prst="rect">
            <a:avLst/>
          </a:prstGeom>
        </p:spPr>
        <p:txBody>
          <a:bodyPr lIns="91440" tIns="45720" rIns="91440" bIns="45720" anchor="t"/>
          <a:lstStyle/>
          <a:p>
            <a:pPr>
              <a:lnSpc>
                <a:spcPts val="2940"/>
              </a:lnSpc>
            </a:pPr>
            <a:r>
              <a:rPr lang="en-GB" sz="2800" b="1" i="0" dirty="0" err="1">
                <a:solidFill>
                  <a:srgbClr val="EC7C69"/>
                </a:solidFill>
                <a:effectLst/>
                <a:latin typeface="Calibri"/>
                <a:ea typeface="Calibri"/>
                <a:cs typeface="Calibri"/>
              </a:rPr>
              <a:t>Oblikovali</a:t>
            </a:r>
            <a:r>
              <a:rPr lang="en-GB" sz="2800" b="1" i="0" dirty="0">
                <a:solidFill>
                  <a:srgbClr val="EC7C69"/>
                </a:solidFill>
                <a:effectLst/>
                <a:latin typeface="Calibri"/>
                <a:ea typeface="Calibri"/>
                <a:cs typeface="Calibri"/>
              </a:rPr>
              <a:t> </a:t>
            </a:r>
            <a:r>
              <a:rPr lang="en-GB" sz="2800" b="1" i="0" dirty="0" err="1">
                <a:solidFill>
                  <a:srgbClr val="EC7C69"/>
                </a:solidFill>
                <a:effectLst/>
                <a:latin typeface="Calibri"/>
                <a:ea typeface="Calibri"/>
                <a:cs typeface="Calibri"/>
              </a:rPr>
              <a:t>ste</a:t>
            </a:r>
            <a:r>
              <a:rPr lang="en-GB" sz="2800" b="1" i="0" dirty="0">
                <a:solidFill>
                  <a:srgbClr val="EC7C69"/>
                </a:solidFill>
                <a:effectLst/>
                <a:latin typeface="Calibri"/>
                <a:ea typeface="Calibri"/>
                <a:cs typeface="Calibri"/>
              </a:rPr>
              <a:t> </a:t>
            </a:r>
            <a:r>
              <a:rPr lang="en-GB" sz="2800" b="1" i="0" dirty="0" err="1">
                <a:solidFill>
                  <a:srgbClr val="EC7C69"/>
                </a:solidFill>
                <a:effectLst/>
                <a:latin typeface="Calibri"/>
                <a:ea typeface="Calibri"/>
                <a:cs typeface="Calibri"/>
              </a:rPr>
              <a:t>koncept</a:t>
            </a:r>
            <a:r>
              <a:rPr lang="en-GB" sz="2800" b="1" i="0" dirty="0">
                <a:solidFill>
                  <a:srgbClr val="EC7C69"/>
                </a:solidFill>
                <a:effectLst/>
                <a:latin typeface="Calibri"/>
                <a:ea typeface="Calibri"/>
                <a:cs typeface="Calibri"/>
              </a:rPr>
              <a:t> </a:t>
            </a:r>
          </a:p>
          <a:p>
            <a:pPr>
              <a:lnSpc>
                <a:spcPts val="2940"/>
              </a:lnSpc>
            </a:pPr>
            <a:r>
              <a:rPr lang="en-GB" sz="2800" b="1" i="0" dirty="0">
                <a:solidFill>
                  <a:srgbClr val="EC7C69"/>
                </a:solidFill>
                <a:effectLst/>
                <a:latin typeface="Calibri"/>
                <a:ea typeface="Calibri"/>
                <a:cs typeface="Calibri"/>
              </a:rPr>
              <a:t>– </a:t>
            </a:r>
            <a:r>
              <a:rPr lang="en-GB" sz="2800" b="1" i="0" dirty="0" err="1">
                <a:solidFill>
                  <a:srgbClr val="EC7C69"/>
                </a:solidFill>
                <a:effectLst/>
                <a:latin typeface="Calibri"/>
                <a:ea typeface="Calibri"/>
                <a:cs typeface="Calibri"/>
              </a:rPr>
              <a:t>ampak</a:t>
            </a:r>
            <a:r>
              <a:rPr lang="en-GB" sz="2800" b="1" i="0" dirty="0">
                <a:solidFill>
                  <a:srgbClr val="EC7C69"/>
                </a:solidFill>
                <a:effectLst/>
                <a:latin typeface="Calibri"/>
                <a:ea typeface="Calibri"/>
                <a:cs typeface="Calibri"/>
              </a:rPr>
              <a:t> </a:t>
            </a:r>
            <a:r>
              <a:rPr lang="en-GB" sz="2800" b="1" i="0" dirty="0" err="1">
                <a:solidFill>
                  <a:srgbClr val="EC7C69"/>
                </a:solidFill>
                <a:effectLst/>
                <a:latin typeface="Calibri"/>
                <a:ea typeface="Calibri"/>
                <a:cs typeface="Calibri"/>
              </a:rPr>
              <a:t>ali</a:t>
            </a:r>
            <a:r>
              <a:rPr lang="en-GB" sz="2800" b="1" i="0" dirty="0">
                <a:solidFill>
                  <a:srgbClr val="EC7C69"/>
                </a:solidFill>
                <a:effectLst/>
                <a:latin typeface="Calibri"/>
                <a:ea typeface="Calibri"/>
                <a:cs typeface="Calibri"/>
              </a:rPr>
              <a:t> je </a:t>
            </a:r>
            <a:r>
              <a:rPr lang="en-GB" sz="2800" b="1" i="0" dirty="0" err="1">
                <a:solidFill>
                  <a:srgbClr val="EC7C69"/>
                </a:solidFill>
                <a:effectLst/>
                <a:latin typeface="Calibri"/>
                <a:ea typeface="Calibri"/>
                <a:cs typeface="Calibri"/>
              </a:rPr>
              <a:t>tudi</a:t>
            </a:r>
            <a:r>
              <a:rPr lang="en-GB" sz="2800" b="1" i="0" dirty="0">
                <a:solidFill>
                  <a:srgbClr val="EC7C69"/>
                </a:solidFill>
                <a:effectLst/>
                <a:latin typeface="Calibri"/>
                <a:ea typeface="Calibri"/>
                <a:cs typeface="Calibri"/>
              </a:rPr>
              <a:t> </a:t>
            </a:r>
            <a:r>
              <a:rPr lang="en-GB" sz="2800" b="1" i="0" dirty="0" err="1">
                <a:solidFill>
                  <a:srgbClr val="EC7C69"/>
                </a:solidFill>
                <a:effectLst/>
                <a:latin typeface="Calibri"/>
                <a:ea typeface="Calibri"/>
                <a:cs typeface="Calibri"/>
              </a:rPr>
              <a:t>odmeven</a:t>
            </a:r>
            <a:r>
              <a:rPr lang="en-GB" sz="2800" b="1" i="0" dirty="0">
                <a:solidFill>
                  <a:srgbClr val="EC7C69"/>
                </a:solidFill>
                <a:effectLst/>
                <a:latin typeface="Calibri"/>
                <a:ea typeface="Calibri"/>
                <a:cs typeface="Calibri"/>
              </a:rPr>
              <a:t>?</a:t>
            </a:r>
          </a:p>
          <a:p>
            <a:pPr>
              <a:lnSpc>
                <a:spcPts val="2340"/>
              </a:lnSpc>
            </a:pPr>
            <a:endParaRPr lang="en-GB" b="1" i="0" dirty="0">
              <a:effectLst/>
              <a:latin typeface="Calibri"/>
              <a:ea typeface="Calibri"/>
              <a:cs typeface="Calibri"/>
            </a:endParaRPr>
          </a:p>
          <a:p>
            <a:pPr>
              <a:lnSpc>
                <a:spcPts val="2340"/>
              </a:lnSpc>
            </a:pPr>
            <a:r>
              <a:rPr lang="en-GB" b="1" i="0" dirty="0">
                <a:effectLst/>
                <a:latin typeface="Calibri"/>
                <a:ea typeface="Calibri"/>
                <a:cs typeface="Calibri"/>
              </a:rPr>
              <a:t> V </a:t>
            </a:r>
            <a:r>
              <a:rPr lang="en-GB" b="1" i="0" dirty="0" err="1">
                <a:effectLst/>
                <a:latin typeface="Calibri"/>
                <a:ea typeface="Calibri"/>
                <a:cs typeface="Calibri"/>
              </a:rPr>
              <a:t>ključnem</a:t>
            </a:r>
            <a:r>
              <a:rPr lang="en-GB" b="1" i="0" dirty="0">
                <a:effectLst/>
                <a:latin typeface="Calibri"/>
                <a:ea typeface="Calibri"/>
                <a:cs typeface="Calibri"/>
              </a:rPr>
              <a:t> </a:t>
            </a:r>
            <a:r>
              <a:rPr lang="en-GB" b="1" i="0" dirty="0" err="1">
                <a:effectLst/>
                <a:latin typeface="Calibri"/>
                <a:ea typeface="Calibri"/>
                <a:cs typeface="Calibri"/>
              </a:rPr>
              <a:t>učnem</a:t>
            </a:r>
            <a:r>
              <a:rPr lang="en-GB" b="1" i="0" dirty="0">
                <a:effectLst/>
                <a:latin typeface="Calibri"/>
                <a:ea typeface="Calibri"/>
                <a:cs typeface="Calibri"/>
              </a:rPr>
              <a:t> </a:t>
            </a:r>
            <a:r>
              <a:rPr lang="en-GB" b="1" i="0" dirty="0" err="1">
                <a:effectLst/>
                <a:latin typeface="Calibri"/>
                <a:ea typeface="Calibri"/>
                <a:cs typeface="Calibri"/>
              </a:rPr>
              <a:t>področju</a:t>
            </a:r>
            <a:r>
              <a:rPr lang="en-GB" b="1" i="0" dirty="0">
                <a:effectLst/>
                <a:latin typeface="Calibri"/>
                <a:ea typeface="Calibri"/>
                <a:cs typeface="Calibri"/>
              </a:rPr>
              <a:t> 3 </a:t>
            </a:r>
            <a:r>
              <a:rPr lang="en-GB" b="1" i="0" dirty="0" err="1">
                <a:effectLst/>
                <a:latin typeface="Calibri"/>
                <a:ea typeface="Calibri"/>
                <a:cs typeface="Calibri"/>
              </a:rPr>
              <a:t>boste</a:t>
            </a:r>
            <a:r>
              <a:rPr lang="en-GB" b="1" i="0" dirty="0">
                <a:effectLst/>
                <a:latin typeface="Calibri"/>
                <a:ea typeface="Calibri"/>
                <a:cs typeface="Calibri"/>
              </a:rPr>
              <a:t> </a:t>
            </a:r>
            <a:r>
              <a:rPr lang="en-GB" b="1" i="0" dirty="0" err="1">
                <a:effectLst/>
                <a:latin typeface="Calibri"/>
                <a:ea typeface="Calibri"/>
                <a:cs typeface="Calibri"/>
              </a:rPr>
              <a:t>raziskali</a:t>
            </a:r>
            <a:r>
              <a:rPr lang="en-GB" b="1" i="0" dirty="0">
                <a:effectLst/>
                <a:latin typeface="Calibri"/>
                <a:ea typeface="Calibri"/>
                <a:cs typeface="Calibri"/>
              </a:rPr>
              <a:t>, </a:t>
            </a:r>
            <a:r>
              <a:rPr lang="en-GB" b="1" i="0" dirty="0" err="1">
                <a:effectLst/>
                <a:latin typeface="Calibri"/>
                <a:ea typeface="Calibri"/>
                <a:cs typeface="Calibri"/>
              </a:rPr>
              <a:t>kako</a:t>
            </a:r>
            <a:r>
              <a:rPr lang="en-GB" b="0" i="0" dirty="0">
                <a:effectLst/>
                <a:latin typeface="Calibri"/>
                <a:ea typeface="Calibri"/>
                <a:cs typeface="Calibri"/>
              </a:rPr>
              <a:t>:</a:t>
            </a:r>
          </a:p>
          <a:p>
            <a:pPr marL="342900" indent="-342900">
              <a:lnSpc>
                <a:spcPts val="2340"/>
              </a:lnSpc>
              <a:buClr>
                <a:srgbClr val="EC7C69"/>
              </a:buClr>
              <a:buFont typeface="Arial" panose="020B0604020202020204" pitchFamily="34" charset="0"/>
              <a:buChar char="•"/>
            </a:pPr>
            <a:r>
              <a:rPr lang="en-GB" err="1">
                <a:latin typeface="Calibri"/>
                <a:ea typeface="Calibri"/>
                <a:cs typeface="Calibri"/>
              </a:rPr>
              <a:t>zgodaj</a:t>
            </a:r>
            <a:r>
              <a:rPr lang="en-GB" b="0" i="0" dirty="0">
                <a:effectLst/>
                <a:latin typeface="Calibri"/>
                <a:ea typeface="Calibri"/>
                <a:cs typeface="Calibri"/>
              </a:rPr>
              <a:t> </a:t>
            </a:r>
            <a:r>
              <a:rPr lang="en-GB" b="0" i="0" err="1">
                <a:effectLst/>
                <a:latin typeface="Calibri"/>
                <a:ea typeface="Calibri"/>
                <a:cs typeface="Calibri"/>
              </a:rPr>
              <a:t>preizkusite</a:t>
            </a:r>
            <a:r>
              <a:rPr lang="en-GB" b="0" i="0" dirty="0">
                <a:effectLst/>
                <a:latin typeface="Calibri"/>
                <a:ea typeface="Calibri"/>
                <a:cs typeface="Calibri"/>
              </a:rPr>
              <a:t> </a:t>
            </a:r>
            <a:r>
              <a:rPr lang="en-GB" b="0" i="0" err="1">
                <a:effectLst/>
                <a:latin typeface="Calibri"/>
                <a:ea typeface="Calibri"/>
                <a:cs typeface="Calibri"/>
              </a:rPr>
              <a:t>svojo</a:t>
            </a:r>
            <a:r>
              <a:rPr lang="en-GB" b="0" i="0" dirty="0">
                <a:effectLst/>
                <a:latin typeface="Calibri"/>
                <a:ea typeface="Calibri"/>
                <a:cs typeface="Calibri"/>
              </a:rPr>
              <a:t> </a:t>
            </a:r>
            <a:r>
              <a:rPr lang="en-GB" b="0" i="0" err="1">
                <a:effectLst/>
                <a:latin typeface="Calibri"/>
                <a:ea typeface="Calibri"/>
                <a:cs typeface="Calibri"/>
              </a:rPr>
              <a:t>idejo</a:t>
            </a:r>
            <a:r>
              <a:rPr lang="en-GB" b="0" i="0" dirty="0">
                <a:effectLst/>
                <a:latin typeface="Calibri"/>
                <a:ea typeface="Calibri"/>
                <a:cs typeface="Calibri"/>
              </a:rPr>
              <a:t> (</a:t>
            </a:r>
            <a:r>
              <a:rPr lang="en-GB" b="0" i="0" err="1">
                <a:effectLst/>
                <a:latin typeface="Calibri"/>
                <a:ea typeface="Calibri"/>
                <a:cs typeface="Calibri"/>
              </a:rPr>
              <a:t>preden</a:t>
            </a:r>
            <a:r>
              <a:rPr lang="en-GB" b="0" i="0" dirty="0">
                <a:effectLst/>
                <a:latin typeface="Calibri"/>
                <a:ea typeface="Calibri"/>
                <a:cs typeface="Calibri"/>
              </a:rPr>
              <a:t> </a:t>
            </a:r>
            <a:r>
              <a:rPr lang="en-GB" b="0" i="0" err="1">
                <a:effectLst/>
                <a:latin typeface="Calibri"/>
                <a:ea typeface="Calibri"/>
                <a:cs typeface="Calibri"/>
              </a:rPr>
              <a:t>porabite</a:t>
            </a:r>
            <a:r>
              <a:rPr lang="en-GB" b="0" i="0">
                <a:effectLst/>
                <a:latin typeface="Calibri"/>
                <a:ea typeface="Calibri"/>
                <a:cs typeface="Calibri"/>
              </a:rPr>
              <a:t> denar</a:t>
            </a:r>
            <a:r>
              <a:rPr lang="en-GB">
                <a:latin typeface="Calibri"/>
                <a:ea typeface="Calibri"/>
                <a:cs typeface="Calibri"/>
              </a:rPr>
              <a:t>),</a:t>
            </a:r>
            <a:endParaRPr lang="en-GB" b="0" i="0">
              <a:effectLst/>
              <a:latin typeface="Calibri"/>
              <a:ea typeface="Calibri"/>
              <a:cs typeface="Calibri"/>
            </a:endParaRPr>
          </a:p>
          <a:p>
            <a:pPr marL="342900" indent="-342900">
              <a:lnSpc>
                <a:spcPts val="2340"/>
              </a:lnSpc>
              <a:buClr>
                <a:srgbClr val="EC7C69"/>
              </a:buClr>
              <a:buFont typeface="Arial" panose="020B0604020202020204" pitchFamily="34" charset="0"/>
              <a:buChar char="•"/>
            </a:pPr>
            <a:r>
              <a:rPr lang="en-GB" b="0" i="0" dirty="0" err="1">
                <a:effectLst/>
                <a:latin typeface="Calibri"/>
                <a:ea typeface="Calibri"/>
                <a:cs typeface="Calibri"/>
              </a:rPr>
              <a:t>zbrati</a:t>
            </a:r>
            <a:r>
              <a:rPr lang="en-GB" b="0" i="0" dirty="0">
                <a:effectLst/>
                <a:latin typeface="Calibri"/>
                <a:ea typeface="Calibri"/>
                <a:cs typeface="Calibri"/>
              </a:rPr>
              <a:t> </a:t>
            </a:r>
            <a:r>
              <a:rPr lang="en-GB" b="0" i="0" dirty="0" err="1">
                <a:effectLst/>
                <a:latin typeface="Calibri"/>
                <a:ea typeface="Calibri"/>
                <a:cs typeface="Calibri"/>
              </a:rPr>
              <a:t>koristne</a:t>
            </a:r>
            <a:r>
              <a:rPr lang="en-GB" b="0" i="0" dirty="0">
                <a:effectLst/>
                <a:latin typeface="Calibri"/>
                <a:ea typeface="Calibri"/>
                <a:cs typeface="Calibri"/>
              </a:rPr>
              <a:t> </a:t>
            </a:r>
            <a:r>
              <a:rPr lang="en-GB" b="0" i="0" dirty="0" err="1">
                <a:effectLst/>
                <a:latin typeface="Calibri"/>
                <a:ea typeface="Calibri"/>
                <a:cs typeface="Calibri"/>
              </a:rPr>
              <a:t>povratne</a:t>
            </a:r>
            <a:r>
              <a:rPr lang="en-GB" b="0" i="0" dirty="0">
                <a:effectLst/>
                <a:latin typeface="Calibri"/>
                <a:ea typeface="Calibri"/>
                <a:cs typeface="Calibri"/>
              </a:rPr>
              <a:t> </a:t>
            </a:r>
            <a:r>
              <a:rPr lang="en-GB" b="0" i="0" dirty="0" err="1">
                <a:effectLst/>
                <a:latin typeface="Calibri"/>
                <a:ea typeface="Calibri"/>
                <a:cs typeface="Calibri"/>
              </a:rPr>
              <a:t>informacije</a:t>
            </a:r>
            <a:r>
              <a:rPr lang="en-GB" b="0" i="0" dirty="0">
                <a:effectLst/>
                <a:latin typeface="Calibri"/>
                <a:ea typeface="Calibri"/>
                <a:cs typeface="Calibri"/>
              </a:rPr>
              <a:t> od </a:t>
            </a:r>
            <a:r>
              <a:rPr lang="en-GB" b="0" i="0" dirty="0" err="1">
                <a:effectLst/>
                <a:latin typeface="Calibri"/>
                <a:ea typeface="Calibri"/>
                <a:cs typeface="Calibri"/>
              </a:rPr>
              <a:t>resničnih</a:t>
            </a:r>
            <a:r>
              <a:rPr lang="en-GB" b="0" i="0" dirty="0">
                <a:effectLst/>
                <a:latin typeface="Calibri"/>
                <a:ea typeface="Calibri"/>
                <a:cs typeface="Calibri"/>
              </a:rPr>
              <a:t> </a:t>
            </a:r>
            <a:r>
              <a:rPr lang="en-GB" b="0" i="0" err="1">
                <a:effectLst/>
                <a:latin typeface="Calibri"/>
                <a:ea typeface="Calibri"/>
                <a:cs typeface="Calibri"/>
              </a:rPr>
              <a:t>ljudi</a:t>
            </a:r>
            <a:r>
              <a:rPr lang="en-GB">
                <a:latin typeface="Calibri"/>
                <a:ea typeface="Calibri"/>
                <a:cs typeface="Calibri"/>
              </a:rPr>
              <a:t>,</a:t>
            </a:r>
            <a:endParaRPr lang="en-GB" b="0" i="0" dirty="0">
              <a:effectLst/>
              <a:latin typeface="Calibri"/>
              <a:ea typeface="Calibri"/>
              <a:cs typeface="Calibri"/>
            </a:endParaRP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v </a:t>
            </a:r>
            <a:r>
              <a:rPr lang="en-GB" b="0" i="0" dirty="0" err="1">
                <a:effectLst/>
                <a:latin typeface="Calibri"/>
                <a:ea typeface="Calibri"/>
                <a:cs typeface="Calibri"/>
              </a:rPr>
              <a:t>svoji</a:t>
            </a:r>
            <a:r>
              <a:rPr lang="en-GB" b="0" i="0" dirty="0">
                <a:effectLst/>
                <a:latin typeface="Calibri"/>
                <a:ea typeface="Calibri"/>
                <a:cs typeface="Calibri"/>
              </a:rPr>
              <a:t> </a:t>
            </a:r>
            <a:r>
              <a:rPr lang="en-GB" b="0" i="0" dirty="0" err="1">
                <a:effectLst/>
                <a:latin typeface="Calibri"/>
                <a:ea typeface="Calibri"/>
                <a:cs typeface="Calibri"/>
              </a:rPr>
              <a:t>predstavitvi</a:t>
            </a:r>
            <a:r>
              <a:rPr lang="en-GB" b="0" i="0" dirty="0">
                <a:effectLst/>
                <a:latin typeface="Calibri"/>
                <a:ea typeface="Calibri"/>
                <a:cs typeface="Calibri"/>
              </a:rPr>
              <a:t> (Element #8) </a:t>
            </a:r>
            <a:r>
              <a:rPr lang="en-GB" b="0" i="0" dirty="0" err="1">
                <a:effectLst/>
                <a:latin typeface="Calibri"/>
                <a:ea typeface="Calibri"/>
                <a:cs typeface="Calibri"/>
              </a:rPr>
              <a:t>pokažete</a:t>
            </a:r>
            <a:r>
              <a:rPr lang="en-GB" b="0" i="0" dirty="0">
                <a:effectLst/>
                <a:latin typeface="Calibri"/>
                <a:ea typeface="Calibri"/>
                <a:cs typeface="Calibri"/>
              </a:rPr>
              <a:t> </a:t>
            </a:r>
            <a:r>
              <a:rPr lang="en-GB" b="0" i="0" dirty="0" err="1">
                <a:effectLst/>
                <a:latin typeface="Calibri"/>
                <a:ea typeface="Calibri"/>
                <a:cs typeface="Calibri"/>
              </a:rPr>
              <a:t>majhne</a:t>
            </a:r>
            <a:r>
              <a:rPr lang="en-GB" b="0" i="0" dirty="0">
                <a:effectLst/>
                <a:latin typeface="Calibri"/>
                <a:ea typeface="Calibri"/>
                <a:cs typeface="Calibri"/>
              </a:rPr>
              <a:t> </a:t>
            </a:r>
            <a:r>
              <a:rPr lang="en-GB" b="0" i="0" dirty="0" err="1">
                <a:effectLst/>
                <a:latin typeface="Calibri"/>
                <a:ea typeface="Calibri"/>
                <a:cs typeface="Calibri"/>
              </a:rPr>
              <a:t>uspehe</a:t>
            </a:r>
            <a:r>
              <a:rPr lang="en-GB" b="0" i="0" dirty="0">
                <a:effectLst/>
                <a:latin typeface="Calibri"/>
                <a:ea typeface="Calibri"/>
                <a:cs typeface="Calibri"/>
              </a:rPr>
              <a:t> in </a:t>
            </a:r>
            <a:r>
              <a:rPr lang="en-GB" b="0" i="0" dirty="0" err="1">
                <a:effectLst/>
                <a:latin typeface="Calibri"/>
                <a:ea typeface="Calibri"/>
                <a:cs typeface="Calibri"/>
              </a:rPr>
              <a:t>zgodnje</a:t>
            </a:r>
            <a:r>
              <a:rPr lang="en-GB" b="0" i="0" dirty="0">
                <a:effectLst/>
                <a:latin typeface="Calibri"/>
                <a:ea typeface="Calibri"/>
                <a:cs typeface="Calibri"/>
              </a:rPr>
              <a:t> </a:t>
            </a:r>
            <a:r>
              <a:rPr lang="en-GB" b="0" i="0" err="1">
                <a:effectLst/>
                <a:latin typeface="Calibri"/>
                <a:ea typeface="Calibri"/>
                <a:cs typeface="Calibri"/>
              </a:rPr>
              <a:t>zanimanje</a:t>
            </a:r>
            <a:r>
              <a:rPr lang="en-GB">
                <a:latin typeface="Calibri"/>
                <a:ea typeface="Calibri"/>
                <a:cs typeface="Calibri"/>
              </a:rPr>
              <a:t>.</a:t>
            </a:r>
            <a:endParaRPr lang="en-GB" b="0" i="0" dirty="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Namig: </a:t>
            </a:r>
            <a:r>
              <a:rPr lang="en-GB" b="0" i="1" dirty="0">
                <a:effectLst/>
                <a:latin typeface="Calibri"/>
                <a:ea typeface="Calibri"/>
                <a:cs typeface="Calibri"/>
              </a:rPr>
              <a:t>Tudi majhna dejanja (anketa, rezervacija, komentar na </a:t>
            </a:r>
            <a:r>
              <a:rPr lang="en-GB" b="0" i="1" dirty="0" err="1">
                <a:effectLst/>
                <a:latin typeface="Calibri"/>
                <a:ea typeface="Calibri"/>
                <a:cs typeface="Calibri"/>
              </a:rPr>
              <a:t>Instagramu</a:t>
            </a:r>
            <a:r>
              <a:rPr lang="en-GB" b="0" i="1" dirty="0">
                <a:effectLst/>
                <a:latin typeface="Calibri"/>
                <a:ea typeface="Calibri"/>
                <a:cs typeface="Calibri"/>
              </a:rPr>
              <a:t>) so znaki, da ima vaša ideja potencial</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7EB928B-91C4-28C5-6060-615A2B1B08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11918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A0CD-00BB-2D0B-E6AA-BBFE342F75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2EAD66-7E96-E542-B950-882BA1FC882C}"/>
              </a:ext>
            </a:extLst>
          </p:cNvPr>
          <p:cNvSpPr>
            <a:spLocks noGrp="1"/>
          </p:cNvSpPr>
          <p:nvPr>
            <p:ph type="body" sz="quarter" idx="16"/>
          </p:nvPr>
        </p:nvSpPr>
        <p:spPr>
          <a:xfrm>
            <a:off x="653780" y="472365"/>
            <a:ext cx="9551577" cy="803654"/>
          </a:xfrm>
        </p:spPr>
        <p:txBody>
          <a:bodyPr/>
          <a:lstStyle/>
          <a:p>
            <a:pPr>
              <a:lnSpc>
                <a:spcPts val="3720"/>
              </a:lnSpc>
            </a:pPr>
            <a:r>
              <a:rPr lang="en-US" dirty="0"/>
              <a:t>Preizkusite, preden začnete graditi</a:t>
            </a:r>
          </a:p>
          <a:p>
            <a:pPr>
              <a:lnSpc>
                <a:spcPts val="3720"/>
              </a:lnSpc>
            </a:pPr>
            <a:endParaRPr lang="en-US" dirty="0"/>
          </a:p>
        </p:txBody>
      </p:sp>
      <p:sp>
        <p:nvSpPr>
          <p:cNvPr id="6" name="Text Placeholder 5">
            <a:extLst>
              <a:ext uri="{FF2B5EF4-FFF2-40B4-BE49-F238E27FC236}">
                <a16:creationId xmlns:a16="http://schemas.microsoft.com/office/drawing/2014/main" id="{A399960B-6C12-0F67-B53C-B1A8AB66A364}"/>
              </a:ext>
            </a:extLst>
          </p:cNvPr>
          <p:cNvSpPr>
            <a:spLocks noGrp="1"/>
          </p:cNvSpPr>
          <p:nvPr>
            <p:ph type="body" sz="quarter" idx="19"/>
          </p:nvPr>
        </p:nvSpPr>
        <p:spPr>
          <a:xfrm>
            <a:off x="653780" y="1453844"/>
            <a:ext cx="7736241" cy="803654"/>
          </a:xfrm>
        </p:spPr>
        <p:txBody>
          <a:bodyPr/>
          <a:lstStyle/>
          <a:p>
            <a:pPr>
              <a:lnSpc>
                <a:spcPts val="2900"/>
              </a:lnSpc>
            </a:pPr>
            <a:r>
              <a:rPr lang="en-US" dirty="0"/>
              <a:t>Hitri in poceni načini za preverjanje vaše ideje</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B8191025-2EF0-A700-3EC0-7F3361BE9D2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0BC2160-ACD0-2BA7-0F46-F4F050C84D9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10" name="Text Placeholder 4">
            <a:extLst>
              <a:ext uri="{FF2B5EF4-FFF2-40B4-BE49-F238E27FC236}">
                <a16:creationId xmlns:a16="http://schemas.microsoft.com/office/drawing/2014/main" id="{8B055620-9360-0816-B98B-E21E9DFFFDF4}"/>
              </a:ext>
            </a:extLst>
          </p:cNvPr>
          <p:cNvSpPr txBox="1">
            <a:spLocks/>
          </p:cNvSpPr>
          <p:nvPr/>
        </p:nvSpPr>
        <p:spPr>
          <a:xfrm>
            <a:off x="653780" y="2250833"/>
            <a:ext cx="9832145" cy="3745006"/>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Orodja, ki jih lahko uporabite:</a:t>
            </a:r>
          </a:p>
          <a:p>
            <a:pPr>
              <a:lnSpc>
                <a:spcPts val="2240"/>
              </a:lnSpc>
            </a:pPr>
            <a:endParaRPr lang="en-GB" sz="2600" b="1" dirty="0">
              <a:solidFill>
                <a:srgbClr val="64AFAF"/>
              </a:solidFill>
            </a:endParaRPr>
          </a:p>
          <a:p>
            <a:pPr marL="342900" indent="-342900">
              <a:buClr>
                <a:srgbClr val="EC7C69"/>
              </a:buClr>
              <a:buFont typeface="Arial" panose="020B0604020202020204" pitchFamily="34" charset="0"/>
              <a:buChar char="•"/>
            </a:pPr>
            <a:r>
              <a:rPr lang="en-GB" sz="2200" b="1" dirty="0" err="1">
                <a:solidFill>
                  <a:srgbClr val="414141"/>
                </a:solidFill>
              </a:rPr>
              <a:t>Typeform </a:t>
            </a:r>
            <a:r>
              <a:rPr lang="en-GB" sz="2200" b="1" dirty="0">
                <a:solidFill>
                  <a:srgbClr val="414141"/>
                </a:solidFill>
              </a:rPr>
              <a:t>ali Google Forms </a:t>
            </a:r>
            <a:r>
              <a:rPr lang="en-GB" sz="2200" dirty="0">
                <a:solidFill>
                  <a:srgbClr val="414141"/>
                </a:solidFill>
              </a:rPr>
              <a:t>– izvedite preprosto anketo o interesih gostov</a:t>
            </a:r>
          </a:p>
          <a:p>
            <a:pPr marL="342900" indent="-342900">
              <a:buClr>
                <a:srgbClr val="EC7C69"/>
              </a:buClr>
              <a:buFont typeface="Arial" panose="020B0604020202020204" pitchFamily="34" charset="0"/>
              <a:buChar char="•"/>
            </a:pPr>
            <a:r>
              <a:rPr lang="en-GB" sz="2200" b="1" dirty="0">
                <a:solidFill>
                  <a:srgbClr val="414141"/>
                </a:solidFill>
              </a:rPr>
              <a:t>Instagram/Facebook objava </a:t>
            </a:r>
            <a:r>
              <a:rPr lang="en-GB" sz="2200" dirty="0">
                <a:solidFill>
                  <a:srgbClr val="414141"/>
                </a:solidFill>
              </a:rPr>
              <a:t>– delite konceptno sliko in vprašajte: »Bi se tu nastanili?«</a:t>
            </a:r>
          </a:p>
          <a:p>
            <a:pPr marL="342900" indent="-342900">
              <a:buClr>
                <a:srgbClr val="EC7C69"/>
              </a:buClr>
              <a:buFont typeface="Arial" panose="020B0604020202020204" pitchFamily="34" charset="0"/>
              <a:buChar char="•"/>
            </a:pPr>
            <a:r>
              <a:rPr lang="en-GB" sz="2200" b="1" dirty="0">
                <a:solidFill>
                  <a:srgbClr val="414141"/>
                </a:solidFill>
              </a:rPr>
              <a:t>Vprašajte pretekle goste </a:t>
            </a:r>
            <a:r>
              <a:rPr lang="en-GB" sz="2200" dirty="0">
                <a:solidFill>
                  <a:srgbClr val="414141"/>
                </a:solidFill>
              </a:rPr>
              <a:t>– pošljite 3 konceptne ideje in pridobite glasove ali komentarje </a:t>
            </a:r>
          </a:p>
          <a:p>
            <a:pPr marL="342900" indent="-342900">
              <a:buClr>
                <a:srgbClr val="EC7C69"/>
              </a:buClr>
              <a:buFont typeface="Arial" panose="020B0604020202020204" pitchFamily="34" charset="0"/>
              <a:buChar char="•"/>
            </a:pPr>
            <a:r>
              <a:rPr lang="en-GB" sz="2200" b="1" dirty="0">
                <a:solidFill>
                  <a:srgbClr val="414141"/>
                </a:solidFill>
              </a:rPr>
              <a:t>Majhen prototip </a:t>
            </a:r>
            <a:r>
              <a:rPr lang="en-GB" sz="2200" dirty="0">
                <a:solidFill>
                  <a:srgbClr val="414141"/>
                </a:solidFill>
              </a:rPr>
              <a:t>– Preizkusite mini različico (npr. enodnevni dogodek s pripovedovanjem zgodb)</a:t>
            </a:r>
          </a:p>
          <a:p>
            <a:pPr marL="457200" indent="-457200">
              <a:buClr>
                <a:srgbClr val="EC7C69"/>
              </a:buClr>
              <a:buFont typeface="Wingdings" pitchFamily="2" charset="2"/>
              <a:buChar char="ü"/>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dirty="0">
                <a:solidFill>
                  <a:srgbClr val="414141"/>
                </a:solidFill>
              </a:rPr>
              <a:t>Povezava s predstavitvijo: </a:t>
            </a:r>
            <a:r>
              <a:rPr lang="en-GB" sz="2200" i="1" dirty="0">
                <a:solidFill>
                  <a:srgbClr val="414141"/>
                </a:solidFill>
              </a:rPr>
              <a:t>uporabite najboljše rezultate v predstavitvi </a:t>
            </a:r>
            <a:r>
              <a:rPr lang="en-GB" sz="2200" b="1" i="1" dirty="0">
                <a:solidFill>
                  <a:srgbClr val="414141"/>
                </a:solidFill>
              </a:rPr>
              <a:t>Element #8:</a:t>
            </a:r>
          </a:p>
          <a:p>
            <a:pPr indent="0">
              <a:lnSpc>
                <a:spcPts val="2240"/>
              </a:lnSpc>
              <a:buClr>
                <a:srgbClr val="EC7C69"/>
              </a:buClr>
            </a:pPr>
            <a:r>
              <a:rPr lang="en-GB" sz="2200" b="1" i="1" dirty="0">
                <a:solidFill>
                  <a:srgbClr val="414141"/>
                </a:solidFill>
              </a:rPr>
              <a:t>Pritegnite pozornost, </a:t>
            </a:r>
            <a:r>
              <a:rPr lang="en-GB" sz="2200" i="1" dirty="0">
                <a:solidFill>
                  <a:srgbClr val="414141"/>
                </a:solidFill>
              </a:rPr>
              <a:t>da pokažete resnično zanimanje resničnih ljudi.</a:t>
            </a: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A652C3A-4ED5-F05A-704F-BAE688E23D2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589521" y="3913550"/>
            <a:ext cx="2456815" cy="1799442"/>
          </a:xfrm>
          <a:prstGeom prst="rect">
            <a:avLst/>
          </a:prstGeom>
        </p:spPr>
      </p:pic>
    </p:spTree>
    <p:extLst>
      <p:ext uri="{BB962C8B-B14F-4D97-AF65-F5344CB8AC3E}">
        <p14:creationId xmlns:p14="http://schemas.microsoft.com/office/powerpoint/2010/main" val="3059896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6D14-6B9D-5BBA-1D49-607AF9DD27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E68E95-04EA-3CD3-251E-E34E3C5C0D8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5446BD7C-58C7-9A91-6155-D5493EB01D7C}"/>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0D6F24DF-29E7-3377-4290-FE5E186F3CA7}"/>
              </a:ext>
            </a:extLst>
          </p:cNvPr>
          <p:cNvSpPr>
            <a:spLocks noGrp="1"/>
          </p:cNvSpPr>
          <p:nvPr>
            <p:ph type="body" sz="quarter" idx="16"/>
          </p:nvPr>
        </p:nvSpPr>
        <p:spPr>
          <a:xfrm>
            <a:off x="4061012" y="801065"/>
            <a:ext cx="6590946" cy="803654"/>
          </a:xfrm>
          <a:prstGeom prst="rect">
            <a:avLst/>
          </a:prstGeom>
        </p:spPr>
        <p:txBody>
          <a:bodyPr/>
          <a:lstStyle/>
          <a:p>
            <a:pPr>
              <a:lnSpc>
                <a:spcPts val="2960"/>
              </a:lnSpc>
            </a:pPr>
            <a:r>
              <a:rPr lang="en-GB" sz="2800" dirty="0"/>
              <a:t>Vaš koncept v kontekstu: usklajevanje z vami, vašimi gosti in vašim krajem</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575F7516-1A88-817F-4C6E-A81CFC471613}"/>
              </a:ext>
            </a:extLst>
          </p:cNvPr>
          <p:cNvSpPr>
            <a:spLocks noGrp="1"/>
          </p:cNvSpPr>
          <p:nvPr>
            <p:ph type="body" sz="quarter" idx="21"/>
          </p:nvPr>
        </p:nvSpPr>
        <p:spPr>
          <a:xfrm>
            <a:off x="4061011" y="2151596"/>
            <a:ext cx="7620455" cy="4142976"/>
          </a:xfrm>
          <a:prstGeom prst="rect">
            <a:avLst/>
          </a:prstGeom>
        </p:spPr>
        <p:txBody>
          <a:bodyPr lIns="91440" tIns="45720" rIns="91440" bIns="45720" anchor="t"/>
          <a:lstStyle/>
          <a:p>
            <a:pPr>
              <a:lnSpc>
                <a:spcPts val="2340"/>
              </a:lnSpc>
            </a:pPr>
            <a:r>
              <a:rPr lang="en-GB" b="1" i="0" dirty="0" err="1">
                <a:solidFill>
                  <a:srgbClr val="EC7C69"/>
                </a:solidFill>
                <a:effectLst/>
                <a:latin typeface="Calibri"/>
                <a:ea typeface="Calibri"/>
                <a:cs typeface="Calibri"/>
              </a:rPr>
              <a:t>Osrednja</a:t>
            </a:r>
            <a:r>
              <a:rPr lang="en-GB" b="1" i="0" dirty="0">
                <a:solidFill>
                  <a:srgbClr val="EC7C69"/>
                </a:solidFill>
                <a:effectLst/>
                <a:latin typeface="Calibri"/>
                <a:ea typeface="Calibri"/>
                <a:cs typeface="Calibri"/>
              </a:rPr>
              <a:t> </a:t>
            </a:r>
            <a:r>
              <a:rPr lang="en-GB" b="1" i="0" dirty="0" err="1">
                <a:solidFill>
                  <a:srgbClr val="EC7C69"/>
                </a:solidFill>
                <a:effectLst/>
                <a:latin typeface="Calibri"/>
                <a:ea typeface="Calibri"/>
                <a:cs typeface="Calibri"/>
              </a:rPr>
              <a:t>vprašanja</a:t>
            </a:r>
            <a:r>
              <a:rPr lang="en-GB" b="1" i="0" dirty="0">
                <a:solidFill>
                  <a:srgbClr val="EC7C69"/>
                </a:solidFill>
                <a:effectLst/>
                <a:latin typeface="Calibri"/>
                <a:ea typeface="Calibri"/>
                <a:cs typeface="Calibri"/>
              </a:rPr>
              <a:t>:</a:t>
            </a:r>
          </a:p>
          <a:p>
            <a:pPr>
              <a:lnSpc>
                <a:spcPts val="2340"/>
              </a:lnSpc>
            </a:pPr>
            <a:r>
              <a:rPr lang="en-GB" b="0" i="0" dirty="0">
                <a:effectLst/>
                <a:latin typeface="Calibri"/>
                <a:ea typeface="Calibri"/>
                <a:cs typeface="Calibri"/>
              </a:rPr>
              <a:t>Ali </a:t>
            </a:r>
            <a:r>
              <a:rPr lang="en-GB" b="0" i="0" dirty="0" err="1">
                <a:effectLst/>
                <a:latin typeface="Calibri"/>
                <a:ea typeface="Calibri"/>
                <a:cs typeface="Calibri"/>
              </a:rPr>
              <a:t>vaša</a:t>
            </a:r>
            <a:r>
              <a:rPr lang="en-GB" b="0" i="0" dirty="0">
                <a:effectLst/>
                <a:latin typeface="Calibri"/>
                <a:ea typeface="Calibri"/>
                <a:cs typeface="Calibri"/>
              </a:rPr>
              <a:t> </a:t>
            </a:r>
            <a:r>
              <a:rPr lang="en-GB" b="0" i="0" dirty="0" err="1">
                <a:effectLst/>
                <a:latin typeface="Calibri"/>
                <a:ea typeface="Calibri"/>
                <a:cs typeface="Calibri"/>
              </a:rPr>
              <a:t>ideja</a:t>
            </a:r>
            <a:r>
              <a:rPr lang="en-GB" b="0" i="0" dirty="0">
                <a:effectLst/>
                <a:latin typeface="Calibri"/>
                <a:ea typeface="Calibri"/>
                <a:cs typeface="Calibri"/>
              </a:rPr>
              <a:t> </a:t>
            </a:r>
            <a:r>
              <a:rPr lang="en-GB" b="0" i="0" dirty="0" err="1">
                <a:effectLst/>
                <a:latin typeface="Calibri"/>
                <a:ea typeface="Calibri"/>
                <a:cs typeface="Calibri"/>
              </a:rPr>
              <a:t>ustreza</a:t>
            </a:r>
            <a:r>
              <a:rPr lang="en-GB" b="0" i="0" dirty="0">
                <a:effectLst/>
                <a:latin typeface="Calibri"/>
                <a:ea typeface="Calibri"/>
                <a:cs typeface="Calibri"/>
              </a:rPr>
              <a:t> </a:t>
            </a:r>
            <a:r>
              <a:rPr lang="en-GB" b="0" i="0" dirty="0" err="1">
                <a:effectLst/>
                <a:latin typeface="Calibri"/>
                <a:ea typeface="Calibri"/>
                <a:cs typeface="Calibri"/>
              </a:rPr>
              <a:t>vašim</a:t>
            </a:r>
            <a:r>
              <a:rPr lang="en-GB" b="0" i="0" dirty="0">
                <a:effectLst/>
                <a:latin typeface="Calibri"/>
                <a:ea typeface="Calibri"/>
                <a:cs typeface="Calibri"/>
              </a:rPr>
              <a:t> </a:t>
            </a:r>
            <a:r>
              <a:rPr lang="en-GB" b="0" i="0" dirty="0" err="1">
                <a:effectLst/>
                <a:latin typeface="Calibri"/>
                <a:ea typeface="Calibri"/>
                <a:cs typeface="Calibri"/>
              </a:rPr>
              <a:t>osebnim</a:t>
            </a:r>
            <a:r>
              <a:rPr lang="en-GB" b="0" i="0" dirty="0">
                <a:effectLst/>
                <a:latin typeface="Calibri"/>
                <a:ea typeface="Calibri"/>
                <a:cs typeface="Calibri"/>
              </a:rPr>
              <a:t> </a:t>
            </a:r>
            <a:r>
              <a:rPr lang="en-GB" b="0" i="0" dirty="0" err="1">
                <a:effectLst/>
                <a:latin typeface="Calibri"/>
                <a:ea typeface="Calibri"/>
                <a:cs typeface="Calibri"/>
              </a:rPr>
              <a:t>ciljem</a:t>
            </a:r>
            <a:r>
              <a:rPr lang="en-GB" b="0" i="0" dirty="0">
                <a:effectLst/>
                <a:latin typeface="Calibri"/>
                <a:ea typeface="Calibri"/>
                <a:cs typeface="Calibri"/>
              </a:rPr>
              <a:t> in </a:t>
            </a:r>
            <a:r>
              <a:rPr lang="en-GB" b="0" i="0" dirty="0" err="1">
                <a:effectLst/>
                <a:latin typeface="Calibri"/>
                <a:ea typeface="Calibri"/>
                <a:cs typeface="Calibri"/>
              </a:rPr>
              <a:t>življenjskemu</a:t>
            </a:r>
            <a:r>
              <a:rPr lang="en-GB" b="0" i="0" dirty="0">
                <a:effectLst/>
                <a:latin typeface="Calibri"/>
                <a:ea typeface="Calibri"/>
                <a:cs typeface="Calibri"/>
              </a:rPr>
              <a:t> </a:t>
            </a:r>
            <a:r>
              <a:rPr lang="en-GB" b="0" i="0" dirty="0" err="1">
                <a:effectLst/>
                <a:latin typeface="Calibri"/>
                <a:ea typeface="Calibri"/>
                <a:cs typeface="Calibri"/>
              </a:rPr>
              <a:t>slogu</a:t>
            </a:r>
            <a:r>
              <a:rPr lang="en-GB" b="0" i="0" dirty="0">
                <a:effectLst/>
                <a:latin typeface="Calibri"/>
                <a:ea typeface="Calibri"/>
                <a:cs typeface="Calibri"/>
              </a:rPr>
              <a:t>?</a:t>
            </a:r>
          </a:p>
          <a:p>
            <a:pPr>
              <a:lnSpc>
                <a:spcPts val="2340"/>
              </a:lnSpc>
            </a:pPr>
            <a:r>
              <a:rPr lang="en-GB" b="0" i="0" dirty="0">
                <a:effectLst/>
                <a:latin typeface="Calibri"/>
                <a:ea typeface="Calibri"/>
                <a:cs typeface="Calibri"/>
              </a:rPr>
              <a:t>Kako se </a:t>
            </a:r>
            <a:r>
              <a:rPr lang="en-GB" b="0" i="0" dirty="0" err="1">
                <a:effectLst/>
                <a:latin typeface="Calibri"/>
                <a:ea typeface="Calibri"/>
                <a:cs typeface="Calibri"/>
              </a:rPr>
              <a:t>ujema</a:t>
            </a:r>
            <a:r>
              <a:rPr lang="en-GB" b="0" i="0" dirty="0">
                <a:effectLst/>
                <a:latin typeface="Calibri"/>
                <a:ea typeface="Calibri"/>
                <a:cs typeface="Calibri"/>
              </a:rPr>
              <a:t> z </a:t>
            </a:r>
            <a:r>
              <a:rPr lang="en-GB" b="0" i="0" dirty="0" err="1">
                <a:effectLst/>
                <a:latin typeface="Calibri"/>
                <a:ea typeface="Calibri"/>
                <a:cs typeface="Calibri"/>
              </a:rPr>
              <a:t>vašo</a:t>
            </a:r>
            <a:r>
              <a:rPr lang="en-GB" b="0" i="0" dirty="0">
                <a:effectLst/>
                <a:latin typeface="Calibri"/>
                <a:ea typeface="Calibri"/>
                <a:cs typeface="Calibri"/>
              </a:rPr>
              <a:t> </a:t>
            </a:r>
            <a:r>
              <a:rPr lang="en-GB" b="0" i="0" dirty="0" err="1">
                <a:effectLst/>
                <a:latin typeface="Calibri"/>
                <a:ea typeface="Calibri"/>
                <a:cs typeface="Calibri"/>
              </a:rPr>
              <a:t>lokalno</a:t>
            </a:r>
            <a:r>
              <a:rPr lang="en-GB" b="0" i="0" dirty="0">
                <a:effectLst/>
                <a:latin typeface="Calibri"/>
                <a:ea typeface="Calibri"/>
                <a:cs typeface="Calibri"/>
              </a:rPr>
              <a:t> </a:t>
            </a:r>
            <a:r>
              <a:rPr lang="en-GB" b="0" i="0" dirty="0" err="1">
                <a:effectLst/>
                <a:latin typeface="Calibri"/>
                <a:ea typeface="Calibri"/>
                <a:cs typeface="Calibri"/>
              </a:rPr>
              <a:t>skupnostjo</a:t>
            </a:r>
            <a:r>
              <a:rPr lang="en-GB" b="0" i="0" dirty="0">
                <a:effectLst/>
                <a:latin typeface="Calibri"/>
                <a:ea typeface="Calibri"/>
                <a:cs typeface="Calibri"/>
              </a:rPr>
              <a:t> </a:t>
            </a:r>
            <a:r>
              <a:rPr lang="en-GB" b="0" i="0" dirty="0" err="1">
                <a:effectLst/>
                <a:latin typeface="Calibri"/>
                <a:ea typeface="Calibri"/>
                <a:cs typeface="Calibri"/>
              </a:rPr>
              <a:t>ali</a:t>
            </a:r>
            <a:r>
              <a:rPr lang="en-GB" b="0" i="0" dirty="0">
                <a:effectLst/>
                <a:latin typeface="Calibri"/>
                <a:ea typeface="Calibri"/>
                <a:cs typeface="Calibri"/>
              </a:rPr>
              <a:t> </a:t>
            </a:r>
            <a:r>
              <a:rPr lang="en-GB" b="0" i="0" dirty="0" err="1">
                <a:effectLst/>
                <a:latin typeface="Calibri"/>
                <a:ea typeface="Calibri"/>
                <a:cs typeface="Calibri"/>
              </a:rPr>
              <a:t>okoljem</a:t>
            </a:r>
            <a:r>
              <a:rPr lang="en-GB" b="0" i="0" dirty="0">
                <a:effectLst/>
                <a:latin typeface="Calibri"/>
                <a:ea typeface="Calibri"/>
                <a:cs typeface="Calibri"/>
              </a:rPr>
              <a:t>?</a:t>
            </a:r>
          </a:p>
          <a:p>
            <a:pPr>
              <a:lnSpc>
                <a:spcPts val="2340"/>
              </a:lnSpc>
            </a:pPr>
            <a:r>
              <a:rPr lang="en-GB" b="0" i="0" dirty="0">
                <a:effectLst/>
                <a:latin typeface="Calibri"/>
                <a:ea typeface="Calibri"/>
                <a:cs typeface="Calibri"/>
              </a:rPr>
              <a:t>Ali se </a:t>
            </a:r>
            <a:r>
              <a:rPr lang="en-GB" b="0" i="0" dirty="0" err="1">
                <a:effectLst/>
                <a:latin typeface="Calibri"/>
                <a:ea typeface="Calibri"/>
                <a:cs typeface="Calibri"/>
              </a:rPr>
              <a:t>lahko</a:t>
            </a:r>
            <a:r>
              <a:rPr lang="en-GB" b="0" i="0" dirty="0">
                <a:effectLst/>
                <a:latin typeface="Calibri"/>
                <a:ea typeface="Calibri"/>
                <a:cs typeface="Calibri"/>
              </a:rPr>
              <a:t> </a:t>
            </a:r>
            <a:r>
              <a:rPr lang="en-GB" b="0" i="0" dirty="0" err="1">
                <a:effectLst/>
                <a:latin typeface="Calibri"/>
                <a:ea typeface="Calibri"/>
                <a:cs typeface="Calibri"/>
              </a:rPr>
              <a:t>povežete</a:t>
            </a:r>
            <a:r>
              <a:rPr lang="en-GB" b="0" i="0" dirty="0">
                <a:effectLst/>
                <a:latin typeface="Calibri"/>
                <a:ea typeface="Calibri"/>
                <a:cs typeface="Calibri"/>
              </a:rPr>
              <a:t> z </a:t>
            </a:r>
            <a:r>
              <a:rPr lang="en-GB" b="0" i="0" dirty="0" err="1">
                <a:effectLst/>
                <a:latin typeface="Calibri"/>
                <a:ea typeface="Calibri"/>
                <a:cs typeface="Calibri"/>
              </a:rPr>
              <a:t>drugimi</a:t>
            </a:r>
            <a:r>
              <a:rPr lang="en-GB" b="0" i="0" dirty="0">
                <a:effectLst/>
                <a:latin typeface="Calibri"/>
                <a:ea typeface="Calibri"/>
                <a:cs typeface="Calibri"/>
              </a:rPr>
              <a:t> </a:t>
            </a:r>
            <a:r>
              <a:rPr lang="en-GB" b="0" i="0" dirty="0" err="1">
                <a:effectLst/>
                <a:latin typeface="Calibri"/>
                <a:ea typeface="Calibri"/>
                <a:cs typeface="Calibri"/>
              </a:rPr>
              <a:t>malimi</a:t>
            </a:r>
            <a:r>
              <a:rPr lang="en-GB" b="0" i="0" dirty="0">
                <a:effectLst/>
                <a:latin typeface="Calibri"/>
                <a:ea typeface="Calibri"/>
                <a:cs typeface="Calibri"/>
              </a:rPr>
              <a:t> </a:t>
            </a:r>
            <a:r>
              <a:rPr lang="en-GB" b="0" i="0" dirty="0" err="1">
                <a:effectLst/>
                <a:latin typeface="Calibri"/>
                <a:ea typeface="Calibri"/>
                <a:cs typeface="Calibri"/>
              </a:rPr>
              <a:t>podjetji</a:t>
            </a:r>
            <a:r>
              <a:rPr lang="en-GB" b="0" i="0" dirty="0">
                <a:effectLst/>
                <a:latin typeface="Calibri"/>
                <a:ea typeface="Calibri"/>
                <a:cs typeface="Calibri"/>
              </a:rPr>
              <a:t> v </a:t>
            </a:r>
            <a:r>
              <a:rPr lang="en-GB" b="0" i="0" dirty="0" err="1">
                <a:effectLst/>
                <a:latin typeface="Calibri"/>
                <a:ea typeface="Calibri"/>
                <a:cs typeface="Calibri"/>
              </a:rPr>
              <a:t>bližini</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1" i="0" dirty="0" err="1">
                <a:solidFill>
                  <a:srgbClr val="EC7C69"/>
                </a:solidFill>
                <a:effectLst/>
                <a:latin typeface="Calibri"/>
                <a:ea typeface="Calibri"/>
                <a:cs typeface="Calibri"/>
              </a:rPr>
              <a:t>Elementi</a:t>
            </a:r>
            <a:r>
              <a:rPr lang="en-GB" b="1" i="0" dirty="0">
                <a:solidFill>
                  <a:srgbClr val="EC7C69"/>
                </a:solidFill>
                <a:effectLst/>
                <a:latin typeface="Calibri"/>
                <a:ea typeface="Calibri"/>
                <a:cs typeface="Calibri"/>
              </a:rPr>
              <a:t> </a:t>
            </a:r>
            <a:r>
              <a:rPr lang="en-GB" b="1" i="0" dirty="0" err="1">
                <a:solidFill>
                  <a:srgbClr val="EC7C69"/>
                </a:solidFill>
                <a:effectLst/>
                <a:latin typeface="Calibri"/>
                <a:ea typeface="Calibri"/>
                <a:cs typeface="Calibri"/>
              </a:rPr>
              <a:t>predstavitve</a:t>
            </a:r>
            <a:r>
              <a:rPr lang="en-GB" b="1" i="0" dirty="0">
                <a:solidFill>
                  <a:srgbClr val="EC7C69"/>
                </a:solidFill>
                <a:effectLst/>
                <a:latin typeface="Calibri"/>
                <a:ea typeface="Calibri"/>
                <a:cs typeface="Calibri"/>
              </a:rPr>
              <a:t>:</a:t>
            </a:r>
          </a:p>
          <a:p>
            <a:pPr>
              <a:lnSpc>
                <a:spcPts val="2340"/>
              </a:lnSpc>
              <a:tabLst>
                <a:tab pos="3238500" algn="l"/>
              </a:tabLst>
            </a:pPr>
            <a:r>
              <a:rPr lang="en-GB" b="1" i="0" dirty="0">
                <a:effectLst/>
                <a:latin typeface="Calibri"/>
                <a:ea typeface="Calibri"/>
                <a:cs typeface="Calibri"/>
              </a:rPr>
              <a:t>#7 </a:t>
            </a:r>
            <a:r>
              <a:rPr lang="en-GB" b="1" i="0" dirty="0" err="1">
                <a:effectLst/>
                <a:latin typeface="Calibri"/>
                <a:ea typeface="Calibri"/>
                <a:cs typeface="Calibri"/>
              </a:rPr>
              <a:t>Ekipa</a:t>
            </a:r>
            <a:r>
              <a:rPr lang="en-GB" b="0" i="0" dirty="0">
                <a:effectLst/>
                <a:latin typeface="Calibri"/>
                <a:ea typeface="Calibri"/>
                <a:cs typeface="Calibri"/>
              </a:rPr>
              <a:t>:     </a:t>
            </a:r>
            <a:r>
              <a:rPr lang="en-GB" b="0" i="0" dirty="0" err="1">
                <a:effectLst/>
                <a:latin typeface="Calibri"/>
                <a:ea typeface="Calibri"/>
                <a:cs typeface="Calibri"/>
              </a:rPr>
              <a:t>Kdo</a:t>
            </a:r>
            <a:r>
              <a:rPr lang="en-GB" b="0" i="0" dirty="0">
                <a:effectLst/>
                <a:latin typeface="Calibri"/>
                <a:ea typeface="Calibri"/>
                <a:cs typeface="Calibri"/>
              </a:rPr>
              <a:t> </a:t>
            </a:r>
            <a:r>
              <a:rPr lang="en-GB" b="0" i="0" dirty="0" err="1">
                <a:effectLst/>
                <a:latin typeface="Calibri"/>
                <a:ea typeface="Calibri"/>
                <a:cs typeface="Calibri"/>
              </a:rPr>
              <a:t>stoji</a:t>
            </a:r>
            <a:r>
              <a:rPr lang="en-GB" b="0" i="0" dirty="0">
                <a:effectLst/>
                <a:latin typeface="Calibri"/>
                <a:ea typeface="Calibri"/>
                <a:cs typeface="Calibri"/>
              </a:rPr>
              <a:t> za </a:t>
            </a:r>
            <a:r>
              <a:rPr lang="en-GB" b="0" i="0" dirty="0" err="1">
                <a:effectLst/>
                <a:latin typeface="Calibri"/>
                <a:ea typeface="Calibri"/>
                <a:cs typeface="Calibri"/>
              </a:rPr>
              <a:t>idejo</a:t>
            </a:r>
            <a:r>
              <a:rPr lang="en-GB" b="0" i="0" dirty="0">
                <a:effectLst/>
                <a:latin typeface="Calibri"/>
                <a:ea typeface="Calibri"/>
                <a:cs typeface="Calibri"/>
              </a:rPr>
              <a:t> in </a:t>
            </a:r>
            <a:r>
              <a:rPr lang="en-GB" b="0" i="0" dirty="0" err="1">
                <a:effectLst/>
                <a:latin typeface="Calibri"/>
                <a:ea typeface="Calibri"/>
                <a:cs typeface="Calibri"/>
              </a:rPr>
              <a:t>zakaj</a:t>
            </a:r>
            <a:r>
              <a:rPr lang="en-GB" b="0" i="0" dirty="0">
                <a:effectLst/>
                <a:latin typeface="Calibri"/>
                <a:ea typeface="Calibri"/>
                <a:cs typeface="Calibri"/>
              </a:rPr>
              <a:t>?</a:t>
            </a:r>
          </a:p>
          <a:p>
            <a:pPr>
              <a:lnSpc>
                <a:spcPts val="2340"/>
              </a:lnSpc>
              <a:tabLst>
                <a:tab pos="3238500" algn="l"/>
              </a:tabLst>
            </a:pPr>
            <a:r>
              <a:rPr lang="en-GB" b="1" i="0" dirty="0">
                <a:effectLst/>
                <a:latin typeface="Calibri"/>
                <a:ea typeface="Calibri"/>
                <a:cs typeface="Calibri"/>
              </a:rPr>
              <a:t>#9–10 Finance in </a:t>
            </a:r>
            <a:r>
              <a:rPr lang="en-GB" b="1" i="0" err="1">
                <a:effectLst/>
                <a:latin typeface="Calibri"/>
                <a:ea typeface="Calibri"/>
                <a:cs typeface="Calibri"/>
              </a:rPr>
              <a:t>podpora</a:t>
            </a:r>
            <a:r>
              <a:rPr lang="en-GB" b="1" i="0" dirty="0">
                <a:effectLst/>
                <a:latin typeface="Calibri"/>
                <a:ea typeface="Calibri"/>
                <a:cs typeface="Calibri"/>
              </a:rPr>
              <a:t>: </a:t>
            </a:r>
            <a:r>
              <a:rPr lang="en-GB" b="0" i="0" dirty="0">
                <a:effectLst/>
                <a:latin typeface="Calibri"/>
                <a:ea typeface="Calibri"/>
                <a:cs typeface="Calibri"/>
              </a:rPr>
              <a:t>    </a:t>
            </a:r>
            <a:r>
              <a:rPr lang="en-GB" b="0" i="0" err="1">
                <a:effectLst/>
                <a:latin typeface="Calibri"/>
                <a:ea typeface="Calibri"/>
                <a:cs typeface="Calibri"/>
              </a:rPr>
              <a:t>Podrobneje</a:t>
            </a:r>
            <a:r>
              <a:rPr lang="en-GB" b="0" i="0" dirty="0">
                <a:effectLst/>
                <a:latin typeface="Calibri"/>
                <a:ea typeface="Calibri"/>
                <a:cs typeface="Calibri"/>
              </a:rPr>
              <a:t> </a:t>
            </a:r>
            <a:r>
              <a:rPr lang="en-GB" b="0" i="0" err="1">
                <a:effectLst/>
                <a:latin typeface="Calibri"/>
                <a:ea typeface="Calibri"/>
                <a:cs typeface="Calibri"/>
              </a:rPr>
              <a:t>obravnavano</a:t>
            </a:r>
            <a:r>
              <a:rPr lang="en-GB" b="0" i="0" dirty="0">
                <a:effectLst/>
                <a:latin typeface="Calibri"/>
                <a:ea typeface="Calibri"/>
                <a:cs typeface="Calibri"/>
              </a:rPr>
              <a:t> v </a:t>
            </a:r>
            <a:r>
              <a:rPr lang="en-GB" b="0" i="0" err="1">
                <a:effectLst/>
                <a:latin typeface="Calibri"/>
                <a:ea typeface="Calibri"/>
                <a:cs typeface="Calibri"/>
              </a:rPr>
              <a:t>modulu</a:t>
            </a:r>
            <a:r>
              <a:rPr lang="en-GB" b="0" i="0" dirty="0">
                <a:effectLst/>
                <a:latin typeface="Calibri"/>
                <a:ea typeface="Calibri"/>
                <a:cs typeface="Calibri"/>
              </a:rPr>
              <a:t> 6,     </a:t>
            </a:r>
            <a:r>
              <a:rPr lang="en-GB" b="0" i="0" err="1">
                <a:effectLst/>
                <a:latin typeface="Calibri"/>
                <a:ea typeface="Calibri"/>
                <a:cs typeface="Calibri"/>
              </a:rPr>
              <a:t>vendar</a:t>
            </a:r>
            <a:r>
              <a:rPr lang="en-GB" b="0" i="0" dirty="0">
                <a:effectLst/>
                <a:latin typeface="Calibri"/>
                <a:ea typeface="Calibri"/>
                <a:cs typeface="Calibri"/>
              </a:rPr>
              <a:t> </a:t>
            </a:r>
            <a:r>
              <a:rPr lang="en-GB" b="0" i="0" err="1">
                <a:effectLst/>
                <a:latin typeface="Calibri"/>
                <a:ea typeface="Calibri"/>
                <a:cs typeface="Calibri"/>
              </a:rPr>
              <a:t>razmislite</a:t>
            </a:r>
            <a:r>
              <a:rPr lang="en-GB" b="0" i="0" dirty="0">
                <a:effectLst/>
                <a:latin typeface="Calibri"/>
                <a:ea typeface="Calibri"/>
                <a:cs typeface="Calibri"/>
              </a:rPr>
              <a:t>, </a:t>
            </a:r>
            <a:r>
              <a:rPr lang="en-GB" b="0" i="0" err="1">
                <a:effectLst/>
                <a:latin typeface="Calibri"/>
                <a:ea typeface="Calibri"/>
                <a:cs typeface="Calibri"/>
              </a:rPr>
              <a:t>kakšno</a:t>
            </a:r>
            <a:r>
              <a:rPr lang="en-GB" b="0" i="0" dirty="0">
                <a:effectLst/>
                <a:latin typeface="Calibri"/>
                <a:ea typeface="Calibri"/>
                <a:cs typeface="Calibri"/>
              </a:rPr>
              <a:t> </a:t>
            </a:r>
            <a:r>
              <a:rPr lang="en-GB" b="0" i="0" err="1">
                <a:effectLst/>
                <a:latin typeface="Calibri"/>
                <a:ea typeface="Calibri"/>
                <a:cs typeface="Calibri"/>
              </a:rPr>
              <a:t>podporo</a:t>
            </a:r>
            <a:r>
              <a:rPr lang="en-GB" b="0" i="0" dirty="0">
                <a:effectLst/>
                <a:latin typeface="Calibri"/>
                <a:ea typeface="Calibri"/>
                <a:cs typeface="Calibri"/>
              </a:rPr>
              <a:t>     </a:t>
            </a:r>
            <a:r>
              <a:rPr lang="en-GB" b="0" i="0" err="1">
                <a:effectLst/>
                <a:latin typeface="Calibri"/>
                <a:ea typeface="Calibri"/>
                <a:cs typeface="Calibri"/>
              </a:rPr>
              <a:t>boste</a:t>
            </a:r>
            <a:r>
              <a:rPr lang="en-GB" b="0" i="0" dirty="0">
                <a:effectLst/>
                <a:latin typeface="Calibri"/>
                <a:ea typeface="Calibri"/>
                <a:cs typeface="Calibri"/>
              </a:rPr>
              <a:t> </a:t>
            </a:r>
            <a:r>
              <a:rPr lang="en-GB" b="0" i="0" err="1">
                <a:effectLst/>
                <a:latin typeface="Calibri"/>
                <a:ea typeface="Calibri"/>
                <a:cs typeface="Calibri"/>
              </a:rPr>
              <a:t>morda</a:t>
            </a:r>
            <a:r>
              <a:rPr lang="en-GB" b="0" i="0" dirty="0">
                <a:effectLst/>
                <a:latin typeface="Calibri"/>
                <a:ea typeface="Calibri"/>
                <a:cs typeface="Calibri"/>
              </a:rPr>
              <a:t> </a:t>
            </a:r>
            <a:r>
              <a:rPr lang="en-GB" b="0" i="0" err="1">
                <a:effectLst/>
                <a:latin typeface="Calibri"/>
                <a:ea typeface="Calibri"/>
                <a:cs typeface="Calibri"/>
              </a:rPr>
              <a:t>potrebovali</a:t>
            </a:r>
            <a:r>
              <a:rPr lang="en-GB" b="0" i="0">
                <a:effectLst/>
                <a:latin typeface="Calibri"/>
                <a:ea typeface="Calibri"/>
                <a:cs typeface="Calibri"/>
              </a:rPr>
              <a:t> (</a:t>
            </a:r>
            <a:r>
              <a:rPr lang="en-GB" b="0" i="0" err="1">
                <a:effectLst/>
                <a:latin typeface="Calibri"/>
                <a:ea typeface="Calibri"/>
                <a:cs typeface="Calibri"/>
              </a:rPr>
              <a:t>partnerji</a:t>
            </a:r>
            <a:r>
              <a:rPr lang="en-GB" b="0" i="0">
                <a:effectLst/>
                <a:latin typeface="Calibri"/>
                <a:ea typeface="Calibri"/>
                <a:cs typeface="Calibri"/>
              </a:rPr>
              <a:t>,</a:t>
            </a:r>
            <a:r>
              <a:rPr lang="en-GB" b="0" i="0" dirty="0">
                <a:effectLst/>
                <a:latin typeface="Calibri"/>
                <a:ea typeface="Calibri"/>
                <a:cs typeface="Calibri"/>
              </a:rPr>
              <a:t> </a:t>
            </a:r>
            <a:r>
              <a:rPr lang="en-GB" b="0" i="0" err="1">
                <a:effectLst/>
                <a:latin typeface="Calibri"/>
                <a:ea typeface="Calibri"/>
                <a:cs typeface="Calibri"/>
              </a:rPr>
              <a:t>subvencije</a:t>
            </a:r>
            <a:r>
              <a:rPr lang="en-GB" b="0" i="0" dirty="0">
                <a:effectLst/>
                <a:latin typeface="Calibri"/>
                <a:ea typeface="Calibri"/>
                <a:cs typeface="Calibri"/>
              </a:rPr>
              <a:t>, </a:t>
            </a:r>
            <a:r>
              <a:rPr lang="en-GB" b="0" i="0" err="1">
                <a:effectLst/>
                <a:latin typeface="Calibri"/>
                <a:ea typeface="Calibri"/>
                <a:cs typeface="Calibri"/>
              </a:rPr>
              <a:t>čas</a:t>
            </a:r>
            <a:r>
              <a:rPr lang="en-GB" b="0" i="0" dirty="0">
                <a:effectLst/>
                <a:latin typeface="Calibri"/>
                <a:ea typeface="Calibri"/>
                <a:cs typeface="Calibri"/>
              </a:rPr>
              <a:t>, </a:t>
            </a:r>
            <a:r>
              <a:rPr lang="en-GB" b="0" i="0" err="1">
                <a:effectLst/>
                <a:latin typeface="Calibri"/>
                <a:ea typeface="Calibri"/>
                <a:cs typeface="Calibri"/>
              </a:rPr>
              <a:t>usposabljanje</a:t>
            </a:r>
            <a:r>
              <a:rPr lang="en-GB" b="0" i="0"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r>
              <a:rPr lang="en-GB" b="1" i="1" dirty="0" err="1">
                <a:effectLst/>
                <a:latin typeface="Calibri"/>
                <a:ea typeface="Calibri"/>
                <a:cs typeface="Calibri"/>
              </a:rPr>
              <a:t>Nasvet</a:t>
            </a:r>
            <a:r>
              <a:rPr lang="en-GB" b="1" i="1" dirty="0">
                <a:effectLst/>
                <a:latin typeface="Calibri"/>
                <a:ea typeface="Calibri"/>
                <a:cs typeface="Calibri"/>
              </a:rPr>
              <a:t>: </a:t>
            </a:r>
            <a:r>
              <a:rPr lang="en-GB" b="0" i="1" dirty="0">
                <a:effectLst/>
                <a:latin typeface="Calibri"/>
                <a:ea typeface="Calibri"/>
                <a:cs typeface="Calibri"/>
              </a:rPr>
              <a:t>Dobra </a:t>
            </a:r>
            <a:r>
              <a:rPr lang="en-GB" b="0" i="1" dirty="0" err="1">
                <a:effectLst/>
                <a:latin typeface="Calibri"/>
                <a:ea typeface="Calibri"/>
                <a:cs typeface="Calibri"/>
              </a:rPr>
              <a:t>zasnova</a:t>
            </a:r>
            <a:r>
              <a:rPr lang="en-GB" b="0" i="1" dirty="0">
                <a:effectLst/>
                <a:latin typeface="Calibri"/>
                <a:ea typeface="Calibri"/>
                <a:cs typeface="Calibri"/>
              </a:rPr>
              <a:t> </a:t>
            </a:r>
            <a:r>
              <a:rPr lang="en-GB" b="0" i="1" dirty="0" err="1">
                <a:effectLst/>
                <a:latin typeface="Calibri"/>
                <a:ea typeface="Calibri"/>
                <a:cs typeface="Calibri"/>
              </a:rPr>
              <a:t>ni</a:t>
            </a:r>
            <a:r>
              <a:rPr lang="en-GB" b="0" i="1" dirty="0">
                <a:effectLst/>
                <a:latin typeface="Calibri"/>
                <a:ea typeface="Calibri"/>
                <a:cs typeface="Calibri"/>
              </a:rPr>
              <a:t> le </a:t>
            </a:r>
            <a:r>
              <a:rPr lang="en-GB" b="0" i="1" dirty="0" err="1">
                <a:effectLst/>
                <a:latin typeface="Calibri"/>
                <a:ea typeface="Calibri"/>
                <a:cs typeface="Calibri"/>
              </a:rPr>
              <a:t>jasna</a:t>
            </a:r>
            <a:r>
              <a:rPr lang="en-GB" b="0" i="1" dirty="0">
                <a:effectLst/>
                <a:latin typeface="Calibri"/>
                <a:ea typeface="Calibri"/>
                <a:cs typeface="Calibri"/>
              </a:rPr>
              <a:t>, </a:t>
            </a:r>
            <a:r>
              <a:rPr lang="en-GB" b="0" i="1" dirty="0" err="1">
                <a:effectLst/>
                <a:latin typeface="Calibri"/>
                <a:ea typeface="Calibri"/>
                <a:cs typeface="Calibri"/>
              </a:rPr>
              <a:t>ampak</a:t>
            </a:r>
            <a:r>
              <a:rPr lang="en-GB" b="0" i="1" dirty="0">
                <a:effectLst/>
                <a:latin typeface="Calibri"/>
                <a:ea typeface="Calibri"/>
                <a:cs typeface="Calibri"/>
              </a:rPr>
              <a:t> je </a:t>
            </a:r>
            <a:r>
              <a:rPr lang="en-GB" b="0" i="1" dirty="0" err="1">
                <a:effectLst/>
                <a:latin typeface="Calibri"/>
                <a:ea typeface="Calibri"/>
                <a:cs typeface="Calibri"/>
              </a:rPr>
              <a:t>tudi</a:t>
            </a:r>
            <a:r>
              <a:rPr lang="en-GB" b="0" i="1" dirty="0">
                <a:effectLst/>
                <a:latin typeface="Calibri"/>
                <a:ea typeface="Calibri"/>
                <a:cs typeface="Calibri"/>
              </a:rPr>
              <a:t> </a:t>
            </a:r>
            <a:r>
              <a:rPr lang="en-GB" b="0" i="1" dirty="0" err="1">
                <a:effectLst/>
                <a:latin typeface="Calibri"/>
                <a:ea typeface="Calibri"/>
                <a:cs typeface="Calibri"/>
              </a:rPr>
              <a:t>utemeljena</a:t>
            </a:r>
            <a:r>
              <a:rPr lang="en-GB" b="0" i="1" dirty="0">
                <a:effectLst/>
                <a:latin typeface="Calibri"/>
                <a:ea typeface="Calibri"/>
                <a:cs typeface="Calibri"/>
              </a:rPr>
              <a:t> in </a:t>
            </a:r>
            <a:r>
              <a:rPr lang="en-GB" b="0" i="1" dirty="0" err="1">
                <a:effectLst/>
                <a:latin typeface="Calibri"/>
                <a:ea typeface="Calibri"/>
                <a:cs typeface="Calibri"/>
              </a:rPr>
              <a:t>podprta</a:t>
            </a:r>
            <a:r>
              <a:rPr lang="en-GB" b="0" i="1" dirty="0">
                <a:effectLst/>
                <a:latin typeface="Calibri"/>
                <a:ea typeface="Calibri"/>
                <a:cs typeface="Calibri"/>
              </a:rPr>
              <a: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0FB2814C-558B-3266-5AE3-5B52AA74A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2527906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9551577" cy="803654"/>
          </a:xfrm>
        </p:spPr>
        <p:txBody>
          <a:bodyPr/>
          <a:lstStyle/>
          <a:p>
            <a:r>
              <a:rPr lang="en-US" dirty="0"/>
              <a:t>Nisi sam</a:t>
            </a:r>
          </a:p>
        </p:txBody>
      </p:sp>
      <p:sp>
        <p:nvSpPr>
          <p:cNvPr id="6" name="Text Placeholder 5">
            <a:extLst>
              <a:ext uri="{FF2B5EF4-FFF2-40B4-BE49-F238E27FC236}">
                <a16:creationId xmlns:a16="http://schemas.microsoft.com/office/drawing/2014/main" id="{B967251B-5095-FFFB-4571-10838433BBF3}"/>
              </a:ext>
            </a:extLst>
          </p:cNvPr>
          <p:cNvSpPr>
            <a:spLocks noGrp="1"/>
          </p:cNvSpPr>
          <p:nvPr>
            <p:ph type="body" sz="quarter" idx="19"/>
          </p:nvPr>
        </p:nvSpPr>
        <p:spPr>
          <a:xfrm>
            <a:off x="653779" y="1346382"/>
            <a:ext cx="6790169" cy="764578"/>
          </a:xfrm>
        </p:spPr>
        <p:txBody>
          <a:bodyPr/>
          <a:lstStyle/>
          <a:p>
            <a:pPr>
              <a:lnSpc>
                <a:spcPts val="2900"/>
              </a:lnSpc>
            </a:pPr>
            <a:r>
              <a:rPr lang="en-US" dirty="0"/>
              <a:t>Obkrožite se z ustreznimi ljudmi in kraji</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1207979"/>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10" name="Text Placeholder 4">
            <a:extLst>
              <a:ext uri="{FF2B5EF4-FFF2-40B4-BE49-F238E27FC236}">
                <a16:creationId xmlns:a16="http://schemas.microsoft.com/office/drawing/2014/main" id="{136334B9-9AD8-7A44-A365-08A4CFEB7F29}"/>
              </a:ext>
            </a:extLst>
          </p:cNvPr>
          <p:cNvSpPr txBox="1">
            <a:spLocks/>
          </p:cNvSpPr>
          <p:nvPr/>
        </p:nvSpPr>
        <p:spPr>
          <a:xfrm>
            <a:off x="653780" y="5180641"/>
            <a:ext cx="9896709"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dirty="0">
                <a:solidFill>
                  <a:srgbClr val="414141"/>
                </a:solidFill>
              </a:rPr>
              <a:t>Namen: </a:t>
            </a:r>
            <a:r>
              <a:rPr lang="en-GB" sz="2200" dirty="0">
                <a:solidFill>
                  <a:srgbClr val="414141"/>
                </a:solidFill>
              </a:rPr>
              <a:t>Preverite, kako se vaše podjetje vklaplja v širši turistični sistem – in kje lahko vzpostavite odnose ali pridobite podporo.</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b="1" dirty="0">
                <a:solidFill>
                  <a:srgbClr val="414141"/>
                </a:solidFill>
              </a:rPr>
              <a:t>Nasvet: </a:t>
            </a:r>
            <a:r>
              <a:rPr lang="en-GB" sz="2200" i="1" dirty="0">
                <a:solidFill>
                  <a:srgbClr val="414141"/>
                </a:solidFill>
              </a:rPr>
              <a:t>To uporabite za okrepitev elementa #7 (Ekipa) predstavitve in se pripravite na mreženje in financiranje.</a:t>
            </a:r>
          </a:p>
          <a:p>
            <a:pPr indent="0">
              <a:buClr>
                <a:srgbClr val="EC7C69"/>
              </a:buClr>
            </a:pPr>
            <a:endParaRPr lang="en-GB" sz="2200" i="1" dirty="0">
              <a:solidFill>
                <a:srgbClr val="414141"/>
              </a:solidFill>
            </a:endParaRPr>
          </a:p>
          <a:p>
            <a:pPr indent="0">
              <a:lnSpc>
                <a:spcPts val="2240"/>
              </a:lnSpc>
            </a:pPr>
            <a:endParaRPr lang="en-US" sz="2200" dirty="0">
              <a:solidFill>
                <a:srgbClr val="414141"/>
              </a:solidFill>
            </a:endParaRPr>
          </a:p>
        </p:txBody>
      </p:sp>
      <p:grpSp>
        <p:nvGrpSpPr>
          <p:cNvPr id="5" name="Group 4">
            <a:extLst>
              <a:ext uri="{FF2B5EF4-FFF2-40B4-BE49-F238E27FC236}">
                <a16:creationId xmlns:a16="http://schemas.microsoft.com/office/drawing/2014/main" id="{E519DB10-B272-0B49-69F8-54128D209481}"/>
              </a:ext>
            </a:extLst>
          </p:cNvPr>
          <p:cNvGrpSpPr/>
          <p:nvPr/>
        </p:nvGrpSpPr>
        <p:grpSpPr>
          <a:xfrm>
            <a:off x="7682248" y="610710"/>
            <a:ext cx="4127348" cy="3469421"/>
            <a:chOff x="3577845" y="2283412"/>
            <a:chExt cx="4127348" cy="3469421"/>
          </a:xfrm>
        </p:grpSpPr>
        <p:cxnSp>
          <p:nvCxnSpPr>
            <p:cNvPr id="7" name="Straight Arrow Connector 6">
              <a:extLst>
                <a:ext uri="{FF2B5EF4-FFF2-40B4-BE49-F238E27FC236}">
                  <a16:creationId xmlns:a16="http://schemas.microsoft.com/office/drawing/2014/main" id="{3D107091-63A8-032D-8587-71B476831B48}"/>
                </a:ext>
              </a:extLst>
            </p:cNvPr>
            <p:cNvCxnSpPr>
              <a:cxnSpLocks/>
            </p:cNvCxnSpPr>
            <p:nvPr/>
          </p:nvCxnSpPr>
          <p:spPr>
            <a:xfrm>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955C45-A269-C54E-6709-67580659B646}"/>
                </a:ext>
              </a:extLst>
            </p:cNvPr>
            <p:cNvCxnSpPr>
              <a:cxnSpLocks/>
            </p:cNvCxnSpPr>
            <p:nvPr/>
          </p:nvCxnSpPr>
          <p:spPr>
            <a:xfrm flipH="1">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FC9F3-CD36-EF9F-939E-3C7F5EE24E77}"/>
                </a:ext>
              </a:extLst>
            </p:cNvPr>
            <p:cNvSpPr txBox="1"/>
            <p:nvPr/>
          </p:nvSpPr>
          <p:spPr>
            <a:xfrm>
              <a:off x="3577845" y="2306055"/>
              <a:ext cx="1755201" cy="761747"/>
            </a:xfrm>
            <a:prstGeom prst="rect">
              <a:avLst/>
            </a:prstGeom>
            <a:noFill/>
          </p:spPr>
          <p:txBody>
            <a:bodyPr wrap="square">
              <a:spAutoFit/>
            </a:bodyPr>
            <a:lstStyle/>
            <a:p>
              <a:pPr algn="ctr"/>
              <a:r>
                <a:rPr lang="en-GB" sz="1550" b="1" dirty="0">
                  <a:solidFill>
                    <a:srgbClr val="459597"/>
                  </a:solidFill>
                </a:rPr>
                <a:t>Lokalni sodelavci</a:t>
              </a:r>
            </a:p>
            <a:p>
              <a:pPr algn="ctr"/>
              <a:r>
                <a:rPr lang="en-GB" sz="1400" dirty="0">
                  <a:solidFill>
                    <a:srgbClr val="414141"/>
                  </a:solidFill>
                </a:rPr>
                <a:t>(kavarne, umetniki, ponudniki dejavnosti)</a:t>
              </a:r>
              <a:endParaRPr lang="en-US" sz="1400" dirty="0">
                <a:solidFill>
                  <a:srgbClr val="414141"/>
                </a:solidFill>
              </a:endParaRPr>
            </a:p>
          </p:txBody>
        </p:sp>
        <p:grpSp>
          <p:nvGrpSpPr>
            <p:cNvPr id="12" name="Group 11">
              <a:extLst>
                <a:ext uri="{FF2B5EF4-FFF2-40B4-BE49-F238E27FC236}">
                  <a16:creationId xmlns:a16="http://schemas.microsoft.com/office/drawing/2014/main" id="{1A10BCED-DD09-847F-F875-75EEA37C2AB7}"/>
                </a:ext>
              </a:extLst>
            </p:cNvPr>
            <p:cNvGrpSpPr/>
            <p:nvPr/>
          </p:nvGrpSpPr>
          <p:grpSpPr>
            <a:xfrm>
              <a:off x="5048468" y="3413543"/>
              <a:ext cx="1137935" cy="1033849"/>
              <a:chOff x="2980639" y="3748129"/>
              <a:chExt cx="1137935" cy="1033849"/>
            </a:xfrm>
          </p:grpSpPr>
          <p:sp>
            <p:nvSpPr>
              <p:cNvPr id="16" name="Oval 15">
                <a:extLst>
                  <a:ext uri="{FF2B5EF4-FFF2-40B4-BE49-F238E27FC236}">
                    <a16:creationId xmlns:a16="http://schemas.microsoft.com/office/drawing/2014/main" id="{7FD77075-FE3D-7DDF-74D9-AAF00FEB3190}"/>
                  </a:ext>
                </a:extLst>
              </p:cNvPr>
              <p:cNvSpPr/>
              <p:nvPr/>
            </p:nvSpPr>
            <p:spPr>
              <a:xfrm>
                <a:off x="3027155" y="3748129"/>
                <a:ext cx="1044904" cy="1033849"/>
              </a:xfrm>
              <a:prstGeom prst="ellipse">
                <a:avLst/>
              </a:prstGeom>
              <a:solidFill>
                <a:srgbClr val="EC7C6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17" name="TextBox 16">
                <a:extLst>
                  <a:ext uri="{FF2B5EF4-FFF2-40B4-BE49-F238E27FC236}">
                    <a16:creationId xmlns:a16="http://schemas.microsoft.com/office/drawing/2014/main" id="{B627988F-FE06-E58F-E601-E8969018EC01}"/>
                  </a:ext>
                </a:extLst>
              </p:cNvPr>
              <p:cNvSpPr txBox="1"/>
              <p:nvPr/>
            </p:nvSpPr>
            <p:spPr>
              <a:xfrm>
                <a:off x="2980639" y="4118887"/>
                <a:ext cx="1137935" cy="346120"/>
              </a:xfrm>
              <a:prstGeom prst="rect">
                <a:avLst/>
              </a:prstGeom>
              <a:noFill/>
            </p:spPr>
            <p:txBody>
              <a:bodyPr wrap="square">
                <a:spAutoFit/>
              </a:bodyPr>
              <a:lstStyle/>
              <a:p>
                <a:pPr algn="ctr">
                  <a:lnSpc>
                    <a:spcPts val="1860"/>
                  </a:lnSpc>
                </a:pPr>
                <a:r>
                  <a:rPr lang="en-GB" sz="2100" b="1" dirty="0">
                    <a:solidFill>
                      <a:schemeClr val="bg1"/>
                    </a:solidFill>
                  </a:rPr>
                  <a:t>Koncept</a:t>
                </a:r>
                <a:endParaRPr lang="en-US" sz="2100" dirty="0">
                  <a:solidFill>
                    <a:schemeClr val="bg1"/>
                  </a:solidFill>
                </a:endParaRPr>
              </a:p>
            </p:txBody>
          </p:sp>
        </p:grpSp>
        <p:sp>
          <p:nvSpPr>
            <p:cNvPr id="13" name="TextBox 12">
              <a:extLst>
                <a:ext uri="{FF2B5EF4-FFF2-40B4-BE49-F238E27FC236}">
                  <a16:creationId xmlns:a16="http://schemas.microsoft.com/office/drawing/2014/main" id="{93B27538-A7FA-4E3D-58CC-6CB3AA1E0B0F}"/>
                </a:ext>
              </a:extLst>
            </p:cNvPr>
            <p:cNvSpPr txBox="1"/>
            <p:nvPr/>
          </p:nvSpPr>
          <p:spPr>
            <a:xfrm>
              <a:off x="5688090" y="2283412"/>
              <a:ext cx="2017103" cy="761747"/>
            </a:xfrm>
            <a:prstGeom prst="rect">
              <a:avLst/>
            </a:prstGeom>
            <a:noFill/>
          </p:spPr>
          <p:txBody>
            <a:bodyPr wrap="square">
              <a:spAutoFit/>
            </a:bodyPr>
            <a:lstStyle/>
            <a:p>
              <a:pPr algn="ctr"/>
              <a:r>
                <a:rPr lang="en-GB" sz="1550" b="1" dirty="0">
                  <a:solidFill>
                    <a:srgbClr val="459597"/>
                  </a:solidFill>
                </a:rPr>
                <a:t>Partnerji v skupnosti</a:t>
              </a:r>
            </a:p>
            <a:p>
              <a:pPr algn="ctr"/>
              <a:r>
                <a:rPr lang="en-GB" sz="1400" dirty="0">
                  <a:solidFill>
                    <a:srgbClr val="414141"/>
                  </a:solidFill>
                </a:rPr>
                <a:t>(občina, urad za razvoj)</a:t>
              </a:r>
              <a:endParaRPr lang="en-US" sz="1400" dirty="0">
                <a:solidFill>
                  <a:srgbClr val="414141"/>
                </a:solidFill>
              </a:endParaRPr>
            </a:p>
          </p:txBody>
        </p:sp>
        <p:sp>
          <p:nvSpPr>
            <p:cNvPr id="14" name="TextBox 13">
              <a:extLst>
                <a:ext uri="{FF2B5EF4-FFF2-40B4-BE49-F238E27FC236}">
                  <a16:creationId xmlns:a16="http://schemas.microsoft.com/office/drawing/2014/main" id="{56469D4D-F8EB-C89E-77CE-A67FF60F596A}"/>
                </a:ext>
              </a:extLst>
            </p:cNvPr>
            <p:cNvSpPr txBox="1"/>
            <p:nvPr/>
          </p:nvSpPr>
          <p:spPr>
            <a:xfrm>
              <a:off x="3655568" y="4768179"/>
              <a:ext cx="1599753" cy="761747"/>
            </a:xfrm>
            <a:prstGeom prst="rect">
              <a:avLst/>
            </a:prstGeom>
            <a:noFill/>
          </p:spPr>
          <p:txBody>
            <a:bodyPr wrap="square">
              <a:spAutoFit/>
            </a:bodyPr>
            <a:lstStyle/>
            <a:p>
              <a:pPr algn="ctr"/>
              <a:r>
                <a:rPr lang="en-GB" sz="1550" b="1" dirty="0">
                  <a:solidFill>
                    <a:srgbClr val="459597"/>
                  </a:solidFill>
                </a:rPr>
                <a:t>Viri gostov</a:t>
              </a:r>
            </a:p>
            <a:p>
              <a:pPr algn="ctr"/>
              <a:r>
                <a:rPr lang="en-GB" sz="1400" dirty="0">
                  <a:solidFill>
                    <a:srgbClr val="414141"/>
                  </a:solidFill>
                </a:rPr>
                <a:t>(DMOs, skupine na družbenih omrežjih)</a:t>
              </a:r>
              <a:endParaRPr lang="en-US" sz="1400" dirty="0">
                <a:solidFill>
                  <a:srgbClr val="414141"/>
                </a:solidFill>
              </a:endParaRPr>
            </a:p>
          </p:txBody>
        </p:sp>
        <p:sp>
          <p:nvSpPr>
            <p:cNvPr id="15" name="TextBox 14">
              <a:extLst>
                <a:ext uri="{FF2B5EF4-FFF2-40B4-BE49-F238E27FC236}">
                  <a16:creationId xmlns:a16="http://schemas.microsoft.com/office/drawing/2014/main" id="{D8099B8E-3D04-4BB0-3268-BFDD21D46526}"/>
                </a:ext>
              </a:extLst>
            </p:cNvPr>
            <p:cNvSpPr txBox="1"/>
            <p:nvPr/>
          </p:nvSpPr>
          <p:spPr>
            <a:xfrm>
              <a:off x="5740672" y="4752559"/>
              <a:ext cx="1911941" cy="1000274"/>
            </a:xfrm>
            <a:prstGeom prst="rect">
              <a:avLst/>
            </a:prstGeom>
            <a:noFill/>
          </p:spPr>
          <p:txBody>
            <a:bodyPr wrap="square">
              <a:spAutoFit/>
            </a:bodyPr>
            <a:lstStyle/>
            <a:p>
              <a:pPr algn="ctr"/>
              <a:r>
                <a:rPr lang="en-GB" sz="1550" b="1" dirty="0">
                  <a:solidFill>
                    <a:srgbClr val="459597"/>
                  </a:solidFill>
                </a:rPr>
                <a:t>Podporne organizacije</a:t>
              </a:r>
            </a:p>
            <a:p>
              <a:pPr algn="ctr"/>
              <a:r>
                <a:rPr lang="en-GB" sz="1400" dirty="0">
                  <a:solidFill>
                    <a:srgbClr val="414141"/>
                  </a:solidFill>
                </a:rPr>
                <a:t>(subvencije, programi usposabljanja)</a:t>
              </a:r>
              <a:endParaRPr lang="en-US" sz="1400" dirty="0">
                <a:solidFill>
                  <a:srgbClr val="414141"/>
                </a:solidFill>
              </a:endParaRPr>
            </a:p>
          </p:txBody>
        </p:sp>
      </p:gr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52075" y="1949209"/>
            <a:ext cx="6899367" cy="16700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pPr>
            <a:r>
              <a:rPr lang="en-GB" sz="2600" b="1" dirty="0">
                <a:solidFill>
                  <a:srgbClr val="459597"/>
                </a:solidFill>
              </a:rPr>
              <a:t>Dejavnost:</a:t>
            </a:r>
          </a:p>
          <a:p>
            <a:pPr indent="0"/>
            <a:endParaRPr lang="en-GB" sz="700" b="1" dirty="0">
              <a:solidFill>
                <a:srgbClr val="459597"/>
              </a:solidFill>
            </a:endParaRPr>
          </a:p>
          <a:p>
            <a:pPr indent="0">
              <a:lnSpc>
                <a:spcPts val="2340"/>
              </a:lnSpc>
              <a:buClr>
                <a:srgbClr val="EC7C69"/>
              </a:buClr>
            </a:pPr>
            <a:r>
              <a:rPr lang="en-GB" sz="2200" dirty="0">
                <a:solidFill>
                  <a:srgbClr val="414141"/>
                </a:solidFill>
              </a:rPr>
              <a:t>Narišite preprost zemljevid s svojim konceptom v </a:t>
            </a:r>
            <a:r>
              <a:rPr lang="en-GB" sz="2200" dirty="0" err="1">
                <a:solidFill>
                  <a:srgbClr val="414141"/>
                </a:solidFill>
              </a:rPr>
              <a:t>središču</a:t>
            </a:r>
            <a:r>
              <a:rPr lang="en-GB" sz="2200" dirty="0">
                <a:solidFill>
                  <a:srgbClr val="414141"/>
                </a:solidFill>
              </a:rPr>
              <a:t>. Okoli njega namestite:</a:t>
            </a:r>
          </a:p>
          <a:p>
            <a:pPr marL="342900" indent="-342900">
              <a:lnSpc>
                <a:spcPts val="2340"/>
              </a:lnSpc>
              <a:buClr>
                <a:srgbClr val="EC7C69"/>
              </a:buClr>
              <a:buFont typeface="Arial" panose="020B0604020202020204" pitchFamily="34" charset="0"/>
              <a:buChar char="•"/>
            </a:pPr>
            <a:r>
              <a:rPr lang="en-GB" sz="2200" dirty="0">
                <a:solidFill>
                  <a:srgbClr val="414141"/>
                </a:solidFill>
              </a:rPr>
              <a:t>Lokalne sodelavce (kavarne, umetnike, ponudnike dejavnosti)</a:t>
            </a:r>
          </a:p>
          <a:p>
            <a:pPr marL="342900" indent="-342900">
              <a:lnSpc>
                <a:spcPts val="2340"/>
              </a:lnSpc>
              <a:buClr>
                <a:srgbClr val="EC7C69"/>
              </a:buClr>
              <a:buFont typeface="Arial" panose="020B0604020202020204" pitchFamily="34" charset="0"/>
              <a:buChar char="•"/>
            </a:pPr>
            <a:r>
              <a:rPr lang="en-GB" sz="2200" dirty="0">
                <a:solidFill>
                  <a:srgbClr val="414141"/>
                </a:solidFill>
              </a:rPr>
              <a:t>Partnerje iz skupnosti (občina, urad za razvoj)</a:t>
            </a:r>
          </a:p>
          <a:p>
            <a:pPr marL="342900" indent="-342900">
              <a:lnSpc>
                <a:spcPts val="2340"/>
              </a:lnSpc>
              <a:buClr>
                <a:srgbClr val="EC7C69"/>
              </a:buClr>
              <a:buFont typeface="Arial" panose="020B0604020202020204" pitchFamily="34" charset="0"/>
              <a:buChar char="•"/>
            </a:pPr>
            <a:r>
              <a:rPr lang="en-GB" sz="2200" dirty="0">
                <a:solidFill>
                  <a:srgbClr val="414141"/>
                </a:solidFill>
              </a:rPr>
              <a:t>Viri gostov (organizacije za upravljanje destinacij, skupine na družbenih omrežjih)</a:t>
            </a:r>
          </a:p>
          <a:p>
            <a:pPr marL="342900" indent="-342900">
              <a:lnSpc>
                <a:spcPts val="2340"/>
              </a:lnSpc>
              <a:buClr>
                <a:srgbClr val="EC7C69"/>
              </a:buClr>
              <a:buFont typeface="Arial" panose="020B0604020202020204" pitchFamily="34" charset="0"/>
              <a:buChar char="•"/>
            </a:pPr>
            <a:r>
              <a:rPr lang="en-GB" sz="2200" dirty="0">
                <a:solidFill>
                  <a:srgbClr val="414141"/>
                </a:solidFill>
              </a:rPr>
              <a:t>Podporne organizacije (subvencije, programi usposabljanja)</a:t>
            </a:r>
            <a:endParaRPr lang="en-US" sz="2200" dirty="0">
              <a:solidFill>
                <a:srgbClr val="414141"/>
              </a:solidFill>
            </a:endParaRPr>
          </a:p>
        </p:txBody>
      </p:sp>
      <p:sp>
        <p:nvSpPr>
          <p:cNvPr id="20" name="Rounded Rectangle 19">
            <a:extLst>
              <a:ext uri="{FF2B5EF4-FFF2-40B4-BE49-F238E27FC236}">
                <a16:creationId xmlns:a16="http://schemas.microsoft.com/office/drawing/2014/main" id="{3A195833-2AFA-F8B3-FA76-84745BF4D28F}"/>
              </a:ext>
            </a:extLst>
          </p:cNvPr>
          <p:cNvSpPr/>
          <p:nvPr/>
        </p:nvSpPr>
        <p:spPr>
          <a:xfrm>
            <a:off x="7590519" y="346025"/>
            <a:ext cx="4305434" cy="3917991"/>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9551577" cy="803654"/>
          </a:xfrm>
        </p:spPr>
        <p:txBody>
          <a:bodyPr/>
          <a:lstStyle/>
          <a:p>
            <a:pPr>
              <a:lnSpc>
                <a:spcPts val="3720"/>
              </a:lnSpc>
            </a:pPr>
            <a:r>
              <a:rPr lang="en-US" dirty="0"/>
              <a:t>Oblikovanje vašega ključnega sporočila</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7736241" cy="803654"/>
          </a:xfrm>
        </p:spPr>
        <p:txBody>
          <a:bodyPr/>
          <a:lstStyle/>
          <a:p>
            <a:pPr>
              <a:lnSpc>
                <a:spcPts val="2900"/>
              </a:lnSpc>
            </a:pPr>
            <a:r>
              <a:rPr lang="en-US" dirty="0"/>
              <a:t>Preprosta izjava z velikim učinkom</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1" y="2631833"/>
            <a:ext cx="5128454"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Navodilo:</a:t>
            </a:r>
          </a:p>
          <a:p>
            <a:pPr indent="0">
              <a:buClr>
                <a:srgbClr val="EC7C69"/>
              </a:buClr>
            </a:pPr>
            <a:r>
              <a:rPr lang="en-GB" sz="2200" dirty="0">
                <a:solidFill>
                  <a:srgbClr val="414141"/>
                </a:solidFill>
              </a:rPr>
              <a:t>Dopolnite ta stavek:</a:t>
            </a:r>
          </a:p>
          <a:p>
            <a:pPr indent="0">
              <a:buClr>
                <a:srgbClr val="EC7C69"/>
              </a:buClr>
            </a:pPr>
            <a:endParaRPr lang="en-GB" sz="2200" dirty="0">
              <a:solidFill>
                <a:srgbClr val="414141"/>
              </a:solidFill>
            </a:endParaRPr>
          </a:p>
          <a:p>
            <a:pPr indent="0">
              <a:buClr>
                <a:srgbClr val="EC7C69"/>
              </a:buClr>
            </a:pPr>
            <a:r>
              <a:rPr lang="en-GB" sz="2200" i="1" dirty="0">
                <a:solidFill>
                  <a:srgbClr val="459597"/>
                </a:solidFill>
              </a:rPr>
              <a:t>„Ponujamo [vrsta namestitve] za [vrsta gostov], ki želijo [osnovna izkušnja/vrednota] v [kraj].”</a:t>
            </a:r>
          </a:p>
          <a:p>
            <a:pPr indent="0">
              <a:buClr>
                <a:srgbClr val="EC7C69"/>
              </a:buClr>
            </a:pPr>
            <a:endParaRPr lang="en-GB" sz="2200" i="1" dirty="0">
              <a:solidFill>
                <a:srgbClr val="414141"/>
              </a:solidFill>
            </a:endParaRPr>
          </a:p>
          <a:p>
            <a:pPr indent="0">
              <a:buClr>
                <a:srgbClr val="EC7C69"/>
              </a:buClr>
            </a:pPr>
            <a:r>
              <a:rPr lang="en-GB" sz="2200" b="1" dirty="0">
                <a:solidFill>
                  <a:srgbClr val="414141"/>
                </a:solidFill>
              </a:rPr>
              <a:t>Primer: </a:t>
            </a:r>
            <a:r>
              <a:rPr lang="en-GB" sz="2200" i="1" dirty="0">
                <a:solidFill>
                  <a:srgbClr val="414141"/>
                </a:solidFill>
              </a:rPr>
              <a:t>„Ponujamo koče brez električnega omrežja za pare, ki ljubijo naravo in želijo ponovno vzpostaviti stik in si napolniti baterije na severu Islandije.“</a:t>
            </a:r>
          </a:p>
          <a:p>
            <a:pPr indent="0">
              <a:buClr>
                <a:srgbClr val="EC7C69"/>
              </a:buClr>
            </a:pPr>
            <a:endParaRPr lang="en-GB" sz="2200" i="1" dirty="0">
              <a:solidFill>
                <a:srgbClr val="414141"/>
              </a:solidFill>
            </a:endParaRP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sp>
        <p:nvSpPr>
          <p:cNvPr id="12" name="Freeform 11">
            <a:extLst>
              <a:ext uri="{FF2B5EF4-FFF2-40B4-BE49-F238E27FC236}">
                <a16:creationId xmlns:a16="http://schemas.microsoft.com/office/drawing/2014/main" id="{8177580A-3826-C36D-3E80-E595ECA9934B}"/>
              </a:ext>
            </a:extLst>
          </p:cNvPr>
          <p:cNvSpPr/>
          <p:nvPr/>
        </p:nvSpPr>
        <p:spPr>
          <a:xfrm rot="5400000" flipH="1">
            <a:off x="6888753" y="2662598"/>
            <a:ext cx="4085950" cy="4304853"/>
          </a:xfrm>
          <a:custGeom>
            <a:avLst/>
            <a:gdLst>
              <a:gd name="connsiteX0" fmla="*/ 4258321 w 4258321"/>
              <a:gd name="connsiteY0" fmla="*/ 4174026 h 4486459"/>
              <a:gd name="connsiteX1" fmla="*/ 4258321 w 4258321"/>
              <a:gd name="connsiteY1" fmla="*/ 3755406 h 4486459"/>
              <a:gd name="connsiteX2" fmla="*/ 4258321 w 4258321"/>
              <a:gd name="connsiteY2" fmla="*/ 3691726 h 4486459"/>
              <a:gd name="connsiteX3" fmla="*/ 4258321 w 4258321"/>
              <a:gd name="connsiteY3" fmla="*/ 3447508 h 4486459"/>
              <a:gd name="connsiteX4" fmla="*/ 4258321 w 4258321"/>
              <a:gd name="connsiteY4" fmla="*/ 3273106 h 4486459"/>
              <a:gd name="connsiteX5" fmla="*/ 4258321 w 4258321"/>
              <a:gd name="connsiteY5" fmla="*/ 3028888 h 4486459"/>
              <a:gd name="connsiteX6" fmla="*/ 4258321 w 4258321"/>
              <a:gd name="connsiteY6" fmla="*/ 2965208 h 4486459"/>
              <a:gd name="connsiteX7" fmla="*/ 4258321 w 4258321"/>
              <a:gd name="connsiteY7" fmla="*/ 2546588 h 4486459"/>
              <a:gd name="connsiteX8" fmla="*/ 4258321 w 4258321"/>
              <a:gd name="connsiteY8" fmla="*/ 1627440 h 4486459"/>
              <a:gd name="connsiteX9" fmla="*/ 4258321 w 4258321"/>
              <a:gd name="connsiteY9" fmla="*/ 1208818 h 4486459"/>
              <a:gd name="connsiteX10" fmla="*/ 4258321 w 4258321"/>
              <a:gd name="connsiteY10" fmla="*/ 1145140 h 4486459"/>
              <a:gd name="connsiteX11" fmla="*/ 4258321 w 4258321"/>
              <a:gd name="connsiteY11" fmla="*/ 900922 h 4486459"/>
              <a:gd name="connsiteX12" fmla="*/ 4258321 w 4258321"/>
              <a:gd name="connsiteY12" fmla="*/ 726520 h 4486459"/>
              <a:gd name="connsiteX13" fmla="*/ 4258321 w 4258321"/>
              <a:gd name="connsiteY13" fmla="*/ 482300 h 4486459"/>
              <a:gd name="connsiteX14" fmla="*/ 4258321 w 4258321"/>
              <a:gd name="connsiteY14" fmla="*/ 418622 h 4486459"/>
              <a:gd name="connsiteX15" fmla="*/ 4258321 w 4258321"/>
              <a:gd name="connsiteY15" fmla="*/ 2 h 4486459"/>
              <a:gd name="connsiteX16" fmla="*/ 3859457 w 4258321"/>
              <a:gd name="connsiteY16" fmla="*/ 2 h 4486459"/>
              <a:gd name="connsiteX17" fmla="*/ 3756955 w 4258321"/>
              <a:gd name="connsiteY17" fmla="*/ 2 h 4486459"/>
              <a:gd name="connsiteX18" fmla="*/ 3596704 w 4258321"/>
              <a:gd name="connsiteY18" fmla="*/ 2 h 4486459"/>
              <a:gd name="connsiteX19" fmla="*/ 3358091 w 4258321"/>
              <a:gd name="connsiteY19" fmla="*/ 2 h 4486459"/>
              <a:gd name="connsiteX20" fmla="*/ 3197839 w 4258321"/>
              <a:gd name="connsiteY20" fmla="*/ 2 h 4486459"/>
              <a:gd name="connsiteX21" fmla="*/ 3095339 w 4258321"/>
              <a:gd name="connsiteY21" fmla="*/ 2 h 4486459"/>
              <a:gd name="connsiteX22" fmla="*/ 2696474 w 4258321"/>
              <a:gd name="connsiteY22" fmla="*/ 2 h 4486459"/>
              <a:gd name="connsiteX23" fmla="*/ 2347981 w 4258321"/>
              <a:gd name="connsiteY23" fmla="*/ 2 h 4486459"/>
              <a:gd name="connsiteX24" fmla="*/ 2315513 w 4258321"/>
              <a:gd name="connsiteY24" fmla="*/ 2 h 4486459"/>
              <a:gd name="connsiteX25" fmla="*/ 2315513 w 4258321"/>
              <a:gd name="connsiteY25" fmla="*/ 0 h 4486459"/>
              <a:gd name="connsiteX26" fmla="*/ 1916649 w 4258321"/>
              <a:gd name="connsiteY26" fmla="*/ 0 h 4486459"/>
              <a:gd name="connsiteX27" fmla="*/ 1814148 w 4258321"/>
              <a:gd name="connsiteY27" fmla="*/ 0 h 4486459"/>
              <a:gd name="connsiteX28" fmla="*/ 1653896 w 4258321"/>
              <a:gd name="connsiteY28" fmla="*/ 0 h 4486459"/>
              <a:gd name="connsiteX29" fmla="*/ 1415284 w 4258321"/>
              <a:gd name="connsiteY29" fmla="*/ 0 h 4486459"/>
              <a:gd name="connsiteX30" fmla="*/ 1354918 w 4258321"/>
              <a:gd name="connsiteY30" fmla="*/ 0 h 4486459"/>
              <a:gd name="connsiteX31" fmla="*/ 1354918 w 4258321"/>
              <a:gd name="connsiteY31" fmla="*/ 2 h 4486459"/>
              <a:gd name="connsiteX32" fmla="*/ 1287499 w 4258321"/>
              <a:gd name="connsiteY32" fmla="*/ 2 h 4486459"/>
              <a:gd name="connsiteX33" fmla="*/ 1184998 w 4258321"/>
              <a:gd name="connsiteY33" fmla="*/ 2 h 4486459"/>
              <a:gd name="connsiteX34" fmla="*/ 786134 w 4258321"/>
              <a:gd name="connsiteY34" fmla="*/ 2 h 4486459"/>
              <a:gd name="connsiteX35" fmla="*/ 405172 w 4258321"/>
              <a:gd name="connsiteY35" fmla="*/ 2 h 4486459"/>
              <a:gd name="connsiteX36" fmla="*/ 405172 w 4258321"/>
              <a:gd name="connsiteY36" fmla="*/ 0 h 4486459"/>
              <a:gd name="connsiteX37" fmla="*/ 6309 w 4258321"/>
              <a:gd name="connsiteY37" fmla="*/ 0 h 4486459"/>
              <a:gd name="connsiteX38" fmla="*/ 2 w 4258321"/>
              <a:gd name="connsiteY38" fmla="*/ 0 h 4486459"/>
              <a:gd name="connsiteX39" fmla="*/ 2 w 4258321"/>
              <a:gd name="connsiteY39" fmla="*/ 34832 h 4486459"/>
              <a:gd name="connsiteX40" fmla="*/ 2 w 4258321"/>
              <a:gd name="connsiteY40" fmla="*/ 433696 h 4486459"/>
              <a:gd name="connsiteX41" fmla="*/ 0 w 4258321"/>
              <a:gd name="connsiteY41" fmla="*/ 433696 h 4486459"/>
              <a:gd name="connsiteX42" fmla="*/ 0 w 4258321"/>
              <a:gd name="connsiteY42" fmla="*/ 814658 h 4486459"/>
              <a:gd name="connsiteX43" fmla="*/ 0 w 4258321"/>
              <a:gd name="connsiteY43" fmla="*/ 1160214 h 4486459"/>
              <a:gd name="connsiteX44" fmla="*/ 0 w 4258321"/>
              <a:gd name="connsiteY44" fmla="*/ 1213520 h 4486459"/>
              <a:gd name="connsiteX45" fmla="*/ 0 w 4258321"/>
              <a:gd name="connsiteY45" fmla="*/ 1316022 h 4486459"/>
              <a:gd name="connsiteX46" fmla="*/ 0 w 4258321"/>
              <a:gd name="connsiteY46" fmla="*/ 1383440 h 4486459"/>
              <a:gd name="connsiteX47" fmla="*/ 0 w 4258321"/>
              <a:gd name="connsiteY47" fmla="*/ 1541176 h 4486459"/>
              <a:gd name="connsiteX48" fmla="*/ 0 w 4258321"/>
              <a:gd name="connsiteY48" fmla="*/ 1940038 h 4486459"/>
              <a:gd name="connsiteX49" fmla="*/ 0 w 4258321"/>
              <a:gd name="connsiteY49" fmla="*/ 2042540 h 4486459"/>
              <a:gd name="connsiteX50" fmla="*/ 0 w 4258321"/>
              <a:gd name="connsiteY50" fmla="*/ 2109958 h 4486459"/>
              <a:gd name="connsiteX51" fmla="*/ 2 w 4258321"/>
              <a:gd name="connsiteY51" fmla="*/ 2109958 h 4486459"/>
              <a:gd name="connsiteX52" fmla="*/ 2 w 4258321"/>
              <a:gd name="connsiteY52" fmla="*/ 2170324 h 4486459"/>
              <a:gd name="connsiteX53" fmla="*/ 2 w 4258321"/>
              <a:gd name="connsiteY53" fmla="*/ 2344036 h 4486459"/>
              <a:gd name="connsiteX54" fmla="*/ 0 w 4258321"/>
              <a:gd name="connsiteY54" fmla="*/ 2344036 h 4486459"/>
              <a:gd name="connsiteX55" fmla="*/ 0 w 4258321"/>
              <a:gd name="connsiteY55" fmla="*/ 2376504 h 4486459"/>
              <a:gd name="connsiteX56" fmla="*/ 0 w 4258321"/>
              <a:gd name="connsiteY56" fmla="*/ 2724998 h 4486459"/>
              <a:gd name="connsiteX57" fmla="*/ 0 w 4258321"/>
              <a:gd name="connsiteY57" fmla="*/ 3070554 h 4486459"/>
              <a:gd name="connsiteX58" fmla="*/ 0 w 4258321"/>
              <a:gd name="connsiteY58" fmla="*/ 3103022 h 4486459"/>
              <a:gd name="connsiteX59" fmla="*/ 0 w 4258321"/>
              <a:gd name="connsiteY59" fmla="*/ 3123862 h 4486459"/>
              <a:gd name="connsiteX60" fmla="*/ 0 w 4258321"/>
              <a:gd name="connsiteY60" fmla="*/ 3226362 h 4486459"/>
              <a:gd name="connsiteX61" fmla="*/ 0 w 4258321"/>
              <a:gd name="connsiteY61" fmla="*/ 3386614 h 4486459"/>
              <a:gd name="connsiteX62" fmla="*/ 0 w 4258321"/>
              <a:gd name="connsiteY62" fmla="*/ 3451515 h 4486459"/>
              <a:gd name="connsiteX63" fmla="*/ 0 w 4258321"/>
              <a:gd name="connsiteY63" fmla="*/ 3625227 h 4486459"/>
              <a:gd name="connsiteX64" fmla="*/ 0 w 4258321"/>
              <a:gd name="connsiteY64" fmla="*/ 3759941 h 4486459"/>
              <a:gd name="connsiteX65" fmla="*/ 0 w 4258321"/>
              <a:gd name="connsiteY65" fmla="*/ 3850380 h 4486459"/>
              <a:gd name="connsiteX66" fmla="*/ 0 w 4258321"/>
              <a:gd name="connsiteY66" fmla="*/ 3952880 h 4486459"/>
              <a:gd name="connsiteX67" fmla="*/ 0 w 4258321"/>
              <a:gd name="connsiteY67" fmla="*/ 4113132 h 4486459"/>
              <a:gd name="connsiteX68" fmla="*/ 0 w 4258321"/>
              <a:gd name="connsiteY68" fmla="*/ 4351745 h 4486459"/>
              <a:gd name="connsiteX69" fmla="*/ 0 w 4258321"/>
              <a:gd name="connsiteY69" fmla="*/ 4486459 h 4486459"/>
              <a:gd name="connsiteX70" fmla="*/ 48279 w 4258321"/>
              <a:gd name="connsiteY70" fmla="*/ 4486459 h 4486459"/>
              <a:gd name="connsiteX71" fmla="*/ 48281 w 4258321"/>
              <a:gd name="connsiteY71" fmla="*/ 4486459 h 4486459"/>
              <a:gd name="connsiteX72" fmla="*/ 429239 w 4258321"/>
              <a:gd name="connsiteY72" fmla="*/ 4486459 h 4486459"/>
              <a:gd name="connsiteX73" fmla="*/ 828103 w 4258321"/>
              <a:gd name="connsiteY73" fmla="*/ 4486459 h 4486459"/>
              <a:gd name="connsiteX74" fmla="*/ 930604 w 4258321"/>
              <a:gd name="connsiteY74" fmla="*/ 4486459 h 4486459"/>
              <a:gd name="connsiteX75" fmla="*/ 1090855 w 4258321"/>
              <a:gd name="connsiteY75" fmla="*/ 4486459 h 4486459"/>
              <a:gd name="connsiteX76" fmla="*/ 1329468 w 4258321"/>
              <a:gd name="connsiteY76" fmla="*/ 4486459 h 4486459"/>
              <a:gd name="connsiteX77" fmla="*/ 1354917 w 4258321"/>
              <a:gd name="connsiteY77" fmla="*/ 4486459 h 4486459"/>
              <a:gd name="connsiteX78" fmla="*/ 1457255 w 4258321"/>
              <a:gd name="connsiteY78" fmla="*/ 4486459 h 4486459"/>
              <a:gd name="connsiteX79" fmla="*/ 1457257 w 4258321"/>
              <a:gd name="connsiteY79" fmla="*/ 4486459 h 4486459"/>
              <a:gd name="connsiteX80" fmla="*/ 1489720 w 4258321"/>
              <a:gd name="connsiteY80" fmla="*/ 4486459 h 4486459"/>
              <a:gd name="connsiteX81" fmla="*/ 1559756 w 4258321"/>
              <a:gd name="connsiteY81" fmla="*/ 4486459 h 4486459"/>
              <a:gd name="connsiteX82" fmla="*/ 1559757 w 4258321"/>
              <a:gd name="connsiteY82" fmla="*/ 4486459 h 4486459"/>
              <a:gd name="connsiteX83" fmla="*/ 1592222 w 4258321"/>
              <a:gd name="connsiteY83" fmla="*/ 4486459 h 4486459"/>
              <a:gd name="connsiteX84" fmla="*/ 1958619 w 4258321"/>
              <a:gd name="connsiteY84" fmla="*/ 4486459 h 4486459"/>
              <a:gd name="connsiteX85" fmla="*/ 1958622 w 4258321"/>
              <a:gd name="connsiteY85" fmla="*/ 4486459 h 4486459"/>
              <a:gd name="connsiteX86" fmla="*/ 1991085 w 4258321"/>
              <a:gd name="connsiteY86" fmla="*/ 4486459 h 4486459"/>
              <a:gd name="connsiteX87" fmla="*/ 2339580 w 4258321"/>
              <a:gd name="connsiteY87" fmla="*/ 4486459 h 4486459"/>
              <a:gd name="connsiteX88" fmla="*/ 2738443 w 4258321"/>
              <a:gd name="connsiteY88" fmla="*/ 4486459 h 4486459"/>
              <a:gd name="connsiteX89" fmla="*/ 2840945 w 4258321"/>
              <a:gd name="connsiteY89" fmla="*/ 4486459 h 4486459"/>
              <a:gd name="connsiteX90" fmla="*/ 3001196 w 4258321"/>
              <a:gd name="connsiteY90" fmla="*/ 4486459 h 4486459"/>
              <a:gd name="connsiteX91" fmla="*/ 3239809 w 4258321"/>
              <a:gd name="connsiteY91" fmla="*/ 4486459 h 4486459"/>
              <a:gd name="connsiteX92" fmla="*/ 3400060 w 4258321"/>
              <a:gd name="connsiteY92" fmla="*/ 4486459 h 4486459"/>
              <a:gd name="connsiteX93" fmla="*/ 3502562 w 4258321"/>
              <a:gd name="connsiteY93" fmla="*/ 4486459 h 4486459"/>
              <a:gd name="connsiteX94" fmla="*/ 3901425 w 4258321"/>
              <a:gd name="connsiteY94" fmla="*/ 4486459 h 4486459"/>
              <a:gd name="connsiteX95" fmla="*/ 4258321 w 4258321"/>
              <a:gd name="connsiteY95" fmla="*/ 4174026 h 44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58321" h="4486459">
                <a:moveTo>
                  <a:pt x="4258321" y="4174026"/>
                </a:moveTo>
                <a:lnTo>
                  <a:pt x="4258321" y="3755406"/>
                </a:lnTo>
                <a:lnTo>
                  <a:pt x="4258321" y="3691726"/>
                </a:lnTo>
                <a:lnTo>
                  <a:pt x="4258321" y="3447508"/>
                </a:lnTo>
                <a:lnTo>
                  <a:pt x="4258321" y="3273106"/>
                </a:lnTo>
                <a:lnTo>
                  <a:pt x="4258321" y="3028888"/>
                </a:lnTo>
                <a:lnTo>
                  <a:pt x="4258321" y="2965208"/>
                </a:lnTo>
                <a:lnTo>
                  <a:pt x="4258321" y="2546588"/>
                </a:lnTo>
                <a:lnTo>
                  <a:pt x="4258321" y="1627440"/>
                </a:lnTo>
                <a:lnTo>
                  <a:pt x="4258321" y="1208818"/>
                </a:lnTo>
                <a:lnTo>
                  <a:pt x="4258321" y="1145140"/>
                </a:lnTo>
                <a:lnTo>
                  <a:pt x="4258321" y="900922"/>
                </a:lnTo>
                <a:lnTo>
                  <a:pt x="4258321" y="726520"/>
                </a:lnTo>
                <a:lnTo>
                  <a:pt x="4258321" y="482300"/>
                </a:lnTo>
                <a:lnTo>
                  <a:pt x="4258321" y="418622"/>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160214"/>
                </a:lnTo>
                <a:lnTo>
                  <a:pt x="0" y="1213520"/>
                </a:lnTo>
                <a:lnTo>
                  <a:pt x="0" y="1316022"/>
                </a:lnTo>
                <a:lnTo>
                  <a:pt x="0" y="1383440"/>
                </a:lnTo>
                <a:lnTo>
                  <a:pt x="0" y="1541176"/>
                </a:lnTo>
                <a:lnTo>
                  <a:pt x="0" y="1940038"/>
                </a:lnTo>
                <a:lnTo>
                  <a:pt x="0" y="2042540"/>
                </a:lnTo>
                <a:lnTo>
                  <a:pt x="0" y="2109958"/>
                </a:lnTo>
                <a:lnTo>
                  <a:pt x="2" y="2109958"/>
                </a:lnTo>
                <a:lnTo>
                  <a:pt x="2" y="2170324"/>
                </a:lnTo>
                <a:lnTo>
                  <a:pt x="2" y="2344036"/>
                </a:lnTo>
                <a:lnTo>
                  <a:pt x="0" y="2344036"/>
                </a:lnTo>
                <a:lnTo>
                  <a:pt x="0" y="2376504"/>
                </a:lnTo>
                <a:lnTo>
                  <a:pt x="0" y="2724998"/>
                </a:lnTo>
                <a:lnTo>
                  <a:pt x="0" y="3070554"/>
                </a:lnTo>
                <a:lnTo>
                  <a:pt x="0" y="3103022"/>
                </a:lnTo>
                <a:lnTo>
                  <a:pt x="0" y="3123862"/>
                </a:lnTo>
                <a:lnTo>
                  <a:pt x="0" y="3226362"/>
                </a:lnTo>
                <a:lnTo>
                  <a:pt x="0" y="3386614"/>
                </a:lnTo>
                <a:lnTo>
                  <a:pt x="0" y="3451515"/>
                </a:lnTo>
                <a:lnTo>
                  <a:pt x="0" y="3625227"/>
                </a:lnTo>
                <a:lnTo>
                  <a:pt x="0" y="3759941"/>
                </a:lnTo>
                <a:lnTo>
                  <a:pt x="0" y="3850380"/>
                </a:lnTo>
                <a:lnTo>
                  <a:pt x="0" y="3952880"/>
                </a:lnTo>
                <a:lnTo>
                  <a:pt x="0" y="4113132"/>
                </a:lnTo>
                <a:lnTo>
                  <a:pt x="0" y="4351745"/>
                </a:lnTo>
                <a:lnTo>
                  <a:pt x="0" y="4486459"/>
                </a:lnTo>
                <a:lnTo>
                  <a:pt x="48279" y="4486459"/>
                </a:lnTo>
                <a:lnTo>
                  <a:pt x="48281" y="4486459"/>
                </a:lnTo>
                <a:lnTo>
                  <a:pt x="429239" y="4486459"/>
                </a:lnTo>
                <a:lnTo>
                  <a:pt x="828103" y="4486459"/>
                </a:lnTo>
                <a:lnTo>
                  <a:pt x="930604" y="4486459"/>
                </a:lnTo>
                <a:lnTo>
                  <a:pt x="1090855" y="4486459"/>
                </a:lnTo>
                <a:lnTo>
                  <a:pt x="1329468" y="4486459"/>
                </a:lnTo>
                <a:lnTo>
                  <a:pt x="1354917" y="4486459"/>
                </a:lnTo>
                <a:lnTo>
                  <a:pt x="1457255" y="4486459"/>
                </a:lnTo>
                <a:lnTo>
                  <a:pt x="1457257" y="4486459"/>
                </a:lnTo>
                <a:lnTo>
                  <a:pt x="1489720" y="4486459"/>
                </a:lnTo>
                <a:lnTo>
                  <a:pt x="1559756" y="4486459"/>
                </a:lnTo>
                <a:lnTo>
                  <a:pt x="1559757" y="4486459"/>
                </a:lnTo>
                <a:lnTo>
                  <a:pt x="1592222" y="4486459"/>
                </a:lnTo>
                <a:lnTo>
                  <a:pt x="1958619" y="4486459"/>
                </a:lnTo>
                <a:lnTo>
                  <a:pt x="1958622" y="4486459"/>
                </a:lnTo>
                <a:lnTo>
                  <a:pt x="1991085" y="4486459"/>
                </a:lnTo>
                <a:lnTo>
                  <a:pt x="2339580" y="4486459"/>
                </a:lnTo>
                <a:lnTo>
                  <a:pt x="2738443" y="4486459"/>
                </a:lnTo>
                <a:lnTo>
                  <a:pt x="2840945" y="4486459"/>
                </a:lnTo>
                <a:lnTo>
                  <a:pt x="3001196" y="4486459"/>
                </a:lnTo>
                <a:lnTo>
                  <a:pt x="3239809" y="4486459"/>
                </a:lnTo>
                <a:lnTo>
                  <a:pt x="3400060" y="4486459"/>
                </a:lnTo>
                <a:lnTo>
                  <a:pt x="3502562" y="4486459"/>
                </a:lnTo>
                <a:lnTo>
                  <a:pt x="3901425" y="4486459"/>
                </a:lnTo>
                <a:cubicBezTo>
                  <a:pt x="4099180" y="4486459"/>
                  <a:pt x="4258321" y="4346120"/>
                  <a:pt x="4258321" y="417402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7142560" y="3166609"/>
            <a:ext cx="3759943"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Zakaj je to pomembno</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dirty="0">
                <a:solidFill>
                  <a:schemeClr val="bg1"/>
                </a:solidFill>
              </a:rPr>
              <a:t>Ta stavek lahko:</a:t>
            </a:r>
          </a:p>
          <a:p>
            <a:pPr marL="342900" indent="-342900">
              <a:lnSpc>
                <a:spcPts val="2240"/>
              </a:lnSpc>
              <a:buFont typeface="Arial" panose="020B0604020202020204" pitchFamily="34" charset="0"/>
              <a:buChar char="•"/>
            </a:pPr>
            <a:r>
              <a:rPr lang="en-GB" sz="2200" dirty="0">
                <a:solidFill>
                  <a:schemeClr val="bg1"/>
                </a:solidFill>
              </a:rPr>
              <a:t>utrdi vašo predstavitev</a:t>
            </a:r>
          </a:p>
          <a:p>
            <a:pPr marL="342900" indent="-342900">
              <a:lnSpc>
                <a:spcPts val="2240"/>
              </a:lnSpc>
              <a:buFont typeface="Arial" panose="020B0604020202020204" pitchFamily="34" charset="0"/>
              <a:buChar char="•"/>
            </a:pPr>
            <a:r>
              <a:rPr lang="en-GB" sz="2200" dirty="0">
                <a:solidFill>
                  <a:schemeClr val="bg1"/>
                </a:solidFill>
              </a:rPr>
              <a:t>usmerja vaše trženje</a:t>
            </a:r>
          </a:p>
          <a:p>
            <a:pPr marL="342900" indent="-342900">
              <a:lnSpc>
                <a:spcPts val="2240"/>
              </a:lnSpc>
              <a:buFont typeface="Arial" panose="020B0604020202020204" pitchFamily="34" charset="0"/>
              <a:buChar char="•"/>
            </a:pPr>
            <a:r>
              <a:rPr lang="en-GB" sz="2200" dirty="0">
                <a:solidFill>
                  <a:schemeClr val="bg1"/>
                </a:solidFill>
              </a:rPr>
              <a:t>pomaga drugim razumeti (in zapomniti) vašo idejo</a:t>
            </a:r>
          </a:p>
          <a:p>
            <a:pPr>
              <a:lnSpc>
                <a:spcPts val="2240"/>
              </a:lnSpc>
            </a:pPr>
            <a:endParaRPr lang="en-GB" sz="2200" dirty="0">
              <a:solidFill>
                <a:schemeClr val="bg1"/>
              </a:solidFill>
            </a:endParaRPr>
          </a:p>
          <a:p>
            <a:pPr>
              <a:lnSpc>
                <a:spcPts val="2240"/>
              </a:lnSpc>
            </a:pPr>
            <a:r>
              <a:rPr lang="en-GB" sz="2200" b="1" dirty="0">
                <a:solidFill>
                  <a:schemeClr val="bg1"/>
                </a:solidFill>
              </a:rPr>
              <a:t>Nasvet: </a:t>
            </a:r>
            <a:r>
              <a:rPr lang="en-GB" sz="2200" i="1" dirty="0">
                <a:solidFill>
                  <a:schemeClr val="bg1"/>
                </a:solidFill>
              </a:rPr>
              <a:t>Izgovorite ga na glas. Bi si ga zapomnili v 10 sekundah?</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spTree>
    <p:extLst>
      <p:ext uri="{BB962C8B-B14F-4D97-AF65-F5344CB8AC3E}">
        <p14:creationId xmlns:p14="http://schemas.microsoft.com/office/powerpoint/2010/main" val="81350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DFA-5E20-68EF-F4A3-0311A4DFB3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309CD-45CD-EA14-5E29-5320FBD1626E}"/>
              </a:ext>
            </a:extLst>
          </p:cNvPr>
          <p:cNvSpPr>
            <a:spLocks noGrp="1"/>
          </p:cNvSpPr>
          <p:nvPr>
            <p:ph type="body" sz="quarter" idx="16"/>
          </p:nvPr>
        </p:nvSpPr>
        <p:spPr>
          <a:xfrm>
            <a:off x="653780" y="472365"/>
            <a:ext cx="9551577" cy="803654"/>
          </a:xfrm>
        </p:spPr>
        <p:txBody>
          <a:bodyPr/>
          <a:lstStyle/>
          <a:p>
            <a:pPr>
              <a:lnSpc>
                <a:spcPts val="3720"/>
              </a:lnSpc>
            </a:pPr>
            <a:r>
              <a:rPr lang="en-US" dirty="0"/>
              <a:t>Kaj ste se naučili v poglavju 2 (1. del)</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8F45F5F5-F892-C673-521C-893E727BB2A1}"/>
              </a:ext>
            </a:extLst>
          </p:cNvPr>
          <p:cNvSpPr>
            <a:spLocks noGrp="1"/>
          </p:cNvSpPr>
          <p:nvPr>
            <p:ph type="body" sz="quarter" idx="19"/>
          </p:nvPr>
        </p:nvSpPr>
        <p:spPr>
          <a:xfrm>
            <a:off x="653780" y="1760140"/>
            <a:ext cx="7736241" cy="803654"/>
          </a:xfrm>
        </p:spPr>
        <p:txBody>
          <a:bodyPr/>
          <a:lstStyle/>
          <a:p>
            <a:pPr>
              <a:lnSpc>
                <a:spcPts val="2900"/>
              </a:lnSpc>
            </a:pPr>
            <a:r>
              <a:rPr lang="en-US" dirty="0"/>
              <a:t>Predstavitev z namenom</a:t>
            </a:r>
          </a:p>
          <a:p>
            <a:pPr>
              <a:lnSpc>
                <a:spcPts val="2900"/>
              </a:lnSpc>
            </a:pPr>
            <a:endParaRPr lang="en-US" dirty="0"/>
          </a:p>
        </p:txBody>
      </p:sp>
      <p:cxnSp>
        <p:nvCxnSpPr>
          <p:cNvPr id="2" name="Straight Connector 1">
            <a:extLst>
              <a:ext uri="{FF2B5EF4-FFF2-40B4-BE49-F238E27FC236}">
                <a16:creationId xmlns:a16="http://schemas.microsoft.com/office/drawing/2014/main" id="{7578B48D-F479-FAA9-4470-80C7EFFAD0ED}"/>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EEE6E1-1B44-DDCF-2204-CAEE5A26ED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10" name="Text Placeholder 4">
            <a:extLst>
              <a:ext uri="{FF2B5EF4-FFF2-40B4-BE49-F238E27FC236}">
                <a16:creationId xmlns:a16="http://schemas.microsoft.com/office/drawing/2014/main" id="{F8CCB071-628F-9C0B-2C0D-D13ED6A8AFCB}"/>
              </a:ext>
            </a:extLst>
          </p:cNvPr>
          <p:cNvSpPr txBox="1">
            <a:spLocks/>
          </p:cNvSpPr>
          <p:nvPr/>
        </p:nvSpPr>
        <p:spPr>
          <a:xfrm>
            <a:off x="653781" y="2631833"/>
            <a:ext cx="7011043" cy="3823159"/>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V tem poglavju ste se naučili, kako jasno opredeliti svoj koncept, ga povezati s potrebami gostov in lokalnimi priložnostmi ter se pripraviti na to, da ga delite z drugimi z uporabo modela </a:t>
            </a:r>
            <a:r>
              <a:rPr lang="en-GB" sz="2200" dirty="0" err="1">
                <a:solidFill>
                  <a:srgbClr val="414141"/>
                </a:solidFill>
              </a:rPr>
              <a:t>Pitch</a:t>
            </a:r>
            <a:r>
              <a:rPr lang="en-GB" sz="2200" dirty="0">
                <a:solidFill>
                  <a:srgbClr val="414141"/>
                </a:solidFill>
              </a:rPr>
              <a:t> </a:t>
            </a:r>
            <a:r>
              <a:rPr lang="en-GB" sz="2200" dirty="0" err="1">
                <a:solidFill>
                  <a:srgbClr val="414141"/>
                </a:solidFill>
              </a:rPr>
              <a:t>Deck</a:t>
            </a:r>
            <a:r>
              <a:rPr lang="en-GB" sz="2200" dirty="0">
                <a:solidFill>
                  <a:srgbClr val="414141"/>
                </a:solidFill>
              </a:rPr>
              <a:t>.</a:t>
            </a:r>
          </a:p>
          <a:p>
            <a:pPr>
              <a:lnSpc>
                <a:spcPts val="2240"/>
              </a:lnSpc>
            </a:pPr>
            <a:endParaRPr lang="en-GB" sz="2200" dirty="0">
              <a:solidFill>
                <a:srgbClr val="414141"/>
              </a:solidFill>
            </a:endParaRPr>
          </a:p>
          <a:p>
            <a:pPr>
              <a:lnSpc>
                <a:spcPts val="2240"/>
              </a:lnSpc>
            </a:pPr>
            <a:r>
              <a:rPr lang="en-GB" sz="2200" b="1" dirty="0" err="1">
                <a:solidFill>
                  <a:srgbClr val="459597"/>
                </a:solidFill>
              </a:rPr>
              <a:t>Povzetek</a:t>
            </a:r>
            <a:r>
              <a:rPr lang="en-GB" sz="2200" b="1" dirty="0">
                <a:solidFill>
                  <a:srgbClr val="459597"/>
                </a:solidFill>
              </a:rPr>
              <a:t>:</a:t>
            </a:r>
          </a:p>
          <a:p>
            <a:pPr marL="342900" indent="-342900">
              <a:lnSpc>
                <a:spcPts val="2240"/>
              </a:lnSpc>
              <a:buClr>
                <a:srgbClr val="459597"/>
              </a:buClr>
              <a:buSzPct val="100000"/>
              <a:buFont typeface="Arial" panose="020B0604020202020204" pitchFamily="34" charset="0"/>
              <a:buChar char="•"/>
            </a:pPr>
            <a:r>
              <a:rPr lang="en-GB" sz="2200" dirty="0" err="1">
                <a:solidFill>
                  <a:srgbClr val="414141"/>
                </a:solidFill>
              </a:rPr>
              <a:t>Raziskali</a:t>
            </a:r>
            <a:r>
              <a:rPr lang="en-GB" sz="2200" dirty="0">
                <a:solidFill>
                  <a:srgbClr val="414141"/>
                </a:solidFill>
              </a:rPr>
              <a:t> </a:t>
            </a:r>
            <a:r>
              <a:rPr lang="en-GB" sz="2200" dirty="0" err="1">
                <a:solidFill>
                  <a:srgbClr val="414141"/>
                </a:solidFill>
              </a:rPr>
              <a:t>ste</a:t>
            </a:r>
            <a:r>
              <a:rPr lang="en-GB" sz="2200" dirty="0">
                <a:solidFill>
                  <a:srgbClr val="414141"/>
                </a:solidFill>
              </a:rPr>
              <a:t>, </a:t>
            </a:r>
            <a:r>
              <a:rPr lang="en-GB" sz="2200" dirty="0" err="1">
                <a:solidFill>
                  <a:srgbClr val="414141"/>
                </a:solidFill>
              </a:rPr>
              <a:t>kaj</a:t>
            </a:r>
            <a:r>
              <a:rPr lang="en-GB" sz="2200" dirty="0">
                <a:solidFill>
                  <a:srgbClr val="414141"/>
                </a:solidFill>
              </a:rPr>
              <a:t> </a:t>
            </a:r>
            <a:r>
              <a:rPr lang="en-GB" sz="2200" dirty="0" err="1">
                <a:solidFill>
                  <a:srgbClr val="414141"/>
                </a:solidFill>
              </a:rPr>
              <a:t>naredi</a:t>
            </a:r>
            <a:r>
              <a:rPr lang="en-GB" sz="2200" dirty="0">
                <a:solidFill>
                  <a:srgbClr val="414141"/>
                </a:solidFill>
              </a:rPr>
              <a:t> </a:t>
            </a:r>
            <a:r>
              <a:rPr lang="en-GB" sz="2200" dirty="0" err="1">
                <a:solidFill>
                  <a:srgbClr val="414141"/>
                </a:solidFill>
              </a:rPr>
              <a:t>močan</a:t>
            </a:r>
            <a:r>
              <a:rPr lang="en-GB" sz="2200" dirty="0">
                <a:solidFill>
                  <a:srgbClr val="414141"/>
                </a:solidFill>
              </a:rPr>
              <a:t> </a:t>
            </a:r>
            <a:r>
              <a:rPr lang="en-GB" sz="2200" dirty="0" err="1">
                <a:solidFill>
                  <a:srgbClr val="414141"/>
                </a:solidFill>
              </a:rPr>
              <a:t>turistični</a:t>
            </a:r>
            <a:r>
              <a:rPr lang="en-GB" sz="2200" dirty="0">
                <a:solidFill>
                  <a:srgbClr val="414141"/>
                </a:solidFill>
              </a:rPr>
              <a:t> </a:t>
            </a:r>
            <a:r>
              <a:rPr lang="en-GB" sz="2200" dirty="0" err="1">
                <a:solidFill>
                  <a:srgbClr val="414141"/>
                </a:solidFill>
              </a:rPr>
              <a:t>koncept</a:t>
            </a:r>
            <a:endParaRPr lang="en-GB" sz="2200" dirty="0">
              <a:solidFill>
                <a:srgbClr val="414141"/>
              </a:solidFill>
            </a:endParaRP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Uporabili ste metodo </a:t>
            </a:r>
            <a:r>
              <a:rPr lang="en-GB" sz="2200" dirty="0" err="1">
                <a:solidFill>
                  <a:srgbClr val="414141"/>
                </a:solidFill>
              </a:rPr>
              <a:t>Pitch</a:t>
            </a:r>
            <a:r>
              <a:rPr lang="en-GB" sz="2200" dirty="0">
                <a:solidFill>
                  <a:srgbClr val="414141"/>
                </a:solidFill>
              </a:rPr>
              <a:t> </a:t>
            </a:r>
            <a:r>
              <a:rPr lang="en-GB" sz="2200" dirty="0" err="1">
                <a:solidFill>
                  <a:srgbClr val="414141"/>
                </a:solidFill>
              </a:rPr>
              <a:t>Deck</a:t>
            </a:r>
            <a:r>
              <a:rPr lang="en-GB" sz="2200" dirty="0">
                <a:solidFill>
                  <a:srgbClr val="414141"/>
                </a:solidFill>
              </a:rPr>
              <a:t>, da ste oblikovali in pojasnili svojo idejo</a:t>
            </a:r>
          </a:p>
          <a:p>
            <a:pPr marL="342900" indent="-342900">
              <a:lnSpc>
                <a:spcPts val="2240"/>
              </a:lnSpc>
              <a:buClr>
                <a:srgbClr val="459597"/>
              </a:buClr>
              <a:buSzPct val="100000"/>
              <a:buFont typeface="Arial" panose="020B0604020202020204" pitchFamily="34" charset="0"/>
              <a:buChar char="•"/>
            </a:pPr>
            <a:r>
              <a:rPr lang="en-GB" sz="2200" dirty="0" err="1">
                <a:solidFill>
                  <a:srgbClr val="414141"/>
                </a:solidFill>
              </a:rPr>
              <a:t>Svojo</a:t>
            </a:r>
            <a:r>
              <a:rPr lang="en-GB" sz="2200" dirty="0">
                <a:solidFill>
                  <a:srgbClr val="414141"/>
                </a:solidFill>
              </a:rPr>
              <a:t> </a:t>
            </a:r>
            <a:r>
              <a:rPr lang="en-GB" sz="2200" dirty="0" err="1">
                <a:solidFill>
                  <a:srgbClr val="414141"/>
                </a:solidFill>
              </a:rPr>
              <a:t>idejo</a:t>
            </a:r>
            <a:r>
              <a:rPr lang="en-GB" sz="2200" dirty="0">
                <a:solidFill>
                  <a:srgbClr val="414141"/>
                </a:solidFill>
              </a:rPr>
              <a:t> </a:t>
            </a:r>
            <a:r>
              <a:rPr lang="en-GB" sz="2200" dirty="0" err="1">
                <a:solidFill>
                  <a:srgbClr val="414141"/>
                </a:solidFill>
              </a:rPr>
              <a:t>ste</a:t>
            </a:r>
            <a:r>
              <a:rPr lang="en-GB" sz="2200" dirty="0">
                <a:solidFill>
                  <a:srgbClr val="414141"/>
                </a:solidFill>
              </a:rPr>
              <a:t> </a:t>
            </a:r>
            <a:r>
              <a:rPr lang="en-GB" sz="2200" dirty="0" err="1">
                <a:solidFill>
                  <a:srgbClr val="414141"/>
                </a:solidFill>
              </a:rPr>
              <a:t>povezali</a:t>
            </a:r>
            <a:r>
              <a:rPr lang="en-GB" sz="2200" dirty="0">
                <a:solidFill>
                  <a:srgbClr val="414141"/>
                </a:solidFill>
              </a:rPr>
              <a:t> z </a:t>
            </a:r>
            <a:r>
              <a:rPr lang="en-GB" sz="2200" dirty="0" err="1">
                <a:solidFill>
                  <a:srgbClr val="414141"/>
                </a:solidFill>
              </a:rPr>
              <a:t>lokalnimi</a:t>
            </a:r>
            <a:r>
              <a:rPr lang="en-GB" sz="2200" dirty="0">
                <a:solidFill>
                  <a:srgbClr val="414141"/>
                </a:solidFill>
              </a:rPr>
              <a:t> </a:t>
            </a:r>
            <a:r>
              <a:rPr lang="en-GB" sz="2200" dirty="0" err="1">
                <a:solidFill>
                  <a:srgbClr val="414141"/>
                </a:solidFill>
              </a:rPr>
              <a:t>prednostmi</a:t>
            </a:r>
            <a:r>
              <a:rPr lang="en-GB" sz="2200" dirty="0">
                <a:solidFill>
                  <a:srgbClr val="414141"/>
                </a:solidFill>
              </a:rPr>
              <a:t> in </a:t>
            </a:r>
            <a:r>
              <a:rPr lang="en-GB" sz="2200" dirty="0" err="1">
                <a:solidFill>
                  <a:srgbClr val="414141"/>
                </a:solidFill>
              </a:rPr>
              <a:t>resničnimi</a:t>
            </a:r>
            <a:r>
              <a:rPr lang="en-GB" sz="2200" dirty="0">
                <a:solidFill>
                  <a:srgbClr val="414141"/>
                </a:solidFill>
              </a:rPr>
              <a:t> </a:t>
            </a:r>
            <a:r>
              <a:rPr lang="en-GB" sz="2200" dirty="0" err="1">
                <a:solidFill>
                  <a:srgbClr val="414141"/>
                </a:solidFill>
              </a:rPr>
              <a:t>gosti</a:t>
            </a:r>
            <a:endParaRPr lang="en-GB" sz="2200" dirty="0">
              <a:solidFill>
                <a:srgbClr val="414141"/>
              </a:solidFill>
            </a:endParaRPr>
          </a:p>
          <a:p>
            <a:pPr marL="342900" indent="-342900">
              <a:lnSpc>
                <a:spcPts val="2240"/>
              </a:lnSpc>
              <a:buClr>
                <a:srgbClr val="459597"/>
              </a:buClr>
              <a:buSzPct val="100000"/>
              <a:buFont typeface="Arial" panose="020B0604020202020204" pitchFamily="34" charset="0"/>
              <a:buChar char="•"/>
            </a:pPr>
            <a:r>
              <a:rPr lang="en-GB" sz="2200" dirty="0" err="1">
                <a:solidFill>
                  <a:srgbClr val="414141"/>
                </a:solidFill>
              </a:rPr>
              <a:t>Preizkusili</a:t>
            </a:r>
            <a:r>
              <a:rPr lang="en-GB" sz="2200" dirty="0">
                <a:solidFill>
                  <a:srgbClr val="414141"/>
                </a:solidFill>
              </a:rPr>
              <a:t> in </a:t>
            </a:r>
            <a:r>
              <a:rPr lang="en-GB" sz="2200" dirty="0" err="1">
                <a:solidFill>
                  <a:srgbClr val="414141"/>
                </a:solidFill>
              </a:rPr>
              <a:t>izpopolnili</a:t>
            </a:r>
            <a:r>
              <a:rPr lang="en-GB" sz="2200" dirty="0">
                <a:solidFill>
                  <a:srgbClr val="414141"/>
                </a:solidFill>
              </a:rPr>
              <a:t> </a:t>
            </a:r>
            <a:r>
              <a:rPr lang="en-GB" sz="2200" dirty="0" err="1">
                <a:solidFill>
                  <a:srgbClr val="414141"/>
                </a:solidFill>
              </a:rPr>
              <a:t>ste</a:t>
            </a:r>
            <a:r>
              <a:rPr lang="en-GB" sz="2200" dirty="0">
                <a:solidFill>
                  <a:srgbClr val="414141"/>
                </a:solidFill>
              </a:rPr>
              <a:t> </a:t>
            </a:r>
            <a:r>
              <a:rPr lang="en-GB" sz="2200" dirty="0" err="1">
                <a:solidFill>
                  <a:srgbClr val="414141"/>
                </a:solidFill>
              </a:rPr>
              <a:t>svoj</a:t>
            </a:r>
            <a:r>
              <a:rPr lang="en-GB" sz="2200" dirty="0">
                <a:solidFill>
                  <a:srgbClr val="414141"/>
                </a:solidFill>
              </a:rPr>
              <a:t> </a:t>
            </a:r>
            <a:r>
              <a:rPr lang="en-GB" sz="2200" dirty="0" err="1">
                <a:solidFill>
                  <a:srgbClr val="414141"/>
                </a:solidFill>
              </a:rPr>
              <a:t>koncept</a:t>
            </a:r>
            <a:r>
              <a:rPr lang="en-GB" sz="2200" dirty="0">
                <a:solidFill>
                  <a:srgbClr val="414141"/>
                </a:solidFill>
              </a:rPr>
              <a:t> s </a:t>
            </a:r>
            <a:r>
              <a:rPr lang="en-GB" sz="2200" dirty="0" err="1">
                <a:solidFill>
                  <a:srgbClr val="414141"/>
                </a:solidFill>
              </a:rPr>
              <a:t>pomočjo</a:t>
            </a:r>
            <a:r>
              <a:rPr lang="en-GB" sz="2200" dirty="0">
                <a:solidFill>
                  <a:srgbClr val="414141"/>
                </a:solidFill>
              </a:rPr>
              <a:t> </a:t>
            </a:r>
            <a:r>
              <a:rPr lang="en-GB" sz="2200" dirty="0" err="1">
                <a:solidFill>
                  <a:srgbClr val="414141"/>
                </a:solidFill>
              </a:rPr>
              <a:t>praktičnih</a:t>
            </a:r>
            <a:r>
              <a:rPr lang="en-GB" sz="2200" dirty="0">
                <a:solidFill>
                  <a:srgbClr val="414141"/>
                </a:solidFill>
              </a:rPr>
              <a:t> </a:t>
            </a:r>
            <a:r>
              <a:rPr lang="en-GB" sz="2200" dirty="0" err="1">
                <a:solidFill>
                  <a:srgbClr val="414141"/>
                </a:solidFill>
              </a:rPr>
              <a:t>orodij</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E37D45CC-48CE-F86C-754B-AAA8518D1AC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293259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94762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947620"/>
            <a:ext cx="4415332" cy="689519"/>
          </a:xfrm>
        </p:spPr>
        <p:txBody>
          <a:bodyPr anchor="t"/>
          <a:lstStyle/>
          <a:p>
            <a:r>
              <a:rPr lang="en-GB" sz="2800" b="1" kern="1200" dirty="0">
                <a:solidFill>
                  <a:srgbClr val="EC7C69"/>
                </a:solidFill>
                <a:latin typeface="+mn-lt"/>
                <a:ea typeface="+mn-ea"/>
                <a:cs typeface="+mn-cs"/>
              </a:rPr>
              <a:t>Orodja za tržne raziskave – razumevanje trga</a:t>
            </a:r>
          </a:p>
          <a:p>
            <a:endParaRPr lang="en-GB"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70315" y="1354831"/>
            <a:ext cx="4845756" cy="4246763"/>
          </a:xfrm>
        </p:spPr>
        <p:txBody>
          <a:bodyPr/>
          <a:lstStyle/>
          <a:p>
            <a:pPr marL="0" indent="0">
              <a:spcAft>
                <a:spcPts val="600"/>
              </a:spcAft>
            </a:pPr>
            <a:r>
              <a:rPr lang="en-US" sz="2200" dirty="0"/>
              <a:t>Ta modul raziskuje, kako lahko svojo edinstveno idejo o nastanitvi spremenite v resnično poslovno priložnost. </a:t>
            </a:r>
            <a:r>
              <a:rPr lang="en-US" sz="2200" b="0" dirty="0"/>
              <a:t>Udeleženci bodo pridobili praktična znanja, da bodo bolje razumeli svoje goste, raziskali trg, razvili močan koncept in ga samozavestno predstavili.</a:t>
            </a:r>
          </a:p>
          <a:p>
            <a:pPr marL="0" indent="0">
              <a:spcAft>
                <a:spcPts val="600"/>
              </a:spcAft>
            </a:pPr>
            <a:endParaRPr lang="en-US" sz="2200" b="0" dirty="0"/>
          </a:p>
          <a:p>
            <a:pPr marL="0" indent="0">
              <a:spcAft>
                <a:spcPts val="600"/>
              </a:spcAft>
            </a:pPr>
            <a:r>
              <a:rPr lang="en-US" sz="2200" b="0" dirty="0"/>
              <a:t>Pot se začne z </a:t>
            </a:r>
            <a:r>
              <a:rPr lang="en-US" sz="2200" dirty="0"/>
              <a:t>raziskavo trga, </a:t>
            </a:r>
            <a:r>
              <a:rPr lang="en-US" sz="2200" b="0" dirty="0"/>
              <a:t>kjer se predstavijo preprosta in učinkovita orodja za zbiranje zanesljivih informacij o tem, kdo so vaši gostje, kaj želijo in kaj je že na voljo v lokalnem okolju.</a:t>
            </a:r>
          </a:p>
          <a:p>
            <a:pPr marL="0" indent="0">
              <a:spcAft>
                <a:spcPts val="600"/>
              </a:spcAft>
            </a:pPr>
            <a:endParaRPr lang="en-US" sz="2200" b="0" dirty="0"/>
          </a:p>
          <a:p>
            <a:pPr marL="0" indent="0">
              <a:lnSpc>
                <a:spcPts val="2480"/>
              </a:lnSpc>
              <a:spcAft>
                <a:spcPts val="600"/>
              </a:spcAft>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2117147"/>
            <a:ext cx="5137988" cy="311555"/>
          </a:xfrm>
        </p:spPr>
        <p:txBody>
          <a:bodyPr lIns="91440" tIns="45720" rIns="91440" bIns="45720" anchor="t">
            <a:noAutofit/>
          </a:bodyPr>
          <a:lstStyle/>
          <a:p>
            <a:pPr marL="342900" indent="-342900">
              <a:buFont typeface="Arial" panose="020B0604020202020204" pitchFamily="34" charset="0"/>
              <a:buChar char="•"/>
            </a:pPr>
            <a:r>
              <a:rPr lang="en-US" sz="2200" b="1" dirty="0" err="1">
                <a:solidFill>
                  <a:srgbClr val="414141"/>
                </a:solidFill>
              </a:rPr>
              <a:t>Uporabite</a:t>
            </a:r>
            <a:r>
              <a:rPr lang="en-US" sz="2200" b="1" dirty="0">
                <a:solidFill>
                  <a:srgbClr val="414141"/>
                </a:solidFill>
              </a:rPr>
              <a:t> </a:t>
            </a:r>
            <a:r>
              <a:rPr lang="en-US" sz="2200" b="1" dirty="0" err="1">
                <a:solidFill>
                  <a:srgbClr val="414141"/>
                </a:solidFill>
              </a:rPr>
              <a:t>praktične</a:t>
            </a:r>
            <a:r>
              <a:rPr lang="en-US" sz="2200" b="1" dirty="0">
                <a:solidFill>
                  <a:srgbClr val="414141"/>
                </a:solidFill>
              </a:rPr>
              <a:t> </a:t>
            </a:r>
            <a:r>
              <a:rPr lang="en-US" sz="2200" b="1" dirty="0" err="1">
                <a:solidFill>
                  <a:srgbClr val="414141"/>
                </a:solidFill>
              </a:rPr>
              <a:t>metode</a:t>
            </a:r>
            <a:r>
              <a:rPr lang="en-US" sz="2200" b="1" dirty="0">
                <a:solidFill>
                  <a:srgbClr val="414141"/>
                </a:solidFill>
              </a:rPr>
              <a:t> </a:t>
            </a:r>
            <a:r>
              <a:rPr lang="en-US" sz="2200" dirty="0">
                <a:solidFill>
                  <a:srgbClr val="414141"/>
                </a:solidFill>
              </a:rPr>
              <a:t>za </a:t>
            </a:r>
            <a:r>
              <a:rPr lang="en-US" sz="2200" dirty="0" err="1">
                <a:solidFill>
                  <a:srgbClr val="414141"/>
                </a:solidFill>
              </a:rPr>
              <a:t>zbiranje</a:t>
            </a:r>
            <a:r>
              <a:rPr lang="en-US" sz="2200" dirty="0">
                <a:solidFill>
                  <a:srgbClr val="414141"/>
                </a:solidFill>
              </a:rPr>
              <a:t> </a:t>
            </a:r>
            <a:r>
              <a:rPr lang="en-US" sz="2200" dirty="0" err="1">
                <a:solidFill>
                  <a:srgbClr val="414141"/>
                </a:solidFill>
              </a:rPr>
              <a:t>zanesljivih</a:t>
            </a:r>
            <a:r>
              <a:rPr lang="en-US" sz="2200" dirty="0">
                <a:solidFill>
                  <a:srgbClr val="414141"/>
                </a:solidFill>
              </a:rPr>
              <a:t> </a:t>
            </a:r>
            <a:r>
              <a:rPr lang="en-US" sz="2200" dirty="0" err="1">
                <a:solidFill>
                  <a:srgbClr val="414141"/>
                </a:solidFill>
              </a:rPr>
              <a:t>informacij</a:t>
            </a:r>
            <a:r>
              <a:rPr lang="en-US" sz="2200" dirty="0">
                <a:solidFill>
                  <a:srgbClr val="414141"/>
                </a:solidFill>
              </a:rPr>
              <a:t> o </a:t>
            </a:r>
            <a:r>
              <a:rPr lang="en-US" sz="2200" dirty="0" err="1">
                <a:solidFill>
                  <a:srgbClr val="414141"/>
                </a:solidFill>
              </a:rPr>
              <a:t>lokalnem</a:t>
            </a:r>
            <a:r>
              <a:rPr lang="en-US" sz="2200" dirty="0">
                <a:solidFill>
                  <a:srgbClr val="414141"/>
                </a:solidFill>
              </a:rPr>
              <a:t> </a:t>
            </a:r>
            <a:r>
              <a:rPr lang="en-US" sz="2200" dirty="0" err="1">
                <a:solidFill>
                  <a:srgbClr val="414141"/>
                </a:solidFill>
              </a:rPr>
              <a:t>turističnem</a:t>
            </a:r>
            <a:r>
              <a:rPr lang="en-US" sz="2200" dirty="0">
                <a:solidFill>
                  <a:srgbClr val="414141"/>
                </a:solidFill>
              </a:rPr>
              <a:t> </a:t>
            </a:r>
            <a:r>
              <a:rPr lang="en-US" sz="2200" dirty="0" err="1">
                <a:solidFill>
                  <a:srgbClr val="414141"/>
                </a:solidFill>
              </a:rPr>
              <a:t>trgu</a:t>
            </a:r>
            <a:r>
              <a:rPr lang="en-US" sz="2200" dirty="0">
                <a:solidFill>
                  <a:srgbClr val="414141"/>
                </a:solidFill>
              </a:rPr>
              <a:t>.</a:t>
            </a:r>
          </a:p>
          <a:p>
            <a:pPr marL="342900" indent="-342900">
              <a:buFont typeface="Arial" panose="020B0604020202020204" pitchFamily="34" charset="0"/>
              <a:buChar char="•"/>
            </a:pPr>
            <a:r>
              <a:rPr lang="en-US" sz="2200" b="1" dirty="0" err="1">
                <a:solidFill>
                  <a:srgbClr val="414141"/>
                </a:solidFill>
              </a:rPr>
              <a:t>Uporabite</a:t>
            </a:r>
            <a:r>
              <a:rPr lang="en-US" sz="2200" b="1" dirty="0">
                <a:solidFill>
                  <a:srgbClr val="414141"/>
                </a:solidFill>
              </a:rPr>
              <a:t> </a:t>
            </a:r>
            <a:r>
              <a:rPr lang="en-US" sz="2200" b="1" dirty="0" err="1">
                <a:solidFill>
                  <a:srgbClr val="414141"/>
                </a:solidFill>
              </a:rPr>
              <a:t>preproste</a:t>
            </a:r>
            <a:r>
              <a:rPr lang="en-US" sz="2200" b="1" dirty="0">
                <a:solidFill>
                  <a:srgbClr val="414141"/>
                </a:solidFill>
              </a:rPr>
              <a:t> in </a:t>
            </a:r>
            <a:r>
              <a:rPr lang="en-US" sz="2200" b="1" dirty="0" err="1">
                <a:solidFill>
                  <a:srgbClr val="414141"/>
                </a:solidFill>
              </a:rPr>
              <a:t>učinkovite</a:t>
            </a:r>
            <a:r>
              <a:rPr lang="en-US" sz="2200" b="1" dirty="0">
                <a:solidFill>
                  <a:srgbClr val="414141"/>
                </a:solidFill>
              </a:rPr>
              <a:t> </a:t>
            </a:r>
            <a:r>
              <a:rPr lang="en-US" sz="2200" b="1" dirty="0" err="1">
                <a:solidFill>
                  <a:srgbClr val="414141"/>
                </a:solidFill>
              </a:rPr>
              <a:t>raziskovalne</a:t>
            </a:r>
            <a:r>
              <a:rPr lang="en-US" sz="2200" b="1" dirty="0">
                <a:solidFill>
                  <a:srgbClr val="414141"/>
                </a:solidFill>
              </a:rPr>
              <a:t> </a:t>
            </a:r>
            <a:r>
              <a:rPr lang="en-US" sz="2200" dirty="0" err="1">
                <a:solidFill>
                  <a:srgbClr val="414141"/>
                </a:solidFill>
              </a:rPr>
              <a:t>tehnike</a:t>
            </a:r>
            <a:r>
              <a:rPr lang="en-US" sz="2200" dirty="0">
                <a:solidFill>
                  <a:srgbClr val="414141"/>
                </a:solidFill>
              </a:rPr>
              <a:t> za </a:t>
            </a:r>
            <a:r>
              <a:rPr lang="en-US" sz="2200" dirty="0" err="1">
                <a:solidFill>
                  <a:srgbClr val="414141"/>
                </a:solidFill>
              </a:rPr>
              <a:t>zbiranje</a:t>
            </a:r>
            <a:r>
              <a:rPr lang="en-US" sz="2200" dirty="0">
                <a:solidFill>
                  <a:srgbClr val="414141"/>
                </a:solidFill>
              </a:rPr>
              <a:t> in </a:t>
            </a:r>
            <a:r>
              <a:rPr lang="en-US" sz="2200" dirty="0" err="1">
                <a:solidFill>
                  <a:srgbClr val="414141"/>
                </a:solidFill>
              </a:rPr>
              <a:t>interpretacijo</a:t>
            </a:r>
            <a:r>
              <a:rPr lang="en-US" sz="2200" dirty="0">
                <a:solidFill>
                  <a:srgbClr val="414141"/>
                </a:solidFill>
              </a:rPr>
              <a:t> </a:t>
            </a:r>
            <a:r>
              <a:rPr lang="en-US" sz="2200" dirty="0" err="1">
                <a:solidFill>
                  <a:srgbClr val="414141"/>
                </a:solidFill>
              </a:rPr>
              <a:t>podatkov</a:t>
            </a:r>
            <a:r>
              <a:rPr lang="en-US" sz="2200" dirty="0">
                <a:solidFill>
                  <a:srgbClr val="414141"/>
                </a:solidFill>
              </a:rPr>
              <a:t> o </a:t>
            </a:r>
            <a:r>
              <a:rPr lang="en-US" sz="2200" dirty="0" err="1">
                <a:solidFill>
                  <a:srgbClr val="414141"/>
                </a:solidFill>
              </a:rPr>
              <a:t>gostih</a:t>
            </a:r>
            <a:r>
              <a:rPr lang="en-US" sz="2200" dirty="0">
                <a:solidFill>
                  <a:srgbClr val="414141"/>
                </a:solidFill>
              </a:rPr>
              <a:t>.</a:t>
            </a:r>
          </a:p>
          <a:p>
            <a:pPr marL="342900" indent="-342900">
              <a:buFont typeface="Arial" panose="020B0604020202020204" pitchFamily="34" charset="0"/>
              <a:buChar char="•"/>
            </a:pPr>
            <a:r>
              <a:rPr lang="en-US" sz="2200" b="1" dirty="0" err="1">
                <a:solidFill>
                  <a:srgbClr val="414141"/>
                </a:solidFill>
              </a:rPr>
              <a:t>Opravite</a:t>
            </a:r>
            <a:r>
              <a:rPr lang="en-US" sz="2200" b="1" dirty="0">
                <a:solidFill>
                  <a:srgbClr val="414141"/>
                </a:solidFill>
              </a:rPr>
              <a:t> </a:t>
            </a:r>
            <a:r>
              <a:rPr lang="en-US" sz="2200" b="1" dirty="0" err="1">
                <a:solidFill>
                  <a:srgbClr val="414141"/>
                </a:solidFill>
              </a:rPr>
              <a:t>raziskavo</a:t>
            </a:r>
            <a:r>
              <a:rPr lang="en-US" sz="2200" b="1" dirty="0">
                <a:solidFill>
                  <a:srgbClr val="414141"/>
                </a:solidFill>
              </a:rPr>
              <a:t> </a:t>
            </a:r>
            <a:r>
              <a:rPr lang="en-US" sz="2200" b="1" dirty="0" err="1">
                <a:solidFill>
                  <a:srgbClr val="414141"/>
                </a:solidFill>
              </a:rPr>
              <a:t>trga</a:t>
            </a:r>
            <a:r>
              <a:rPr lang="en-US" sz="2200" b="1" dirty="0">
                <a:solidFill>
                  <a:srgbClr val="414141"/>
                </a:solidFill>
              </a:rPr>
              <a:t>, </a:t>
            </a:r>
            <a:r>
              <a:rPr lang="en-US" sz="2200" dirty="0">
                <a:solidFill>
                  <a:srgbClr val="414141"/>
                </a:solidFill>
              </a:rPr>
              <a:t>da </a:t>
            </a:r>
            <a:r>
              <a:rPr lang="en-US" sz="2200" dirty="0" err="1">
                <a:solidFill>
                  <a:srgbClr val="414141"/>
                </a:solidFill>
              </a:rPr>
              <a:t>identificirate</a:t>
            </a:r>
            <a:r>
              <a:rPr lang="en-US" sz="2200" dirty="0">
                <a:solidFill>
                  <a:srgbClr val="414141"/>
                </a:solidFill>
              </a:rPr>
              <a:t> </a:t>
            </a:r>
            <a:r>
              <a:rPr lang="en-US" sz="2200" dirty="0" err="1">
                <a:solidFill>
                  <a:srgbClr val="414141"/>
                </a:solidFill>
              </a:rPr>
              <a:t>ciljne</a:t>
            </a:r>
            <a:r>
              <a:rPr lang="en-US" sz="2200" dirty="0">
                <a:solidFill>
                  <a:srgbClr val="414141"/>
                </a:solidFill>
              </a:rPr>
              <a:t> </a:t>
            </a:r>
            <a:r>
              <a:rPr lang="en-US" sz="2200" dirty="0" err="1">
                <a:solidFill>
                  <a:srgbClr val="414141"/>
                </a:solidFill>
              </a:rPr>
              <a:t>goste</a:t>
            </a:r>
            <a:r>
              <a:rPr lang="en-US" sz="2200" dirty="0">
                <a:solidFill>
                  <a:srgbClr val="414141"/>
                </a:solidFill>
              </a:rPr>
              <a:t> in </a:t>
            </a:r>
            <a:r>
              <a:rPr lang="en-US" sz="2200" dirty="0" err="1">
                <a:solidFill>
                  <a:srgbClr val="414141"/>
                </a:solidFill>
              </a:rPr>
              <a:t>njihove</a:t>
            </a:r>
            <a:r>
              <a:rPr lang="en-US" sz="2200" dirty="0">
                <a:solidFill>
                  <a:srgbClr val="414141"/>
                </a:solidFill>
              </a:rPr>
              <a:t> </a:t>
            </a:r>
            <a:r>
              <a:rPr lang="en-US" sz="2200" dirty="0" err="1">
                <a:solidFill>
                  <a:srgbClr val="414141"/>
                </a:solidFill>
              </a:rPr>
              <a:t>potrebe</a:t>
            </a:r>
            <a:r>
              <a:rPr lang="en-US" sz="2200" dirty="0">
                <a:solidFill>
                  <a:srgbClr val="414141"/>
                </a:solidFill>
              </a:rPr>
              <a:t>.</a:t>
            </a:r>
          </a:p>
          <a:p>
            <a:pPr marL="342900" indent="-342900">
              <a:buFont typeface="Arial" panose="020B0604020202020204" pitchFamily="34" charset="0"/>
              <a:buChar char="•"/>
            </a:pPr>
            <a:r>
              <a:rPr lang="en-US" sz="2200" b="1" dirty="0" err="1">
                <a:solidFill>
                  <a:srgbClr val="414141"/>
                </a:solidFill>
              </a:rPr>
              <a:t>Uporabite</a:t>
            </a:r>
            <a:r>
              <a:rPr lang="en-US" sz="2200" b="1" dirty="0">
                <a:solidFill>
                  <a:srgbClr val="414141"/>
                </a:solidFill>
              </a:rPr>
              <a:t> </a:t>
            </a:r>
            <a:r>
              <a:rPr lang="en-US" sz="2200" b="1" dirty="0" err="1">
                <a:solidFill>
                  <a:srgbClr val="414141"/>
                </a:solidFill>
              </a:rPr>
              <a:t>orodja</a:t>
            </a:r>
            <a:r>
              <a:rPr lang="en-US" sz="2200" b="1" dirty="0">
                <a:solidFill>
                  <a:srgbClr val="414141"/>
                </a:solidFill>
              </a:rPr>
              <a:t>, </a:t>
            </a:r>
            <a:r>
              <a:rPr lang="en-US" sz="2200" b="1" dirty="0" err="1">
                <a:solidFill>
                  <a:srgbClr val="414141"/>
                </a:solidFill>
              </a:rPr>
              <a:t>usmerjena</a:t>
            </a:r>
            <a:r>
              <a:rPr lang="en-US" sz="2200" b="1" dirty="0">
                <a:solidFill>
                  <a:srgbClr val="414141"/>
                </a:solidFill>
              </a:rPr>
              <a:t> v </a:t>
            </a:r>
            <a:r>
              <a:rPr lang="en-US" sz="2200" b="1" dirty="0" err="1">
                <a:solidFill>
                  <a:srgbClr val="414141"/>
                </a:solidFill>
              </a:rPr>
              <a:t>goste</a:t>
            </a:r>
            <a:r>
              <a:rPr lang="en-US" sz="2200" b="1" dirty="0">
                <a:solidFill>
                  <a:srgbClr val="414141"/>
                </a:solidFill>
              </a:rPr>
              <a:t>, </a:t>
            </a:r>
            <a:r>
              <a:rPr lang="en-US" sz="2200" dirty="0">
                <a:solidFill>
                  <a:srgbClr val="414141"/>
                </a:solidFill>
              </a:rPr>
              <a:t>da </a:t>
            </a:r>
            <a:r>
              <a:rPr lang="en-US" sz="2200" dirty="0" err="1">
                <a:solidFill>
                  <a:srgbClr val="414141"/>
                </a:solidFill>
              </a:rPr>
              <a:t>analizirate</a:t>
            </a:r>
            <a:r>
              <a:rPr lang="en-US" sz="2200" dirty="0">
                <a:solidFill>
                  <a:srgbClr val="414141"/>
                </a:solidFill>
              </a:rPr>
              <a:t>, </a:t>
            </a:r>
            <a:r>
              <a:rPr lang="en-US" sz="2200" dirty="0" err="1">
                <a:solidFill>
                  <a:srgbClr val="414141"/>
                </a:solidFill>
              </a:rPr>
              <a:t>kdo</a:t>
            </a:r>
            <a:r>
              <a:rPr lang="en-US" sz="2200" dirty="0">
                <a:solidFill>
                  <a:srgbClr val="414141"/>
                </a:solidFill>
              </a:rPr>
              <a:t> </a:t>
            </a:r>
            <a:r>
              <a:rPr lang="en-US" sz="2200" dirty="0" err="1">
                <a:solidFill>
                  <a:srgbClr val="414141"/>
                </a:solidFill>
              </a:rPr>
              <a:t>obiskuje</a:t>
            </a:r>
            <a:r>
              <a:rPr lang="en-US" sz="2200" dirty="0">
                <a:solidFill>
                  <a:srgbClr val="414141"/>
                </a:solidFill>
              </a:rPr>
              <a:t> (</a:t>
            </a:r>
            <a:r>
              <a:rPr lang="en-US" sz="2200" dirty="0" err="1">
                <a:solidFill>
                  <a:srgbClr val="414141"/>
                </a:solidFill>
              </a:rPr>
              <a:t>ali</a:t>
            </a:r>
            <a:r>
              <a:rPr lang="en-US" sz="2200" dirty="0">
                <a:solidFill>
                  <a:srgbClr val="414141"/>
                </a:solidFill>
              </a:rPr>
              <a:t> bi </a:t>
            </a:r>
            <a:r>
              <a:rPr lang="en-US" sz="2200" dirty="0" err="1">
                <a:solidFill>
                  <a:srgbClr val="414141"/>
                </a:solidFill>
              </a:rPr>
              <a:t>lahko</a:t>
            </a:r>
            <a:r>
              <a:rPr lang="en-US" sz="2200" dirty="0">
                <a:solidFill>
                  <a:srgbClr val="414141"/>
                </a:solidFill>
              </a:rPr>
              <a:t> </a:t>
            </a:r>
            <a:r>
              <a:rPr lang="en-US" sz="2200" dirty="0" err="1">
                <a:solidFill>
                  <a:srgbClr val="414141"/>
                </a:solidFill>
              </a:rPr>
              <a:t>obiskoval</a:t>
            </a:r>
            <a:r>
              <a:rPr lang="en-US" sz="2200" dirty="0">
                <a:solidFill>
                  <a:srgbClr val="414141"/>
                </a:solidFill>
              </a:rPr>
              <a:t>) </a:t>
            </a:r>
            <a:r>
              <a:rPr lang="en-US" sz="2200" dirty="0" err="1">
                <a:solidFill>
                  <a:srgbClr val="414141"/>
                </a:solidFill>
              </a:rPr>
              <a:t>območje</a:t>
            </a:r>
            <a:r>
              <a:rPr lang="en-US" sz="2200" dirty="0">
                <a:solidFill>
                  <a:srgbClr val="414141"/>
                </a:solidFill>
              </a:rPr>
              <a:t>, </a:t>
            </a:r>
            <a:r>
              <a:rPr lang="en-US" sz="2200" dirty="0" err="1">
                <a:solidFill>
                  <a:srgbClr val="414141"/>
                </a:solidFill>
              </a:rPr>
              <a:t>kaj</a:t>
            </a:r>
            <a:r>
              <a:rPr lang="en-US" sz="2200" dirty="0">
                <a:solidFill>
                  <a:srgbClr val="414141"/>
                </a:solidFill>
              </a:rPr>
              <a:t> </a:t>
            </a:r>
            <a:r>
              <a:rPr lang="en-US" sz="2200" dirty="0" err="1">
                <a:solidFill>
                  <a:srgbClr val="414141"/>
                </a:solidFill>
              </a:rPr>
              <a:t>obiskovalce</a:t>
            </a:r>
            <a:r>
              <a:rPr lang="en-US" sz="2200" dirty="0">
                <a:solidFill>
                  <a:srgbClr val="414141"/>
                </a:solidFill>
              </a:rPr>
              <a:t> </a:t>
            </a:r>
            <a:r>
              <a:rPr lang="en-US" sz="2200" dirty="0" err="1">
                <a:solidFill>
                  <a:srgbClr val="414141"/>
                </a:solidFill>
              </a:rPr>
              <a:t>motivira</a:t>
            </a:r>
            <a:r>
              <a:rPr lang="en-US" sz="2200" dirty="0">
                <a:solidFill>
                  <a:srgbClr val="414141"/>
                </a:solidFill>
              </a:rPr>
              <a:t> in </a:t>
            </a:r>
            <a:r>
              <a:rPr lang="en-US" sz="2200" dirty="0" err="1">
                <a:solidFill>
                  <a:srgbClr val="414141"/>
                </a:solidFill>
              </a:rPr>
              <a:t>kje</a:t>
            </a:r>
            <a:r>
              <a:rPr lang="en-US" sz="2200" dirty="0">
                <a:solidFill>
                  <a:srgbClr val="414141"/>
                </a:solidFill>
              </a:rPr>
              <a:t> </a:t>
            </a:r>
            <a:r>
              <a:rPr lang="en-US" sz="2200" dirty="0" err="1">
                <a:solidFill>
                  <a:srgbClr val="414141"/>
                </a:solidFill>
              </a:rPr>
              <a:t>obstajajo</a:t>
            </a:r>
            <a:r>
              <a:rPr lang="en-US" sz="2200" dirty="0">
                <a:solidFill>
                  <a:srgbClr val="414141"/>
                </a:solidFill>
              </a:rPr>
              <a:t> </a:t>
            </a:r>
            <a:r>
              <a:rPr lang="en-US" sz="2200" dirty="0" err="1">
                <a:solidFill>
                  <a:srgbClr val="414141"/>
                </a:solidFill>
              </a:rPr>
              <a:t>vrzeli</a:t>
            </a:r>
            <a:r>
              <a:rPr lang="en-US" sz="2200" dirty="0">
                <a:solidFill>
                  <a:srgbClr val="414141"/>
                </a:solidFill>
              </a:rPr>
              <a:t> v </a:t>
            </a:r>
            <a:r>
              <a:rPr lang="en-US" sz="2200" dirty="0" err="1">
                <a:solidFill>
                  <a:srgbClr val="414141"/>
                </a:solidFill>
              </a:rPr>
              <a:t>ponudbi</a:t>
            </a:r>
            <a:r>
              <a:rPr lang="en-US" sz="2200" dirty="0">
                <a:solidFill>
                  <a:srgbClr val="414141"/>
                </a:solidFill>
              </a:rPr>
              <a:t> nastanitev.</a:t>
            </a: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2</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98934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3" name="TextBox 22">
            <a:extLst>
              <a:ext uri="{FF2B5EF4-FFF2-40B4-BE49-F238E27FC236}">
                <a16:creationId xmlns:a16="http://schemas.microsoft.com/office/drawing/2014/main" id="{FA6F6F91-34A2-5B98-2617-F3917CA3B8AB}"/>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Učni izidi</a:t>
            </a:r>
            <a:endParaRPr lang="en-IE" sz="2800" b="1"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5140-E35C-165A-3C23-F796CA9B5C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9A559B-8677-1885-FCAE-5DDDC0C06912}"/>
              </a:ext>
            </a:extLst>
          </p:cNvPr>
          <p:cNvSpPr>
            <a:spLocks noGrp="1"/>
          </p:cNvSpPr>
          <p:nvPr>
            <p:ph type="body" sz="quarter" idx="16"/>
          </p:nvPr>
        </p:nvSpPr>
        <p:spPr>
          <a:xfrm>
            <a:off x="653780" y="472365"/>
            <a:ext cx="9551577" cy="803654"/>
          </a:xfrm>
        </p:spPr>
        <p:txBody>
          <a:bodyPr/>
          <a:lstStyle/>
          <a:p>
            <a:pPr>
              <a:lnSpc>
                <a:spcPts val="3720"/>
              </a:lnSpc>
            </a:pPr>
            <a:r>
              <a:rPr lang="en-US" dirty="0"/>
              <a:t>Kaj ste se naučili v poglavju 2 (2. del)</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46AF90A5-B18A-B103-0F02-BDFF511F8D63}"/>
              </a:ext>
            </a:extLst>
          </p:cNvPr>
          <p:cNvSpPr>
            <a:spLocks noGrp="1"/>
          </p:cNvSpPr>
          <p:nvPr>
            <p:ph type="body" sz="quarter" idx="19"/>
          </p:nvPr>
        </p:nvSpPr>
        <p:spPr>
          <a:xfrm>
            <a:off x="653780" y="1396953"/>
            <a:ext cx="7736241" cy="803654"/>
          </a:xfrm>
        </p:spPr>
        <p:txBody>
          <a:bodyPr/>
          <a:lstStyle/>
          <a:p>
            <a:pPr>
              <a:lnSpc>
                <a:spcPts val="2900"/>
              </a:lnSpc>
            </a:pPr>
            <a:r>
              <a:rPr lang="en-US" dirty="0"/>
              <a:t>Začnite preprosto, učite se sproti</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1163B65-72B6-5F3E-0B64-86CC92C1E32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A04CBBE-BEB3-19A8-C153-0B4B3470F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10" name="Text Placeholder 4">
            <a:extLst>
              <a:ext uri="{FF2B5EF4-FFF2-40B4-BE49-F238E27FC236}">
                <a16:creationId xmlns:a16="http://schemas.microsoft.com/office/drawing/2014/main" id="{BAD29362-1E1B-788A-5316-47631CB9319B}"/>
              </a:ext>
            </a:extLst>
          </p:cNvPr>
          <p:cNvSpPr txBox="1">
            <a:spLocks/>
          </p:cNvSpPr>
          <p:nvPr/>
        </p:nvSpPr>
        <p:spPr>
          <a:xfrm>
            <a:off x="653781" y="2022691"/>
            <a:ext cx="7911995" cy="3823159"/>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Sedaj, ko </a:t>
            </a:r>
            <a:r>
              <a:rPr lang="en-GB" sz="2200" dirty="0" err="1">
                <a:solidFill>
                  <a:srgbClr val="414141"/>
                </a:solidFill>
              </a:rPr>
              <a:t>ste</a:t>
            </a:r>
            <a:r>
              <a:rPr lang="en-GB" sz="2200" dirty="0">
                <a:solidFill>
                  <a:srgbClr val="414141"/>
                </a:solidFill>
              </a:rPr>
              <a:t> </a:t>
            </a:r>
            <a:r>
              <a:rPr lang="en-GB" sz="2200" dirty="0" err="1">
                <a:solidFill>
                  <a:srgbClr val="414141"/>
                </a:solidFill>
              </a:rPr>
              <a:t>pojasnili</a:t>
            </a:r>
            <a:r>
              <a:rPr lang="en-GB" sz="2200" dirty="0">
                <a:solidFill>
                  <a:srgbClr val="414141"/>
                </a:solidFill>
              </a:rPr>
              <a:t> </a:t>
            </a:r>
            <a:r>
              <a:rPr lang="en-GB" sz="2200" dirty="0" err="1">
                <a:solidFill>
                  <a:srgbClr val="414141"/>
                </a:solidFill>
              </a:rPr>
              <a:t>svoj</a:t>
            </a:r>
            <a:r>
              <a:rPr lang="en-GB" sz="2200" dirty="0">
                <a:solidFill>
                  <a:srgbClr val="414141"/>
                </a:solidFill>
              </a:rPr>
              <a:t> </a:t>
            </a:r>
            <a:r>
              <a:rPr lang="en-GB" sz="2200" dirty="0" err="1">
                <a:solidFill>
                  <a:srgbClr val="414141"/>
                </a:solidFill>
              </a:rPr>
              <a:t>koncept</a:t>
            </a:r>
            <a:r>
              <a:rPr lang="en-GB" sz="2200" dirty="0">
                <a:solidFill>
                  <a:srgbClr val="414141"/>
                </a:solidFill>
              </a:rPr>
              <a:t>, je </a:t>
            </a:r>
            <a:r>
              <a:rPr lang="en-GB" sz="2200" dirty="0" err="1">
                <a:solidFill>
                  <a:srgbClr val="414141"/>
                </a:solidFill>
              </a:rPr>
              <a:t>čas</a:t>
            </a:r>
            <a:r>
              <a:rPr lang="en-GB" sz="2200" dirty="0">
                <a:solidFill>
                  <a:srgbClr val="414141"/>
                </a:solidFill>
              </a:rPr>
              <a:t>, da </a:t>
            </a:r>
            <a:r>
              <a:rPr lang="en-GB" sz="2200" dirty="0" err="1">
                <a:solidFill>
                  <a:srgbClr val="414141"/>
                </a:solidFill>
              </a:rPr>
              <a:t>naredite</a:t>
            </a:r>
            <a:r>
              <a:rPr lang="en-GB" sz="2200" dirty="0">
                <a:solidFill>
                  <a:srgbClr val="414141"/>
                </a:solidFill>
              </a:rPr>
              <a:t> </a:t>
            </a:r>
            <a:r>
              <a:rPr lang="en-GB" sz="2200" dirty="0" err="1">
                <a:solidFill>
                  <a:srgbClr val="414141"/>
                </a:solidFill>
              </a:rPr>
              <a:t>prve</a:t>
            </a:r>
            <a:r>
              <a:rPr lang="en-GB" sz="2200" dirty="0">
                <a:solidFill>
                  <a:srgbClr val="414141"/>
                </a:solidFill>
              </a:rPr>
              <a:t> </a:t>
            </a:r>
            <a:r>
              <a:rPr lang="en-GB" sz="2200" dirty="0" err="1">
                <a:solidFill>
                  <a:srgbClr val="414141"/>
                </a:solidFill>
              </a:rPr>
              <a:t>korake</a:t>
            </a:r>
            <a:r>
              <a:rPr lang="en-GB" sz="2200" dirty="0">
                <a:solidFill>
                  <a:srgbClr val="414141"/>
                </a:solidFill>
              </a:rPr>
              <a:t> k </a:t>
            </a:r>
            <a:r>
              <a:rPr lang="en-GB" sz="2200" dirty="0" err="1">
                <a:solidFill>
                  <a:srgbClr val="414141"/>
                </a:solidFill>
              </a:rPr>
              <a:t>jasni</a:t>
            </a:r>
            <a:r>
              <a:rPr lang="en-GB" sz="2200" dirty="0">
                <a:solidFill>
                  <a:srgbClr val="414141"/>
                </a:solidFill>
              </a:rPr>
              <a:t> in </a:t>
            </a:r>
            <a:r>
              <a:rPr lang="en-GB" sz="2200" dirty="0" err="1">
                <a:solidFill>
                  <a:srgbClr val="414141"/>
                </a:solidFill>
              </a:rPr>
              <a:t>prepričljivi</a:t>
            </a:r>
            <a:r>
              <a:rPr lang="en-GB" sz="2200" dirty="0">
                <a:solidFill>
                  <a:srgbClr val="414141"/>
                </a:solidFill>
              </a:rPr>
              <a:t> </a:t>
            </a:r>
            <a:r>
              <a:rPr lang="en-GB" sz="2200" dirty="0" err="1">
                <a:solidFill>
                  <a:srgbClr val="414141"/>
                </a:solidFill>
              </a:rPr>
              <a:t>komunikaciji</a:t>
            </a:r>
            <a:r>
              <a:rPr lang="en-GB" sz="2200" dirty="0">
                <a:solidFill>
                  <a:srgbClr val="414141"/>
                </a:solidFill>
              </a:rPr>
              <a:t>. </a:t>
            </a:r>
            <a:r>
              <a:rPr lang="en-GB" sz="2200" dirty="0" err="1">
                <a:solidFill>
                  <a:srgbClr val="414141"/>
                </a:solidFill>
              </a:rPr>
              <a:t>Vaša</a:t>
            </a:r>
            <a:r>
              <a:rPr lang="en-GB" sz="2200" dirty="0">
                <a:solidFill>
                  <a:srgbClr val="414141"/>
                </a:solidFill>
              </a:rPr>
              <a:t> </a:t>
            </a:r>
            <a:r>
              <a:rPr lang="en-GB" sz="2200" dirty="0" err="1">
                <a:solidFill>
                  <a:srgbClr val="414141"/>
                </a:solidFill>
              </a:rPr>
              <a:t>predstavitev</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nujno</a:t>
            </a:r>
            <a:r>
              <a:rPr lang="en-GB" sz="2200" dirty="0">
                <a:solidFill>
                  <a:srgbClr val="414141"/>
                </a:solidFill>
              </a:rPr>
              <a:t> </a:t>
            </a:r>
            <a:r>
              <a:rPr lang="en-GB" sz="2200" dirty="0" err="1">
                <a:solidFill>
                  <a:srgbClr val="414141"/>
                </a:solidFill>
              </a:rPr>
              <a:t>popolna</a:t>
            </a:r>
            <a:r>
              <a:rPr lang="en-GB" sz="2200" dirty="0">
                <a:solidFill>
                  <a:srgbClr val="414141"/>
                </a:solidFill>
              </a:rPr>
              <a:t> – </a:t>
            </a:r>
            <a:r>
              <a:rPr lang="en-GB" sz="2200" dirty="0" err="1">
                <a:solidFill>
                  <a:srgbClr val="414141"/>
                </a:solidFill>
              </a:rPr>
              <a:t>razumite</a:t>
            </a:r>
            <a:r>
              <a:rPr lang="en-GB" sz="2200" dirty="0">
                <a:solidFill>
                  <a:srgbClr val="414141"/>
                </a:solidFill>
              </a:rPr>
              <a:t> jo </a:t>
            </a:r>
            <a:r>
              <a:rPr lang="en-GB" sz="2200" dirty="0" err="1">
                <a:solidFill>
                  <a:srgbClr val="414141"/>
                </a:solidFill>
              </a:rPr>
              <a:t>kot</a:t>
            </a:r>
            <a:r>
              <a:rPr lang="en-GB" sz="2200" dirty="0">
                <a:solidFill>
                  <a:srgbClr val="414141"/>
                </a:solidFill>
              </a:rPr>
              <a:t> </a:t>
            </a:r>
            <a:r>
              <a:rPr lang="en-GB" sz="2200" dirty="0" err="1">
                <a:solidFill>
                  <a:srgbClr val="414141"/>
                </a:solidFill>
              </a:rPr>
              <a:t>živ</a:t>
            </a:r>
            <a:r>
              <a:rPr lang="en-GB" sz="2200" dirty="0">
                <a:solidFill>
                  <a:srgbClr val="414141"/>
                </a:solidFill>
              </a:rPr>
              <a:t> </a:t>
            </a:r>
            <a:r>
              <a:rPr lang="en-GB" sz="2200" dirty="0" err="1">
                <a:solidFill>
                  <a:srgbClr val="414141"/>
                </a:solidFill>
              </a:rPr>
              <a:t>dokument</a:t>
            </a:r>
            <a:r>
              <a:rPr lang="en-GB" sz="2200" dirty="0">
                <a:solidFill>
                  <a:srgbClr val="414141"/>
                </a:solidFill>
              </a:rPr>
              <a:t>, ki </a:t>
            </a:r>
            <a:r>
              <a:rPr lang="en-GB" sz="2200" dirty="0" err="1">
                <a:solidFill>
                  <a:srgbClr val="414141"/>
                </a:solidFill>
              </a:rPr>
              <a:t>vam</a:t>
            </a:r>
            <a:r>
              <a:rPr lang="en-GB" sz="2200" dirty="0">
                <a:solidFill>
                  <a:srgbClr val="414141"/>
                </a:solidFill>
              </a:rPr>
              <a:t> </a:t>
            </a:r>
            <a:r>
              <a:rPr lang="en-GB" sz="2200" dirty="0" err="1">
                <a:solidFill>
                  <a:srgbClr val="414141"/>
                </a:solidFill>
              </a:rPr>
              <a:t>pomaga</a:t>
            </a:r>
            <a:r>
              <a:rPr lang="en-GB" sz="2200" dirty="0">
                <a:solidFill>
                  <a:srgbClr val="414141"/>
                </a:solidFill>
              </a:rPr>
              <a:t> </a:t>
            </a:r>
            <a:r>
              <a:rPr lang="en-GB" sz="2200" dirty="0" err="1">
                <a:solidFill>
                  <a:srgbClr val="414141"/>
                </a:solidFill>
              </a:rPr>
              <a:t>raziskovati</a:t>
            </a:r>
            <a:r>
              <a:rPr lang="en-GB" sz="2200" dirty="0">
                <a:solidFill>
                  <a:srgbClr val="414141"/>
                </a:solidFill>
              </a:rPr>
              <a:t>, </a:t>
            </a:r>
            <a:r>
              <a:rPr lang="en-GB" sz="2200" dirty="0" err="1">
                <a:solidFill>
                  <a:srgbClr val="414141"/>
                </a:solidFill>
              </a:rPr>
              <a:t>preizkušati</a:t>
            </a:r>
            <a:r>
              <a:rPr lang="en-GB" sz="2200" dirty="0">
                <a:solidFill>
                  <a:srgbClr val="414141"/>
                </a:solidFill>
              </a:rPr>
              <a:t> in </a:t>
            </a:r>
            <a:r>
              <a:rPr lang="en-GB" sz="2200" dirty="0" err="1">
                <a:solidFill>
                  <a:srgbClr val="414141"/>
                </a:solidFill>
              </a:rPr>
              <a:t>pojasnjevati</a:t>
            </a:r>
            <a:r>
              <a:rPr lang="en-GB" sz="2200" dirty="0">
                <a:solidFill>
                  <a:srgbClr val="414141"/>
                </a:solidFill>
              </a:rPr>
              <a:t> </a:t>
            </a:r>
            <a:r>
              <a:rPr lang="en-GB" sz="2200" dirty="0" err="1">
                <a:solidFill>
                  <a:srgbClr val="414141"/>
                </a:solidFill>
              </a:rPr>
              <a:t>svojo</a:t>
            </a:r>
            <a:r>
              <a:rPr lang="en-GB" sz="2200" dirty="0">
                <a:solidFill>
                  <a:srgbClr val="414141"/>
                </a:solidFill>
              </a:rPr>
              <a:t> </a:t>
            </a:r>
            <a:r>
              <a:rPr lang="en-GB" sz="2200" dirty="0" err="1">
                <a:solidFill>
                  <a:srgbClr val="414141"/>
                </a:solidFill>
              </a:rPr>
              <a:t>poslovno</a:t>
            </a:r>
            <a:r>
              <a:rPr lang="en-GB" sz="2200" dirty="0">
                <a:solidFill>
                  <a:srgbClr val="414141"/>
                </a:solidFill>
              </a:rPr>
              <a:t> </a:t>
            </a:r>
            <a:r>
              <a:rPr lang="en-GB" sz="2200" dirty="0" err="1">
                <a:solidFill>
                  <a:srgbClr val="414141"/>
                </a:solidFill>
              </a:rPr>
              <a:t>idejo</a:t>
            </a:r>
            <a:r>
              <a:rPr lang="en-GB" sz="2200" dirty="0">
                <a:solidFill>
                  <a:srgbClr val="414141"/>
                </a:solidFill>
              </a:rPr>
              <a:t>.</a:t>
            </a:r>
          </a:p>
          <a:p>
            <a:pPr>
              <a:lnSpc>
                <a:spcPts val="2240"/>
              </a:lnSpc>
            </a:pPr>
            <a:endParaRPr lang="en-GB" sz="2200" dirty="0">
              <a:solidFill>
                <a:srgbClr val="414141"/>
              </a:solidFill>
            </a:endParaRPr>
          </a:p>
          <a:p>
            <a:pPr>
              <a:lnSpc>
                <a:spcPts val="2240"/>
              </a:lnSpc>
            </a:pPr>
            <a:r>
              <a:rPr lang="en-GB" sz="2200" b="1" dirty="0" err="1">
                <a:solidFill>
                  <a:srgbClr val="459597"/>
                </a:solidFill>
              </a:rPr>
              <a:t>Seznam</a:t>
            </a:r>
            <a:r>
              <a:rPr lang="en-GB" sz="2200" b="1" dirty="0">
                <a:solidFill>
                  <a:srgbClr val="459597"/>
                </a:solidFill>
              </a:rPr>
              <a:t> za </a:t>
            </a:r>
            <a:r>
              <a:rPr lang="en-GB" sz="2200" b="1" dirty="0" err="1">
                <a:solidFill>
                  <a:srgbClr val="459597"/>
                </a:solidFill>
              </a:rPr>
              <a:t>pripravo</a:t>
            </a:r>
            <a:r>
              <a:rPr lang="en-GB" sz="2200" b="1" dirty="0">
                <a:solidFill>
                  <a:srgbClr val="459597"/>
                </a:solidFill>
              </a:rPr>
              <a:t> </a:t>
            </a:r>
            <a:r>
              <a:rPr lang="en-GB" sz="2200" b="1" dirty="0" err="1">
                <a:solidFill>
                  <a:srgbClr val="459597"/>
                </a:solidFill>
              </a:rPr>
              <a:t>osnutka</a:t>
            </a:r>
            <a:r>
              <a:rPr lang="en-GB" sz="2200" b="1" dirty="0">
                <a:solidFill>
                  <a:srgbClr val="459597"/>
                </a:solidFill>
              </a:rPr>
              <a:t>:</a:t>
            </a:r>
          </a:p>
          <a:p>
            <a:pPr>
              <a:lnSpc>
                <a:spcPts val="2240"/>
              </a:lnSpc>
            </a:pPr>
            <a:r>
              <a:rPr lang="en-GB" sz="2200" dirty="0" err="1">
                <a:solidFill>
                  <a:srgbClr val="414141"/>
                </a:solidFill>
              </a:rPr>
              <a:t>Diapozitiv</a:t>
            </a:r>
            <a:r>
              <a:rPr lang="en-GB" sz="2200" dirty="0">
                <a:solidFill>
                  <a:srgbClr val="414141"/>
                </a:solidFill>
              </a:rPr>
              <a:t> 1:     </a:t>
            </a:r>
            <a:r>
              <a:rPr lang="en-GB" sz="2200" dirty="0" err="1">
                <a:solidFill>
                  <a:srgbClr val="414141"/>
                </a:solidFill>
              </a:rPr>
              <a:t>Vaš</a:t>
            </a:r>
            <a:r>
              <a:rPr lang="en-GB" sz="2200" dirty="0">
                <a:solidFill>
                  <a:srgbClr val="414141"/>
                </a:solidFill>
              </a:rPr>
              <a:t> </a:t>
            </a:r>
            <a:r>
              <a:rPr lang="en-GB" sz="2200" dirty="0" err="1">
                <a:solidFill>
                  <a:srgbClr val="414141"/>
                </a:solidFill>
              </a:rPr>
              <a:t>koncept</a:t>
            </a:r>
            <a:r>
              <a:rPr lang="en-GB" sz="2200" dirty="0">
                <a:solidFill>
                  <a:srgbClr val="414141"/>
                </a:solidFill>
              </a:rPr>
              <a:t> v </a:t>
            </a:r>
            <a:r>
              <a:rPr lang="en-GB" sz="2200" dirty="0" err="1">
                <a:solidFill>
                  <a:srgbClr val="414141"/>
                </a:solidFill>
              </a:rPr>
              <a:t>enem</a:t>
            </a:r>
            <a:r>
              <a:rPr lang="en-GB" sz="2200" dirty="0">
                <a:solidFill>
                  <a:srgbClr val="414141"/>
                </a:solidFill>
              </a:rPr>
              <a:t> </a:t>
            </a:r>
            <a:r>
              <a:rPr lang="en-GB" sz="2200" dirty="0" err="1">
                <a:solidFill>
                  <a:srgbClr val="414141"/>
                </a:solidFill>
              </a:rPr>
              <a:t>stavku</a:t>
            </a:r>
          </a:p>
          <a:p>
            <a:pPr>
              <a:lnSpc>
                <a:spcPts val="2240"/>
              </a:lnSpc>
            </a:pPr>
            <a:r>
              <a:rPr lang="en-GB" sz="2200" dirty="0" err="1">
                <a:solidFill>
                  <a:srgbClr val="414141"/>
                </a:solidFill>
              </a:rPr>
              <a:t>Diapozitiv</a:t>
            </a:r>
            <a:r>
              <a:rPr lang="en-GB" sz="2200" dirty="0">
                <a:solidFill>
                  <a:srgbClr val="414141"/>
                </a:solidFill>
              </a:rPr>
              <a:t> 2: Problem, s </a:t>
            </a:r>
            <a:r>
              <a:rPr lang="en-GB" sz="2200" dirty="0" err="1">
                <a:solidFill>
                  <a:srgbClr val="414141"/>
                </a:solidFill>
              </a:rPr>
              <a:t>katerim</a:t>
            </a:r>
            <a:r>
              <a:rPr lang="en-GB" sz="2200" dirty="0">
                <a:solidFill>
                  <a:srgbClr val="414141"/>
                </a:solidFill>
              </a:rPr>
              <a:t> se </a:t>
            </a:r>
            <a:r>
              <a:rPr lang="en-GB" sz="2200" dirty="0" err="1">
                <a:solidFill>
                  <a:srgbClr val="414141"/>
                </a:solidFill>
              </a:rPr>
              <a:t>sooča</a:t>
            </a:r>
            <a:r>
              <a:rPr lang="en-GB" sz="2200" dirty="0">
                <a:solidFill>
                  <a:srgbClr val="414141"/>
                </a:solidFill>
              </a:rPr>
              <a:t> </a:t>
            </a:r>
            <a:r>
              <a:rPr lang="en-GB" sz="2200" dirty="0" err="1">
                <a:solidFill>
                  <a:srgbClr val="414141"/>
                </a:solidFill>
              </a:rPr>
              <a:t>vaš</a:t>
            </a:r>
            <a:r>
              <a:rPr lang="en-GB" sz="2200" dirty="0">
                <a:solidFill>
                  <a:srgbClr val="414141"/>
                </a:solidFill>
              </a:rPr>
              <a:t> </a:t>
            </a:r>
            <a:r>
              <a:rPr lang="en-GB" sz="2200" dirty="0" err="1">
                <a:solidFill>
                  <a:srgbClr val="414141"/>
                </a:solidFill>
              </a:rPr>
              <a:t>gost</a:t>
            </a:r>
          </a:p>
          <a:p>
            <a:pPr>
              <a:lnSpc>
                <a:spcPts val="2240"/>
              </a:lnSpc>
            </a:pPr>
            <a:r>
              <a:rPr lang="en-GB" sz="2200" dirty="0" err="1">
                <a:solidFill>
                  <a:srgbClr val="414141"/>
                </a:solidFill>
              </a:rPr>
              <a:t>Diapozitiv</a:t>
            </a:r>
            <a:r>
              <a:rPr lang="en-GB" sz="2200" dirty="0">
                <a:solidFill>
                  <a:srgbClr val="414141"/>
                </a:solidFill>
              </a:rPr>
              <a:t> 3: </a:t>
            </a:r>
            <a:r>
              <a:rPr lang="en-GB" sz="2200" dirty="0" err="1">
                <a:solidFill>
                  <a:srgbClr val="414141"/>
                </a:solidFill>
              </a:rPr>
              <a:t>Vaša</a:t>
            </a:r>
            <a:r>
              <a:rPr lang="en-GB" sz="2200" dirty="0">
                <a:solidFill>
                  <a:srgbClr val="414141"/>
                </a:solidFill>
              </a:rPr>
              <a:t> </a:t>
            </a:r>
            <a:r>
              <a:rPr lang="en-GB" sz="2200" dirty="0" err="1">
                <a:solidFill>
                  <a:srgbClr val="414141"/>
                </a:solidFill>
              </a:rPr>
              <a:t>rešitev</a:t>
            </a:r>
            <a:r>
              <a:rPr lang="en-GB" sz="2200" dirty="0">
                <a:solidFill>
                  <a:srgbClr val="414141"/>
                </a:solidFill>
              </a:rPr>
              <a:t> in </a:t>
            </a:r>
            <a:r>
              <a:rPr lang="en-GB" sz="2200" dirty="0" err="1">
                <a:solidFill>
                  <a:srgbClr val="414141"/>
                </a:solidFill>
              </a:rPr>
              <a:t>izkušnja</a:t>
            </a:r>
            <a:r>
              <a:rPr lang="en-GB" sz="2200" dirty="0">
                <a:solidFill>
                  <a:srgbClr val="414141"/>
                </a:solidFill>
              </a:rPr>
              <a:t>, ki jo </a:t>
            </a:r>
            <a:r>
              <a:rPr lang="en-GB" sz="2200" dirty="0" err="1">
                <a:solidFill>
                  <a:srgbClr val="414141"/>
                </a:solidFill>
              </a:rPr>
              <a:t>ponujate</a:t>
            </a:r>
          </a:p>
          <a:p>
            <a:pPr>
              <a:lnSpc>
                <a:spcPts val="2240"/>
              </a:lnSpc>
            </a:pPr>
            <a:r>
              <a:rPr lang="en-GB" sz="2200" dirty="0" err="1">
                <a:solidFill>
                  <a:srgbClr val="414141"/>
                </a:solidFill>
              </a:rPr>
              <a:t>Diapozitiv</a:t>
            </a:r>
            <a:r>
              <a:rPr lang="en-GB" sz="2200" dirty="0">
                <a:solidFill>
                  <a:srgbClr val="414141"/>
                </a:solidFill>
              </a:rPr>
              <a:t> 4: </a:t>
            </a:r>
            <a:r>
              <a:rPr lang="en-GB" sz="2200" dirty="0" err="1">
                <a:solidFill>
                  <a:srgbClr val="414141"/>
                </a:solidFill>
              </a:rPr>
              <a:t>Profil</a:t>
            </a:r>
            <a:r>
              <a:rPr lang="en-GB" sz="2200" dirty="0">
                <a:solidFill>
                  <a:srgbClr val="414141"/>
                </a:solidFill>
              </a:rPr>
              <a:t> </a:t>
            </a:r>
            <a:r>
              <a:rPr lang="en-GB" sz="2200" dirty="0" err="1">
                <a:solidFill>
                  <a:srgbClr val="414141"/>
                </a:solidFill>
              </a:rPr>
              <a:t>vašega</a:t>
            </a:r>
            <a:r>
              <a:rPr lang="en-GB" sz="2200" dirty="0">
                <a:solidFill>
                  <a:srgbClr val="414141"/>
                </a:solidFill>
              </a:rPr>
              <a:t> </a:t>
            </a:r>
            <a:r>
              <a:rPr lang="en-GB" sz="2200" dirty="0" err="1">
                <a:solidFill>
                  <a:srgbClr val="414141"/>
                </a:solidFill>
              </a:rPr>
              <a:t>gosta</a:t>
            </a:r>
          </a:p>
          <a:p>
            <a:pPr>
              <a:lnSpc>
                <a:spcPts val="2240"/>
              </a:lnSpc>
            </a:pPr>
            <a:r>
              <a:rPr lang="en-GB" sz="2200" dirty="0" err="1">
                <a:solidFill>
                  <a:srgbClr val="414141"/>
                </a:solidFill>
              </a:rPr>
              <a:t>Diapozitiv</a:t>
            </a:r>
            <a:r>
              <a:rPr lang="en-GB" sz="2200" dirty="0">
                <a:solidFill>
                  <a:srgbClr val="414141"/>
                </a:solidFill>
              </a:rPr>
              <a:t> 5: </a:t>
            </a:r>
            <a:r>
              <a:rPr lang="en-GB" sz="2200" dirty="0" err="1">
                <a:solidFill>
                  <a:srgbClr val="414141"/>
                </a:solidFill>
              </a:rPr>
              <a:t>Vsi</a:t>
            </a:r>
            <a:r>
              <a:rPr lang="en-GB" sz="2200" dirty="0">
                <a:solidFill>
                  <a:srgbClr val="414141"/>
                </a:solidFill>
              </a:rPr>
              <a:t> </a:t>
            </a:r>
            <a:r>
              <a:rPr lang="en-GB" sz="2200" dirty="0" err="1">
                <a:solidFill>
                  <a:srgbClr val="414141"/>
                </a:solidFill>
              </a:rPr>
              <a:t>dosedanji</a:t>
            </a:r>
            <a:r>
              <a:rPr lang="en-GB" sz="2200" dirty="0">
                <a:solidFill>
                  <a:srgbClr val="414141"/>
                </a:solidFill>
              </a:rPr>
              <a:t> </a:t>
            </a:r>
            <a:r>
              <a:rPr lang="en-GB" sz="2200" dirty="0" err="1">
                <a:solidFill>
                  <a:srgbClr val="414141"/>
                </a:solidFill>
              </a:rPr>
              <a:t>odzivi</a:t>
            </a:r>
            <a:r>
              <a:rPr lang="en-GB" sz="2200" dirty="0">
                <a:solidFill>
                  <a:srgbClr val="414141"/>
                </a:solidFill>
              </a:rPr>
              <a:t>, </a:t>
            </a:r>
            <a:r>
              <a:rPr lang="en-GB" sz="2200" dirty="0" err="1">
                <a:solidFill>
                  <a:srgbClr val="414141"/>
                </a:solidFill>
              </a:rPr>
              <a:t>povratne</a:t>
            </a:r>
            <a:r>
              <a:rPr lang="en-GB" sz="2200" dirty="0">
                <a:solidFill>
                  <a:srgbClr val="414141"/>
                </a:solidFill>
              </a:rPr>
              <a:t> </a:t>
            </a:r>
            <a:r>
              <a:rPr lang="en-GB" sz="2200" dirty="0" err="1">
                <a:solidFill>
                  <a:srgbClr val="414141"/>
                </a:solidFill>
              </a:rPr>
              <a:t>informacije</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potrditve</a:t>
            </a:r>
            <a:endParaRPr lang="en-GB" sz="2200" dirty="0">
              <a:solidFill>
                <a:srgbClr val="414141"/>
              </a:solidFill>
              <a:ea typeface="Calibri"/>
              <a:cs typeface="Calibri"/>
            </a:endParaRPr>
          </a:p>
          <a:p>
            <a:pPr>
              <a:lnSpc>
                <a:spcPts val="2240"/>
              </a:lnSpc>
            </a:pPr>
            <a:endParaRPr lang="en-GB" sz="2200" dirty="0">
              <a:solidFill>
                <a:srgbClr val="414141"/>
              </a:solidFill>
            </a:endParaRPr>
          </a:p>
          <a:p>
            <a:pPr>
              <a:lnSpc>
                <a:spcPts val="2240"/>
              </a:lnSpc>
            </a:pPr>
            <a:r>
              <a:rPr lang="en-GB" sz="2200" b="1" dirty="0" err="1">
                <a:solidFill>
                  <a:srgbClr val="414141"/>
                </a:solidFill>
              </a:rPr>
              <a:t>Nasvet</a:t>
            </a:r>
            <a:r>
              <a:rPr lang="en-GB" sz="2200" b="1" dirty="0">
                <a:solidFill>
                  <a:srgbClr val="414141"/>
                </a:solidFill>
              </a:rPr>
              <a:t>: </a:t>
            </a:r>
            <a:r>
              <a:rPr lang="en-GB" sz="2200" i="1" dirty="0" err="1">
                <a:solidFill>
                  <a:srgbClr val="414141"/>
                </a:solidFill>
              </a:rPr>
              <a:t>Shranite</a:t>
            </a:r>
            <a:r>
              <a:rPr lang="en-GB" sz="2200" i="1" dirty="0">
                <a:solidFill>
                  <a:srgbClr val="414141"/>
                </a:solidFill>
              </a:rPr>
              <a:t> </a:t>
            </a:r>
            <a:r>
              <a:rPr lang="en-GB" sz="2200" i="1" dirty="0" err="1">
                <a:solidFill>
                  <a:srgbClr val="414141"/>
                </a:solidFill>
              </a:rPr>
              <a:t>vizualne</a:t>
            </a:r>
            <a:r>
              <a:rPr lang="en-GB" sz="2200" i="1" dirty="0">
                <a:solidFill>
                  <a:srgbClr val="414141"/>
                </a:solidFill>
              </a:rPr>
              <a:t> </a:t>
            </a:r>
            <a:r>
              <a:rPr lang="en-GB" sz="2200" i="1" dirty="0" err="1">
                <a:solidFill>
                  <a:srgbClr val="414141"/>
                </a:solidFill>
              </a:rPr>
              <a:t>elemente</a:t>
            </a:r>
            <a:r>
              <a:rPr lang="en-GB" sz="2200" i="1" dirty="0">
                <a:solidFill>
                  <a:srgbClr val="414141"/>
                </a:solidFill>
              </a:rPr>
              <a:t> </a:t>
            </a:r>
            <a:r>
              <a:rPr lang="en-GB" sz="2200" i="1" dirty="0" err="1">
                <a:solidFill>
                  <a:srgbClr val="414141"/>
                </a:solidFill>
              </a:rPr>
              <a:t>ali</a:t>
            </a:r>
            <a:r>
              <a:rPr lang="en-GB" sz="2200" i="1" dirty="0">
                <a:solidFill>
                  <a:srgbClr val="414141"/>
                </a:solidFill>
              </a:rPr>
              <a:t> citate </a:t>
            </a:r>
            <a:r>
              <a:rPr lang="en-GB" sz="2200" i="1" dirty="0" err="1">
                <a:solidFill>
                  <a:srgbClr val="414141"/>
                </a:solidFill>
              </a:rPr>
              <a:t>iz</a:t>
            </a:r>
            <a:r>
              <a:rPr lang="en-GB" sz="2200" i="1" dirty="0">
                <a:solidFill>
                  <a:srgbClr val="414141"/>
                </a:solidFill>
              </a:rPr>
              <a:t> </a:t>
            </a:r>
            <a:r>
              <a:rPr lang="en-GB" sz="2200" i="1" dirty="0" err="1">
                <a:solidFill>
                  <a:srgbClr val="414141"/>
                </a:solidFill>
              </a:rPr>
              <a:t>vašega</a:t>
            </a:r>
            <a:r>
              <a:rPr lang="en-GB" sz="2200" i="1" dirty="0">
                <a:solidFill>
                  <a:srgbClr val="414141"/>
                </a:solidFill>
              </a:rPr>
              <a:t> </a:t>
            </a:r>
            <a:r>
              <a:rPr lang="en-GB" sz="2200" i="1" dirty="0" err="1">
                <a:solidFill>
                  <a:srgbClr val="414141"/>
                </a:solidFill>
              </a:rPr>
              <a:t>procesa</a:t>
            </a:r>
            <a:r>
              <a:rPr lang="en-GB" sz="2200" i="1" dirty="0">
                <a:solidFill>
                  <a:srgbClr val="414141"/>
                </a:solidFill>
              </a:rPr>
              <a:t> </a:t>
            </a:r>
          </a:p>
          <a:p>
            <a:pPr>
              <a:lnSpc>
                <a:spcPts val="2240"/>
              </a:lnSpc>
            </a:pPr>
            <a:r>
              <a:rPr lang="en-GB" sz="2200" i="1" dirty="0">
                <a:solidFill>
                  <a:srgbClr val="414141"/>
                </a:solidFill>
              </a:rPr>
              <a:t>– </a:t>
            </a:r>
            <a:r>
              <a:rPr lang="en-GB" sz="2200" i="1" dirty="0" err="1">
                <a:solidFill>
                  <a:srgbClr val="414141"/>
                </a:solidFill>
              </a:rPr>
              <a:t>lahko</a:t>
            </a:r>
            <a:r>
              <a:rPr lang="en-GB" sz="2200" i="1" dirty="0">
                <a:solidFill>
                  <a:srgbClr val="414141"/>
                </a:solidFill>
              </a:rPr>
              <a:t> </a:t>
            </a:r>
            <a:r>
              <a:rPr lang="en-GB" sz="2200" i="1" dirty="0" err="1">
                <a:solidFill>
                  <a:srgbClr val="414141"/>
                </a:solidFill>
              </a:rPr>
              <a:t>jih</a:t>
            </a:r>
            <a:r>
              <a:rPr lang="en-GB" sz="2200" i="1" dirty="0">
                <a:solidFill>
                  <a:srgbClr val="414141"/>
                </a:solidFill>
              </a:rPr>
              <a:t> </a:t>
            </a:r>
            <a:r>
              <a:rPr lang="en-GB" sz="2200" i="1" dirty="0" err="1">
                <a:solidFill>
                  <a:srgbClr val="414141"/>
                </a:solidFill>
              </a:rPr>
              <a:t>neposredno</a:t>
            </a:r>
            <a:r>
              <a:rPr lang="en-GB" sz="2200" i="1" dirty="0">
                <a:solidFill>
                  <a:srgbClr val="414141"/>
                </a:solidFill>
              </a:rPr>
              <a:t> </a:t>
            </a:r>
            <a:r>
              <a:rPr lang="en-GB" sz="2200" i="1" dirty="0" err="1">
                <a:solidFill>
                  <a:srgbClr val="414141"/>
                </a:solidFill>
              </a:rPr>
              <a:t>vključite</a:t>
            </a:r>
            <a:r>
              <a:rPr lang="en-GB" sz="2200" i="1" dirty="0">
                <a:solidFill>
                  <a:srgbClr val="414141"/>
                </a:solidFill>
              </a:rPr>
              <a:t> v </a:t>
            </a:r>
            <a:r>
              <a:rPr lang="en-GB" sz="2200" i="1" dirty="0" err="1">
                <a:solidFill>
                  <a:srgbClr val="414141"/>
                </a:solidFill>
              </a:rPr>
              <a:t>svojo</a:t>
            </a:r>
            <a:r>
              <a:rPr lang="en-GB" sz="2200" i="1" dirty="0">
                <a:solidFill>
                  <a:srgbClr val="414141"/>
                </a:solidFill>
              </a:rPr>
              <a:t> </a:t>
            </a:r>
            <a:r>
              <a:rPr lang="en-GB" sz="2200" i="1" dirty="0" err="1">
                <a:solidFill>
                  <a:srgbClr val="414141"/>
                </a:solidFill>
              </a:rPr>
              <a:t>predstavitev</a:t>
            </a:r>
            <a:r>
              <a:rPr lang="en-GB" sz="2200" i="1" dirty="0">
                <a:solidFill>
                  <a:srgbClr val="414141"/>
                </a:solidFill>
              </a:rPr>
              <a:t>!</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BCD55F1-B052-7490-A17E-FF3E2471DEA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612481" y="4203223"/>
            <a:ext cx="3580276" cy="2659133"/>
          </a:xfrm>
          <a:prstGeom prst="rect">
            <a:avLst/>
          </a:prstGeom>
        </p:spPr>
      </p:pic>
    </p:spTree>
    <p:extLst>
      <p:ext uri="{BB962C8B-B14F-4D97-AF65-F5344CB8AC3E}">
        <p14:creationId xmlns:p14="http://schemas.microsoft.com/office/powerpoint/2010/main" val="3429980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1B6-AF48-E768-01EA-56185BE617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D6D550B-86A1-84AF-E999-0FF1BAC3441D}"/>
              </a:ext>
            </a:extLst>
          </p:cNvPr>
          <p:cNvSpPr/>
          <p:nvPr/>
        </p:nvSpPr>
        <p:spPr>
          <a:xfrm rot="16200000">
            <a:off x="6648899" y="2074394"/>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0" name="Text Placeholder 1">
            <a:extLst>
              <a:ext uri="{FF2B5EF4-FFF2-40B4-BE49-F238E27FC236}">
                <a16:creationId xmlns:a16="http://schemas.microsoft.com/office/drawing/2014/main" id="{393D00BB-531E-9794-09BA-E1D4E91B6A44}"/>
              </a:ext>
            </a:extLst>
          </p:cNvPr>
          <p:cNvSpPr txBox="1">
            <a:spLocks/>
          </p:cNvSpPr>
          <p:nvPr/>
        </p:nvSpPr>
        <p:spPr>
          <a:xfrm>
            <a:off x="6262373" y="2322567"/>
            <a:ext cx="494883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Stranka / Trg</a:t>
            </a:r>
            <a:br>
              <a:rPr lang="en-IE" sz="2200" dirty="0"/>
            </a:br>
            <a:r>
              <a:rPr lang="en-IE" sz="2200" dirty="0"/>
              <a:t>Kdo je ciljna stranka in kako velik je trg?</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Zakaj zdaj?</a:t>
            </a:r>
            <a:br>
              <a:rPr lang="en-IE" sz="2200" dirty="0"/>
            </a:br>
            <a:r>
              <a:rPr lang="en-IE" sz="2200" dirty="0"/>
              <a:t>Pokažite, zakaj je zdaj pravi čas za uvedbo te rešitve.</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Konkurenca</a:t>
            </a:r>
            <a:br>
              <a:rPr lang="en-IE" sz="2200" dirty="0"/>
            </a:br>
            <a:r>
              <a:rPr lang="en-IE" sz="2200" dirty="0"/>
              <a:t>Kdo so konkurenti in kakšna je vaša konkurenčna prednost?</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Napoved prihodkov in stroškov</a:t>
            </a:r>
            <a:br>
              <a:rPr lang="en-IE" sz="2200" dirty="0"/>
            </a:br>
            <a:r>
              <a:rPr lang="en-IE" sz="2200" dirty="0"/>
              <a:t>Opišite ključne postavke prihodkov in stroškov za naslednjih 12 mesecev.</a:t>
            </a:r>
            <a:br>
              <a:rPr lang="en-IE" sz="2200" dirty="0"/>
            </a:br>
            <a:r>
              <a:rPr lang="en-IE" sz="2200" dirty="0"/>
              <a:t>Kako boste financirali svojo idejo v naslednjem letu? Kakšen je vaš model prihodkov?</a:t>
            </a:r>
          </a:p>
          <a:p>
            <a:pPr marL="539750" indent="-539750" algn="l">
              <a:lnSpc>
                <a:spcPts val="2240"/>
              </a:lnSpc>
              <a:spcBef>
                <a:spcPts val="0"/>
              </a:spcBef>
              <a:spcAft>
                <a:spcPts val="400"/>
              </a:spcAft>
              <a:buClr>
                <a:srgbClr val="64AFAF"/>
              </a:buClr>
              <a:buSzPct val="120000"/>
              <a:buFont typeface="+mj-lt"/>
              <a:buAutoNum type="arabicPeriod" startAt="5"/>
            </a:pPr>
            <a:endParaRPr lang="en-US" sz="2200" dirty="0">
              <a:solidFill>
                <a:srgbClr val="414141"/>
              </a:solidFill>
            </a:endParaRPr>
          </a:p>
        </p:txBody>
      </p:sp>
      <p:sp>
        <p:nvSpPr>
          <p:cNvPr id="11" name="Freeform 10">
            <a:extLst>
              <a:ext uri="{FF2B5EF4-FFF2-40B4-BE49-F238E27FC236}">
                <a16:creationId xmlns:a16="http://schemas.microsoft.com/office/drawing/2014/main" id="{070896BC-3873-8C1A-9DCC-7F3E83E55B8E}"/>
              </a:ext>
            </a:extLst>
          </p:cNvPr>
          <p:cNvSpPr/>
          <p:nvPr/>
        </p:nvSpPr>
        <p:spPr>
          <a:xfrm rot="16200000">
            <a:off x="953518" y="2074395"/>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DD69897-2C17-F8E0-49E0-1D40D3BE89BD}"/>
              </a:ext>
            </a:extLst>
          </p:cNvPr>
          <p:cNvSpPr txBox="1">
            <a:spLocks/>
          </p:cNvSpPr>
          <p:nvPr/>
        </p:nvSpPr>
        <p:spPr>
          <a:xfrm>
            <a:off x="566992" y="2322567"/>
            <a:ext cx="49996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a:pPr>
            <a:r>
              <a:rPr lang="en-IE" sz="2200" b="1" dirty="0"/>
              <a:t>Ime in kratek opis</a:t>
            </a:r>
            <a:br>
              <a:rPr lang="en-IE" sz="2200" dirty="0"/>
            </a:br>
            <a:r>
              <a:rPr lang="en-IE" sz="2200" dirty="0"/>
              <a:t>Na kratko opišite svojo rešitev ali izdelek.</a:t>
            </a:r>
          </a:p>
          <a:p>
            <a:pPr marL="539750" indent="-539750" algn="l">
              <a:lnSpc>
                <a:spcPts val="2240"/>
              </a:lnSpc>
              <a:spcBef>
                <a:spcPts val="0"/>
              </a:spcBef>
              <a:spcAft>
                <a:spcPts val="400"/>
              </a:spcAft>
              <a:buClr>
                <a:srgbClr val="64AFAF"/>
              </a:buClr>
              <a:buSzPct val="120000"/>
              <a:buFont typeface="+mj-lt"/>
              <a:buAutoNum type="arabicPeriod"/>
            </a:pPr>
            <a:r>
              <a:rPr lang="en-IE" sz="2200" b="1" dirty="0"/>
              <a:t>Problem</a:t>
            </a:r>
            <a:br>
              <a:rPr lang="en-IE" sz="2200" dirty="0"/>
            </a:br>
            <a:r>
              <a:rPr lang="en-IE" sz="2200" dirty="0"/>
              <a:t>S kakšnim problemom se sooča ciljna skupina?</a:t>
            </a:r>
          </a:p>
          <a:p>
            <a:pPr marL="539750" indent="-539750" algn="l">
              <a:lnSpc>
                <a:spcPts val="2240"/>
              </a:lnSpc>
              <a:spcBef>
                <a:spcPts val="0"/>
              </a:spcBef>
              <a:spcAft>
                <a:spcPts val="400"/>
              </a:spcAft>
              <a:buClr>
                <a:srgbClr val="64AFAF"/>
              </a:buClr>
              <a:buSzPct val="120000"/>
              <a:buFont typeface="+mj-lt"/>
              <a:buAutoNum type="arabicPeriod"/>
            </a:pPr>
            <a:r>
              <a:rPr lang="en-IE" sz="2200" b="1" dirty="0"/>
              <a:t>Rešitev</a:t>
            </a:r>
            <a:br>
              <a:rPr lang="en-IE" sz="2200" dirty="0"/>
            </a:br>
            <a:r>
              <a:rPr lang="en-IE" sz="2200" dirty="0"/>
              <a:t>Kako vaša ideja rešuje ta konkretni problem?</a:t>
            </a:r>
          </a:p>
          <a:p>
            <a:pPr marL="539750" indent="-539750" algn="l">
              <a:lnSpc>
                <a:spcPts val="2240"/>
              </a:lnSpc>
              <a:spcBef>
                <a:spcPts val="0"/>
              </a:spcBef>
              <a:spcAft>
                <a:spcPts val="400"/>
              </a:spcAft>
              <a:buClr>
                <a:srgbClr val="64AFAF"/>
              </a:buClr>
              <a:buSzPct val="120000"/>
              <a:buFont typeface="+mj-lt"/>
              <a:buAutoNum type="arabicPeriod"/>
            </a:pPr>
            <a:r>
              <a:rPr lang="en-IE" sz="2200" b="1" dirty="0"/>
              <a:t>Ekipa</a:t>
            </a:r>
            <a:br>
              <a:rPr lang="en-IE" sz="2200" dirty="0"/>
            </a:br>
            <a:r>
              <a:rPr lang="en-IE" sz="2200" dirty="0"/>
              <a:t>Poudarite prednosti vaše ekipe.</a:t>
            </a:r>
          </a:p>
          <a:p>
            <a:pPr marL="539750" indent="-539750" algn="l">
              <a:lnSpc>
                <a:spcPts val="2240"/>
              </a:lnSpc>
              <a:spcBef>
                <a:spcPts val="0"/>
              </a:spcBef>
              <a:spcAft>
                <a:spcPts val="400"/>
              </a:spcAft>
              <a:buClr>
                <a:srgbClr val="64AFAF"/>
              </a:buClr>
              <a:buSzPct val="120000"/>
              <a:buFont typeface="+mj-lt"/>
              <a:buAutoNum type="arabicPeriod"/>
            </a:pPr>
            <a:endParaRPr lang="en-IE" sz="2200" dirty="0"/>
          </a:p>
          <a:p>
            <a:pPr marL="539750" indent="-539750" algn="l">
              <a:lnSpc>
                <a:spcPts val="2240"/>
              </a:lnSpc>
              <a:spcBef>
                <a:spcPts val="0"/>
              </a:spcBef>
              <a:spcAft>
                <a:spcPts val="400"/>
              </a:spcAft>
              <a:buClr>
                <a:srgbClr val="64AFAF"/>
              </a:buClr>
              <a:buSzPct val="120000"/>
              <a:buFont typeface="+mj-lt"/>
              <a:buAutoNum type="arabicPeriod"/>
            </a:pPr>
            <a:endParaRPr lang="en-US" sz="2200" dirty="0">
              <a:solidFill>
                <a:srgbClr val="414141"/>
              </a:solidFill>
            </a:endParaRPr>
          </a:p>
        </p:txBody>
      </p:sp>
      <p:cxnSp>
        <p:nvCxnSpPr>
          <p:cNvPr id="13" name="Straight Connector 12">
            <a:extLst>
              <a:ext uri="{FF2B5EF4-FFF2-40B4-BE49-F238E27FC236}">
                <a16:creationId xmlns:a16="http://schemas.microsoft.com/office/drawing/2014/main" id="{71CEF4B4-B711-DF1C-AD2C-912DE3E27EC1}"/>
              </a:ext>
            </a:extLst>
          </p:cNvPr>
          <p:cNvCxnSpPr>
            <a:cxnSpLocks/>
          </p:cNvCxnSpPr>
          <p:nvPr/>
        </p:nvCxnSpPr>
        <p:spPr>
          <a:xfrm>
            <a:off x="-9079" y="1108150"/>
            <a:ext cx="109953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E11964C-A0A0-06D0-A2CF-EDF5024E19A8}"/>
              </a:ext>
            </a:extLst>
          </p:cNvPr>
          <p:cNvSpPr txBox="1">
            <a:spLocks/>
          </p:cNvSpPr>
          <p:nvPr/>
        </p:nvSpPr>
        <p:spPr>
          <a:xfrm>
            <a:off x="485146" y="418331"/>
            <a:ext cx="1050114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predstavitve </a:t>
            </a:r>
            <a:r>
              <a:rPr lang="en-US" dirty="0" err="1"/>
              <a:t>Gulleggið </a:t>
            </a:r>
            <a:r>
              <a:rPr lang="en-US" dirty="0"/>
              <a:t>(Zlato jajce)</a:t>
            </a:r>
            <a:endParaRPr lang="en-GB" dirty="0"/>
          </a:p>
          <a:p>
            <a:pPr>
              <a:lnSpc>
                <a:spcPts val="3720"/>
              </a:lnSpc>
            </a:pPr>
            <a:endParaRPr lang="en-US" dirty="0"/>
          </a:p>
        </p:txBody>
      </p:sp>
      <p:sp>
        <p:nvSpPr>
          <p:cNvPr id="15" name="Text Placeholder 6">
            <a:extLst>
              <a:ext uri="{FF2B5EF4-FFF2-40B4-BE49-F238E27FC236}">
                <a16:creationId xmlns:a16="http://schemas.microsoft.com/office/drawing/2014/main" id="{BF0190C9-C4BC-0C07-27B9-67B236FE436A}"/>
              </a:ext>
            </a:extLst>
          </p:cNvPr>
          <p:cNvSpPr txBox="1">
            <a:spLocks/>
          </p:cNvSpPr>
          <p:nvPr/>
        </p:nvSpPr>
        <p:spPr>
          <a:xfrm>
            <a:off x="475316" y="1243464"/>
            <a:ext cx="847224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8 elementov, ki jih je treba vključiti v predstavitev</a:t>
            </a:r>
          </a:p>
          <a:p>
            <a:pPr>
              <a:lnSpc>
                <a:spcPts val="3100"/>
              </a:lnSpc>
            </a:pPr>
            <a:endParaRPr lang="it-IT" dirty="0"/>
          </a:p>
        </p:txBody>
      </p:sp>
      <p:sp>
        <p:nvSpPr>
          <p:cNvPr id="23" name="TextBox 6">
            <a:extLst>
              <a:ext uri="{FF2B5EF4-FFF2-40B4-BE49-F238E27FC236}">
                <a16:creationId xmlns:a16="http://schemas.microsoft.com/office/drawing/2014/main" id="{F961FE87-4C5F-BEA4-046B-A8465D7EFBC3}"/>
              </a:ext>
            </a:extLst>
          </p:cNvPr>
          <p:cNvSpPr txBox="1"/>
          <p:nvPr/>
        </p:nvSpPr>
        <p:spPr>
          <a:xfrm>
            <a:off x="-9079" y="6224306"/>
            <a:ext cx="3283734" cy="276999"/>
          </a:xfrm>
          <a:prstGeom prst="rect">
            <a:avLst/>
          </a:prstGeom>
          <a:solidFill>
            <a:srgbClr val="64AFA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dirty="0">
                <a:solidFill>
                  <a:schemeClr val="bg1"/>
                </a:solidFill>
              </a:rPr>
              <a:t>Vir:</a:t>
            </a:r>
            <a:r>
              <a:rPr lang="en-IE" sz="1200" dirty="0">
                <a:solidFill>
                  <a:schemeClr val="bg1"/>
                </a:solidFill>
                <a:hlinkClick r:id="rId2">
                  <a:extLst>
                    <a:ext uri="{A12FA001-AC4F-418D-AE19-62706E023703}">
                      <ahyp:hlinkClr xmlns:ahyp="http://schemas.microsoft.com/office/drawing/2018/hyperlinkcolor" val="tx"/>
                    </a:ext>
                  </a:extLst>
                </a:hlinkClick>
              </a:rPr>
              <a:t> https://gulleggid.is/masterclass/</a:t>
            </a:r>
            <a:endParaRPr lang="en-IE" sz="1200" dirty="0">
              <a:solidFill>
                <a:schemeClr val="bg1"/>
              </a:solidFill>
            </a:endParaRPr>
          </a:p>
        </p:txBody>
      </p:sp>
      <p:pic>
        <p:nvPicPr>
          <p:cNvPr id="24" name="Picture 23">
            <a:extLst>
              <a:ext uri="{FF2B5EF4-FFF2-40B4-BE49-F238E27FC236}">
                <a16:creationId xmlns:a16="http://schemas.microsoft.com/office/drawing/2014/main" id="{6E22F044-96CD-08DC-3722-475CB7CADE8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38854" y="5372649"/>
            <a:ext cx="3580276" cy="2659133"/>
          </a:xfrm>
          <a:prstGeom prst="rect">
            <a:avLst/>
          </a:prstGeom>
        </p:spPr>
      </p:pic>
      <p:sp>
        <p:nvSpPr>
          <p:cNvPr id="25" name="Slide Number Placeholder 5">
            <a:extLst>
              <a:ext uri="{FF2B5EF4-FFF2-40B4-BE49-F238E27FC236}">
                <a16:creationId xmlns:a16="http://schemas.microsoft.com/office/drawing/2014/main" id="{8764D3B8-7547-6320-3DF3-8B05585F14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Tree>
    <p:extLst>
      <p:ext uri="{BB962C8B-B14F-4D97-AF65-F5344CB8AC3E}">
        <p14:creationId xmlns:p14="http://schemas.microsoft.com/office/powerpoint/2010/main" val="1987145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Dodatne predloge za vire, vaje itd.</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lIns="91440" tIns="45720" rIns="91440" bIns="45720" anchor="t">
            <a:noAutofit/>
          </a:bodyPr>
          <a:lstStyle/>
          <a:p>
            <a:pPr>
              <a:lnSpc>
                <a:spcPts val="6220"/>
              </a:lnSpc>
              <a:spcBef>
                <a:spcPts val="0"/>
              </a:spcBef>
            </a:pPr>
            <a:r>
              <a:rPr lang="en-IE" sz="6600" b="1"/>
              <a:t>Viri</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Avtorske pravice za fotografije: Slike so uporabljene v skladu z licenco iz</a:t>
            </a:r>
          </a:p>
          <a:p>
            <a:pPr algn="ctr"/>
            <a:r>
              <a:rPr lang="en-GB" sz="1200" dirty="0"/>
              <a:t> knjižnice Microsoft 365.</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52</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53</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 orodja in predloge</a:t>
            </a:r>
          </a:p>
        </p:txBody>
      </p:sp>
      <p:graphicFrame>
        <p:nvGraphicFramePr>
          <p:cNvPr id="13" name="Table 12">
            <a:extLst>
              <a:ext uri="{FF2B5EF4-FFF2-40B4-BE49-F238E27FC236}">
                <a16:creationId xmlns:a16="http://schemas.microsoft.com/office/drawing/2014/main" id="{0D9D1C71-D721-E416-428A-7569D34B0B42}"/>
              </a:ext>
            </a:extLst>
          </p:cNvPr>
          <p:cNvGraphicFramePr>
            <a:graphicFrameLocks noGrp="1"/>
          </p:cNvGraphicFramePr>
          <p:nvPr>
            <p:extLst>
              <p:ext uri="{D42A27DB-BD31-4B8C-83A1-F6EECF244321}">
                <p14:modId xmlns:p14="http://schemas.microsoft.com/office/powerpoint/2010/main" val="4059920110"/>
              </p:ext>
            </p:extLst>
          </p:nvPr>
        </p:nvGraphicFramePr>
        <p:xfrm>
          <a:off x="792765" y="1423396"/>
          <a:ext cx="10394068" cy="4979715"/>
        </p:xfrm>
        <a:graphic>
          <a:graphicData uri="http://schemas.openxmlformats.org/drawingml/2006/table">
            <a:tbl>
              <a:tblPr firstRow="1" bandRow="1">
                <a:tableStyleId>{5C22544A-7EE6-4342-B048-85BDC9FD1C3A}</a:tableStyleId>
              </a:tblPr>
              <a:tblGrid>
                <a:gridCol w="2891728">
                  <a:extLst>
                    <a:ext uri="{9D8B030D-6E8A-4147-A177-3AD203B41FA5}">
                      <a16:colId xmlns:a16="http://schemas.microsoft.com/office/drawing/2014/main" val="2947246601"/>
                    </a:ext>
                  </a:extLst>
                </a:gridCol>
                <a:gridCol w="7502340">
                  <a:extLst>
                    <a:ext uri="{9D8B030D-6E8A-4147-A177-3AD203B41FA5}">
                      <a16:colId xmlns:a16="http://schemas.microsoft.com/office/drawing/2014/main" val="4224813332"/>
                    </a:ext>
                  </a:extLst>
                </a:gridCol>
              </a:tblGrid>
              <a:tr h="363921">
                <a:tc>
                  <a:txBody>
                    <a:bodyPr/>
                    <a:lstStyle/>
                    <a:p>
                      <a:r>
                        <a:rPr lang="en-IE" sz="2400" dirty="0"/>
                        <a: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64547">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GB" sz="1800" kern="1200" dirty="0">
                          <a:solidFill>
                            <a:srgbClr val="414141"/>
                          </a:solidFill>
                          <a:latin typeface="+mn-lt"/>
                          <a:ea typeface="+mn-ea"/>
                          <a:cs typeface="+mn-cs"/>
                        </a:rPr>
                        <a:t>Pine Joseph; Gilmore, James H. (2011), </a:t>
                      </a:r>
                      <a:r>
                        <a:rPr lang="en-GB" sz="1800" b="1" kern="1200" dirty="0">
                          <a:solidFill>
                            <a:srgbClr val="414141"/>
                          </a:solidFill>
                          <a:latin typeface="+mn-lt"/>
                          <a:ea typeface="+mn-ea"/>
                          <a:cs typeface="+mn-cs"/>
                        </a:rPr>
                        <a:t>The Experience Economy</a:t>
                      </a:r>
                      <a:r>
                        <a:rPr lang="en-GB" sz="1800" kern="1200" dirty="0">
                          <a:solidFill>
                            <a:srgbClr val="414141"/>
                          </a:solidFill>
                          <a:latin typeface="+mn-lt"/>
                          <a:ea typeface="+mn-ea"/>
                          <a:cs typeface="+mn-cs"/>
                        </a:rPr>
                        <a:t>, posodobljena izdaja, Harvard Business Review Press Kindle Edition</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dirty="0">
                          <a:solidFill>
                            <a:srgbClr val="414141"/>
                          </a:solidFill>
                        </a:rPr>
                        <a:t>Ključna poslovna knjiga, ki opisuje, kako deluje izkušenjska ekonomija, kaj je to in predstavlja številne študije primerov, iz katerih se lahko učite</a:t>
                      </a:r>
                      <a:r>
                        <a:rPr lang="en-IE" dirty="0">
                          <a:solidFill>
                            <a:srgbClr val="414141"/>
                          </a:solidFill>
                        </a:rPr>
                        <a:t>. Ta </a:t>
                      </a:r>
                      <a:r>
                        <a:rPr lang="en-IE" dirty="0" err="1">
                          <a:solidFill>
                            <a:srgbClr val="414141"/>
                          </a:solidFill>
                        </a:rPr>
                        <a:t>povezava</a:t>
                      </a:r>
                      <a:r>
                        <a:rPr lang="en-IE" dirty="0">
                          <a:solidFill>
                            <a:srgbClr val="414141"/>
                          </a:solidFill>
                        </a:rPr>
                        <a:t> </a:t>
                      </a:r>
                      <a:r>
                        <a:rPr lang="en-IE" dirty="0" err="1">
                          <a:solidFill>
                            <a:srgbClr val="414141"/>
                          </a:solidFill>
                        </a:rPr>
                        <a:t>ponuja</a:t>
                      </a:r>
                      <a:r>
                        <a:rPr lang="en-IE" dirty="0">
                          <a:solidFill>
                            <a:srgbClr val="414141"/>
                          </a:solidFill>
                        </a:rPr>
                        <a:t> </a:t>
                      </a:r>
                      <a:r>
                        <a:rPr lang="en-IE" dirty="0" err="1">
                          <a:solidFill>
                            <a:srgbClr val="414141"/>
                          </a:solidFill>
                        </a:rPr>
                        <a:t>uvod</a:t>
                      </a:r>
                      <a:r>
                        <a:rPr lang="en-IE" dirty="0">
                          <a:solidFill>
                            <a:srgbClr val="414141"/>
                          </a:solidFill>
                        </a:rPr>
                        <a:t> v </a:t>
                      </a:r>
                      <a:r>
                        <a:rPr lang="en-IE" dirty="0" err="1">
                          <a:solidFill>
                            <a:srgbClr val="414141"/>
                          </a:solidFill>
                        </a:rPr>
                        <a:t>ideje</a:t>
                      </a:r>
                      <a:r>
                        <a:rPr lang="en-IE" dirty="0">
                          <a:solidFill>
                            <a:srgbClr val="414141"/>
                          </a:solidFill>
                        </a:rPr>
                        <a:t>, ki </a:t>
                      </a:r>
                      <a:r>
                        <a:rPr lang="en-IE" dirty="0" err="1">
                          <a:solidFill>
                            <a:srgbClr val="414141"/>
                          </a:solidFill>
                        </a:rPr>
                        <a:t>stojijo</a:t>
                      </a:r>
                      <a:r>
                        <a:rPr lang="en-IE" dirty="0">
                          <a:solidFill>
                            <a:srgbClr val="414141"/>
                          </a:solidFill>
                        </a:rPr>
                        <a:t> za </a:t>
                      </a:r>
                      <a:r>
                        <a:rPr lang="en-IE" dirty="0" err="1">
                          <a:solidFill>
                            <a:srgbClr val="414141"/>
                          </a:solidFill>
                        </a:rPr>
                        <a:t>tem</a:t>
                      </a:r>
                      <a:r>
                        <a:rPr lang="en-IE" dirty="0">
                          <a:solidFill>
                            <a:srgbClr val="414141"/>
                          </a:solidFill>
                        </a:rPr>
                        <a:t> </a:t>
                      </a:r>
                      <a:r>
                        <a:rPr lang="en-IE" dirty="0" err="1">
                          <a:solidFill>
                            <a:srgbClr val="414141"/>
                          </a:solidFill>
                        </a:rPr>
                        <a:t>konceptom</a:t>
                      </a:r>
                      <a:r>
                        <a:rPr lang="en-IE" dirty="0">
                          <a:solidFill>
                            <a:srgbClr val="414141"/>
                          </a:solidFill>
                        </a:rPr>
                        <a:t>:</a:t>
                      </a:r>
                      <a:r>
                        <a:rPr lang="en-IE"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73284">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Pitch</a:t>
                      </a:r>
                      <a:r>
                        <a:rPr lang="en-US" b="1" dirty="0">
                          <a:solidFill>
                            <a:srgbClr val="459597"/>
                          </a:solidFill>
                        </a:rPr>
                        <a:t> </a:t>
                      </a:r>
                      <a:r>
                        <a:rPr lang="en-US" b="1" dirty="0" err="1">
                          <a:solidFill>
                            <a:srgbClr val="459597"/>
                          </a:solidFill>
                        </a:rPr>
                        <a:t>Deck</a:t>
                      </a:r>
                      <a:r>
                        <a:rPr lang="en-US" b="1" dirty="0">
                          <a:solidFill>
                            <a:srgbClr val="459597"/>
                          </a:solidFill>
                        </a:rPr>
                        <a:t> </a:t>
                      </a:r>
                      <a:r>
                        <a:rPr lang="en-US" b="1" dirty="0" err="1">
                          <a:solidFill>
                            <a:srgbClr val="459597"/>
                          </a:solidFill>
                        </a:rPr>
                        <a:t>Masterclass</a:t>
                      </a:r>
                      <a:r>
                        <a:rPr lang="en-US" b="1" dirty="0">
                          <a:solidFill>
                            <a:srgbClr val="459597"/>
                          </a:solidFill>
                        </a:rPr>
                        <a:t> (</a:t>
                      </a:r>
                      <a:r>
                        <a:rPr lang="en-US" b="1" dirty="0" err="1">
                          <a:solidFill>
                            <a:srgbClr val="459597"/>
                          </a:solidFill>
                        </a:rPr>
                        <a:t>Gulleggið</a:t>
                      </a:r>
                      <a:r>
                        <a:rPr lang="en-US" b="1" dirty="0">
                          <a:solidFill>
                            <a:srgbClr val="459597"/>
                          </a:solidFill>
                        </a:rPr>
                        <a:t>)</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Kratke islandske video lekcije, ki pojasnjujejo, kako korak za korakom sestaviti svojo predstavitev. Idealno za podjetnike, ki se prvič podajajo v turizem ali ustvarjalne sektorje.</a:t>
                      </a:r>
                      <a:br>
                        <a:rPr lang="en-US" dirty="0">
                          <a:solidFill>
                            <a:srgbClr val="414141"/>
                          </a:solidFill>
                        </a:rPr>
                      </a:br>
                      <a:r>
                        <a:rPr lang="en-US" dirty="0">
                          <a:solidFill>
                            <a:srgbClr val="459597"/>
                          </a:solidFill>
                          <a:hlinkClick r:id="rId3">
                            <a:extLst>
                              <a:ext uri="{A12FA001-AC4F-418D-AE19-62706E023703}">
                                <ahyp:hlinkClr xmlns:ahyp="http://schemas.microsoft.com/office/drawing/2018/hyperlinkcolor" val="tx"/>
                              </a:ext>
                            </a:extLst>
                          </a:hlinkClick>
                        </a:rPr>
                        <a:t>Obiščite: https://gulleggid.is/masterclass/</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Canva – brezplačne predloge za predstavitve</a:t>
                      </a:r>
                      <a:endParaRPr lang="en-US"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Vnaprej oblikovane predstavitve s sodobnimi vizualnimi elementi, ki jih lahko prilagodite s funkcijo povleci in spusti. Enostavno jih prilagodite tonu in slogu vašega koncepta.</a:t>
                      </a:r>
                      <a:br>
                        <a:rPr lang="en-US" dirty="0">
                          <a:solidFill>
                            <a:srgbClr val="414141"/>
                          </a:solidFill>
                        </a:rPr>
                      </a:br>
                      <a:r>
                        <a:rPr lang="en-US" dirty="0">
                          <a:solidFill>
                            <a:srgbClr val="459597"/>
                          </a:solidFill>
                          <a:hlinkClick r:id="rId4">
                            <a:extLst>
                              <a:ext uri="{A12FA001-AC4F-418D-AE19-62706E023703}">
                                <ahyp:hlinkClr xmlns:ahyp="http://schemas.microsoft.com/office/drawing/2018/hyperlinkcolor" val="tx"/>
                              </a:ext>
                            </a:extLst>
                          </a:hlinkClick>
                        </a:rPr>
                        <a:t>Obiščite: https://www.canva.com/presentations/pitch-deck/</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Typeform</a:t>
                      </a:r>
                      <a:r>
                        <a:rPr lang="en-US" b="1" dirty="0">
                          <a:solidFill>
                            <a:srgbClr val="459597"/>
                          </a:solidFill>
                        </a:rPr>
                        <a:t> – Ustvarjanje anket za povratne informacije gostov</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Uporabite to za zbiranje mnenj gostov in preizkušanje delov vašega koncepta. Odlično za potrditev vaše ideje.</a:t>
                      </a:r>
                      <a:br>
                        <a:rPr lang="en-US" dirty="0">
                          <a:solidFill>
                            <a:srgbClr val="414141"/>
                          </a:solidFill>
                        </a:rPr>
                      </a:br>
                      <a:r>
                        <a:rPr lang="en-US" dirty="0">
                          <a:solidFill>
                            <a:srgbClr val="459597"/>
                          </a:solidFill>
                          <a:hlinkClick r:id="rId5">
                            <a:extLst>
                              <a:ext uri="{A12FA001-AC4F-418D-AE19-62706E023703}">
                                <ahyp:hlinkClr xmlns:ahyp="http://schemas.microsoft.com/office/drawing/2018/hyperlinkcolor" val="tx"/>
                              </a:ext>
                            </a:extLst>
                          </a:hlinkClick>
                        </a:rPr>
                        <a:t>Obiščite: https://www.typeform.com/</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54</a:t>
            </a:fld>
            <a:endParaRPr lang="fr-CA" sz="1200" dirty="0">
              <a:solidFill>
                <a:schemeClr val="bg1"/>
              </a:solidFill>
            </a:endParaRPr>
          </a:p>
        </p:txBody>
      </p:sp>
      <p:sp>
        <p:nvSpPr>
          <p:cNvPr id="9" name="Freeform 8">
            <a:extLst>
              <a:ext uri="{FF2B5EF4-FFF2-40B4-BE49-F238E27FC236}">
                <a16:creationId xmlns:a16="http://schemas.microsoft.com/office/drawing/2014/main" id="{BD24F390-CA83-D060-6539-AAAB0947BA7D}"/>
              </a:ext>
            </a:extLst>
          </p:cNvPr>
          <p:cNvSpPr/>
          <p:nvPr/>
        </p:nvSpPr>
        <p:spPr>
          <a:xfrm>
            <a:off x="-16042" y="426469"/>
            <a:ext cx="6923227" cy="875479"/>
          </a:xfrm>
          <a:custGeom>
            <a:avLst/>
            <a:gdLst>
              <a:gd name="connsiteX0" fmla="*/ 0 w 6923227"/>
              <a:gd name="connsiteY0" fmla="*/ 0 h 875479"/>
              <a:gd name="connsiteX1" fmla="*/ 80576 w 6923227"/>
              <a:gd name="connsiteY1" fmla="*/ 0 h 875479"/>
              <a:gd name="connsiteX2" fmla="*/ 668663 w 6923227"/>
              <a:gd name="connsiteY2" fmla="*/ 0 h 875479"/>
              <a:gd name="connsiteX3" fmla="*/ 804514 w 6923227"/>
              <a:gd name="connsiteY3" fmla="*/ 0 h 875479"/>
              <a:gd name="connsiteX4" fmla="*/ 1709725 w 6923227"/>
              <a:gd name="connsiteY4" fmla="*/ 0 h 875479"/>
              <a:gd name="connsiteX5" fmla="*/ 2213147 w 6923227"/>
              <a:gd name="connsiteY5" fmla="*/ 0 h 875479"/>
              <a:gd name="connsiteX6" fmla="*/ 2433663 w 6923227"/>
              <a:gd name="connsiteY6" fmla="*/ 0 h 875479"/>
              <a:gd name="connsiteX7" fmla="*/ 2937085 w 6923227"/>
              <a:gd name="connsiteY7" fmla="*/ 0 h 875479"/>
              <a:gd name="connsiteX8" fmla="*/ 3842296 w 6923227"/>
              <a:gd name="connsiteY8" fmla="*/ 0 h 875479"/>
              <a:gd name="connsiteX9" fmla="*/ 3978147 w 6923227"/>
              <a:gd name="connsiteY9" fmla="*/ 0 h 875479"/>
              <a:gd name="connsiteX10" fmla="*/ 4566234 w 6923227"/>
              <a:gd name="connsiteY10" fmla="*/ 0 h 875479"/>
              <a:gd name="connsiteX11" fmla="*/ 4702085 w 6923227"/>
              <a:gd name="connsiteY11" fmla="*/ 0 h 875479"/>
              <a:gd name="connsiteX12" fmla="*/ 5607296 w 6923227"/>
              <a:gd name="connsiteY12" fmla="*/ 0 h 875479"/>
              <a:gd name="connsiteX13" fmla="*/ 6331234 w 6923227"/>
              <a:gd name="connsiteY13" fmla="*/ 0 h 875479"/>
              <a:gd name="connsiteX14" fmla="*/ 6923227 w 6923227"/>
              <a:gd name="connsiteY14" fmla="*/ 473717 h 875479"/>
              <a:gd name="connsiteX15" fmla="*/ 6923227 w 6923227"/>
              <a:gd name="connsiteY15" fmla="*/ 875479 h 875479"/>
              <a:gd name="connsiteX16" fmla="*/ 6199289 w 6923227"/>
              <a:gd name="connsiteY16" fmla="*/ 875479 h 875479"/>
              <a:gd name="connsiteX17" fmla="*/ 5294078 w 6923227"/>
              <a:gd name="connsiteY17" fmla="*/ 875479 h 875479"/>
              <a:gd name="connsiteX18" fmla="*/ 5158227 w 6923227"/>
              <a:gd name="connsiteY18" fmla="*/ 875479 h 875479"/>
              <a:gd name="connsiteX19" fmla="*/ 4570140 w 6923227"/>
              <a:gd name="connsiteY19" fmla="*/ 875479 h 875479"/>
              <a:gd name="connsiteX20" fmla="*/ 4434289 w 6923227"/>
              <a:gd name="connsiteY20" fmla="*/ 875479 h 875479"/>
              <a:gd name="connsiteX21" fmla="*/ 3529078 w 6923227"/>
              <a:gd name="connsiteY21" fmla="*/ 875479 h 875479"/>
              <a:gd name="connsiteX22" fmla="*/ 2805140 w 6923227"/>
              <a:gd name="connsiteY22" fmla="*/ 875479 h 875479"/>
              <a:gd name="connsiteX23" fmla="*/ 2433663 w 6923227"/>
              <a:gd name="connsiteY23" fmla="*/ 875479 h 875479"/>
              <a:gd name="connsiteX24" fmla="*/ 1709725 w 6923227"/>
              <a:gd name="connsiteY24" fmla="*/ 875479 h 875479"/>
              <a:gd name="connsiteX25" fmla="*/ 804514 w 6923227"/>
              <a:gd name="connsiteY25" fmla="*/ 875479 h 875479"/>
              <a:gd name="connsiteX26" fmla="*/ 668663 w 6923227"/>
              <a:gd name="connsiteY26" fmla="*/ 875479 h 875479"/>
              <a:gd name="connsiteX27" fmla="*/ 80576 w 6923227"/>
              <a:gd name="connsiteY27" fmla="*/ 875479 h 875479"/>
              <a:gd name="connsiteX28" fmla="*/ 0 w 6923227"/>
              <a:gd name="connsiteY28" fmla="*/ 875479 h 875479"/>
              <a:gd name="connsiteX29" fmla="*/ 0 w 6923227"/>
              <a:gd name="connsiteY29" fmla="*/ 537958 h 875479"/>
              <a:gd name="connsiteX30" fmla="*/ 0 w 6923227"/>
              <a:gd name="connsiteY30" fmla="*/ 445314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3227" h="875479">
                <a:moveTo>
                  <a:pt x="0" y="0"/>
                </a:moveTo>
                <a:lnTo>
                  <a:pt x="80576" y="0"/>
                </a:lnTo>
                <a:lnTo>
                  <a:pt x="668663" y="0"/>
                </a:lnTo>
                <a:lnTo>
                  <a:pt x="804514" y="0"/>
                </a:lnTo>
                <a:lnTo>
                  <a:pt x="1709725" y="0"/>
                </a:lnTo>
                <a:lnTo>
                  <a:pt x="2213147" y="0"/>
                </a:lnTo>
                <a:lnTo>
                  <a:pt x="2433663" y="0"/>
                </a:lnTo>
                <a:lnTo>
                  <a:pt x="2937085" y="0"/>
                </a:lnTo>
                <a:lnTo>
                  <a:pt x="3842296" y="0"/>
                </a:lnTo>
                <a:lnTo>
                  <a:pt x="3978147" y="0"/>
                </a:lnTo>
                <a:lnTo>
                  <a:pt x="4566234" y="0"/>
                </a:lnTo>
                <a:lnTo>
                  <a:pt x="4702085" y="0"/>
                </a:lnTo>
                <a:lnTo>
                  <a:pt x="5607296" y="0"/>
                </a:lnTo>
                <a:lnTo>
                  <a:pt x="6331234" y="0"/>
                </a:lnTo>
                <a:cubicBezTo>
                  <a:pt x="6657206" y="0"/>
                  <a:pt x="6923227" y="212873"/>
                  <a:pt x="6923227" y="473717"/>
                </a:cubicBezTo>
                <a:lnTo>
                  <a:pt x="6923227" y="875479"/>
                </a:lnTo>
                <a:lnTo>
                  <a:pt x="6199289" y="875479"/>
                </a:lnTo>
                <a:lnTo>
                  <a:pt x="5294078" y="875479"/>
                </a:lnTo>
                <a:lnTo>
                  <a:pt x="5158227" y="875479"/>
                </a:lnTo>
                <a:lnTo>
                  <a:pt x="4570140" y="875479"/>
                </a:lnTo>
                <a:lnTo>
                  <a:pt x="4434289" y="875479"/>
                </a:lnTo>
                <a:lnTo>
                  <a:pt x="3529078" y="875479"/>
                </a:lnTo>
                <a:lnTo>
                  <a:pt x="2805140" y="875479"/>
                </a:lnTo>
                <a:lnTo>
                  <a:pt x="2433663" y="875479"/>
                </a:lnTo>
                <a:lnTo>
                  <a:pt x="1709725" y="875479"/>
                </a:lnTo>
                <a:lnTo>
                  <a:pt x="804514" y="875479"/>
                </a:lnTo>
                <a:lnTo>
                  <a:pt x="668663" y="875479"/>
                </a:lnTo>
                <a:lnTo>
                  <a:pt x="80576" y="875479"/>
                </a:lnTo>
                <a:lnTo>
                  <a:pt x="0" y="875479"/>
                </a:lnTo>
                <a:lnTo>
                  <a:pt x="0" y="537958"/>
                </a:lnTo>
                <a:lnTo>
                  <a:pt x="0" y="445314"/>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Dodatna orodja in predloge</a:t>
            </a:r>
          </a:p>
        </p:txBody>
      </p:sp>
      <p:graphicFrame>
        <p:nvGraphicFramePr>
          <p:cNvPr id="7" name="Table 6">
            <a:extLst>
              <a:ext uri="{FF2B5EF4-FFF2-40B4-BE49-F238E27FC236}">
                <a16:creationId xmlns:a16="http://schemas.microsoft.com/office/drawing/2014/main" id="{5E0E7194-B2EF-FE9D-5485-7ACB3D2B23C1}"/>
              </a:ext>
            </a:extLst>
          </p:cNvPr>
          <p:cNvGraphicFramePr>
            <a:graphicFrameLocks noGrp="1"/>
          </p:cNvGraphicFramePr>
          <p:nvPr>
            <p:extLst>
              <p:ext uri="{D42A27DB-BD31-4B8C-83A1-F6EECF244321}">
                <p14:modId xmlns:p14="http://schemas.microsoft.com/office/powerpoint/2010/main" val="354556144"/>
              </p:ext>
            </p:extLst>
          </p:nvPr>
        </p:nvGraphicFramePr>
        <p:xfrm>
          <a:off x="792766" y="1503164"/>
          <a:ext cx="10404000" cy="3989490"/>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495634">
                <a:tc>
                  <a:txBody>
                    <a:bodyPr/>
                    <a:lstStyle/>
                    <a:p>
                      <a:r>
                        <a:rPr lang="en-IE" sz="2400"/>
                        <a:t>Ime</a:t>
                      </a:r>
                      <a:endParaRPr lang="en-I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82176">
                <a:tc>
                  <a:txBody>
                    <a:bodyPr/>
                    <a:lstStyle/>
                    <a:p>
                      <a:r>
                        <a:rPr lang="en-US" b="1" dirty="0"/>
                        <a:t>Partnerji univerzitetnih laboratorijev – Priročnik za predstavitve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414141"/>
                          </a:solidFill>
                        </a:rPr>
                        <a:t>Jasna pojasnila vsake diapozitive v 10-stopenjski predstavitvi s primeri, osredotočenimi na poslovni svet.</a:t>
                      </a:r>
                      <a:br>
                        <a:rPr lang="en-US" dirty="0">
                          <a:solidFill>
                            <a:srgbClr val="414141"/>
                          </a:solidFill>
                        </a:rPr>
                      </a:br>
                      <a:r>
                        <a:rPr lang="en-US" dirty="0">
                          <a:solidFill>
                            <a:srgbClr val="459597"/>
                          </a:solidFill>
                          <a:hlinkClick r:id="rId2">
                            <a:extLst>
                              <a:ext uri="{A12FA001-AC4F-418D-AE19-62706E023703}">
                                <ahyp:hlinkClr xmlns:ahyp="http://schemas.microsoft.com/office/drawing/2018/hyperlinkcolor" val="tx"/>
                              </a:ext>
                            </a:extLst>
                          </a:hlinkClick>
                        </a:rPr>
                        <a:t>Obiščite: https://www.universitylabpartners.org/blog/the-10-slide-pitch-deck-template</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83409">
                <a:tc>
                  <a:txBody>
                    <a:bodyPr/>
                    <a:lstStyle/>
                    <a:p>
                      <a:r>
                        <a:rPr lang="en-US" b="1" dirty="0"/>
                        <a:t>Predloge za prenos: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rgbClr val="414141"/>
                          </a:solidFill>
                        </a:rPr>
                        <a:t>Concept Canvas (PPT / PDF): </a:t>
                      </a:r>
                      <a:r>
                        <a:rPr lang="en-US" dirty="0">
                          <a:solidFill>
                            <a:srgbClr val="414141"/>
                          </a:solidFill>
                        </a:rPr>
                        <a:t>Enostranski pregled vaše poslovne ideje.</a:t>
                      </a:r>
                    </a:p>
                    <a:p>
                      <a:r>
                        <a:rPr lang="en-US" b="1" dirty="0">
                          <a:solidFill>
                            <a:srgbClr val="414141"/>
                          </a:solidFill>
                        </a:rPr>
                        <a:t>Guest Persona Sheet: </a:t>
                      </a:r>
                      <a:r>
                        <a:rPr lang="en-US" dirty="0">
                          <a:solidFill>
                            <a:srgbClr val="414141"/>
                          </a:solidFill>
                        </a:rPr>
                        <a:t>pomaga opredeliti vašega idealnega gosta in njegove potrebe.</a:t>
                      </a:r>
                    </a:p>
                    <a:p>
                      <a:r>
                        <a:rPr lang="en-US" b="1" dirty="0">
                          <a:solidFill>
                            <a:srgbClr val="414141"/>
                          </a:solidFill>
                        </a:rPr>
                        <a:t>Pitch Deck Slide Outline: </a:t>
                      </a:r>
                      <a:r>
                        <a:rPr lang="en-US" dirty="0">
                          <a:solidFill>
                            <a:srgbClr val="414141"/>
                          </a:solidFill>
                        </a:rPr>
                        <a:t>Prazna osnova, ki jo lahko izpolnite korak za korakom.</a:t>
                      </a:r>
                    </a:p>
                    <a:p>
                      <a:endParaRPr lang="en-US" dirty="0">
                        <a:solidFill>
                          <a:srgbClr val="414141"/>
                        </a:solidFill>
                      </a:endParaRPr>
                    </a:p>
                    <a:p>
                      <a:r>
                        <a:rPr lang="en-US" b="1" dirty="0">
                          <a:solidFill>
                            <a:srgbClr val="414141"/>
                          </a:solidFill>
                        </a:rPr>
                        <a:t>Nasvet: </a:t>
                      </a:r>
                      <a:r>
                        <a:rPr lang="en-US" dirty="0">
                          <a:solidFill>
                            <a:srgbClr val="414141"/>
                          </a:solidFill>
                        </a:rPr>
                        <a:t>Shranite si jih v zaznamke in jih ponovno uporabite, ko boste razvijali in izboljševali svojo idejo!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Zaključili ste…             Modul 2 (1. del)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2337628"/>
          </a:xfrm>
          <a:prstGeom prst="rect">
            <a:avLst/>
          </a:prstGeom>
          <a:noFill/>
        </p:spPr>
        <p:txBody>
          <a:bodyPr wrap="square" rtlCol="0">
            <a:spAutoFit/>
          </a:bodyPr>
          <a:lstStyle/>
          <a:p>
            <a:pPr algn="ctr">
              <a:lnSpc>
                <a:spcPts val="2520"/>
              </a:lnSpc>
            </a:pPr>
            <a:r>
              <a:rPr lang="en-IE" sz="2400" b="1" dirty="0">
                <a:solidFill>
                  <a:srgbClr val="459597"/>
                </a:solidFill>
              </a:rPr>
              <a:t>Poglavje 1: </a:t>
            </a:r>
            <a:r>
              <a:rPr lang="en-IE" sz="2400" dirty="0">
                <a:solidFill>
                  <a:srgbClr val="414141"/>
                </a:solidFill>
              </a:rPr>
              <a:t>Orodja za tržne raziskave. Razumevanje trga</a:t>
            </a:r>
          </a:p>
          <a:p>
            <a:pPr algn="ctr">
              <a:lnSpc>
                <a:spcPts val="2520"/>
              </a:lnSpc>
            </a:pPr>
            <a:endParaRPr lang="en-IE" sz="2400" dirty="0">
              <a:solidFill>
                <a:srgbClr val="414141"/>
              </a:solidFill>
            </a:endParaRPr>
          </a:p>
          <a:p>
            <a:pPr algn="ctr">
              <a:lnSpc>
                <a:spcPts val="2520"/>
              </a:lnSpc>
            </a:pPr>
            <a:r>
              <a:rPr lang="en-IE" sz="2400" b="1" dirty="0">
                <a:solidFill>
                  <a:srgbClr val="459597"/>
                </a:solidFill>
              </a:rPr>
              <a:t>Poglavje 2: </a:t>
            </a:r>
            <a:r>
              <a:rPr lang="en-IE" sz="2400" dirty="0">
                <a:solidFill>
                  <a:srgbClr val="414141"/>
                </a:solidFill>
              </a:rPr>
              <a:t>Opredelitev vaše </a:t>
            </a:r>
          </a:p>
          <a:p>
            <a:pPr algn="ctr">
              <a:lnSpc>
                <a:spcPts val="2520"/>
              </a:lnSpc>
            </a:pPr>
            <a:r>
              <a:rPr lang="en-IE" sz="2400" dirty="0">
                <a:solidFill>
                  <a:srgbClr val="414141"/>
                </a:solidFill>
              </a:rPr>
              <a:t>koncepta in vrednostne ponudbe</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2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b="1" dirty="0">
                <a:solidFill>
                  <a:srgbClr val="EC7C69"/>
                </a:solidFill>
              </a:rPr>
              <a:t>Poglavje 3</a:t>
            </a:r>
            <a:r>
              <a:rPr lang="en-IE" sz="2400" dirty="0">
                <a:solidFill>
                  <a:srgbClr val="382B1B"/>
                </a:solidFill>
              </a:rPr>
              <a:t>: </a:t>
            </a:r>
            <a:r>
              <a:rPr lang="en-IE" sz="2400" dirty="0">
                <a:solidFill>
                  <a:srgbClr val="414141"/>
                </a:solidFill>
              </a:rPr>
              <a:t>Oblikovanje preprostega,</a:t>
            </a:r>
            <a:br>
              <a:rPr lang="en-IE" sz="2400" dirty="0">
                <a:solidFill>
                  <a:srgbClr val="414141"/>
                </a:solidFill>
              </a:rPr>
            </a:br>
            <a:r>
              <a:rPr lang="en-IE" sz="2400" dirty="0">
                <a:solidFill>
                  <a:srgbClr val="414141"/>
                </a:solidFill>
              </a:rPr>
              <a:t>izvedljivega poslovnega načrta prek</a:t>
            </a:r>
            <a:br>
              <a:rPr lang="en-IE" sz="2400" dirty="0">
                <a:solidFill>
                  <a:srgbClr val="414141"/>
                </a:solidFill>
              </a:rPr>
            </a:br>
            <a:r>
              <a:rPr lang="en-IE" sz="2400" dirty="0">
                <a:solidFill>
                  <a:srgbClr val="414141"/>
                </a:solidFill>
              </a:rPr>
              <a:t>poslovnega modela Canvas</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32784" y="5063855"/>
            <a:ext cx="1957186" cy="990015"/>
          </a:xfrm>
          <a:prstGeom prst="rect">
            <a:avLst/>
          </a:prstGeom>
          <a:noFill/>
        </p:spPr>
        <p:txBody>
          <a:bodyPr wrap="square">
            <a:spAutoFit/>
          </a:bodyPr>
          <a:lstStyle/>
          <a:p>
            <a:pPr algn="ctr">
              <a:lnSpc>
                <a:spcPts val="3540"/>
              </a:lnSpc>
            </a:pPr>
            <a:r>
              <a:rPr lang="en-US" sz="3200" b="1" dirty="0">
                <a:solidFill>
                  <a:schemeClr val="bg1"/>
                </a:solidFill>
              </a:rPr>
              <a:t>Naslednje je…</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2CA9-30D0-955A-0C40-24998ACA3CF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2C77720-E62D-3F04-2F03-BE728DBA1683}"/>
              </a:ext>
            </a:extLst>
          </p:cNvPr>
          <p:cNvSpPr>
            <a:spLocks noGrp="1"/>
          </p:cNvSpPr>
          <p:nvPr>
            <p:ph type="body" sz="quarter" idx="28"/>
          </p:nvPr>
        </p:nvSpPr>
        <p:spPr>
          <a:xfrm>
            <a:off x="518594" y="1349845"/>
            <a:ext cx="4911103" cy="4246763"/>
          </a:xfrm>
        </p:spPr>
        <p:txBody>
          <a:bodyPr lIns="91440" tIns="45720" rIns="91440" bIns="45720" anchor="t"/>
          <a:lstStyle/>
          <a:p>
            <a:pPr marL="0" indent="0">
              <a:spcAft>
                <a:spcPts val="600"/>
              </a:spcAft>
            </a:pPr>
            <a:r>
              <a:rPr lang="en-US" sz="2200" b="0" dirty="0"/>
              <a:t>Po </a:t>
            </a:r>
            <a:r>
              <a:rPr lang="en-US" sz="2200" b="0" dirty="0" err="1"/>
              <a:t>končanem</a:t>
            </a:r>
            <a:r>
              <a:rPr lang="en-US" sz="2200" b="0" dirty="0"/>
              <a:t> </a:t>
            </a:r>
            <a:r>
              <a:rPr lang="en-US" sz="2200" b="0" dirty="0" err="1"/>
              <a:t>poglavju</a:t>
            </a:r>
            <a:r>
              <a:rPr lang="en-US" sz="2200" b="0" dirty="0"/>
              <a:t> 1 se </a:t>
            </a:r>
            <a:r>
              <a:rPr lang="en-US" sz="2200" b="0" dirty="0" err="1"/>
              <a:t>bodo</a:t>
            </a:r>
            <a:r>
              <a:rPr lang="en-US" sz="2200" b="0" dirty="0"/>
              <a:t> </a:t>
            </a:r>
            <a:r>
              <a:rPr lang="en-US" sz="2200" b="0" dirty="0" err="1"/>
              <a:t>udeleženci</a:t>
            </a:r>
            <a:r>
              <a:rPr lang="en-US" sz="2200" b="0" dirty="0"/>
              <a:t> </a:t>
            </a:r>
            <a:r>
              <a:rPr lang="en-US" sz="2200" b="0" dirty="0" err="1"/>
              <a:t>osredotočili</a:t>
            </a:r>
            <a:r>
              <a:rPr lang="en-US" sz="2200" b="0" dirty="0"/>
              <a:t> </a:t>
            </a:r>
            <a:r>
              <a:rPr lang="en-US" sz="2200" b="0" dirty="0" err="1"/>
              <a:t>na</a:t>
            </a:r>
            <a:r>
              <a:rPr lang="en-US" sz="2200" b="0" dirty="0"/>
              <a:t> </a:t>
            </a:r>
            <a:r>
              <a:rPr lang="en-US" sz="2200" b="0" dirty="0" err="1"/>
              <a:t>poglavje</a:t>
            </a:r>
            <a:r>
              <a:rPr lang="en-US" sz="2200" b="0" dirty="0"/>
              <a:t> 2, ki </a:t>
            </a:r>
            <a:r>
              <a:rPr lang="en-US" sz="2200" b="0" dirty="0" err="1"/>
              <a:t>obravnava</a:t>
            </a:r>
            <a:r>
              <a:rPr lang="en-US" sz="2200" b="0" dirty="0"/>
              <a:t> </a:t>
            </a:r>
            <a:r>
              <a:rPr lang="en-US" sz="2200" dirty="0" err="1"/>
              <a:t>razvoj</a:t>
            </a:r>
            <a:r>
              <a:rPr lang="en-US" sz="2200" dirty="0"/>
              <a:t> </a:t>
            </a:r>
            <a:r>
              <a:rPr lang="en-US" sz="2200" dirty="0" err="1"/>
              <a:t>koncepta</a:t>
            </a:r>
            <a:r>
              <a:rPr lang="en-US" sz="2200" b="0" dirty="0"/>
              <a:t>, </a:t>
            </a:r>
            <a:r>
              <a:rPr lang="en-US" sz="2200" b="0" dirty="0" err="1"/>
              <a:t>uporabo</a:t>
            </a:r>
            <a:r>
              <a:rPr lang="en-US" sz="2200" b="0" dirty="0"/>
              <a:t> </a:t>
            </a:r>
            <a:r>
              <a:rPr lang="en-US" sz="2200" b="0" dirty="0" err="1"/>
              <a:t>rezultatov</a:t>
            </a:r>
            <a:r>
              <a:rPr lang="en-US" sz="2200" b="0" dirty="0"/>
              <a:t> </a:t>
            </a:r>
            <a:r>
              <a:rPr lang="en-US" sz="2200" b="0" dirty="0" err="1"/>
              <a:t>raziskav</a:t>
            </a:r>
            <a:r>
              <a:rPr lang="en-US" sz="2200" b="0" dirty="0"/>
              <a:t> za </a:t>
            </a:r>
            <a:r>
              <a:rPr lang="en-US" sz="2200" b="0" dirty="0" err="1"/>
              <a:t>oblikovanje</a:t>
            </a:r>
            <a:r>
              <a:rPr lang="en-US" sz="2200" b="0" dirty="0"/>
              <a:t> </a:t>
            </a:r>
            <a:r>
              <a:rPr lang="en-US" sz="2200" b="0" dirty="0" err="1"/>
              <a:t>jasne</a:t>
            </a:r>
            <a:r>
              <a:rPr lang="en-US" sz="2200" b="0" dirty="0"/>
              <a:t> </a:t>
            </a:r>
            <a:r>
              <a:rPr lang="en-US" sz="2200" b="0" dirty="0" err="1"/>
              <a:t>ideje</a:t>
            </a:r>
            <a:r>
              <a:rPr lang="en-US" sz="2200" b="0" dirty="0"/>
              <a:t> in </a:t>
            </a:r>
            <a:r>
              <a:rPr lang="en-US" sz="2200" b="0" dirty="0" err="1"/>
              <a:t>opredelitev</a:t>
            </a:r>
            <a:r>
              <a:rPr lang="en-US" sz="2200" b="0" dirty="0"/>
              <a:t> </a:t>
            </a:r>
            <a:r>
              <a:rPr lang="en-US" sz="2200" b="0" dirty="0" err="1"/>
              <a:t>močne</a:t>
            </a:r>
            <a:r>
              <a:rPr lang="en-US" sz="2200" b="0" dirty="0"/>
              <a:t> </a:t>
            </a:r>
            <a:r>
              <a:rPr lang="en-US" sz="2200" b="0" dirty="0" err="1"/>
              <a:t>vrednostne</a:t>
            </a:r>
            <a:r>
              <a:rPr lang="en-US" sz="2200" b="0" dirty="0"/>
              <a:t> </a:t>
            </a:r>
            <a:r>
              <a:rPr lang="en-US" sz="2200" b="0" dirty="0" err="1"/>
              <a:t>ponudbe</a:t>
            </a:r>
            <a:r>
              <a:rPr lang="en-US" sz="2200" b="0" dirty="0"/>
              <a:t> – </a:t>
            </a:r>
            <a:r>
              <a:rPr lang="en-US" sz="2200" b="0" dirty="0" err="1"/>
              <a:t>pojasnitev</a:t>
            </a:r>
            <a:r>
              <a:rPr lang="en-US" sz="2200" b="0" dirty="0"/>
              <a:t>, </a:t>
            </a:r>
            <a:r>
              <a:rPr lang="en-US" sz="2200" b="0" dirty="0" err="1"/>
              <a:t>zakaj</a:t>
            </a:r>
            <a:r>
              <a:rPr lang="en-US" sz="2200" b="0" dirty="0"/>
              <a:t> </a:t>
            </a:r>
            <a:r>
              <a:rPr lang="en-US" sz="2200" b="0" dirty="0" err="1"/>
              <a:t>naj</a:t>
            </a:r>
            <a:r>
              <a:rPr lang="en-US" sz="2200" b="0" dirty="0"/>
              <a:t> bi </a:t>
            </a:r>
            <a:r>
              <a:rPr lang="en-US" sz="2200" b="0" dirty="0" err="1"/>
              <a:t>gostje</a:t>
            </a:r>
            <a:r>
              <a:rPr lang="en-US" sz="2200" b="0" dirty="0"/>
              <a:t> </a:t>
            </a:r>
            <a:r>
              <a:rPr lang="en-US" sz="2200" b="0" dirty="0" err="1"/>
              <a:t>izbrali</a:t>
            </a:r>
            <a:r>
              <a:rPr lang="en-US" sz="2200" b="0" dirty="0"/>
              <a:t> </a:t>
            </a:r>
            <a:r>
              <a:rPr lang="en-US" sz="2200" b="0" dirty="0" err="1"/>
              <a:t>njihovo</a:t>
            </a:r>
            <a:r>
              <a:rPr lang="en-US" sz="2200" b="0" dirty="0"/>
              <a:t> </a:t>
            </a:r>
            <a:r>
              <a:rPr lang="en-US" sz="2200" b="0" dirty="0" err="1"/>
              <a:t>nastanitev</a:t>
            </a:r>
            <a:r>
              <a:rPr lang="en-US" sz="2200" b="0" dirty="0"/>
              <a:t>.</a:t>
            </a:r>
          </a:p>
          <a:p>
            <a:pPr marL="0" indent="0">
              <a:spcAft>
                <a:spcPts val="600"/>
              </a:spcAft>
            </a:pPr>
            <a:endParaRPr lang="en-US" sz="2200" b="0" dirty="0"/>
          </a:p>
          <a:p>
            <a:pPr marL="0" indent="0">
              <a:spcAft>
                <a:spcPts val="600"/>
              </a:spcAft>
            </a:pPr>
            <a:r>
              <a:rPr lang="en-US" sz="2200" b="0" dirty="0"/>
              <a:t>S </a:t>
            </a:r>
            <a:r>
              <a:rPr lang="en-US" sz="2200" b="0" dirty="0" err="1"/>
              <a:t>pomočjo</a:t>
            </a:r>
            <a:r>
              <a:rPr lang="en-US" sz="2200" b="0" dirty="0"/>
              <a:t> </a:t>
            </a:r>
            <a:r>
              <a:rPr lang="en-US" sz="2200" b="0" dirty="0" err="1"/>
              <a:t>metode</a:t>
            </a:r>
            <a:r>
              <a:rPr lang="en-US" sz="2200" dirty="0"/>
              <a:t> </a:t>
            </a:r>
            <a:r>
              <a:rPr lang="en-US" sz="2200" dirty="0" err="1"/>
              <a:t>Pitch</a:t>
            </a:r>
            <a:r>
              <a:rPr lang="en-US" sz="2200" dirty="0"/>
              <a:t> </a:t>
            </a:r>
            <a:r>
              <a:rPr lang="en-US" sz="2200" dirty="0" err="1"/>
              <a:t>Deck</a:t>
            </a:r>
            <a:r>
              <a:rPr lang="en-US" sz="2200" dirty="0"/>
              <a:t> </a:t>
            </a:r>
            <a:r>
              <a:rPr lang="en-US" sz="2200" b="0" dirty="0"/>
              <a:t>se</a:t>
            </a:r>
            <a:r>
              <a:rPr lang="en-US" sz="2200" dirty="0"/>
              <a:t> </a:t>
            </a:r>
            <a:r>
              <a:rPr lang="en-US" sz="2200" b="0" dirty="0"/>
              <a:t>bodo udeleženci naučili tudi, kako svojo idejo profesionalno predstaviti in jo preizkusiti za financiranje ali sodelovanje.</a:t>
            </a:r>
          </a:p>
          <a:p>
            <a:pPr marL="0" indent="0">
              <a:lnSpc>
                <a:spcPts val="2480"/>
              </a:lnSpc>
              <a:spcAft>
                <a:spcPts val="600"/>
              </a:spcAft>
            </a:pPr>
            <a:endParaRPr lang="en-US" sz="2200" b="0" dirty="0"/>
          </a:p>
        </p:txBody>
      </p:sp>
      <p:sp>
        <p:nvSpPr>
          <p:cNvPr id="12" name="Text Placeholder 11">
            <a:extLst>
              <a:ext uri="{FF2B5EF4-FFF2-40B4-BE49-F238E27FC236}">
                <a16:creationId xmlns:a16="http://schemas.microsoft.com/office/drawing/2014/main" id="{5AAB6771-C672-4497-BE0C-B8CDF54403DE}"/>
              </a:ext>
            </a:extLst>
          </p:cNvPr>
          <p:cNvSpPr>
            <a:spLocks noGrp="1"/>
          </p:cNvSpPr>
          <p:nvPr>
            <p:ph type="body" sz="quarter" idx="31"/>
          </p:nvPr>
        </p:nvSpPr>
        <p:spPr>
          <a:xfrm>
            <a:off x="5745806" y="1162065"/>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13FD9667-45DA-D782-3DC9-183EF39B13A1}"/>
              </a:ext>
            </a:extLst>
          </p:cNvPr>
          <p:cNvSpPr>
            <a:spLocks noGrp="1"/>
          </p:cNvSpPr>
          <p:nvPr>
            <p:ph type="body" sz="quarter" idx="32"/>
          </p:nvPr>
        </p:nvSpPr>
        <p:spPr>
          <a:xfrm>
            <a:off x="6680691" y="880369"/>
            <a:ext cx="4850695" cy="469476"/>
          </a:xfrm>
        </p:spPr>
        <p:txBody>
          <a:bodyPr anchor="t"/>
          <a:lstStyle/>
          <a:p>
            <a:r>
              <a:rPr lang="en-US" sz="2800" b="1" dirty="0">
                <a:solidFill>
                  <a:srgbClr val="EC7C69"/>
                </a:solidFill>
              </a:rPr>
              <a:t>Opredelitev koncepta in </a:t>
            </a:r>
          </a:p>
          <a:p>
            <a:r>
              <a:rPr lang="en-US" sz="2800" b="1" dirty="0">
                <a:solidFill>
                  <a:srgbClr val="EC7C69"/>
                </a:solidFill>
              </a:rPr>
              <a:t>vrednostne ponudbe</a:t>
            </a:r>
          </a:p>
          <a:p>
            <a:pPr>
              <a:lnSpc>
                <a:spcPts val="23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FD7C11B-40F5-1355-DAA1-B15EB52BF3D9}"/>
              </a:ext>
            </a:extLst>
          </p:cNvPr>
          <p:cNvSpPr>
            <a:spLocks noGrp="1"/>
          </p:cNvSpPr>
          <p:nvPr>
            <p:ph type="body" sz="quarter" idx="34"/>
          </p:nvPr>
        </p:nvSpPr>
        <p:spPr>
          <a:xfrm>
            <a:off x="6680691" y="1877621"/>
            <a:ext cx="5137988" cy="723299"/>
          </a:xfrm>
        </p:spPr>
        <p:txBody>
          <a:bodyPr lIns="91440" tIns="45720" rIns="91440" bIns="45720" anchor="t">
            <a:noAutofit/>
          </a:bodyPr>
          <a:lstStyle/>
          <a:p>
            <a:pPr marL="342900" indent="-342900">
              <a:buFont typeface="Arial" panose="020B0604020202020204" pitchFamily="34" charset="0"/>
              <a:buChar char="•"/>
            </a:pPr>
            <a:r>
              <a:rPr lang="en-US" sz="2000" b="1" dirty="0">
                <a:solidFill>
                  <a:srgbClr val="414141"/>
                </a:solidFill>
              </a:rPr>
              <a:t>Ugotovitve tržnih raziskav pretvorite </a:t>
            </a:r>
            <a:r>
              <a:rPr lang="en-US" sz="2000" dirty="0">
                <a:solidFill>
                  <a:srgbClr val="414141"/>
                </a:solidFill>
              </a:rPr>
              <a:t>v jasno in privlačno poslovno idejo z uporabo metode </a:t>
            </a:r>
            <a:r>
              <a:rPr lang="en-US" sz="2000" dirty="0" err="1">
                <a:solidFill>
                  <a:srgbClr val="414141"/>
                </a:solidFill>
              </a:rPr>
              <a:t>Pitch</a:t>
            </a:r>
            <a:r>
              <a:rPr lang="en-US" sz="2000" dirty="0">
                <a:solidFill>
                  <a:srgbClr val="414141"/>
                </a:solidFill>
              </a:rPr>
              <a:t> </a:t>
            </a:r>
            <a:r>
              <a:rPr lang="en-US" sz="2000" dirty="0" err="1">
                <a:solidFill>
                  <a:srgbClr val="414141"/>
                </a:solidFill>
              </a:rPr>
              <a:t>Deck</a:t>
            </a:r>
            <a:r>
              <a:rPr lang="en-US" sz="2000" dirty="0">
                <a:solidFill>
                  <a:srgbClr val="414141"/>
                </a:solidFill>
              </a:rPr>
              <a:t>.</a:t>
            </a:r>
          </a:p>
          <a:p>
            <a:pPr marL="342900" indent="-342900">
              <a:buFont typeface="Arial" panose="020B0604020202020204" pitchFamily="34" charset="0"/>
              <a:buChar char="•"/>
            </a:pPr>
            <a:r>
              <a:rPr lang="en-US" sz="2000" b="1" dirty="0" err="1">
                <a:solidFill>
                  <a:srgbClr val="414141"/>
                </a:solidFill>
              </a:rPr>
              <a:t>Prepoznajte</a:t>
            </a:r>
            <a:r>
              <a:rPr lang="en-US" sz="2000" b="1" dirty="0">
                <a:solidFill>
                  <a:srgbClr val="414141"/>
                </a:solidFill>
              </a:rPr>
              <a:t> </a:t>
            </a:r>
            <a:r>
              <a:rPr lang="en-US" sz="2000" b="1" dirty="0" err="1">
                <a:solidFill>
                  <a:srgbClr val="414141"/>
                </a:solidFill>
              </a:rPr>
              <a:t>lastnosti</a:t>
            </a:r>
            <a:r>
              <a:rPr lang="en-US" sz="2000" b="1" dirty="0">
                <a:solidFill>
                  <a:srgbClr val="414141"/>
                </a:solidFill>
              </a:rPr>
              <a:t> </a:t>
            </a:r>
            <a:r>
              <a:rPr lang="en-US" sz="2000" b="1" dirty="0" err="1">
                <a:solidFill>
                  <a:srgbClr val="414141"/>
                </a:solidFill>
              </a:rPr>
              <a:t>močnega</a:t>
            </a:r>
            <a:r>
              <a:rPr lang="en-US" sz="2000" b="1" dirty="0">
                <a:solidFill>
                  <a:srgbClr val="414141"/>
                </a:solidFill>
              </a:rPr>
              <a:t> </a:t>
            </a:r>
            <a:r>
              <a:rPr lang="en-US" sz="2000" b="1" dirty="0" err="1">
                <a:solidFill>
                  <a:srgbClr val="414141"/>
                </a:solidFill>
              </a:rPr>
              <a:t>koncepta</a:t>
            </a:r>
            <a:r>
              <a:rPr lang="en-US" sz="2000" b="1" dirty="0">
                <a:solidFill>
                  <a:srgbClr val="414141"/>
                </a:solidFill>
              </a:rPr>
              <a:t> </a:t>
            </a:r>
            <a:r>
              <a:rPr lang="en-US" sz="2000" dirty="0">
                <a:solidFill>
                  <a:srgbClr val="414141"/>
                </a:solidFill>
              </a:rPr>
              <a:t>in </a:t>
            </a:r>
            <a:r>
              <a:rPr lang="en-US" sz="2000" dirty="0" err="1">
                <a:solidFill>
                  <a:srgbClr val="414141"/>
                </a:solidFill>
              </a:rPr>
              <a:t>opredelite</a:t>
            </a:r>
            <a:r>
              <a:rPr lang="en-US" sz="2000" dirty="0">
                <a:solidFill>
                  <a:srgbClr val="414141"/>
                </a:solidFill>
              </a:rPr>
              <a:t> </a:t>
            </a:r>
            <a:r>
              <a:rPr lang="en-US" sz="2000" dirty="0" err="1">
                <a:solidFill>
                  <a:srgbClr val="414141"/>
                </a:solidFill>
              </a:rPr>
              <a:t>vrednostno</a:t>
            </a:r>
            <a:r>
              <a:rPr lang="en-US" sz="2000" dirty="0">
                <a:solidFill>
                  <a:srgbClr val="414141"/>
                </a:solidFill>
              </a:rPr>
              <a:t> </a:t>
            </a:r>
            <a:r>
              <a:rPr lang="en-US" sz="2000" dirty="0" err="1">
                <a:solidFill>
                  <a:srgbClr val="414141"/>
                </a:solidFill>
              </a:rPr>
              <a:t>ponudbo</a:t>
            </a:r>
            <a:r>
              <a:rPr lang="en-US" sz="2000" dirty="0">
                <a:solidFill>
                  <a:srgbClr val="414141"/>
                </a:solidFill>
              </a:rPr>
              <a:t>, ki </a:t>
            </a:r>
            <a:r>
              <a:rPr lang="en-US" sz="2000" dirty="0" err="1">
                <a:solidFill>
                  <a:srgbClr val="414141"/>
                </a:solidFill>
              </a:rPr>
              <a:t>poudarja</a:t>
            </a:r>
            <a:r>
              <a:rPr lang="en-US" sz="2000" dirty="0">
                <a:solidFill>
                  <a:srgbClr val="414141"/>
                </a:solidFill>
              </a:rPr>
              <a:t>, </a:t>
            </a:r>
            <a:r>
              <a:rPr lang="en-US" sz="2000" dirty="0" err="1">
                <a:solidFill>
                  <a:srgbClr val="414141"/>
                </a:solidFill>
              </a:rPr>
              <a:t>zakaj</a:t>
            </a:r>
            <a:r>
              <a:rPr lang="en-US" sz="2000" dirty="0">
                <a:solidFill>
                  <a:srgbClr val="414141"/>
                </a:solidFill>
              </a:rPr>
              <a:t> bi </a:t>
            </a:r>
            <a:r>
              <a:rPr lang="en-US" sz="2000" dirty="0" err="1">
                <a:solidFill>
                  <a:srgbClr val="414141"/>
                </a:solidFill>
              </a:rPr>
              <a:t>gostje</a:t>
            </a:r>
            <a:r>
              <a:rPr lang="en-US" sz="2000" dirty="0">
                <a:solidFill>
                  <a:srgbClr val="414141"/>
                </a:solidFill>
              </a:rPr>
              <a:t> </a:t>
            </a:r>
            <a:r>
              <a:rPr lang="en-US" sz="2000" dirty="0" err="1">
                <a:solidFill>
                  <a:srgbClr val="414141"/>
                </a:solidFill>
              </a:rPr>
              <a:t>izbrali</a:t>
            </a:r>
            <a:r>
              <a:rPr lang="en-US" sz="2000" dirty="0">
                <a:solidFill>
                  <a:srgbClr val="414141"/>
                </a:solidFill>
              </a:rPr>
              <a:t> </a:t>
            </a:r>
            <a:r>
              <a:rPr lang="en-US" sz="2000" dirty="0" err="1">
                <a:solidFill>
                  <a:srgbClr val="414141"/>
                </a:solidFill>
              </a:rPr>
              <a:t>prav</a:t>
            </a:r>
            <a:r>
              <a:rPr lang="en-US" sz="2000" dirty="0">
                <a:solidFill>
                  <a:srgbClr val="414141"/>
                </a:solidFill>
              </a:rPr>
              <a:t> </a:t>
            </a:r>
            <a:r>
              <a:rPr lang="en-US" sz="2000" dirty="0" err="1">
                <a:solidFill>
                  <a:srgbClr val="414141"/>
                </a:solidFill>
              </a:rPr>
              <a:t>vašo</a:t>
            </a:r>
            <a:r>
              <a:rPr lang="en-US" sz="2000" dirty="0">
                <a:solidFill>
                  <a:srgbClr val="414141"/>
                </a:solidFill>
              </a:rPr>
              <a:t> </a:t>
            </a:r>
            <a:r>
              <a:rPr lang="en-US" sz="2000" dirty="0" err="1">
                <a:solidFill>
                  <a:srgbClr val="414141"/>
                </a:solidFill>
              </a:rPr>
              <a:t>nastanitev</a:t>
            </a:r>
            <a:r>
              <a:rPr lang="en-US" sz="2000" dirty="0">
                <a:solidFill>
                  <a:srgbClr val="414141"/>
                </a:solidFill>
              </a:rPr>
              <a:t>.</a:t>
            </a:r>
            <a:endParaRPr lang="en-US" sz="2000" dirty="0">
              <a:solidFill>
                <a:srgbClr val="414141"/>
              </a:solidFill>
              <a:ea typeface="Calibri"/>
              <a:cs typeface="Calibri"/>
            </a:endParaRPr>
          </a:p>
          <a:p>
            <a:pPr marL="342900" indent="-342900">
              <a:buFont typeface="Arial" panose="020B0604020202020204" pitchFamily="34" charset="0"/>
              <a:buChar char="•"/>
            </a:pPr>
            <a:r>
              <a:rPr lang="en-US" sz="2000" b="1" dirty="0" err="1">
                <a:solidFill>
                  <a:srgbClr val="414141"/>
                </a:solidFill>
              </a:rPr>
              <a:t>Razvijte</a:t>
            </a:r>
            <a:r>
              <a:rPr lang="en-US" sz="2000" b="1" dirty="0">
                <a:solidFill>
                  <a:srgbClr val="414141"/>
                </a:solidFill>
              </a:rPr>
              <a:t> </a:t>
            </a:r>
            <a:r>
              <a:rPr lang="en-US" sz="2000" b="1" dirty="0" err="1">
                <a:solidFill>
                  <a:srgbClr val="414141"/>
                </a:solidFill>
              </a:rPr>
              <a:t>jasen</a:t>
            </a:r>
            <a:r>
              <a:rPr lang="en-US" sz="2000" b="1" dirty="0">
                <a:solidFill>
                  <a:srgbClr val="414141"/>
                </a:solidFill>
              </a:rPr>
              <a:t> </a:t>
            </a:r>
            <a:r>
              <a:rPr lang="en-US" sz="2000" b="1" dirty="0" err="1">
                <a:solidFill>
                  <a:srgbClr val="414141"/>
                </a:solidFill>
              </a:rPr>
              <a:t>koncept</a:t>
            </a:r>
            <a:r>
              <a:rPr lang="en-US" sz="2000" b="1" dirty="0">
                <a:solidFill>
                  <a:srgbClr val="414141"/>
                </a:solidFill>
              </a:rPr>
              <a:t> </a:t>
            </a:r>
            <a:r>
              <a:rPr lang="en-US" sz="2000" dirty="0">
                <a:solidFill>
                  <a:srgbClr val="414141"/>
                </a:solidFill>
              </a:rPr>
              <a:t>in </a:t>
            </a:r>
            <a:r>
              <a:rPr lang="en-US" sz="2000" dirty="0" err="1">
                <a:solidFill>
                  <a:srgbClr val="414141"/>
                </a:solidFill>
              </a:rPr>
              <a:t>vrednostno</a:t>
            </a:r>
            <a:r>
              <a:rPr lang="en-US" sz="2000" dirty="0">
                <a:solidFill>
                  <a:srgbClr val="414141"/>
                </a:solidFill>
              </a:rPr>
              <a:t> </a:t>
            </a:r>
            <a:r>
              <a:rPr lang="en-US" sz="2000" dirty="0" err="1">
                <a:solidFill>
                  <a:srgbClr val="414141"/>
                </a:solidFill>
              </a:rPr>
              <a:t>ponudbo</a:t>
            </a:r>
            <a:r>
              <a:rPr lang="en-US" sz="2000" dirty="0">
                <a:solidFill>
                  <a:srgbClr val="414141"/>
                </a:solidFill>
              </a:rPr>
              <a:t> za </a:t>
            </a:r>
            <a:r>
              <a:rPr lang="en-US" sz="2000" dirty="0" err="1">
                <a:solidFill>
                  <a:srgbClr val="414141"/>
                </a:solidFill>
              </a:rPr>
              <a:t>svoje</a:t>
            </a:r>
            <a:r>
              <a:rPr lang="en-US" sz="2000" dirty="0">
                <a:solidFill>
                  <a:srgbClr val="414141"/>
                </a:solidFill>
              </a:rPr>
              <a:t> </a:t>
            </a:r>
            <a:r>
              <a:rPr lang="en-US" sz="2000" dirty="0" err="1">
                <a:solidFill>
                  <a:srgbClr val="414141"/>
                </a:solidFill>
              </a:rPr>
              <a:t>podjetje</a:t>
            </a:r>
            <a:r>
              <a:rPr lang="en-US" sz="2000" dirty="0">
                <a:solidFill>
                  <a:srgbClr val="414141"/>
                </a:solidFill>
              </a:rPr>
              <a:t>.</a:t>
            </a:r>
          </a:p>
          <a:p>
            <a:pPr marL="342900" indent="-342900">
              <a:buFont typeface="Arial" panose="020B0604020202020204" pitchFamily="34" charset="0"/>
              <a:buChar char="•"/>
            </a:pPr>
            <a:r>
              <a:rPr lang="en-US" sz="2000" b="1" dirty="0">
                <a:solidFill>
                  <a:srgbClr val="414141"/>
                </a:solidFill>
              </a:rPr>
              <a:t>Ustvarite kratek </a:t>
            </a:r>
            <a:r>
              <a:rPr lang="en-US" sz="2000" b="1" dirty="0" err="1">
                <a:solidFill>
                  <a:srgbClr val="414141"/>
                </a:solidFill>
              </a:rPr>
              <a:t>pitch</a:t>
            </a:r>
            <a:r>
              <a:rPr lang="en-US" sz="2000" b="1" dirty="0">
                <a:solidFill>
                  <a:srgbClr val="414141"/>
                </a:solidFill>
              </a:rPr>
              <a:t> </a:t>
            </a:r>
            <a:r>
              <a:rPr lang="en-US" sz="2000" b="1" dirty="0" err="1">
                <a:solidFill>
                  <a:srgbClr val="414141"/>
                </a:solidFill>
              </a:rPr>
              <a:t>deck</a:t>
            </a:r>
            <a:r>
              <a:rPr lang="en-US" sz="2000" b="1" dirty="0">
                <a:solidFill>
                  <a:srgbClr val="414141"/>
                </a:solidFill>
              </a:rPr>
              <a:t>, </a:t>
            </a:r>
            <a:r>
              <a:rPr lang="en-US" sz="2000" dirty="0">
                <a:solidFill>
                  <a:srgbClr val="414141"/>
                </a:solidFill>
              </a:rPr>
              <a:t>da preizkusite idejo za možnosti financiranja ali sodelovanja.</a:t>
            </a:r>
          </a:p>
          <a:p>
            <a:pPr marL="342900" indent="-342900">
              <a:buFont typeface="Arial" panose="020B0604020202020204" pitchFamily="34" charset="0"/>
              <a:buChar char="•"/>
            </a:pPr>
            <a:r>
              <a:rPr lang="en-US" sz="2000" dirty="0" err="1">
                <a:solidFill>
                  <a:srgbClr val="414141"/>
                </a:solidFill>
              </a:rPr>
              <a:t>Jasno</a:t>
            </a:r>
            <a:r>
              <a:rPr lang="en-US" sz="2000" b="1" dirty="0">
                <a:solidFill>
                  <a:srgbClr val="414141"/>
                </a:solidFill>
              </a:rPr>
              <a:t> </a:t>
            </a:r>
            <a:r>
              <a:rPr lang="en-US" sz="2000" b="1" dirty="0" err="1">
                <a:solidFill>
                  <a:srgbClr val="414141"/>
                </a:solidFill>
              </a:rPr>
              <a:t>komunicirajte</a:t>
            </a:r>
            <a:r>
              <a:rPr lang="en-US" sz="2000" b="1" dirty="0">
                <a:solidFill>
                  <a:srgbClr val="414141"/>
                </a:solidFill>
              </a:rPr>
              <a:t> </a:t>
            </a:r>
            <a:r>
              <a:rPr lang="en-US" sz="2000" b="1" dirty="0" err="1">
                <a:solidFill>
                  <a:srgbClr val="414141"/>
                </a:solidFill>
              </a:rPr>
              <a:t>svojo</a:t>
            </a:r>
            <a:r>
              <a:rPr lang="en-US" sz="2000" b="1" dirty="0">
                <a:solidFill>
                  <a:srgbClr val="414141"/>
                </a:solidFill>
              </a:rPr>
              <a:t> </a:t>
            </a:r>
            <a:r>
              <a:rPr lang="en-US" sz="2000" b="1" dirty="0" err="1">
                <a:solidFill>
                  <a:srgbClr val="414141"/>
                </a:solidFill>
              </a:rPr>
              <a:t>vrednostno</a:t>
            </a:r>
            <a:r>
              <a:rPr lang="en-US" sz="2000" b="1" dirty="0">
                <a:solidFill>
                  <a:srgbClr val="414141"/>
                </a:solidFill>
              </a:rPr>
              <a:t> </a:t>
            </a:r>
            <a:r>
              <a:rPr lang="en-US" sz="2000" b="1" dirty="0" err="1">
                <a:solidFill>
                  <a:srgbClr val="414141"/>
                </a:solidFill>
              </a:rPr>
              <a:t>ponudbo</a:t>
            </a:r>
            <a:r>
              <a:rPr lang="en-US" sz="2000" b="1" dirty="0">
                <a:solidFill>
                  <a:srgbClr val="414141"/>
                </a:solidFill>
              </a:rPr>
              <a:t> </a:t>
            </a:r>
            <a:r>
              <a:rPr lang="en-US" sz="2000" dirty="0" err="1">
                <a:solidFill>
                  <a:srgbClr val="414141"/>
                </a:solidFill>
              </a:rPr>
              <a:t>gostom</a:t>
            </a:r>
            <a:r>
              <a:rPr lang="en-US" sz="2000" dirty="0">
                <a:solidFill>
                  <a:srgbClr val="414141"/>
                </a:solidFill>
              </a:rPr>
              <a:t> in </a:t>
            </a:r>
            <a:r>
              <a:rPr lang="en-US" sz="2000" dirty="0" err="1">
                <a:solidFill>
                  <a:srgbClr val="414141"/>
                </a:solidFill>
              </a:rPr>
              <a:t>partnerjem</a:t>
            </a:r>
            <a:r>
              <a:rPr lang="en-US" sz="2000" dirty="0">
                <a:solidFill>
                  <a:srgbClr val="414141"/>
                </a:solidFill>
              </a:rPr>
              <a:t>.</a:t>
            </a:r>
            <a:endParaRPr lang="en-GB" sz="2000" dirty="0">
              <a:solidFill>
                <a:srgbClr val="414141"/>
              </a:solidFill>
            </a:endParaRPr>
          </a:p>
        </p:txBody>
      </p:sp>
      <p:sp>
        <p:nvSpPr>
          <p:cNvPr id="8" name="Text Placeholder 7">
            <a:extLst>
              <a:ext uri="{FF2B5EF4-FFF2-40B4-BE49-F238E27FC236}">
                <a16:creationId xmlns:a16="http://schemas.microsoft.com/office/drawing/2014/main" id="{BB673362-CDFD-5BB2-3344-331B2964490B}"/>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2</a:t>
            </a:r>
          </a:p>
        </p:txBody>
      </p:sp>
      <p:cxnSp>
        <p:nvCxnSpPr>
          <p:cNvPr id="26" name="Straight Connector 25">
            <a:extLst>
              <a:ext uri="{FF2B5EF4-FFF2-40B4-BE49-F238E27FC236}">
                <a16:creationId xmlns:a16="http://schemas.microsoft.com/office/drawing/2014/main" id="{A5DD0F32-48C8-0E08-4F8A-01F638184867}"/>
              </a:ext>
            </a:extLst>
          </p:cNvPr>
          <p:cNvCxnSpPr>
            <a:cxnSpLocks/>
          </p:cNvCxnSpPr>
          <p:nvPr/>
        </p:nvCxnSpPr>
        <p:spPr>
          <a:xfrm flipH="1">
            <a:off x="5393491" y="1778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2A06BB-E19B-8E4D-C013-5872E19885D1}"/>
              </a:ext>
            </a:extLst>
          </p:cNvPr>
          <p:cNvSpPr>
            <a:spLocks noGrp="1"/>
          </p:cNvSpPr>
          <p:nvPr>
            <p:ph type="sldNum" sz="quarter" idx="4"/>
          </p:nvPr>
        </p:nvSpPr>
        <p:spPr>
          <a:xfrm>
            <a:off x="11682394" y="4402661"/>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pic>
        <p:nvPicPr>
          <p:cNvPr id="16" name="Picture 15">
            <a:extLst>
              <a:ext uri="{FF2B5EF4-FFF2-40B4-BE49-F238E27FC236}">
                <a16:creationId xmlns:a16="http://schemas.microsoft.com/office/drawing/2014/main" id="{3CAFBBFE-B5F1-CC98-6416-2C0945FF884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18" name="TextBox 17">
            <a:extLst>
              <a:ext uri="{FF2B5EF4-FFF2-40B4-BE49-F238E27FC236}">
                <a16:creationId xmlns:a16="http://schemas.microsoft.com/office/drawing/2014/main" id="{7FEF6165-F65F-94F4-2769-1244B882C88D}"/>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Učni izidi</a:t>
            </a:r>
            <a:endParaRPr lang="en-IE" sz="2800" b="1" dirty="0">
              <a:solidFill>
                <a:srgbClr val="459597"/>
              </a:solidFill>
            </a:endParaRPr>
          </a:p>
        </p:txBody>
      </p:sp>
    </p:spTree>
    <p:extLst>
      <p:ext uri="{BB962C8B-B14F-4D97-AF65-F5344CB8AC3E}">
        <p14:creationId xmlns:p14="http://schemas.microsoft.com/office/powerpoint/2010/main" val="345086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A person in a hot tub overlooking a field&#10;&#10;AI-generated content may be incorrect.">
            <a:extLst>
              <a:ext uri="{FF2B5EF4-FFF2-40B4-BE49-F238E27FC236}">
                <a16:creationId xmlns:a16="http://schemas.microsoft.com/office/drawing/2014/main" id="{F036C27C-2F7C-F33E-4806-CDA90AF04C67}"/>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Orodja za tržne raziskave – Razumevanje </a:t>
            </a:r>
          </a:p>
          <a:p>
            <a:pPr>
              <a:lnSpc>
                <a:spcPts val="3900"/>
              </a:lnSpc>
            </a:pPr>
            <a:r>
              <a:rPr lang="en-GB" sz="4000" dirty="0"/>
              <a:t>trga</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875297"/>
          </a:xfrm>
        </p:spPr>
        <p:txBody>
          <a:bodyPr lIns="91440" tIns="45720" rIns="91440" bIns="45720" anchor="t">
            <a:noAutofit/>
          </a:bodyPr>
          <a:lstStyle/>
          <a:p>
            <a:r>
              <a:rPr lang="en-IE" sz="6600" b="1"/>
              <a:t> 1. del</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Avtor fotografije: Midgard, Islandija</a:t>
            </a:r>
            <a:endParaRPr lang="en-IE" sz="1200" dirty="0"/>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1" name="TextBox 10">
            <a:extLst>
              <a:ext uri="{FF2B5EF4-FFF2-40B4-BE49-F238E27FC236}">
                <a16:creationId xmlns:a16="http://schemas.microsoft.com/office/drawing/2014/main" id="{83F6933B-6152-512E-B1F5-9BAAC1A3CACE}"/>
              </a:ext>
            </a:extLst>
          </p:cNvPr>
          <p:cNvSpPr txBox="1"/>
          <p:nvPr/>
        </p:nvSpPr>
        <p:spPr>
          <a:xfrm>
            <a:off x="6817582" y="3057039"/>
            <a:ext cx="4704655" cy="1107996"/>
          </a:xfrm>
          <a:prstGeom prst="rect">
            <a:avLst/>
          </a:prstGeom>
          <a:noFill/>
        </p:spPr>
        <p:txBody>
          <a:bodyPr wrap="square">
            <a:spAutoFit/>
          </a:bodyPr>
          <a:lstStyle/>
          <a:p>
            <a:pPr algn="ctr"/>
            <a:r>
              <a:rPr lang="en-US" sz="2200" i="1" dirty="0">
                <a:solidFill>
                  <a:schemeClr val="bg1"/>
                </a:solidFill>
              </a:rPr>
              <a:t>„Ne morete načrtovati popolnega bivanja, če ne veste, kdo trka na vrata.“</a:t>
            </a:r>
          </a:p>
        </p:txBody>
      </p:sp>
    </p:spTree>
    <p:extLst>
      <p:ext uri="{BB962C8B-B14F-4D97-AF65-F5344CB8AC3E}">
        <p14:creationId xmlns:p14="http://schemas.microsoft.com/office/powerpoint/2010/main" val="139777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4796590" y="1618150"/>
            <a:ext cx="6724241" cy="870198"/>
          </a:xfrm>
        </p:spPr>
        <p:txBody>
          <a:bodyPr/>
          <a:lstStyle/>
          <a:p>
            <a:pPr>
              <a:lnSpc>
                <a:spcPts val="3240"/>
              </a:lnSpc>
            </a:pPr>
            <a:r>
              <a:rPr lang="en-GB" sz="3200" dirty="0"/>
              <a:t>Orodja za tržne raziskave </a:t>
            </a:r>
          </a:p>
          <a:p>
            <a:pPr>
              <a:lnSpc>
                <a:spcPts val="3240"/>
              </a:lnSpc>
            </a:pPr>
            <a:r>
              <a:rPr lang="en-GB" sz="3200" dirty="0"/>
              <a:t>– Razumevanje </a:t>
            </a:r>
          </a:p>
          <a:p>
            <a:pPr>
              <a:lnSpc>
                <a:spcPts val="3240"/>
              </a:lnSpc>
            </a:pPr>
            <a:r>
              <a:rPr lang="en-GB" sz="3200" dirty="0"/>
              <a:t>trga</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1</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Da bi to dosegli, morate razumeti pomen tržnih raziskav. V tem poglavju boste spoznali praktične metode za zbiranje zanesljivih informacij o lokalnem turističnem trgu. Obravnava ključne raziskovalne tehnike, ki vam pomagajo ustvariti uspešno podjetje. Spodbuja vas, da opravite tržno raziskavo za svoj turistični produkt in se v tem procesu naučite, kako dokumentirati ugotovitve in iskati vzorce, na primer: Kakšni gostje vas obiščejo (ali bi vas lahko obiskali)? O povratnih informacijah gostov: Kako ugotoviti, kaj gostom ustreza in kaj ne?</a:t>
            </a:r>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Razumevanje, kdo so vaši gostje in kaj želijo, je bistveno za dolgoročni uspeh. </a:t>
            </a:r>
            <a:endParaRPr lang="en-IE" dirty="0"/>
          </a:p>
        </p:txBody>
      </p:sp>
    </p:spTree>
    <p:extLst>
      <p:ext uri="{BB962C8B-B14F-4D97-AF65-F5344CB8AC3E}">
        <p14:creationId xmlns:p14="http://schemas.microsoft.com/office/powerpoint/2010/main" val="14282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4521427" cy="1176527"/>
          </a:xfrm>
        </p:spPr>
        <p:txBody>
          <a:bodyPr lIns="91440" tIns="45720" rIns="91440" bIns="45720" anchor="t">
            <a:noAutofit/>
          </a:bodyPr>
          <a:lstStyle/>
          <a:p>
            <a:pPr>
              <a:lnSpc>
                <a:spcPts val="2480"/>
              </a:lnSpc>
            </a:pPr>
            <a:r>
              <a:rPr lang="en-GB" sz="2600" b="1" dirty="0" err="1"/>
              <a:t>Razumevanje</a:t>
            </a:r>
            <a:r>
              <a:rPr lang="en-GB" sz="2600" b="1" dirty="0"/>
              <a:t>, </a:t>
            </a:r>
            <a:r>
              <a:rPr lang="en-GB" sz="2600" b="1" dirty="0" err="1"/>
              <a:t>kakšni</a:t>
            </a:r>
            <a:r>
              <a:rPr lang="en-GB" sz="2600" b="1" dirty="0"/>
              <a:t> </a:t>
            </a:r>
            <a:r>
              <a:rPr lang="en-GB" sz="2600" b="1" dirty="0" err="1"/>
              <a:t>gostje</a:t>
            </a:r>
            <a:r>
              <a:rPr lang="en-GB" sz="2600" b="1" dirty="0"/>
              <a:t> vas </a:t>
            </a:r>
            <a:r>
              <a:rPr lang="en-GB" sz="2600" b="1" dirty="0" err="1"/>
              <a:t>obiskujejo</a:t>
            </a:r>
            <a:r>
              <a:rPr lang="en-GB" sz="2600" b="1" dirty="0"/>
              <a:t> (</a:t>
            </a:r>
            <a:r>
              <a:rPr lang="en-GB" sz="2600" b="1" dirty="0" err="1"/>
              <a:t>ali</a:t>
            </a:r>
            <a:r>
              <a:rPr lang="en-GB" sz="2600" b="1" dirty="0"/>
              <a:t> bi </a:t>
            </a:r>
            <a:r>
              <a:rPr lang="en-GB" sz="2600" b="1" dirty="0" err="1"/>
              <a:t>lahko</a:t>
            </a:r>
            <a:r>
              <a:rPr lang="en-GB" sz="2600" b="1" dirty="0"/>
              <a:t> </a:t>
            </a:r>
            <a:r>
              <a:rPr lang="en-GB" sz="2600" b="1" dirty="0" err="1"/>
              <a:t>obiskali</a:t>
            </a:r>
            <a:r>
              <a:rPr lang="en-GB" sz="2600" b="1" dirty="0"/>
              <a:t>)</a:t>
            </a:r>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54821" cy="1001424"/>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3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83120" y="3687517"/>
            <a:ext cx="4521427"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err="1"/>
              <a:t>Povratne</a:t>
            </a:r>
            <a:r>
              <a:rPr lang="en-GB" sz="2600" b="1" dirty="0"/>
              <a:t> </a:t>
            </a:r>
            <a:r>
              <a:rPr lang="en-GB" sz="2600" b="1" dirty="0" err="1"/>
              <a:t>informacije</a:t>
            </a:r>
            <a:r>
              <a:rPr lang="en-GB" sz="2600" b="1" dirty="0"/>
              <a:t> </a:t>
            </a:r>
            <a:r>
              <a:rPr lang="en-GB" sz="2600" b="1" dirty="0" err="1"/>
              <a:t>gostov</a:t>
            </a:r>
            <a:r>
              <a:rPr lang="en-GB" sz="2600" b="1" dirty="0"/>
              <a:t> </a:t>
            </a:r>
          </a:p>
          <a:p>
            <a:pPr>
              <a:lnSpc>
                <a:spcPts val="2480"/>
              </a:lnSpc>
            </a:pPr>
            <a:endParaRPr lang="en-GB" sz="2400" b="1" dirty="0"/>
          </a:p>
          <a:p>
            <a:pPr>
              <a:lnSpc>
                <a:spcPts val="2380"/>
              </a:lnSpc>
            </a:pPr>
            <a:r>
              <a:rPr lang="en-IE" sz="2200" dirty="0"/>
              <a:t>Kako </a:t>
            </a:r>
            <a:r>
              <a:rPr lang="en-IE" sz="2200" dirty="0" err="1"/>
              <a:t>ugotoviti</a:t>
            </a:r>
            <a:r>
              <a:rPr lang="en-IE" sz="2200" dirty="0"/>
              <a:t>, </a:t>
            </a:r>
            <a:r>
              <a:rPr lang="en-IE" sz="2200" dirty="0" err="1"/>
              <a:t>kaj</a:t>
            </a:r>
            <a:r>
              <a:rPr lang="en-IE" sz="2200" dirty="0"/>
              <a:t> </a:t>
            </a:r>
            <a:r>
              <a:rPr lang="en-IE" sz="2200" dirty="0" err="1"/>
              <a:t>gostom</a:t>
            </a:r>
            <a:r>
              <a:rPr lang="en-IE" sz="2200" dirty="0"/>
              <a:t> je </a:t>
            </a:r>
            <a:r>
              <a:rPr lang="en-IE" sz="2200" dirty="0" err="1"/>
              <a:t>všeč</a:t>
            </a:r>
            <a:r>
              <a:rPr lang="en-IE" sz="2200" dirty="0"/>
              <a:t> in </a:t>
            </a:r>
            <a:r>
              <a:rPr lang="en-IE" sz="2200" dirty="0" err="1"/>
              <a:t>kaj</a:t>
            </a:r>
            <a:r>
              <a:rPr lang="en-IE" sz="2200" dirty="0"/>
              <a:t> </a:t>
            </a:r>
            <a:r>
              <a:rPr lang="en-IE" sz="2200" dirty="0" err="1"/>
              <a:t>jim</a:t>
            </a:r>
            <a:r>
              <a:rPr lang="en-IE" sz="2200" dirty="0"/>
              <a:t> </a:t>
            </a:r>
            <a:r>
              <a:rPr lang="en-IE" sz="2200" dirty="0" err="1"/>
              <a:t>ni</a:t>
            </a:r>
            <a:r>
              <a:rPr lang="en-IE" sz="2200" dirty="0"/>
              <a:t> </a:t>
            </a:r>
            <a:r>
              <a:rPr lang="en-IE" sz="2200" dirty="0" err="1"/>
              <a:t>všeč</a:t>
            </a:r>
            <a:r>
              <a:rPr lang="en-IE" sz="2200" dirty="0"/>
              <a:t>? </a:t>
            </a:r>
            <a:r>
              <a:rPr lang="en-IE" sz="2200" dirty="0" err="1"/>
              <a:t>Naučite</a:t>
            </a:r>
            <a:r>
              <a:rPr lang="en-IE" sz="2200" dirty="0"/>
              <a:t> se </a:t>
            </a:r>
            <a:r>
              <a:rPr lang="en-IE" sz="2200" dirty="0" err="1"/>
              <a:t>na</a:t>
            </a:r>
            <a:r>
              <a:rPr lang="en-IE" sz="2200" dirty="0"/>
              <a:t> </a:t>
            </a:r>
            <a:r>
              <a:rPr lang="en-IE" sz="2200" dirty="0" err="1"/>
              <a:t>preprost</a:t>
            </a:r>
            <a:r>
              <a:rPr lang="en-IE" sz="2200" dirty="0"/>
              <a:t> </a:t>
            </a:r>
            <a:r>
              <a:rPr lang="en-IE" sz="2200" dirty="0" err="1"/>
              <a:t>način</a:t>
            </a:r>
            <a:r>
              <a:rPr lang="en-IE" sz="2200" dirty="0"/>
              <a:t> </a:t>
            </a:r>
            <a:r>
              <a:rPr lang="en-IE" sz="2200" dirty="0" err="1"/>
              <a:t>zbrati</a:t>
            </a:r>
            <a:r>
              <a:rPr lang="en-IE" sz="2200" dirty="0"/>
              <a:t> </a:t>
            </a:r>
            <a:r>
              <a:rPr lang="en-IE" sz="2200" dirty="0" err="1"/>
              <a:t>povratne</a:t>
            </a:r>
            <a:r>
              <a:rPr lang="en-IE" sz="2200" dirty="0"/>
              <a:t> </a:t>
            </a:r>
            <a:r>
              <a:rPr lang="en-IE" sz="2200" dirty="0" err="1"/>
              <a:t>informacije</a:t>
            </a:r>
            <a:r>
              <a:rPr lang="en-IE" sz="2200" dirty="0"/>
              <a:t> </a:t>
            </a:r>
            <a:r>
              <a:rPr lang="en-IE" sz="2200" dirty="0" err="1"/>
              <a:t>strank</a:t>
            </a:r>
            <a:r>
              <a:rPr lang="en-IE" sz="2200" dirty="0"/>
              <a:t> in </a:t>
            </a:r>
            <a:r>
              <a:rPr lang="en-IE" sz="2200" dirty="0" err="1"/>
              <a:t>jih</a:t>
            </a:r>
            <a:r>
              <a:rPr lang="en-IE" sz="2200" dirty="0"/>
              <a:t> </a:t>
            </a:r>
            <a:r>
              <a:rPr lang="en-IE" sz="2200" dirty="0" err="1"/>
              <a:t>uporabite</a:t>
            </a:r>
            <a:r>
              <a:rPr lang="en-IE" sz="2200" dirty="0"/>
              <a:t> za </a:t>
            </a:r>
            <a:r>
              <a:rPr lang="en-IE" sz="2200" dirty="0" err="1"/>
              <a:t>izboljšanje</a:t>
            </a:r>
            <a:r>
              <a:rPr lang="en-IE" sz="2200" dirty="0"/>
              <a:t> </a:t>
            </a:r>
            <a:r>
              <a:rPr lang="en-IE" sz="2200" dirty="0" err="1"/>
              <a:t>svojega</a:t>
            </a:r>
            <a:r>
              <a:rPr lang="en-IE" sz="2200" dirty="0"/>
              <a:t> </a:t>
            </a:r>
            <a:r>
              <a:rPr lang="en-IE" sz="2200" dirty="0" err="1"/>
              <a:t>nastanitvenega</a:t>
            </a:r>
            <a:r>
              <a:rPr lang="en-IE" sz="2200" dirty="0"/>
              <a:t> </a:t>
            </a:r>
            <a:r>
              <a:rPr lang="en-IE" sz="2200" dirty="0" err="1"/>
              <a:t>podjetja</a:t>
            </a:r>
            <a:r>
              <a:rPr lang="en-IE" sz="2200" dirty="0"/>
              <a:t>.</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3932" y="31698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0" y="39120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C6625B65-3131-4CDF-99D7-320506E0A7D6}"/>
</file>

<file path=customXml/itemProps3.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docProps/app.xml><?xml version="1.0" encoding="utf-8"?>
<Properties xmlns="http://schemas.openxmlformats.org/officeDocument/2006/extended-properties" xmlns:vt="http://schemas.openxmlformats.org/officeDocument/2006/docPropsVTypes">
  <TotalTime>12651</TotalTime>
  <Words>5845</Words>
  <Application>Microsoft Office PowerPoint</Application>
  <PresentationFormat>Širokozaslonsko</PresentationFormat>
  <Paragraphs>690</Paragraphs>
  <Slides>55</Slides>
  <Notes>0</Notes>
  <HiddenSlides>0</HiddenSlides>
  <MMClips>4</MMClips>
  <ScaleCrop>false</ScaleCrop>
  <HeadingPairs>
    <vt:vector size="4" baseType="variant">
      <vt:variant>
        <vt:lpstr>Tema</vt:lpstr>
      </vt:variant>
      <vt:variant>
        <vt:i4>1</vt:i4>
      </vt:variant>
      <vt:variant>
        <vt:lpstr>Naslovi diapozitivov</vt:lpstr>
      </vt:variant>
      <vt:variant>
        <vt:i4>55</vt:i4>
      </vt:variant>
    </vt:vector>
  </HeadingPairs>
  <TitlesOfParts>
    <vt:vector size="5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docId:8009446E813438C996DE87545FC328C6</cp:keywords>
  <cp:lastModifiedBy>Tatjana Klakočar</cp:lastModifiedBy>
  <cp:revision>1036</cp:revision>
  <dcterms:created xsi:type="dcterms:W3CDTF">2020-10-14T13:32:04Z</dcterms:created>
  <dcterms:modified xsi:type="dcterms:W3CDTF">2026-01-05T13:40:03Z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