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916" r:id="rId5"/>
  </p:sldMasterIdLst>
  <p:notesMasterIdLst>
    <p:notesMasterId r:id="rId49"/>
  </p:notesMasterIdLst>
  <p:handoutMasterIdLst>
    <p:handoutMasterId r:id="rId50"/>
  </p:handoutMasterIdLst>
  <p:sldIdLst>
    <p:sldId id="6454" r:id="rId6"/>
    <p:sldId id="7685" r:id="rId7"/>
    <p:sldId id="7695" r:id="rId8"/>
    <p:sldId id="4303" r:id="rId9"/>
    <p:sldId id="6455" r:id="rId10"/>
    <p:sldId id="6456" r:id="rId11"/>
    <p:sldId id="6457" r:id="rId12"/>
    <p:sldId id="6458" r:id="rId13"/>
    <p:sldId id="6459" r:id="rId14"/>
    <p:sldId id="6438" r:id="rId15"/>
    <p:sldId id="6460" r:id="rId16"/>
    <p:sldId id="6461" r:id="rId17"/>
    <p:sldId id="6462" r:id="rId18"/>
    <p:sldId id="6467" r:id="rId19"/>
    <p:sldId id="6468" r:id="rId20"/>
    <p:sldId id="6469" r:id="rId21"/>
    <p:sldId id="6470" r:id="rId22"/>
    <p:sldId id="6471" r:id="rId23"/>
    <p:sldId id="6463" r:id="rId24"/>
    <p:sldId id="6464" r:id="rId25"/>
    <p:sldId id="6472" r:id="rId26"/>
    <p:sldId id="6473" r:id="rId27"/>
    <p:sldId id="6474" r:id="rId28"/>
    <p:sldId id="6475" r:id="rId29"/>
    <p:sldId id="6478" r:id="rId30"/>
    <p:sldId id="6479" r:id="rId31"/>
    <p:sldId id="4327" r:id="rId32"/>
    <p:sldId id="7696" r:id="rId33"/>
    <p:sldId id="7697" r:id="rId34"/>
    <p:sldId id="7699" r:id="rId35"/>
    <p:sldId id="4311" r:id="rId36"/>
    <p:sldId id="6453" r:id="rId37"/>
    <p:sldId id="6480" r:id="rId38"/>
    <p:sldId id="6481" r:id="rId39"/>
    <p:sldId id="6482" r:id="rId40"/>
    <p:sldId id="6450" r:id="rId41"/>
    <p:sldId id="6441" r:id="rId42"/>
    <p:sldId id="4320" r:id="rId43"/>
    <p:sldId id="6440" r:id="rId44"/>
    <p:sldId id="6433" r:id="rId45"/>
    <p:sldId id="6422" r:id="rId46"/>
    <p:sldId id="7698" r:id="rId47"/>
    <p:sldId id="770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459597"/>
    <a:srgbClr val="EC7C69"/>
    <a:srgbClr val="64AFAF"/>
    <a:srgbClr val="000000"/>
    <a:srgbClr val="82CCCA"/>
    <a:srgbClr val="E5BEAC"/>
    <a:srgbClr val="FBA63B"/>
    <a:srgbClr val="367476"/>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87F40E-DCA5-458B-BEC3-906A1C7B3CED}" v="7" dt="2025-12-20T16:52:11.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p:restoredTop sz="95036" autoAdjust="0"/>
  </p:normalViewPr>
  <p:slideViewPr>
    <p:cSldViewPr snapToGrid="0">
      <p:cViewPr varScale="1">
        <p:scale>
          <a:sx n="78" d="100"/>
          <a:sy n="78" d="100"/>
        </p:scale>
        <p:origin x="672" y="72"/>
      </p:cViewPr>
      <p:guideLst/>
    </p:cSldViewPr>
  </p:slideViewPr>
  <p:notesTextViewPr>
    <p:cViewPr>
      <p:scale>
        <a:sx n="1" d="1"/>
        <a:sy n="1" d="1"/>
      </p:scale>
      <p:origin x="0" y="0"/>
    </p:cViewPr>
  </p:notesTextViewPr>
  <p:sorterViewPr>
    <p:cViewPr>
      <p:scale>
        <a:sx n="180" d="100"/>
        <a:sy n="180" d="100"/>
      </p:scale>
      <p:origin x="0" y="0"/>
    </p:cViewPr>
  </p:sorterViewPr>
  <p:notesViewPr>
    <p:cSldViewPr snapToGrid="0">
      <p:cViewPr varScale="1">
        <p:scale>
          <a:sx n="69" d="100"/>
          <a:sy n="69" d="100"/>
        </p:scale>
        <p:origin x="364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jana Klakočar" userId="S::tatjana.klakocar@vsgt.si::52d434e4-ce75-449b-9aeb-5e821878ed4a" providerId="AD" clId="Web-{135EA7AB-54A3-450D-2E9E-713432DBE3FF}"/>
    <pc:docChg chg="modSld">
      <pc:chgData name="Tatjana Klakočar" userId="S::tatjana.klakocar@vsgt.si::52d434e4-ce75-449b-9aeb-5e821878ed4a" providerId="AD" clId="Web-{135EA7AB-54A3-450D-2E9E-713432DBE3FF}" dt="2025-12-05T04:55:15.883" v="28" actId="14100"/>
      <pc:docMkLst>
        <pc:docMk/>
      </pc:docMkLst>
      <pc:sldChg chg="modSp">
        <pc:chgData name="Tatjana Klakočar" userId="S::tatjana.klakocar@vsgt.si::52d434e4-ce75-449b-9aeb-5e821878ed4a" providerId="AD" clId="Web-{135EA7AB-54A3-450D-2E9E-713432DBE3FF}" dt="2025-12-05T04:53:20.857" v="8" actId="20577"/>
        <pc:sldMkLst>
          <pc:docMk/>
          <pc:sldMk cId="3135575200" sldId="6458"/>
        </pc:sldMkLst>
        <pc:spChg chg="mod">
          <ac:chgData name="Tatjana Klakočar" userId="S::tatjana.klakocar@vsgt.si::52d434e4-ce75-449b-9aeb-5e821878ed4a" providerId="AD" clId="Web-{135EA7AB-54A3-450D-2E9E-713432DBE3FF}" dt="2025-12-05T04:53:20.857" v="8" actId="20577"/>
          <ac:spMkLst>
            <pc:docMk/>
            <pc:sldMk cId="3135575200" sldId="6458"/>
            <ac:spMk id="5" creationId="{59B458C3-0269-BB65-8D7D-97303D9A8849}"/>
          </ac:spMkLst>
        </pc:spChg>
      </pc:sldChg>
      <pc:sldChg chg="modSp">
        <pc:chgData name="Tatjana Klakočar" userId="S::tatjana.klakocar@vsgt.si::52d434e4-ce75-449b-9aeb-5e821878ed4a" providerId="AD" clId="Web-{135EA7AB-54A3-450D-2E9E-713432DBE3FF}" dt="2025-12-05T04:54:16.191" v="18" actId="20577"/>
        <pc:sldMkLst>
          <pc:docMk/>
          <pc:sldMk cId="2884040564" sldId="6460"/>
        </pc:sldMkLst>
        <pc:spChg chg="mod">
          <ac:chgData name="Tatjana Klakočar" userId="S::tatjana.klakocar@vsgt.si::52d434e4-ce75-449b-9aeb-5e821878ed4a" providerId="AD" clId="Web-{135EA7AB-54A3-450D-2E9E-713432DBE3FF}" dt="2025-12-05T04:54:16.191" v="18" actId="20577"/>
          <ac:spMkLst>
            <pc:docMk/>
            <pc:sldMk cId="2884040564" sldId="6460"/>
            <ac:spMk id="7" creationId="{7ABAE6AF-742D-AEC2-1ED2-45BF3AFF69F3}"/>
          </ac:spMkLst>
        </pc:spChg>
      </pc:sldChg>
      <pc:sldChg chg="modSp">
        <pc:chgData name="Tatjana Klakočar" userId="S::tatjana.klakocar@vsgt.si::52d434e4-ce75-449b-9aeb-5e821878ed4a" providerId="AD" clId="Web-{135EA7AB-54A3-450D-2E9E-713432DBE3FF}" dt="2025-12-05T04:55:15.883" v="28" actId="14100"/>
        <pc:sldMkLst>
          <pc:docMk/>
          <pc:sldMk cId="3971054714" sldId="6467"/>
        </pc:sldMkLst>
        <pc:spChg chg="mod">
          <ac:chgData name="Tatjana Klakočar" userId="S::tatjana.klakocar@vsgt.si::52d434e4-ce75-449b-9aeb-5e821878ed4a" providerId="AD" clId="Web-{135EA7AB-54A3-450D-2E9E-713432DBE3FF}" dt="2025-12-05T04:55:15.883" v="28" actId="14100"/>
          <ac:spMkLst>
            <pc:docMk/>
            <pc:sldMk cId="3971054714" sldId="6467"/>
            <ac:spMk id="5" creationId="{1347A87E-2339-2319-5EA7-FBBDD7EF190B}"/>
          </ac:spMkLst>
        </pc:spChg>
      </pc:sldChg>
    </pc:docChg>
  </pc:docChgLst>
  <pc:docChgLst>
    <pc:chgData name="Tatjana Klakočar" userId="52d434e4-ce75-449b-9aeb-5e821878ed4a" providerId="ADAL" clId="{65BEC8FF-9CA5-4476-881A-8EFCBC907724}"/>
    <pc:docChg chg="custSel addSld delSld modSld">
      <pc:chgData name="Tatjana Klakočar" userId="52d434e4-ce75-449b-9aeb-5e821878ed4a" providerId="ADAL" clId="{65BEC8FF-9CA5-4476-881A-8EFCBC907724}" dt="2025-12-20T16:52:31.496" v="167" actId="20577"/>
      <pc:docMkLst>
        <pc:docMk/>
      </pc:docMkLst>
      <pc:sldChg chg="modSp mod">
        <pc:chgData name="Tatjana Klakočar" userId="52d434e4-ce75-449b-9aeb-5e821878ed4a" providerId="ADAL" clId="{65BEC8FF-9CA5-4476-881A-8EFCBC907724}" dt="2025-12-20T16:46:31.001" v="17" actId="20577"/>
        <pc:sldMkLst>
          <pc:docMk/>
          <pc:sldMk cId="340391187" sldId="4327"/>
        </pc:sldMkLst>
        <pc:spChg chg="mod">
          <ac:chgData name="Tatjana Klakočar" userId="52d434e4-ce75-449b-9aeb-5e821878ed4a" providerId="ADAL" clId="{65BEC8FF-9CA5-4476-881A-8EFCBC907724}" dt="2025-12-20T16:46:31.001" v="17" actId="20577"/>
          <ac:spMkLst>
            <pc:docMk/>
            <pc:sldMk cId="340391187" sldId="4327"/>
            <ac:spMk id="5" creationId="{516B3D94-45B7-3219-986B-7D2EC0118BD9}"/>
          </ac:spMkLst>
        </pc:spChg>
      </pc:sldChg>
      <pc:sldChg chg="modSp add del mod">
        <pc:chgData name="Tatjana Klakočar" userId="52d434e4-ce75-449b-9aeb-5e821878ed4a" providerId="ADAL" clId="{65BEC8FF-9CA5-4476-881A-8EFCBC907724}" dt="2025-12-20T16:50:00.513" v="73" actId="14100"/>
        <pc:sldMkLst>
          <pc:docMk/>
          <pc:sldMk cId="1849610046" sldId="6474"/>
        </pc:sldMkLst>
        <pc:spChg chg="mod">
          <ac:chgData name="Tatjana Klakočar" userId="52d434e4-ce75-449b-9aeb-5e821878ed4a" providerId="ADAL" clId="{65BEC8FF-9CA5-4476-881A-8EFCBC907724}" dt="2025-12-20T16:49:18.879" v="57"/>
          <ac:spMkLst>
            <pc:docMk/>
            <pc:sldMk cId="1849610046" sldId="6474"/>
            <ac:spMk id="18" creationId="{B5587E13-6BD3-35EF-024C-E9067308AEE1}"/>
          </ac:spMkLst>
        </pc:spChg>
        <pc:spChg chg="mod">
          <ac:chgData name="Tatjana Klakočar" userId="52d434e4-ce75-449b-9aeb-5e821878ed4a" providerId="ADAL" clId="{65BEC8FF-9CA5-4476-881A-8EFCBC907724}" dt="2025-12-20T16:50:00.513" v="73" actId="14100"/>
          <ac:spMkLst>
            <pc:docMk/>
            <pc:sldMk cId="1849610046" sldId="6474"/>
            <ac:spMk id="19" creationId="{9D4AF183-CD37-0D40-EA2F-05C66A28C552}"/>
          </ac:spMkLst>
        </pc:spChg>
        <pc:spChg chg="mod">
          <ac:chgData name="Tatjana Klakočar" userId="52d434e4-ce75-449b-9aeb-5e821878ed4a" providerId="ADAL" clId="{65BEC8FF-9CA5-4476-881A-8EFCBC907724}" dt="2025-12-20T16:47:43.979" v="56" actId="20577"/>
          <ac:spMkLst>
            <pc:docMk/>
            <pc:sldMk cId="1849610046" sldId="6474"/>
            <ac:spMk id="22" creationId="{788E3159-1AA5-92FA-9C5B-BCD6279A189D}"/>
          </ac:spMkLst>
        </pc:spChg>
      </pc:sldChg>
      <pc:sldChg chg="modSp add del mod">
        <pc:chgData name="Tatjana Klakočar" userId="52d434e4-ce75-449b-9aeb-5e821878ed4a" providerId="ADAL" clId="{65BEC8FF-9CA5-4476-881A-8EFCBC907724}" dt="2025-12-20T16:51:25.771" v="129" actId="20577"/>
        <pc:sldMkLst>
          <pc:docMk/>
          <pc:sldMk cId="1711148276" sldId="6475"/>
        </pc:sldMkLst>
        <pc:spChg chg="mod">
          <ac:chgData name="Tatjana Klakočar" userId="52d434e4-ce75-449b-9aeb-5e821878ed4a" providerId="ADAL" clId="{65BEC8FF-9CA5-4476-881A-8EFCBC907724}" dt="2025-12-20T16:51:25.771" v="129" actId="20577"/>
          <ac:spMkLst>
            <pc:docMk/>
            <pc:sldMk cId="1711148276" sldId="6475"/>
            <ac:spMk id="6" creationId="{A430AD57-FBA1-87F9-BFC8-DA29004BC508}"/>
          </ac:spMkLst>
        </pc:spChg>
        <pc:spChg chg="mod">
          <ac:chgData name="Tatjana Klakočar" userId="52d434e4-ce75-449b-9aeb-5e821878ed4a" providerId="ADAL" clId="{65BEC8FF-9CA5-4476-881A-8EFCBC907724}" dt="2025-12-20T16:50:21.109" v="108" actId="20577"/>
          <ac:spMkLst>
            <pc:docMk/>
            <pc:sldMk cId="1711148276" sldId="6475"/>
            <ac:spMk id="10" creationId="{BD0CB53D-CF29-587A-8A7D-7B8B3B28B8A7}"/>
          </ac:spMkLst>
        </pc:spChg>
      </pc:sldChg>
      <pc:sldChg chg="modSp add del mod">
        <pc:chgData name="Tatjana Klakočar" userId="52d434e4-ce75-449b-9aeb-5e821878ed4a" providerId="ADAL" clId="{65BEC8FF-9CA5-4476-881A-8EFCBC907724}" dt="2025-12-20T16:52:31.496" v="167" actId="20577"/>
        <pc:sldMkLst>
          <pc:docMk/>
          <pc:sldMk cId="1249291355" sldId="6478"/>
        </pc:sldMkLst>
        <pc:spChg chg="mod">
          <ac:chgData name="Tatjana Klakočar" userId="52d434e4-ce75-449b-9aeb-5e821878ed4a" providerId="ADAL" clId="{65BEC8FF-9CA5-4476-881A-8EFCBC907724}" dt="2025-12-20T16:52:31.496" v="167" actId="20577"/>
          <ac:spMkLst>
            <pc:docMk/>
            <pc:sldMk cId="1249291355" sldId="6478"/>
            <ac:spMk id="7" creationId="{43775AEC-03F7-DC87-07B9-B2AE56D99DDC}"/>
          </ac:spMkLst>
        </pc:spChg>
        <pc:spChg chg="mod">
          <ac:chgData name="Tatjana Klakočar" userId="52d434e4-ce75-449b-9aeb-5e821878ed4a" providerId="ADAL" clId="{65BEC8FF-9CA5-4476-881A-8EFCBC907724}" dt="2025-12-20T16:51:53.751" v="132" actId="14100"/>
          <ac:spMkLst>
            <pc:docMk/>
            <pc:sldMk cId="1249291355" sldId="6478"/>
            <ac:spMk id="10" creationId="{AB171B55-4BDF-0F85-A4A8-AD948C132ABD}"/>
          </ac:spMkLst>
        </pc:spChg>
      </pc:sldChg>
    </pc:docChg>
  </pc:docChgLst>
  <pc:docChgLst>
    <pc:chgData name="Irena Krošl" userId="S::irenak@vsgt.si::6f871211-9d6e-4801-9f7a-49ad5e71b0eb" providerId="AD" clId="Web-{A6A30190-669F-3661-D6D9-63909DC8FAED}"/>
    <pc:docChg chg="modSld">
      <pc:chgData name="Irena Krošl" userId="S::irenak@vsgt.si::6f871211-9d6e-4801-9f7a-49ad5e71b0eb" providerId="AD" clId="Web-{A6A30190-669F-3661-D6D9-63909DC8FAED}" dt="2025-12-19T12:10:40.439" v="742" actId="1076"/>
      <pc:docMkLst>
        <pc:docMk/>
      </pc:docMkLst>
      <pc:sldChg chg="modSp">
        <pc:chgData name="Irena Krošl" userId="S::irenak@vsgt.si::6f871211-9d6e-4801-9f7a-49ad5e71b0eb" providerId="AD" clId="Web-{A6A30190-669F-3661-D6D9-63909DC8FAED}" dt="2025-12-18T09:56:27.761" v="63" actId="20577"/>
        <pc:sldMkLst>
          <pc:docMk/>
          <pc:sldMk cId="2225212527" sldId="4303"/>
        </pc:sldMkLst>
        <pc:spChg chg="mod">
          <ac:chgData name="Irena Krošl" userId="S::irenak@vsgt.si::6f871211-9d6e-4801-9f7a-49ad5e71b0eb" providerId="AD" clId="Web-{A6A30190-669F-3661-D6D9-63909DC8FAED}" dt="2025-12-18T09:43:20.168" v="32" actId="20577"/>
          <ac:spMkLst>
            <pc:docMk/>
            <pc:sldMk cId="2225212527" sldId="4303"/>
            <ac:spMk id="9" creationId="{4F1B31DF-1CFE-D018-6B75-87CD9C17B018}"/>
          </ac:spMkLst>
        </pc:spChg>
        <pc:spChg chg="mod">
          <ac:chgData name="Irena Krošl" userId="S::irenak@vsgt.si::6f871211-9d6e-4801-9f7a-49ad5e71b0eb" providerId="AD" clId="Web-{A6A30190-669F-3661-D6D9-63909DC8FAED}" dt="2025-12-18T09:45:02.015" v="43" actId="1076"/>
          <ac:spMkLst>
            <pc:docMk/>
            <pc:sldMk cId="2225212527" sldId="4303"/>
            <ac:spMk id="11" creationId="{0D4384D8-C9BE-3A21-3637-568A04D30488}"/>
          </ac:spMkLst>
        </pc:spChg>
        <pc:spChg chg="mod">
          <ac:chgData name="Irena Krošl" userId="S::irenak@vsgt.si::6f871211-9d6e-4801-9f7a-49ad5e71b0eb" providerId="AD" clId="Web-{A6A30190-669F-3661-D6D9-63909DC8FAED}" dt="2025-12-18T09:46:48.001" v="47" actId="1076"/>
          <ac:spMkLst>
            <pc:docMk/>
            <pc:sldMk cId="2225212527" sldId="4303"/>
            <ac:spMk id="12" creationId="{83090131-0E8A-A3B3-4801-78F232BBFD98}"/>
          </ac:spMkLst>
        </pc:spChg>
        <pc:spChg chg="mod">
          <ac:chgData name="Irena Krošl" userId="S::irenak@vsgt.si::6f871211-9d6e-4801-9f7a-49ad5e71b0eb" providerId="AD" clId="Web-{A6A30190-669F-3661-D6D9-63909DC8FAED}" dt="2025-12-18T09:46:41.298" v="46" actId="1076"/>
          <ac:spMkLst>
            <pc:docMk/>
            <pc:sldMk cId="2225212527" sldId="4303"/>
            <ac:spMk id="13" creationId="{8200CF51-BD65-558A-3660-B4F2C25FF695}"/>
          </ac:spMkLst>
        </pc:spChg>
        <pc:spChg chg="mod">
          <ac:chgData name="Irena Krošl" userId="S::irenak@vsgt.si::6f871211-9d6e-4801-9f7a-49ad5e71b0eb" providerId="AD" clId="Web-{A6A30190-669F-3661-D6D9-63909DC8FAED}" dt="2025-12-18T09:56:27.761" v="63" actId="20577"/>
          <ac:spMkLst>
            <pc:docMk/>
            <pc:sldMk cId="2225212527" sldId="4303"/>
            <ac:spMk id="15" creationId="{CADCB91F-97FD-BA93-03ED-60272CBB45BD}"/>
          </ac:spMkLst>
        </pc:spChg>
        <pc:cxnChg chg="mod">
          <ac:chgData name="Irena Krošl" userId="S::irenak@vsgt.si::6f871211-9d6e-4801-9f7a-49ad5e71b0eb" providerId="AD" clId="Web-{A6A30190-669F-3661-D6D9-63909DC8FAED}" dt="2025-12-18T09:46:38.001" v="45" actId="1076"/>
          <ac:cxnSpMkLst>
            <pc:docMk/>
            <pc:sldMk cId="2225212527" sldId="4303"/>
            <ac:cxnSpMk id="26" creationId="{A9DBDEEE-37E2-4D7D-EEAE-F063628F4288}"/>
          </ac:cxnSpMkLst>
        </pc:cxnChg>
      </pc:sldChg>
      <pc:sldChg chg="modSp">
        <pc:chgData name="Irena Krošl" userId="S::irenak@vsgt.si::6f871211-9d6e-4801-9f7a-49ad5e71b0eb" providerId="AD" clId="Web-{A6A30190-669F-3661-D6D9-63909DC8FAED}" dt="2025-12-19T11:57:23.498" v="579" actId="20577"/>
        <pc:sldMkLst>
          <pc:docMk/>
          <pc:sldMk cId="4051868029" sldId="4311"/>
        </pc:sldMkLst>
        <pc:spChg chg="mod">
          <ac:chgData name="Irena Krošl" userId="S::irenak@vsgt.si::6f871211-9d6e-4801-9f7a-49ad5e71b0eb" providerId="AD" clId="Web-{A6A30190-669F-3661-D6D9-63909DC8FAED}" dt="2025-12-19T11:49:24.028" v="559" actId="1076"/>
          <ac:spMkLst>
            <pc:docMk/>
            <pc:sldMk cId="4051868029" sldId="4311"/>
            <ac:spMk id="17" creationId="{C1D0B678-6090-6A1B-C4D9-5F801342E92C}"/>
          </ac:spMkLst>
        </pc:spChg>
        <pc:spChg chg="mod">
          <ac:chgData name="Irena Krošl" userId="S::irenak@vsgt.si::6f871211-9d6e-4801-9f7a-49ad5e71b0eb" providerId="AD" clId="Web-{A6A30190-669F-3661-D6D9-63909DC8FAED}" dt="2025-12-19T11:57:23.498" v="579" actId="20577"/>
          <ac:spMkLst>
            <pc:docMk/>
            <pc:sldMk cId="4051868029" sldId="4311"/>
            <ac:spMk id="18" creationId="{7C27250C-A470-78A3-FCEA-4B6F193AE6A4}"/>
          </ac:spMkLst>
        </pc:spChg>
      </pc:sldChg>
      <pc:sldChg chg="modSp">
        <pc:chgData name="Irena Krošl" userId="S::irenak@vsgt.si::6f871211-9d6e-4801-9f7a-49ad5e71b0eb" providerId="AD" clId="Web-{A6A30190-669F-3661-D6D9-63909DC8FAED}" dt="2025-12-19T12:04:45.350" v="641" actId="14100"/>
        <pc:sldMkLst>
          <pc:docMk/>
          <pc:sldMk cId="2878441748" sldId="4320"/>
        </pc:sldMkLst>
        <pc:spChg chg="mod">
          <ac:chgData name="Irena Krošl" userId="S::irenak@vsgt.si::6f871211-9d6e-4801-9f7a-49ad5e71b0eb" providerId="AD" clId="Web-{A6A30190-669F-3661-D6D9-63909DC8FAED}" dt="2025-12-19T12:04:45.350" v="641" actId="14100"/>
          <ac:spMkLst>
            <pc:docMk/>
            <pc:sldMk cId="2878441748" sldId="4320"/>
            <ac:spMk id="13" creationId="{496E3AF2-056E-3CE1-1FE6-D57B1BB6A897}"/>
          </ac:spMkLst>
        </pc:spChg>
      </pc:sldChg>
      <pc:sldChg chg="modSp">
        <pc:chgData name="Irena Krošl" userId="S::irenak@vsgt.si::6f871211-9d6e-4801-9f7a-49ad5e71b0eb" providerId="AD" clId="Web-{A6A30190-669F-3661-D6D9-63909DC8FAED}" dt="2025-12-19T11:03:44.553" v="497" actId="14100"/>
        <pc:sldMkLst>
          <pc:docMk/>
          <pc:sldMk cId="340391187" sldId="4327"/>
        </pc:sldMkLst>
        <pc:spChg chg="mod">
          <ac:chgData name="Irena Krošl" userId="S::irenak@vsgt.si::6f871211-9d6e-4801-9f7a-49ad5e71b0eb" providerId="AD" clId="Web-{A6A30190-669F-3661-D6D9-63909DC8FAED}" dt="2025-12-19T11:03:44.553" v="497" actId="14100"/>
          <ac:spMkLst>
            <pc:docMk/>
            <pc:sldMk cId="340391187" sldId="4327"/>
            <ac:spMk id="4" creationId="{99E4C1D0-2794-3D1A-F8DA-C9C49FA33709}"/>
          </ac:spMkLst>
        </pc:spChg>
      </pc:sldChg>
      <pc:sldChg chg="modSp">
        <pc:chgData name="Irena Krošl" userId="S::irenak@vsgt.si::6f871211-9d6e-4801-9f7a-49ad5e71b0eb" providerId="AD" clId="Web-{A6A30190-669F-3661-D6D9-63909DC8FAED}" dt="2025-12-19T12:09:02.590" v="728" actId="20577"/>
        <pc:sldMkLst>
          <pc:docMk/>
          <pc:sldMk cId="866636481" sldId="6422"/>
        </pc:sldMkLst>
        <pc:spChg chg="mod">
          <ac:chgData name="Irena Krošl" userId="S::irenak@vsgt.si::6f871211-9d6e-4801-9f7a-49ad5e71b0eb" providerId="AD" clId="Web-{A6A30190-669F-3661-D6D9-63909DC8FAED}" dt="2025-12-19T12:09:02.590" v="728" actId="20577"/>
          <ac:spMkLst>
            <pc:docMk/>
            <pc:sldMk cId="866636481" sldId="6422"/>
            <ac:spMk id="6" creationId="{B1BFFDAB-E617-31FA-238C-599944EF984C}"/>
          </ac:spMkLst>
        </pc:spChg>
      </pc:sldChg>
      <pc:sldChg chg="modSp">
        <pc:chgData name="Irena Krošl" userId="S::irenak@vsgt.si::6f871211-9d6e-4801-9f7a-49ad5e71b0eb" providerId="AD" clId="Web-{A6A30190-669F-3661-D6D9-63909DC8FAED}" dt="2025-12-19T12:06:48.251" v="711"/>
        <pc:sldMkLst>
          <pc:docMk/>
          <pc:sldMk cId="2020938036" sldId="6433"/>
        </pc:sldMkLst>
        <pc:graphicFrameChg chg="mod modGraphic">
          <ac:chgData name="Irena Krošl" userId="S::irenak@vsgt.si::6f871211-9d6e-4801-9f7a-49ad5e71b0eb" providerId="AD" clId="Web-{A6A30190-669F-3661-D6D9-63909DC8FAED}" dt="2025-12-19T12:06:48.251" v="711"/>
          <ac:graphicFrameMkLst>
            <pc:docMk/>
            <pc:sldMk cId="2020938036" sldId="6433"/>
            <ac:graphicFrameMk id="8" creationId="{02E0503B-D1AD-144F-6B5F-C3FFD1EE08D1}"/>
          </ac:graphicFrameMkLst>
        </pc:graphicFrameChg>
      </pc:sldChg>
      <pc:sldChg chg="modSp">
        <pc:chgData name="Irena Krošl" userId="S::irenak@vsgt.si::6f871211-9d6e-4801-9f7a-49ad5e71b0eb" providerId="AD" clId="Web-{A6A30190-669F-3661-D6D9-63909DC8FAED}" dt="2025-12-19T10:33:25.467" v="205" actId="20577"/>
        <pc:sldMkLst>
          <pc:docMk/>
          <pc:sldMk cId="246629218" sldId="6438"/>
        </pc:sldMkLst>
        <pc:spChg chg="mod">
          <ac:chgData name="Irena Krošl" userId="S::irenak@vsgt.si::6f871211-9d6e-4801-9f7a-49ad5e71b0eb" providerId="AD" clId="Web-{A6A30190-669F-3661-D6D9-63909DC8FAED}" dt="2025-12-18T10:04:57.419" v="164" actId="20577"/>
          <ac:spMkLst>
            <pc:docMk/>
            <pc:sldMk cId="246629218" sldId="6438"/>
            <ac:spMk id="2" creationId="{857000D8-833D-2CB5-31DC-C2317A33DB69}"/>
          </ac:spMkLst>
        </pc:spChg>
        <pc:spChg chg="mod">
          <ac:chgData name="Irena Krošl" userId="S::irenak@vsgt.si::6f871211-9d6e-4801-9f7a-49ad5e71b0eb" providerId="AD" clId="Web-{A6A30190-669F-3661-D6D9-63909DC8FAED}" dt="2025-12-18T10:05:18.982" v="174" actId="20577"/>
          <ac:spMkLst>
            <pc:docMk/>
            <pc:sldMk cId="246629218" sldId="6438"/>
            <ac:spMk id="5" creationId="{4F420316-D5FB-E7E4-2213-E8E8F323EF23}"/>
          </ac:spMkLst>
        </pc:spChg>
        <pc:spChg chg="mod">
          <ac:chgData name="Irena Krošl" userId="S::irenak@vsgt.si::6f871211-9d6e-4801-9f7a-49ad5e71b0eb" providerId="AD" clId="Web-{A6A30190-669F-3661-D6D9-63909DC8FAED}" dt="2025-12-19T10:33:25.467" v="205" actId="20577"/>
          <ac:spMkLst>
            <pc:docMk/>
            <pc:sldMk cId="246629218" sldId="6438"/>
            <ac:spMk id="6" creationId="{E59A8F4E-B078-DC00-A63C-A428BCF18F6D}"/>
          </ac:spMkLst>
        </pc:spChg>
        <pc:spChg chg="mod">
          <ac:chgData name="Irena Krošl" userId="S::irenak@vsgt.si::6f871211-9d6e-4801-9f7a-49ad5e71b0eb" providerId="AD" clId="Web-{A6A30190-669F-3661-D6D9-63909DC8FAED}" dt="2025-12-18T10:05:11.810" v="171" actId="20577"/>
          <ac:spMkLst>
            <pc:docMk/>
            <pc:sldMk cId="246629218" sldId="6438"/>
            <ac:spMk id="8" creationId="{14F55B91-29FD-BB5B-29CC-ADA1A26E9358}"/>
          </ac:spMkLst>
        </pc:spChg>
      </pc:sldChg>
      <pc:sldChg chg="modSp">
        <pc:chgData name="Irena Krošl" userId="S::irenak@vsgt.si::6f871211-9d6e-4801-9f7a-49ad5e71b0eb" providerId="AD" clId="Web-{A6A30190-669F-3661-D6D9-63909DC8FAED}" dt="2025-12-19T12:05:48.104" v="661" actId="20577"/>
        <pc:sldMkLst>
          <pc:docMk/>
          <pc:sldMk cId="2692515124" sldId="6440"/>
        </pc:sldMkLst>
        <pc:spChg chg="mod">
          <ac:chgData name="Irena Krošl" userId="S::irenak@vsgt.si::6f871211-9d6e-4801-9f7a-49ad5e71b0eb" providerId="AD" clId="Web-{A6A30190-669F-3661-D6D9-63909DC8FAED}" dt="2025-12-19T12:05:48.104" v="661" actId="20577"/>
          <ac:spMkLst>
            <pc:docMk/>
            <pc:sldMk cId="2692515124" sldId="6440"/>
            <ac:spMk id="9" creationId="{4250943F-0EC2-1E71-FF48-52FF15182C1C}"/>
          </ac:spMkLst>
        </pc:spChg>
        <pc:spChg chg="mod">
          <ac:chgData name="Irena Krošl" userId="S::irenak@vsgt.si::6f871211-9d6e-4801-9f7a-49ad5e71b0eb" providerId="AD" clId="Web-{A6A30190-669F-3661-D6D9-63909DC8FAED}" dt="2025-12-19T12:05:16.835" v="644" actId="20577"/>
          <ac:spMkLst>
            <pc:docMk/>
            <pc:sldMk cId="2692515124" sldId="6440"/>
            <ac:spMk id="11" creationId="{7B5EC86C-6FF3-EF40-37F2-6C88CAD732EC}"/>
          </ac:spMkLst>
        </pc:spChg>
      </pc:sldChg>
      <pc:sldChg chg="modSp">
        <pc:chgData name="Irena Krošl" userId="S::irenak@vsgt.si::6f871211-9d6e-4801-9f7a-49ad5e71b0eb" providerId="AD" clId="Web-{A6A30190-669F-3661-D6D9-63909DC8FAED}" dt="2025-12-19T12:04:41.475" v="640" actId="20577"/>
        <pc:sldMkLst>
          <pc:docMk/>
          <pc:sldMk cId="1959179475" sldId="6441"/>
        </pc:sldMkLst>
        <pc:spChg chg="mod">
          <ac:chgData name="Irena Krošl" userId="S::irenak@vsgt.si::6f871211-9d6e-4801-9f7a-49ad5e71b0eb" providerId="AD" clId="Web-{A6A30190-669F-3661-D6D9-63909DC8FAED}" dt="2025-12-19T12:04:41.475" v="640" actId="20577"/>
          <ac:spMkLst>
            <pc:docMk/>
            <pc:sldMk cId="1959179475" sldId="6441"/>
            <ac:spMk id="12" creationId="{2A11DAF8-AA0B-76F3-25DF-B2D611EB747E}"/>
          </ac:spMkLst>
        </pc:spChg>
      </pc:sldChg>
      <pc:sldChg chg="modSp">
        <pc:chgData name="Irena Krošl" userId="S::irenak@vsgt.si::6f871211-9d6e-4801-9f7a-49ad5e71b0eb" providerId="AD" clId="Web-{A6A30190-669F-3661-D6D9-63909DC8FAED}" dt="2025-12-19T12:03:48.333" v="635" actId="20577"/>
        <pc:sldMkLst>
          <pc:docMk/>
          <pc:sldMk cId="1617740468" sldId="6450"/>
        </pc:sldMkLst>
        <pc:spChg chg="mod">
          <ac:chgData name="Irena Krošl" userId="S::irenak@vsgt.si::6f871211-9d6e-4801-9f7a-49ad5e71b0eb" providerId="AD" clId="Web-{A6A30190-669F-3661-D6D9-63909DC8FAED}" dt="2025-12-19T12:02:12.910" v="613" actId="1076"/>
          <ac:spMkLst>
            <pc:docMk/>
            <pc:sldMk cId="1617740468" sldId="6450"/>
            <ac:spMk id="13" creationId="{9F5EB35D-B58C-1456-76E5-FE8FD81F23B8}"/>
          </ac:spMkLst>
        </pc:spChg>
        <pc:spChg chg="mod">
          <ac:chgData name="Irena Krošl" userId="S::irenak@vsgt.si::6f871211-9d6e-4801-9f7a-49ad5e71b0eb" providerId="AD" clId="Web-{A6A30190-669F-3661-D6D9-63909DC8FAED}" dt="2025-12-19T12:03:48.333" v="635" actId="20577"/>
          <ac:spMkLst>
            <pc:docMk/>
            <pc:sldMk cId="1617740468" sldId="6450"/>
            <ac:spMk id="14" creationId="{78A1F9A8-7C0A-E5D5-7CE2-126F419870A3}"/>
          </ac:spMkLst>
        </pc:spChg>
      </pc:sldChg>
      <pc:sldChg chg="modSp">
        <pc:chgData name="Irena Krošl" userId="S::irenak@vsgt.si::6f871211-9d6e-4801-9f7a-49ad5e71b0eb" providerId="AD" clId="Web-{A6A30190-669F-3661-D6D9-63909DC8FAED}" dt="2025-12-19T11:58:20.640" v="588" actId="1076"/>
        <pc:sldMkLst>
          <pc:docMk/>
          <pc:sldMk cId="2309269086" sldId="6453"/>
        </pc:sldMkLst>
        <pc:spChg chg="mod">
          <ac:chgData name="Irena Krošl" userId="S::irenak@vsgt.si::6f871211-9d6e-4801-9f7a-49ad5e71b0eb" providerId="AD" clId="Web-{A6A30190-669F-3661-D6D9-63909DC8FAED}" dt="2025-12-19T11:58:17.812" v="587" actId="1076"/>
          <ac:spMkLst>
            <pc:docMk/>
            <pc:sldMk cId="2309269086" sldId="6453"/>
            <ac:spMk id="10" creationId="{92536AAC-8C85-20CF-BFF3-07B885FC1148}"/>
          </ac:spMkLst>
        </pc:spChg>
        <pc:spChg chg="mod">
          <ac:chgData name="Irena Krošl" userId="S::irenak@vsgt.si::6f871211-9d6e-4801-9f7a-49ad5e71b0eb" providerId="AD" clId="Web-{A6A30190-669F-3661-D6D9-63909DC8FAED}" dt="2025-12-19T11:57:34.311" v="582" actId="14100"/>
          <ac:spMkLst>
            <pc:docMk/>
            <pc:sldMk cId="2309269086" sldId="6453"/>
            <ac:spMk id="12" creationId="{C379E566-6179-DD3E-1270-A2A062BFF9A9}"/>
          </ac:spMkLst>
        </pc:spChg>
        <pc:spChg chg="mod">
          <ac:chgData name="Irena Krošl" userId="S::irenak@vsgt.si::6f871211-9d6e-4801-9f7a-49ad5e71b0eb" providerId="AD" clId="Web-{A6A30190-669F-3661-D6D9-63909DC8FAED}" dt="2025-12-19T11:58:20.640" v="588" actId="1076"/>
          <ac:spMkLst>
            <pc:docMk/>
            <pc:sldMk cId="2309269086" sldId="6453"/>
            <ac:spMk id="15" creationId="{D3C9C5CA-1990-D8BA-6A51-44A553F1041C}"/>
          </ac:spMkLst>
        </pc:spChg>
      </pc:sldChg>
      <pc:sldChg chg="modSp">
        <pc:chgData name="Irena Krošl" userId="S::irenak@vsgt.si::6f871211-9d6e-4801-9f7a-49ad5e71b0eb" providerId="AD" clId="Web-{A6A30190-669F-3661-D6D9-63909DC8FAED}" dt="2025-12-18T09:57:07.045" v="87" actId="20577"/>
        <pc:sldMkLst>
          <pc:docMk/>
          <pc:sldMk cId="1397779340" sldId="6455"/>
        </pc:sldMkLst>
        <pc:spChg chg="mod">
          <ac:chgData name="Irena Krošl" userId="S::irenak@vsgt.si::6f871211-9d6e-4801-9f7a-49ad5e71b0eb" providerId="AD" clId="Web-{A6A30190-669F-3661-D6D9-63909DC8FAED}" dt="2025-12-18T09:56:56.122" v="79" actId="20577"/>
          <ac:spMkLst>
            <pc:docMk/>
            <pc:sldMk cId="1397779340" sldId="6455"/>
            <ac:spMk id="2" creationId="{D8F9702C-3125-C77E-A503-4BFD72760723}"/>
          </ac:spMkLst>
        </pc:spChg>
        <pc:spChg chg="mod">
          <ac:chgData name="Irena Krošl" userId="S::irenak@vsgt.si::6f871211-9d6e-4801-9f7a-49ad5e71b0eb" providerId="AD" clId="Web-{A6A30190-669F-3661-D6D9-63909DC8FAED}" dt="2025-12-18T09:57:07.045" v="87" actId="20577"/>
          <ac:spMkLst>
            <pc:docMk/>
            <pc:sldMk cId="1397779340" sldId="6455"/>
            <ac:spMk id="8" creationId="{BA935956-FB5E-0DE2-1EB9-1DEABC46DE1F}"/>
          </ac:spMkLst>
        </pc:spChg>
      </pc:sldChg>
      <pc:sldChg chg="modSp">
        <pc:chgData name="Irena Krošl" userId="S::irenak@vsgt.si::6f871211-9d6e-4801-9f7a-49ad5e71b0eb" providerId="AD" clId="Web-{A6A30190-669F-3661-D6D9-63909DC8FAED}" dt="2025-12-18T09:58:04.876" v="103" actId="20577"/>
        <pc:sldMkLst>
          <pc:docMk/>
          <pc:sldMk cId="1721509477" sldId="6456"/>
        </pc:sldMkLst>
        <pc:spChg chg="mod">
          <ac:chgData name="Irena Krošl" userId="S::irenak@vsgt.si::6f871211-9d6e-4801-9f7a-49ad5e71b0eb" providerId="AD" clId="Web-{A6A30190-669F-3661-D6D9-63909DC8FAED}" dt="2025-12-18T09:57:47.625" v="101" actId="20577"/>
          <ac:spMkLst>
            <pc:docMk/>
            <pc:sldMk cId="1721509477" sldId="6456"/>
            <ac:spMk id="2" creationId="{45B9B9F2-B63F-85E8-6203-5378E2FB1706}"/>
          </ac:spMkLst>
        </pc:spChg>
        <pc:spChg chg="mod">
          <ac:chgData name="Irena Krošl" userId="S::irenak@vsgt.si::6f871211-9d6e-4801-9f7a-49ad5e71b0eb" providerId="AD" clId="Web-{A6A30190-669F-3661-D6D9-63909DC8FAED}" dt="2025-12-18T09:57:00.888" v="83" actId="20577"/>
          <ac:spMkLst>
            <pc:docMk/>
            <pc:sldMk cId="1721509477" sldId="6456"/>
            <ac:spMk id="8" creationId="{BF03C77B-EC8E-4473-61C0-C4D0BC1017E3}"/>
          </ac:spMkLst>
        </pc:spChg>
        <pc:spChg chg="mod">
          <ac:chgData name="Irena Krošl" userId="S::irenak@vsgt.si::6f871211-9d6e-4801-9f7a-49ad5e71b0eb" providerId="AD" clId="Web-{A6A30190-669F-3661-D6D9-63909DC8FAED}" dt="2025-12-18T09:58:04.876" v="103" actId="20577"/>
          <ac:spMkLst>
            <pc:docMk/>
            <pc:sldMk cId="1721509477" sldId="6456"/>
            <ac:spMk id="27" creationId="{FEFC0FC3-D0EA-6F69-D5DD-8971AE4A858B}"/>
          </ac:spMkLst>
        </pc:spChg>
      </pc:sldChg>
      <pc:sldChg chg="modSp">
        <pc:chgData name="Irena Krošl" userId="S::irenak@vsgt.si::6f871211-9d6e-4801-9f7a-49ad5e71b0eb" providerId="AD" clId="Web-{A6A30190-669F-3661-D6D9-63909DC8FAED}" dt="2025-12-18T09:59:58.678" v="114" actId="20577"/>
        <pc:sldMkLst>
          <pc:docMk/>
          <pc:sldMk cId="1650425170" sldId="6457"/>
        </pc:sldMkLst>
        <pc:spChg chg="mod">
          <ac:chgData name="Irena Krošl" userId="S::irenak@vsgt.si::6f871211-9d6e-4801-9f7a-49ad5e71b0eb" providerId="AD" clId="Web-{A6A30190-669F-3661-D6D9-63909DC8FAED}" dt="2025-12-18T09:59:58.678" v="114" actId="20577"/>
          <ac:spMkLst>
            <pc:docMk/>
            <pc:sldMk cId="1650425170" sldId="6457"/>
            <ac:spMk id="2" creationId="{4E5BDF76-283A-9406-C824-FA960CAA1DD5}"/>
          </ac:spMkLst>
        </pc:spChg>
        <pc:spChg chg="mod">
          <ac:chgData name="Irena Krošl" userId="S::irenak@vsgt.si::6f871211-9d6e-4801-9f7a-49ad5e71b0eb" providerId="AD" clId="Web-{A6A30190-669F-3661-D6D9-63909DC8FAED}" dt="2025-12-18T09:58:59.113" v="104" actId="14100"/>
          <ac:spMkLst>
            <pc:docMk/>
            <pc:sldMk cId="1650425170" sldId="6457"/>
            <ac:spMk id="11" creationId="{AF37BAE7-1ABA-0271-7311-B213C03F2EE5}"/>
          </ac:spMkLst>
        </pc:spChg>
      </pc:sldChg>
      <pc:sldChg chg="modSp">
        <pc:chgData name="Irena Krošl" userId="S::irenak@vsgt.si::6f871211-9d6e-4801-9f7a-49ad5e71b0eb" providerId="AD" clId="Web-{A6A30190-669F-3661-D6D9-63909DC8FAED}" dt="2025-12-18T10:02:11.338" v="137" actId="20577"/>
        <pc:sldMkLst>
          <pc:docMk/>
          <pc:sldMk cId="3135575200" sldId="6458"/>
        </pc:sldMkLst>
        <pc:spChg chg="mod">
          <ac:chgData name="Irena Krošl" userId="S::irenak@vsgt.si::6f871211-9d6e-4801-9f7a-49ad5e71b0eb" providerId="AD" clId="Web-{A6A30190-669F-3661-D6D9-63909DC8FAED}" dt="2025-12-18T10:00:35.898" v="120" actId="20577"/>
          <ac:spMkLst>
            <pc:docMk/>
            <pc:sldMk cId="3135575200" sldId="6458"/>
            <ac:spMk id="4" creationId="{F0AE6B88-48F0-928C-17E6-F365F488DA42}"/>
          </ac:spMkLst>
        </pc:spChg>
        <pc:spChg chg="mod">
          <ac:chgData name="Irena Krošl" userId="S::irenak@vsgt.si::6f871211-9d6e-4801-9f7a-49ad5e71b0eb" providerId="AD" clId="Web-{A6A30190-669F-3661-D6D9-63909DC8FAED}" dt="2025-12-18T10:02:11.338" v="137" actId="20577"/>
          <ac:spMkLst>
            <pc:docMk/>
            <pc:sldMk cId="3135575200" sldId="6458"/>
            <ac:spMk id="5" creationId="{59B458C3-0269-BB65-8D7D-97303D9A8849}"/>
          </ac:spMkLst>
        </pc:spChg>
        <pc:spChg chg="mod">
          <ac:chgData name="Irena Krošl" userId="S::irenak@vsgt.si::6f871211-9d6e-4801-9f7a-49ad5e71b0eb" providerId="AD" clId="Web-{A6A30190-669F-3661-D6D9-63909DC8FAED}" dt="2025-12-18T10:00:56.086" v="125" actId="20577"/>
          <ac:spMkLst>
            <pc:docMk/>
            <pc:sldMk cId="3135575200" sldId="6458"/>
            <ac:spMk id="6" creationId="{6C90B274-04DD-A78E-7A4D-9833C7DA1C99}"/>
          </ac:spMkLst>
        </pc:spChg>
      </pc:sldChg>
      <pc:sldChg chg="modSp">
        <pc:chgData name="Irena Krošl" userId="S::irenak@vsgt.si::6f871211-9d6e-4801-9f7a-49ad5e71b0eb" providerId="AD" clId="Web-{A6A30190-669F-3661-D6D9-63909DC8FAED}" dt="2025-12-18T10:04:38.216" v="149" actId="20577"/>
        <pc:sldMkLst>
          <pc:docMk/>
          <pc:sldMk cId="1844134277" sldId="6459"/>
        </pc:sldMkLst>
        <pc:spChg chg="mod">
          <ac:chgData name="Irena Krošl" userId="S::irenak@vsgt.si::6f871211-9d6e-4801-9f7a-49ad5e71b0eb" providerId="AD" clId="Web-{A6A30190-669F-3661-D6D9-63909DC8FAED}" dt="2025-12-18T10:04:38.216" v="149" actId="20577"/>
          <ac:spMkLst>
            <pc:docMk/>
            <pc:sldMk cId="1844134277" sldId="6459"/>
            <ac:spMk id="4" creationId="{EC93FF4B-75FD-885B-C952-7372901F3BB9}"/>
          </ac:spMkLst>
        </pc:spChg>
        <pc:spChg chg="mod">
          <ac:chgData name="Irena Krošl" userId="S::irenak@vsgt.si::6f871211-9d6e-4801-9f7a-49ad5e71b0eb" providerId="AD" clId="Web-{A6A30190-669F-3661-D6D9-63909DC8FAED}" dt="2025-12-18T10:04:08.653" v="140" actId="20577"/>
          <ac:spMkLst>
            <pc:docMk/>
            <pc:sldMk cId="1844134277" sldId="6459"/>
            <ac:spMk id="7" creationId="{D93B41D0-B47F-F72A-67EC-6926BF890FF9}"/>
          </ac:spMkLst>
        </pc:spChg>
      </pc:sldChg>
      <pc:sldChg chg="modSp">
        <pc:chgData name="Irena Krošl" userId="S::irenak@vsgt.si::6f871211-9d6e-4801-9f7a-49ad5e71b0eb" providerId="AD" clId="Web-{A6A30190-669F-3661-D6D9-63909DC8FAED}" dt="2025-12-19T10:34:12.233" v="215" actId="20577"/>
        <pc:sldMkLst>
          <pc:docMk/>
          <pc:sldMk cId="2884040564" sldId="6460"/>
        </pc:sldMkLst>
        <pc:spChg chg="mod">
          <ac:chgData name="Irena Krošl" userId="S::irenak@vsgt.si::6f871211-9d6e-4801-9f7a-49ad5e71b0eb" providerId="AD" clId="Web-{A6A30190-669F-3661-D6D9-63909DC8FAED}" dt="2025-12-19T10:34:12.233" v="215" actId="20577"/>
          <ac:spMkLst>
            <pc:docMk/>
            <pc:sldMk cId="2884040564" sldId="6460"/>
            <ac:spMk id="7" creationId="{7ABAE6AF-742D-AEC2-1ED2-45BF3AFF69F3}"/>
          </ac:spMkLst>
        </pc:spChg>
      </pc:sldChg>
      <pc:sldChg chg="modSp">
        <pc:chgData name="Irena Krošl" userId="S::irenak@vsgt.si::6f871211-9d6e-4801-9f7a-49ad5e71b0eb" providerId="AD" clId="Web-{A6A30190-669F-3661-D6D9-63909DC8FAED}" dt="2025-12-19T10:42:16.784" v="241" actId="20577"/>
        <pc:sldMkLst>
          <pc:docMk/>
          <pc:sldMk cId="2751001253" sldId="6461"/>
        </pc:sldMkLst>
        <pc:spChg chg="mod">
          <ac:chgData name="Irena Krošl" userId="S::irenak@vsgt.si::6f871211-9d6e-4801-9f7a-49ad5e71b0eb" providerId="AD" clId="Web-{A6A30190-669F-3661-D6D9-63909DC8FAED}" dt="2025-12-19T10:42:16.784" v="241" actId="20577"/>
          <ac:spMkLst>
            <pc:docMk/>
            <pc:sldMk cId="2751001253" sldId="6461"/>
            <ac:spMk id="4" creationId="{76923C82-6F46-7644-2032-5ADBCC053D21}"/>
          </ac:spMkLst>
        </pc:spChg>
        <pc:spChg chg="mod">
          <ac:chgData name="Irena Krošl" userId="S::irenak@vsgt.si::6f871211-9d6e-4801-9f7a-49ad5e71b0eb" providerId="AD" clId="Web-{A6A30190-669F-3661-D6D9-63909DC8FAED}" dt="2025-12-19T10:34:23.202" v="218" actId="20577"/>
          <ac:spMkLst>
            <pc:docMk/>
            <pc:sldMk cId="2751001253" sldId="6461"/>
            <ac:spMk id="9" creationId="{7C8F72AA-614B-C096-1159-AD00464A2F2E}"/>
          </ac:spMkLst>
        </pc:spChg>
      </pc:sldChg>
      <pc:sldChg chg="modSp">
        <pc:chgData name="Irena Krošl" userId="S::irenak@vsgt.si::6f871211-9d6e-4801-9f7a-49ad5e71b0eb" providerId="AD" clId="Web-{A6A30190-669F-3661-D6D9-63909DC8FAED}" dt="2025-12-19T10:46:10.045" v="290" actId="20577"/>
        <pc:sldMkLst>
          <pc:docMk/>
          <pc:sldMk cId="2257496366" sldId="6462"/>
        </pc:sldMkLst>
        <pc:spChg chg="mod">
          <ac:chgData name="Irena Krošl" userId="S::irenak@vsgt.si::6f871211-9d6e-4801-9f7a-49ad5e71b0eb" providerId="AD" clId="Web-{A6A30190-669F-3661-D6D9-63909DC8FAED}" dt="2025-12-19T10:46:10.045" v="290" actId="20577"/>
          <ac:spMkLst>
            <pc:docMk/>
            <pc:sldMk cId="2257496366" sldId="6462"/>
            <ac:spMk id="14" creationId="{26FE707A-6620-8AD7-97E7-C64B1EA477B1}"/>
          </ac:spMkLst>
        </pc:spChg>
        <pc:spChg chg="mod">
          <ac:chgData name="Irena Krošl" userId="S::irenak@vsgt.si::6f871211-9d6e-4801-9f7a-49ad5e71b0eb" providerId="AD" clId="Web-{A6A30190-669F-3661-D6D9-63909DC8FAED}" dt="2025-12-19T10:43:01.349" v="246" actId="20577"/>
          <ac:spMkLst>
            <pc:docMk/>
            <pc:sldMk cId="2257496366" sldId="6462"/>
            <ac:spMk id="18" creationId="{25FF633D-02DD-B701-6A83-82446C1C0FC4}"/>
          </ac:spMkLst>
        </pc:spChg>
      </pc:sldChg>
      <pc:sldChg chg="modSp">
        <pc:chgData name="Irena Krošl" userId="S::irenak@vsgt.si::6f871211-9d6e-4801-9f7a-49ad5e71b0eb" providerId="AD" clId="Web-{A6A30190-669F-3661-D6D9-63909DC8FAED}" dt="2025-12-19T10:55:11.893" v="376" actId="20577"/>
        <pc:sldMkLst>
          <pc:docMk/>
          <pc:sldMk cId="2144113040" sldId="6463"/>
        </pc:sldMkLst>
        <pc:spChg chg="mod">
          <ac:chgData name="Irena Krošl" userId="S::irenak@vsgt.si::6f871211-9d6e-4801-9f7a-49ad5e71b0eb" providerId="AD" clId="Web-{A6A30190-669F-3661-D6D9-63909DC8FAED}" dt="2025-12-19T10:42:49.161" v="245"/>
          <ac:spMkLst>
            <pc:docMk/>
            <pc:sldMk cId="2144113040" sldId="6463"/>
            <ac:spMk id="6" creationId="{F6F8E06A-9F57-CCE5-248E-8065FDC86A32}"/>
          </ac:spMkLst>
        </pc:spChg>
        <pc:spChg chg="mod">
          <ac:chgData name="Irena Krošl" userId="S::irenak@vsgt.si::6f871211-9d6e-4801-9f7a-49ad5e71b0eb" providerId="AD" clId="Web-{A6A30190-669F-3661-D6D9-63909DC8FAED}" dt="2025-12-19T10:54:35.560" v="369" actId="20577"/>
          <ac:spMkLst>
            <pc:docMk/>
            <pc:sldMk cId="2144113040" sldId="6463"/>
            <ac:spMk id="8" creationId="{42562E34-7F00-978C-83A8-5F5BC9D37515}"/>
          </ac:spMkLst>
        </pc:spChg>
        <pc:spChg chg="mod">
          <ac:chgData name="Irena Krošl" userId="S::irenak@vsgt.si::6f871211-9d6e-4801-9f7a-49ad5e71b0eb" providerId="AD" clId="Web-{A6A30190-669F-3661-D6D9-63909DC8FAED}" dt="2025-12-19T10:55:11.893" v="376" actId="20577"/>
          <ac:spMkLst>
            <pc:docMk/>
            <pc:sldMk cId="2144113040" sldId="6463"/>
            <ac:spMk id="12" creationId="{E968635E-FC96-2DBF-3107-66C85B26D569}"/>
          </ac:spMkLst>
        </pc:spChg>
      </pc:sldChg>
      <pc:sldChg chg="modSp">
        <pc:chgData name="Irena Krošl" userId="S::irenak@vsgt.si::6f871211-9d6e-4801-9f7a-49ad5e71b0eb" providerId="AD" clId="Web-{A6A30190-669F-3661-D6D9-63909DC8FAED}" dt="2025-12-19T10:56:29.090" v="398"/>
        <pc:sldMkLst>
          <pc:docMk/>
          <pc:sldMk cId="1996257554" sldId="6464"/>
        </pc:sldMkLst>
        <pc:spChg chg="mod">
          <ac:chgData name="Irena Krošl" userId="S::irenak@vsgt.si::6f871211-9d6e-4801-9f7a-49ad5e71b0eb" providerId="AD" clId="Web-{A6A30190-669F-3661-D6D9-63909DC8FAED}" dt="2025-12-19T10:56:02.587" v="384" actId="20577"/>
          <ac:spMkLst>
            <pc:docMk/>
            <pc:sldMk cId="1996257554" sldId="6464"/>
            <ac:spMk id="3" creationId="{D2FB8892-0BDE-7A28-1B11-56FCD18EAB17}"/>
          </ac:spMkLst>
        </pc:spChg>
        <pc:graphicFrameChg chg="mod modGraphic">
          <ac:chgData name="Irena Krošl" userId="S::irenak@vsgt.si::6f871211-9d6e-4801-9f7a-49ad5e71b0eb" providerId="AD" clId="Web-{A6A30190-669F-3661-D6D9-63909DC8FAED}" dt="2025-12-19T10:56:29.090" v="398"/>
          <ac:graphicFrameMkLst>
            <pc:docMk/>
            <pc:sldMk cId="1996257554" sldId="6464"/>
            <ac:graphicFrameMk id="8" creationId="{271382D3-FB99-DDCF-5ED6-0D9B1FC5D0A7}"/>
          </ac:graphicFrameMkLst>
        </pc:graphicFrameChg>
      </pc:sldChg>
      <pc:sldChg chg="modSp">
        <pc:chgData name="Irena Krošl" userId="S::irenak@vsgt.si::6f871211-9d6e-4801-9f7a-49ad5e71b0eb" providerId="AD" clId="Web-{A6A30190-669F-3661-D6D9-63909DC8FAED}" dt="2025-12-19T10:46:57.515" v="305" actId="20577"/>
        <pc:sldMkLst>
          <pc:docMk/>
          <pc:sldMk cId="3971054714" sldId="6467"/>
        </pc:sldMkLst>
        <pc:spChg chg="mod">
          <ac:chgData name="Irena Krošl" userId="S::irenak@vsgt.si::6f871211-9d6e-4801-9f7a-49ad5e71b0eb" providerId="AD" clId="Web-{A6A30190-669F-3661-D6D9-63909DC8FAED}" dt="2025-12-19T10:46:57.515" v="305" actId="20577"/>
          <ac:spMkLst>
            <pc:docMk/>
            <pc:sldMk cId="3971054714" sldId="6467"/>
            <ac:spMk id="5" creationId="{1347A87E-2339-2319-5EA7-FBBDD7EF190B}"/>
          </ac:spMkLst>
        </pc:spChg>
        <pc:spChg chg="mod">
          <ac:chgData name="Irena Krošl" userId="S::irenak@vsgt.si::6f871211-9d6e-4801-9f7a-49ad5e71b0eb" providerId="AD" clId="Web-{A6A30190-669F-3661-D6D9-63909DC8FAED}" dt="2025-12-19T10:44:58.449" v="275" actId="20577"/>
          <ac:spMkLst>
            <pc:docMk/>
            <pc:sldMk cId="3971054714" sldId="6467"/>
            <ac:spMk id="6" creationId="{18EEFC0B-3CB2-A2F8-A537-F1F1B8BB4CE5}"/>
          </ac:spMkLst>
        </pc:spChg>
        <pc:spChg chg="mod">
          <ac:chgData name="Irena Krošl" userId="S::irenak@vsgt.si::6f871211-9d6e-4801-9f7a-49ad5e71b0eb" providerId="AD" clId="Web-{A6A30190-669F-3661-D6D9-63909DC8FAED}" dt="2025-12-19T10:42:49.161" v="245"/>
          <ac:spMkLst>
            <pc:docMk/>
            <pc:sldMk cId="3971054714" sldId="6467"/>
            <ac:spMk id="11" creationId="{CE78BABE-D7E1-192A-DE61-D8B30F34BDAD}"/>
          </ac:spMkLst>
        </pc:spChg>
      </pc:sldChg>
      <pc:sldChg chg="modSp">
        <pc:chgData name="Irena Krošl" userId="S::irenak@vsgt.si::6f871211-9d6e-4801-9f7a-49ad5e71b0eb" providerId="AD" clId="Web-{A6A30190-669F-3661-D6D9-63909DC8FAED}" dt="2025-12-19T10:47:45.533" v="318" actId="20577"/>
        <pc:sldMkLst>
          <pc:docMk/>
          <pc:sldMk cId="3277349005" sldId="6468"/>
        </pc:sldMkLst>
        <pc:spChg chg="mod">
          <ac:chgData name="Irena Krošl" userId="S::irenak@vsgt.si::6f871211-9d6e-4801-9f7a-49ad5e71b0eb" providerId="AD" clId="Web-{A6A30190-669F-3661-D6D9-63909DC8FAED}" dt="2025-12-19T10:47:45.533" v="318" actId="20577"/>
          <ac:spMkLst>
            <pc:docMk/>
            <pc:sldMk cId="3277349005" sldId="6468"/>
            <ac:spMk id="6" creationId="{24B2B82C-F619-705E-32C2-58E89614A171}"/>
          </ac:spMkLst>
        </pc:spChg>
        <pc:spChg chg="mod">
          <ac:chgData name="Irena Krošl" userId="S::irenak@vsgt.si::6f871211-9d6e-4801-9f7a-49ad5e71b0eb" providerId="AD" clId="Web-{A6A30190-669F-3661-D6D9-63909DC8FAED}" dt="2025-12-19T10:42:49.161" v="245"/>
          <ac:spMkLst>
            <pc:docMk/>
            <pc:sldMk cId="3277349005" sldId="6468"/>
            <ac:spMk id="9" creationId="{6316300D-56BA-BD51-6455-3AE2FE902726}"/>
          </ac:spMkLst>
        </pc:spChg>
      </pc:sldChg>
      <pc:sldChg chg="modSp">
        <pc:chgData name="Irena Krošl" userId="S::irenak@vsgt.si::6f871211-9d6e-4801-9f7a-49ad5e71b0eb" providerId="AD" clId="Web-{A6A30190-669F-3661-D6D9-63909DC8FAED}" dt="2025-12-19T10:48:50.050" v="329" actId="20577"/>
        <pc:sldMkLst>
          <pc:docMk/>
          <pc:sldMk cId="195843038" sldId="6469"/>
        </pc:sldMkLst>
        <pc:spChg chg="mod">
          <ac:chgData name="Irena Krošl" userId="S::irenak@vsgt.si::6f871211-9d6e-4801-9f7a-49ad5e71b0eb" providerId="AD" clId="Web-{A6A30190-669F-3661-D6D9-63909DC8FAED}" dt="2025-12-19T10:48:50.050" v="329" actId="20577"/>
          <ac:spMkLst>
            <pc:docMk/>
            <pc:sldMk cId="195843038" sldId="6469"/>
            <ac:spMk id="7" creationId="{E657E41E-FDBC-59A9-C53B-D506162E6525}"/>
          </ac:spMkLst>
        </pc:spChg>
        <pc:spChg chg="mod">
          <ac:chgData name="Irena Krošl" userId="S::irenak@vsgt.si::6f871211-9d6e-4801-9f7a-49ad5e71b0eb" providerId="AD" clId="Web-{A6A30190-669F-3661-D6D9-63909DC8FAED}" dt="2025-12-19T10:42:49.161" v="245"/>
          <ac:spMkLst>
            <pc:docMk/>
            <pc:sldMk cId="195843038" sldId="6469"/>
            <ac:spMk id="12" creationId="{5C6E7F28-A300-0DBB-B9ED-DFB0561C755E}"/>
          </ac:spMkLst>
        </pc:spChg>
      </pc:sldChg>
      <pc:sldChg chg="modSp">
        <pc:chgData name="Irena Krošl" userId="S::irenak@vsgt.si::6f871211-9d6e-4801-9f7a-49ad5e71b0eb" providerId="AD" clId="Web-{A6A30190-669F-3661-D6D9-63909DC8FAED}" dt="2025-12-19T10:49:54.645" v="349" actId="20577"/>
        <pc:sldMkLst>
          <pc:docMk/>
          <pc:sldMk cId="98309858" sldId="6470"/>
        </pc:sldMkLst>
        <pc:spChg chg="mod">
          <ac:chgData name="Irena Krošl" userId="S::irenak@vsgt.si::6f871211-9d6e-4801-9f7a-49ad5e71b0eb" providerId="AD" clId="Web-{A6A30190-669F-3661-D6D9-63909DC8FAED}" dt="2025-12-19T10:49:54.645" v="349" actId="20577"/>
          <ac:spMkLst>
            <pc:docMk/>
            <pc:sldMk cId="98309858" sldId="6470"/>
            <ac:spMk id="5" creationId="{630EB83C-8929-9CCB-5D42-9A2646E6F95A}"/>
          </ac:spMkLst>
        </pc:spChg>
        <pc:spChg chg="mod">
          <ac:chgData name="Irena Krošl" userId="S::irenak@vsgt.si::6f871211-9d6e-4801-9f7a-49ad5e71b0eb" providerId="AD" clId="Web-{A6A30190-669F-3661-D6D9-63909DC8FAED}" dt="2025-12-19T10:49:31.973" v="344" actId="1076"/>
          <ac:spMkLst>
            <pc:docMk/>
            <pc:sldMk cId="98309858" sldId="6470"/>
            <ac:spMk id="10" creationId="{4C621238-CD14-1E2D-6A02-7FDE8DA74599}"/>
          </ac:spMkLst>
        </pc:spChg>
        <pc:spChg chg="mod">
          <ac:chgData name="Irena Krošl" userId="S::irenak@vsgt.si::6f871211-9d6e-4801-9f7a-49ad5e71b0eb" providerId="AD" clId="Web-{A6A30190-669F-3661-D6D9-63909DC8FAED}" dt="2025-12-19T10:42:49.161" v="245"/>
          <ac:spMkLst>
            <pc:docMk/>
            <pc:sldMk cId="98309858" sldId="6470"/>
            <ac:spMk id="12" creationId="{2DF2182F-EE43-FE9E-BC51-DAC64E27CF5D}"/>
          </ac:spMkLst>
        </pc:spChg>
      </pc:sldChg>
      <pc:sldChg chg="modSp">
        <pc:chgData name="Irena Krošl" userId="S::irenak@vsgt.si::6f871211-9d6e-4801-9f7a-49ad5e71b0eb" providerId="AD" clId="Web-{A6A30190-669F-3661-D6D9-63909DC8FAED}" dt="2025-12-19T10:51:49.116" v="363" actId="20577"/>
        <pc:sldMkLst>
          <pc:docMk/>
          <pc:sldMk cId="2008365169" sldId="6471"/>
        </pc:sldMkLst>
        <pc:spChg chg="mod">
          <ac:chgData name="Irena Krošl" userId="S::irenak@vsgt.si::6f871211-9d6e-4801-9f7a-49ad5e71b0eb" providerId="AD" clId="Web-{A6A30190-669F-3661-D6D9-63909DC8FAED}" dt="2025-12-19T10:51:49.116" v="363" actId="20577"/>
          <ac:spMkLst>
            <pc:docMk/>
            <pc:sldMk cId="2008365169" sldId="6471"/>
            <ac:spMk id="10" creationId="{057585D8-A0DC-2541-BD1E-225D59673F28}"/>
          </ac:spMkLst>
        </pc:spChg>
        <pc:spChg chg="mod">
          <ac:chgData name="Irena Krošl" userId="S::irenak@vsgt.si::6f871211-9d6e-4801-9f7a-49ad5e71b0eb" providerId="AD" clId="Web-{A6A30190-669F-3661-D6D9-63909DC8FAED}" dt="2025-12-19T10:50:08.786" v="350" actId="1076"/>
          <ac:spMkLst>
            <pc:docMk/>
            <pc:sldMk cId="2008365169" sldId="6471"/>
            <ac:spMk id="11" creationId="{CE41DFD8-0DEF-99C2-C4BA-D0423CB2BEE3}"/>
          </ac:spMkLst>
        </pc:spChg>
        <pc:spChg chg="mod">
          <ac:chgData name="Irena Krošl" userId="S::irenak@vsgt.si::6f871211-9d6e-4801-9f7a-49ad5e71b0eb" providerId="AD" clId="Web-{A6A30190-669F-3661-D6D9-63909DC8FAED}" dt="2025-12-19T10:42:49.161" v="245"/>
          <ac:spMkLst>
            <pc:docMk/>
            <pc:sldMk cId="2008365169" sldId="6471"/>
            <ac:spMk id="13" creationId="{3E48A22A-B7D8-269B-BFC4-7B16A3F3768F}"/>
          </ac:spMkLst>
        </pc:spChg>
      </pc:sldChg>
      <pc:sldChg chg="modSp">
        <pc:chgData name="Irena Krošl" userId="S::irenak@vsgt.si::6f871211-9d6e-4801-9f7a-49ad5e71b0eb" providerId="AD" clId="Web-{A6A30190-669F-3661-D6D9-63909DC8FAED}" dt="2025-12-19T10:58:03.661" v="423" actId="20577"/>
        <pc:sldMkLst>
          <pc:docMk/>
          <pc:sldMk cId="1226777204" sldId="6472"/>
        </pc:sldMkLst>
        <pc:spChg chg="mod">
          <ac:chgData name="Irena Krošl" userId="S::irenak@vsgt.si::6f871211-9d6e-4801-9f7a-49ad5e71b0eb" providerId="AD" clId="Web-{A6A30190-669F-3661-D6D9-63909DC8FAED}" dt="2025-12-19T10:57:19.344" v="401" actId="20577"/>
          <ac:spMkLst>
            <pc:docMk/>
            <pc:sldMk cId="1226777204" sldId="6472"/>
            <ac:spMk id="13" creationId="{A4D7F45F-7067-C556-405C-CE9DA8B4A3C4}"/>
          </ac:spMkLst>
        </pc:spChg>
        <pc:spChg chg="mod">
          <ac:chgData name="Irena Krošl" userId="S::irenak@vsgt.si::6f871211-9d6e-4801-9f7a-49ad5e71b0eb" providerId="AD" clId="Web-{A6A30190-669F-3661-D6D9-63909DC8FAED}" dt="2025-12-19T10:58:03.661" v="423" actId="20577"/>
          <ac:spMkLst>
            <pc:docMk/>
            <pc:sldMk cId="1226777204" sldId="6472"/>
            <ac:spMk id="14" creationId="{A0DABD0D-BB06-5F92-B394-534EBE4C2F7D}"/>
          </ac:spMkLst>
        </pc:spChg>
      </pc:sldChg>
      <pc:sldChg chg="modSp">
        <pc:chgData name="Irena Krošl" userId="S::irenak@vsgt.si::6f871211-9d6e-4801-9f7a-49ad5e71b0eb" providerId="AD" clId="Web-{A6A30190-669F-3661-D6D9-63909DC8FAED}" dt="2025-12-19T11:01:04.250" v="449" actId="20577"/>
        <pc:sldMkLst>
          <pc:docMk/>
          <pc:sldMk cId="2219479169" sldId="6473"/>
        </pc:sldMkLst>
        <pc:spChg chg="mod">
          <ac:chgData name="Irena Krošl" userId="S::irenak@vsgt.si::6f871211-9d6e-4801-9f7a-49ad5e71b0eb" providerId="AD" clId="Web-{A6A30190-669F-3661-D6D9-63909DC8FAED}" dt="2025-12-19T10:42:49.161" v="245"/>
          <ac:spMkLst>
            <pc:docMk/>
            <pc:sldMk cId="2219479169" sldId="6473"/>
            <ac:spMk id="4" creationId="{E064745F-1C84-2CAB-54F5-69C897FC95B8}"/>
          </ac:spMkLst>
        </pc:spChg>
        <pc:spChg chg="mod">
          <ac:chgData name="Irena Krošl" userId="S::irenak@vsgt.si::6f871211-9d6e-4801-9f7a-49ad5e71b0eb" providerId="AD" clId="Web-{A6A30190-669F-3661-D6D9-63909DC8FAED}" dt="2025-12-19T10:58:16.615" v="424" actId="1076"/>
          <ac:spMkLst>
            <pc:docMk/>
            <pc:sldMk cId="2219479169" sldId="6473"/>
            <ac:spMk id="9" creationId="{EB2E7AF1-EBC9-8FA6-2AAF-9D0991F7BC9F}"/>
          </ac:spMkLst>
        </pc:spChg>
        <pc:spChg chg="mod">
          <ac:chgData name="Irena Krošl" userId="S::irenak@vsgt.si::6f871211-9d6e-4801-9f7a-49ad5e71b0eb" providerId="AD" clId="Web-{A6A30190-669F-3661-D6D9-63909DC8FAED}" dt="2025-12-19T11:01:04.250" v="449" actId="20577"/>
          <ac:spMkLst>
            <pc:docMk/>
            <pc:sldMk cId="2219479169" sldId="6473"/>
            <ac:spMk id="10" creationId="{B26FE7A7-803A-4752-04B6-CA3A0D8CF6FC}"/>
          </ac:spMkLst>
        </pc:spChg>
      </pc:sldChg>
      <pc:sldChg chg="modSp">
        <pc:chgData name="Irena Krošl" userId="S::irenak@vsgt.si::6f871211-9d6e-4801-9f7a-49ad5e71b0eb" providerId="AD" clId="Web-{A6A30190-669F-3661-D6D9-63909DC8FAED}" dt="2025-12-19T11:02:00.143" v="474" actId="20577"/>
        <pc:sldMkLst>
          <pc:docMk/>
          <pc:sldMk cId="1849610046" sldId="6474"/>
        </pc:sldMkLst>
        <pc:spChg chg="mod">
          <ac:chgData name="Irena Krošl" userId="S::irenak@vsgt.si::6f871211-9d6e-4801-9f7a-49ad5e71b0eb" providerId="AD" clId="Web-{A6A30190-669F-3661-D6D9-63909DC8FAED}" dt="2025-12-19T10:42:49.161" v="245"/>
          <ac:spMkLst>
            <pc:docMk/>
            <pc:sldMk cId="1849610046" sldId="6474"/>
            <ac:spMk id="18" creationId="{B5587E13-6BD3-35EF-024C-E9067308AEE1}"/>
          </ac:spMkLst>
        </pc:spChg>
        <pc:spChg chg="mod">
          <ac:chgData name="Irena Krošl" userId="S::irenak@vsgt.si::6f871211-9d6e-4801-9f7a-49ad5e71b0eb" providerId="AD" clId="Web-{A6A30190-669F-3661-D6D9-63909DC8FAED}" dt="2025-12-19T11:02:00.143" v="474" actId="20577"/>
          <ac:spMkLst>
            <pc:docMk/>
            <pc:sldMk cId="1849610046" sldId="6474"/>
            <ac:spMk id="19" creationId="{9D4AF183-CD37-0D40-EA2F-05C66A28C552}"/>
          </ac:spMkLst>
        </pc:spChg>
        <pc:spChg chg="mod">
          <ac:chgData name="Irena Krošl" userId="S::irenak@vsgt.si::6f871211-9d6e-4801-9f7a-49ad5e71b0eb" providerId="AD" clId="Web-{A6A30190-669F-3661-D6D9-63909DC8FAED}" dt="2025-12-19T10:42:49.161" v="245"/>
          <ac:spMkLst>
            <pc:docMk/>
            <pc:sldMk cId="1849610046" sldId="6474"/>
            <ac:spMk id="22" creationId="{788E3159-1AA5-92FA-9C5B-BCD6279A189D}"/>
          </ac:spMkLst>
        </pc:spChg>
      </pc:sldChg>
      <pc:sldChg chg="modSp">
        <pc:chgData name="Irena Krošl" userId="S::irenak@vsgt.si::6f871211-9d6e-4801-9f7a-49ad5e71b0eb" providerId="AD" clId="Web-{A6A30190-669F-3661-D6D9-63909DC8FAED}" dt="2025-12-19T11:02:11.909" v="476" actId="1076"/>
        <pc:sldMkLst>
          <pc:docMk/>
          <pc:sldMk cId="1711148276" sldId="6475"/>
        </pc:sldMkLst>
        <pc:spChg chg="mod">
          <ac:chgData name="Irena Krošl" userId="S::irenak@vsgt.si::6f871211-9d6e-4801-9f7a-49ad5e71b0eb" providerId="AD" clId="Web-{A6A30190-669F-3661-D6D9-63909DC8FAED}" dt="2025-12-19T11:02:11.909" v="476" actId="1076"/>
          <ac:spMkLst>
            <pc:docMk/>
            <pc:sldMk cId="1711148276" sldId="6475"/>
            <ac:spMk id="6" creationId="{A430AD57-FBA1-87F9-BFC8-DA29004BC508}"/>
          </ac:spMkLst>
        </pc:spChg>
        <pc:spChg chg="mod">
          <ac:chgData name="Irena Krošl" userId="S::irenak@vsgt.si::6f871211-9d6e-4801-9f7a-49ad5e71b0eb" providerId="AD" clId="Web-{A6A30190-669F-3661-D6D9-63909DC8FAED}" dt="2025-12-19T11:02:08.206" v="475" actId="14100"/>
          <ac:spMkLst>
            <pc:docMk/>
            <pc:sldMk cId="1711148276" sldId="6475"/>
            <ac:spMk id="10" creationId="{BD0CB53D-CF29-587A-8A7D-7B8B3B28B8A7}"/>
          </ac:spMkLst>
        </pc:spChg>
      </pc:sldChg>
      <pc:sldChg chg="modSp">
        <pc:chgData name="Irena Krošl" userId="S::irenak@vsgt.si::6f871211-9d6e-4801-9f7a-49ad5e71b0eb" providerId="AD" clId="Web-{A6A30190-669F-3661-D6D9-63909DC8FAED}" dt="2025-12-19T11:02:41.582" v="479" actId="14100"/>
        <pc:sldMkLst>
          <pc:docMk/>
          <pc:sldMk cId="1249291355" sldId="6478"/>
        </pc:sldMkLst>
        <pc:spChg chg="mod">
          <ac:chgData name="Irena Krošl" userId="S::irenak@vsgt.si::6f871211-9d6e-4801-9f7a-49ad5e71b0eb" providerId="AD" clId="Web-{A6A30190-669F-3661-D6D9-63909DC8FAED}" dt="2025-12-19T10:42:49.161" v="245"/>
          <ac:spMkLst>
            <pc:docMk/>
            <pc:sldMk cId="1249291355" sldId="6478"/>
            <ac:spMk id="7" creationId="{43775AEC-03F7-DC87-07B9-B2AE56D99DDC}"/>
          </ac:spMkLst>
        </pc:spChg>
        <pc:spChg chg="mod">
          <ac:chgData name="Irena Krošl" userId="S::irenak@vsgt.si::6f871211-9d6e-4801-9f7a-49ad5e71b0eb" providerId="AD" clId="Web-{A6A30190-669F-3661-D6D9-63909DC8FAED}" dt="2025-12-19T11:02:41.582" v="479" actId="14100"/>
          <ac:spMkLst>
            <pc:docMk/>
            <pc:sldMk cId="1249291355" sldId="6478"/>
            <ac:spMk id="10" creationId="{AB171B55-4BDF-0F85-A4A8-AD948C132ABD}"/>
          </ac:spMkLst>
        </pc:spChg>
      </pc:sldChg>
      <pc:sldChg chg="modSp">
        <pc:chgData name="Irena Krošl" userId="S::irenak@vsgt.si::6f871211-9d6e-4801-9f7a-49ad5e71b0eb" providerId="AD" clId="Web-{A6A30190-669F-3661-D6D9-63909DC8FAED}" dt="2025-12-19T11:03:31.099" v="495"/>
        <pc:sldMkLst>
          <pc:docMk/>
          <pc:sldMk cId="593050990" sldId="6479"/>
        </pc:sldMkLst>
        <pc:graphicFrameChg chg="mod modGraphic">
          <ac:chgData name="Irena Krošl" userId="S::irenak@vsgt.si::6f871211-9d6e-4801-9f7a-49ad5e71b0eb" providerId="AD" clId="Web-{A6A30190-669F-3661-D6D9-63909DC8FAED}" dt="2025-12-19T11:03:31.099" v="495"/>
          <ac:graphicFrameMkLst>
            <pc:docMk/>
            <pc:sldMk cId="593050990" sldId="6479"/>
            <ac:graphicFrameMk id="8" creationId="{02E0503B-D1AD-144F-6B5F-C3FFD1EE08D1}"/>
          </ac:graphicFrameMkLst>
        </pc:graphicFrameChg>
      </pc:sldChg>
      <pc:sldChg chg="modSp">
        <pc:chgData name="Irena Krošl" userId="S::irenak@vsgt.si::6f871211-9d6e-4801-9f7a-49ad5e71b0eb" providerId="AD" clId="Web-{A6A30190-669F-3661-D6D9-63909DC8FAED}" dt="2025-12-19T11:59:31.626" v="590" actId="20577"/>
        <pc:sldMkLst>
          <pc:docMk/>
          <pc:sldMk cId="4116113501" sldId="6480"/>
        </pc:sldMkLst>
        <pc:spChg chg="mod">
          <ac:chgData name="Irena Krošl" userId="S::irenak@vsgt.si::6f871211-9d6e-4801-9f7a-49ad5e71b0eb" providerId="AD" clId="Web-{A6A30190-669F-3661-D6D9-63909DC8FAED}" dt="2025-12-19T11:59:31.626" v="590" actId="20577"/>
          <ac:spMkLst>
            <pc:docMk/>
            <pc:sldMk cId="4116113501" sldId="6480"/>
            <ac:spMk id="6" creationId="{A160E919-5EA8-8F43-D6C5-5A04E6F09371}"/>
          </ac:spMkLst>
        </pc:spChg>
      </pc:sldChg>
      <pc:sldChg chg="modSp">
        <pc:chgData name="Irena Krošl" userId="S::irenak@vsgt.si::6f871211-9d6e-4801-9f7a-49ad5e71b0eb" providerId="AD" clId="Web-{A6A30190-669F-3661-D6D9-63909DC8FAED}" dt="2025-12-19T11:59:57.814" v="596" actId="20577"/>
        <pc:sldMkLst>
          <pc:docMk/>
          <pc:sldMk cId="1223611159" sldId="6481"/>
        </pc:sldMkLst>
        <pc:spChg chg="mod">
          <ac:chgData name="Irena Krošl" userId="S::irenak@vsgt.si::6f871211-9d6e-4801-9f7a-49ad5e71b0eb" providerId="AD" clId="Web-{A6A30190-669F-3661-D6D9-63909DC8FAED}" dt="2025-12-19T11:59:57.814" v="596" actId="20577"/>
          <ac:spMkLst>
            <pc:docMk/>
            <pc:sldMk cId="1223611159" sldId="6481"/>
            <ac:spMk id="7" creationId="{68EC0EBB-52FD-4A1E-1026-D953D653794C}"/>
          </ac:spMkLst>
        </pc:spChg>
      </pc:sldChg>
      <pc:sldChg chg="modSp">
        <pc:chgData name="Irena Krošl" userId="S::irenak@vsgt.si::6f871211-9d6e-4801-9f7a-49ad5e71b0eb" providerId="AD" clId="Web-{A6A30190-669F-3661-D6D9-63909DC8FAED}" dt="2025-12-19T12:01:31.144" v="606" actId="14100"/>
        <pc:sldMkLst>
          <pc:docMk/>
          <pc:sldMk cId="3112178667" sldId="6482"/>
        </pc:sldMkLst>
        <pc:spChg chg="mod">
          <ac:chgData name="Irena Krošl" userId="S::irenak@vsgt.si::6f871211-9d6e-4801-9f7a-49ad5e71b0eb" providerId="AD" clId="Web-{A6A30190-669F-3661-D6D9-63909DC8FAED}" dt="2025-12-19T12:01:31.144" v="606" actId="14100"/>
          <ac:spMkLst>
            <pc:docMk/>
            <pc:sldMk cId="3112178667" sldId="6482"/>
            <ac:spMk id="20" creationId="{9A2F5748-0A7E-9CB7-E6ED-9FD4CC268724}"/>
          </ac:spMkLst>
        </pc:spChg>
      </pc:sldChg>
      <pc:sldChg chg="modSp">
        <pc:chgData name="Irena Krošl" userId="S::irenak@vsgt.si::6f871211-9d6e-4801-9f7a-49ad5e71b0eb" providerId="AD" clId="Web-{A6A30190-669F-3661-D6D9-63909DC8FAED}" dt="2025-12-18T09:38:18.918" v="2" actId="20577"/>
        <pc:sldMkLst>
          <pc:docMk/>
          <pc:sldMk cId="3370386318" sldId="7685"/>
        </pc:sldMkLst>
        <pc:spChg chg="mod">
          <ac:chgData name="Irena Krošl" userId="S::irenak@vsgt.si::6f871211-9d6e-4801-9f7a-49ad5e71b0eb" providerId="AD" clId="Web-{A6A30190-669F-3661-D6D9-63909DC8FAED}" dt="2025-12-18T09:38:18.918" v="2" actId="20577"/>
          <ac:spMkLst>
            <pc:docMk/>
            <pc:sldMk cId="3370386318" sldId="7685"/>
            <ac:spMk id="13" creationId="{5DEA8382-285E-2683-AF12-F862B2D79B99}"/>
          </ac:spMkLst>
        </pc:spChg>
      </pc:sldChg>
      <pc:sldChg chg="modSp">
        <pc:chgData name="Irena Krošl" userId="S::irenak@vsgt.si::6f871211-9d6e-4801-9f7a-49ad5e71b0eb" providerId="AD" clId="Web-{A6A30190-669F-3661-D6D9-63909DC8FAED}" dt="2025-12-18T09:42:38.901" v="28" actId="20577"/>
        <pc:sldMkLst>
          <pc:docMk/>
          <pc:sldMk cId="3079608735" sldId="7695"/>
        </pc:sldMkLst>
        <pc:spChg chg="mod">
          <ac:chgData name="Irena Krošl" userId="S::irenak@vsgt.si::6f871211-9d6e-4801-9f7a-49ad5e71b0eb" providerId="AD" clId="Web-{A6A30190-669F-3661-D6D9-63909DC8FAED}" dt="2025-12-18T09:42:21.307" v="23" actId="20577"/>
          <ac:spMkLst>
            <pc:docMk/>
            <pc:sldMk cId="3079608735" sldId="7695"/>
            <ac:spMk id="51" creationId="{C22E6FBC-D3AA-0F7F-9968-0ADCF8A7477D}"/>
          </ac:spMkLst>
        </pc:spChg>
        <pc:spChg chg="mod">
          <ac:chgData name="Irena Krošl" userId="S::irenak@vsgt.si::6f871211-9d6e-4801-9f7a-49ad5e71b0eb" providerId="AD" clId="Web-{A6A30190-669F-3661-D6D9-63909DC8FAED}" dt="2025-12-18T09:42:38.901" v="28" actId="20577"/>
          <ac:spMkLst>
            <pc:docMk/>
            <pc:sldMk cId="3079608735" sldId="7695"/>
            <ac:spMk id="52" creationId="{33BBA3C9-1438-AE2F-1937-CB5DD4BDDA63}"/>
          </ac:spMkLst>
        </pc:spChg>
        <pc:spChg chg="mod">
          <ac:chgData name="Irena Krošl" userId="S::irenak@vsgt.si::6f871211-9d6e-4801-9f7a-49ad5e71b0eb" providerId="AD" clId="Web-{A6A30190-669F-3661-D6D9-63909DC8FAED}" dt="2025-12-18T09:39:48.986" v="20" actId="20577"/>
          <ac:spMkLst>
            <pc:docMk/>
            <pc:sldMk cId="3079608735" sldId="7695"/>
            <ac:spMk id="55" creationId="{A47EE9C1-838F-F778-F49D-92336F844FA0}"/>
          </ac:spMkLst>
        </pc:spChg>
      </pc:sldChg>
      <pc:sldChg chg="modSp">
        <pc:chgData name="Irena Krošl" userId="S::irenak@vsgt.si::6f871211-9d6e-4801-9f7a-49ad5e71b0eb" providerId="AD" clId="Web-{A6A30190-669F-3661-D6D9-63909DC8FAED}" dt="2025-12-19T11:05:06.634" v="505" actId="20577"/>
        <pc:sldMkLst>
          <pc:docMk/>
          <pc:sldMk cId="547574241" sldId="7696"/>
        </pc:sldMkLst>
        <pc:spChg chg="mod">
          <ac:chgData name="Irena Krošl" userId="S::irenak@vsgt.si::6f871211-9d6e-4801-9f7a-49ad5e71b0eb" providerId="AD" clId="Web-{A6A30190-669F-3661-D6D9-63909DC8FAED}" dt="2025-12-19T11:04:50.758" v="500" actId="20577"/>
          <ac:spMkLst>
            <pc:docMk/>
            <pc:sldMk cId="547574241" sldId="7696"/>
            <ac:spMk id="2" creationId="{979BB535-6B44-6AEB-8703-857E502555BB}"/>
          </ac:spMkLst>
        </pc:spChg>
        <pc:spChg chg="mod">
          <ac:chgData name="Irena Krošl" userId="S::irenak@vsgt.si::6f871211-9d6e-4801-9f7a-49ad5e71b0eb" providerId="AD" clId="Web-{A6A30190-669F-3661-D6D9-63909DC8FAED}" dt="2025-12-19T11:05:06.634" v="505" actId="20577"/>
          <ac:spMkLst>
            <pc:docMk/>
            <pc:sldMk cId="547574241" sldId="7696"/>
            <ac:spMk id="10" creationId="{6C198036-D02E-A994-35B3-B4C028997FCF}"/>
          </ac:spMkLst>
        </pc:spChg>
      </pc:sldChg>
      <pc:sldChg chg="modSp">
        <pc:chgData name="Irena Krošl" userId="S::irenak@vsgt.si::6f871211-9d6e-4801-9f7a-49ad5e71b0eb" providerId="AD" clId="Web-{A6A30190-669F-3661-D6D9-63909DC8FAED}" dt="2025-12-19T11:14:38.352" v="523" actId="1076"/>
        <pc:sldMkLst>
          <pc:docMk/>
          <pc:sldMk cId="1622365781" sldId="7697"/>
        </pc:sldMkLst>
        <pc:spChg chg="mod">
          <ac:chgData name="Irena Krošl" userId="S::irenak@vsgt.si::6f871211-9d6e-4801-9f7a-49ad5e71b0eb" providerId="AD" clId="Web-{A6A30190-669F-3661-D6D9-63909DC8FAED}" dt="2025-12-19T11:14:17.178" v="521" actId="1076"/>
          <ac:spMkLst>
            <pc:docMk/>
            <pc:sldMk cId="1622365781" sldId="7697"/>
            <ac:spMk id="4" creationId="{63818FD4-6C5E-386D-9E65-957A41853890}"/>
          </ac:spMkLst>
        </pc:spChg>
        <pc:spChg chg="mod">
          <ac:chgData name="Irena Krošl" userId="S::irenak@vsgt.si::6f871211-9d6e-4801-9f7a-49ad5e71b0eb" providerId="AD" clId="Web-{A6A30190-669F-3661-D6D9-63909DC8FAED}" dt="2025-12-19T11:13:54.801" v="519" actId="1076"/>
          <ac:spMkLst>
            <pc:docMk/>
            <pc:sldMk cId="1622365781" sldId="7697"/>
            <ac:spMk id="5" creationId="{55C77A21-6ADD-BA10-BBE1-02FB41A1D496}"/>
          </ac:spMkLst>
        </pc:spChg>
        <pc:spChg chg="mod">
          <ac:chgData name="Irena Krošl" userId="S::irenak@vsgt.si::6f871211-9d6e-4801-9f7a-49ad5e71b0eb" providerId="AD" clId="Web-{A6A30190-669F-3661-D6D9-63909DC8FAED}" dt="2025-12-19T11:14:11.569" v="520" actId="1076"/>
          <ac:spMkLst>
            <pc:docMk/>
            <pc:sldMk cId="1622365781" sldId="7697"/>
            <ac:spMk id="6" creationId="{317AD7D5-E05E-84CB-9361-D2F7703656FD}"/>
          </ac:spMkLst>
        </pc:spChg>
        <pc:spChg chg="mod">
          <ac:chgData name="Irena Krošl" userId="S::irenak@vsgt.si::6f871211-9d6e-4801-9f7a-49ad5e71b0eb" providerId="AD" clId="Web-{A6A30190-669F-3661-D6D9-63909DC8FAED}" dt="2025-12-19T11:14:32.242" v="522" actId="14100"/>
          <ac:spMkLst>
            <pc:docMk/>
            <pc:sldMk cId="1622365781" sldId="7697"/>
            <ac:spMk id="7" creationId="{8C3C54D1-A55E-BB4C-F85E-785E1189675F}"/>
          </ac:spMkLst>
        </pc:spChg>
        <pc:spChg chg="mod">
          <ac:chgData name="Irena Krošl" userId="S::irenak@vsgt.si::6f871211-9d6e-4801-9f7a-49ad5e71b0eb" providerId="AD" clId="Web-{A6A30190-669F-3661-D6D9-63909DC8FAED}" dt="2025-12-19T11:14:38.352" v="523" actId="1076"/>
          <ac:spMkLst>
            <pc:docMk/>
            <pc:sldMk cId="1622365781" sldId="7697"/>
            <ac:spMk id="8" creationId="{26D45C38-3F54-00F9-614A-6D2F1B695B1E}"/>
          </ac:spMkLst>
        </pc:spChg>
      </pc:sldChg>
      <pc:sldChg chg="modSp">
        <pc:chgData name="Irena Krošl" userId="S::irenak@vsgt.si::6f871211-9d6e-4801-9f7a-49ad5e71b0eb" providerId="AD" clId="Web-{A6A30190-669F-3661-D6D9-63909DC8FAED}" dt="2025-12-19T12:09:51.014" v="734" actId="20577"/>
        <pc:sldMkLst>
          <pc:docMk/>
          <pc:sldMk cId="2100132550" sldId="7698"/>
        </pc:sldMkLst>
        <pc:spChg chg="mod">
          <ac:chgData name="Irena Krošl" userId="S::irenak@vsgt.si::6f871211-9d6e-4801-9f7a-49ad5e71b0eb" providerId="AD" clId="Web-{A6A30190-669F-3661-D6D9-63909DC8FAED}" dt="2025-12-19T12:09:51.014" v="734" actId="20577"/>
          <ac:spMkLst>
            <pc:docMk/>
            <pc:sldMk cId="2100132550" sldId="7698"/>
            <ac:spMk id="6" creationId="{B6A7599F-0B3C-BBB3-42D5-CC308BFC1D27}"/>
          </ac:spMkLst>
        </pc:spChg>
      </pc:sldChg>
      <pc:sldChg chg="modSp">
        <pc:chgData name="Irena Krošl" userId="S::irenak@vsgt.si::6f871211-9d6e-4801-9f7a-49ad5e71b0eb" providerId="AD" clId="Web-{A6A30190-669F-3661-D6D9-63909DC8FAED}" dt="2025-12-19T11:20:29.762" v="545" actId="20577"/>
        <pc:sldMkLst>
          <pc:docMk/>
          <pc:sldMk cId="1858169610" sldId="7699"/>
        </pc:sldMkLst>
        <pc:spChg chg="mod">
          <ac:chgData name="Irena Krošl" userId="S::irenak@vsgt.si::6f871211-9d6e-4801-9f7a-49ad5e71b0eb" providerId="AD" clId="Web-{A6A30190-669F-3661-D6D9-63909DC8FAED}" dt="2025-12-19T11:20:29.762" v="545" actId="20577"/>
          <ac:spMkLst>
            <pc:docMk/>
            <pc:sldMk cId="1858169610" sldId="7699"/>
            <ac:spMk id="2" creationId="{E1B818E6-BAAC-E141-2EFB-A51E13BC94EB}"/>
          </ac:spMkLst>
        </pc:spChg>
        <pc:spChg chg="mod">
          <ac:chgData name="Irena Krošl" userId="S::irenak@vsgt.si::6f871211-9d6e-4801-9f7a-49ad5e71b0eb" providerId="AD" clId="Web-{A6A30190-669F-3661-D6D9-63909DC8FAED}" dt="2025-12-19T11:20:09.605" v="532" actId="20577"/>
          <ac:spMkLst>
            <pc:docMk/>
            <pc:sldMk cId="1858169610" sldId="7699"/>
            <ac:spMk id="6" creationId="{9C4A1EA1-6DD8-2BC8-AECF-875F4C6F829F}"/>
          </ac:spMkLst>
        </pc:spChg>
      </pc:sldChg>
      <pc:sldChg chg="modSp">
        <pc:chgData name="Irena Krošl" userId="S::irenak@vsgt.si::6f871211-9d6e-4801-9f7a-49ad5e71b0eb" providerId="AD" clId="Web-{A6A30190-669F-3661-D6D9-63909DC8FAED}" dt="2025-12-19T12:10:40.439" v="742" actId="1076"/>
        <pc:sldMkLst>
          <pc:docMk/>
          <pc:sldMk cId="2961207069" sldId="7702"/>
        </pc:sldMkLst>
        <pc:spChg chg="mod">
          <ac:chgData name="Irena Krošl" userId="S::irenak@vsgt.si::6f871211-9d6e-4801-9f7a-49ad5e71b0eb" providerId="AD" clId="Web-{A6A30190-669F-3661-D6D9-63909DC8FAED}" dt="2025-12-19T12:10:34.782" v="741" actId="14100"/>
          <ac:spMkLst>
            <pc:docMk/>
            <pc:sldMk cId="2961207069" sldId="7702"/>
            <ac:spMk id="53" creationId="{815229D8-BFB3-FBF1-9BE3-9F87F161FC43}"/>
          </ac:spMkLst>
        </pc:spChg>
        <pc:spChg chg="mod">
          <ac:chgData name="Irena Krošl" userId="S::irenak@vsgt.si::6f871211-9d6e-4801-9f7a-49ad5e71b0eb" providerId="AD" clId="Web-{A6A30190-669F-3661-D6D9-63909DC8FAED}" dt="2025-12-19T12:10:40.439" v="742" actId="1076"/>
          <ac:spMkLst>
            <pc:docMk/>
            <pc:sldMk cId="2961207069" sldId="7702"/>
            <ac:spMk id="54" creationId="{4065BC51-B524-FC95-B65C-14FE7E10D2B1}"/>
          </ac:spMkLst>
        </pc:spChg>
        <pc:spChg chg="mod">
          <ac:chgData name="Irena Krošl" userId="S::irenak@vsgt.si::6f871211-9d6e-4801-9f7a-49ad5e71b0eb" providerId="AD" clId="Web-{A6A30190-669F-3661-D6D9-63909DC8FAED}" dt="2025-12-19T12:10:27.719" v="740" actId="14100"/>
          <ac:spMkLst>
            <pc:docMk/>
            <pc:sldMk cId="2961207069" sldId="7702"/>
            <ac:spMk id="55" creationId="{C473A849-D6A5-323D-5A50-5EA0F6AAD989}"/>
          </ac:spMkLst>
        </pc:spChg>
        <pc:spChg chg="mod">
          <ac:chgData name="Irena Krošl" userId="S::irenak@vsgt.si::6f871211-9d6e-4801-9f7a-49ad5e71b0eb" providerId="AD" clId="Web-{A6A30190-669F-3661-D6D9-63909DC8FAED}" dt="2025-12-19T12:10:03.656" v="736" actId="1076"/>
          <ac:spMkLst>
            <pc:docMk/>
            <pc:sldMk cId="2961207069" sldId="7702"/>
            <ac:spMk id="124" creationId="{045B9096-7057-C7AB-6273-E193CA6B6AC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8E1C4-D3F2-2D7F-67CF-A7461D6EA5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ED145B-4148-F82B-5CE2-968FFAEEF3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D6523E-DC76-DE42-AF26-8C813579631B}" type="datetimeFigureOut">
              <a:rPr lang="en-US" smtClean="0"/>
              <a:t>12/20/2025</a:t>
            </a:fld>
            <a:endParaRPr lang="en-US"/>
          </a:p>
        </p:txBody>
      </p:sp>
      <p:sp>
        <p:nvSpPr>
          <p:cNvPr id="4" name="Footer Placeholder 3">
            <a:extLst>
              <a:ext uri="{FF2B5EF4-FFF2-40B4-BE49-F238E27FC236}">
                <a16:creationId xmlns:a16="http://schemas.microsoft.com/office/drawing/2014/main" id="{E2388CF7-8F3B-CAEB-B018-416D247D6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520FE2-01F5-138E-E9A3-02E84916EF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E020F0-38C9-E544-A1FE-7C1D123D0CC2}" type="slidenum">
              <a:rPr lang="en-US" smtClean="0"/>
              <a:t>‹#›</a:t>
            </a:fld>
            <a:endParaRPr lang="en-US"/>
          </a:p>
        </p:txBody>
      </p:sp>
    </p:spTree>
    <p:extLst>
      <p:ext uri="{BB962C8B-B14F-4D97-AF65-F5344CB8AC3E}">
        <p14:creationId xmlns:p14="http://schemas.microsoft.com/office/powerpoint/2010/main" val="723450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324926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https://www.slowfood.it/slowfood-travel/</a:t>
            </a:r>
          </a:p>
        </p:txBody>
      </p:sp>
      <p:sp>
        <p:nvSpPr>
          <p:cNvPr id="4" name="Segnaposto numero diapositiva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2623873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3A2E8-E87F-615A-E3B8-0F5CB2C33BC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BA16943-3531-CCC3-E24F-BCF6CC1C69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DAFC659-2D7A-D5BD-66B2-EF14CAF29A3B}"/>
              </a:ext>
            </a:extLst>
          </p:cNvPr>
          <p:cNvSpPr>
            <a:spLocks noGrp="1"/>
          </p:cNvSpPr>
          <p:nvPr>
            <p:ph type="body" idx="1"/>
          </p:nvPr>
        </p:nvSpPr>
        <p:spPr/>
        <p:txBody>
          <a:bodyPr/>
          <a:lstStyle/>
          <a:p>
            <a:r>
              <a:rPr lang="it-IT"/>
              <a:t>https://www.slowfood.it/slowfood-travel/</a:t>
            </a:r>
          </a:p>
        </p:txBody>
      </p:sp>
      <p:sp>
        <p:nvSpPr>
          <p:cNvPr id="4" name="Segnaposto numero diapositiva 3">
            <a:extLst>
              <a:ext uri="{FF2B5EF4-FFF2-40B4-BE49-F238E27FC236}">
                <a16:creationId xmlns:a16="http://schemas.microsoft.com/office/drawing/2014/main" id="{0471D12D-FEFF-49E6-CB00-AF262C7707BF}"/>
              </a:ext>
            </a:extLst>
          </p:cNvPr>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341539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3992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https://www.holland.com/global/tourism/discover-the-netherlands/visit-the-regions/wadden-islands/mud-flat-walking</a:t>
            </a:r>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75864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96484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227869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https://www.ireland.com/nl-nl/things-to-do/themes/music/music-in-ireland/</a:t>
            </a:r>
          </a:p>
        </p:txBody>
      </p:sp>
      <p:sp>
        <p:nvSpPr>
          <p:cNvPr id="4" name="Segnaposto numero diapositiva 3"/>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399653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https://medium.com/jubel-co/why-off-the-beaten-path-travel-is-so-rewarding-c940e9fd2132</a:t>
            </a:r>
          </a:p>
        </p:txBody>
      </p:sp>
      <p:sp>
        <p:nvSpPr>
          <p:cNvPr id="4" name="Segnaposto numero diapositiva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2308537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https://www.youtube.com/watch?v=5Ty8Y3PlWpM</a:t>
            </a:r>
          </a:p>
        </p:txBody>
      </p:sp>
      <p:sp>
        <p:nvSpPr>
          <p:cNvPr id="4" name="Segnaposto numero diapositiva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1071176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https://www.trainingaid.org/ideas-and-insights/destination-storytelling</a:t>
            </a:r>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29415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3" name="Freeform 2">
            <a:extLst>
              <a:ext uri="{FF2B5EF4-FFF2-40B4-BE49-F238E27FC236}">
                <a16:creationId xmlns:a16="http://schemas.microsoft.com/office/drawing/2014/main" id="{54A4CB5F-FF64-4FB1-DD4A-BA330F1F6D7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C242E94A-FE8C-34AE-9F28-C39FF6ADF13C}"/>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AB11A8D-1834-5025-EF00-24FB96F3B95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7C0C0A7A-BF50-8FED-82FF-4DAD1D20061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1A8B83B3-7680-418F-4518-F3BBD66C67FB}"/>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5" name="Straight Connector 14">
            <a:extLst>
              <a:ext uri="{FF2B5EF4-FFF2-40B4-BE49-F238E27FC236}">
                <a16:creationId xmlns:a16="http://schemas.microsoft.com/office/drawing/2014/main" id="{896C951B-A067-9773-E93E-92E2B0B5B25D}"/>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2A03EA7A-70B8-3925-5CDA-D73BB4DC55CA}"/>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5142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7710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7771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pic>
        <p:nvPicPr>
          <p:cNvPr id="3" name="Picture 2" descr="Co-funded by the European Union logo in png for web usage">
            <a:extLst>
              <a:ext uri="{FF2B5EF4-FFF2-40B4-BE49-F238E27FC236}">
                <a16:creationId xmlns:a16="http://schemas.microsoft.com/office/drawing/2014/main" id="{A19C7E60-149E-0B69-C445-E17139C318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130451"/>
            <a:ext cx="1530819" cy="319792"/>
          </a:xfrm>
          <a:prstGeom prst="rect">
            <a:avLst/>
          </a:prstGeom>
          <a:noFill/>
          <a:ln>
            <a:noFill/>
          </a:ln>
        </p:spPr>
      </p:pic>
      <p:sp>
        <p:nvSpPr>
          <p:cNvPr id="4" name="Rectangle 3">
            <a:extLst>
              <a:ext uri="{FF2B5EF4-FFF2-40B4-BE49-F238E27FC236}">
                <a16:creationId xmlns:a16="http://schemas.microsoft.com/office/drawing/2014/main" id="{871ED322-B207-E83D-93AB-21132F1A98D9}"/>
              </a:ext>
            </a:extLst>
          </p:cNvPr>
          <p:cNvSpPr/>
          <p:nvPr userDrawn="1"/>
        </p:nvSpPr>
        <p:spPr>
          <a:xfrm>
            <a:off x="3345743" y="5983965"/>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5" name="Group 4">
            <a:extLst>
              <a:ext uri="{FF2B5EF4-FFF2-40B4-BE49-F238E27FC236}">
                <a16:creationId xmlns:a16="http://schemas.microsoft.com/office/drawing/2014/main" id="{A1CF60C2-CDE9-EE3D-DF44-9DE284EFB6EF}"/>
              </a:ext>
            </a:extLst>
          </p:cNvPr>
          <p:cNvGrpSpPr/>
          <p:nvPr userDrawn="1"/>
        </p:nvGrpSpPr>
        <p:grpSpPr>
          <a:xfrm>
            <a:off x="441852" y="5691396"/>
            <a:ext cx="1307461" cy="742180"/>
            <a:chOff x="340586" y="8789227"/>
            <a:chExt cx="1307461" cy="742180"/>
          </a:xfrm>
        </p:grpSpPr>
        <p:sp>
          <p:nvSpPr>
            <p:cNvPr id="6" name="Rectangle 5">
              <a:extLst>
                <a:ext uri="{FF2B5EF4-FFF2-40B4-BE49-F238E27FC236}">
                  <a16:creationId xmlns:a16="http://schemas.microsoft.com/office/drawing/2014/main" id="{1690637B-EBA7-752C-799D-C58DCD07E87B}"/>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7" name="Picture 6">
              <a:extLst>
                <a:ext uri="{FF2B5EF4-FFF2-40B4-BE49-F238E27FC236}">
                  <a16:creationId xmlns:a16="http://schemas.microsoft.com/office/drawing/2014/main" id="{40F6CD15-6455-F2CF-9B41-1CA212AD90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4F856C-869A-D7E6-CB03-E1A21758164A}"/>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F42E699-2CE6-0FFC-0EEB-5792810EF55C}"/>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8" name="Text Placeholder 17">
            <a:extLst>
              <a:ext uri="{FF2B5EF4-FFF2-40B4-BE49-F238E27FC236}">
                <a16:creationId xmlns:a16="http://schemas.microsoft.com/office/drawing/2014/main" id="{14E3B14C-993D-80A3-62D0-1BC6465497EC}"/>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20" name="Text Placeholder 23">
            <a:extLst>
              <a:ext uri="{FF2B5EF4-FFF2-40B4-BE49-F238E27FC236}">
                <a16:creationId xmlns:a16="http://schemas.microsoft.com/office/drawing/2014/main" id="{01E9596F-9924-B5A1-EFF8-B363944372D5}"/>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22" name="Picture 21">
            <a:extLst>
              <a:ext uri="{FF2B5EF4-FFF2-40B4-BE49-F238E27FC236}">
                <a16:creationId xmlns:a16="http://schemas.microsoft.com/office/drawing/2014/main" id="{A5A1F50A-A304-D9DA-AE0D-414144A11985}"/>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23" name="Straight Connector 22">
            <a:extLst>
              <a:ext uri="{FF2B5EF4-FFF2-40B4-BE49-F238E27FC236}">
                <a16:creationId xmlns:a16="http://schemas.microsoft.com/office/drawing/2014/main" id="{DE6CF9B2-68E9-4B4A-C39C-F3870FF9F04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CE8EA3C-5571-44FF-3DB6-5CE6F7DF7CE8}"/>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25" name="Slide Number Placeholder 5">
            <a:extLst>
              <a:ext uri="{FF2B5EF4-FFF2-40B4-BE49-F238E27FC236}">
                <a16:creationId xmlns:a16="http://schemas.microsoft.com/office/drawing/2014/main" id="{4A7B9F66-A2A7-1BBA-AD74-7B7ABA6816E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44849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65324D8-EF4D-11AE-ED72-DC3A9F2648C1}"/>
              </a:ext>
            </a:extLst>
          </p:cNvPr>
          <p:cNvSpPr/>
          <p:nvPr userDrawn="1"/>
        </p:nvSpPr>
        <p:spPr>
          <a:xfrm rot="5400000" flipH="1">
            <a:off x="3384097" y="-2167686"/>
            <a:ext cx="5423806" cy="11507292"/>
          </a:xfrm>
          <a:custGeom>
            <a:avLst/>
            <a:gdLst>
              <a:gd name="connsiteX0" fmla="*/ 5423806 w 5423806"/>
              <a:gd name="connsiteY0" fmla="*/ 11507292 h 11507292"/>
              <a:gd name="connsiteX1" fmla="*/ 5423806 w 5423806"/>
              <a:gd name="connsiteY1" fmla="*/ 10556160 h 11507292"/>
              <a:gd name="connsiteX2" fmla="*/ 5423806 w 5423806"/>
              <a:gd name="connsiteY2" fmla="*/ 5313864 h 11507292"/>
              <a:gd name="connsiteX3" fmla="*/ 5423806 w 5423806"/>
              <a:gd name="connsiteY3" fmla="*/ 5313859 h 11507292"/>
              <a:gd name="connsiteX4" fmla="*/ 5423806 w 5423806"/>
              <a:gd name="connsiteY4" fmla="*/ 4362732 h 11507292"/>
              <a:gd name="connsiteX5" fmla="*/ 5423806 w 5423806"/>
              <a:gd name="connsiteY5" fmla="*/ 4362727 h 11507292"/>
              <a:gd name="connsiteX6" fmla="*/ 5423806 w 5423806"/>
              <a:gd name="connsiteY6" fmla="*/ 1628194 h 11507292"/>
              <a:gd name="connsiteX7" fmla="*/ 5423806 w 5423806"/>
              <a:gd name="connsiteY7" fmla="*/ 677062 h 11507292"/>
              <a:gd name="connsiteX8" fmla="*/ 4831093 w 5423806"/>
              <a:gd name="connsiteY8" fmla="*/ 0 h 11507292"/>
              <a:gd name="connsiteX9" fmla="*/ 2 w 5423806"/>
              <a:gd name="connsiteY9" fmla="*/ 0 h 11507292"/>
              <a:gd name="connsiteX10" fmla="*/ 2 w 5423806"/>
              <a:gd name="connsiteY10" fmla="*/ 951133 h 11507292"/>
              <a:gd name="connsiteX11" fmla="*/ 2 w 5423806"/>
              <a:gd name="connsiteY11" fmla="*/ 3685673 h 11507292"/>
              <a:gd name="connsiteX12" fmla="*/ 0 w 5423806"/>
              <a:gd name="connsiteY12" fmla="*/ 3685673 h 11507292"/>
              <a:gd name="connsiteX13" fmla="*/ 0 w 5423806"/>
              <a:gd name="connsiteY13" fmla="*/ 4636805 h 11507292"/>
              <a:gd name="connsiteX14" fmla="*/ 0 w 5423806"/>
              <a:gd name="connsiteY14" fmla="*/ 4636805 h 11507292"/>
              <a:gd name="connsiteX15" fmla="*/ 1 w 5423806"/>
              <a:gd name="connsiteY15" fmla="*/ 10086578 h 11507292"/>
              <a:gd name="connsiteX16" fmla="*/ 1243726 w 5423806"/>
              <a:gd name="connsiteY16" fmla="*/ 11507292 h 1150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3806" h="11507292">
                <a:moveTo>
                  <a:pt x="5423806" y="11507292"/>
                </a:moveTo>
                <a:lnTo>
                  <a:pt x="5423806" y="10556160"/>
                </a:lnTo>
                <a:lnTo>
                  <a:pt x="5423806" y="5313864"/>
                </a:lnTo>
                <a:lnTo>
                  <a:pt x="5423806" y="5313859"/>
                </a:lnTo>
                <a:lnTo>
                  <a:pt x="5423806" y="4362732"/>
                </a:lnTo>
                <a:lnTo>
                  <a:pt x="5423806" y="4362727"/>
                </a:lnTo>
                <a:lnTo>
                  <a:pt x="5423806" y="1628194"/>
                </a:lnTo>
                <a:lnTo>
                  <a:pt x="5423806" y="677062"/>
                </a:lnTo>
                <a:cubicBezTo>
                  <a:pt x="5423806" y="301904"/>
                  <a:pt x="5157571" y="0"/>
                  <a:pt x="4831093" y="0"/>
                </a:cubicBezTo>
                <a:lnTo>
                  <a:pt x="2" y="0"/>
                </a:lnTo>
                <a:lnTo>
                  <a:pt x="2" y="951133"/>
                </a:lnTo>
                <a:lnTo>
                  <a:pt x="2" y="3685673"/>
                </a:lnTo>
                <a:lnTo>
                  <a:pt x="0" y="3685673"/>
                </a:lnTo>
                <a:lnTo>
                  <a:pt x="0" y="4636805"/>
                </a:lnTo>
                <a:lnTo>
                  <a:pt x="0" y="4636805"/>
                </a:lnTo>
                <a:lnTo>
                  <a:pt x="1" y="10086578"/>
                </a:lnTo>
                <a:cubicBezTo>
                  <a:pt x="1" y="10870190"/>
                  <a:pt x="557734" y="11507292"/>
                  <a:pt x="1243726" y="11507292"/>
                </a:cubicBezTo>
                <a:close/>
              </a:path>
            </a:pathLst>
          </a:custGeom>
          <a:solidFill>
            <a:srgbClr val="82CCCA"/>
          </a:solidFill>
          <a:ln w="24491" cap="flat">
            <a:noFill/>
            <a:prstDash val="solid"/>
            <a:miter/>
          </a:ln>
        </p:spPr>
        <p:txBody>
          <a:bodyPr wrap="square" rtlCol="0" anchor="ctr">
            <a:noAutofit/>
          </a:bodyPr>
          <a:lstStyle/>
          <a:p>
            <a:endParaRPr lang="en-US"/>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2" name="Picture 1">
            <a:extLst>
              <a:ext uri="{FF2B5EF4-FFF2-40B4-BE49-F238E27FC236}">
                <a16:creationId xmlns:a16="http://schemas.microsoft.com/office/drawing/2014/main" id="{3FCC0FAA-70E0-F716-3650-FD4B387EBC99}"/>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4" name="Straight Connector 3">
            <a:extLst>
              <a:ext uri="{FF2B5EF4-FFF2-40B4-BE49-F238E27FC236}">
                <a16:creationId xmlns:a16="http://schemas.microsoft.com/office/drawing/2014/main" id="{0B8D45CC-F599-6168-9A19-CF5BE462F462}"/>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18FBE08-4193-158C-6589-B41D3800A70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6" name="Slide Number Placeholder 5">
            <a:extLst>
              <a:ext uri="{FF2B5EF4-FFF2-40B4-BE49-F238E27FC236}">
                <a16:creationId xmlns:a16="http://schemas.microsoft.com/office/drawing/2014/main" id="{0546287E-89A7-7D96-75AD-80724D5E891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D48657-4D28-F729-EDFD-67571BBDB395}"/>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99A58B89-7B93-9C45-6D72-B8A26550D07F}"/>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27838D0D-4FA0-5344-91EC-7C1790F63837}"/>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6584FEA-39F1-3191-8B40-3573C0EA41D9}"/>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DAECA188-79AD-4F6D-34F6-1FBAAA777A59}"/>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63CF5D10-5487-2A72-765F-C81E5994AF8A}"/>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A10C8E-5183-8706-A28D-1D2BBEC8E32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4E9E26F3-EBFA-258D-22BE-0297BE51C8A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2793341" y="278576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48216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005164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209E0E19-F42A-1D8A-4749-EB6724A6F1A8}"/>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US" sz="600" b="0" i="0" u="none" kern="1200" spc="0" dirty="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8" name="Freeform 7">
            <a:extLst>
              <a:ext uri="{FF2B5EF4-FFF2-40B4-BE49-F238E27FC236}">
                <a16:creationId xmlns:a16="http://schemas.microsoft.com/office/drawing/2014/main" id="{579634FC-A33F-4467-6C3F-5DBB877EA021}"/>
              </a:ext>
            </a:extLst>
          </p:cNvPr>
          <p:cNvSpPr/>
          <p:nvPr userDrawn="1"/>
        </p:nvSpPr>
        <p:spPr>
          <a:xfrm rot="16200000">
            <a:off x="3101943" y="-2064889"/>
            <a:ext cx="5365386" cy="11569273"/>
          </a:xfrm>
          <a:custGeom>
            <a:avLst/>
            <a:gdLst>
              <a:gd name="connsiteX0" fmla="*/ 5365386 w 5365386"/>
              <a:gd name="connsiteY0" fmla="*/ 2053227 h 11569273"/>
              <a:gd name="connsiteX1" fmla="*/ 5365386 w 5365386"/>
              <a:gd name="connsiteY1" fmla="*/ 3460644 h 11569273"/>
              <a:gd name="connsiteX2" fmla="*/ 5365386 w 5365386"/>
              <a:gd name="connsiteY2" fmla="*/ 3671678 h 11569273"/>
              <a:gd name="connsiteX3" fmla="*/ 5365386 w 5365386"/>
              <a:gd name="connsiteY3" fmla="*/ 5079095 h 11569273"/>
              <a:gd name="connsiteX4" fmla="*/ 5365386 w 5365386"/>
              <a:gd name="connsiteY4" fmla="*/ 5368691 h 11569273"/>
              <a:gd name="connsiteX5" fmla="*/ 5365386 w 5365386"/>
              <a:gd name="connsiteY5" fmla="*/ 5538094 h 11569273"/>
              <a:gd name="connsiteX6" fmla="*/ 5365386 w 5365386"/>
              <a:gd name="connsiteY6" fmla="*/ 6776107 h 11569273"/>
              <a:gd name="connsiteX7" fmla="*/ 5365386 w 5365386"/>
              <a:gd name="connsiteY7" fmla="*/ 6945510 h 11569273"/>
              <a:gd name="connsiteX8" fmla="*/ 5365386 w 5365386"/>
              <a:gd name="connsiteY8" fmla="*/ 6987142 h 11569273"/>
              <a:gd name="connsiteX9" fmla="*/ 5365386 w 5365386"/>
              <a:gd name="connsiteY9" fmla="*/ 7156545 h 11569273"/>
              <a:gd name="connsiteX10" fmla="*/ 5365386 w 5365386"/>
              <a:gd name="connsiteY10" fmla="*/ 8394558 h 11569273"/>
              <a:gd name="connsiteX11" fmla="*/ 5359787 w 5365386"/>
              <a:gd name="connsiteY11" fmla="*/ 8394558 h 11569273"/>
              <a:gd name="connsiteX12" fmla="*/ 5365386 w 5365386"/>
              <a:gd name="connsiteY12" fmla="*/ 8563961 h 11569273"/>
              <a:gd name="connsiteX13" fmla="*/ 2682693 w 5365386"/>
              <a:gd name="connsiteY13" fmla="*/ 11569273 h 11569273"/>
              <a:gd name="connsiteX14" fmla="*/ 1 w 5365386"/>
              <a:gd name="connsiteY14" fmla="*/ 8563961 h 11569273"/>
              <a:gd name="connsiteX15" fmla="*/ 5600 w 5365386"/>
              <a:gd name="connsiteY15" fmla="*/ 8394558 h 11569273"/>
              <a:gd name="connsiteX16" fmla="*/ 1 w 5365386"/>
              <a:gd name="connsiteY16" fmla="*/ 8394558 h 11569273"/>
              <a:gd name="connsiteX17" fmla="*/ 1 w 5365386"/>
              <a:gd name="connsiteY17" fmla="*/ 7156544 h 11569273"/>
              <a:gd name="connsiteX18" fmla="*/ 1 w 5365386"/>
              <a:gd name="connsiteY18" fmla="*/ 6987141 h 11569273"/>
              <a:gd name="connsiteX19" fmla="*/ 1 w 5365386"/>
              <a:gd name="connsiteY19" fmla="*/ 6945510 h 11569273"/>
              <a:gd name="connsiteX20" fmla="*/ 1 w 5365386"/>
              <a:gd name="connsiteY20" fmla="*/ 6776107 h 11569273"/>
              <a:gd name="connsiteX21" fmla="*/ 1 w 5365386"/>
              <a:gd name="connsiteY21" fmla="*/ 6510758 h 11569273"/>
              <a:gd name="connsiteX22" fmla="*/ 0 w 5365386"/>
              <a:gd name="connsiteY22" fmla="*/ 6510734 h 11569273"/>
              <a:gd name="connsiteX23" fmla="*/ 1 w 5365386"/>
              <a:gd name="connsiteY23" fmla="*/ 6510604 h 11569273"/>
              <a:gd name="connsiteX24" fmla="*/ 1 w 5365386"/>
              <a:gd name="connsiteY24" fmla="*/ 6341331 h 11569273"/>
              <a:gd name="connsiteX25" fmla="*/ 0 w 5365386"/>
              <a:gd name="connsiteY25" fmla="*/ 6341331 h 11569273"/>
              <a:gd name="connsiteX26" fmla="*/ 0 w 5365386"/>
              <a:gd name="connsiteY26" fmla="*/ 5103317 h 11569273"/>
              <a:gd name="connsiteX27" fmla="*/ 0 w 5365386"/>
              <a:gd name="connsiteY27" fmla="*/ 4933916 h 11569273"/>
              <a:gd name="connsiteX28" fmla="*/ 0 w 5365386"/>
              <a:gd name="connsiteY28" fmla="*/ 4892283 h 11569273"/>
              <a:gd name="connsiteX29" fmla="*/ 0 w 5365386"/>
              <a:gd name="connsiteY29" fmla="*/ 4722880 h 11569273"/>
              <a:gd name="connsiteX30" fmla="*/ 0 w 5365386"/>
              <a:gd name="connsiteY30" fmla="*/ 3484866 h 11569273"/>
              <a:gd name="connsiteX31" fmla="*/ 0 w 5365386"/>
              <a:gd name="connsiteY31" fmla="*/ 3315464 h 11569273"/>
              <a:gd name="connsiteX32" fmla="*/ 0 w 5365386"/>
              <a:gd name="connsiteY32" fmla="*/ 3025867 h 11569273"/>
              <a:gd name="connsiteX33" fmla="*/ 0 w 5365386"/>
              <a:gd name="connsiteY33" fmla="*/ 1618451 h 11569273"/>
              <a:gd name="connsiteX34" fmla="*/ 0 w 5365386"/>
              <a:gd name="connsiteY34" fmla="*/ 1407416 h 11569273"/>
              <a:gd name="connsiteX35" fmla="*/ 0 w 5365386"/>
              <a:gd name="connsiteY35" fmla="*/ 0 h 11569273"/>
              <a:gd name="connsiteX36" fmla="*/ 5365385 w 5365386"/>
              <a:gd name="connsiteY36" fmla="*/ 0 h 11569273"/>
              <a:gd name="connsiteX37" fmla="*/ 5365385 w 5365386"/>
              <a:gd name="connsiteY37" fmla="*/ 1407416 h 11569273"/>
              <a:gd name="connsiteX38" fmla="*/ 5365385 w 5365386"/>
              <a:gd name="connsiteY38" fmla="*/ 1618451 h 11569273"/>
              <a:gd name="connsiteX39" fmla="*/ 5365385 w 5365386"/>
              <a:gd name="connsiteY39" fmla="*/ 2053227 h 1156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5386" h="11569273">
                <a:moveTo>
                  <a:pt x="5365386" y="2053227"/>
                </a:moveTo>
                <a:lnTo>
                  <a:pt x="5365386" y="3460644"/>
                </a:lnTo>
                <a:lnTo>
                  <a:pt x="5365386" y="3671678"/>
                </a:lnTo>
                <a:lnTo>
                  <a:pt x="5365386" y="5079095"/>
                </a:lnTo>
                <a:lnTo>
                  <a:pt x="5365386" y="5368691"/>
                </a:lnTo>
                <a:lnTo>
                  <a:pt x="5365386" y="5538094"/>
                </a:lnTo>
                <a:lnTo>
                  <a:pt x="5365386" y="6776107"/>
                </a:lnTo>
                <a:lnTo>
                  <a:pt x="5365386" y="6945510"/>
                </a:lnTo>
                <a:lnTo>
                  <a:pt x="5365386" y="6987142"/>
                </a:lnTo>
                <a:lnTo>
                  <a:pt x="5365386" y="7156545"/>
                </a:lnTo>
                <a:lnTo>
                  <a:pt x="5365386" y="8394558"/>
                </a:lnTo>
                <a:lnTo>
                  <a:pt x="5359787" y="8394558"/>
                </a:lnTo>
                <a:cubicBezTo>
                  <a:pt x="5365386" y="8451026"/>
                  <a:pt x="5365386" y="8507496"/>
                  <a:pt x="5365386" y="8563961"/>
                </a:cubicBezTo>
                <a:cubicBezTo>
                  <a:pt x="5365386" y="10226610"/>
                  <a:pt x="4166857" y="11569273"/>
                  <a:pt x="2682693" y="11569273"/>
                </a:cubicBezTo>
                <a:cubicBezTo>
                  <a:pt x="1198533" y="11569273"/>
                  <a:pt x="1" y="10220331"/>
                  <a:pt x="1" y="8563961"/>
                </a:cubicBezTo>
                <a:cubicBezTo>
                  <a:pt x="1" y="8507496"/>
                  <a:pt x="1" y="8444750"/>
                  <a:pt x="5600" y="8394558"/>
                </a:cubicBezTo>
                <a:lnTo>
                  <a:pt x="1" y="8394558"/>
                </a:lnTo>
                <a:lnTo>
                  <a:pt x="1" y="7156544"/>
                </a:lnTo>
                <a:lnTo>
                  <a:pt x="1" y="6987141"/>
                </a:lnTo>
                <a:lnTo>
                  <a:pt x="1" y="6945510"/>
                </a:lnTo>
                <a:lnTo>
                  <a:pt x="1" y="6776107"/>
                </a:lnTo>
                <a:lnTo>
                  <a:pt x="1" y="6510758"/>
                </a:lnTo>
                <a:lnTo>
                  <a:pt x="0" y="6510734"/>
                </a:lnTo>
                <a:lnTo>
                  <a:pt x="1" y="6510604"/>
                </a:lnTo>
                <a:lnTo>
                  <a:pt x="1" y="6341331"/>
                </a:lnTo>
                <a:lnTo>
                  <a:pt x="0" y="6341331"/>
                </a:lnTo>
                <a:lnTo>
                  <a:pt x="0" y="5103317"/>
                </a:lnTo>
                <a:lnTo>
                  <a:pt x="0" y="4933916"/>
                </a:lnTo>
                <a:lnTo>
                  <a:pt x="0" y="4892283"/>
                </a:lnTo>
                <a:lnTo>
                  <a:pt x="0" y="4722880"/>
                </a:lnTo>
                <a:lnTo>
                  <a:pt x="0" y="3484866"/>
                </a:lnTo>
                <a:lnTo>
                  <a:pt x="0" y="3315464"/>
                </a:lnTo>
                <a:lnTo>
                  <a:pt x="0" y="3025867"/>
                </a:lnTo>
                <a:lnTo>
                  <a:pt x="0" y="1618451"/>
                </a:lnTo>
                <a:lnTo>
                  <a:pt x="0" y="1407416"/>
                </a:lnTo>
                <a:lnTo>
                  <a:pt x="0" y="0"/>
                </a:lnTo>
                <a:lnTo>
                  <a:pt x="5365385" y="0"/>
                </a:lnTo>
                <a:lnTo>
                  <a:pt x="5365385" y="1407416"/>
                </a:lnTo>
                <a:lnTo>
                  <a:pt x="5365385" y="1618451"/>
                </a:lnTo>
                <a:lnTo>
                  <a:pt x="5365385" y="2053227"/>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91552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89805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93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3572530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168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45636" y="6130451"/>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5983965"/>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691396"/>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698583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1A8B83B3-7680-418F-4518-F3BBD66C67FB}"/>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5" name="Straight Connector 14">
            <a:extLst>
              <a:ext uri="{FF2B5EF4-FFF2-40B4-BE49-F238E27FC236}">
                <a16:creationId xmlns:a16="http://schemas.microsoft.com/office/drawing/2014/main" id="{896C951B-A067-9773-E93E-92E2B0B5B25D}"/>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2A03EA7A-70B8-3925-5CDA-D73BB4DC55CA}"/>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846549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24" name="object 3">
            <a:extLst>
              <a:ext uri="{FF2B5EF4-FFF2-40B4-BE49-F238E27FC236}">
                <a16:creationId xmlns:a16="http://schemas.microsoft.com/office/drawing/2014/main" id="{42FFEAF7-0090-C919-17D3-A5B02A1532E0}"/>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5" name="Freeform 24">
            <a:extLst>
              <a:ext uri="{FF2B5EF4-FFF2-40B4-BE49-F238E27FC236}">
                <a16:creationId xmlns:a16="http://schemas.microsoft.com/office/drawing/2014/main" id="{E097E936-18C9-2445-2BF7-1AE2AB7DE2A1}"/>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Picture Placeholder 26">
            <a:extLst>
              <a:ext uri="{FF2B5EF4-FFF2-40B4-BE49-F238E27FC236}">
                <a16:creationId xmlns:a16="http://schemas.microsoft.com/office/drawing/2014/main" id="{B1EF4D26-7DE4-7A62-05C1-35F29ECBADBD}"/>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23">
            <a:extLst>
              <a:ext uri="{FF2B5EF4-FFF2-40B4-BE49-F238E27FC236}">
                <a16:creationId xmlns:a16="http://schemas.microsoft.com/office/drawing/2014/main" id="{378C5EAF-6D42-B11A-6819-870AEE7047D7}"/>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6" name="Straight Connector 25">
            <a:extLst>
              <a:ext uri="{FF2B5EF4-FFF2-40B4-BE49-F238E27FC236}">
                <a16:creationId xmlns:a16="http://schemas.microsoft.com/office/drawing/2014/main" id="{A4C77444-4458-C079-5CCE-FEF2780DD111}"/>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D63CC6B8-62B3-49EE-F435-4A609E533F7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3" name="object 3">
            <a:extLst>
              <a:ext uri="{FF2B5EF4-FFF2-40B4-BE49-F238E27FC236}">
                <a16:creationId xmlns:a16="http://schemas.microsoft.com/office/drawing/2014/main" id="{45F68161-5B9B-F0B1-B7C9-615908339966}"/>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64" name="Freeform 63">
            <a:extLst>
              <a:ext uri="{FF2B5EF4-FFF2-40B4-BE49-F238E27FC236}">
                <a16:creationId xmlns:a16="http://schemas.microsoft.com/office/drawing/2014/main" id="{58368ED7-288A-CF94-D188-EACBBB1A5731}"/>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65" name="Text Placeholder 32">
            <a:extLst>
              <a:ext uri="{FF2B5EF4-FFF2-40B4-BE49-F238E27FC236}">
                <a16:creationId xmlns:a16="http://schemas.microsoft.com/office/drawing/2014/main" id="{77439EA0-970C-9A97-CAE0-74479F98D132}"/>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6" name="Text Placeholder 32">
            <a:extLst>
              <a:ext uri="{FF2B5EF4-FFF2-40B4-BE49-F238E27FC236}">
                <a16:creationId xmlns:a16="http://schemas.microsoft.com/office/drawing/2014/main" id="{9CDB6041-A7A2-1C96-C461-E36E78CF3B87}"/>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67" name="Text Placeholder 32">
            <a:extLst>
              <a:ext uri="{FF2B5EF4-FFF2-40B4-BE49-F238E27FC236}">
                <a16:creationId xmlns:a16="http://schemas.microsoft.com/office/drawing/2014/main" id="{A33BF358-2244-660F-5CC5-B44529772BBD}"/>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8" name="Straight Connector 67">
            <a:extLst>
              <a:ext uri="{FF2B5EF4-FFF2-40B4-BE49-F238E27FC236}">
                <a16:creationId xmlns:a16="http://schemas.microsoft.com/office/drawing/2014/main" id="{2586F5B7-CE68-7866-8EB4-4091D8BB62B3}"/>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object 3">
            <a:extLst>
              <a:ext uri="{FF2B5EF4-FFF2-40B4-BE49-F238E27FC236}">
                <a16:creationId xmlns:a16="http://schemas.microsoft.com/office/drawing/2014/main" id="{86B1BF0A-805D-12A2-ECD5-F3D6DDACD090}"/>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105" name="Freeform 104">
            <a:extLst>
              <a:ext uri="{FF2B5EF4-FFF2-40B4-BE49-F238E27FC236}">
                <a16:creationId xmlns:a16="http://schemas.microsoft.com/office/drawing/2014/main" id="{C1A086A1-E1A9-7F19-EC2F-6FF352D799F5}"/>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6" name="Picture Placeholder 26">
            <a:extLst>
              <a:ext uri="{FF2B5EF4-FFF2-40B4-BE49-F238E27FC236}">
                <a16:creationId xmlns:a16="http://schemas.microsoft.com/office/drawing/2014/main" id="{B05D4384-01B2-CDA8-4B09-4FAA59800159}"/>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07" name="Text Placeholder 32">
            <a:extLst>
              <a:ext uri="{FF2B5EF4-FFF2-40B4-BE49-F238E27FC236}">
                <a16:creationId xmlns:a16="http://schemas.microsoft.com/office/drawing/2014/main" id="{32406751-FCAE-47B6-563B-067A871AFC68}"/>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8" name="Text Placeholder 32">
            <a:extLst>
              <a:ext uri="{FF2B5EF4-FFF2-40B4-BE49-F238E27FC236}">
                <a16:creationId xmlns:a16="http://schemas.microsoft.com/office/drawing/2014/main" id="{D3DAFCD9-316A-C002-C2F6-09AACB1998E5}"/>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09" name="Text Placeholder 32">
            <a:extLst>
              <a:ext uri="{FF2B5EF4-FFF2-40B4-BE49-F238E27FC236}">
                <a16:creationId xmlns:a16="http://schemas.microsoft.com/office/drawing/2014/main" id="{10D303A5-9902-F286-938F-48C139C0A501}"/>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10" name="Text Placeholder 23">
            <a:extLst>
              <a:ext uri="{FF2B5EF4-FFF2-40B4-BE49-F238E27FC236}">
                <a16:creationId xmlns:a16="http://schemas.microsoft.com/office/drawing/2014/main" id="{21D2544C-C4E2-1A8D-7F41-A22F22ECB554}"/>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11" name="Straight Connector 110">
            <a:extLst>
              <a:ext uri="{FF2B5EF4-FFF2-40B4-BE49-F238E27FC236}">
                <a16:creationId xmlns:a16="http://schemas.microsoft.com/office/drawing/2014/main" id="{5DF8A596-3D79-D279-629D-B283546600AF}"/>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FD750925-229B-AB2B-DC3A-7414FF327050}"/>
              </a:ext>
            </a:extLst>
          </p:cNvPr>
          <p:cNvSpPr/>
          <p:nvPr userDrawn="1"/>
        </p:nvSpPr>
        <p:spPr>
          <a:xfrm rot="10800000">
            <a:off x="8657434" y="339727"/>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3" name="object 3">
            <a:extLst>
              <a:ext uri="{FF2B5EF4-FFF2-40B4-BE49-F238E27FC236}">
                <a16:creationId xmlns:a16="http://schemas.microsoft.com/office/drawing/2014/main" id="{B1229F16-22C3-BCD9-4C42-217B62BE1C5F}"/>
              </a:ext>
            </a:extLst>
          </p:cNvPr>
          <p:cNvSpPr/>
          <p:nvPr userDrawn="1"/>
        </p:nvSpPr>
        <p:spPr>
          <a:xfrm rot="5400000">
            <a:off x="9499227" y="519683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64AFAF"/>
          </a:solidFill>
        </p:spPr>
        <p:txBody>
          <a:bodyPr wrap="square" lIns="0" tIns="0" rIns="0" bIns="0" rtlCol="0"/>
          <a:lstStyle/>
          <a:p>
            <a:endParaRPr/>
          </a:p>
        </p:txBody>
      </p:sp>
      <p:sp>
        <p:nvSpPr>
          <p:cNvPr id="114" name="Freeform 113">
            <a:extLst>
              <a:ext uri="{FF2B5EF4-FFF2-40B4-BE49-F238E27FC236}">
                <a16:creationId xmlns:a16="http://schemas.microsoft.com/office/drawing/2014/main" id="{E7B5CDD2-A648-D340-65E5-F577033F10DC}"/>
              </a:ext>
            </a:extLst>
          </p:cNvPr>
          <p:cNvSpPr>
            <a:spLocks noGrp="1"/>
          </p:cNvSpPr>
          <p:nvPr>
            <p:ph type="pic" sz="quarter" idx="94"/>
          </p:nvPr>
        </p:nvSpPr>
        <p:spPr>
          <a:xfrm>
            <a:off x="8655006" y="3533367"/>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15" name="Text Placeholder 32">
            <a:extLst>
              <a:ext uri="{FF2B5EF4-FFF2-40B4-BE49-F238E27FC236}">
                <a16:creationId xmlns:a16="http://schemas.microsoft.com/office/drawing/2014/main" id="{5CF3DF8B-5798-35B5-3CD1-FA980E8CEB97}"/>
              </a:ext>
            </a:extLst>
          </p:cNvPr>
          <p:cNvSpPr>
            <a:spLocks noGrp="1"/>
          </p:cNvSpPr>
          <p:nvPr>
            <p:ph type="body" sz="quarter" idx="95" hasCustomPrompt="1"/>
          </p:nvPr>
        </p:nvSpPr>
        <p:spPr>
          <a:xfrm>
            <a:off x="8761833" y="1827781"/>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6" name="Text Placeholder 32">
            <a:extLst>
              <a:ext uri="{FF2B5EF4-FFF2-40B4-BE49-F238E27FC236}">
                <a16:creationId xmlns:a16="http://schemas.microsoft.com/office/drawing/2014/main" id="{014B88DF-818B-F557-6B3E-F92E6DE753EC}"/>
              </a:ext>
            </a:extLst>
          </p:cNvPr>
          <p:cNvSpPr>
            <a:spLocks noGrp="1"/>
          </p:cNvSpPr>
          <p:nvPr>
            <p:ph type="body" sz="quarter" idx="96" hasCustomPrompt="1"/>
          </p:nvPr>
        </p:nvSpPr>
        <p:spPr>
          <a:xfrm>
            <a:off x="8704208" y="949699"/>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17" name="Text Placeholder 32">
            <a:extLst>
              <a:ext uri="{FF2B5EF4-FFF2-40B4-BE49-F238E27FC236}">
                <a16:creationId xmlns:a16="http://schemas.microsoft.com/office/drawing/2014/main" id="{46BC1000-BC60-25A5-7D73-7AF9E5B6F842}"/>
              </a:ext>
            </a:extLst>
          </p:cNvPr>
          <p:cNvSpPr>
            <a:spLocks noGrp="1"/>
          </p:cNvSpPr>
          <p:nvPr>
            <p:ph type="body" sz="quarter" idx="97" hasCustomPrompt="1"/>
          </p:nvPr>
        </p:nvSpPr>
        <p:spPr>
          <a:xfrm>
            <a:off x="9739423" y="1361623"/>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23D4CB14-9D71-4366-93F4-AEA558070D69}"/>
              </a:ext>
            </a:extLst>
          </p:cNvPr>
          <p:cNvCxnSpPr>
            <a:cxnSpLocks/>
          </p:cNvCxnSpPr>
          <p:nvPr userDrawn="1"/>
        </p:nvCxnSpPr>
        <p:spPr>
          <a:xfrm flipV="1">
            <a:off x="8665718" y="1584620"/>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0" name="Text Placeholder 23">
            <a:extLst>
              <a:ext uri="{FF2B5EF4-FFF2-40B4-BE49-F238E27FC236}">
                <a16:creationId xmlns:a16="http://schemas.microsoft.com/office/drawing/2014/main" id="{FAA28A4A-6FA5-57AF-E1CC-029685BD9DD6}"/>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22" name="Text Placeholder 32">
            <a:extLst>
              <a:ext uri="{FF2B5EF4-FFF2-40B4-BE49-F238E27FC236}">
                <a16:creationId xmlns:a16="http://schemas.microsoft.com/office/drawing/2014/main" id="{C799A79D-EA91-61C4-83F4-77BEB9C6B78E}"/>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123" name="Text Placeholder 23">
            <a:extLst>
              <a:ext uri="{FF2B5EF4-FFF2-40B4-BE49-F238E27FC236}">
                <a16:creationId xmlns:a16="http://schemas.microsoft.com/office/drawing/2014/main" id="{4F0B4566-6663-5E8F-0123-14CFECF20DA2}"/>
              </a:ext>
            </a:extLst>
          </p:cNvPr>
          <p:cNvSpPr>
            <a:spLocks noGrp="1"/>
          </p:cNvSpPr>
          <p:nvPr>
            <p:ph type="body" sz="quarter" idx="99" hasCustomPrompt="1"/>
          </p:nvPr>
        </p:nvSpPr>
        <p:spPr>
          <a:xfrm rot="16200000">
            <a:off x="9532146" y="519857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8759426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6540AEA-42AC-529C-7255-3FAECC529ADD}"/>
              </a:ext>
            </a:extLst>
          </p:cNvPr>
          <p:cNvSpPr/>
          <p:nvPr userDrawn="1"/>
        </p:nvSpPr>
        <p:spPr>
          <a:xfrm>
            <a:off x="130914" y="0"/>
            <a:ext cx="5681983" cy="674577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7FF3A346-0A8B-C042-A53A-1E67C60EDC20}"/>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2.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C10B21F-5F4D-48B2-BCDC-B559A07215E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6" name="Slide Number Placeholder 5">
            <a:extLst>
              <a:ext uri="{FF2B5EF4-FFF2-40B4-BE49-F238E27FC236}">
                <a16:creationId xmlns:a16="http://schemas.microsoft.com/office/drawing/2014/main" id="{0674A6FA-6315-9B00-9FD3-C6E42F5A30A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37" r:id="rId5"/>
    <p:sldLayoutId id="2147483888" r:id="rId6"/>
    <p:sldLayoutId id="2147483898" r:id="rId7"/>
    <p:sldLayoutId id="2147483842" r:id="rId8"/>
    <p:sldLayoutId id="2147483840" r:id="rId9"/>
    <p:sldLayoutId id="2147483880" r:id="rId10"/>
    <p:sldLayoutId id="2147483889" r:id="rId11"/>
    <p:sldLayoutId id="2147483861" r:id="rId12"/>
    <p:sldLayoutId id="2147483905" r:id="rId13"/>
    <p:sldLayoutId id="2147483890" r:id="rId14"/>
    <p:sldLayoutId id="2147483899" r:id="rId15"/>
    <p:sldLayoutId id="2147483884" r:id="rId16"/>
    <p:sldLayoutId id="2147483841" r:id="rId17"/>
    <p:sldLayoutId id="2147483879" r:id="rId18"/>
    <p:sldLayoutId id="2147483913" r:id="rId19"/>
    <p:sldLayoutId id="2147483914" r:id="rId20"/>
    <p:sldLayoutId id="2147483906" r:id="rId21"/>
    <p:sldLayoutId id="2147483907" r:id="rId22"/>
    <p:sldLayoutId id="2147483878" r:id="rId23"/>
    <p:sldLayoutId id="2147483915" r:id="rId24"/>
    <p:sldLayoutId id="2147483891" r:id="rId25"/>
    <p:sldLayoutId id="2147483894" r:id="rId26"/>
    <p:sldLayoutId id="2147483893" r:id="rId27"/>
    <p:sldLayoutId id="2147483895" r:id="rId28"/>
    <p:sldLayoutId id="2147483896" r:id="rId29"/>
    <p:sldLayoutId id="2147483900" r:id="rId30"/>
    <p:sldLayoutId id="2147483901" r:id="rId31"/>
    <p:sldLayoutId id="2147483902" r:id="rId32"/>
    <p:sldLayoutId id="2147483903" r:id="rId33"/>
    <p:sldLayoutId id="2147483904" r:id="rId34"/>
    <p:sldLayoutId id="2147483853" r:id="rId35"/>
    <p:sldLayoutId id="2147483909" r:id="rId36"/>
    <p:sldLayoutId id="2147483912" r:id="rId37"/>
    <p:sldLayoutId id="2147483910"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20" r:id="rId3"/>
    <p:sldLayoutId id="2147483921" r:id="rId4"/>
    <p:sldLayoutId id="2147483922" r:id="rId5"/>
    <p:sldLayoutId id="2147483923" r:id="rId6"/>
    <p:sldLayoutId id="2147483924" r:id="rId7"/>
    <p:sldLayoutId id="2147483925" r:id="rId8"/>
    <p:sldLayoutId id="2147483936" r:id="rId9"/>
    <p:sldLayoutId id="214748393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hyperlink" Target="https://pandapodhotels.com/the-rise-of-alternative-accommodation-options-in-the-era-of-no-airbnb/"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video" Target="https://www.youtube.com/embed/x7VQZGhHyIw?feature=oembed"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6.xml"/><Relationship Id="rId1" Type="http://schemas.openxmlformats.org/officeDocument/2006/relationships/video" Target="https://www.youtube.com/embed/9F_48by8KtE?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blog.wegopro.com/alternative-accommodation-options/" TargetMode="External"/><Relationship Id="rId2" Type="http://schemas.openxmlformats.org/officeDocument/2006/relationships/hyperlink" Target="https://pandapodhotels.com/the-rise-of-alternative-accommodation-options-in-the-era-of-no-airbnb/" TargetMode="External"/><Relationship Id="rId1" Type="http://schemas.openxmlformats.org/officeDocument/2006/relationships/slideLayout" Target="../slideLayouts/slideLayout39.xml"/><Relationship Id="rId4" Type="http://schemas.openxmlformats.org/officeDocument/2006/relationships/hyperlink" Target="https://www.precedenceresearch.com/alternative-accommodation-marke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hyperlink" Target="https://www.weforum.org/stories/2024/05/biophilia-nature-travel-trend-index/" TargetMode="External"/><Relationship Id="rId2" Type="http://schemas.openxmlformats.org/officeDocument/2006/relationships/image" Target="../media/image32.png"/><Relationship Id="rId1" Type="http://schemas.openxmlformats.org/officeDocument/2006/relationships/slideLayout" Target="../slideLayouts/slideLayout44.xml"/><Relationship Id="rId4" Type="http://schemas.openxmlformats.org/officeDocument/2006/relationships/hyperlink" Target="https://www.weforum.org/stories/2023/09/the-future-of-tourism-is-sustainable-and-regenerative-sdim2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hyperlink" Target="https://medium.com/@anjaliesther/the-art-of-slow-travel-how-i-learned-to-embrace-the-journey-not-just-the-destination-25a170119784" TargetMode="External"/><Relationship Id="rId4" Type="http://schemas.openxmlformats.org/officeDocument/2006/relationships/hyperlink" Target="https://hbr.org/2024/02/the-new-reality-of-digital-nomad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TOjUxGqh7aA" TargetMode="External"/><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hyperlink" Target="https://lesroches.edu/blog/what-is-the-experience-economy/"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hyperlink" Target="https://medium.com/jubel-co/why-off-the-beaten-path-travel-is-so-rewarding-c940e9fd2132" TargetMode="External"/><Relationship Id="rId4" Type="http://schemas.openxmlformats.org/officeDocument/2006/relationships/hyperlink" Target="https://www.justraveling.com/alternative-travel-manifesto/"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5Ty8Y3PlWpM" TargetMode="External"/><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hyperlink" Target="https://rootedstorytelling.com/storytelling/tourism-storytelling/" TargetMode="Externa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hyperlink" Target="https://www.trainingaid.org/ideas-and-insights/destination-storytell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www.linkedin.com/pulse/shifting-paradigms-how-changing-traveler-preferences-reshaping-gaur/" TargetMode="External"/><Relationship Id="rId2" Type="http://schemas.openxmlformats.org/officeDocument/2006/relationships/hyperlink" Target="https://www.bbc.com/travel/article/20250106-the-seven-travel-trends-that-will-shape-2025" TargetMode="External"/><Relationship Id="rId1" Type="http://schemas.openxmlformats.org/officeDocument/2006/relationships/slideLayout" Target="../slideLayouts/slideLayout39.xml"/><Relationship Id="rId4" Type="http://schemas.openxmlformats.org/officeDocument/2006/relationships/hyperlink" Target="https://www.euromonitor.com/article/mass-market-adopts-slow-travel-features-in-202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495936"/>
            <a:ext cx="5089964" cy="697353"/>
          </a:xfrm>
        </p:spPr>
        <p:txBody>
          <a:bodyPr lIns="91440" tIns="45720" rIns="91440" bIns="45720" anchor="t">
            <a:noAutofit/>
          </a:bodyPr>
          <a:lstStyle/>
          <a:p>
            <a:r>
              <a:rPr lang="en-GB" dirty="0"/>
              <a:t>Modul 1 (1. del)</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230283"/>
            <a:ext cx="5089964" cy="697353"/>
          </a:xfrm>
        </p:spPr>
        <p:txBody>
          <a:bodyPr lIns="91440" tIns="45720" rIns="91440" bIns="45720" anchor="t">
            <a:noAutofit/>
          </a:bodyPr>
          <a:lstStyle/>
          <a:p>
            <a:pPr defTabSz="777514">
              <a:lnSpc>
                <a:spcPts val="3340"/>
              </a:lnSpc>
              <a:spcBef>
                <a:spcPts val="0"/>
              </a:spcBef>
              <a:defRPr/>
            </a:pPr>
            <a:r>
              <a:rPr lang="en-GB" sz="3200" b="1" dirty="0">
                <a:ea typeface="Calibri"/>
                <a:cs typeface="Calibri"/>
              </a:rPr>
              <a:t>Uvod v alternativne turistične nastanitve:</a:t>
            </a:r>
          </a:p>
          <a:p>
            <a:pPr defTabSz="777514">
              <a:lnSpc>
                <a:spcPts val="3340"/>
              </a:lnSpc>
              <a:spcBef>
                <a:spcPts val="0"/>
              </a:spcBef>
              <a:defRPr/>
            </a:pPr>
            <a:r>
              <a:rPr lang="en-GB" sz="3200" dirty="0">
                <a:ea typeface="Calibri"/>
                <a:cs typeface="Calibri"/>
              </a:rPr>
              <a:t>Poslovno načrtovanje in odkrivanje priložnosti</a:t>
            </a: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9804313" y="2249394"/>
            <a:ext cx="3580276" cy="2659133"/>
          </a:xfrm>
          <a:prstGeom prst="rect">
            <a:avLst/>
          </a:prstGeom>
        </p:spPr>
      </p:pic>
      <p:pic>
        <p:nvPicPr>
          <p:cNvPr id="14" name="Picture Placeholder 13" descr="A building with a yellow window&#10;&#10;AI-generated content may be incorrect.">
            <a:extLst>
              <a:ext uri="{FF2B5EF4-FFF2-40B4-BE49-F238E27FC236}">
                <a16:creationId xmlns:a16="http://schemas.microsoft.com/office/drawing/2014/main" id="{77D92F51-8D8B-029D-1BE0-FD0489F10086}"/>
              </a:ext>
            </a:extLst>
          </p:cNvPr>
          <p:cNvPicPr>
            <a:picLocks noGrp="1" noChangeAspect="1"/>
          </p:cNvPicPr>
          <p:nvPr>
            <p:ph type="pic" sz="quarter" idx="19"/>
          </p:nvPr>
        </p:nvPicPr>
        <p:blipFill>
          <a:blip r:embed="rId3"/>
          <a:srcRect t="5109" b="5109"/>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9764-EAE9-5075-952F-0173F6A820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7000D8-833D-2CB5-31DC-C2317A33DB69}"/>
              </a:ext>
            </a:extLst>
          </p:cNvPr>
          <p:cNvSpPr>
            <a:spLocks noGrp="1"/>
          </p:cNvSpPr>
          <p:nvPr>
            <p:ph type="body" sz="quarter" idx="18"/>
          </p:nvPr>
        </p:nvSpPr>
        <p:spPr>
          <a:xfrm>
            <a:off x="537328" y="3617758"/>
            <a:ext cx="3277435" cy="1283669"/>
          </a:xfrm>
        </p:spPr>
        <p:txBody>
          <a:bodyPr lIns="91440" tIns="45720" rIns="91440" bIns="45720" anchor="t">
            <a:noAutofit/>
          </a:bodyPr>
          <a:lstStyle/>
          <a:p>
            <a:r>
              <a:rPr lang="en-GB" dirty="0" err="1">
                <a:latin typeface="Calibri"/>
                <a:ea typeface="Open Sans"/>
                <a:cs typeface="Calibri"/>
              </a:rPr>
              <a:t>Uvod</a:t>
            </a:r>
            <a:r>
              <a:rPr lang="en-GB" dirty="0">
                <a:latin typeface="Calibri"/>
                <a:ea typeface="Open Sans"/>
                <a:cs typeface="Calibri"/>
              </a:rPr>
              <a:t> v </a:t>
            </a:r>
            <a:r>
              <a:rPr lang="en-GB" dirty="0" err="1">
                <a:latin typeface="Calibri"/>
                <a:ea typeface="Open Sans"/>
                <a:cs typeface="Calibri"/>
              </a:rPr>
              <a:t>alternativne</a:t>
            </a:r>
            <a:r>
              <a:rPr lang="en-GB" dirty="0">
                <a:latin typeface="Calibri"/>
                <a:ea typeface="Open Sans"/>
                <a:cs typeface="Calibri"/>
              </a:rPr>
              <a:t> </a:t>
            </a:r>
            <a:r>
              <a:rPr lang="en-GB" dirty="0" err="1">
                <a:latin typeface="Calibri"/>
                <a:ea typeface="Open Sans"/>
                <a:cs typeface="Calibri"/>
              </a:rPr>
              <a:t>turistične</a:t>
            </a:r>
            <a:r>
              <a:rPr lang="en-GB" dirty="0">
                <a:latin typeface="Calibri"/>
                <a:ea typeface="Open Sans"/>
                <a:cs typeface="Calibri"/>
              </a:rPr>
              <a:t> </a:t>
            </a:r>
            <a:r>
              <a:rPr lang="en-GB" dirty="0" err="1">
                <a:latin typeface="Calibri"/>
                <a:ea typeface="Open Sans"/>
                <a:cs typeface="Calibri"/>
              </a:rPr>
              <a:t>nastanitve</a:t>
            </a:r>
            <a:r>
              <a:rPr lang="en-GB" dirty="0">
                <a:latin typeface="Calibri"/>
                <a:ea typeface="Open Sans"/>
                <a:cs typeface="Calibri"/>
              </a:rPr>
              <a:t> </a:t>
            </a:r>
          </a:p>
        </p:txBody>
      </p:sp>
      <p:sp>
        <p:nvSpPr>
          <p:cNvPr id="3" name="Text Placeholder 2">
            <a:extLst>
              <a:ext uri="{FF2B5EF4-FFF2-40B4-BE49-F238E27FC236}">
                <a16:creationId xmlns:a16="http://schemas.microsoft.com/office/drawing/2014/main" id="{D8BFEA87-20E2-CE91-35AC-8A5632C8A9B9}"/>
              </a:ext>
            </a:extLst>
          </p:cNvPr>
          <p:cNvSpPr>
            <a:spLocks noGrp="1"/>
          </p:cNvSpPr>
          <p:nvPr>
            <p:ph type="body" sz="quarter" idx="19"/>
          </p:nvPr>
        </p:nvSpPr>
        <p:spPr/>
        <p:txBody>
          <a:bodyPr/>
          <a:lstStyle/>
          <a:p>
            <a:r>
              <a:rPr lang="en-GB" dirty="0"/>
              <a:t>01</a:t>
            </a:r>
          </a:p>
        </p:txBody>
      </p:sp>
      <p:sp>
        <p:nvSpPr>
          <p:cNvPr id="5" name="Text Placeholder 4">
            <a:extLst>
              <a:ext uri="{FF2B5EF4-FFF2-40B4-BE49-F238E27FC236}">
                <a16:creationId xmlns:a16="http://schemas.microsoft.com/office/drawing/2014/main" id="{4F420316-D5FB-E7E4-2213-E8E8F323EF23}"/>
              </a:ext>
            </a:extLst>
          </p:cNvPr>
          <p:cNvSpPr>
            <a:spLocks noGrp="1"/>
          </p:cNvSpPr>
          <p:nvPr>
            <p:ph type="body" sz="quarter" idx="16"/>
          </p:nvPr>
        </p:nvSpPr>
        <p:spPr>
          <a:xfrm>
            <a:off x="4646932" y="571047"/>
            <a:ext cx="5559385" cy="930654"/>
          </a:xfrm>
        </p:spPr>
        <p:txBody>
          <a:bodyPr lIns="91440" tIns="45720" rIns="91440" bIns="45720" anchor="t">
            <a:noAutofit/>
          </a:bodyPr>
          <a:lstStyle/>
          <a:p>
            <a:pPr>
              <a:lnSpc>
                <a:spcPts val="3620"/>
              </a:lnSpc>
            </a:pPr>
            <a:r>
              <a:rPr lang="en-GB" dirty="0"/>
              <a:t>Kaj je </a:t>
            </a:r>
            <a:r>
              <a:rPr lang="en-GB" err="1"/>
              <a:t>alternativna</a:t>
            </a:r>
            <a:r>
              <a:rPr lang="en-GB" dirty="0"/>
              <a:t> </a:t>
            </a:r>
            <a:r>
              <a:rPr lang="en-GB"/>
              <a:t>nastanitev?</a:t>
            </a:r>
          </a:p>
        </p:txBody>
      </p:sp>
      <p:sp>
        <p:nvSpPr>
          <p:cNvPr id="6" name="Text Placeholder 5">
            <a:extLst>
              <a:ext uri="{FF2B5EF4-FFF2-40B4-BE49-F238E27FC236}">
                <a16:creationId xmlns:a16="http://schemas.microsoft.com/office/drawing/2014/main" id="{E59A8F4E-B078-DC00-A63C-A428BCF18F6D}"/>
              </a:ext>
            </a:extLst>
          </p:cNvPr>
          <p:cNvSpPr>
            <a:spLocks noGrp="1"/>
          </p:cNvSpPr>
          <p:nvPr>
            <p:ph type="body" sz="quarter" idx="21"/>
          </p:nvPr>
        </p:nvSpPr>
        <p:spPr>
          <a:xfrm>
            <a:off x="4646932" y="1868167"/>
            <a:ext cx="6567915" cy="4427259"/>
          </a:xfrm>
        </p:spPr>
        <p:txBody>
          <a:bodyPr lIns="91440" tIns="45720" rIns="91440" bIns="45720" anchor="t"/>
          <a:lstStyle/>
          <a:p>
            <a:pPr>
              <a:lnSpc>
                <a:spcPts val="2340"/>
              </a:lnSpc>
            </a:pPr>
            <a:r>
              <a:rPr lang="en-GB" dirty="0" err="1"/>
              <a:t>Predstavljajte</a:t>
            </a:r>
            <a:r>
              <a:rPr lang="en-GB" dirty="0"/>
              <a:t> </a:t>
            </a:r>
            <a:r>
              <a:rPr lang="en-GB" dirty="0" err="1"/>
              <a:t>si</a:t>
            </a:r>
            <a:r>
              <a:rPr lang="en-GB" dirty="0"/>
              <a:t>, da </a:t>
            </a:r>
            <a:r>
              <a:rPr lang="en-GB" dirty="0" err="1"/>
              <a:t>bivate</a:t>
            </a:r>
            <a:r>
              <a:rPr lang="en-GB" dirty="0"/>
              <a:t> v </a:t>
            </a:r>
            <a:r>
              <a:rPr lang="en-GB" dirty="0" err="1"/>
              <a:t>udobni</a:t>
            </a:r>
            <a:r>
              <a:rPr lang="en-GB" dirty="0"/>
              <a:t> </a:t>
            </a:r>
            <a:r>
              <a:rPr lang="en-GB" dirty="0" err="1"/>
              <a:t>hiški</a:t>
            </a:r>
            <a:r>
              <a:rPr lang="en-GB" dirty="0"/>
              <a:t> </a:t>
            </a:r>
            <a:r>
              <a:rPr lang="en-GB" dirty="0" err="1"/>
              <a:t>na</a:t>
            </a:r>
            <a:r>
              <a:rPr lang="en-GB" dirty="0"/>
              <a:t> </a:t>
            </a:r>
            <a:r>
              <a:rPr lang="en-GB" dirty="0" err="1"/>
              <a:t>drevesu</a:t>
            </a:r>
            <a:r>
              <a:rPr lang="en-GB" dirty="0"/>
              <a:t>, </a:t>
            </a:r>
            <a:r>
              <a:rPr lang="en-GB" dirty="0" err="1"/>
              <a:t>plavajoči</a:t>
            </a:r>
            <a:r>
              <a:rPr lang="en-GB" dirty="0"/>
              <a:t> </a:t>
            </a:r>
            <a:r>
              <a:rPr lang="en-GB" dirty="0" err="1"/>
              <a:t>hiški</a:t>
            </a:r>
            <a:r>
              <a:rPr lang="en-GB" dirty="0"/>
              <a:t> </a:t>
            </a:r>
            <a:r>
              <a:rPr lang="en-GB" dirty="0" err="1"/>
              <a:t>na</a:t>
            </a:r>
            <a:r>
              <a:rPr lang="en-GB" dirty="0"/>
              <a:t> </a:t>
            </a:r>
            <a:r>
              <a:rPr lang="en-GB" dirty="0" err="1"/>
              <a:t>vodi</a:t>
            </a:r>
            <a:r>
              <a:rPr lang="en-GB" dirty="0"/>
              <a:t> </a:t>
            </a:r>
            <a:r>
              <a:rPr lang="en-GB" dirty="0" err="1"/>
              <a:t>ali</a:t>
            </a:r>
            <a:r>
              <a:rPr lang="en-GB" dirty="0"/>
              <a:t> v </a:t>
            </a:r>
            <a:r>
              <a:rPr lang="en-GB" dirty="0" err="1"/>
              <a:t>razkošnem</a:t>
            </a:r>
            <a:r>
              <a:rPr lang="en-GB" dirty="0"/>
              <a:t> </a:t>
            </a:r>
            <a:r>
              <a:rPr lang="en-GB" dirty="0" err="1"/>
              <a:t>šotoru</a:t>
            </a:r>
            <a:r>
              <a:rPr lang="en-GB" dirty="0"/>
              <a:t> </a:t>
            </a:r>
            <a:r>
              <a:rPr lang="en-GB" dirty="0" err="1"/>
              <a:t>sredi</a:t>
            </a:r>
            <a:r>
              <a:rPr lang="en-GB" dirty="0"/>
              <a:t> </a:t>
            </a:r>
            <a:r>
              <a:rPr lang="en-GB" dirty="0" err="1"/>
              <a:t>narave</a:t>
            </a:r>
            <a:r>
              <a:rPr lang="en-GB" dirty="0"/>
              <a:t>. To je </a:t>
            </a:r>
            <a:r>
              <a:rPr lang="en-GB" dirty="0" err="1"/>
              <a:t>alternativna</a:t>
            </a:r>
            <a:r>
              <a:rPr lang="en-GB" dirty="0"/>
              <a:t> </a:t>
            </a:r>
            <a:r>
              <a:rPr lang="en-GB" dirty="0" err="1"/>
              <a:t>nastanitev</a:t>
            </a:r>
            <a:r>
              <a:rPr lang="en-GB" dirty="0"/>
              <a:t>!</a:t>
            </a:r>
          </a:p>
          <a:p>
            <a:pPr>
              <a:lnSpc>
                <a:spcPts val="2340"/>
              </a:lnSpc>
            </a:pPr>
            <a:endParaRPr lang="en-GB" dirty="0"/>
          </a:p>
          <a:p>
            <a:pPr>
              <a:lnSpc>
                <a:spcPts val="2340"/>
              </a:lnSpc>
            </a:pPr>
            <a:r>
              <a:rPr lang="en-GB" dirty="0" err="1"/>
              <a:t>Gre</a:t>
            </a:r>
            <a:r>
              <a:rPr lang="en-GB" dirty="0"/>
              <a:t> za </a:t>
            </a:r>
            <a:r>
              <a:rPr lang="en-GB" dirty="0" err="1"/>
              <a:t>odmik</a:t>
            </a:r>
            <a:r>
              <a:rPr lang="en-GB" dirty="0"/>
              <a:t> od </a:t>
            </a:r>
            <a:r>
              <a:rPr lang="en-GB" dirty="0" err="1"/>
              <a:t>tradicionalnih</a:t>
            </a:r>
            <a:r>
              <a:rPr lang="en-GB" dirty="0"/>
              <a:t> </a:t>
            </a:r>
            <a:r>
              <a:rPr lang="en-GB" dirty="0" err="1"/>
              <a:t>hotelov</a:t>
            </a:r>
            <a:r>
              <a:rPr lang="en-GB" dirty="0"/>
              <a:t> in </a:t>
            </a:r>
            <a:r>
              <a:rPr lang="en-GB" dirty="0" err="1"/>
              <a:t>letovišč</a:t>
            </a:r>
            <a:r>
              <a:rPr lang="en-GB" dirty="0"/>
              <a:t>, da bi </a:t>
            </a:r>
            <a:r>
              <a:rPr lang="en-GB" dirty="0" err="1"/>
              <a:t>doživeli</a:t>
            </a:r>
            <a:r>
              <a:rPr lang="en-GB" dirty="0"/>
              <a:t> </a:t>
            </a:r>
            <a:r>
              <a:rPr lang="en-GB" dirty="0" err="1"/>
              <a:t>nekaj</a:t>
            </a:r>
            <a:r>
              <a:rPr lang="en-GB" dirty="0"/>
              <a:t> </a:t>
            </a:r>
            <a:r>
              <a:rPr lang="en-GB" dirty="0" err="1"/>
              <a:t>edinstvenega</a:t>
            </a:r>
            <a:r>
              <a:rPr lang="en-GB" dirty="0"/>
              <a:t>, </a:t>
            </a:r>
            <a:r>
              <a:rPr lang="en-GB" dirty="0" err="1"/>
              <a:t>osebnega</a:t>
            </a:r>
            <a:r>
              <a:rPr lang="en-GB" dirty="0"/>
              <a:t> in </a:t>
            </a:r>
            <a:r>
              <a:rPr lang="en-GB" dirty="0" err="1"/>
              <a:t>pogosto</a:t>
            </a:r>
            <a:r>
              <a:rPr lang="en-GB" dirty="0"/>
              <a:t> </a:t>
            </a:r>
            <a:r>
              <a:rPr lang="en-GB" dirty="0" err="1"/>
              <a:t>bližjega</a:t>
            </a:r>
            <a:r>
              <a:rPr lang="en-GB" dirty="0"/>
              <a:t> </a:t>
            </a:r>
            <a:r>
              <a:rPr lang="en-GB" dirty="0" err="1"/>
              <a:t>naravi</a:t>
            </a:r>
            <a:r>
              <a:rPr lang="en-GB" dirty="0"/>
              <a:t>.</a:t>
            </a:r>
          </a:p>
          <a:p>
            <a:pPr>
              <a:lnSpc>
                <a:spcPts val="2340"/>
              </a:lnSpc>
            </a:pPr>
            <a:endParaRPr lang="en-GB" dirty="0"/>
          </a:p>
          <a:p>
            <a:pPr>
              <a:lnSpc>
                <a:spcPts val="2340"/>
              </a:lnSpc>
            </a:pPr>
            <a:r>
              <a:rPr lang="en-GB" dirty="0" err="1"/>
              <a:t>Zasnovane</a:t>
            </a:r>
            <a:r>
              <a:rPr lang="en-GB" dirty="0"/>
              <a:t> so </a:t>
            </a:r>
            <a:r>
              <a:rPr lang="en-GB" dirty="0" err="1"/>
              <a:t>tako</a:t>
            </a:r>
            <a:r>
              <a:rPr lang="en-GB" dirty="0"/>
              <a:t>, da </a:t>
            </a:r>
            <a:r>
              <a:rPr lang="en-GB" dirty="0" err="1"/>
              <a:t>popotnikom</a:t>
            </a:r>
            <a:r>
              <a:rPr lang="en-GB" dirty="0"/>
              <a:t> </a:t>
            </a:r>
            <a:r>
              <a:rPr lang="en-GB" dirty="0" err="1"/>
              <a:t>nudijo</a:t>
            </a:r>
            <a:r>
              <a:rPr lang="en-GB" dirty="0"/>
              <a:t> </a:t>
            </a:r>
            <a:r>
              <a:rPr lang="en-GB" dirty="0" err="1"/>
              <a:t>občutek</a:t>
            </a:r>
            <a:r>
              <a:rPr lang="en-GB" dirty="0"/>
              <a:t> </a:t>
            </a:r>
            <a:r>
              <a:rPr lang="en-GB" dirty="0" err="1"/>
              <a:t>avanture</a:t>
            </a:r>
            <a:r>
              <a:rPr lang="en-GB" dirty="0"/>
              <a:t>, </a:t>
            </a:r>
            <a:r>
              <a:rPr lang="en-GB" dirty="0" err="1"/>
              <a:t>pristnosti</a:t>
            </a:r>
            <a:r>
              <a:rPr lang="en-GB" dirty="0"/>
              <a:t> in </a:t>
            </a:r>
            <a:r>
              <a:rPr lang="en-GB" dirty="0" err="1"/>
              <a:t>povezanosti</a:t>
            </a:r>
            <a:r>
              <a:rPr lang="en-GB" dirty="0"/>
              <a:t> z </a:t>
            </a:r>
            <a:r>
              <a:rPr lang="en-GB" dirty="0" err="1"/>
              <a:t>lokalno</a:t>
            </a:r>
            <a:r>
              <a:rPr lang="en-GB" dirty="0"/>
              <a:t> </a:t>
            </a:r>
            <a:r>
              <a:rPr lang="en-GB" dirty="0" err="1"/>
              <a:t>kulturo</a:t>
            </a:r>
            <a:r>
              <a:rPr lang="en-GB" dirty="0"/>
              <a:t> </a:t>
            </a:r>
            <a:r>
              <a:rPr lang="en-GB" dirty="0" err="1"/>
              <a:t>ali</a:t>
            </a:r>
            <a:r>
              <a:rPr lang="en-GB" dirty="0"/>
              <a:t> </a:t>
            </a:r>
            <a:r>
              <a:rPr lang="en-GB" dirty="0" err="1"/>
              <a:t>okoljem</a:t>
            </a:r>
            <a:r>
              <a:rPr lang="en-GB" dirty="0"/>
              <a:t>. </a:t>
            </a:r>
            <a:r>
              <a:rPr lang="en-GB" dirty="0" err="1"/>
              <a:t>Alternativne</a:t>
            </a:r>
            <a:r>
              <a:rPr lang="en-GB" dirty="0"/>
              <a:t> </a:t>
            </a:r>
            <a:r>
              <a:rPr lang="en-GB" dirty="0" err="1"/>
              <a:t>nastanitve</a:t>
            </a:r>
            <a:r>
              <a:rPr lang="en-GB" dirty="0"/>
              <a:t>, </a:t>
            </a:r>
            <a:r>
              <a:rPr lang="en-GB" dirty="0" err="1"/>
              <a:t>kot</a:t>
            </a:r>
            <a:r>
              <a:rPr lang="en-GB" dirty="0"/>
              <a:t> so </a:t>
            </a:r>
            <a:r>
              <a:rPr lang="en-GB" dirty="0" err="1"/>
              <a:t>komercialne</a:t>
            </a:r>
            <a:r>
              <a:rPr lang="en-GB" dirty="0"/>
              <a:t> </a:t>
            </a:r>
            <a:r>
              <a:rPr lang="en-GB" dirty="0" err="1"/>
              <a:t>hiše</a:t>
            </a:r>
            <a:r>
              <a:rPr lang="en-GB" dirty="0"/>
              <a:t>, </a:t>
            </a:r>
            <a:r>
              <a:rPr lang="en-GB" dirty="0" err="1"/>
              <a:t>penzioni</a:t>
            </a:r>
            <a:r>
              <a:rPr lang="en-GB" dirty="0"/>
              <a:t> in </a:t>
            </a:r>
            <a:r>
              <a:rPr lang="en-GB" dirty="0" err="1"/>
              <a:t>gostišča</a:t>
            </a:r>
            <a:r>
              <a:rPr lang="en-GB" dirty="0"/>
              <a:t>, </a:t>
            </a:r>
            <a:r>
              <a:rPr lang="en-GB" dirty="0" err="1"/>
              <a:t>ponujajo</a:t>
            </a:r>
            <a:r>
              <a:rPr lang="en-GB" dirty="0"/>
              <a:t> </a:t>
            </a:r>
            <a:r>
              <a:rPr lang="en-GB" dirty="0" err="1"/>
              <a:t>nadomestilo</a:t>
            </a:r>
            <a:r>
              <a:rPr lang="en-GB" dirty="0"/>
              <a:t> </a:t>
            </a:r>
            <a:r>
              <a:rPr lang="en-GB" dirty="0" err="1"/>
              <a:t>turistom</a:t>
            </a:r>
            <a:r>
              <a:rPr lang="en-GB" dirty="0"/>
              <a:t>, ki </a:t>
            </a:r>
            <a:r>
              <a:rPr lang="en-GB" dirty="0" err="1"/>
              <a:t>raje</a:t>
            </a:r>
            <a:r>
              <a:rPr lang="en-GB" dirty="0"/>
              <a:t> </a:t>
            </a:r>
            <a:r>
              <a:rPr lang="en-GB" dirty="0" err="1"/>
              <a:t>kot</a:t>
            </a:r>
            <a:r>
              <a:rPr lang="en-GB" dirty="0"/>
              <a:t> </a:t>
            </a:r>
            <a:r>
              <a:rPr lang="en-GB" dirty="0" err="1"/>
              <a:t>konvencionalne</a:t>
            </a:r>
            <a:r>
              <a:rPr lang="en-GB" dirty="0"/>
              <a:t> </a:t>
            </a:r>
            <a:r>
              <a:rPr lang="en-GB" dirty="0" err="1"/>
              <a:t>hotele</a:t>
            </a:r>
            <a:r>
              <a:rPr lang="en-GB" dirty="0"/>
              <a:t> </a:t>
            </a:r>
            <a:r>
              <a:rPr lang="en-GB" dirty="0" err="1"/>
              <a:t>izberejo</a:t>
            </a:r>
            <a:r>
              <a:rPr lang="en-GB" dirty="0"/>
              <a:t> </a:t>
            </a:r>
            <a:r>
              <a:rPr lang="en-GB" dirty="0" err="1"/>
              <a:t>druge</a:t>
            </a:r>
            <a:r>
              <a:rPr lang="en-GB" dirty="0"/>
              <a:t> </a:t>
            </a:r>
            <a:r>
              <a:rPr lang="en-GB" dirty="0" err="1"/>
              <a:t>vrste</a:t>
            </a:r>
            <a:r>
              <a:rPr lang="en-GB" dirty="0"/>
              <a:t> </a:t>
            </a:r>
            <a:r>
              <a:rPr lang="en-GB" dirty="0" err="1"/>
              <a:t>nastanitev</a:t>
            </a:r>
            <a:r>
              <a:rPr lang="en-GB" dirty="0"/>
              <a:t>.</a:t>
            </a:r>
            <a:endParaRPr lang="en-GB" dirty="0">
              <a:ea typeface="Calibri"/>
              <a:cs typeface="Calibri"/>
            </a:endParaRPr>
          </a:p>
          <a:p>
            <a:pPr>
              <a:lnSpc>
                <a:spcPts val="2340"/>
              </a:lnSpc>
            </a:pPr>
            <a:endParaRPr lang="en-GB" dirty="0"/>
          </a:p>
        </p:txBody>
      </p:sp>
      <p:sp>
        <p:nvSpPr>
          <p:cNvPr id="8" name="Text Placeholder 7">
            <a:extLst>
              <a:ext uri="{FF2B5EF4-FFF2-40B4-BE49-F238E27FC236}">
                <a16:creationId xmlns:a16="http://schemas.microsoft.com/office/drawing/2014/main" id="{14F55B91-29FD-BB5B-29CC-ADA1A26E9358}"/>
              </a:ext>
            </a:extLst>
          </p:cNvPr>
          <p:cNvSpPr>
            <a:spLocks noGrp="1"/>
          </p:cNvSpPr>
          <p:nvPr>
            <p:ph type="body" sz="quarter" idx="66"/>
          </p:nvPr>
        </p:nvSpPr>
        <p:spPr/>
        <p:txBody>
          <a:bodyPr lIns="91440" tIns="45720" rIns="91440" bIns="45720" anchor="ctr">
            <a:noAutofit/>
          </a:bodyPr>
          <a:lstStyle/>
          <a:p>
            <a:pPr algn="ctr"/>
            <a:r>
              <a:rPr lang="en-GB" sz="1200" dirty="0" err="1">
                <a:latin typeface="Calibri"/>
                <a:ea typeface="Calibri"/>
                <a:cs typeface="Calibri"/>
              </a:rPr>
              <a:t>Fotografija</a:t>
            </a:r>
            <a:r>
              <a:rPr lang="en-GB" sz="1200" dirty="0">
                <a:latin typeface="Calibri"/>
                <a:ea typeface="Calibri"/>
                <a:cs typeface="Calibri"/>
              </a:rPr>
              <a:t>: </a:t>
            </a:r>
          </a:p>
          <a:p>
            <a:pPr algn="ctr"/>
            <a:r>
              <a:rPr lang="en-GB" sz="1200" dirty="0" err="1">
                <a:latin typeface="Calibri"/>
                <a:ea typeface="Calibri"/>
                <a:cs typeface="Calibri"/>
              </a:rPr>
              <a:t>Bubble</a:t>
            </a:r>
            <a:r>
              <a:rPr lang="en-GB" sz="1200" dirty="0">
                <a:latin typeface="Calibri"/>
                <a:ea typeface="Calibri"/>
                <a:cs typeface="Calibri"/>
              </a:rPr>
              <a:t> </a:t>
            </a:r>
            <a:r>
              <a:rPr lang="en-GB" sz="1200" dirty="0" err="1">
                <a:latin typeface="Calibri"/>
                <a:ea typeface="Calibri"/>
                <a:cs typeface="Calibri"/>
              </a:rPr>
              <a:t>Room</a:t>
            </a:r>
            <a:r>
              <a:rPr lang="en-GB" sz="1200" dirty="0">
                <a:latin typeface="Calibri"/>
                <a:ea typeface="Calibri"/>
                <a:cs typeface="Calibri"/>
              </a:rPr>
              <a:t> Suite, </a:t>
            </a:r>
            <a:r>
              <a:rPr lang="en-GB" sz="1200" dirty="0" err="1">
                <a:latin typeface="Calibri"/>
                <a:ea typeface="Calibri"/>
                <a:cs typeface="Calibri"/>
              </a:rPr>
              <a:t>Kampanija</a:t>
            </a:r>
            <a:r>
              <a:rPr lang="en-GB" sz="1200" dirty="0">
                <a:latin typeface="Calibri"/>
                <a:ea typeface="Calibri"/>
                <a:cs typeface="Calibri"/>
              </a:rPr>
              <a:t>. Italija</a:t>
            </a:r>
          </a:p>
        </p:txBody>
      </p:sp>
      <p:pic>
        <p:nvPicPr>
          <p:cNvPr id="10" name="Picture Placeholder 9" descr="A hammock between trees&#10;&#10;AI-generated content may be incorrect.">
            <a:extLst>
              <a:ext uri="{FF2B5EF4-FFF2-40B4-BE49-F238E27FC236}">
                <a16:creationId xmlns:a16="http://schemas.microsoft.com/office/drawing/2014/main" id="{4468591F-94E3-BA4C-1C0D-31F458FD0881}"/>
              </a:ext>
            </a:extLst>
          </p:cNvPr>
          <p:cNvPicPr>
            <a:picLocks noGrp="1" noChangeAspect="1"/>
          </p:cNvPicPr>
          <p:nvPr>
            <p:ph type="pic" sz="quarter" idx="10"/>
          </p:nvPr>
        </p:nvPicPr>
        <p:blipFill>
          <a:blip r:embed="rId2"/>
          <a:srcRect t="24913" b="24913"/>
          <a:stretch>
            <a:fillRect/>
          </a:stretch>
        </p:blipFill>
        <p:spPr/>
      </p:pic>
      <p:sp>
        <p:nvSpPr>
          <p:cNvPr id="4" name="Slide Number Placeholder 5">
            <a:extLst>
              <a:ext uri="{FF2B5EF4-FFF2-40B4-BE49-F238E27FC236}">
                <a16:creationId xmlns:a16="http://schemas.microsoft.com/office/drawing/2014/main" id="{DB25500D-D02A-BA6D-4877-AA8F1B27C8D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Tree>
    <p:extLst>
      <p:ext uri="{BB962C8B-B14F-4D97-AF65-F5344CB8AC3E}">
        <p14:creationId xmlns:p14="http://schemas.microsoft.com/office/powerpoint/2010/main" val="246629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786B66E-7B5B-770E-8B5E-7B0C282588BC}"/>
              </a:ext>
            </a:extLst>
          </p:cNvPr>
          <p:cNvSpPr>
            <a:spLocks noGrp="1"/>
          </p:cNvSpPr>
          <p:nvPr>
            <p:ph type="body" sz="quarter" idx="18"/>
          </p:nvPr>
        </p:nvSpPr>
        <p:spPr>
          <a:xfrm>
            <a:off x="774804" y="1994611"/>
            <a:ext cx="3407232" cy="4104528"/>
          </a:xfrm>
        </p:spPr>
        <p:txBody>
          <a:bodyPr/>
          <a:lstStyle/>
          <a:p>
            <a:pPr>
              <a:lnSpc>
                <a:spcPts val="2580"/>
              </a:lnSpc>
            </a:pPr>
            <a:r>
              <a:rPr lang="en-US" dirty="0">
                <a:solidFill>
                  <a:srgbClr val="414141"/>
                </a:solidFill>
              </a:rPr>
              <a:t>Če želite začeti z </a:t>
            </a:r>
            <a:r>
              <a:rPr lang="en-US" b="1" dirty="0">
                <a:solidFill>
                  <a:srgbClr val="414141"/>
                </a:solidFill>
              </a:rPr>
              <a:t>alternativno turistično nastanitvijo, </a:t>
            </a:r>
            <a:r>
              <a:rPr lang="en-US" dirty="0">
                <a:solidFill>
                  <a:srgbClr val="414141"/>
                </a:solidFill>
              </a:rPr>
              <a:t>morate preveriti eno ali več značilnosti. To so:</a:t>
            </a:r>
          </a:p>
        </p:txBody>
      </p:sp>
      <p:sp>
        <p:nvSpPr>
          <p:cNvPr id="4" name="Text Placeholder 3">
            <a:extLst>
              <a:ext uri="{FF2B5EF4-FFF2-40B4-BE49-F238E27FC236}">
                <a16:creationId xmlns:a16="http://schemas.microsoft.com/office/drawing/2014/main" id="{42545E45-323C-0C6C-E1B2-3BDB4C26F9AA}"/>
              </a:ext>
            </a:extLst>
          </p:cNvPr>
          <p:cNvSpPr>
            <a:spLocks noGrp="1"/>
          </p:cNvSpPr>
          <p:nvPr>
            <p:ph type="body" sz="quarter" idx="16"/>
          </p:nvPr>
        </p:nvSpPr>
        <p:spPr>
          <a:xfrm>
            <a:off x="774804" y="359776"/>
            <a:ext cx="7522032" cy="803654"/>
          </a:xfrm>
        </p:spPr>
        <p:txBody>
          <a:bodyPr/>
          <a:lstStyle/>
          <a:p>
            <a:pPr>
              <a:lnSpc>
                <a:spcPts val="3620"/>
              </a:lnSpc>
            </a:pPr>
            <a:r>
              <a:rPr lang="en-US" dirty="0"/>
              <a:t>Ključne značilnosti alternativne turistične nastanitve</a:t>
            </a:r>
          </a:p>
        </p:txBody>
      </p:sp>
      <p:sp>
        <p:nvSpPr>
          <p:cNvPr id="6" name="Slide Number Placeholder 5">
            <a:extLst>
              <a:ext uri="{FF2B5EF4-FFF2-40B4-BE49-F238E27FC236}">
                <a16:creationId xmlns:a16="http://schemas.microsoft.com/office/drawing/2014/main" id="{A946C786-43F6-EF41-A48D-58FE14B25FD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7" name="Text Placeholder 4">
            <a:extLst>
              <a:ext uri="{FF2B5EF4-FFF2-40B4-BE49-F238E27FC236}">
                <a16:creationId xmlns:a16="http://schemas.microsoft.com/office/drawing/2014/main" id="{7ABAE6AF-742D-AEC2-1ED2-45BF3AFF69F3}"/>
              </a:ext>
            </a:extLst>
          </p:cNvPr>
          <p:cNvSpPr txBox="1">
            <a:spLocks/>
          </p:cNvSpPr>
          <p:nvPr/>
        </p:nvSpPr>
        <p:spPr>
          <a:xfrm>
            <a:off x="4602734" y="1994611"/>
            <a:ext cx="6343172" cy="4104528"/>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GB" sz="2200" b="1" dirty="0" err="1">
                <a:solidFill>
                  <a:srgbClr val="EC7C69"/>
                </a:solidFill>
              </a:rPr>
              <a:t>Edinstvenost</a:t>
            </a:r>
            <a:r>
              <a:rPr lang="en-GB" sz="2200" dirty="0">
                <a:solidFill>
                  <a:srgbClr val="EC7C69"/>
                </a:solidFill>
              </a:rPr>
              <a:t>: </a:t>
            </a:r>
            <a:r>
              <a:rPr lang="en-GB" sz="2200" dirty="0" err="1">
                <a:solidFill>
                  <a:srgbClr val="414141"/>
                </a:solidFill>
              </a:rPr>
              <a:t>vsako</a:t>
            </a:r>
            <a:r>
              <a:rPr lang="en-GB" sz="2200" dirty="0">
                <a:solidFill>
                  <a:srgbClr val="414141"/>
                </a:solidFill>
              </a:rPr>
              <a:t> </a:t>
            </a:r>
            <a:r>
              <a:rPr lang="en-GB" sz="2200" dirty="0" err="1">
                <a:solidFill>
                  <a:srgbClr val="414141"/>
                </a:solidFill>
              </a:rPr>
              <a:t>bivanje</a:t>
            </a:r>
            <a:r>
              <a:rPr lang="en-GB" sz="2200" dirty="0">
                <a:solidFill>
                  <a:srgbClr val="414141"/>
                </a:solidFill>
              </a:rPr>
              <a:t> je </a:t>
            </a:r>
            <a:r>
              <a:rPr lang="en-GB" sz="2200" dirty="0" err="1">
                <a:solidFill>
                  <a:srgbClr val="414141"/>
                </a:solidFill>
              </a:rPr>
              <a:t>edinstveno</a:t>
            </a:r>
            <a:r>
              <a:rPr lang="en-GB" sz="2200" dirty="0">
                <a:solidFill>
                  <a:srgbClr val="414141"/>
                </a:solidFill>
              </a:rPr>
              <a:t> in </a:t>
            </a:r>
            <a:r>
              <a:rPr lang="en-GB" sz="2200" dirty="0" err="1">
                <a:solidFill>
                  <a:srgbClr val="414141"/>
                </a:solidFill>
              </a:rPr>
              <a:t>turistu</a:t>
            </a:r>
            <a:r>
              <a:rPr lang="en-GB" sz="2200" dirty="0">
                <a:solidFill>
                  <a:srgbClr val="414141"/>
                </a:solidFill>
              </a:rPr>
              <a:t> </a:t>
            </a:r>
            <a:r>
              <a:rPr lang="en-GB" sz="2200" dirty="0" err="1">
                <a:solidFill>
                  <a:srgbClr val="414141"/>
                </a:solidFill>
              </a:rPr>
              <a:t>ponuja</a:t>
            </a:r>
            <a:r>
              <a:rPr lang="en-GB" sz="2200" dirty="0">
                <a:solidFill>
                  <a:srgbClr val="414141"/>
                </a:solidFill>
              </a:rPr>
              <a:t> </a:t>
            </a:r>
            <a:r>
              <a:rPr lang="en-GB" sz="2200" dirty="0" err="1">
                <a:solidFill>
                  <a:srgbClr val="414141"/>
                </a:solidFill>
              </a:rPr>
              <a:t>priložnost</a:t>
            </a:r>
            <a:r>
              <a:rPr lang="en-GB" sz="2200" dirty="0">
                <a:solidFill>
                  <a:srgbClr val="414141"/>
                </a:solidFill>
              </a:rPr>
              <a:t>, da </a:t>
            </a:r>
            <a:r>
              <a:rPr lang="en-GB" sz="2200" dirty="0" err="1">
                <a:solidFill>
                  <a:srgbClr val="414141"/>
                </a:solidFill>
              </a:rPr>
              <a:t>doživi</a:t>
            </a:r>
            <a:r>
              <a:rPr lang="en-GB" sz="2200" dirty="0">
                <a:solidFill>
                  <a:srgbClr val="414141"/>
                </a:solidFill>
              </a:rPr>
              <a:t> </a:t>
            </a:r>
            <a:r>
              <a:rPr lang="en-GB" sz="2200" dirty="0" err="1">
                <a:solidFill>
                  <a:srgbClr val="414141"/>
                </a:solidFill>
              </a:rPr>
              <a:t>nekaj</a:t>
            </a:r>
            <a:r>
              <a:rPr lang="en-GB" sz="2200" dirty="0">
                <a:solidFill>
                  <a:srgbClr val="414141"/>
                </a:solidFill>
              </a:rPr>
              <a:t>, </a:t>
            </a:r>
            <a:r>
              <a:rPr lang="en-GB" sz="2200" dirty="0" err="1">
                <a:solidFill>
                  <a:srgbClr val="414141"/>
                </a:solidFill>
              </a:rPr>
              <a:t>česar</a:t>
            </a:r>
            <a:r>
              <a:rPr lang="en-GB" sz="2200" dirty="0">
                <a:solidFill>
                  <a:srgbClr val="414141"/>
                </a:solidFill>
              </a:rPr>
              <a:t> v </a:t>
            </a:r>
            <a:r>
              <a:rPr lang="en-GB" sz="2200" dirty="0" err="1">
                <a:solidFill>
                  <a:srgbClr val="414141"/>
                </a:solidFill>
              </a:rPr>
              <a:t>običajnem</a:t>
            </a:r>
            <a:r>
              <a:rPr lang="en-GB" sz="2200" dirty="0">
                <a:solidFill>
                  <a:srgbClr val="414141"/>
                </a:solidFill>
              </a:rPr>
              <a:t> </a:t>
            </a:r>
            <a:r>
              <a:rPr lang="en-GB" sz="2200" dirty="0" err="1">
                <a:solidFill>
                  <a:srgbClr val="414141"/>
                </a:solidFill>
              </a:rPr>
              <a:t>hotelu</a:t>
            </a:r>
            <a:r>
              <a:rPr lang="en-GB" sz="2200" dirty="0">
                <a:solidFill>
                  <a:srgbClr val="414141"/>
                </a:solidFill>
              </a:rPr>
              <a:t> ne more.</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err="1">
                <a:solidFill>
                  <a:srgbClr val="EC7C69"/>
                </a:solidFill>
              </a:rPr>
              <a:t>Prilagajanje</a:t>
            </a:r>
            <a:r>
              <a:rPr lang="en-GB" sz="2200" dirty="0">
                <a:solidFill>
                  <a:srgbClr val="EC7C69"/>
                </a:solidFill>
              </a:rPr>
              <a:t>: </a:t>
            </a:r>
            <a:r>
              <a:rPr lang="en-GB" sz="2200" dirty="0" err="1">
                <a:solidFill>
                  <a:srgbClr val="414141"/>
                </a:solidFill>
              </a:rPr>
              <a:t>gostitelji</a:t>
            </a:r>
            <a:r>
              <a:rPr lang="en-GB" sz="2200" dirty="0">
                <a:solidFill>
                  <a:srgbClr val="414141"/>
                </a:solidFill>
              </a:rPr>
              <a:t> </a:t>
            </a:r>
            <a:r>
              <a:rPr lang="en-GB" sz="2200" dirty="0" err="1">
                <a:solidFill>
                  <a:srgbClr val="414141"/>
                </a:solidFill>
              </a:rPr>
              <a:t>si</a:t>
            </a:r>
            <a:r>
              <a:rPr lang="en-GB" sz="2200" dirty="0">
                <a:solidFill>
                  <a:srgbClr val="414141"/>
                </a:solidFill>
              </a:rPr>
              <a:t> </a:t>
            </a:r>
            <a:r>
              <a:rPr lang="en-GB" sz="2200" dirty="0" err="1">
                <a:solidFill>
                  <a:srgbClr val="414141"/>
                </a:solidFill>
              </a:rPr>
              <a:t>pogosto</a:t>
            </a:r>
            <a:r>
              <a:rPr lang="en-GB" sz="2200" dirty="0">
                <a:solidFill>
                  <a:srgbClr val="414141"/>
                </a:solidFill>
              </a:rPr>
              <a:t> </a:t>
            </a:r>
            <a:r>
              <a:rPr lang="en-GB" sz="2200" dirty="0" err="1">
                <a:solidFill>
                  <a:srgbClr val="414141"/>
                </a:solidFill>
              </a:rPr>
              <a:t>še</a:t>
            </a:r>
            <a:r>
              <a:rPr lang="en-GB" sz="2200" dirty="0">
                <a:solidFill>
                  <a:srgbClr val="414141"/>
                </a:solidFill>
              </a:rPr>
              <a:t> </a:t>
            </a:r>
            <a:r>
              <a:rPr lang="en-GB" sz="2200" dirty="0" err="1">
                <a:solidFill>
                  <a:srgbClr val="414141"/>
                </a:solidFill>
              </a:rPr>
              <a:t>posebej</a:t>
            </a:r>
            <a:r>
              <a:rPr lang="en-GB" sz="2200" dirty="0">
                <a:solidFill>
                  <a:srgbClr val="414141"/>
                </a:solidFill>
              </a:rPr>
              <a:t> </a:t>
            </a:r>
            <a:r>
              <a:rPr lang="en-GB" sz="2200" dirty="0" err="1">
                <a:solidFill>
                  <a:srgbClr val="414141"/>
                </a:solidFill>
              </a:rPr>
              <a:t>prizadevajo</a:t>
            </a:r>
            <a:r>
              <a:rPr lang="en-GB" sz="2200" dirty="0">
                <a:solidFill>
                  <a:srgbClr val="414141"/>
                </a:solidFill>
              </a:rPr>
              <a:t>, da </a:t>
            </a:r>
            <a:r>
              <a:rPr lang="en-GB" sz="2200" dirty="0" err="1">
                <a:solidFill>
                  <a:srgbClr val="414141"/>
                </a:solidFill>
              </a:rPr>
              <a:t>izkušnjo</a:t>
            </a:r>
            <a:r>
              <a:rPr lang="en-GB" sz="2200" dirty="0">
                <a:solidFill>
                  <a:srgbClr val="414141"/>
                </a:solidFill>
              </a:rPr>
              <a:t> </a:t>
            </a:r>
            <a:r>
              <a:rPr lang="en-GB" sz="2200" dirty="0" err="1">
                <a:solidFill>
                  <a:srgbClr val="414141"/>
                </a:solidFill>
              </a:rPr>
              <a:t>prilagodijo</a:t>
            </a:r>
            <a:r>
              <a:rPr lang="en-GB" sz="2200" dirty="0">
                <a:solidFill>
                  <a:srgbClr val="414141"/>
                </a:solidFill>
              </a:rPr>
              <a:t> </a:t>
            </a:r>
            <a:r>
              <a:rPr lang="en-GB" sz="2200" dirty="0" err="1">
                <a:solidFill>
                  <a:srgbClr val="414141"/>
                </a:solidFill>
              </a:rPr>
              <a:t>željam</a:t>
            </a:r>
            <a:r>
              <a:rPr lang="en-GB" sz="2200" dirty="0">
                <a:solidFill>
                  <a:srgbClr val="414141"/>
                </a:solidFill>
              </a:rPr>
              <a:t> </a:t>
            </a:r>
            <a:r>
              <a:rPr lang="en-GB" sz="2200" dirty="0" err="1">
                <a:solidFill>
                  <a:srgbClr val="414141"/>
                </a:solidFill>
              </a:rPr>
              <a:t>gostov</a:t>
            </a:r>
            <a:r>
              <a:rPr lang="en-GB" sz="2200" dirty="0">
                <a:solidFill>
                  <a:srgbClr val="414141"/>
                </a:solidFill>
              </a:rPr>
              <a:t>, od </a:t>
            </a:r>
            <a:r>
              <a:rPr lang="en-GB" sz="2200" dirty="0" err="1">
                <a:solidFill>
                  <a:srgbClr val="414141"/>
                </a:solidFill>
              </a:rPr>
              <a:t>lokalnih</a:t>
            </a:r>
            <a:r>
              <a:rPr lang="en-GB" sz="2200" dirty="0">
                <a:solidFill>
                  <a:srgbClr val="414141"/>
                </a:solidFill>
              </a:rPr>
              <a:t> </a:t>
            </a:r>
            <a:r>
              <a:rPr lang="en-GB" sz="2200" dirty="0" err="1">
                <a:solidFill>
                  <a:srgbClr val="414141"/>
                </a:solidFill>
              </a:rPr>
              <a:t>nasvetov</a:t>
            </a:r>
            <a:r>
              <a:rPr lang="en-GB" sz="2200" dirty="0">
                <a:solidFill>
                  <a:srgbClr val="414141"/>
                </a:solidFill>
              </a:rPr>
              <a:t> do </a:t>
            </a:r>
            <a:r>
              <a:rPr lang="en-GB" sz="2200" dirty="0" err="1">
                <a:solidFill>
                  <a:srgbClr val="414141"/>
                </a:solidFill>
              </a:rPr>
              <a:t>prilagojenih</a:t>
            </a:r>
            <a:r>
              <a:rPr lang="en-GB" sz="2200" dirty="0">
                <a:solidFill>
                  <a:srgbClr val="414141"/>
                </a:solidFill>
              </a:rPr>
              <a:t> </a:t>
            </a:r>
            <a:r>
              <a:rPr lang="en-GB" sz="2200" dirty="0" err="1">
                <a:solidFill>
                  <a:srgbClr val="414141"/>
                </a:solidFill>
              </a:rPr>
              <a:t>dejavnosti</a:t>
            </a:r>
            <a:r>
              <a:rPr lang="en-GB" sz="2200" dirty="0">
                <a:solidFill>
                  <a:srgbClr val="414141"/>
                </a:solidFill>
              </a:rPr>
              <a:t>.</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err="1">
                <a:solidFill>
                  <a:srgbClr val="EC7C69"/>
                </a:solidFill>
              </a:rPr>
              <a:t>Povezava</a:t>
            </a:r>
            <a:r>
              <a:rPr lang="en-GB" sz="2200" b="1" dirty="0">
                <a:solidFill>
                  <a:srgbClr val="EC7C69"/>
                </a:solidFill>
              </a:rPr>
              <a:t> z </a:t>
            </a:r>
            <a:r>
              <a:rPr lang="en-GB" sz="2200" b="1" dirty="0" err="1">
                <a:solidFill>
                  <a:srgbClr val="EC7C69"/>
                </a:solidFill>
              </a:rPr>
              <a:t>naravo</a:t>
            </a:r>
            <a:r>
              <a:rPr lang="en-GB" sz="2200" b="1" dirty="0">
                <a:solidFill>
                  <a:srgbClr val="EC7C69"/>
                </a:solidFill>
              </a:rPr>
              <a:t> </a:t>
            </a:r>
            <a:r>
              <a:rPr lang="en-GB" sz="2200" b="1" dirty="0" err="1">
                <a:solidFill>
                  <a:srgbClr val="EC7C69"/>
                </a:solidFill>
              </a:rPr>
              <a:t>ali</a:t>
            </a:r>
            <a:r>
              <a:rPr lang="en-GB" sz="2200" b="1" dirty="0">
                <a:solidFill>
                  <a:srgbClr val="EC7C69"/>
                </a:solidFill>
              </a:rPr>
              <a:t> </a:t>
            </a:r>
            <a:r>
              <a:rPr lang="en-GB" sz="2200" b="1" dirty="0" err="1">
                <a:solidFill>
                  <a:srgbClr val="EC7C69"/>
                </a:solidFill>
              </a:rPr>
              <a:t>kulturo</a:t>
            </a:r>
            <a:r>
              <a:rPr lang="en-GB" sz="2200" dirty="0">
                <a:solidFill>
                  <a:srgbClr val="EC7C69"/>
                </a:solidFill>
              </a:rPr>
              <a:t>: </a:t>
            </a:r>
            <a:r>
              <a:rPr lang="en-GB" sz="2200" dirty="0">
                <a:solidFill>
                  <a:srgbClr val="414141"/>
                </a:solidFill>
              </a:rPr>
              <a:t>mnoge </a:t>
            </a:r>
            <a:r>
              <a:rPr lang="en-GB" sz="2200" dirty="0" err="1">
                <a:solidFill>
                  <a:srgbClr val="414141"/>
                </a:solidFill>
              </a:rPr>
              <a:t>alternativne</a:t>
            </a:r>
            <a:r>
              <a:rPr lang="en-GB" sz="2200" dirty="0">
                <a:solidFill>
                  <a:srgbClr val="414141"/>
                </a:solidFill>
              </a:rPr>
              <a:t> </a:t>
            </a:r>
            <a:r>
              <a:rPr lang="en-GB" sz="2200" dirty="0" err="1">
                <a:solidFill>
                  <a:srgbClr val="414141"/>
                </a:solidFill>
              </a:rPr>
              <a:t>nastanitve</a:t>
            </a:r>
            <a:r>
              <a:rPr lang="en-GB" sz="2200" dirty="0">
                <a:solidFill>
                  <a:srgbClr val="414141"/>
                </a:solidFill>
              </a:rPr>
              <a:t> so </a:t>
            </a:r>
            <a:r>
              <a:rPr lang="en-GB" sz="2200" dirty="0" err="1">
                <a:solidFill>
                  <a:srgbClr val="414141"/>
                </a:solidFill>
              </a:rPr>
              <a:t>globoko</a:t>
            </a:r>
            <a:r>
              <a:rPr lang="en-GB" sz="2200" dirty="0">
                <a:solidFill>
                  <a:srgbClr val="414141"/>
                </a:solidFill>
              </a:rPr>
              <a:t> </a:t>
            </a:r>
            <a:r>
              <a:rPr lang="en-GB" sz="2200" dirty="0" err="1">
                <a:solidFill>
                  <a:srgbClr val="414141"/>
                </a:solidFill>
              </a:rPr>
              <a:t>zakoreninjene</a:t>
            </a:r>
            <a:r>
              <a:rPr lang="en-GB" sz="2200" dirty="0">
                <a:solidFill>
                  <a:srgbClr val="414141"/>
                </a:solidFill>
              </a:rPr>
              <a:t> v </a:t>
            </a:r>
            <a:r>
              <a:rPr lang="en-GB" sz="2200" dirty="0" err="1">
                <a:solidFill>
                  <a:srgbClr val="414141"/>
                </a:solidFill>
              </a:rPr>
              <a:t>svojem</a:t>
            </a:r>
            <a:r>
              <a:rPr lang="en-GB" sz="2200" dirty="0">
                <a:solidFill>
                  <a:srgbClr val="414141"/>
                </a:solidFill>
              </a:rPr>
              <a:t> </a:t>
            </a:r>
            <a:r>
              <a:rPr lang="en-GB" sz="2200" dirty="0" err="1">
                <a:solidFill>
                  <a:srgbClr val="414141"/>
                </a:solidFill>
              </a:rPr>
              <a:t>okolju</a:t>
            </a:r>
            <a:r>
              <a:rPr lang="en-GB" sz="2200" dirty="0">
                <a:solidFill>
                  <a:srgbClr val="414141"/>
                </a:solidFill>
              </a:rPr>
              <a:t>, </a:t>
            </a:r>
            <a:r>
              <a:rPr lang="en-GB" sz="2200" dirty="0" err="1">
                <a:solidFill>
                  <a:srgbClr val="414141"/>
                </a:solidFill>
              </a:rPr>
              <a:t>naj</a:t>
            </a:r>
            <a:r>
              <a:rPr lang="en-GB" sz="2200" dirty="0">
                <a:solidFill>
                  <a:srgbClr val="414141"/>
                </a:solidFill>
              </a:rPr>
              <a:t> </a:t>
            </a:r>
            <a:r>
              <a:rPr lang="en-GB" sz="2200" dirty="0" err="1">
                <a:solidFill>
                  <a:srgbClr val="414141"/>
                </a:solidFill>
              </a:rPr>
              <a:t>gre</a:t>
            </a:r>
            <a:r>
              <a:rPr lang="en-GB" sz="2200" dirty="0">
                <a:solidFill>
                  <a:srgbClr val="414141"/>
                </a:solidFill>
              </a:rPr>
              <a:t> za </a:t>
            </a:r>
            <a:r>
              <a:rPr lang="en-GB" sz="2200" dirty="0" err="1">
                <a:solidFill>
                  <a:srgbClr val="414141"/>
                </a:solidFill>
              </a:rPr>
              <a:t>kmetijo</a:t>
            </a:r>
            <a:r>
              <a:rPr lang="en-GB" sz="2200" dirty="0">
                <a:solidFill>
                  <a:srgbClr val="414141"/>
                </a:solidFill>
              </a:rPr>
              <a:t>, </a:t>
            </a:r>
            <a:r>
              <a:rPr lang="en-GB" sz="2200" dirty="0" err="1">
                <a:solidFill>
                  <a:srgbClr val="414141"/>
                </a:solidFill>
              </a:rPr>
              <a:t>kočo</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plaži</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zgodovinsko</a:t>
            </a:r>
            <a:r>
              <a:rPr lang="en-GB" sz="2200" dirty="0">
                <a:solidFill>
                  <a:srgbClr val="414141"/>
                </a:solidFill>
              </a:rPr>
              <a:t> </a:t>
            </a:r>
            <a:r>
              <a:rPr lang="en-GB" sz="2200" dirty="0" err="1">
                <a:solidFill>
                  <a:srgbClr val="414141"/>
                </a:solidFill>
              </a:rPr>
              <a:t>posestvo</a:t>
            </a:r>
            <a:r>
              <a:rPr lang="en-GB" sz="2200" dirty="0">
                <a:solidFill>
                  <a:srgbClr val="414141"/>
                </a:solidFill>
              </a:rPr>
              <a:t>. </a:t>
            </a:r>
            <a:r>
              <a:rPr lang="en-GB" sz="2200" dirty="0" err="1">
                <a:solidFill>
                  <a:srgbClr val="459597"/>
                </a:solidFill>
                <a:hlinkClick r:id="rId2">
                  <a:extLst>
                    <a:ext uri="{A12FA001-AC4F-418D-AE19-62706E023703}">
                      <ahyp:hlinkClr xmlns:ahyp="http://schemas.microsoft.com/office/drawing/2018/hyperlinkcolor" val="tx"/>
                    </a:ext>
                  </a:extLst>
                </a:hlinkClick>
              </a:rPr>
              <a:t>PandaPodHotel</a:t>
            </a:r>
            <a:endParaRPr lang="en-US" sz="2200" dirty="0" err="1">
              <a:solidFill>
                <a:srgbClr val="459597"/>
              </a:solidFill>
            </a:endParaRPr>
          </a:p>
        </p:txBody>
      </p:sp>
      <p:cxnSp>
        <p:nvCxnSpPr>
          <p:cNvPr id="8" name="Straight Connector 7">
            <a:extLst>
              <a:ext uri="{FF2B5EF4-FFF2-40B4-BE49-F238E27FC236}">
                <a16:creationId xmlns:a16="http://schemas.microsoft.com/office/drawing/2014/main" id="{74D35FC8-A182-5B56-6A6D-54C4E8FF4721}"/>
              </a:ext>
            </a:extLst>
          </p:cNvPr>
          <p:cNvCxnSpPr>
            <a:cxnSpLocks/>
          </p:cNvCxnSpPr>
          <p:nvPr/>
        </p:nvCxnSpPr>
        <p:spPr>
          <a:xfrm>
            <a:off x="0" y="1606916"/>
            <a:ext cx="865990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040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FA98-BB4D-AB8D-AD78-B07AC4AD0D63}"/>
            </a:ext>
          </a:extLst>
        </p:cNvPr>
        <p:cNvGrpSpPr/>
        <p:nvPr/>
      </p:nvGrpSpPr>
      <p:grpSpPr>
        <a:xfrm>
          <a:off x="0" y="0"/>
          <a:ext cx="0" cy="0"/>
          <a:chOff x="0" y="0"/>
          <a:chExt cx="0" cy="0"/>
        </a:xfrm>
      </p:grpSpPr>
      <p:pic>
        <p:nvPicPr>
          <p:cNvPr id="6" name="Picture Placeholder 14">
            <a:extLst>
              <a:ext uri="{FF2B5EF4-FFF2-40B4-BE49-F238E27FC236}">
                <a16:creationId xmlns:a16="http://schemas.microsoft.com/office/drawing/2014/main" id="{235BB3FB-31F0-34DC-A333-1D82DFE11646}"/>
              </a:ext>
            </a:extLst>
          </p:cNvPr>
          <p:cNvPicPr>
            <a:picLocks noGrp="1" noChangeAspect="1"/>
          </p:cNvPicPr>
          <p:nvPr>
            <p:ph type="pic" sz="quarter" idx="13"/>
          </p:nvPr>
        </p:nvPicPr>
        <p:blipFill>
          <a:blip r:embed="rId3"/>
          <a:srcRect l="5988" r="5988"/>
          <a:stretch/>
        </p:blipFill>
        <p:spPr/>
      </p:pic>
      <p:sp>
        <p:nvSpPr>
          <p:cNvPr id="4" name="Text Placeholder 3">
            <a:extLst>
              <a:ext uri="{FF2B5EF4-FFF2-40B4-BE49-F238E27FC236}">
                <a16:creationId xmlns:a16="http://schemas.microsoft.com/office/drawing/2014/main" id="{76923C82-6F46-7644-2032-5ADBCC053D21}"/>
              </a:ext>
            </a:extLst>
          </p:cNvPr>
          <p:cNvSpPr>
            <a:spLocks noGrp="1"/>
          </p:cNvSpPr>
          <p:nvPr>
            <p:ph type="body" sz="quarter" idx="18"/>
          </p:nvPr>
        </p:nvSpPr>
        <p:spPr>
          <a:xfrm>
            <a:off x="446069" y="2644041"/>
            <a:ext cx="5239277" cy="4122243"/>
          </a:xfrm>
          <a:prstGeom prst="rect">
            <a:avLst/>
          </a:prstGeom>
        </p:spPr>
        <p:txBody>
          <a:bodyPr lIns="91440" tIns="45720" rIns="91440" bIns="45720" anchor="t"/>
          <a:lstStyle/>
          <a:p>
            <a:pPr>
              <a:lnSpc>
                <a:spcPts val="2340"/>
              </a:lnSpc>
            </a:pPr>
            <a:r>
              <a:rPr lang="en-GB" dirty="0" err="1"/>
              <a:t>Mešanica</a:t>
            </a:r>
            <a:r>
              <a:rPr lang="en-GB" dirty="0"/>
              <a:t> </a:t>
            </a:r>
            <a:r>
              <a:rPr lang="en-GB" dirty="0" err="1"/>
              <a:t>kampiranja</a:t>
            </a:r>
            <a:r>
              <a:rPr lang="en-GB" dirty="0"/>
              <a:t> in </a:t>
            </a:r>
            <a:r>
              <a:rPr lang="en-GB" dirty="0" err="1"/>
              <a:t>razkošja</a:t>
            </a:r>
            <a:r>
              <a:rPr lang="en-GB" dirty="0"/>
              <a:t>, ki </a:t>
            </a:r>
            <a:r>
              <a:rPr lang="en-GB" dirty="0" err="1"/>
              <a:t>ponuja</a:t>
            </a:r>
            <a:r>
              <a:rPr lang="en-GB" dirty="0"/>
              <a:t> </a:t>
            </a:r>
            <a:r>
              <a:rPr lang="en-GB" dirty="0" err="1"/>
              <a:t>vznemirjenje</a:t>
            </a:r>
            <a:r>
              <a:rPr lang="en-GB" dirty="0"/>
              <a:t> </a:t>
            </a:r>
            <a:r>
              <a:rPr lang="en-GB" dirty="0" err="1"/>
              <a:t>narave</a:t>
            </a:r>
            <a:r>
              <a:rPr lang="en-GB" dirty="0"/>
              <a:t> in </a:t>
            </a:r>
            <a:r>
              <a:rPr lang="en-GB" dirty="0" err="1"/>
              <a:t>udobje</a:t>
            </a:r>
            <a:r>
              <a:rPr lang="en-GB" dirty="0"/>
              <a:t> </a:t>
            </a:r>
            <a:r>
              <a:rPr lang="en-GB" dirty="0" err="1"/>
              <a:t>hotela</a:t>
            </a:r>
            <a:r>
              <a:rPr lang="en-GB" dirty="0"/>
              <a:t>.</a:t>
            </a:r>
          </a:p>
          <a:p>
            <a:pPr>
              <a:lnSpc>
                <a:spcPts val="2340"/>
              </a:lnSpc>
            </a:pPr>
            <a:endParaRPr lang="en-GB" dirty="0"/>
          </a:p>
          <a:p>
            <a:pPr>
              <a:lnSpc>
                <a:spcPts val="2340"/>
              </a:lnSpc>
            </a:pPr>
            <a:r>
              <a:rPr lang="en-GB" b="1" dirty="0" err="1">
                <a:solidFill>
                  <a:srgbClr val="EC7C69"/>
                </a:solidFill>
              </a:rPr>
              <a:t>Ključne</a:t>
            </a:r>
            <a:r>
              <a:rPr lang="en-GB" b="1" dirty="0">
                <a:solidFill>
                  <a:srgbClr val="EC7C69"/>
                </a:solidFill>
              </a:rPr>
              <a:t> </a:t>
            </a:r>
            <a:r>
              <a:rPr lang="en-GB" b="1" dirty="0" err="1">
                <a:solidFill>
                  <a:srgbClr val="EC7C69"/>
                </a:solidFill>
              </a:rPr>
              <a:t>značilnosti</a:t>
            </a:r>
            <a:r>
              <a:rPr lang="en-GB" b="1" dirty="0">
                <a:solidFill>
                  <a:srgbClr val="EC7C69"/>
                </a:solidFill>
              </a:rPr>
              <a:t>:</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err="1"/>
              <a:t>prostorni</a:t>
            </a:r>
            <a:r>
              <a:rPr lang="en-GB" dirty="0"/>
              <a:t> </a:t>
            </a:r>
            <a:r>
              <a:rPr lang="en-GB" err="1"/>
              <a:t>šotori</a:t>
            </a:r>
            <a:r>
              <a:rPr lang="en-GB"/>
              <a:t> </a:t>
            </a:r>
            <a:r>
              <a:rPr lang="en-GB" err="1"/>
              <a:t>ali</a:t>
            </a:r>
            <a:r>
              <a:rPr lang="en-GB"/>
              <a:t> </a:t>
            </a:r>
            <a:r>
              <a:rPr lang="en-GB" err="1"/>
              <a:t>kabine</a:t>
            </a:r>
            <a:r>
              <a:rPr lang="en-GB"/>
              <a:t> z </a:t>
            </a:r>
            <a:r>
              <a:rPr lang="en-GB" err="1"/>
              <a:t>udobjem</a:t>
            </a:r>
            <a:r>
              <a:rPr lang="en-GB"/>
              <a:t>, </a:t>
            </a:r>
            <a:r>
              <a:rPr lang="en-GB" err="1"/>
              <a:t>kot</a:t>
            </a:r>
            <a:r>
              <a:rPr lang="en-GB"/>
              <a:t> so </a:t>
            </a:r>
            <a:r>
              <a:rPr lang="en-GB" err="1"/>
              <a:t>mehke</a:t>
            </a:r>
            <a:r>
              <a:rPr lang="en-GB"/>
              <a:t> </a:t>
            </a:r>
            <a:r>
              <a:rPr lang="en-GB" err="1"/>
              <a:t>postelje</a:t>
            </a:r>
            <a:r>
              <a:rPr lang="en-GB"/>
              <a:t>, </a:t>
            </a:r>
            <a:r>
              <a:rPr lang="en-GB" err="1"/>
              <a:t>elektrika</a:t>
            </a:r>
            <a:r>
              <a:rPr lang="en-GB"/>
              <a:t> in </a:t>
            </a:r>
            <a:r>
              <a:rPr lang="en-GB" err="1"/>
              <a:t>zasebne</a:t>
            </a:r>
            <a:r>
              <a:rPr lang="en-GB"/>
              <a:t> </a:t>
            </a:r>
            <a:r>
              <a:rPr lang="en-GB" err="1"/>
              <a:t>kopalnice</a:t>
            </a:r>
            <a:r>
              <a:rPr lang="en-GB"/>
              <a:t>;</a:t>
            </a:r>
            <a:endParaRPr lang="en-GB" dirty="0"/>
          </a:p>
          <a:p>
            <a:pPr marL="342900" indent="-342900">
              <a:lnSpc>
                <a:spcPts val="2340"/>
              </a:lnSpc>
              <a:buClr>
                <a:srgbClr val="64AFAF"/>
              </a:buClr>
              <a:buFont typeface="Arial" panose="020B0604020202020204" pitchFamily="34" charset="0"/>
              <a:buChar char="•"/>
            </a:pPr>
            <a:r>
              <a:rPr lang="en-GB" err="1"/>
              <a:t>pogosto</a:t>
            </a:r>
            <a:r>
              <a:rPr lang="en-GB" dirty="0"/>
              <a:t> se </a:t>
            </a:r>
            <a:r>
              <a:rPr lang="en-GB" dirty="0" err="1"/>
              <a:t>nahajajo</a:t>
            </a:r>
            <a:r>
              <a:rPr lang="en-GB" dirty="0"/>
              <a:t> v </a:t>
            </a:r>
            <a:r>
              <a:rPr lang="en-GB" dirty="0" err="1"/>
              <a:t>slikovitih</a:t>
            </a:r>
            <a:r>
              <a:rPr lang="en-GB" dirty="0"/>
              <a:t> </a:t>
            </a:r>
            <a:r>
              <a:rPr lang="en-GB" dirty="0" err="1"/>
              <a:t>območjih</a:t>
            </a:r>
            <a:r>
              <a:rPr lang="en-GB" dirty="0"/>
              <a:t>, </a:t>
            </a:r>
            <a:r>
              <a:rPr lang="en-GB" dirty="0" err="1"/>
              <a:t>kot</a:t>
            </a:r>
            <a:r>
              <a:rPr lang="en-GB" dirty="0"/>
              <a:t> so </a:t>
            </a:r>
            <a:r>
              <a:rPr lang="en-GB" dirty="0" err="1"/>
              <a:t>gozdovi</a:t>
            </a:r>
            <a:r>
              <a:rPr lang="en-GB" dirty="0"/>
              <a:t>, gore </a:t>
            </a:r>
            <a:r>
              <a:rPr lang="en-GB" dirty="0" err="1"/>
              <a:t>ali</a:t>
            </a:r>
            <a:r>
              <a:rPr lang="en-GB" dirty="0"/>
              <a:t> </a:t>
            </a:r>
            <a:r>
              <a:rPr lang="en-GB" err="1"/>
              <a:t>plaže</a:t>
            </a:r>
            <a:r>
              <a:rPr lang="en-GB"/>
              <a:t>;</a:t>
            </a:r>
            <a:endParaRPr lang="en-GB">
              <a:ea typeface="Calibri"/>
              <a:cs typeface="Calibri"/>
            </a:endParaRPr>
          </a:p>
          <a:p>
            <a:pPr marL="342900" indent="-342900">
              <a:lnSpc>
                <a:spcPts val="2340"/>
              </a:lnSpc>
              <a:buClr>
                <a:srgbClr val="64AFAF"/>
              </a:buClr>
              <a:buFont typeface="Arial" panose="020B0604020202020204" pitchFamily="34" charset="0"/>
              <a:buChar char="•"/>
            </a:pPr>
            <a:r>
              <a:rPr lang="en-GB" err="1"/>
              <a:t>dejavnosti</a:t>
            </a:r>
            <a:r>
              <a:rPr lang="en-GB" dirty="0"/>
              <a:t> </a:t>
            </a:r>
            <a:r>
              <a:rPr lang="en-GB" dirty="0" err="1"/>
              <a:t>vključujejo</a:t>
            </a:r>
            <a:r>
              <a:rPr lang="en-GB" dirty="0"/>
              <a:t> </a:t>
            </a:r>
            <a:r>
              <a:rPr lang="en-GB" dirty="0" err="1"/>
              <a:t>opazovanje</a:t>
            </a:r>
            <a:r>
              <a:rPr lang="en-GB" dirty="0"/>
              <a:t> </a:t>
            </a:r>
            <a:r>
              <a:rPr lang="en-GB" dirty="0" err="1"/>
              <a:t>zvezd</a:t>
            </a:r>
            <a:r>
              <a:rPr lang="en-GB" dirty="0"/>
              <a:t>, </a:t>
            </a:r>
            <a:r>
              <a:rPr lang="en-GB" dirty="0" err="1"/>
              <a:t>pohodništvo</a:t>
            </a:r>
            <a:r>
              <a:rPr lang="en-GB" dirty="0"/>
              <a:t> </a:t>
            </a:r>
            <a:r>
              <a:rPr lang="en-GB" dirty="0" err="1"/>
              <a:t>ali</a:t>
            </a:r>
            <a:r>
              <a:rPr lang="en-GB" dirty="0"/>
              <a:t> </a:t>
            </a:r>
            <a:r>
              <a:rPr lang="en-GB" dirty="0" err="1"/>
              <a:t>kresovanje</a:t>
            </a:r>
            <a:r>
              <a:rPr lang="en-GB" dirty="0"/>
              <a:t>.</a:t>
            </a:r>
            <a:endParaRPr lang="en-US">
              <a:ea typeface="Calibri"/>
              <a:cs typeface="Calibri"/>
            </a:endParaRPr>
          </a:p>
        </p:txBody>
      </p:sp>
      <p:sp>
        <p:nvSpPr>
          <p:cNvPr id="7" name="Text Placeholder 6">
            <a:extLst>
              <a:ext uri="{FF2B5EF4-FFF2-40B4-BE49-F238E27FC236}">
                <a16:creationId xmlns:a16="http://schemas.microsoft.com/office/drawing/2014/main" id="{618C2CA0-9FB9-D5F0-2F82-C18FA32365F0}"/>
              </a:ext>
            </a:extLst>
          </p:cNvPr>
          <p:cNvSpPr>
            <a:spLocks noGrp="1"/>
          </p:cNvSpPr>
          <p:nvPr>
            <p:ph type="body" sz="quarter" idx="19"/>
          </p:nvPr>
        </p:nvSpPr>
        <p:spPr>
          <a:xfrm>
            <a:off x="485145" y="1845082"/>
            <a:ext cx="4726115" cy="803654"/>
          </a:xfrm>
        </p:spPr>
        <p:txBody>
          <a:bodyPr/>
          <a:lstStyle/>
          <a:p>
            <a:r>
              <a:rPr lang="en-GB" dirty="0"/>
              <a:t>Glamping</a:t>
            </a:r>
          </a:p>
        </p:txBody>
      </p:sp>
      <p:sp>
        <p:nvSpPr>
          <p:cNvPr id="8" name="Text Placeholder 7">
            <a:extLst>
              <a:ext uri="{FF2B5EF4-FFF2-40B4-BE49-F238E27FC236}">
                <a16:creationId xmlns:a16="http://schemas.microsoft.com/office/drawing/2014/main" id="{3AE4E06B-6B17-2911-72E4-87A139501A2D}"/>
              </a:ext>
            </a:extLst>
          </p:cNvPr>
          <p:cNvSpPr>
            <a:spLocks noGrp="1"/>
          </p:cNvSpPr>
          <p:nvPr>
            <p:ph type="body" sz="quarter" idx="65"/>
          </p:nvPr>
        </p:nvSpPr>
        <p:spPr/>
        <p:txBody>
          <a:bodyPr/>
          <a:lstStyle/>
          <a:p>
            <a:pPr algn="ctr"/>
            <a:r>
              <a:rPr lang="en-GB" sz="1200" dirty="0"/>
              <a:t>Foto: The Bubble </a:t>
            </a:r>
            <a:r>
              <a:rPr lang="en-GB" sz="1200" dirty="0" err="1"/>
              <a:t>Hotel, Islandija</a:t>
            </a:r>
            <a:endParaRPr lang="en-GB" sz="1200" dirty="0"/>
          </a:p>
        </p:txBody>
      </p:sp>
      <p:cxnSp>
        <p:nvCxnSpPr>
          <p:cNvPr id="2" name="Straight Connector 1">
            <a:extLst>
              <a:ext uri="{FF2B5EF4-FFF2-40B4-BE49-F238E27FC236}">
                <a16:creationId xmlns:a16="http://schemas.microsoft.com/office/drawing/2014/main" id="{1A482B2C-D90B-5287-32C8-662578A5DE79}"/>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C8F72AA-614B-C096-1159-AD00464A2F2E}"/>
              </a:ext>
            </a:extLst>
          </p:cNvPr>
          <p:cNvSpPr txBox="1">
            <a:spLocks/>
          </p:cNvSpPr>
          <p:nvPr/>
        </p:nvSpPr>
        <p:spPr>
          <a:xfrm>
            <a:off x="446922" y="354084"/>
            <a:ext cx="5388843" cy="113991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Alternativne</a:t>
            </a:r>
            <a:r>
              <a:rPr lang="en-US" dirty="0"/>
              <a:t> </a:t>
            </a:r>
            <a:r>
              <a:rPr lang="en-US" dirty="0" err="1"/>
              <a:t>vrste</a:t>
            </a:r>
            <a:r>
              <a:rPr lang="en-US" dirty="0"/>
              <a:t> </a:t>
            </a:r>
            <a:r>
              <a:rPr lang="en-US" dirty="0" err="1"/>
              <a:t>nastanitev</a:t>
            </a:r>
            <a:endParaRPr lang="en-US" dirty="0" err="1">
              <a:ea typeface="Calibri"/>
              <a:cs typeface="Calibri"/>
            </a:endParaRPr>
          </a:p>
        </p:txBody>
      </p:sp>
      <p:sp>
        <p:nvSpPr>
          <p:cNvPr id="10" name="Slide Number Placeholder 5">
            <a:extLst>
              <a:ext uri="{FF2B5EF4-FFF2-40B4-BE49-F238E27FC236}">
                <a16:creationId xmlns:a16="http://schemas.microsoft.com/office/drawing/2014/main" id="{74756FA8-5F1F-CFA3-CF58-4D66C66004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Tree>
    <p:extLst>
      <p:ext uri="{BB962C8B-B14F-4D97-AF65-F5344CB8AC3E}">
        <p14:creationId xmlns:p14="http://schemas.microsoft.com/office/powerpoint/2010/main" val="2751001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26FE707A-6620-8AD7-97E7-C64B1EA477B1}"/>
              </a:ext>
            </a:extLst>
          </p:cNvPr>
          <p:cNvSpPr txBox="1">
            <a:spLocks/>
          </p:cNvSpPr>
          <p:nvPr/>
        </p:nvSpPr>
        <p:spPr>
          <a:xfrm>
            <a:off x="485146" y="2595195"/>
            <a:ext cx="5915654" cy="41417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err="1"/>
              <a:t>Agroturizem</a:t>
            </a:r>
            <a:r>
              <a:rPr lang="en-GB" dirty="0"/>
              <a:t> </a:t>
            </a:r>
            <a:r>
              <a:rPr lang="en-GB" dirty="0" err="1"/>
              <a:t>vključuje</a:t>
            </a:r>
            <a:r>
              <a:rPr lang="en-GB" dirty="0"/>
              <a:t> </a:t>
            </a:r>
            <a:r>
              <a:rPr lang="en-GB" dirty="0" err="1"/>
              <a:t>bivanje</a:t>
            </a:r>
            <a:r>
              <a:rPr lang="en-GB" dirty="0"/>
              <a:t> </a:t>
            </a:r>
            <a:r>
              <a:rPr lang="en-GB" dirty="0" err="1"/>
              <a:t>na</a:t>
            </a:r>
            <a:r>
              <a:rPr lang="en-GB" dirty="0"/>
              <a:t> </a:t>
            </a:r>
            <a:r>
              <a:rPr lang="en-GB" dirty="0" err="1"/>
              <a:t>delujoči</a:t>
            </a:r>
            <a:r>
              <a:rPr lang="en-GB" dirty="0"/>
              <a:t> </a:t>
            </a:r>
            <a:r>
              <a:rPr lang="en-GB" dirty="0" err="1"/>
              <a:t>kmetiji</a:t>
            </a:r>
            <a:r>
              <a:rPr lang="en-GB" dirty="0"/>
              <a:t> </a:t>
            </a:r>
            <a:r>
              <a:rPr lang="en-GB" err="1"/>
              <a:t>ali</a:t>
            </a:r>
            <a:r>
              <a:rPr lang="en-GB"/>
              <a:t> </a:t>
            </a:r>
            <a:r>
              <a:rPr lang="en-GB" err="1"/>
              <a:t>podeželski</a:t>
            </a:r>
            <a:r>
              <a:rPr lang="en-GB"/>
              <a:t> </a:t>
            </a:r>
            <a:r>
              <a:rPr lang="en-GB" err="1"/>
              <a:t>posesti</a:t>
            </a:r>
            <a:r>
              <a:rPr lang="en-GB"/>
              <a:t>, </a:t>
            </a:r>
            <a:r>
              <a:rPr lang="en-GB" err="1"/>
              <a:t>kjer</a:t>
            </a:r>
            <a:r>
              <a:rPr lang="en-GB"/>
              <a:t> lahko gostje spoznavajo </a:t>
            </a:r>
            <a:r>
              <a:rPr lang="en-GB" dirty="0"/>
              <a:t>kmetijske dejavnosti in podeželsko življenje.</a:t>
            </a:r>
          </a:p>
          <a:p>
            <a:pPr>
              <a:lnSpc>
                <a:spcPts val="2340"/>
              </a:lnSpc>
            </a:pPr>
            <a:endParaRPr lang="en-GB" dirty="0"/>
          </a:p>
          <a:p>
            <a:pPr>
              <a:lnSpc>
                <a:spcPts val="2340"/>
              </a:lnSpc>
            </a:pPr>
            <a:r>
              <a:rPr lang="en-GB" b="1" dirty="0" err="1">
                <a:solidFill>
                  <a:srgbClr val="EC7C69"/>
                </a:solidFill>
              </a:rPr>
              <a:t>Ključne</a:t>
            </a:r>
            <a:r>
              <a:rPr lang="en-GB" b="1" dirty="0">
                <a:solidFill>
                  <a:srgbClr val="EC7C69"/>
                </a:solidFill>
              </a:rPr>
              <a:t> </a:t>
            </a:r>
            <a:r>
              <a:rPr lang="en-GB" b="1" dirty="0" err="1">
                <a:solidFill>
                  <a:srgbClr val="EC7C69"/>
                </a:solidFill>
              </a:rPr>
              <a:t>značilnosti</a:t>
            </a:r>
            <a:r>
              <a:rPr lang="en-GB" b="1" dirty="0">
                <a:solidFill>
                  <a:srgbClr val="EC7C69"/>
                </a:solidFill>
              </a:rPr>
              <a:t>:</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err="1"/>
              <a:t>Praktične</a:t>
            </a:r>
            <a:r>
              <a:rPr lang="en-GB" b="1" dirty="0"/>
              <a:t> </a:t>
            </a:r>
            <a:r>
              <a:rPr lang="en-GB" b="1" err="1"/>
              <a:t>izkušnje</a:t>
            </a:r>
            <a:r>
              <a:rPr lang="en-GB" b="1" dirty="0"/>
              <a:t>: </a:t>
            </a:r>
            <a:r>
              <a:rPr lang="en-GB" err="1"/>
              <a:t>dejavnosti</a:t>
            </a:r>
            <a:r>
              <a:rPr lang="en-GB" dirty="0"/>
              <a:t>, </a:t>
            </a:r>
            <a:r>
              <a:rPr lang="en-GB" err="1"/>
              <a:t>kot</a:t>
            </a:r>
            <a:r>
              <a:rPr lang="en-GB" dirty="0"/>
              <a:t> so </a:t>
            </a:r>
            <a:r>
              <a:rPr lang="en-GB" err="1"/>
              <a:t>žetev</a:t>
            </a:r>
            <a:r>
              <a:rPr lang="en-GB" dirty="0"/>
              <a:t>, </a:t>
            </a:r>
            <a:r>
              <a:rPr lang="en-GB" err="1"/>
              <a:t>krmljenje</a:t>
            </a:r>
            <a:r>
              <a:rPr lang="en-GB" dirty="0"/>
              <a:t> </a:t>
            </a:r>
            <a:r>
              <a:rPr lang="en-GB" err="1"/>
              <a:t>živali</a:t>
            </a:r>
            <a:r>
              <a:rPr lang="en-GB" dirty="0"/>
              <a:t> </a:t>
            </a:r>
            <a:r>
              <a:rPr lang="en-GB" err="1"/>
              <a:t>ali</a:t>
            </a:r>
            <a:r>
              <a:rPr lang="en-GB" dirty="0"/>
              <a:t> </a:t>
            </a:r>
            <a:r>
              <a:rPr lang="en-GB" err="1"/>
              <a:t>izdelava</a:t>
            </a:r>
            <a:r>
              <a:rPr lang="en-GB" dirty="0"/>
              <a:t> </a:t>
            </a:r>
            <a:r>
              <a:rPr lang="en-GB" err="1"/>
              <a:t>sira</a:t>
            </a:r>
            <a:r>
              <a:rPr lang="en-GB"/>
              <a:t>.</a:t>
            </a:r>
            <a:endParaRPr lang="en-GB" dirty="0"/>
          </a:p>
          <a:p>
            <a:pPr marL="342900" indent="-342900">
              <a:lnSpc>
                <a:spcPts val="2340"/>
              </a:lnSpc>
              <a:buClr>
                <a:srgbClr val="64AFAF"/>
              </a:buClr>
              <a:buFont typeface="Arial" panose="020B0604020202020204" pitchFamily="34" charset="0"/>
              <a:buChar char="•"/>
            </a:pPr>
            <a:r>
              <a:rPr lang="en-GB" b="1" err="1"/>
              <a:t>Lokalna</a:t>
            </a:r>
            <a:r>
              <a:rPr lang="en-GB" b="1" dirty="0"/>
              <a:t> </a:t>
            </a:r>
            <a:r>
              <a:rPr lang="en-GB" b="1" err="1"/>
              <a:t>kuhinja</a:t>
            </a:r>
            <a:r>
              <a:rPr lang="en-GB" b="1" dirty="0"/>
              <a:t>: </a:t>
            </a:r>
            <a:r>
              <a:rPr lang="en-GB" dirty="0"/>
              <a:t>jedi </a:t>
            </a:r>
            <a:r>
              <a:rPr lang="en-GB" err="1"/>
              <a:t>iz</a:t>
            </a:r>
            <a:r>
              <a:rPr lang="en-GB" dirty="0"/>
              <a:t> </a:t>
            </a:r>
            <a:r>
              <a:rPr lang="en-GB" err="1"/>
              <a:t>svežih</a:t>
            </a:r>
            <a:r>
              <a:rPr lang="en-GB" dirty="0"/>
              <a:t>, </a:t>
            </a:r>
            <a:r>
              <a:rPr lang="en-GB" err="1"/>
              <a:t>lokalno</a:t>
            </a:r>
            <a:r>
              <a:rPr lang="en-GB" dirty="0"/>
              <a:t> </a:t>
            </a:r>
            <a:r>
              <a:rPr lang="en-GB" err="1"/>
              <a:t>pridelanih</a:t>
            </a:r>
            <a:r>
              <a:rPr lang="en-GB" dirty="0"/>
              <a:t> </a:t>
            </a:r>
            <a:r>
              <a:rPr lang="en-GB" err="1"/>
              <a:t>sestavin</a:t>
            </a:r>
            <a:r>
              <a:rPr lang="en-GB"/>
              <a:t>.</a:t>
            </a:r>
            <a:endParaRPr lang="en-GB">
              <a:ea typeface="Calibri"/>
              <a:cs typeface="Calibri"/>
            </a:endParaRPr>
          </a:p>
          <a:p>
            <a:pPr marL="342900" indent="-342900">
              <a:lnSpc>
                <a:spcPts val="2340"/>
              </a:lnSpc>
              <a:buClr>
                <a:srgbClr val="64AFAF"/>
              </a:buClr>
              <a:buFont typeface="Arial" panose="020B0604020202020204" pitchFamily="34" charset="0"/>
              <a:buChar char="•"/>
            </a:pPr>
            <a:r>
              <a:rPr lang="en-GB" b="1" err="1"/>
              <a:t>Povezava</a:t>
            </a:r>
            <a:r>
              <a:rPr lang="en-GB" b="1" dirty="0"/>
              <a:t> z </a:t>
            </a:r>
            <a:r>
              <a:rPr lang="en-GB" b="1" err="1"/>
              <a:t>naravo</a:t>
            </a:r>
            <a:r>
              <a:rPr lang="en-GB"/>
              <a:t>: </a:t>
            </a:r>
            <a:r>
              <a:rPr lang="en-GB" err="1"/>
              <a:t>mirno</a:t>
            </a:r>
            <a:r>
              <a:rPr lang="en-GB"/>
              <a:t> </a:t>
            </a:r>
            <a:r>
              <a:rPr lang="en-GB" err="1"/>
              <a:t>okolje</a:t>
            </a:r>
            <a:r>
              <a:rPr lang="en-GB"/>
              <a:t>, </a:t>
            </a:r>
            <a:r>
              <a:rPr lang="en-GB" err="1"/>
              <a:t>obdano</a:t>
            </a:r>
            <a:r>
              <a:rPr lang="en-GB"/>
              <a:t> s </a:t>
            </a:r>
            <a:r>
              <a:rPr lang="en-GB" err="1"/>
              <a:t>kmetijskimi</a:t>
            </a:r>
            <a:r>
              <a:rPr lang="en-GB"/>
              <a:t> </a:t>
            </a:r>
            <a:r>
              <a:rPr lang="en-GB" err="1"/>
              <a:t>površinami</a:t>
            </a:r>
            <a:r>
              <a:rPr lang="en-GB"/>
              <a:t>, </a:t>
            </a:r>
            <a:r>
              <a:rPr lang="en-GB" err="1"/>
              <a:t>gozdovi</a:t>
            </a:r>
            <a:r>
              <a:rPr lang="en-GB"/>
              <a:t> </a:t>
            </a:r>
            <a:r>
              <a:rPr lang="en-GB" err="1"/>
              <a:t>ali</a:t>
            </a:r>
            <a:r>
              <a:rPr lang="en-GB"/>
              <a:t> </a:t>
            </a:r>
            <a:r>
              <a:rPr lang="en-GB" err="1"/>
              <a:t>vinogradi</a:t>
            </a:r>
            <a:r>
              <a:rPr lang="en-GB" dirty="0"/>
              <a:t>. </a:t>
            </a:r>
          </a:p>
          <a:p>
            <a:pPr marL="342900" indent="-342900">
              <a:lnSpc>
                <a:spcPts val="2340"/>
              </a:lnSpc>
              <a:buClr>
                <a:srgbClr val="64AFAF"/>
              </a:buClr>
              <a:buFont typeface="Arial" panose="020B0604020202020204" pitchFamily="34" charset="0"/>
              <a:buChar char="•"/>
            </a:pPr>
            <a:endParaRPr lang="en-GB" dirty="0"/>
          </a:p>
        </p:txBody>
      </p:sp>
      <p:sp>
        <p:nvSpPr>
          <p:cNvPr id="15" name="Text Placeholder 6">
            <a:extLst>
              <a:ext uri="{FF2B5EF4-FFF2-40B4-BE49-F238E27FC236}">
                <a16:creationId xmlns:a16="http://schemas.microsoft.com/office/drawing/2014/main" id="{1184C1E2-A074-F6F6-CBDB-A0D4DAC253FE}"/>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Agroturizem</a:t>
            </a:r>
            <a:endParaRPr lang="en-NL"/>
          </a:p>
        </p:txBody>
      </p:sp>
      <p:cxnSp>
        <p:nvCxnSpPr>
          <p:cNvPr id="17" name="Straight Connector 16">
            <a:extLst>
              <a:ext uri="{FF2B5EF4-FFF2-40B4-BE49-F238E27FC236}">
                <a16:creationId xmlns:a16="http://schemas.microsoft.com/office/drawing/2014/main" id="{929EA4F6-9F74-56EE-20FB-A6F58CB56576}"/>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25FF633D-02DD-B701-6A83-82446C1C0FC4}"/>
              </a:ext>
            </a:extLst>
          </p:cNvPr>
          <p:cNvSpPr txBox="1">
            <a:spLocks/>
          </p:cNvSpPr>
          <p:nvPr/>
        </p:nvSpPr>
        <p:spPr>
          <a:xfrm>
            <a:off x="446922" y="354084"/>
            <a:ext cx="5388843" cy="113991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Alternativne</a:t>
            </a:r>
            <a:r>
              <a:rPr lang="en-US" dirty="0"/>
              <a:t> </a:t>
            </a:r>
            <a:r>
              <a:rPr lang="en-US" dirty="0" err="1"/>
              <a:t>vrste</a:t>
            </a:r>
            <a:r>
              <a:rPr lang="en-US" dirty="0"/>
              <a:t> </a:t>
            </a:r>
            <a:r>
              <a:rPr lang="en-US" dirty="0" err="1"/>
              <a:t>nastanitev</a:t>
            </a:r>
            <a:endParaRPr lang="en-US" dirty="0" err="1">
              <a:ea typeface="Calibri"/>
              <a:cs typeface="Calibri"/>
            </a:endParaRPr>
          </a:p>
        </p:txBody>
      </p:sp>
      <p:pic>
        <p:nvPicPr>
          <p:cNvPr id="26" name="Picture 25">
            <a:extLst>
              <a:ext uri="{FF2B5EF4-FFF2-40B4-BE49-F238E27FC236}">
                <a16:creationId xmlns:a16="http://schemas.microsoft.com/office/drawing/2014/main" id="{D1C88A6E-404E-7B74-5752-7DE6B3F43B30}"/>
              </a:ext>
            </a:extLst>
          </p:cNvPr>
          <p:cNvPicPr>
            <a:picLocks noChangeAspect="1"/>
          </p:cNvPicPr>
          <p:nvPr/>
        </p:nvPicPr>
        <p:blipFill>
          <a:blip r:embed="rId4"/>
          <a:srcRect l="74105" b="40677"/>
          <a:stretch/>
        </p:blipFill>
        <p:spPr>
          <a:xfrm>
            <a:off x="7420393" y="2885912"/>
            <a:ext cx="3777001" cy="3972088"/>
          </a:xfrm>
          <a:prstGeom prst="rect">
            <a:avLst/>
          </a:prstGeom>
        </p:spPr>
      </p:pic>
      <p:pic>
        <p:nvPicPr>
          <p:cNvPr id="16" name="Online Media 15" title="Agriturismo Italia - Video Ufficiale">
            <a:hlinkClick r:id="" action="ppaction://media"/>
            <a:extLst>
              <a:ext uri="{FF2B5EF4-FFF2-40B4-BE49-F238E27FC236}">
                <a16:creationId xmlns:a16="http://schemas.microsoft.com/office/drawing/2014/main" id="{17CAC8CA-6226-2D4D-3B71-159D9D4A8296}"/>
              </a:ext>
            </a:extLst>
          </p:cNvPr>
          <p:cNvPicPr>
            <a:picLocks noRot="1" noChangeAspect="1"/>
          </p:cNvPicPr>
          <p:nvPr>
            <a:videoFile r:link="rId1"/>
          </p:nvPr>
        </p:nvPicPr>
        <p:blipFill>
          <a:blip r:embed="rId5"/>
          <a:stretch>
            <a:fillRect/>
          </a:stretch>
        </p:blipFill>
        <p:spPr>
          <a:xfrm>
            <a:off x="7406945" y="3804950"/>
            <a:ext cx="3777002" cy="2134011"/>
          </a:xfrm>
          <a:prstGeom prst="rect">
            <a:avLst/>
          </a:prstGeom>
        </p:spPr>
      </p:pic>
      <p:sp>
        <p:nvSpPr>
          <p:cNvPr id="27" name="Slide Number Placeholder 5">
            <a:extLst>
              <a:ext uri="{FF2B5EF4-FFF2-40B4-BE49-F238E27FC236}">
                <a16:creationId xmlns:a16="http://schemas.microsoft.com/office/drawing/2014/main" id="{B50D1979-B6BA-E046-4AE1-1DFF21CC79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Tree>
    <p:extLst>
      <p:ext uri="{BB962C8B-B14F-4D97-AF65-F5344CB8AC3E}">
        <p14:creationId xmlns:p14="http://schemas.microsoft.com/office/powerpoint/2010/main" val="22574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CFBFC-F235-70C5-BC10-F4A45D85530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6738E34-4AE6-0306-C554-D70953A569AA}"/>
              </a:ext>
            </a:extLst>
          </p:cNvPr>
          <p:cNvSpPr>
            <a:spLocks noGrp="1"/>
          </p:cNvSpPr>
          <p:nvPr>
            <p:ph type="body" sz="quarter" idx="65"/>
          </p:nvPr>
        </p:nvSpPr>
        <p:spPr/>
        <p:txBody>
          <a:bodyPr/>
          <a:lstStyle/>
          <a:p>
            <a:pPr algn="ctr"/>
            <a:r>
              <a:rPr lang="en-GB" sz="1200"/>
              <a:t>Foto: ECO Resort, Slovenija</a:t>
            </a:r>
          </a:p>
        </p:txBody>
      </p:sp>
      <p:pic>
        <p:nvPicPr>
          <p:cNvPr id="12" name="Picture Placeholder 11" descr="A pond in a grassy area with houses in the background&#10;&#10;AI-generated content may be incorrect.">
            <a:extLst>
              <a:ext uri="{FF2B5EF4-FFF2-40B4-BE49-F238E27FC236}">
                <a16:creationId xmlns:a16="http://schemas.microsoft.com/office/drawing/2014/main" id="{6158CAF0-F535-1F92-6DFF-63725F6315B2}"/>
              </a:ext>
            </a:extLst>
          </p:cNvPr>
          <p:cNvPicPr>
            <a:picLocks noGrp="1" noChangeAspect="1"/>
          </p:cNvPicPr>
          <p:nvPr>
            <p:ph type="pic" sz="quarter" idx="13"/>
          </p:nvPr>
        </p:nvPicPr>
        <p:blipFill>
          <a:blip r:embed="rId2"/>
          <a:srcRect l="5961" r="5961"/>
          <a:stretch>
            <a:fillRect/>
          </a:stretch>
        </p:blipFill>
        <p:spPr/>
      </p:pic>
      <p:sp>
        <p:nvSpPr>
          <p:cNvPr id="5" name="Text Placeholder 3">
            <a:extLst>
              <a:ext uri="{FF2B5EF4-FFF2-40B4-BE49-F238E27FC236}">
                <a16:creationId xmlns:a16="http://schemas.microsoft.com/office/drawing/2014/main" id="{1347A87E-2339-2319-5EA7-FBBDD7EF190B}"/>
              </a:ext>
            </a:extLst>
          </p:cNvPr>
          <p:cNvSpPr txBox="1">
            <a:spLocks/>
          </p:cNvSpPr>
          <p:nvPr/>
        </p:nvSpPr>
        <p:spPr>
          <a:xfrm>
            <a:off x="479146" y="2373195"/>
            <a:ext cx="5795054" cy="44837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err="1"/>
              <a:t>Okolju</a:t>
            </a:r>
            <a:r>
              <a:rPr lang="en-GB" dirty="0"/>
              <a:t> </a:t>
            </a:r>
            <a:r>
              <a:rPr lang="en-GB" dirty="0" err="1"/>
              <a:t>prijazne</a:t>
            </a:r>
            <a:r>
              <a:rPr lang="en-GB"/>
              <a:t> </a:t>
            </a:r>
            <a:r>
              <a:rPr lang="en-GB" err="1"/>
              <a:t>nastanitve</a:t>
            </a:r>
            <a:r>
              <a:rPr lang="en-GB"/>
              <a:t>, </a:t>
            </a:r>
            <a:r>
              <a:rPr lang="en-GB" err="1"/>
              <a:t>zgrajene</a:t>
            </a:r>
            <a:r>
              <a:rPr lang="en-GB" dirty="0"/>
              <a:t> in </a:t>
            </a:r>
            <a:r>
              <a:rPr lang="en-GB" err="1"/>
              <a:t>upravljane</a:t>
            </a:r>
            <a:r>
              <a:rPr lang="en-GB" dirty="0"/>
              <a:t> </a:t>
            </a:r>
            <a:r>
              <a:rPr lang="en-GB" dirty="0" err="1"/>
              <a:t>tako</a:t>
            </a:r>
            <a:r>
              <a:rPr lang="en-GB" dirty="0"/>
              <a:t>, da </a:t>
            </a:r>
            <a:r>
              <a:rPr lang="en-GB" dirty="0" err="1"/>
              <a:t>čim</a:t>
            </a:r>
            <a:r>
              <a:rPr lang="en-GB" dirty="0"/>
              <a:t> </a:t>
            </a:r>
            <a:r>
              <a:rPr lang="en-GB" dirty="0" err="1"/>
              <a:t>bolj</a:t>
            </a:r>
            <a:r>
              <a:rPr lang="en-GB" dirty="0"/>
              <a:t> </a:t>
            </a:r>
            <a:r>
              <a:rPr lang="en-GB" dirty="0" err="1"/>
              <a:t>zmanjšujejo</a:t>
            </a:r>
            <a:r>
              <a:rPr lang="en-GB" dirty="0"/>
              <a:t> </a:t>
            </a:r>
            <a:r>
              <a:rPr lang="en-GB" dirty="0" err="1"/>
              <a:t>svoj</a:t>
            </a:r>
            <a:r>
              <a:rPr lang="en-GB" dirty="0"/>
              <a:t> </a:t>
            </a:r>
            <a:r>
              <a:rPr lang="en-GB" dirty="0" err="1"/>
              <a:t>vpliv</a:t>
            </a:r>
            <a:r>
              <a:rPr lang="en-GB" dirty="0"/>
              <a:t> </a:t>
            </a:r>
            <a:r>
              <a:rPr lang="en-GB" err="1"/>
              <a:t>na</a:t>
            </a:r>
            <a:r>
              <a:rPr lang="en-GB" dirty="0"/>
              <a:t> </a:t>
            </a:r>
            <a:r>
              <a:rPr lang="en-GB" dirty="0" err="1"/>
              <a:t>naravno</a:t>
            </a:r>
            <a:r>
              <a:rPr lang="en-GB" dirty="0"/>
              <a:t> </a:t>
            </a:r>
            <a:r>
              <a:rPr lang="en-GB" dirty="0" err="1"/>
              <a:t>okolje</a:t>
            </a:r>
            <a:r>
              <a:rPr lang="en-GB" dirty="0"/>
              <a:t>.</a:t>
            </a:r>
            <a:endParaRPr lang="sl-SI"/>
          </a:p>
          <a:p>
            <a:pPr>
              <a:lnSpc>
                <a:spcPts val="2340"/>
              </a:lnSpc>
            </a:pPr>
            <a:r>
              <a:rPr lang="en-GB" b="1" dirty="0" err="1">
                <a:solidFill>
                  <a:srgbClr val="EC7C69"/>
                </a:solidFill>
              </a:rPr>
              <a:t>Ključne</a:t>
            </a:r>
            <a:r>
              <a:rPr lang="en-GB" b="1" dirty="0">
                <a:solidFill>
                  <a:srgbClr val="EC7C69"/>
                </a:solidFill>
              </a:rPr>
              <a:t> </a:t>
            </a:r>
            <a:r>
              <a:rPr lang="en-GB" b="1" dirty="0" err="1">
                <a:solidFill>
                  <a:srgbClr val="EC7C69"/>
                </a:solidFill>
              </a:rPr>
              <a:t>značilnosti</a:t>
            </a:r>
            <a:r>
              <a:rPr lang="en-GB" b="1" dirty="0">
                <a:solidFill>
                  <a:srgbClr val="EC7C69"/>
                </a:solidFill>
              </a:rPr>
              <a:t>:</a:t>
            </a:r>
            <a:endParaRPr lang="en-GB" dirty="0">
              <a:solidFill>
                <a:srgbClr val="EC7C69"/>
              </a:solidFill>
              <a:ea typeface="Calibri"/>
              <a:cs typeface="Calibri"/>
            </a:endParaRPr>
          </a:p>
          <a:p>
            <a:pPr marL="342900" indent="-342900">
              <a:lnSpc>
                <a:spcPts val="2340"/>
              </a:lnSpc>
              <a:buClr>
                <a:srgbClr val="64AFAF"/>
              </a:buClr>
              <a:buFont typeface="Arial" panose="020B0604020202020204" pitchFamily="34" charset="0"/>
              <a:buChar char="•"/>
            </a:pPr>
            <a:r>
              <a:rPr lang="en-GB" b="1" dirty="0" err="1"/>
              <a:t>Trajnost</a:t>
            </a:r>
            <a:r>
              <a:rPr lang="en-GB" b="1" dirty="0"/>
              <a:t>: </a:t>
            </a:r>
            <a:r>
              <a:rPr lang="en-GB" dirty="0" err="1"/>
              <a:t>zavezanost</a:t>
            </a:r>
            <a:r>
              <a:rPr lang="en-GB" dirty="0"/>
              <a:t> k </a:t>
            </a:r>
            <a:r>
              <a:rPr lang="en-GB" dirty="0" err="1"/>
              <a:t>zmanjšanju</a:t>
            </a:r>
            <a:r>
              <a:rPr lang="en-GB" dirty="0"/>
              <a:t> </a:t>
            </a:r>
            <a:r>
              <a:rPr lang="en-GB" dirty="0" err="1"/>
              <a:t>vpliva</a:t>
            </a:r>
            <a:r>
              <a:rPr lang="en-GB" dirty="0"/>
              <a:t> </a:t>
            </a:r>
            <a:r>
              <a:rPr lang="en-GB" dirty="0" err="1"/>
              <a:t>na</a:t>
            </a:r>
            <a:r>
              <a:rPr lang="en-GB" dirty="0"/>
              <a:t> </a:t>
            </a:r>
            <a:r>
              <a:rPr lang="en-GB" err="1"/>
              <a:t>okolje</a:t>
            </a:r>
            <a:r>
              <a:rPr lang="en-GB"/>
              <a:t>.</a:t>
            </a:r>
            <a:r>
              <a:rPr lang="en-GB" dirty="0"/>
              <a:t> </a:t>
            </a:r>
          </a:p>
          <a:p>
            <a:pPr marL="342900" indent="-342900">
              <a:lnSpc>
                <a:spcPts val="2340"/>
              </a:lnSpc>
              <a:buClr>
                <a:srgbClr val="64AFAF"/>
              </a:buClr>
              <a:buFont typeface="Arial" panose="020B0604020202020204" pitchFamily="34" charset="0"/>
              <a:buChar char="•"/>
            </a:pPr>
            <a:r>
              <a:rPr lang="en-GB" b="1" dirty="0" err="1"/>
              <a:t>Lokacija</a:t>
            </a:r>
            <a:r>
              <a:rPr lang="en-GB" b="1"/>
              <a:t>: </a:t>
            </a:r>
            <a:r>
              <a:rPr lang="en-GB" err="1"/>
              <a:t>pogosto</a:t>
            </a:r>
            <a:r>
              <a:rPr lang="en-GB"/>
              <a:t> se </a:t>
            </a:r>
            <a:r>
              <a:rPr lang="en-GB" err="1"/>
              <a:t>nahajajo</a:t>
            </a:r>
            <a:r>
              <a:rPr lang="en-GB"/>
              <a:t> v </a:t>
            </a:r>
            <a:r>
              <a:rPr lang="en-GB" dirty="0" err="1"/>
              <a:t>oddaljenih</a:t>
            </a:r>
            <a:r>
              <a:rPr lang="en-GB" dirty="0"/>
              <a:t> </a:t>
            </a:r>
            <a:r>
              <a:rPr lang="en-GB" dirty="0" err="1"/>
              <a:t>ali</a:t>
            </a:r>
            <a:r>
              <a:rPr lang="en-GB" dirty="0"/>
              <a:t>   </a:t>
            </a:r>
            <a:r>
              <a:rPr lang="en-GB" dirty="0" err="1"/>
              <a:t>ekološko</a:t>
            </a:r>
            <a:r>
              <a:rPr lang="en-GB" dirty="0"/>
              <a:t> </a:t>
            </a:r>
            <a:r>
              <a:rPr lang="en-GB" dirty="0" err="1"/>
              <a:t>pomembnih</a:t>
            </a:r>
            <a:r>
              <a:rPr lang="en-GB" dirty="0"/>
              <a:t> </a:t>
            </a:r>
            <a:r>
              <a:rPr lang="en-GB" err="1"/>
              <a:t>območjih</a:t>
            </a:r>
            <a:r>
              <a:rPr lang="en-GB"/>
              <a:t>.</a:t>
            </a:r>
            <a:endParaRPr lang="en-GB" dirty="0">
              <a:ea typeface="Calibri"/>
              <a:cs typeface="Calibri"/>
            </a:endParaRPr>
          </a:p>
          <a:p>
            <a:pPr marL="342900" indent="-342900">
              <a:lnSpc>
                <a:spcPts val="2340"/>
              </a:lnSpc>
              <a:buClr>
                <a:srgbClr val="64AFAF"/>
              </a:buClr>
              <a:buFont typeface="Arial" panose="020B0604020202020204" pitchFamily="34" charset="0"/>
              <a:buChar char="•"/>
            </a:pPr>
            <a:r>
              <a:rPr lang="en-GB" b="1" err="1"/>
              <a:t>Oblika</a:t>
            </a:r>
            <a:r>
              <a:rPr lang="en-GB" b="1"/>
              <a:t>: </a:t>
            </a:r>
            <a:r>
              <a:rPr lang="en-GB" err="1"/>
              <a:t>uporaba</a:t>
            </a:r>
            <a:r>
              <a:rPr lang="en-GB"/>
              <a:t> </a:t>
            </a:r>
            <a:r>
              <a:rPr lang="en-GB" err="1"/>
              <a:t>trajnostnih</a:t>
            </a:r>
            <a:r>
              <a:rPr lang="en-GB"/>
              <a:t> </a:t>
            </a:r>
            <a:r>
              <a:rPr lang="en-GB" err="1"/>
              <a:t>materialov</a:t>
            </a:r>
            <a:r>
              <a:rPr lang="en-GB"/>
              <a:t> in            </a:t>
            </a:r>
            <a:r>
              <a:rPr lang="en-GB" err="1"/>
              <a:t>okolju</a:t>
            </a:r>
            <a:r>
              <a:rPr lang="en-GB"/>
              <a:t> </a:t>
            </a:r>
            <a:r>
              <a:rPr lang="en-GB" err="1"/>
              <a:t>prijazna</a:t>
            </a:r>
            <a:r>
              <a:rPr lang="en-GB"/>
              <a:t> </a:t>
            </a:r>
            <a:r>
              <a:rPr lang="en-GB" err="1"/>
              <a:t>oblika</a:t>
            </a:r>
            <a:r>
              <a:rPr lang="en-GB"/>
              <a:t>.</a:t>
            </a:r>
            <a:r>
              <a:rPr lang="en-GB" dirty="0"/>
              <a:t> </a:t>
            </a:r>
          </a:p>
          <a:p>
            <a:pPr marL="342900" indent="-342900">
              <a:lnSpc>
                <a:spcPts val="2340"/>
              </a:lnSpc>
              <a:buClr>
                <a:srgbClr val="64AFAF"/>
              </a:buClr>
              <a:buFont typeface="Arial" panose="020B0604020202020204" pitchFamily="34" charset="0"/>
              <a:buChar char="•"/>
            </a:pPr>
            <a:r>
              <a:rPr lang="en-GB" b="1" err="1"/>
              <a:t>Dejavnosti</a:t>
            </a:r>
            <a:r>
              <a:rPr lang="en-GB" b="1" dirty="0"/>
              <a:t>: </a:t>
            </a:r>
            <a:r>
              <a:rPr lang="en-GB" err="1"/>
              <a:t>ponujajo</a:t>
            </a:r>
            <a:r>
              <a:rPr lang="en-GB"/>
              <a:t> </a:t>
            </a:r>
            <a:r>
              <a:rPr lang="en-GB" err="1"/>
              <a:t>ekološke</a:t>
            </a:r>
            <a:r>
              <a:rPr lang="en-GB" dirty="0"/>
              <a:t> </a:t>
            </a:r>
            <a:r>
              <a:rPr lang="en-GB" err="1"/>
              <a:t>turistične</a:t>
            </a:r>
            <a:r>
              <a:rPr lang="en-GB" dirty="0"/>
              <a:t> </a:t>
            </a:r>
            <a:r>
              <a:rPr lang="en-GB" err="1"/>
              <a:t>dejavnosti</a:t>
            </a:r>
            <a:r>
              <a:rPr lang="en-GB" dirty="0"/>
              <a:t>, </a:t>
            </a:r>
            <a:r>
              <a:rPr lang="en-GB" err="1"/>
              <a:t>kot</a:t>
            </a:r>
            <a:r>
              <a:rPr lang="en-GB" dirty="0"/>
              <a:t> so </a:t>
            </a:r>
            <a:r>
              <a:rPr lang="en-GB" err="1"/>
              <a:t>pohodništvo</a:t>
            </a:r>
            <a:r>
              <a:rPr lang="en-GB" dirty="0"/>
              <a:t> v </a:t>
            </a:r>
            <a:r>
              <a:rPr lang="en-GB" err="1"/>
              <a:t>naravi</a:t>
            </a:r>
            <a:r>
              <a:rPr lang="en-GB" dirty="0"/>
              <a:t>, </a:t>
            </a:r>
            <a:r>
              <a:rPr lang="en-GB" err="1"/>
              <a:t>opazovanje</a:t>
            </a:r>
            <a:r>
              <a:rPr lang="en-GB" dirty="0"/>
              <a:t> </a:t>
            </a:r>
            <a:r>
              <a:rPr lang="en-GB" err="1"/>
              <a:t>divjih</a:t>
            </a:r>
            <a:r>
              <a:rPr lang="en-GB" dirty="0"/>
              <a:t> </a:t>
            </a:r>
            <a:r>
              <a:rPr lang="en-GB" err="1"/>
              <a:t>živali</a:t>
            </a:r>
            <a:r>
              <a:rPr lang="en-GB" dirty="0"/>
              <a:t> in </a:t>
            </a:r>
            <a:r>
              <a:rPr lang="en-GB" err="1"/>
              <a:t>kulturni</a:t>
            </a:r>
            <a:r>
              <a:rPr lang="en-GB" dirty="0"/>
              <a:t> </a:t>
            </a:r>
            <a:r>
              <a:rPr lang="en-GB" err="1"/>
              <a:t>izleti</a:t>
            </a:r>
            <a:r>
              <a:rPr lang="en-GB" dirty="0"/>
              <a:t>.</a:t>
            </a:r>
            <a:endParaRPr lang="en-GB" dirty="0">
              <a:ea typeface="Calibri"/>
              <a:cs typeface="Calibri"/>
            </a:endParaRPr>
          </a:p>
          <a:p>
            <a:pPr>
              <a:lnSpc>
                <a:spcPts val="2340"/>
              </a:lnSpc>
              <a:buClr>
                <a:srgbClr val="64AFAF"/>
              </a:buClr>
            </a:pPr>
            <a:r>
              <a:rPr lang="en-GB" dirty="0"/>
              <a:t> </a:t>
            </a:r>
          </a:p>
          <a:p>
            <a:pPr marL="342900" indent="-342900">
              <a:lnSpc>
                <a:spcPts val="2340"/>
              </a:lnSpc>
              <a:buClr>
                <a:srgbClr val="64AFAF"/>
              </a:buClr>
              <a:buFont typeface="Arial" panose="020B0604020202020204" pitchFamily="34" charset="0"/>
              <a:buChar char="•"/>
            </a:pPr>
            <a:endParaRPr lang="en-GB" dirty="0"/>
          </a:p>
        </p:txBody>
      </p:sp>
      <p:sp>
        <p:nvSpPr>
          <p:cNvPr id="6" name="Text Placeholder 6">
            <a:extLst>
              <a:ext uri="{FF2B5EF4-FFF2-40B4-BE49-F238E27FC236}">
                <a16:creationId xmlns:a16="http://schemas.microsoft.com/office/drawing/2014/main" id="{18EEFC0B-3CB2-A2F8-A537-F1F1B8BB4CE5}"/>
              </a:ext>
            </a:extLst>
          </p:cNvPr>
          <p:cNvSpPr txBox="1">
            <a:spLocks/>
          </p:cNvSpPr>
          <p:nvPr/>
        </p:nvSpPr>
        <p:spPr>
          <a:xfrm>
            <a:off x="485145" y="1845082"/>
            <a:ext cx="4726115"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Eko </a:t>
            </a:r>
            <a:r>
              <a:rPr lang="en-GB" dirty="0" err="1"/>
              <a:t>koče</a:t>
            </a:r>
            <a:endParaRPr lang="en-GB" dirty="0" err="1">
              <a:ea typeface="Calibri"/>
              <a:cs typeface="Calibri"/>
            </a:endParaRPr>
          </a:p>
          <a:p>
            <a:endParaRPr lang="en-GB" dirty="0"/>
          </a:p>
        </p:txBody>
      </p:sp>
      <p:cxnSp>
        <p:nvCxnSpPr>
          <p:cNvPr id="10" name="Straight Connector 9">
            <a:extLst>
              <a:ext uri="{FF2B5EF4-FFF2-40B4-BE49-F238E27FC236}">
                <a16:creationId xmlns:a16="http://schemas.microsoft.com/office/drawing/2014/main" id="{58256B68-96C5-552E-359A-DD3DB98F8F8B}"/>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E78BABE-D7E1-192A-DE61-D8B30F34BDAD}"/>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Alternativne vrste nastanitev</a:t>
            </a:r>
          </a:p>
        </p:txBody>
      </p:sp>
      <p:sp>
        <p:nvSpPr>
          <p:cNvPr id="17" name="Slide Number Placeholder 5">
            <a:extLst>
              <a:ext uri="{FF2B5EF4-FFF2-40B4-BE49-F238E27FC236}">
                <a16:creationId xmlns:a16="http://schemas.microsoft.com/office/drawing/2014/main" id="{849A0DBD-AA80-A919-3BCB-9CAB8DCACE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3971054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pic>
        <p:nvPicPr>
          <p:cNvPr id="12" name="Picture Placeholder 11" descr="A collage of a room with a ladder and a window&#10;&#10;AI-generated content may be incorrect.">
            <a:extLst>
              <a:ext uri="{FF2B5EF4-FFF2-40B4-BE49-F238E27FC236}">
                <a16:creationId xmlns:a16="http://schemas.microsoft.com/office/drawing/2014/main" id="{DD98A951-8AEF-8F99-5EA0-02D615C38CF4}"/>
              </a:ext>
            </a:extLst>
          </p:cNvPr>
          <p:cNvPicPr>
            <a:picLocks noGrp="1" noChangeAspect="1"/>
          </p:cNvPicPr>
          <p:nvPr>
            <p:ph type="pic" sz="quarter" idx="13"/>
          </p:nvPr>
        </p:nvPicPr>
        <p:blipFill>
          <a:blip r:embed="rId2"/>
          <a:srcRect l="17319" r="17319"/>
          <a:stretch>
            <a:fillRect/>
          </a:stretch>
        </p:blipFill>
        <p:spPr/>
      </p:pic>
      <p:sp>
        <p:nvSpPr>
          <p:cNvPr id="14" name="Text Placeholder 7">
            <a:extLst>
              <a:ext uri="{FF2B5EF4-FFF2-40B4-BE49-F238E27FC236}">
                <a16:creationId xmlns:a16="http://schemas.microsoft.com/office/drawing/2014/main" id="{3F8CB752-9C89-0139-CB1D-8CCE09247B36}"/>
              </a:ext>
            </a:extLst>
          </p:cNvPr>
          <p:cNvSpPr>
            <a:spLocks noGrp="1"/>
          </p:cNvSpPr>
          <p:nvPr>
            <p:ph type="body" sz="quarter" idx="4294967295"/>
          </p:nvPr>
        </p:nvSpPr>
        <p:spPr>
          <a:xfrm rot="16200000">
            <a:off x="9526243" y="4836588"/>
            <a:ext cx="3590366" cy="452458"/>
          </a:xfrm>
          <a:prstGeom prst="rect">
            <a:avLst/>
          </a:prstGeom>
          <a:solidFill>
            <a:srgbClr val="EC7C69"/>
          </a:solidFill>
        </p:spPr>
        <p:txBody>
          <a:bodyPr anchor="ctr"/>
          <a:lstStyle/>
          <a:p>
            <a:pPr marL="0" indent="0" algn="ctr">
              <a:buNone/>
            </a:pPr>
            <a:r>
              <a:rPr lang="en-GB" sz="1200" dirty="0">
                <a:solidFill>
                  <a:schemeClr val="bg1"/>
                </a:solidFill>
              </a:rPr>
              <a:t>Foto: Tree House Wexford, Irska</a:t>
            </a:r>
          </a:p>
        </p:txBody>
      </p:sp>
      <p:sp>
        <p:nvSpPr>
          <p:cNvPr id="6" name="Text Placeholder 3">
            <a:extLst>
              <a:ext uri="{FF2B5EF4-FFF2-40B4-BE49-F238E27FC236}">
                <a16:creationId xmlns:a16="http://schemas.microsoft.com/office/drawing/2014/main" id="{24B2B82C-F619-705E-32C2-58E89614A171}"/>
              </a:ext>
            </a:extLst>
          </p:cNvPr>
          <p:cNvSpPr txBox="1">
            <a:spLocks/>
          </p:cNvSpPr>
          <p:nvPr/>
        </p:nvSpPr>
        <p:spPr>
          <a:xfrm>
            <a:off x="485146" y="2595195"/>
            <a:ext cx="6029054" cy="41417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err="1"/>
              <a:t>Edinstvene</a:t>
            </a:r>
            <a:r>
              <a:rPr lang="en-GB" dirty="0"/>
              <a:t> </a:t>
            </a:r>
            <a:r>
              <a:rPr lang="en-GB" err="1"/>
              <a:t>namestitve</a:t>
            </a:r>
            <a:r>
              <a:rPr lang="en-GB" dirty="0"/>
              <a:t>, </a:t>
            </a:r>
            <a:r>
              <a:rPr lang="en-GB" err="1"/>
              <a:t>zgrajene</a:t>
            </a:r>
            <a:r>
              <a:rPr lang="en-GB"/>
              <a:t> v oz. </a:t>
            </a:r>
            <a:r>
              <a:rPr lang="en-GB" err="1"/>
              <a:t>na</a:t>
            </a:r>
            <a:r>
              <a:rPr lang="en-GB"/>
              <a:t> </a:t>
            </a:r>
            <a:r>
              <a:rPr lang="en-GB" err="1"/>
              <a:t>drevesih</a:t>
            </a:r>
            <a:r>
              <a:rPr lang="en-GB" dirty="0"/>
              <a:t> </a:t>
            </a:r>
            <a:r>
              <a:rPr lang="en-GB" err="1"/>
              <a:t>ali</a:t>
            </a:r>
            <a:r>
              <a:rPr lang="en-GB"/>
              <a:t> </a:t>
            </a:r>
            <a:r>
              <a:rPr lang="en-GB" err="1"/>
              <a:t>okoli</a:t>
            </a:r>
            <a:r>
              <a:rPr lang="en-GB"/>
              <a:t> </a:t>
            </a:r>
            <a:r>
              <a:rPr lang="en-GB" dirty="0" err="1"/>
              <a:t>njih</a:t>
            </a:r>
            <a:r>
              <a:rPr lang="en-GB"/>
              <a:t>, ki </a:t>
            </a:r>
            <a:r>
              <a:rPr lang="en-GB" err="1"/>
              <a:t>ponujajo</a:t>
            </a:r>
            <a:r>
              <a:rPr lang="en-GB"/>
              <a:t> </a:t>
            </a:r>
            <a:r>
              <a:rPr lang="en-GB" err="1"/>
              <a:t>občutek</a:t>
            </a:r>
            <a:r>
              <a:rPr lang="en-GB"/>
              <a:t> </a:t>
            </a:r>
            <a:r>
              <a:rPr lang="en-GB" err="1"/>
              <a:t>avanture</a:t>
            </a:r>
            <a:r>
              <a:rPr lang="en-GB"/>
              <a:t>, </a:t>
            </a:r>
            <a:r>
              <a:rPr lang="en-GB" err="1"/>
              <a:t>osamljenosti</a:t>
            </a:r>
            <a:r>
              <a:rPr lang="en-GB"/>
              <a:t> in </a:t>
            </a:r>
            <a:r>
              <a:rPr lang="en-GB" err="1"/>
              <a:t>povezanosti</a:t>
            </a:r>
            <a:r>
              <a:rPr lang="en-GB"/>
              <a:t> z </a:t>
            </a:r>
            <a:r>
              <a:rPr lang="en-GB" err="1"/>
              <a:t>naravo</a:t>
            </a:r>
            <a:r>
              <a:rPr lang="en-GB" dirty="0"/>
              <a:t>.</a:t>
            </a:r>
          </a:p>
          <a:p>
            <a:pPr>
              <a:lnSpc>
                <a:spcPts val="2340"/>
              </a:lnSpc>
            </a:pPr>
            <a:endParaRPr lang="en-GB" dirty="0"/>
          </a:p>
          <a:p>
            <a:pPr>
              <a:lnSpc>
                <a:spcPts val="2340"/>
              </a:lnSpc>
            </a:pPr>
            <a:r>
              <a:rPr lang="en-GB" b="1" dirty="0" err="1">
                <a:solidFill>
                  <a:srgbClr val="EC7C69"/>
                </a:solidFill>
              </a:rPr>
              <a:t>Ključne</a:t>
            </a:r>
            <a:r>
              <a:rPr lang="en-GB" b="1" dirty="0">
                <a:solidFill>
                  <a:srgbClr val="EC7C69"/>
                </a:solidFill>
              </a:rPr>
              <a:t> </a:t>
            </a:r>
            <a:r>
              <a:rPr lang="en-GB" b="1" dirty="0" err="1">
                <a:solidFill>
                  <a:srgbClr val="EC7C69"/>
                </a:solidFill>
              </a:rPr>
              <a:t>značilnosti</a:t>
            </a:r>
            <a:r>
              <a:rPr lang="en-GB" b="1" dirty="0">
                <a:solidFill>
                  <a:srgbClr val="EC7C69"/>
                </a:solidFill>
              </a:rPr>
              <a:t>:</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err="1"/>
              <a:t>Edinstvena</a:t>
            </a:r>
            <a:r>
              <a:rPr lang="en-GB" b="1" dirty="0"/>
              <a:t> </a:t>
            </a:r>
            <a:r>
              <a:rPr lang="en-GB" b="1" dirty="0" err="1"/>
              <a:t>zasnova</a:t>
            </a:r>
            <a:r>
              <a:rPr lang="en-GB" b="1" dirty="0"/>
              <a:t>: </a:t>
            </a:r>
            <a:r>
              <a:rPr lang="en-GB" err="1"/>
              <a:t>zgrajene</a:t>
            </a:r>
            <a:r>
              <a:rPr lang="en-GB" dirty="0"/>
              <a:t> med </a:t>
            </a:r>
            <a:r>
              <a:rPr lang="en-GB" dirty="0" err="1"/>
              <a:t>drevesi</a:t>
            </a:r>
            <a:r>
              <a:rPr lang="en-GB" dirty="0"/>
              <a:t>, </a:t>
            </a:r>
            <a:r>
              <a:rPr lang="en-GB" dirty="0" err="1"/>
              <a:t>pogosto</a:t>
            </a:r>
            <a:r>
              <a:rPr lang="en-GB" dirty="0"/>
              <a:t> z </a:t>
            </a:r>
            <a:r>
              <a:rPr lang="en-GB" dirty="0" err="1"/>
              <a:t>uporabo</a:t>
            </a:r>
            <a:r>
              <a:rPr lang="en-GB" dirty="0"/>
              <a:t> </a:t>
            </a:r>
            <a:r>
              <a:rPr lang="en-GB" dirty="0" err="1"/>
              <a:t>naravnih</a:t>
            </a:r>
            <a:r>
              <a:rPr lang="en-GB" dirty="0"/>
              <a:t> </a:t>
            </a:r>
            <a:r>
              <a:rPr lang="en-GB" err="1"/>
              <a:t>materialov</a:t>
            </a:r>
            <a:r>
              <a:rPr lang="en-GB"/>
              <a:t>.</a:t>
            </a:r>
            <a:r>
              <a:rPr lang="en-GB" dirty="0"/>
              <a:t> </a:t>
            </a:r>
          </a:p>
          <a:p>
            <a:pPr marL="342900" indent="-342900">
              <a:lnSpc>
                <a:spcPts val="2340"/>
              </a:lnSpc>
              <a:buClr>
                <a:srgbClr val="64AFAF"/>
              </a:buClr>
              <a:buFont typeface="Arial" panose="020B0604020202020204" pitchFamily="34" charset="0"/>
              <a:buChar char="•"/>
            </a:pPr>
            <a:r>
              <a:rPr lang="en-GB" b="1" dirty="0" err="1"/>
              <a:t>Poglobljeno</a:t>
            </a:r>
            <a:r>
              <a:rPr lang="en-GB" b="1" dirty="0"/>
              <a:t> </a:t>
            </a:r>
            <a:r>
              <a:rPr lang="en-GB" b="1" dirty="0" err="1"/>
              <a:t>doživetje</a:t>
            </a:r>
            <a:r>
              <a:rPr lang="en-GB" b="1" dirty="0"/>
              <a:t> </a:t>
            </a:r>
            <a:r>
              <a:rPr lang="en-GB" b="1" dirty="0" err="1"/>
              <a:t>narave</a:t>
            </a:r>
            <a:r>
              <a:rPr lang="en-GB" dirty="0"/>
              <a:t>: </a:t>
            </a:r>
            <a:r>
              <a:rPr lang="en-GB" dirty="0" err="1"/>
              <a:t>edinstvena</a:t>
            </a:r>
            <a:r>
              <a:rPr lang="en-GB" dirty="0"/>
              <a:t> </a:t>
            </a:r>
            <a:r>
              <a:rPr lang="en-GB" dirty="0" err="1"/>
              <a:t>povezanost</a:t>
            </a:r>
            <a:r>
              <a:rPr lang="en-GB" dirty="0"/>
              <a:t> z </a:t>
            </a:r>
            <a:r>
              <a:rPr lang="en-GB" err="1"/>
              <a:t>naravo</a:t>
            </a:r>
            <a:r>
              <a:rPr lang="en-GB"/>
              <a:t>.</a:t>
            </a:r>
            <a:endParaRPr lang="en-GB" dirty="0"/>
          </a:p>
          <a:p>
            <a:pPr marL="342900" indent="-342900">
              <a:lnSpc>
                <a:spcPts val="2340"/>
              </a:lnSpc>
              <a:buClr>
                <a:srgbClr val="64AFAF"/>
              </a:buClr>
              <a:buFont typeface="Arial" panose="020B0604020202020204" pitchFamily="34" charset="0"/>
              <a:buChar char="•"/>
            </a:pPr>
            <a:r>
              <a:rPr lang="en-GB" b="1" dirty="0" err="1"/>
              <a:t>Osamljenost</a:t>
            </a:r>
            <a:r>
              <a:rPr lang="en-GB" b="1" dirty="0"/>
              <a:t> in </a:t>
            </a:r>
            <a:r>
              <a:rPr lang="en-GB" b="1" dirty="0" err="1"/>
              <a:t>zasebnost</a:t>
            </a:r>
            <a:r>
              <a:rPr lang="en-GB" b="1" dirty="0"/>
              <a:t>: </a:t>
            </a:r>
            <a:r>
              <a:rPr lang="en-GB" dirty="0" err="1"/>
              <a:t>pogosto</a:t>
            </a:r>
            <a:r>
              <a:rPr lang="en-GB" dirty="0"/>
              <a:t> se </a:t>
            </a:r>
            <a:r>
              <a:rPr lang="en-GB" err="1"/>
              <a:t>nahajajo</a:t>
            </a:r>
            <a:r>
              <a:rPr lang="en-GB" dirty="0"/>
              <a:t> v </a:t>
            </a:r>
            <a:r>
              <a:rPr lang="en-GB" dirty="0" err="1"/>
              <a:t>oddaljenih</a:t>
            </a:r>
            <a:r>
              <a:rPr lang="en-GB" dirty="0"/>
              <a:t> </a:t>
            </a:r>
            <a:r>
              <a:rPr lang="en-GB" dirty="0" err="1"/>
              <a:t>ali</a:t>
            </a:r>
            <a:r>
              <a:rPr lang="en-GB" dirty="0"/>
              <a:t> </a:t>
            </a:r>
            <a:r>
              <a:rPr lang="en-GB" dirty="0" err="1"/>
              <a:t>gozdnatih</a:t>
            </a:r>
            <a:r>
              <a:rPr lang="en-GB" dirty="0"/>
              <a:t> </a:t>
            </a:r>
            <a:r>
              <a:rPr lang="en-GB" dirty="0" err="1"/>
              <a:t>območjih</a:t>
            </a:r>
            <a:r>
              <a:rPr lang="en-GB" dirty="0"/>
              <a:t>.</a:t>
            </a:r>
          </a:p>
          <a:p>
            <a:pPr marL="342900" indent="-342900">
              <a:lnSpc>
                <a:spcPts val="2340"/>
              </a:lnSpc>
              <a:buClr>
                <a:srgbClr val="64AFAF"/>
              </a:buClr>
              <a:buFont typeface="Arial" panose="020B0604020202020204" pitchFamily="34" charset="0"/>
              <a:buChar char="•"/>
            </a:pPr>
            <a:r>
              <a:rPr lang="en-GB" b="1" dirty="0" err="1"/>
              <a:t>Avantura</a:t>
            </a:r>
            <a:r>
              <a:rPr lang="en-GB" b="1" dirty="0"/>
              <a:t> in </a:t>
            </a:r>
            <a:r>
              <a:rPr lang="en-GB" b="1" dirty="0" err="1"/>
              <a:t>novost</a:t>
            </a:r>
            <a:r>
              <a:rPr lang="en-GB" b="1" dirty="0"/>
              <a:t>: </a:t>
            </a:r>
            <a:r>
              <a:rPr lang="en-GB" err="1"/>
              <a:t>privlačne</a:t>
            </a:r>
            <a:r>
              <a:rPr lang="en-GB" dirty="0"/>
              <a:t> za </a:t>
            </a:r>
            <a:r>
              <a:rPr lang="en-GB" dirty="0" err="1"/>
              <a:t>tiste</a:t>
            </a:r>
            <a:r>
              <a:rPr lang="en-GB" dirty="0"/>
              <a:t>, ki </a:t>
            </a:r>
            <a:r>
              <a:rPr lang="en-GB" dirty="0" err="1"/>
              <a:t>iščejo</a:t>
            </a:r>
            <a:r>
              <a:rPr lang="en-GB" dirty="0"/>
              <a:t> </a:t>
            </a:r>
            <a:r>
              <a:rPr lang="en-GB" dirty="0" err="1"/>
              <a:t>edinstven</a:t>
            </a:r>
            <a:r>
              <a:rPr lang="en-GB" dirty="0"/>
              <a:t> </a:t>
            </a:r>
            <a:r>
              <a:rPr lang="en-GB" dirty="0" err="1"/>
              <a:t>oddih</a:t>
            </a:r>
            <a:r>
              <a:rPr lang="en-GB" dirty="0"/>
              <a:t>.</a:t>
            </a:r>
            <a:endParaRPr lang="en-GB" dirty="0">
              <a:ea typeface="Calibri"/>
              <a:cs typeface="Calibri"/>
            </a:endParaRP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7" name="Text Placeholder 6">
            <a:extLst>
              <a:ext uri="{FF2B5EF4-FFF2-40B4-BE49-F238E27FC236}">
                <a16:creationId xmlns:a16="http://schemas.microsoft.com/office/drawing/2014/main" id="{908DBF1F-171D-2FAB-52CB-F75920FC2884}"/>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Hišice</a:t>
            </a:r>
            <a:r>
              <a:rPr lang="it-IT" dirty="0"/>
              <a:t> na </a:t>
            </a:r>
            <a:r>
              <a:rPr lang="it-IT" dirty="0" err="1"/>
              <a:t>drevesih</a:t>
            </a:r>
            <a:endParaRPr lang="en-NL"/>
          </a:p>
        </p:txBody>
      </p:sp>
      <p:cxnSp>
        <p:nvCxnSpPr>
          <p:cNvPr id="8" name="Straight Connector 7">
            <a:extLst>
              <a:ext uri="{FF2B5EF4-FFF2-40B4-BE49-F238E27FC236}">
                <a16:creationId xmlns:a16="http://schemas.microsoft.com/office/drawing/2014/main" id="{A40D7D43-D4BC-87B7-14FC-CA4463B1374F}"/>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6316300D-56BA-BD51-6455-3AE2FE902726}"/>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Alternativne vrste nastanitev</a:t>
            </a:r>
          </a:p>
        </p:txBody>
      </p:sp>
      <p:sp>
        <p:nvSpPr>
          <p:cNvPr id="19" name="Slide Number Placeholder 5">
            <a:extLst>
              <a:ext uri="{FF2B5EF4-FFF2-40B4-BE49-F238E27FC236}">
                <a16:creationId xmlns:a16="http://schemas.microsoft.com/office/drawing/2014/main" id="{CC607AA9-41D1-6183-1D76-5310E5EB664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Tree>
    <p:extLst>
      <p:ext uri="{BB962C8B-B14F-4D97-AF65-F5344CB8AC3E}">
        <p14:creationId xmlns:p14="http://schemas.microsoft.com/office/powerpoint/2010/main" val="3277349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4291D-D3D7-DB33-D31A-92CCB1BA0EB7}"/>
            </a:ext>
          </a:extLst>
        </p:cNvPr>
        <p:cNvGrpSpPr/>
        <p:nvPr/>
      </p:nvGrpSpPr>
      <p:grpSpPr>
        <a:xfrm>
          <a:off x="0" y="0"/>
          <a:ext cx="0" cy="0"/>
          <a:chOff x="0" y="0"/>
          <a:chExt cx="0" cy="0"/>
        </a:xfrm>
      </p:grpSpPr>
      <p:pic>
        <p:nvPicPr>
          <p:cNvPr id="8" name="Picture Placeholder 7" descr="A stone building with a stone arch and a stone walkway&#10;&#10;AI-generated content may be incorrect.">
            <a:extLst>
              <a:ext uri="{FF2B5EF4-FFF2-40B4-BE49-F238E27FC236}">
                <a16:creationId xmlns:a16="http://schemas.microsoft.com/office/drawing/2014/main" id="{634B6B2B-940D-9F43-5938-8B46821088E7}"/>
              </a:ext>
            </a:extLst>
          </p:cNvPr>
          <p:cNvPicPr>
            <a:picLocks noGrp="1" noChangeAspect="1"/>
          </p:cNvPicPr>
          <p:nvPr>
            <p:ph type="pic" sz="quarter" idx="13"/>
          </p:nvPr>
        </p:nvPicPr>
        <p:blipFill>
          <a:blip r:embed="rId2"/>
          <a:srcRect l="18561" r="18561"/>
          <a:stretch>
            <a:fillRect/>
          </a:stretch>
        </p:blipFill>
        <p:spPr>
          <a:xfrm>
            <a:off x="7324828" y="2884487"/>
            <a:ext cx="3896842" cy="3973513"/>
          </a:xfrm>
        </p:spPr>
      </p:pic>
      <p:sp>
        <p:nvSpPr>
          <p:cNvPr id="6" name="Text Placeholder 7">
            <a:extLst>
              <a:ext uri="{FF2B5EF4-FFF2-40B4-BE49-F238E27FC236}">
                <a16:creationId xmlns:a16="http://schemas.microsoft.com/office/drawing/2014/main" id="{C739D1AD-7CEA-818E-3E34-1944E41AA695}"/>
              </a:ext>
            </a:extLst>
          </p:cNvPr>
          <p:cNvSpPr>
            <a:spLocks noGrp="1"/>
          </p:cNvSpPr>
          <p:nvPr>
            <p:ph type="body" sz="quarter" idx="4294967295"/>
          </p:nvPr>
        </p:nvSpPr>
        <p:spPr>
          <a:xfrm rot="16200000">
            <a:off x="9575694" y="4759565"/>
            <a:ext cx="3744411" cy="452458"/>
          </a:xfrm>
          <a:prstGeom prst="rect">
            <a:avLst/>
          </a:prstGeom>
          <a:solidFill>
            <a:srgbClr val="EC7C69"/>
          </a:solidFill>
        </p:spPr>
        <p:txBody>
          <a:bodyPr anchor="ctr"/>
          <a:lstStyle/>
          <a:p>
            <a:pPr marL="0" indent="0" algn="ctr">
              <a:buNone/>
            </a:pPr>
            <a:r>
              <a:rPr lang="en-GB" sz="1200" dirty="0">
                <a:solidFill>
                  <a:schemeClr val="bg1"/>
                </a:solidFill>
              </a:rPr>
              <a:t>Foto: Albergo </a:t>
            </a:r>
            <a:r>
              <a:rPr lang="en-GB" sz="1200" dirty="0" err="1">
                <a:solidFill>
                  <a:schemeClr val="bg1"/>
                </a:solidFill>
              </a:rPr>
              <a:t>Diffuso Sextantio</a:t>
            </a:r>
            <a:r>
              <a:rPr lang="en-GB" sz="1200" dirty="0">
                <a:solidFill>
                  <a:schemeClr val="bg1"/>
                </a:solidFill>
              </a:rPr>
              <a:t>, Italija </a:t>
            </a:r>
          </a:p>
        </p:txBody>
      </p:sp>
      <p:sp>
        <p:nvSpPr>
          <p:cNvPr id="7" name="Text Placeholder 3">
            <a:extLst>
              <a:ext uri="{FF2B5EF4-FFF2-40B4-BE49-F238E27FC236}">
                <a16:creationId xmlns:a16="http://schemas.microsoft.com/office/drawing/2014/main" id="{E657E41E-FDBC-59A9-C53B-D506162E6525}"/>
              </a:ext>
            </a:extLst>
          </p:cNvPr>
          <p:cNvSpPr txBox="1">
            <a:spLocks/>
          </p:cNvSpPr>
          <p:nvPr/>
        </p:nvSpPr>
        <p:spPr>
          <a:xfrm>
            <a:off x="485146" y="2595195"/>
            <a:ext cx="6734342" cy="41417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err="1"/>
              <a:t>Koncept</a:t>
            </a:r>
            <a:r>
              <a:rPr lang="en-GB" dirty="0"/>
              <a:t>, </a:t>
            </a:r>
            <a:r>
              <a:rPr lang="en-GB" dirty="0" err="1"/>
              <a:t>pri</a:t>
            </a:r>
            <a:r>
              <a:rPr lang="en-GB" dirty="0"/>
              <a:t> </a:t>
            </a:r>
            <a:r>
              <a:rPr lang="en-GB" dirty="0" err="1"/>
              <a:t>katerem</a:t>
            </a:r>
            <a:r>
              <a:rPr lang="en-GB" dirty="0"/>
              <a:t> so </a:t>
            </a:r>
            <a:r>
              <a:rPr lang="en-GB" dirty="0" err="1"/>
              <a:t>sobe</a:t>
            </a:r>
            <a:r>
              <a:rPr lang="en-GB" dirty="0"/>
              <a:t> in </a:t>
            </a:r>
            <a:r>
              <a:rPr lang="en-GB" dirty="0" err="1"/>
              <a:t>storitve</a:t>
            </a:r>
            <a:r>
              <a:rPr lang="en-GB" dirty="0"/>
              <a:t> </a:t>
            </a:r>
            <a:r>
              <a:rPr lang="en-GB" dirty="0" err="1"/>
              <a:t>razporejene</a:t>
            </a:r>
            <a:r>
              <a:rPr lang="en-GB" dirty="0"/>
              <a:t> po </a:t>
            </a:r>
            <a:r>
              <a:rPr lang="en-GB" dirty="0" err="1"/>
              <a:t>več</a:t>
            </a:r>
            <a:r>
              <a:rPr lang="en-GB" dirty="0"/>
              <a:t> </a:t>
            </a:r>
            <a:r>
              <a:rPr lang="en-GB" dirty="0" err="1"/>
              <a:t>stavbah</a:t>
            </a:r>
            <a:r>
              <a:rPr lang="en-GB" dirty="0"/>
              <a:t> v </a:t>
            </a:r>
            <a:r>
              <a:rPr lang="en-GB" dirty="0" err="1"/>
              <a:t>majhni</a:t>
            </a:r>
            <a:r>
              <a:rPr lang="en-GB" dirty="0"/>
              <a:t> </a:t>
            </a:r>
            <a:r>
              <a:rPr lang="en-GB" dirty="0" err="1"/>
              <a:t>zgodovinski</a:t>
            </a:r>
            <a:r>
              <a:rPr lang="en-GB" dirty="0"/>
              <a:t> </a:t>
            </a:r>
            <a:r>
              <a:rPr lang="en-GB" dirty="0" err="1"/>
              <a:t>vasi</a:t>
            </a:r>
            <a:r>
              <a:rPr lang="en-GB" dirty="0"/>
              <a:t> </a:t>
            </a:r>
            <a:r>
              <a:rPr lang="en-GB" dirty="0" err="1"/>
              <a:t>ali</a:t>
            </a:r>
            <a:r>
              <a:rPr lang="en-GB" dirty="0"/>
              <a:t> </a:t>
            </a:r>
            <a:r>
              <a:rPr lang="en-GB" dirty="0" err="1"/>
              <a:t>mestecu</a:t>
            </a:r>
            <a:r>
              <a:rPr lang="en-GB" dirty="0"/>
              <a:t>, ki se </a:t>
            </a:r>
            <a:r>
              <a:rPr lang="en-GB" dirty="0" err="1"/>
              <a:t>upravljajo</a:t>
            </a:r>
            <a:r>
              <a:rPr lang="en-GB" dirty="0"/>
              <a:t> </a:t>
            </a:r>
            <a:r>
              <a:rPr lang="en-GB" dirty="0" err="1"/>
              <a:t>kot</a:t>
            </a:r>
            <a:r>
              <a:rPr lang="en-GB" dirty="0"/>
              <a:t> </a:t>
            </a:r>
            <a:r>
              <a:rPr lang="en-GB" dirty="0" err="1"/>
              <a:t>enoten</a:t>
            </a:r>
            <a:r>
              <a:rPr lang="en-GB" dirty="0"/>
              <a:t> hotel.</a:t>
            </a:r>
          </a:p>
          <a:p>
            <a:pPr>
              <a:lnSpc>
                <a:spcPts val="2340"/>
              </a:lnSpc>
            </a:pPr>
            <a:endParaRPr lang="en-GB" dirty="0"/>
          </a:p>
          <a:p>
            <a:pPr>
              <a:lnSpc>
                <a:spcPts val="2340"/>
              </a:lnSpc>
            </a:pPr>
            <a:r>
              <a:rPr lang="en-GB" b="1" dirty="0" err="1">
                <a:solidFill>
                  <a:srgbClr val="EC7C69"/>
                </a:solidFill>
              </a:rPr>
              <a:t>Ključne</a:t>
            </a:r>
            <a:r>
              <a:rPr lang="en-GB" b="1" dirty="0">
                <a:solidFill>
                  <a:srgbClr val="EC7C69"/>
                </a:solidFill>
              </a:rPr>
              <a:t> </a:t>
            </a:r>
            <a:r>
              <a:rPr lang="en-GB" b="1" dirty="0" err="1">
                <a:solidFill>
                  <a:srgbClr val="EC7C69"/>
                </a:solidFill>
              </a:rPr>
              <a:t>značilnosti</a:t>
            </a:r>
            <a:r>
              <a:rPr lang="en-GB" b="1" dirty="0">
                <a:solidFill>
                  <a:srgbClr val="EC7C69"/>
                </a:solidFill>
              </a:rPr>
              <a:t>:</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err="1"/>
              <a:t>Vključevanje</a:t>
            </a:r>
            <a:r>
              <a:rPr lang="en-GB" b="1" dirty="0"/>
              <a:t> v </a:t>
            </a:r>
            <a:r>
              <a:rPr lang="en-GB" b="1" err="1"/>
              <a:t>skupnost</a:t>
            </a:r>
            <a:r>
              <a:rPr lang="en-GB" b="1"/>
              <a:t>: </a:t>
            </a:r>
            <a:r>
              <a:rPr lang="en-GB" err="1"/>
              <a:t>gostje</a:t>
            </a:r>
            <a:r>
              <a:rPr lang="en-GB"/>
              <a:t> </a:t>
            </a:r>
            <a:r>
              <a:rPr lang="en-GB" err="1"/>
              <a:t>bivajo</a:t>
            </a:r>
            <a:r>
              <a:rPr lang="en-GB"/>
              <a:t> v </a:t>
            </a:r>
            <a:r>
              <a:rPr lang="en-GB" err="1"/>
              <a:t>obnovljenih</a:t>
            </a:r>
            <a:r>
              <a:rPr lang="en-GB"/>
              <a:t> </a:t>
            </a:r>
            <a:r>
              <a:rPr lang="en-GB" err="1"/>
              <a:t>stavbah</a:t>
            </a:r>
            <a:r>
              <a:rPr lang="en-GB"/>
              <a:t> po </a:t>
            </a:r>
            <a:r>
              <a:rPr lang="en-GB" err="1"/>
              <a:t>vsej</a:t>
            </a:r>
            <a:r>
              <a:rPr lang="en-GB"/>
              <a:t> </a:t>
            </a:r>
            <a:r>
              <a:rPr lang="en-GB" err="1"/>
              <a:t>vasi</a:t>
            </a:r>
            <a:r>
              <a:rPr lang="en-GB"/>
              <a:t>.</a:t>
            </a:r>
            <a:endParaRPr lang="en-GB" dirty="0">
              <a:ea typeface="Calibri"/>
              <a:cs typeface="Calibri"/>
            </a:endParaRPr>
          </a:p>
          <a:p>
            <a:pPr marL="342900" indent="-342900">
              <a:lnSpc>
                <a:spcPts val="2340"/>
              </a:lnSpc>
              <a:buClr>
                <a:srgbClr val="64AFAF"/>
              </a:buClr>
              <a:buFont typeface="Arial" panose="020B0604020202020204" pitchFamily="34" charset="0"/>
              <a:buChar char="•"/>
            </a:pPr>
            <a:r>
              <a:rPr lang="en-GB" b="1" err="1"/>
              <a:t>Ohranjanje</a:t>
            </a:r>
            <a:r>
              <a:rPr lang="en-GB" b="1" dirty="0"/>
              <a:t> </a:t>
            </a:r>
            <a:r>
              <a:rPr lang="en-GB" b="1" err="1"/>
              <a:t>dediščine</a:t>
            </a:r>
            <a:r>
              <a:rPr lang="en-GB" b="1"/>
              <a:t>: </a:t>
            </a:r>
            <a:r>
              <a:rPr lang="en-GB" err="1"/>
              <a:t>obnova</a:t>
            </a:r>
            <a:r>
              <a:rPr lang="en-GB"/>
              <a:t> </a:t>
            </a:r>
            <a:r>
              <a:rPr lang="en-GB" err="1"/>
              <a:t>zgodovinskih</a:t>
            </a:r>
            <a:r>
              <a:rPr lang="en-GB" dirty="0"/>
              <a:t> </a:t>
            </a:r>
            <a:r>
              <a:rPr lang="en-GB" err="1"/>
              <a:t>stavb</a:t>
            </a:r>
            <a:r>
              <a:rPr lang="en-GB"/>
              <a:t>.</a:t>
            </a:r>
            <a:endParaRPr lang="en-GB">
              <a:ea typeface="Calibri"/>
              <a:cs typeface="Calibri"/>
            </a:endParaRPr>
          </a:p>
          <a:p>
            <a:pPr marL="342900" indent="-342900">
              <a:lnSpc>
                <a:spcPts val="2340"/>
              </a:lnSpc>
              <a:buClr>
                <a:srgbClr val="64AFAF"/>
              </a:buClr>
              <a:buFont typeface="Arial" panose="020B0604020202020204" pitchFamily="34" charset="0"/>
              <a:buChar char="•"/>
            </a:pPr>
            <a:r>
              <a:rPr lang="en-GB" b="1" dirty="0" err="1"/>
              <a:t>Centralizirano</a:t>
            </a:r>
            <a:r>
              <a:rPr lang="en-GB" b="1" dirty="0"/>
              <a:t> </a:t>
            </a:r>
            <a:r>
              <a:rPr lang="en-GB" b="1" dirty="0" err="1"/>
              <a:t>upravljanje</a:t>
            </a:r>
            <a:r>
              <a:rPr lang="en-GB" b="1" dirty="0"/>
              <a:t>: </a:t>
            </a:r>
            <a:r>
              <a:rPr lang="en-GB" dirty="0" err="1"/>
              <a:t>upravlja</a:t>
            </a:r>
            <a:r>
              <a:rPr lang="en-GB" dirty="0"/>
              <a:t> se </a:t>
            </a:r>
            <a:r>
              <a:rPr lang="en-GB" dirty="0" err="1"/>
              <a:t>kot</a:t>
            </a:r>
            <a:r>
              <a:rPr lang="en-GB" dirty="0"/>
              <a:t> </a:t>
            </a:r>
            <a:r>
              <a:rPr lang="en-GB" dirty="0" err="1"/>
              <a:t>ena</a:t>
            </a:r>
            <a:r>
              <a:rPr lang="en-GB" dirty="0"/>
              <a:t> </a:t>
            </a:r>
            <a:r>
              <a:rPr lang="en-GB" dirty="0" err="1"/>
              <a:t>sama</a:t>
            </a:r>
            <a:r>
              <a:rPr lang="en-GB" dirty="0"/>
              <a:t> </a:t>
            </a:r>
            <a:r>
              <a:rPr lang="en-GB" dirty="0" err="1"/>
              <a:t>nastanitev</a:t>
            </a:r>
            <a:r>
              <a:rPr lang="en-GB" dirty="0"/>
              <a:t> s </a:t>
            </a:r>
            <a:r>
              <a:rPr lang="en-GB" dirty="0" err="1"/>
              <a:t>centralno</a:t>
            </a:r>
            <a:r>
              <a:rPr lang="en-GB" dirty="0"/>
              <a:t> </a:t>
            </a:r>
            <a:r>
              <a:rPr lang="en-GB" err="1"/>
              <a:t>enoto</a:t>
            </a:r>
            <a:r>
              <a:rPr lang="en-GB"/>
              <a:t>.</a:t>
            </a:r>
            <a:endParaRPr lang="en-GB" dirty="0"/>
          </a:p>
          <a:p>
            <a:pPr marL="342900" indent="-342900">
              <a:lnSpc>
                <a:spcPts val="2340"/>
              </a:lnSpc>
              <a:buClr>
                <a:srgbClr val="64AFAF"/>
              </a:buClr>
              <a:buFont typeface="Arial" panose="020B0604020202020204" pitchFamily="34" charset="0"/>
              <a:buChar char="•"/>
            </a:pPr>
            <a:r>
              <a:rPr lang="en-GB" b="1" dirty="0"/>
              <a:t>Podpora </a:t>
            </a:r>
            <a:r>
              <a:rPr lang="en-GB" b="1" dirty="0" err="1"/>
              <a:t>lokalnemu</a:t>
            </a:r>
            <a:r>
              <a:rPr lang="en-GB" b="1" dirty="0"/>
              <a:t> </a:t>
            </a:r>
            <a:r>
              <a:rPr lang="en-GB" b="1" dirty="0" err="1"/>
              <a:t>gospodarstvu</a:t>
            </a:r>
            <a:r>
              <a:rPr lang="en-GB" b="1" dirty="0"/>
              <a:t>: </a:t>
            </a:r>
            <a:r>
              <a:rPr lang="en-GB" dirty="0" err="1"/>
              <a:t>koristi</a:t>
            </a:r>
            <a:r>
              <a:rPr lang="en-GB" dirty="0"/>
              <a:t> </a:t>
            </a:r>
            <a:r>
              <a:rPr lang="en-GB" dirty="0" err="1"/>
              <a:t>lokalnemu</a:t>
            </a:r>
            <a:r>
              <a:rPr lang="en-GB" dirty="0"/>
              <a:t> </a:t>
            </a:r>
            <a:r>
              <a:rPr lang="en-GB" dirty="0" err="1"/>
              <a:t>gospodarstvu</a:t>
            </a:r>
            <a:r>
              <a:rPr lang="en-GB" dirty="0"/>
              <a:t>, </a:t>
            </a:r>
            <a:r>
              <a:rPr lang="en-GB" dirty="0" err="1"/>
              <a:t>saj</a:t>
            </a:r>
            <a:r>
              <a:rPr lang="en-GB" dirty="0"/>
              <a:t> </a:t>
            </a:r>
            <a:r>
              <a:rPr lang="en-GB" dirty="0" err="1"/>
              <a:t>spodbuja</a:t>
            </a:r>
            <a:r>
              <a:rPr lang="en-GB" dirty="0"/>
              <a:t> </a:t>
            </a:r>
            <a:r>
              <a:rPr lang="en-GB" dirty="0" err="1"/>
              <a:t>goste</a:t>
            </a:r>
            <a:r>
              <a:rPr lang="en-GB" dirty="0"/>
              <a:t>, da </a:t>
            </a:r>
            <a:r>
              <a:rPr lang="en-GB" dirty="0" err="1"/>
              <a:t>podpirajo</a:t>
            </a:r>
            <a:r>
              <a:rPr lang="en-GB" dirty="0"/>
              <a:t> </a:t>
            </a:r>
            <a:r>
              <a:rPr lang="en-GB" dirty="0" err="1"/>
              <a:t>lokalna</a:t>
            </a:r>
            <a:r>
              <a:rPr lang="en-GB" dirty="0"/>
              <a:t> </a:t>
            </a:r>
            <a:r>
              <a:rPr lang="en-GB" dirty="0" err="1"/>
              <a:t>podjetja</a:t>
            </a:r>
            <a:r>
              <a:rPr lang="en-GB" dirty="0"/>
              <a:t>.</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9" name="Text Placeholder 6">
            <a:extLst>
              <a:ext uri="{FF2B5EF4-FFF2-40B4-BE49-F238E27FC236}">
                <a16:creationId xmlns:a16="http://schemas.microsoft.com/office/drawing/2014/main" id="{2AE8C9F8-0A6C-AE90-6F31-5F0714ABEA14}"/>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Razpršeni </a:t>
            </a:r>
            <a:r>
              <a:rPr lang="it-IT" dirty="0"/>
              <a:t>hoteli</a:t>
            </a:r>
            <a:endParaRPr lang="en-NL"/>
          </a:p>
        </p:txBody>
      </p:sp>
      <p:cxnSp>
        <p:nvCxnSpPr>
          <p:cNvPr id="10" name="Straight Connector 9">
            <a:extLst>
              <a:ext uri="{FF2B5EF4-FFF2-40B4-BE49-F238E27FC236}">
                <a16:creationId xmlns:a16="http://schemas.microsoft.com/office/drawing/2014/main" id="{989CB39D-DF4B-B877-624F-7BE47AD7014A}"/>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5C6E7F28-A300-0DBB-B9ED-DFB0561C755E}"/>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Alternativne vrste nastanitev</a:t>
            </a:r>
          </a:p>
        </p:txBody>
      </p:sp>
      <p:sp>
        <p:nvSpPr>
          <p:cNvPr id="19" name="Slide Number Placeholder 5">
            <a:extLst>
              <a:ext uri="{FF2B5EF4-FFF2-40B4-BE49-F238E27FC236}">
                <a16:creationId xmlns:a16="http://schemas.microsoft.com/office/drawing/2014/main" id="{EAB2F97A-09DB-5B15-EB88-C17DA8844F4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Tree>
    <p:extLst>
      <p:ext uri="{BB962C8B-B14F-4D97-AF65-F5344CB8AC3E}">
        <p14:creationId xmlns:p14="http://schemas.microsoft.com/office/powerpoint/2010/main" val="195843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86929-B04F-C338-9FA8-CE92A101F16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4972FF0-EB74-2417-A386-2B33DD0A95F0}"/>
              </a:ext>
            </a:extLst>
          </p:cNvPr>
          <p:cNvSpPr>
            <a:spLocks noGrp="1"/>
          </p:cNvSpPr>
          <p:nvPr>
            <p:ph type="body" sz="quarter" idx="65"/>
          </p:nvPr>
        </p:nvSpPr>
        <p:spPr/>
        <p:txBody>
          <a:bodyPr/>
          <a:lstStyle/>
          <a:p>
            <a:pPr algn="ctr"/>
            <a:r>
              <a:rPr lang="en-GB" sz="1200" dirty="0"/>
              <a:t>Foto: Hišna ladja Elisabeth, Leeuwarden, Nizozemska</a:t>
            </a:r>
          </a:p>
        </p:txBody>
      </p:sp>
      <p:pic>
        <p:nvPicPr>
          <p:cNvPr id="6" name="Picture Placeholder 5" descr="A boat on the water&#10;&#10;AI-generated content may be incorrect.">
            <a:extLst>
              <a:ext uri="{FF2B5EF4-FFF2-40B4-BE49-F238E27FC236}">
                <a16:creationId xmlns:a16="http://schemas.microsoft.com/office/drawing/2014/main" id="{4BD0ABA1-FA73-ACF1-9FA1-6339BB5A15A8}"/>
              </a:ext>
            </a:extLst>
          </p:cNvPr>
          <p:cNvPicPr>
            <a:picLocks noGrp="1" noChangeAspect="1"/>
          </p:cNvPicPr>
          <p:nvPr>
            <p:ph type="pic" sz="quarter" idx="13"/>
          </p:nvPr>
        </p:nvPicPr>
        <p:blipFill>
          <a:blip r:embed="rId2"/>
          <a:srcRect l="1217" r="1217"/>
          <a:stretch>
            <a:fillRect/>
          </a:stretch>
        </p:blipFill>
        <p:spPr/>
      </p:pic>
      <p:sp>
        <p:nvSpPr>
          <p:cNvPr id="5" name="Text Placeholder 3">
            <a:extLst>
              <a:ext uri="{FF2B5EF4-FFF2-40B4-BE49-F238E27FC236}">
                <a16:creationId xmlns:a16="http://schemas.microsoft.com/office/drawing/2014/main" id="{630EB83C-8929-9CCB-5D42-9A2646E6F95A}"/>
              </a:ext>
            </a:extLst>
          </p:cNvPr>
          <p:cNvSpPr txBox="1">
            <a:spLocks/>
          </p:cNvSpPr>
          <p:nvPr/>
        </p:nvSpPr>
        <p:spPr>
          <a:xfrm>
            <a:off x="485146" y="2311887"/>
            <a:ext cx="5783983" cy="41417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err="1"/>
              <a:t>Nastanitev</a:t>
            </a:r>
            <a:r>
              <a:rPr lang="en-GB" dirty="0"/>
              <a:t> </a:t>
            </a:r>
            <a:r>
              <a:rPr lang="en-GB" dirty="0" err="1"/>
              <a:t>na</a:t>
            </a:r>
            <a:r>
              <a:rPr lang="en-GB" dirty="0"/>
              <a:t> </a:t>
            </a:r>
            <a:r>
              <a:rPr lang="en-GB" dirty="0" err="1"/>
              <a:t>ladji</a:t>
            </a:r>
            <a:r>
              <a:rPr lang="en-GB" dirty="0"/>
              <a:t>, ki </a:t>
            </a:r>
            <a:r>
              <a:rPr lang="en-GB" dirty="0" err="1"/>
              <a:t>ponuja</a:t>
            </a:r>
            <a:r>
              <a:rPr lang="en-GB" dirty="0"/>
              <a:t> </a:t>
            </a:r>
            <a:r>
              <a:rPr lang="en-GB" dirty="0" err="1"/>
              <a:t>edinstveno</a:t>
            </a:r>
            <a:r>
              <a:rPr lang="en-GB" dirty="0"/>
              <a:t> </a:t>
            </a:r>
            <a:r>
              <a:rPr lang="en-GB" dirty="0" err="1"/>
              <a:t>izkušnjo</a:t>
            </a:r>
            <a:r>
              <a:rPr lang="en-GB" dirty="0"/>
              <a:t> </a:t>
            </a:r>
            <a:r>
              <a:rPr lang="en-GB" dirty="0" err="1"/>
              <a:t>na</a:t>
            </a:r>
            <a:r>
              <a:rPr lang="en-GB" dirty="0"/>
              <a:t> </a:t>
            </a:r>
            <a:r>
              <a:rPr lang="en-GB" err="1"/>
              <a:t>vodi</a:t>
            </a:r>
            <a:r>
              <a:rPr lang="en-GB"/>
              <a:t> – od </a:t>
            </a:r>
            <a:r>
              <a:rPr lang="en-GB" err="1"/>
              <a:t>majhnih</a:t>
            </a:r>
            <a:r>
              <a:rPr lang="en-GB"/>
              <a:t>, </a:t>
            </a:r>
            <a:r>
              <a:rPr lang="en-GB" dirty="0" err="1"/>
              <a:t>osnovnih</a:t>
            </a:r>
            <a:r>
              <a:rPr lang="en-GB" dirty="0"/>
              <a:t> </a:t>
            </a:r>
            <a:r>
              <a:rPr lang="en-GB" dirty="0" err="1"/>
              <a:t>ladij</a:t>
            </a:r>
            <a:r>
              <a:rPr lang="en-GB" dirty="0"/>
              <a:t> do </a:t>
            </a:r>
            <a:r>
              <a:rPr lang="en-GB" dirty="0" err="1"/>
              <a:t>luksuznih</a:t>
            </a:r>
            <a:r>
              <a:rPr lang="en-GB" dirty="0"/>
              <a:t>, </a:t>
            </a:r>
            <a:r>
              <a:rPr lang="en-GB" dirty="0" err="1"/>
              <a:t>popolnoma</a:t>
            </a:r>
            <a:r>
              <a:rPr lang="en-GB" dirty="0"/>
              <a:t> </a:t>
            </a:r>
            <a:r>
              <a:rPr lang="en-GB" dirty="0" err="1"/>
              <a:t>opremljenih</a:t>
            </a:r>
            <a:r>
              <a:rPr lang="en-GB" dirty="0"/>
              <a:t> </a:t>
            </a:r>
            <a:r>
              <a:rPr lang="en-GB" dirty="0" err="1"/>
              <a:t>plavajočih</a:t>
            </a:r>
            <a:r>
              <a:rPr lang="en-GB" dirty="0"/>
              <a:t> </a:t>
            </a:r>
            <a:r>
              <a:rPr lang="en-GB" dirty="0" err="1"/>
              <a:t>domov</a:t>
            </a:r>
            <a:r>
              <a:rPr lang="en-GB" dirty="0"/>
              <a:t>.</a:t>
            </a:r>
          </a:p>
          <a:p>
            <a:pPr>
              <a:lnSpc>
                <a:spcPts val="2340"/>
              </a:lnSpc>
            </a:pPr>
            <a:endParaRPr lang="en-GB" dirty="0"/>
          </a:p>
          <a:p>
            <a:pPr>
              <a:lnSpc>
                <a:spcPts val="2340"/>
              </a:lnSpc>
            </a:pPr>
            <a:r>
              <a:rPr lang="en-GB" b="1" dirty="0" err="1">
                <a:solidFill>
                  <a:srgbClr val="EC7C69"/>
                </a:solidFill>
              </a:rPr>
              <a:t>Ključne</a:t>
            </a:r>
            <a:r>
              <a:rPr lang="en-GB" b="1" dirty="0">
                <a:solidFill>
                  <a:srgbClr val="EC7C69"/>
                </a:solidFill>
              </a:rPr>
              <a:t> </a:t>
            </a:r>
            <a:r>
              <a:rPr lang="en-GB" b="1" dirty="0" err="1">
                <a:solidFill>
                  <a:srgbClr val="EC7C69"/>
                </a:solidFill>
              </a:rPr>
              <a:t>značilnosti</a:t>
            </a:r>
            <a:r>
              <a:rPr lang="en-GB" b="1" dirty="0">
                <a:solidFill>
                  <a:srgbClr val="EC7C69"/>
                </a:solidFill>
              </a:rPr>
              <a:t>:</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err="1"/>
              <a:t>Edinstvena</a:t>
            </a:r>
            <a:r>
              <a:rPr lang="en-GB" b="1" dirty="0"/>
              <a:t> </a:t>
            </a:r>
            <a:r>
              <a:rPr lang="en-GB" b="1" dirty="0" err="1"/>
              <a:t>izkušnja</a:t>
            </a:r>
            <a:r>
              <a:rPr lang="en-GB" b="1" dirty="0"/>
              <a:t>: </a:t>
            </a:r>
            <a:r>
              <a:rPr lang="en-GB" dirty="0" err="1"/>
              <a:t>življenje</a:t>
            </a:r>
            <a:r>
              <a:rPr lang="en-GB" dirty="0"/>
              <a:t> </a:t>
            </a:r>
            <a:r>
              <a:rPr lang="en-GB" dirty="0" err="1"/>
              <a:t>na</a:t>
            </a:r>
            <a:r>
              <a:rPr lang="en-GB" dirty="0"/>
              <a:t> </a:t>
            </a:r>
            <a:r>
              <a:rPr lang="en-GB" dirty="0" err="1"/>
              <a:t>vodi</a:t>
            </a:r>
            <a:r>
              <a:rPr lang="en-GB" dirty="0"/>
              <a:t>.</a:t>
            </a:r>
          </a:p>
          <a:p>
            <a:pPr marL="342900" indent="-342900">
              <a:lnSpc>
                <a:spcPts val="2340"/>
              </a:lnSpc>
              <a:buClr>
                <a:srgbClr val="64AFAF"/>
              </a:buClr>
              <a:buFont typeface="Arial" panose="020B0604020202020204" pitchFamily="34" charset="0"/>
              <a:buChar char="•"/>
            </a:pPr>
            <a:r>
              <a:rPr lang="en-GB" b="1" err="1"/>
              <a:t>Dostop</a:t>
            </a:r>
            <a:r>
              <a:rPr lang="en-GB" b="1" dirty="0"/>
              <a:t> do </a:t>
            </a:r>
            <a:r>
              <a:rPr lang="en-GB" b="1" err="1"/>
              <a:t>vode</a:t>
            </a:r>
            <a:r>
              <a:rPr lang="en-GB" b="1" dirty="0"/>
              <a:t>: </a:t>
            </a:r>
            <a:r>
              <a:rPr lang="en-GB" err="1"/>
              <a:t>neposreden</a:t>
            </a:r>
            <a:r>
              <a:rPr lang="en-GB"/>
              <a:t> </a:t>
            </a:r>
            <a:r>
              <a:rPr lang="en-GB" err="1"/>
              <a:t>dostop</a:t>
            </a:r>
            <a:r>
              <a:rPr lang="en-GB"/>
              <a:t> do </a:t>
            </a:r>
            <a:r>
              <a:rPr lang="en-GB" err="1"/>
              <a:t>vodnih</a:t>
            </a:r>
            <a:r>
              <a:rPr lang="en-GB"/>
              <a:t> </a:t>
            </a:r>
            <a:r>
              <a:rPr lang="en-GB" err="1"/>
              <a:t>aktivnosti</a:t>
            </a:r>
            <a:r>
              <a:rPr lang="en-GB"/>
              <a:t>. </a:t>
            </a:r>
          </a:p>
          <a:p>
            <a:pPr marL="342900" indent="-342900">
              <a:lnSpc>
                <a:spcPts val="2340"/>
              </a:lnSpc>
              <a:buClr>
                <a:srgbClr val="64AFAF"/>
              </a:buClr>
              <a:buFont typeface="Arial" panose="020B0604020202020204" pitchFamily="34" charset="0"/>
              <a:buChar char="•"/>
            </a:pPr>
            <a:r>
              <a:rPr lang="en-GB" b="1" err="1"/>
              <a:t>Čudoviti</a:t>
            </a:r>
            <a:r>
              <a:rPr lang="en-GB" b="1"/>
              <a:t> </a:t>
            </a:r>
            <a:r>
              <a:rPr lang="en-GB" b="1" err="1"/>
              <a:t>razgledi</a:t>
            </a:r>
            <a:r>
              <a:rPr lang="en-GB" b="1"/>
              <a:t>: </a:t>
            </a:r>
            <a:r>
              <a:rPr lang="en-GB" err="1"/>
              <a:t>čudoviti</a:t>
            </a:r>
            <a:r>
              <a:rPr lang="en-GB"/>
              <a:t> </a:t>
            </a:r>
            <a:r>
              <a:rPr lang="en-GB" err="1"/>
              <a:t>razgledi</a:t>
            </a:r>
            <a:r>
              <a:rPr lang="en-GB"/>
              <a:t> </a:t>
            </a:r>
            <a:r>
              <a:rPr lang="en-GB" err="1"/>
              <a:t>na</a:t>
            </a:r>
            <a:r>
              <a:rPr lang="en-GB"/>
              <a:t> </a:t>
            </a:r>
            <a:r>
              <a:rPr lang="en-GB" err="1"/>
              <a:t>okoliške</a:t>
            </a:r>
            <a:r>
              <a:rPr lang="en-GB"/>
              <a:t> </a:t>
            </a:r>
            <a:r>
              <a:rPr lang="en-GB" err="1"/>
              <a:t>vodne</a:t>
            </a:r>
            <a:r>
              <a:rPr lang="en-GB"/>
              <a:t> </a:t>
            </a:r>
            <a:r>
              <a:rPr lang="en-GB" err="1"/>
              <a:t>poti</a:t>
            </a:r>
            <a:r>
              <a:rPr lang="en-GB"/>
              <a:t> in </a:t>
            </a:r>
            <a:r>
              <a:rPr lang="en-GB" err="1"/>
              <a:t>pokrajino</a:t>
            </a:r>
            <a:r>
              <a:rPr lang="en-GB" dirty="0"/>
              <a:t>.</a:t>
            </a:r>
            <a:endParaRPr lang="en-GB"/>
          </a:p>
          <a:p>
            <a:pPr marL="342900" indent="-342900">
              <a:lnSpc>
                <a:spcPts val="2340"/>
              </a:lnSpc>
              <a:buClr>
                <a:srgbClr val="64AFAF"/>
              </a:buClr>
              <a:buFont typeface="Arial" panose="020B0604020202020204" pitchFamily="34" charset="0"/>
              <a:buChar char="•"/>
            </a:pPr>
            <a:r>
              <a:rPr lang="en-GB" b="1" dirty="0" err="1"/>
              <a:t>Raznolikost</a:t>
            </a:r>
            <a:r>
              <a:rPr lang="en-GB" b="1" dirty="0"/>
              <a:t>: </a:t>
            </a:r>
            <a:r>
              <a:rPr lang="en-GB" dirty="0"/>
              <a:t>od </a:t>
            </a:r>
            <a:r>
              <a:rPr lang="en-GB" dirty="0" err="1"/>
              <a:t>osnovnih</a:t>
            </a:r>
            <a:r>
              <a:rPr lang="en-GB" dirty="0"/>
              <a:t>, </a:t>
            </a:r>
            <a:r>
              <a:rPr lang="en-GB" dirty="0" err="1"/>
              <a:t>cenovno</a:t>
            </a:r>
            <a:r>
              <a:rPr lang="en-GB" dirty="0"/>
              <a:t> </a:t>
            </a:r>
            <a:r>
              <a:rPr lang="en-GB" dirty="0" err="1"/>
              <a:t>ugodnih</a:t>
            </a:r>
            <a:r>
              <a:rPr lang="en-GB" dirty="0"/>
              <a:t> </a:t>
            </a:r>
            <a:r>
              <a:rPr lang="en-GB" dirty="0" err="1"/>
              <a:t>čolnov</a:t>
            </a:r>
            <a:r>
              <a:rPr lang="en-GB" dirty="0"/>
              <a:t> do </a:t>
            </a:r>
            <a:r>
              <a:rPr lang="en-GB" dirty="0" err="1"/>
              <a:t>luksuznih</a:t>
            </a:r>
            <a:r>
              <a:rPr lang="en-GB" dirty="0"/>
              <a:t>, </a:t>
            </a:r>
            <a:r>
              <a:rPr lang="en-GB" dirty="0" err="1"/>
              <a:t>popolnoma</a:t>
            </a:r>
            <a:r>
              <a:rPr lang="en-GB" dirty="0"/>
              <a:t> </a:t>
            </a:r>
            <a:r>
              <a:rPr lang="en-GB" dirty="0" err="1"/>
              <a:t>opremljenih</a:t>
            </a:r>
            <a:r>
              <a:rPr lang="en-GB" dirty="0"/>
              <a:t> </a:t>
            </a:r>
            <a:r>
              <a:rPr lang="en-GB" dirty="0" err="1"/>
              <a:t>plavajočih</a:t>
            </a:r>
            <a:r>
              <a:rPr lang="en-GB" dirty="0"/>
              <a:t> </a:t>
            </a:r>
            <a:r>
              <a:rPr lang="en-GB" dirty="0" err="1"/>
              <a:t>domov</a:t>
            </a:r>
            <a:r>
              <a:rPr lang="en-GB" dirty="0"/>
              <a:t>.</a:t>
            </a:r>
          </a:p>
          <a:p>
            <a:pPr marL="342900" indent="-342900">
              <a:lnSpc>
                <a:spcPts val="2340"/>
              </a:lnSpc>
              <a:buClr>
                <a:srgbClr val="64AFAF"/>
              </a:buClr>
              <a:buFont typeface="Arial" panose="020B0604020202020204" pitchFamily="34" charset="0"/>
              <a:buChar char="•"/>
            </a:pPr>
            <a:endParaRPr lang="en-GB" dirty="0"/>
          </a:p>
        </p:txBody>
      </p:sp>
      <p:sp>
        <p:nvSpPr>
          <p:cNvPr id="10" name="Text Placeholder 6">
            <a:extLst>
              <a:ext uri="{FF2B5EF4-FFF2-40B4-BE49-F238E27FC236}">
                <a16:creationId xmlns:a16="http://schemas.microsoft.com/office/drawing/2014/main" id="{4C621238-CD14-1E2D-6A02-7FDE8DA74599}"/>
              </a:ext>
            </a:extLst>
          </p:cNvPr>
          <p:cNvSpPr txBox="1">
            <a:spLocks/>
          </p:cNvSpPr>
          <p:nvPr/>
        </p:nvSpPr>
        <p:spPr>
          <a:xfrm>
            <a:off x="485145" y="1718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Hišne ladje</a:t>
            </a:r>
          </a:p>
        </p:txBody>
      </p:sp>
      <p:cxnSp>
        <p:nvCxnSpPr>
          <p:cNvPr id="11" name="Straight Connector 10">
            <a:extLst>
              <a:ext uri="{FF2B5EF4-FFF2-40B4-BE49-F238E27FC236}">
                <a16:creationId xmlns:a16="http://schemas.microsoft.com/office/drawing/2014/main" id="{230DA535-541D-D8B6-1621-A7287FF3A8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2DF2182F-EE43-FE9E-BC51-DAC64E27CF5D}"/>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Alternativne vrste nastanitev</a:t>
            </a:r>
          </a:p>
        </p:txBody>
      </p:sp>
      <p:sp>
        <p:nvSpPr>
          <p:cNvPr id="17" name="Slide Number Placeholder 5">
            <a:extLst>
              <a:ext uri="{FF2B5EF4-FFF2-40B4-BE49-F238E27FC236}">
                <a16:creationId xmlns:a16="http://schemas.microsoft.com/office/drawing/2014/main" id="{7D57DCD1-2B53-DDFA-6209-CDDC78CCEBA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Tree>
    <p:extLst>
      <p:ext uri="{BB962C8B-B14F-4D97-AF65-F5344CB8AC3E}">
        <p14:creationId xmlns:p14="http://schemas.microsoft.com/office/powerpoint/2010/main" val="98309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DC47D-BEBA-ACAE-ADAF-8E11E28CA42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63DE967-38E0-E567-5027-F25CF6FCD395}"/>
              </a:ext>
            </a:extLst>
          </p:cNvPr>
          <p:cNvSpPr>
            <a:spLocks noGrp="1"/>
          </p:cNvSpPr>
          <p:nvPr>
            <p:ph type="body" sz="quarter" idx="65"/>
          </p:nvPr>
        </p:nvSpPr>
        <p:spPr/>
        <p:txBody>
          <a:bodyPr/>
          <a:lstStyle/>
          <a:p>
            <a:pPr algn="ctr"/>
            <a:r>
              <a:rPr lang="en-GB" sz="1200" dirty="0"/>
              <a:t>Avtor fotografije: Alibi Hostel, Leeuwarden</a:t>
            </a:r>
          </a:p>
        </p:txBody>
      </p:sp>
      <p:pic>
        <p:nvPicPr>
          <p:cNvPr id="17" name="Picture Placeholder 16" descr="A room with a table and chairs&#10;&#10;AI-generated content may be incorrect.">
            <a:extLst>
              <a:ext uri="{FF2B5EF4-FFF2-40B4-BE49-F238E27FC236}">
                <a16:creationId xmlns:a16="http://schemas.microsoft.com/office/drawing/2014/main" id="{C5820BE2-019F-618E-CD70-3BEA7F36767F}"/>
              </a:ext>
            </a:extLst>
          </p:cNvPr>
          <p:cNvPicPr>
            <a:picLocks noGrp="1" noChangeAspect="1"/>
          </p:cNvPicPr>
          <p:nvPr>
            <p:ph type="pic" sz="quarter" idx="13"/>
          </p:nvPr>
        </p:nvPicPr>
        <p:blipFill>
          <a:blip r:embed="rId2"/>
          <a:srcRect t="2109" b="2109"/>
          <a:stretch>
            <a:fillRect/>
          </a:stretch>
        </p:blipFill>
        <p:spPr/>
      </p:pic>
      <p:sp>
        <p:nvSpPr>
          <p:cNvPr id="6" name="Slide Number Placeholder 5">
            <a:extLst>
              <a:ext uri="{FF2B5EF4-FFF2-40B4-BE49-F238E27FC236}">
                <a16:creationId xmlns:a16="http://schemas.microsoft.com/office/drawing/2014/main" id="{8983B0CA-B1A4-3B95-3701-885B0A12AFB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10" name="Text Placeholder 3">
            <a:extLst>
              <a:ext uri="{FF2B5EF4-FFF2-40B4-BE49-F238E27FC236}">
                <a16:creationId xmlns:a16="http://schemas.microsoft.com/office/drawing/2014/main" id="{057585D8-A0DC-2541-BD1E-225D59673F28}"/>
              </a:ext>
            </a:extLst>
          </p:cNvPr>
          <p:cNvSpPr txBox="1">
            <a:spLocks/>
          </p:cNvSpPr>
          <p:nvPr/>
        </p:nvSpPr>
        <p:spPr>
          <a:xfrm>
            <a:off x="485146" y="2311887"/>
            <a:ext cx="5768313" cy="41417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err="1"/>
              <a:t>Cenovno</a:t>
            </a:r>
            <a:r>
              <a:rPr lang="en-GB" dirty="0"/>
              <a:t> </a:t>
            </a:r>
            <a:r>
              <a:rPr lang="en-GB" dirty="0" err="1"/>
              <a:t>ugodna</a:t>
            </a:r>
            <a:r>
              <a:rPr lang="en-GB" dirty="0"/>
              <a:t> </a:t>
            </a:r>
            <a:r>
              <a:rPr lang="en-GB" dirty="0" err="1"/>
              <a:t>nastanitev</a:t>
            </a:r>
            <a:r>
              <a:rPr lang="en-GB" dirty="0"/>
              <a:t>, ki </a:t>
            </a:r>
            <a:r>
              <a:rPr lang="en-GB" dirty="0" err="1"/>
              <a:t>ponuja</a:t>
            </a:r>
            <a:r>
              <a:rPr lang="en-GB" dirty="0"/>
              <a:t> </a:t>
            </a:r>
            <a:r>
              <a:rPr lang="en-GB" dirty="0" err="1"/>
              <a:t>sobe</a:t>
            </a:r>
            <a:r>
              <a:rPr lang="en-GB" dirty="0"/>
              <a:t> v </a:t>
            </a:r>
            <a:r>
              <a:rPr lang="en-GB" dirty="0" err="1"/>
              <a:t>slogu</a:t>
            </a:r>
            <a:r>
              <a:rPr lang="en-GB" dirty="0"/>
              <a:t> </a:t>
            </a:r>
            <a:r>
              <a:rPr lang="en-GB" dirty="0" err="1"/>
              <a:t>skupinskih</a:t>
            </a:r>
            <a:r>
              <a:rPr lang="en-GB" dirty="0"/>
              <a:t> </a:t>
            </a:r>
            <a:r>
              <a:rPr lang="en-GB" dirty="0" err="1"/>
              <a:t>spalnic</a:t>
            </a:r>
            <a:r>
              <a:rPr lang="en-GB" dirty="0"/>
              <a:t> in </a:t>
            </a:r>
            <a:r>
              <a:rPr lang="en-GB" dirty="0" err="1"/>
              <a:t>skupne</a:t>
            </a:r>
            <a:r>
              <a:rPr lang="en-GB" dirty="0"/>
              <a:t> </a:t>
            </a:r>
            <a:r>
              <a:rPr lang="en-GB" dirty="0" err="1"/>
              <a:t>prostore</a:t>
            </a:r>
            <a:r>
              <a:rPr lang="en-GB" dirty="0"/>
              <a:t> za </a:t>
            </a:r>
            <a:r>
              <a:rPr lang="en-GB" dirty="0" err="1"/>
              <a:t>druženje</a:t>
            </a:r>
            <a:r>
              <a:rPr lang="en-GB" dirty="0"/>
              <a:t>.</a:t>
            </a:r>
          </a:p>
          <a:p>
            <a:pPr>
              <a:lnSpc>
                <a:spcPts val="2340"/>
              </a:lnSpc>
            </a:pPr>
            <a:endParaRPr lang="en-GB" dirty="0"/>
          </a:p>
          <a:p>
            <a:pPr>
              <a:lnSpc>
                <a:spcPts val="2340"/>
              </a:lnSpc>
            </a:pPr>
            <a:r>
              <a:rPr lang="en-GB" b="1" dirty="0" err="1">
                <a:solidFill>
                  <a:srgbClr val="EC7C69"/>
                </a:solidFill>
              </a:rPr>
              <a:t>Ključne</a:t>
            </a:r>
            <a:r>
              <a:rPr lang="en-GB" b="1" dirty="0">
                <a:solidFill>
                  <a:srgbClr val="EC7C69"/>
                </a:solidFill>
              </a:rPr>
              <a:t> </a:t>
            </a:r>
            <a:r>
              <a:rPr lang="en-GB" b="1" dirty="0" err="1">
                <a:solidFill>
                  <a:srgbClr val="EC7C69"/>
                </a:solidFill>
              </a:rPr>
              <a:t>značilnosti</a:t>
            </a:r>
            <a:r>
              <a:rPr lang="en-GB" b="1" dirty="0">
                <a:solidFill>
                  <a:srgbClr val="EC7C69"/>
                </a:solidFill>
              </a:rPr>
              <a:t>:</a:t>
            </a:r>
            <a:endParaRPr lang="en-GB" dirty="0">
              <a:solidFill>
                <a:srgbClr val="EC7C69"/>
              </a:solidFill>
            </a:endParaRPr>
          </a:p>
          <a:p>
            <a:pPr marL="342900" indent="-342900">
              <a:lnSpc>
                <a:spcPts val="2340"/>
              </a:lnSpc>
              <a:buClr>
                <a:srgbClr val="64AFAF"/>
              </a:buClr>
              <a:buFont typeface="Arial" panose="020B0604020202020204" pitchFamily="34" charset="0"/>
              <a:buChar char="•"/>
            </a:pPr>
            <a:r>
              <a:rPr lang="en-GB" b="1" dirty="0"/>
              <a:t>Sobe v </a:t>
            </a:r>
            <a:r>
              <a:rPr lang="en-GB" b="1" err="1"/>
              <a:t>stilu</a:t>
            </a:r>
            <a:r>
              <a:rPr lang="en-GB" b="1" dirty="0"/>
              <a:t> </a:t>
            </a:r>
            <a:r>
              <a:rPr lang="en-GB" b="1" err="1"/>
              <a:t>skupinskih</a:t>
            </a:r>
            <a:r>
              <a:rPr lang="en-GB" b="1" dirty="0"/>
              <a:t> </a:t>
            </a:r>
            <a:r>
              <a:rPr lang="en-GB" b="1" err="1"/>
              <a:t>spalnic</a:t>
            </a:r>
            <a:r>
              <a:rPr lang="en-GB" b="1" dirty="0"/>
              <a:t>: </a:t>
            </a:r>
            <a:r>
              <a:rPr lang="en-GB" err="1"/>
              <a:t>skupne</a:t>
            </a:r>
            <a:r>
              <a:rPr lang="en-GB" dirty="0"/>
              <a:t> </a:t>
            </a:r>
            <a:r>
              <a:rPr lang="en-GB" err="1"/>
              <a:t>sobe</a:t>
            </a:r>
            <a:r>
              <a:rPr lang="en-GB"/>
              <a:t> s </a:t>
            </a:r>
            <a:r>
              <a:rPr lang="en-GB" err="1"/>
              <a:t>pogradi</a:t>
            </a:r>
            <a:r>
              <a:rPr lang="en-GB"/>
              <a:t>.</a:t>
            </a:r>
            <a:endParaRPr lang="en-GB">
              <a:ea typeface="Calibri"/>
              <a:cs typeface="Calibri"/>
            </a:endParaRPr>
          </a:p>
          <a:p>
            <a:pPr marL="342900" indent="-342900">
              <a:lnSpc>
                <a:spcPts val="2340"/>
              </a:lnSpc>
              <a:buClr>
                <a:srgbClr val="64AFAF"/>
              </a:buClr>
              <a:buFont typeface="Arial" panose="020B0604020202020204" pitchFamily="34" charset="0"/>
              <a:buChar char="•"/>
            </a:pPr>
            <a:r>
              <a:rPr lang="en-GB" b="1" dirty="0" err="1"/>
              <a:t>Skupni</a:t>
            </a:r>
            <a:r>
              <a:rPr lang="en-GB" b="1" dirty="0"/>
              <a:t> </a:t>
            </a:r>
            <a:r>
              <a:rPr lang="en-GB" b="1" dirty="0" err="1"/>
              <a:t>prostori</a:t>
            </a:r>
            <a:r>
              <a:rPr lang="en-GB" b="1" dirty="0"/>
              <a:t>: </a:t>
            </a:r>
            <a:r>
              <a:rPr lang="en-GB" dirty="0" err="1"/>
              <a:t>skupni</a:t>
            </a:r>
            <a:r>
              <a:rPr lang="en-GB" dirty="0"/>
              <a:t> </a:t>
            </a:r>
            <a:r>
              <a:rPr lang="en-GB" dirty="0" err="1"/>
              <a:t>prostori</a:t>
            </a:r>
            <a:r>
              <a:rPr lang="en-GB" dirty="0"/>
              <a:t>, </a:t>
            </a:r>
            <a:r>
              <a:rPr lang="en-GB" dirty="0" err="1"/>
              <a:t>kot</a:t>
            </a:r>
            <a:r>
              <a:rPr lang="en-GB" dirty="0"/>
              <a:t> so   </a:t>
            </a:r>
            <a:r>
              <a:rPr lang="en-GB" dirty="0" err="1"/>
              <a:t>dnevne</a:t>
            </a:r>
            <a:r>
              <a:rPr lang="en-GB" dirty="0"/>
              <a:t> </a:t>
            </a:r>
            <a:r>
              <a:rPr lang="en-GB" dirty="0" err="1"/>
              <a:t>sobe</a:t>
            </a:r>
            <a:r>
              <a:rPr lang="en-GB" dirty="0"/>
              <a:t>, </a:t>
            </a:r>
            <a:r>
              <a:rPr lang="en-GB" dirty="0" err="1"/>
              <a:t>kuhinje</a:t>
            </a:r>
            <a:r>
              <a:rPr lang="en-GB" dirty="0"/>
              <a:t> in </a:t>
            </a:r>
            <a:r>
              <a:rPr lang="en-GB" err="1"/>
              <a:t>igralnice</a:t>
            </a:r>
            <a:r>
              <a:rPr lang="en-GB"/>
              <a:t>.</a:t>
            </a:r>
            <a:r>
              <a:rPr lang="en-GB" dirty="0"/>
              <a:t> </a:t>
            </a:r>
          </a:p>
          <a:p>
            <a:pPr marL="342900" indent="-342900">
              <a:lnSpc>
                <a:spcPts val="2340"/>
              </a:lnSpc>
              <a:buClr>
                <a:srgbClr val="64AFAF"/>
              </a:buClr>
              <a:buFont typeface="Arial" panose="020B0604020202020204" pitchFamily="34" charset="0"/>
              <a:buChar char="•"/>
            </a:pPr>
            <a:r>
              <a:rPr lang="en-GB" b="1" dirty="0" err="1"/>
              <a:t>Prijazno</a:t>
            </a:r>
            <a:r>
              <a:rPr lang="en-GB" b="1" dirty="0"/>
              <a:t> do </a:t>
            </a:r>
            <a:r>
              <a:rPr lang="en-GB" b="1" dirty="0" err="1"/>
              <a:t>proračuna</a:t>
            </a:r>
            <a:r>
              <a:rPr lang="en-GB" b="1" dirty="0"/>
              <a:t>: </a:t>
            </a:r>
            <a:r>
              <a:rPr lang="en-GB" dirty="0" err="1"/>
              <a:t>privlačna</a:t>
            </a:r>
            <a:r>
              <a:rPr lang="en-GB" dirty="0"/>
              <a:t> </a:t>
            </a:r>
            <a:r>
              <a:rPr lang="en-GB" dirty="0" err="1"/>
              <a:t>možnost</a:t>
            </a:r>
            <a:r>
              <a:rPr lang="en-GB" dirty="0"/>
              <a:t> za </a:t>
            </a:r>
            <a:r>
              <a:rPr lang="en-GB" dirty="0" err="1"/>
              <a:t>mlade</a:t>
            </a:r>
            <a:r>
              <a:rPr lang="en-GB" dirty="0"/>
              <a:t> </a:t>
            </a:r>
            <a:r>
              <a:rPr lang="en-GB" dirty="0" err="1"/>
              <a:t>popotnike</a:t>
            </a:r>
            <a:r>
              <a:rPr lang="en-GB" dirty="0"/>
              <a:t> z </a:t>
            </a:r>
            <a:r>
              <a:rPr lang="en-GB" dirty="0" err="1"/>
              <a:t>omejenim</a:t>
            </a:r>
            <a:r>
              <a:rPr lang="en-GB" dirty="0"/>
              <a:t> </a:t>
            </a:r>
            <a:r>
              <a:rPr lang="en-GB" dirty="0" err="1"/>
              <a:t>proračunom</a:t>
            </a:r>
            <a:r>
              <a:rPr lang="en-GB" dirty="0"/>
              <a:t>.</a:t>
            </a:r>
          </a:p>
          <a:p>
            <a:pPr marL="342900" indent="-342900">
              <a:lnSpc>
                <a:spcPts val="2340"/>
              </a:lnSpc>
              <a:buClr>
                <a:srgbClr val="64AFAF"/>
              </a:buClr>
              <a:buFont typeface="Arial" panose="020B0604020202020204" pitchFamily="34" charset="0"/>
              <a:buChar char="•"/>
            </a:pPr>
            <a:r>
              <a:rPr lang="en-GB" b="1" dirty="0" err="1"/>
              <a:t>Družabno</a:t>
            </a:r>
            <a:r>
              <a:rPr lang="en-GB" b="1" dirty="0"/>
              <a:t> </a:t>
            </a:r>
            <a:r>
              <a:rPr lang="en-GB" b="1" dirty="0" err="1"/>
              <a:t>vzdušje</a:t>
            </a:r>
            <a:r>
              <a:rPr lang="en-GB" b="1" dirty="0"/>
              <a:t>: </a:t>
            </a:r>
            <a:r>
              <a:rPr lang="en-GB" dirty="0" err="1"/>
              <a:t>živahno</a:t>
            </a:r>
            <a:r>
              <a:rPr lang="en-GB" dirty="0"/>
              <a:t> in </a:t>
            </a:r>
            <a:r>
              <a:rPr lang="en-GB" dirty="0" err="1"/>
              <a:t>družabno</a:t>
            </a:r>
            <a:r>
              <a:rPr lang="en-GB" dirty="0"/>
              <a:t> </a:t>
            </a:r>
            <a:r>
              <a:rPr lang="en-GB" dirty="0" err="1"/>
              <a:t>okolje</a:t>
            </a:r>
            <a:r>
              <a:rPr lang="en-GB" dirty="0"/>
              <a:t>, ki </a:t>
            </a:r>
            <a:r>
              <a:rPr lang="en-GB" dirty="0" err="1"/>
              <a:t>omogoča</a:t>
            </a:r>
            <a:r>
              <a:rPr lang="en-GB" dirty="0"/>
              <a:t> </a:t>
            </a:r>
            <a:r>
              <a:rPr lang="en-GB" dirty="0" err="1"/>
              <a:t>enostavno</a:t>
            </a:r>
            <a:r>
              <a:rPr lang="en-GB" dirty="0"/>
              <a:t> </a:t>
            </a:r>
            <a:r>
              <a:rPr lang="en-GB" dirty="0" err="1"/>
              <a:t>spoznavanje</a:t>
            </a:r>
            <a:r>
              <a:rPr lang="en-GB" dirty="0"/>
              <a:t> </a:t>
            </a:r>
            <a:r>
              <a:rPr lang="en-GB" dirty="0" err="1"/>
              <a:t>drugih</a:t>
            </a:r>
            <a:r>
              <a:rPr lang="en-GB" dirty="0"/>
              <a:t> </a:t>
            </a:r>
            <a:r>
              <a:rPr lang="en-GB" dirty="0" err="1"/>
              <a:t>popotnikov</a:t>
            </a:r>
            <a:r>
              <a:rPr lang="en-GB" dirty="0"/>
              <a:t>.</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11" name="Text Placeholder 6">
            <a:extLst>
              <a:ext uri="{FF2B5EF4-FFF2-40B4-BE49-F238E27FC236}">
                <a16:creationId xmlns:a16="http://schemas.microsoft.com/office/drawing/2014/main" id="{CE41DFD8-0DEF-99C2-C4BA-D0423CB2BEE3}"/>
              </a:ext>
            </a:extLst>
          </p:cNvPr>
          <p:cNvSpPr txBox="1">
            <a:spLocks/>
          </p:cNvSpPr>
          <p:nvPr/>
        </p:nvSpPr>
        <p:spPr>
          <a:xfrm>
            <a:off x="485145" y="1718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Hostli</a:t>
            </a:r>
          </a:p>
        </p:txBody>
      </p:sp>
      <p:cxnSp>
        <p:nvCxnSpPr>
          <p:cNvPr id="12" name="Straight Connector 11">
            <a:extLst>
              <a:ext uri="{FF2B5EF4-FFF2-40B4-BE49-F238E27FC236}">
                <a16:creationId xmlns:a16="http://schemas.microsoft.com/office/drawing/2014/main" id="{10A89BBC-8862-AFCB-8F49-83D57C9C2BC7}"/>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3E48A22A-B7D8-269B-BFC4-7B16A3F3768F}"/>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Alternativne vrste nastanitev</a:t>
            </a:r>
          </a:p>
        </p:txBody>
      </p:sp>
    </p:spTree>
    <p:extLst>
      <p:ext uri="{BB962C8B-B14F-4D97-AF65-F5344CB8AC3E}">
        <p14:creationId xmlns:p14="http://schemas.microsoft.com/office/powerpoint/2010/main" val="2008365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9D41-40BB-90D3-79E9-60E3E647D7BB}"/>
            </a:ext>
          </a:extLst>
        </p:cNvPr>
        <p:cNvGrpSpPr/>
        <p:nvPr/>
      </p:nvGrpSpPr>
      <p:grpSpPr>
        <a:xfrm>
          <a:off x="0" y="0"/>
          <a:ext cx="0" cy="0"/>
          <a:chOff x="0" y="0"/>
          <a:chExt cx="0" cy="0"/>
        </a:xfrm>
      </p:grpSpPr>
      <p:sp>
        <p:nvSpPr>
          <p:cNvPr id="18" name="Freeform 17">
            <a:extLst>
              <a:ext uri="{FF2B5EF4-FFF2-40B4-BE49-F238E27FC236}">
                <a16:creationId xmlns:a16="http://schemas.microsoft.com/office/drawing/2014/main" id="{5D59FDE1-0A9A-A150-93D5-EAE99AFFFF22}"/>
              </a:ext>
            </a:extLst>
          </p:cNvPr>
          <p:cNvSpPr/>
          <p:nvPr/>
        </p:nvSpPr>
        <p:spPr>
          <a:xfrm rot="5400000" flipH="1">
            <a:off x="6553714" y="1906694"/>
            <a:ext cx="5180673" cy="4721939"/>
          </a:xfrm>
          <a:custGeom>
            <a:avLst/>
            <a:gdLst>
              <a:gd name="connsiteX0" fmla="*/ 5180673 w 5180673"/>
              <a:gd name="connsiteY0" fmla="*/ 4280410 h 4721939"/>
              <a:gd name="connsiteX1" fmla="*/ 5180673 w 5180673"/>
              <a:gd name="connsiteY1" fmla="*/ 3598827 h 4721939"/>
              <a:gd name="connsiteX2" fmla="*/ 5180673 w 5180673"/>
              <a:gd name="connsiteY2" fmla="*/ 681584 h 4721939"/>
              <a:gd name="connsiteX3" fmla="*/ 5180673 w 5180673"/>
              <a:gd name="connsiteY3" fmla="*/ 1 h 4721939"/>
              <a:gd name="connsiteX4" fmla="*/ 4472146 w 5180673"/>
              <a:gd name="connsiteY4" fmla="*/ 1 h 4721939"/>
              <a:gd name="connsiteX5" fmla="*/ 2435105 w 5180673"/>
              <a:gd name="connsiteY5" fmla="*/ 1 h 4721939"/>
              <a:gd name="connsiteX6" fmla="*/ 2435105 w 5180673"/>
              <a:gd name="connsiteY6" fmla="*/ 0 h 4721939"/>
              <a:gd name="connsiteX7" fmla="*/ 1726579 w 5180673"/>
              <a:gd name="connsiteY7" fmla="*/ 0 h 4721939"/>
              <a:gd name="connsiteX8" fmla="*/ 0 w 5180673"/>
              <a:gd name="connsiteY8" fmla="*/ 0 h 4721939"/>
              <a:gd name="connsiteX9" fmla="*/ 0 w 5180673"/>
              <a:gd name="connsiteY9" fmla="*/ 1147032 h 4721939"/>
              <a:gd name="connsiteX10" fmla="*/ 0 w 5180673"/>
              <a:gd name="connsiteY10" fmla="*/ 1147036 h 4721939"/>
              <a:gd name="connsiteX11" fmla="*/ 0 w 5180673"/>
              <a:gd name="connsiteY11" fmla="*/ 1855559 h 4721939"/>
              <a:gd name="connsiteX12" fmla="*/ 0 w 5180673"/>
              <a:gd name="connsiteY12" fmla="*/ 1855563 h 4721939"/>
              <a:gd name="connsiteX13" fmla="*/ 0 w 5180673"/>
              <a:gd name="connsiteY13" fmla="*/ 4721939 h 4721939"/>
              <a:gd name="connsiteX14" fmla="*/ 1222217 w 5180673"/>
              <a:gd name="connsiteY14" fmla="*/ 4721939 h 4721939"/>
              <a:gd name="connsiteX15" fmla="*/ 1222221 w 5180673"/>
              <a:gd name="connsiteY15" fmla="*/ 4721939 h 4721939"/>
              <a:gd name="connsiteX16" fmla="*/ 1930744 w 5180673"/>
              <a:gd name="connsiteY16" fmla="*/ 4721939 h 4721939"/>
              <a:gd name="connsiteX17" fmla="*/ 1930748 w 5180673"/>
              <a:gd name="connsiteY17" fmla="*/ 4721939 h 4721939"/>
              <a:gd name="connsiteX18" fmla="*/ 3967783 w 5180673"/>
              <a:gd name="connsiteY18" fmla="*/ 4721939 h 4721939"/>
              <a:gd name="connsiteX19" fmla="*/ 4676310 w 5180673"/>
              <a:gd name="connsiteY19" fmla="*/ 4721939 h 4721939"/>
              <a:gd name="connsiteX20" fmla="*/ 5180673 w 5180673"/>
              <a:gd name="connsiteY20" fmla="*/ 4280410 h 472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80673" h="4721939">
                <a:moveTo>
                  <a:pt x="5180673" y="4280410"/>
                </a:moveTo>
                <a:lnTo>
                  <a:pt x="5180673" y="3598827"/>
                </a:lnTo>
                <a:lnTo>
                  <a:pt x="5180673" y="681584"/>
                </a:lnTo>
                <a:lnTo>
                  <a:pt x="5180673" y="1"/>
                </a:lnTo>
                <a:lnTo>
                  <a:pt x="4472146" y="1"/>
                </a:lnTo>
                <a:lnTo>
                  <a:pt x="2435105" y="1"/>
                </a:lnTo>
                <a:lnTo>
                  <a:pt x="2435105" y="0"/>
                </a:lnTo>
                <a:lnTo>
                  <a:pt x="1726579" y="0"/>
                </a:lnTo>
                <a:lnTo>
                  <a:pt x="0" y="0"/>
                </a:lnTo>
                <a:lnTo>
                  <a:pt x="0" y="1147032"/>
                </a:lnTo>
                <a:lnTo>
                  <a:pt x="0" y="1147036"/>
                </a:lnTo>
                <a:lnTo>
                  <a:pt x="0" y="1855559"/>
                </a:lnTo>
                <a:lnTo>
                  <a:pt x="0" y="1855563"/>
                </a:lnTo>
                <a:lnTo>
                  <a:pt x="0" y="4721939"/>
                </a:lnTo>
                <a:lnTo>
                  <a:pt x="1222217" y="4721939"/>
                </a:lnTo>
                <a:lnTo>
                  <a:pt x="1222221" y="4721939"/>
                </a:lnTo>
                <a:lnTo>
                  <a:pt x="1930744" y="4721939"/>
                </a:lnTo>
                <a:lnTo>
                  <a:pt x="1930748" y="4721939"/>
                </a:lnTo>
                <a:lnTo>
                  <a:pt x="3967783" y="4721939"/>
                </a:lnTo>
                <a:lnTo>
                  <a:pt x="4676310" y="4721939"/>
                </a:lnTo>
                <a:cubicBezTo>
                  <a:pt x="4955776" y="4721939"/>
                  <a:pt x="5180673" y="4523612"/>
                  <a:pt x="5180673" y="4280410"/>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5">
            <a:extLst>
              <a:ext uri="{FF2B5EF4-FFF2-40B4-BE49-F238E27FC236}">
                <a16:creationId xmlns:a16="http://schemas.microsoft.com/office/drawing/2014/main" id="{F6F8E06A-9F57-CCE5-248E-8065FDC86A3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Praktična vaja: </a:t>
            </a:r>
            <a:r>
              <a:rPr lang="en-US" sz="2800" dirty="0">
                <a:solidFill>
                  <a:srgbClr val="414141"/>
                </a:solidFill>
              </a:rPr>
              <a:t>raziskovanje alternativnih nastanitev</a:t>
            </a:r>
          </a:p>
        </p:txBody>
      </p:sp>
      <p:sp>
        <p:nvSpPr>
          <p:cNvPr id="8" name="Text Placeholder 1">
            <a:extLst>
              <a:ext uri="{FF2B5EF4-FFF2-40B4-BE49-F238E27FC236}">
                <a16:creationId xmlns:a16="http://schemas.microsoft.com/office/drawing/2014/main" id="{42562E34-7F00-978C-83A8-5F5BC9D37515}"/>
              </a:ext>
            </a:extLst>
          </p:cNvPr>
          <p:cNvSpPr txBox="1">
            <a:spLocks/>
          </p:cNvSpPr>
          <p:nvPr/>
        </p:nvSpPr>
        <p:spPr>
          <a:xfrm>
            <a:off x="937708" y="1451365"/>
            <a:ext cx="57715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dirty="0">
                <a:solidFill>
                  <a:srgbClr val="414141"/>
                </a:solidFill>
              </a:rPr>
              <a:t>Ta </a:t>
            </a:r>
            <a:r>
              <a:rPr lang="en-US" sz="2200" dirty="0" err="1">
                <a:solidFill>
                  <a:srgbClr val="414141"/>
                </a:solidFill>
              </a:rPr>
              <a:t>vaja</a:t>
            </a:r>
            <a:r>
              <a:rPr lang="en-US" sz="2200" dirty="0">
                <a:solidFill>
                  <a:srgbClr val="414141"/>
                </a:solidFill>
              </a:rPr>
              <a:t> je </a:t>
            </a:r>
            <a:r>
              <a:rPr lang="en-US" sz="2200" dirty="0" err="1">
                <a:solidFill>
                  <a:srgbClr val="414141"/>
                </a:solidFill>
              </a:rPr>
              <a:t>zasnovana</a:t>
            </a:r>
            <a:r>
              <a:rPr lang="en-US" sz="2200" dirty="0">
                <a:solidFill>
                  <a:srgbClr val="414141"/>
                </a:solidFill>
              </a:rPr>
              <a:t> </a:t>
            </a:r>
            <a:r>
              <a:rPr lang="en-US" sz="2200" dirty="0" err="1">
                <a:solidFill>
                  <a:srgbClr val="414141"/>
                </a:solidFill>
              </a:rPr>
              <a:t>tako</a:t>
            </a:r>
            <a:r>
              <a:rPr lang="en-US" sz="2200" dirty="0">
                <a:solidFill>
                  <a:srgbClr val="414141"/>
                </a:solidFill>
              </a:rPr>
              <a:t>, da </a:t>
            </a:r>
            <a:r>
              <a:rPr lang="en-GB" sz="2200" dirty="0" err="1">
                <a:solidFill>
                  <a:srgbClr val="414141"/>
                </a:solidFill>
              </a:rPr>
              <a:t>lahko</a:t>
            </a:r>
            <a:r>
              <a:rPr lang="en-GB" sz="2200" dirty="0">
                <a:solidFill>
                  <a:srgbClr val="414141"/>
                </a:solidFill>
              </a:rPr>
              <a:t> </a:t>
            </a:r>
            <a:r>
              <a:rPr lang="en-GB" sz="2200" dirty="0" err="1">
                <a:solidFill>
                  <a:srgbClr val="414141"/>
                </a:solidFill>
              </a:rPr>
              <a:t>uporabite</a:t>
            </a:r>
            <a:r>
              <a:rPr lang="en-GB" sz="2200" dirty="0">
                <a:solidFill>
                  <a:srgbClr val="414141"/>
                </a:solidFill>
              </a:rPr>
              <a:t> </a:t>
            </a:r>
            <a:r>
              <a:rPr lang="en-GB" sz="2200" dirty="0" err="1">
                <a:solidFill>
                  <a:srgbClr val="414141"/>
                </a:solidFill>
              </a:rPr>
              <a:t>svoje</a:t>
            </a:r>
            <a:r>
              <a:rPr lang="en-GB" sz="2200" dirty="0">
                <a:solidFill>
                  <a:srgbClr val="414141"/>
                </a:solidFill>
              </a:rPr>
              <a:t> </a:t>
            </a:r>
            <a:r>
              <a:rPr lang="en-GB" sz="2200" dirty="0" err="1">
                <a:solidFill>
                  <a:srgbClr val="414141"/>
                </a:solidFill>
              </a:rPr>
              <a:t>znanje</a:t>
            </a:r>
            <a:r>
              <a:rPr lang="en-GB" sz="2200" dirty="0">
                <a:solidFill>
                  <a:srgbClr val="414141"/>
                </a:solidFill>
              </a:rPr>
              <a:t>, </a:t>
            </a:r>
            <a:r>
              <a:rPr lang="en-GB" sz="2200" dirty="0" err="1">
                <a:solidFill>
                  <a:srgbClr val="414141"/>
                </a:solidFill>
              </a:rPr>
              <a:t>opravite</a:t>
            </a:r>
            <a:r>
              <a:rPr lang="en-GB" sz="2200" dirty="0">
                <a:solidFill>
                  <a:srgbClr val="414141"/>
                </a:solidFill>
              </a:rPr>
              <a:t> </a:t>
            </a:r>
            <a:r>
              <a:rPr lang="en-GB" sz="2200" dirty="0" err="1">
                <a:solidFill>
                  <a:srgbClr val="414141"/>
                </a:solidFill>
              </a:rPr>
              <a:t>raziskavo</a:t>
            </a:r>
            <a:r>
              <a:rPr lang="en-GB" sz="2200" dirty="0">
                <a:solidFill>
                  <a:srgbClr val="414141"/>
                </a:solidFill>
              </a:rPr>
              <a:t> in </a:t>
            </a:r>
            <a:r>
              <a:rPr lang="en-GB" sz="2200" dirty="0" err="1">
                <a:solidFill>
                  <a:srgbClr val="414141"/>
                </a:solidFill>
              </a:rPr>
              <a:t>kreativno</a:t>
            </a:r>
            <a:r>
              <a:rPr lang="en-GB" sz="2200" dirty="0">
                <a:solidFill>
                  <a:srgbClr val="414141"/>
                </a:solidFill>
              </a:rPr>
              <a:t> </a:t>
            </a:r>
            <a:r>
              <a:rPr lang="en-GB" sz="2200" dirty="0" err="1">
                <a:solidFill>
                  <a:srgbClr val="414141"/>
                </a:solidFill>
              </a:rPr>
              <a:t>razmišljate</a:t>
            </a:r>
            <a:r>
              <a:rPr lang="en-GB" sz="2200" dirty="0">
                <a:solidFill>
                  <a:srgbClr val="414141"/>
                </a:solidFill>
              </a:rPr>
              <a:t>, </a:t>
            </a:r>
            <a:r>
              <a:rPr lang="en-GB" sz="2200" dirty="0" err="1">
                <a:solidFill>
                  <a:srgbClr val="414141"/>
                </a:solidFill>
              </a:rPr>
              <a:t>medtem</a:t>
            </a:r>
            <a:r>
              <a:rPr lang="en-GB" sz="2200" dirty="0">
                <a:solidFill>
                  <a:srgbClr val="414141"/>
                </a:solidFill>
              </a:rPr>
              <a:t> ko </a:t>
            </a:r>
            <a:r>
              <a:rPr lang="en-GB" sz="2200" dirty="0" err="1">
                <a:solidFill>
                  <a:srgbClr val="414141"/>
                </a:solidFill>
              </a:rPr>
              <a:t>raziskujete</a:t>
            </a:r>
            <a:r>
              <a:rPr lang="en-GB" sz="2200" dirty="0">
                <a:solidFill>
                  <a:srgbClr val="414141"/>
                </a:solidFill>
              </a:rPr>
              <a:t> </a:t>
            </a:r>
            <a:r>
              <a:rPr lang="en-GB" sz="2200" dirty="0" err="1">
                <a:solidFill>
                  <a:srgbClr val="414141"/>
                </a:solidFill>
              </a:rPr>
              <a:t>svet</a:t>
            </a:r>
            <a:r>
              <a:rPr lang="en-GB" sz="2200" dirty="0">
                <a:solidFill>
                  <a:srgbClr val="414141"/>
                </a:solidFill>
              </a:rPr>
              <a:t> </a:t>
            </a:r>
            <a:r>
              <a:rPr lang="en-GB" sz="2200" dirty="0" err="1">
                <a:solidFill>
                  <a:srgbClr val="414141"/>
                </a:solidFill>
              </a:rPr>
              <a:t>alternativnih</a:t>
            </a:r>
            <a:r>
              <a:rPr lang="en-GB" sz="2200" dirty="0">
                <a:solidFill>
                  <a:srgbClr val="414141"/>
                </a:solidFill>
              </a:rPr>
              <a:t> </a:t>
            </a:r>
            <a:r>
              <a:rPr lang="en-GB" sz="2200" dirty="0" err="1">
                <a:solidFill>
                  <a:srgbClr val="414141"/>
                </a:solidFill>
              </a:rPr>
              <a:t>nastanitev</a:t>
            </a:r>
            <a:r>
              <a:rPr lang="en-US" sz="2200" dirty="0">
                <a:solidFill>
                  <a:srgbClr val="414141"/>
                </a:solidFill>
              </a:rPr>
              <a:t>. Z </a:t>
            </a:r>
            <a:r>
              <a:rPr lang="en-US" sz="2200" dirty="0" err="1">
                <a:solidFill>
                  <a:srgbClr val="414141"/>
                </a:solidFill>
              </a:rPr>
              <a:t>izvedbo</a:t>
            </a:r>
            <a:r>
              <a:rPr lang="en-US" sz="2200" dirty="0">
                <a:solidFill>
                  <a:srgbClr val="414141"/>
                </a:solidFill>
              </a:rPr>
              <a:t> </a:t>
            </a:r>
            <a:r>
              <a:rPr lang="en-US" sz="2200" dirty="0" err="1">
                <a:solidFill>
                  <a:srgbClr val="414141"/>
                </a:solidFill>
              </a:rPr>
              <a:t>te</a:t>
            </a:r>
            <a:r>
              <a:rPr lang="en-US" sz="2200" dirty="0">
                <a:solidFill>
                  <a:srgbClr val="414141"/>
                </a:solidFill>
              </a:rPr>
              <a:t> </a:t>
            </a:r>
            <a:r>
              <a:rPr lang="en-US" sz="2200" dirty="0" err="1">
                <a:solidFill>
                  <a:srgbClr val="414141"/>
                </a:solidFill>
              </a:rPr>
              <a:t>vaje</a:t>
            </a:r>
            <a:r>
              <a:rPr lang="en-US" sz="2200" dirty="0">
                <a:solidFill>
                  <a:srgbClr val="414141"/>
                </a:solidFill>
              </a:rPr>
              <a:t> </a:t>
            </a:r>
            <a:r>
              <a:rPr lang="en-US" sz="2200" dirty="0" err="1">
                <a:solidFill>
                  <a:srgbClr val="414141"/>
                </a:solidFill>
              </a:rPr>
              <a:t>boste</a:t>
            </a:r>
            <a:r>
              <a:rPr lang="en-US" sz="2200" dirty="0">
                <a:solidFill>
                  <a:srgbClr val="414141"/>
                </a:solidFill>
              </a:rPr>
              <a:t> </a:t>
            </a:r>
            <a:r>
              <a:rPr lang="en-US" sz="2200" dirty="0" err="1">
                <a:solidFill>
                  <a:srgbClr val="414141"/>
                </a:solidFill>
              </a:rPr>
              <a:t>poglobili</a:t>
            </a:r>
            <a:r>
              <a:rPr lang="en-US" sz="2200" dirty="0">
                <a:solidFill>
                  <a:srgbClr val="414141"/>
                </a:solidFill>
              </a:rPr>
              <a:t> </a:t>
            </a:r>
            <a:r>
              <a:rPr lang="en-US" sz="2200" dirty="0" err="1">
                <a:solidFill>
                  <a:srgbClr val="414141"/>
                </a:solidFill>
              </a:rPr>
              <a:t>svoje</a:t>
            </a:r>
            <a:r>
              <a:rPr lang="en-US" sz="2200" dirty="0">
                <a:solidFill>
                  <a:srgbClr val="414141"/>
                </a:solidFill>
              </a:rPr>
              <a:t> </a:t>
            </a:r>
            <a:r>
              <a:rPr lang="en-GB" sz="2200" dirty="0" err="1">
                <a:solidFill>
                  <a:srgbClr val="414141"/>
                </a:solidFill>
              </a:rPr>
              <a:t>razumevanje</a:t>
            </a:r>
            <a:r>
              <a:rPr lang="en-GB" sz="2200" dirty="0">
                <a:solidFill>
                  <a:srgbClr val="414141"/>
                </a:solidFill>
              </a:rPr>
              <a:t> </a:t>
            </a:r>
            <a:r>
              <a:rPr lang="en-GB" sz="2200" dirty="0" err="1">
                <a:solidFill>
                  <a:srgbClr val="414141"/>
                </a:solidFill>
              </a:rPr>
              <a:t>alternativnih</a:t>
            </a:r>
            <a:r>
              <a:rPr lang="en-GB" sz="2200" dirty="0">
                <a:solidFill>
                  <a:srgbClr val="414141"/>
                </a:solidFill>
              </a:rPr>
              <a:t> </a:t>
            </a:r>
            <a:r>
              <a:rPr lang="en-GB" sz="2200" dirty="0" err="1">
                <a:solidFill>
                  <a:srgbClr val="414141"/>
                </a:solidFill>
              </a:rPr>
              <a:t>vrst</a:t>
            </a:r>
            <a:r>
              <a:rPr lang="en-GB" sz="2200" dirty="0">
                <a:solidFill>
                  <a:srgbClr val="414141"/>
                </a:solidFill>
              </a:rPr>
              <a:t> </a:t>
            </a:r>
            <a:r>
              <a:rPr lang="en-GB" sz="2200" dirty="0" err="1">
                <a:solidFill>
                  <a:srgbClr val="414141"/>
                </a:solidFill>
              </a:rPr>
              <a:t>nastanitev</a:t>
            </a:r>
            <a:r>
              <a:rPr lang="en-GB" sz="2200" dirty="0">
                <a:solidFill>
                  <a:srgbClr val="414141"/>
                </a:solidFill>
              </a:rPr>
              <a:t> in </a:t>
            </a:r>
            <a:r>
              <a:rPr lang="en-GB" sz="2200" dirty="0" err="1">
                <a:solidFill>
                  <a:srgbClr val="414141"/>
                </a:solidFill>
              </a:rPr>
              <a:t>uporabili</a:t>
            </a:r>
            <a:r>
              <a:rPr lang="en-GB" sz="2200" dirty="0">
                <a:solidFill>
                  <a:srgbClr val="414141"/>
                </a:solidFill>
              </a:rPr>
              <a:t> </a:t>
            </a:r>
            <a:r>
              <a:rPr lang="en-GB" sz="2200" dirty="0" err="1">
                <a:solidFill>
                  <a:srgbClr val="414141"/>
                </a:solidFill>
              </a:rPr>
              <a:t>svoje</a:t>
            </a:r>
            <a:r>
              <a:rPr lang="en-GB" sz="2200" dirty="0">
                <a:solidFill>
                  <a:srgbClr val="414141"/>
                </a:solidFill>
              </a:rPr>
              <a:t> </a:t>
            </a:r>
            <a:r>
              <a:rPr lang="en-GB" sz="2200" dirty="0" err="1">
                <a:solidFill>
                  <a:srgbClr val="414141"/>
                </a:solidFill>
              </a:rPr>
              <a:t>znanje</a:t>
            </a:r>
            <a:r>
              <a:rPr lang="en-GB" sz="2200" dirty="0">
                <a:solidFill>
                  <a:srgbClr val="414141"/>
                </a:solidFill>
              </a:rPr>
              <a:t> </a:t>
            </a:r>
            <a:r>
              <a:rPr lang="en-GB" sz="2200" dirty="0" err="1">
                <a:solidFill>
                  <a:srgbClr val="414141"/>
                </a:solidFill>
              </a:rPr>
              <a:t>pri</a:t>
            </a:r>
            <a:r>
              <a:rPr lang="en-GB" sz="2200" dirty="0">
                <a:solidFill>
                  <a:srgbClr val="414141"/>
                </a:solidFill>
              </a:rPr>
              <a:t> </a:t>
            </a:r>
            <a:r>
              <a:rPr lang="en-GB" sz="2200" dirty="0" err="1">
                <a:solidFill>
                  <a:srgbClr val="414141"/>
                </a:solidFill>
              </a:rPr>
              <a:t>raziskovanju</a:t>
            </a:r>
            <a:r>
              <a:rPr lang="en-GB" sz="2200" dirty="0">
                <a:solidFill>
                  <a:srgbClr val="414141"/>
                </a:solidFill>
              </a:rPr>
              <a:t> in </a:t>
            </a:r>
            <a:r>
              <a:rPr lang="en-GB" sz="2200" dirty="0" err="1">
                <a:solidFill>
                  <a:srgbClr val="414141"/>
                </a:solidFill>
              </a:rPr>
              <a:t>načrtovanju</a:t>
            </a:r>
            <a:r>
              <a:rPr lang="en-GB" sz="2200" dirty="0">
                <a:solidFill>
                  <a:srgbClr val="414141"/>
                </a:solidFill>
              </a:rPr>
              <a:t> </a:t>
            </a:r>
            <a:r>
              <a:rPr lang="en-GB" sz="2200" dirty="0" err="1">
                <a:solidFill>
                  <a:srgbClr val="414141"/>
                </a:solidFill>
              </a:rPr>
              <a:t>edinstvenega</a:t>
            </a:r>
            <a:r>
              <a:rPr lang="en-GB" sz="2200" dirty="0">
                <a:solidFill>
                  <a:srgbClr val="414141"/>
                </a:solidFill>
              </a:rPr>
              <a:t> </a:t>
            </a:r>
            <a:r>
              <a:rPr lang="en-GB" sz="2200" dirty="0" err="1">
                <a:solidFill>
                  <a:srgbClr val="414141"/>
                </a:solidFill>
              </a:rPr>
              <a:t>bivanja</a:t>
            </a:r>
            <a:r>
              <a:rPr lang="en-US" sz="2200" dirty="0">
                <a:solidFill>
                  <a:srgbClr val="414141"/>
                </a:solidFill>
              </a:rPr>
              <a:t>. </a:t>
            </a:r>
            <a:r>
              <a:rPr lang="en-US" sz="2200" dirty="0" err="1">
                <a:solidFill>
                  <a:srgbClr val="414141"/>
                </a:solidFill>
              </a:rPr>
              <a:t>Najprej</a:t>
            </a:r>
            <a:r>
              <a:rPr lang="en-US" sz="2200" dirty="0">
                <a:solidFill>
                  <a:srgbClr val="414141"/>
                </a:solidFill>
              </a:rPr>
              <a:t> </a:t>
            </a:r>
            <a:r>
              <a:rPr lang="en-US" sz="2200" dirty="0" err="1">
                <a:solidFill>
                  <a:srgbClr val="414141"/>
                </a:solidFill>
              </a:rPr>
              <a:t>morate</a:t>
            </a:r>
            <a:r>
              <a:rPr lang="en-US" sz="2200" dirty="0">
                <a:solidFill>
                  <a:srgbClr val="414141"/>
                </a:solidFill>
              </a:rPr>
              <a:t> </a:t>
            </a:r>
            <a:r>
              <a:rPr lang="en-US" sz="2200" dirty="0" err="1">
                <a:solidFill>
                  <a:srgbClr val="414141"/>
                </a:solidFill>
              </a:rPr>
              <a:t>upoštevati</a:t>
            </a:r>
            <a:r>
              <a:rPr lang="en-US" sz="2200" dirty="0">
                <a:solidFill>
                  <a:srgbClr val="414141"/>
                </a:solidFill>
              </a:rPr>
              <a:t> </a:t>
            </a:r>
            <a:r>
              <a:rPr lang="en-US" sz="2200" dirty="0" err="1">
                <a:solidFill>
                  <a:srgbClr val="414141"/>
                </a:solidFill>
              </a:rPr>
              <a:t>različne</a:t>
            </a:r>
            <a:r>
              <a:rPr lang="en-US" sz="2200" dirty="0">
                <a:solidFill>
                  <a:srgbClr val="414141"/>
                </a:solidFill>
              </a:rPr>
              <a:t> </a:t>
            </a:r>
            <a:r>
              <a:rPr lang="en-US" sz="2200" dirty="0" err="1">
                <a:solidFill>
                  <a:srgbClr val="414141"/>
                </a:solidFill>
              </a:rPr>
              <a:t>vrste</a:t>
            </a:r>
            <a:r>
              <a:rPr lang="en-US" sz="2200" dirty="0">
                <a:solidFill>
                  <a:srgbClr val="414141"/>
                </a:solidFill>
              </a:rPr>
              <a:t> </a:t>
            </a:r>
            <a:r>
              <a:rPr lang="en-US" sz="2200" dirty="0" err="1">
                <a:solidFill>
                  <a:srgbClr val="414141"/>
                </a:solidFill>
              </a:rPr>
              <a:t>alternativnih</a:t>
            </a:r>
            <a:r>
              <a:rPr lang="en-US" sz="2200" dirty="0">
                <a:solidFill>
                  <a:srgbClr val="414141"/>
                </a:solidFill>
              </a:rPr>
              <a:t> </a:t>
            </a:r>
            <a:r>
              <a:rPr lang="en-US" sz="2200" dirty="0" err="1">
                <a:solidFill>
                  <a:srgbClr val="414141"/>
                </a:solidFill>
              </a:rPr>
              <a:t>nastanitev</a:t>
            </a:r>
            <a:r>
              <a:rPr lang="en-US" sz="2200" dirty="0">
                <a:solidFill>
                  <a:srgbClr val="414141"/>
                </a:solidFill>
              </a:rPr>
              <a:t>: </a:t>
            </a:r>
            <a:r>
              <a:rPr lang="en-GB" sz="2200" dirty="0" err="1">
                <a:solidFill>
                  <a:srgbClr val="414141"/>
                </a:solidFill>
              </a:rPr>
              <a:t>agroturizem</a:t>
            </a:r>
            <a:r>
              <a:rPr lang="en-GB" sz="2200" dirty="0">
                <a:solidFill>
                  <a:srgbClr val="414141"/>
                </a:solidFill>
              </a:rPr>
              <a:t>, </a:t>
            </a:r>
            <a:r>
              <a:rPr lang="en-GB" sz="2200" dirty="0" err="1">
                <a:solidFill>
                  <a:srgbClr val="414141"/>
                </a:solidFill>
              </a:rPr>
              <a:t>razpršeni</a:t>
            </a:r>
            <a:r>
              <a:rPr lang="en-GB" sz="2200" dirty="0">
                <a:solidFill>
                  <a:srgbClr val="414141"/>
                </a:solidFill>
              </a:rPr>
              <a:t> </a:t>
            </a:r>
            <a:r>
              <a:rPr lang="en-GB" sz="2200" dirty="0" err="1">
                <a:solidFill>
                  <a:srgbClr val="414141"/>
                </a:solidFill>
              </a:rPr>
              <a:t>hoteli</a:t>
            </a:r>
            <a:r>
              <a:rPr lang="en-GB" sz="2200" dirty="0">
                <a:solidFill>
                  <a:srgbClr val="414141"/>
                </a:solidFill>
              </a:rPr>
              <a:t>, </a:t>
            </a:r>
            <a:r>
              <a:rPr lang="en-GB" sz="2200" dirty="0" err="1">
                <a:solidFill>
                  <a:srgbClr val="414141"/>
                </a:solidFill>
              </a:rPr>
              <a:t>glamping</a:t>
            </a:r>
            <a:r>
              <a:rPr lang="en-GB" sz="2200" dirty="0">
                <a:solidFill>
                  <a:srgbClr val="414141"/>
                </a:solidFill>
              </a:rPr>
              <a:t>, </a:t>
            </a:r>
            <a:r>
              <a:rPr lang="en-GB" sz="2200" dirty="0" err="1">
                <a:solidFill>
                  <a:srgbClr val="414141"/>
                </a:solidFill>
              </a:rPr>
              <a:t>hišice</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drevesih</a:t>
            </a:r>
            <a:r>
              <a:rPr lang="en-GB" sz="2200" dirty="0">
                <a:solidFill>
                  <a:srgbClr val="414141"/>
                </a:solidFill>
              </a:rPr>
              <a:t>, </a:t>
            </a:r>
            <a:r>
              <a:rPr lang="en-GB" sz="2200" dirty="0" err="1">
                <a:solidFill>
                  <a:srgbClr val="414141"/>
                </a:solidFill>
              </a:rPr>
              <a:t>hišice</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vodi</a:t>
            </a:r>
            <a:r>
              <a:rPr lang="en-GB" sz="2200" dirty="0">
                <a:solidFill>
                  <a:srgbClr val="414141"/>
                </a:solidFill>
              </a:rPr>
              <a:t>, </a:t>
            </a:r>
            <a:r>
              <a:rPr lang="en-GB" sz="2200" dirty="0" err="1">
                <a:solidFill>
                  <a:srgbClr val="414141"/>
                </a:solidFill>
              </a:rPr>
              <a:t>hostli</a:t>
            </a:r>
            <a:r>
              <a:rPr lang="en-GB" sz="2200" dirty="0">
                <a:solidFill>
                  <a:srgbClr val="414141"/>
                </a:solidFill>
              </a:rPr>
              <a:t>, </a:t>
            </a:r>
            <a:r>
              <a:rPr lang="en-GB" sz="2200" dirty="0" err="1">
                <a:solidFill>
                  <a:srgbClr val="414141"/>
                </a:solidFill>
              </a:rPr>
              <a:t>ekološke</a:t>
            </a:r>
            <a:r>
              <a:rPr lang="en-GB" sz="2200" dirty="0">
                <a:solidFill>
                  <a:srgbClr val="414141"/>
                </a:solidFill>
              </a:rPr>
              <a:t> </a:t>
            </a:r>
            <a:r>
              <a:rPr lang="en-GB" sz="2200" dirty="0" err="1">
                <a:solidFill>
                  <a:srgbClr val="414141"/>
                </a:solidFill>
              </a:rPr>
              <a:t>koče</a:t>
            </a:r>
            <a:r>
              <a:rPr lang="en-US" sz="2200" dirty="0">
                <a:solidFill>
                  <a:srgbClr val="414141"/>
                </a:solidFill>
              </a:rPr>
              <a:t>. </a:t>
            </a:r>
            <a:r>
              <a:rPr lang="en-GB" sz="2200" dirty="0" err="1">
                <a:solidFill>
                  <a:srgbClr val="414141"/>
                </a:solidFill>
              </a:rPr>
              <a:t>Uporabite</a:t>
            </a:r>
            <a:r>
              <a:rPr lang="en-GB" sz="2200" dirty="0">
                <a:solidFill>
                  <a:srgbClr val="414141"/>
                </a:solidFill>
              </a:rPr>
              <a:t> </a:t>
            </a:r>
            <a:r>
              <a:rPr lang="en-GB" sz="2200" dirty="0" err="1">
                <a:solidFill>
                  <a:srgbClr val="414141"/>
                </a:solidFill>
              </a:rPr>
              <a:t>spletne</a:t>
            </a:r>
            <a:r>
              <a:rPr lang="en-GB" sz="2200" dirty="0">
                <a:solidFill>
                  <a:srgbClr val="414141"/>
                </a:solidFill>
              </a:rPr>
              <a:t> </a:t>
            </a:r>
            <a:r>
              <a:rPr lang="en-GB" sz="2200" dirty="0" err="1">
                <a:solidFill>
                  <a:srgbClr val="414141"/>
                </a:solidFill>
              </a:rPr>
              <a:t>platforme</a:t>
            </a:r>
            <a:r>
              <a:rPr lang="en-GB" sz="2200" dirty="0">
                <a:solidFill>
                  <a:srgbClr val="414141"/>
                </a:solidFill>
              </a:rPr>
              <a:t>, </a:t>
            </a:r>
            <a:r>
              <a:rPr lang="en-GB" sz="2200" dirty="0" err="1">
                <a:solidFill>
                  <a:srgbClr val="414141"/>
                </a:solidFill>
              </a:rPr>
              <a:t>kot</a:t>
            </a:r>
            <a:r>
              <a:rPr lang="en-GB" sz="2200" dirty="0">
                <a:solidFill>
                  <a:srgbClr val="414141"/>
                </a:solidFill>
              </a:rPr>
              <a:t> so </a:t>
            </a:r>
            <a:r>
              <a:rPr lang="en-GB" sz="2200" dirty="0" err="1">
                <a:solidFill>
                  <a:srgbClr val="414141"/>
                </a:solidFill>
              </a:rPr>
              <a:t>Airbnb</a:t>
            </a:r>
            <a:r>
              <a:rPr lang="en-GB" sz="2200" dirty="0">
                <a:solidFill>
                  <a:srgbClr val="414141"/>
                </a:solidFill>
              </a:rPr>
              <a:t>, </a:t>
            </a:r>
            <a:r>
              <a:rPr lang="en-GB" sz="2200" dirty="0" err="1">
                <a:solidFill>
                  <a:srgbClr val="414141"/>
                </a:solidFill>
              </a:rPr>
              <a:t>Booking.com</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specializirane</a:t>
            </a:r>
            <a:r>
              <a:rPr lang="en-GB" sz="2200" dirty="0">
                <a:solidFill>
                  <a:srgbClr val="414141"/>
                </a:solidFill>
              </a:rPr>
              <a:t> </a:t>
            </a:r>
            <a:r>
              <a:rPr lang="en-GB" sz="2200" dirty="0" err="1">
                <a:solidFill>
                  <a:srgbClr val="414141"/>
                </a:solidFill>
              </a:rPr>
              <a:t>spletne</a:t>
            </a:r>
            <a:r>
              <a:rPr lang="en-GB" sz="2200" dirty="0">
                <a:solidFill>
                  <a:srgbClr val="414141"/>
                </a:solidFill>
              </a:rPr>
              <a:t> </a:t>
            </a:r>
            <a:r>
              <a:rPr lang="en-GB" sz="2200" dirty="0" err="1">
                <a:solidFill>
                  <a:srgbClr val="414141"/>
                </a:solidFill>
              </a:rPr>
              <a:t>strani</a:t>
            </a:r>
            <a:r>
              <a:rPr lang="en-GB" sz="2200" dirty="0">
                <a:solidFill>
                  <a:srgbClr val="414141"/>
                </a:solidFill>
              </a:rPr>
              <a:t>, da </a:t>
            </a:r>
            <a:r>
              <a:rPr lang="en-GB" sz="2200" dirty="0" err="1">
                <a:solidFill>
                  <a:srgbClr val="414141"/>
                </a:solidFill>
              </a:rPr>
              <a:t>poiščete</a:t>
            </a:r>
            <a:r>
              <a:rPr lang="en-GB" sz="2200" dirty="0">
                <a:solidFill>
                  <a:srgbClr val="414141"/>
                </a:solidFill>
              </a:rPr>
              <a:t> primer </a:t>
            </a:r>
            <a:r>
              <a:rPr lang="en-GB" sz="2200" dirty="0" err="1">
                <a:solidFill>
                  <a:srgbClr val="414141"/>
                </a:solidFill>
              </a:rPr>
              <a:t>izbrane</a:t>
            </a:r>
            <a:r>
              <a:rPr lang="en-GB" sz="2200" dirty="0">
                <a:solidFill>
                  <a:srgbClr val="414141"/>
                </a:solidFill>
              </a:rPr>
              <a:t> </a:t>
            </a:r>
            <a:r>
              <a:rPr lang="en-GB" sz="2200" dirty="0" err="1">
                <a:solidFill>
                  <a:srgbClr val="414141"/>
                </a:solidFill>
              </a:rPr>
              <a:t>vrste</a:t>
            </a:r>
            <a:r>
              <a:rPr lang="en-GB" sz="2200" dirty="0">
                <a:solidFill>
                  <a:srgbClr val="414141"/>
                </a:solidFill>
              </a:rPr>
              <a:t> </a:t>
            </a:r>
            <a:r>
              <a:rPr lang="en-GB" sz="2200" dirty="0" err="1">
                <a:solidFill>
                  <a:srgbClr val="414141"/>
                </a:solidFill>
              </a:rPr>
              <a:t>nastanitve</a:t>
            </a:r>
            <a:r>
              <a:rPr lang="en-GB" sz="2200" dirty="0">
                <a:solidFill>
                  <a:srgbClr val="414141"/>
                </a:solidFill>
              </a:rPr>
              <a:t> v </a:t>
            </a:r>
            <a:r>
              <a:rPr lang="en-GB" sz="2200" dirty="0" err="1">
                <a:solidFill>
                  <a:srgbClr val="414141"/>
                </a:solidFill>
              </a:rPr>
              <a:t>resničnem</a:t>
            </a:r>
            <a:r>
              <a:rPr lang="en-GB" sz="2200" dirty="0">
                <a:solidFill>
                  <a:srgbClr val="414141"/>
                </a:solidFill>
              </a:rPr>
              <a:t> </a:t>
            </a:r>
            <a:r>
              <a:rPr lang="en-GB" sz="2200" dirty="0" err="1">
                <a:solidFill>
                  <a:srgbClr val="414141"/>
                </a:solidFill>
              </a:rPr>
              <a:t>svetu</a:t>
            </a:r>
            <a:r>
              <a:rPr lang="en-GB" sz="2200" dirty="0">
                <a:solidFill>
                  <a:srgbClr val="414141"/>
                </a:solidFill>
              </a:rPr>
              <a:t>. </a:t>
            </a:r>
            <a:r>
              <a:rPr lang="en-GB" sz="2200" dirty="0" err="1">
                <a:solidFill>
                  <a:srgbClr val="414141"/>
                </a:solidFill>
              </a:rPr>
              <a:t>Osredotočite</a:t>
            </a:r>
            <a:r>
              <a:rPr lang="en-GB" sz="2200" dirty="0">
                <a:solidFill>
                  <a:srgbClr val="414141"/>
                </a:solidFill>
              </a:rPr>
              <a:t> se </a:t>
            </a:r>
            <a:r>
              <a:rPr lang="en-GB" sz="2200" dirty="0" err="1">
                <a:solidFill>
                  <a:srgbClr val="414141"/>
                </a:solidFill>
              </a:rPr>
              <a:t>na</a:t>
            </a:r>
            <a:r>
              <a:rPr lang="en-GB" sz="2200" dirty="0">
                <a:solidFill>
                  <a:srgbClr val="414141"/>
                </a:solidFill>
              </a:rPr>
              <a:t> </a:t>
            </a:r>
            <a:r>
              <a:rPr lang="en-GB" sz="2200" dirty="0" err="1">
                <a:solidFill>
                  <a:srgbClr val="414141"/>
                </a:solidFill>
              </a:rPr>
              <a:t>lokacije</a:t>
            </a:r>
            <a:r>
              <a:rPr lang="en-GB" sz="2200" dirty="0">
                <a:solidFill>
                  <a:srgbClr val="414141"/>
                </a:solidFill>
              </a:rPr>
              <a:t> v </a:t>
            </a:r>
            <a:r>
              <a:rPr lang="en-GB" sz="2200" dirty="0" err="1">
                <a:solidFill>
                  <a:srgbClr val="414141"/>
                </a:solidFill>
              </a:rPr>
              <a:t>Evropi</a:t>
            </a:r>
            <a:r>
              <a:rPr lang="en-GB" sz="2200" dirty="0">
                <a:solidFill>
                  <a:srgbClr val="414141"/>
                </a:solidFill>
              </a:rPr>
              <a:t>.</a:t>
            </a:r>
          </a:p>
        </p:txBody>
      </p:sp>
      <p:pic>
        <p:nvPicPr>
          <p:cNvPr id="10" name="Graphic 9" descr="Signature with solid fill">
            <a:extLst>
              <a:ext uri="{FF2B5EF4-FFF2-40B4-BE49-F238E27FC236}">
                <a16:creationId xmlns:a16="http://schemas.microsoft.com/office/drawing/2014/main" id="{6FBF3F1D-F8DF-C429-4E29-4D3617AF9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2" name="Text Placeholder 1">
            <a:extLst>
              <a:ext uri="{FF2B5EF4-FFF2-40B4-BE49-F238E27FC236}">
                <a16:creationId xmlns:a16="http://schemas.microsoft.com/office/drawing/2014/main" id="{E968635E-FC96-2DBF-3107-66C85B26D569}"/>
              </a:ext>
            </a:extLst>
          </p:cNvPr>
          <p:cNvSpPr txBox="1">
            <a:spLocks/>
          </p:cNvSpPr>
          <p:nvPr/>
        </p:nvSpPr>
        <p:spPr>
          <a:xfrm>
            <a:off x="7086886" y="2002083"/>
            <a:ext cx="409479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buFont typeface="Wingdings" panose="05000000000000000000" pitchFamily="2" charset="2"/>
              <a:buChar char="q"/>
            </a:pPr>
            <a:r>
              <a:rPr lang="en-US" sz="2200" dirty="0" err="1"/>
              <a:t>Opredelite</a:t>
            </a:r>
            <a:r>
              <a:rPr lang="en-US" sz="2200" dirty="0"/>
              <a:t> in </a:t>
            </a:r>
            <a:r>
              <a:rPr lang="en-US" sz="2200" dirty="0" err="1"/>
              <a:t>na</a:t>
            </a:r>
            <a:r>
              <a:rPr lang="en-US" sz="2200" dirty="0"/>
              <a:t> </a:t>
            </a:r>
            <a:r>
              <a:rPr lang="en-US" sz="2200" dirty="0" err="1"/>
              <a:t>kratko</a:t>
            </a:r>
            <a:r>
              <a:rPr lang="en-US" sz="2200" dirty="0"/>
              <a:t> </a:t>
            </a:r>
            <a:r>
              <a:rPr lang="en-US" sz="2200" dirty="0" err="1"/>
              <a:t>pojasnite</a:t>
            </a:r>
            <a:r>
              <a:rPr lang="en-US" sz="2200" dirty="0"/>
              <a:t> </a:t>
            </a:r>
            <a:r>
              <a:rPr lang="en-US" sz="2200" dirty="0" err="1"/>
              <a:t>ključne</a:t>
            </a:r>
            <a:r>
              <a:rPr lang="en-US" sz="2200" dirty="0"/>
              <a:t> </a:t>
            </a:r>
            <a:r>
              <a:rPr lang="en-US" sz="2200" dirty="0" err="1"/>
              <a:t>značilnosti</a:t>
            </a:r>
            <a:r>
              <a:rPr lang="en-US" sz="2200" dirty="0"/>
              <a:t> </a:t>
            </a:r>
            <a:r>
              <a:rPr lang="en-US" sz="2200" dirty="0" err="1"/>
              <a:t>vsake</a:t>
            </a:r>
            <a:r>
              <a:rPr lang="en-US" sz="2200" dirty="0"/>
              <a:t> </a:t>
            </a:r>
            <a:r>
              <a:rPr lang="en-US" sz="2200" dirty="0" err="1"/>
              <a:t>namestitve</a:t>
            </a:r>
            <a:r>
              <a:rPr lang="en-US" sz="2200" dirty="0"/>
              <a:t>.</a:t>
            </a:r>
          </a:p>
          <a:p>
            <a:pPr marL="492125" indent="-492125" algn="l">
              <a:lnSpc>
                <a:spcPts val="2340"/>
              </a:lnSpc>
              <a:spcBef>
                <a:spcPts val="0"/>
              </a:spcBef>
              <a:buFont typeface="Wingdings" panose="05000000000000000000" pitchFamily="2" charset="2"/>
              <a:buChar char="q"/>
            </a:pPr>
            <a:r>
              <a:rPr lang="en-GB" sz="2200" dirty="0" err="1"/>
              <a:t>Navajajte</a:t>
            </a:r>
            <a:r>
              <a:rPr lang="en-GB" sz="2200" dirty="0"/>
              <a:t> </a:t>
            </a:r>
            <a:r>
              <a:rPr lang="en-GB" sz="2200" dirty="0" err="1"/>
              <a:t>podrobnosti</a:t>
            </a:r>
            <a:r>
              <a:rPr lang="en-GB" sz="2200" dirty="0"/>
              <a:t> o </a:t>
            </a:r>
            <a:r>
              <a:rPr lang="en-GB" sz="2200" dirty="0" err="1"/>
              <a:t>konkretni</a:t>
            </a:r>
            <a:r>
              <a:rPr lang="en-GB" sz="2200" dirty="0"/>
              <a:t> </a:t>
            </a:r>
            <a:r>
              <a:rPr lang="en-GB" sz="2200" dirty="0" err="1"/>
              <a:t>nastanitvi</a:t>
            </a:r>
            <a:r>
              <a:rPr lang="en-GB" sz="2200" dirty="0"/>
              <a:t>, ki </a:t>
            </a:r>
            <a:r>
              <a:rPr lang="en-GB" sz="2200" dirty="0" err="1"/>
              <a:t>ste</a:t>
            </a:r>
            <a:r>
              <a:rPr lang="en-GB" sz="2200" dirty="0"/>
              <a:t> jo </a:t>
            </a:r>
            <a:r>
              <a:rPr lang="en-GB" sz="2200" dirty="0" err="1"/>
              <a:t>našli</a:t>
            </a:r>
            <a:r>
              <a:rPr lang="en-GB" sz="2200" dirty="0"/>
              <a:t> (</a:t>
            </a:r>
            <a:r>
              <a:rPr lang="en-GB" sz="2200" dirty="0" err="1"/>
              <a:t>ime</a:t>
            </a:r>
            <a:r>
              <a:rPr lang="en-GB" sz="2200" dirty="0"/>
              <a:t>, </a:t>
            </a:r>
            <a:r>
              <a:rPr lang="en-GB" sz="2200" dirty="0" err="1"/>
              <a:t>lokacija</a:t>
            </a:r>
            <a:r>
              <a:rPr lang="en-GB" sz="2200" dirty="0"/>
              <a:t> in </a:t>
            </a:r>
            <a:r>
              <a:rPr lang="en-GB" sz="2200" dirty="0" err="1"/>
              <a:t>edinstvene</a:t>
            </a:r>
            <a:r>
              <a:rPr lang="en-GB" sz="2200" dirty="0"/>
              <a:t> </a:t>
            </a:r>
            <a:r>
              <a:rPr lang="en-GB" sz="2200" dirty="0" err="1"/>
              <a:t>značilnosti</a:t>
            </a:r>
            <a:r>
              <a:rPr lang="en-GB" sz="2200" dirty="0"/>
              <a:t>).</a:t>
            </a:r>
            <a:endParaRPr lang="en-US" sz="2200" dirty="0"/>
          </a:p>
          <a:p>
            <a:pPr marL="492125" indent="-492125" algn="l">
              <a:lnSpc>
                <a:spcPts val="2340"/>
              </a:lnSpc>
              <a:spcBef>
                <a:spcPts val="0"/>
              </a:spcBef>
              <a:buFont typeface="Wingdings" panose="05000000000000000000" pitchFamily="2" charset="2"/>
              <a:buChar char="q"/>
            </a:pPr>
            <a:r>
              <a:rPr lang="en-GB" sz="2200" dirty="0" err="1"/>
              <a:t>Poudarite</a:t>
            </a:r>
            <a:r>
              <a:rPr lang="en-GB" sz="2200" dirty="0"/>
              <a:t>, </a:t>
            </a:r>
            <a:r>
              <a:rPr lang="en-GB" sz="2200" dirty="0" err="1"/>
              <a:t>kaj</a:t>
            </a:r>
            <a:r>
              <a:rPr lang="en-GB" sz="2200" dirty="0"/>
              <a:t> </a:t>
            </a:r>
            <a:r>
              <a:rPr lang="en-GB" sz="2200" dirty="0" err="1"/>
              <a:t>naredi</a:t>
            </a:r>
            <a:r>
              <a:rPr lang="en-GB" sz="2200" dirty="0"/>
              <a:t> to </a:t>
            </a:r>
            <a:r>
              <a:rPr lang="en-GB" sz="2200" dirty="0" err="1"/>
              <a:t>bivanje</a:t>
            </a:r>
            <a:r>
              <a:rPr lang="en-GB" sz="2200" dirty="0"/>
              <a:t> </a:t>
            </a:r>
            <a:r>
              <a:rPr lang="en-GB" sz="2200" dirty="0" err="1"/>
              <a:t>edinstveno</a:t>
            </a:r>
            <a:r>
              <a:rPr lang="en-GB" sz="2200" dirty="0"/>
              <a:t>, </a:t>
            </a:r>
            <a:r>
              <a:rPr lang="en-GB" sz="2200" dirty="0" err="1"/>
              <a:t>trajnostno</a:t>
            </a:r>
            <a:r>
              <a:rPr lang="en-GB" sz="2200" dirty="0"/>
              <a:t> </a:t>
            </a:r>
            <a:r>
              <a:rPr lang="en-GB" sz="2200" dirty="0" err="1"/>
              <a:t>ali</a:t>
            </a:r>
            <a:r>
              <a:rPr lang="en-GB" sz="2200" dirty="0"/>
              <a:t> </a:t>
            </a:r>
            <a:r>
              <a:rPr lang="en-GB" sz="2200" dirty="0" err="1"/>
              <a:t>privlačno</a:t>
            </a:r>
            <a:r>
              <a:rPr lang="en-GB" sz="2200" dirty="0"/>
              <a:t> za </a:t>
            </a:r>
            <a:r>
              <a:rPr lang="en-GB" sz="2200" dirty="0" err="1"/>
              <a:t>popotnike</a:t>
            </a:r>
            <a:r>
              <a:rPr lang="en-GB" sz="2200" dirty="0"/>
              <a:t>.</a:t>
            </a:r>
            <a:r>
              <a:rPr lang="en-US" sz="2200" dirty="0"/>
              <a:t> </a:t>
            </a:r>
          </a:p>
          <a:p>
            <a:pPr marL="492125" indent="-492125" algn="l">
              <a:lnSpc>
                <a:spcPts val="2340"/>
              </a:lnSpc>
              <a:spcBef>
                <a:spcPts val="0"/>
              </a:spcBef>
              <a:buFont typeface="Wingdings" panose="05000000000000000000" pitchFamily="2" charset="2"/>
              <a:buChar char="q"/>
            </a:pPr>
            <a:r>
              <a:rPr lang="en-GB" sz="2200" dirty="0" err="1"/>
              <a:t>Predstavljajte</a:t>
            </a:r>
            <a:r>
              <a:rPr lang="en-GB" sz="2200" dirty="0"/>
              <a:t> </a:t>
            </a:r>
            <a:r>
              <a:rPr lang="en-GB" sz="2200" dirty="0" err="1"/>
              <a:t>si</a:t>
            </a:r>
            <a:r>
              <a:rPr lang="en-GB" sz="2200" dirty="0"/>
              <a:t>, da </a:t>
            </a:r>
            <a:r>
              <a:rPr lang="en-GB" sz="2200" dirty="0" err="1"/>
              <a:t>promovirate</a:t>
            </a:r>
            <a:r>
              <a:rPr lang="en-GB" sz="2200" dirty="0"/>
              <a:t> </a:t>
            </a:r>
            <a:r>
              <a:rPr lang="en-GB" sz="2200" dirty="0" err="1"/>
              <a:t>nastanitev</a:t>
            </a:r>
            <a:r>
              <a:rPr lang="en-GB" sz="2200" dirty="0"/>
              <a:t> – </a:t>
            </a:r>
            <a:r>
              <a:rPr lang="en-GB" sz="2200" dirty="0" err="1"/>
              <a:t>kaj</a:t>
            </a:r>
            <a:r>
              <a:rPr lang="en-GB" sz="2200" dirty="0"/>
              <a:t> bi </a:t>
            </a:r>
            <a:r>
              <a:rPr lang="en-GB" sz="2200" dirty="0" err="1"/>
              <a:t>rekli</a:t>
            </a:r>
            <a:r>
              <a:rPr lang="en-GB" sz="2200" dirty="0"/>
              <a:t>, da bi </a:t>
            </a:r>
            <a:r>
              <a:rPr lang="en-GB" sz="2200" dirty="0" err="1"/>
              <a:t>nekoga</a:t>
            </a:r>
            <a:r>
              <a:rPr lang="en-GB" sz="2200" dirty="0"/>
              <a:t> </a:t>
            </a:r>
            <a:r>
              <a:rPr lang="en-GB" sz="2200" dirty="0" err="1"/>
              <a:t>prepričali</a:t>
            </a:r>
            <a:r>
              <a:rPr lang="en-GB" sz="2200" dirty="0"/>
              <a:t>, da jo </a:t>
            </a:r>
            <a:r>
              <a:rPr lang="en-GB" sz="2200" dirty="0" err="1"/>
              <a:t>rezervira</a:t>
            </a:r>
            <a:r>
              <a:rPr lang="en-GB" sz="2200" dirty="0"/>
              <a:t>?</a:t>
            </a:r>
            <a:endParaRPr lang="en-US" sz="2200" dirty="0"/>
          </a:p>
        </p:txBody>
      </p:sp>
      <p:sp>
        <p:nvSpPr>
          <p:cNvPr id="13" name="Slide Number Placeholder 5">
            <a:extLst>
              <a:ext uri="{FF2B5EF4-FFF2-40B4-BE49-F238E27FC236}">
                <a16:creationId xmlns:a16="http://schemas.microsoft.com/office/drawing/2014/main" id="{66DD725A-DA74-4EE0-5E33-2962FB68965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19</a:t>
            </a:fld>
            <a:endParaRPr lang="fr-CA" sz="1200" dirty="0">
              <a:solidFill>
                <a:schemeClr val="bg1"/>
              </a:solidFill>
            </a:endParaRPr>
          </a:p>
        </p:txBody>
      </p:sp>
    </p:spTree>
    <p:extLst>
      <p:ext uri="{BB962C8B-B14F-4D97-AF65-F5344CB8AC3E}">
        <p14:creationId xmlns:p14="http://schemas.microsoft.com/office/powerpoint/2010/main" val="214411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999EF8C-D533-AF42-C19B-478F5E5FDCF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303440"/>
            <a:ext cx="4847481" cy="3066422"/>
          </a:xfrm>
        </p:spPr>
        <p:txBody>
          <a:bodyPr lIns="91440" tIns="45720" rIns="91440" bIns="45720" anchor="t">
            <a:noAutofit/>
          </a:bodyPr>
          <a:lstStyle/>
          <a:p>
            <a:pPr>
              <a:spcAft>
                <a:spcPts val="600"/>
              </a:spcAft>
            </a:pPr>
            <a:r>
              <a:rPr lang="en-US" sz="3200" b="1" dirty="0"/>
              <a:t>1. del:</a:t>
            </a:r>
          </a:p>
          <a:p>
            <a:pPr>
              <a:lnSpc>
                <a:spcPts val="2620"/>
              </a:lnSpc>
            </a:pPr>
            <a:r>
              <a:rPr lang="en-US" sz="2600" dirty="0" err="1"/>
              <a:t>Uvod</a:t>
            </a:r>
            <a:r>
              <a:rPr lang="en-US" sz="2600" dirty="0"/>
              <a:t> v </a:t>
            </a:r>
            <a:r>
              <a:rPr lang="en-US" sz="2600" dirty="0" err="1"/>
              <a:t>alternativne</a:t>
            </a:r>
            <a:r>
              <a:rPr lang="en-US" sz="2600" dirty="0"/>
              <a:t> </a:t>
            </a:r>
            <a:r>
              <a:rPr lang="en-US" sz="2600" dirty="0" err="1"/>
              <a:t>nastanitve</a:t>
            </a:r>
            <a:endParaRPr lang="en-US" sz="2600" dirty="0" err="1">
              <a:ea typeface="Calibri"/>
              <a:cs typeface="Calibri"/>
            </a:endParaRPr>
          </a:p>
          <a:p>
            <a:pPr>
              <a:spcAft>
                <a:spcPts val="600"/>
              </a:spcAft>
            </a:pPr>
            <a:endParaRPr lang="en-US" sz="1600" dirty="0"/>
          </a:p>
          <a:p>
            <a:pPr>
              <a:spcAft>
                <a:spcPts val="600"/>
              </a:spcAft>
            </a:pPr>
            <a:r>
              <a:rPr lang="en-US" sz="3200" b="1" dirty="0"/>
              <a:t>2. del:</a:t>
            </a:r>
          </a:p>
          <a:p>
            <a:pPr>
              <a:lnSpc>
                <a:spcPts val="2620"/>
              </a:lnSpc>
            </a:pPr>
            <a:r>
              <a:rPr lang="en-US" sz="2600" dirty="0" err="1"/>
              <a:t>Zakaj</a:t>
            </a:r>
            <a:r>
              <a:rPr lang="en-US" sz="2600" dirty="0"/>
              <a:t> je to </a:t>
            </a:r>
            <a:r>
              <a:rPr lang="en-US" sz="2600" dirty="0" err="1"/>
              <a:t>zdaj</a:t>
            </a:r>
            <a:r>
              <a:rPr lang="en-US" sz="2600" dirty="0"/>
              <a:t> </a:t>
            </a:r>
            <a:r>
              <a:rPr lang="en-US" sz="2600" dirty="0" err="1"/>
              <a:t>pomembno</a:t>
            </a:r>
            <a:r>
              <a:rPr lang="en-US" sz="2600" dirty="0"/>
              <a:t>: </a:t>
            </a:r>
            <a:r>
              <a:rPr lang="en-US" sz="2600" dirty="0" err="1"/>
              <a:t>spreminjajoče</a:t>
            </a:r>
            <a:r>
              <a:rPr lang="en-US" sz="2600" dirty="0"/>
              <a:t> se </a:t>
            </a:r>
            <a:r>
              <a:rPr lang="en-US" sz="2600" dirty="0" err="1"/>
              <a:t>motivacije</a:t>
            </a:r>
            <a:r>
              <a:rPr lang="en-US" sz="2600" dirty="0"/>
              <a:t> </a:t>
            </a:r>
            <a:r>
              <a:rPr lang="en-US" sz="2600" dirty="0" err="1"/>
              <a:t>gostov</a:t>
            </a:r>
            <a:r>
              <a:rPr lang="en-US" sz="2600" dirty="0"/>
              <a:t> in </a:t>
            </a:r>
            <a:r>
              <a:rPr lang="en-US" sz="2600" dirty="0" err="1"/>
              <a:t>spremembe</a:t>
            </a:r>
            <a:r>
              <a:rPr lang="en-US" sz="2600" dirty="0"/>
              <a:t> </a:t>
            </a:r>
            <a:r>
              <a:rPr lang="en-US" sz="2600" dirty="0" err="1"/>
              <a:t>na</a:t>
            </a:r>
            <a:r>
              <a:rPr lang="en-US" sz="2600" dirty="0"/>
              <a:t> </a:t>
            </a:r>
            <a:r>
              <a:rPr lang="en-US" sz="2600" dirty="0" err="1"/>
              <a:t>trgu</a:t>
            </a:r>
            <a:endParaRPr lang="en-IE" sz="2600" dirty="0" err="1"/>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 1 (1. del)</a:t>
            </a:r>
            <a:endParaRPr lang="en-GB" sz="4800" b="1" dirty="0"/>
          </a:p>
        </p:txBody>
      </p:sp>
      <p:cxnSp>
        <p:nvCxnSpPr>
          <p:cNvPr id="6" name="Straight Connector 5">
            <a:extLst>
              <a:ext uri="{FF2B5EF4-FFF2-40B4-BE49-F238E27FC236}">
                <a16:creationId xmlns:a16="http://schemas.microsoft.com/office/drawing/2014/main" id="{85D86FCB-88EB-303F-232B-981C66352980}"/>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Avtor fotografije:</a:t>
            </a:r>
          </a:p>
        </p:txBody>
      </p:sp>
      <p:pic>
        <p:nvPicPr>
          <p:cNvPr id="8" name="Picture Placeholder 7" descr="A triangular shaped house with grass and a fence&#10;&#10;AI-generated content may be incorrect.">
            <a:extLst>
              <a:ext uri="{FF2B5EF4-FFF2-40B4-BE49-F238E27FC236}">
                <a16:creationId xmlns:a16="http://schemas.microsoft.com/office/drawing/2014/main" id="{381B990A-5C95-7EC6-FF13-AA1010FAC83F}"/>
              </a:ext>
            </a:extLst>
          </p:cNvPr>
          <p:cNvPicPr>
            <a:picLocks noGrp="1" noChangeAspect="1"/>
          </p:cNvPicPr>
          <p:nvPr>
            <p:ph type="pic" sz="quarter" idx="19"/>
          </p:nvPr>
        </p:nvPicPr>
        <p:blipFill>
          <a:blip r:embed="rId2"/>
          <a:srcRect l="9508" r="9508"/>
          <a:stretch>
            <a:fillRect/>
          </a:stretch>
        </p:blipFill>
        <p:spPr/>
      </p:pic>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Tree>
    <p:extLst>
      <p:ext uri="{BB962C8B-B14F-4D97-AF65-F5344CB8AC3E}">
        <p14:creationId xmlns:p14="http://schemas.microsoft.com/office/powerpoint/2010/main" val="337038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424A-050E-739C-6A84-81002B4FAD33}"/>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B259B059-6ABE-DF66-C408-EE51BBADA7C7}"/>
              </a:ext>
            </a:extLst>
          </p:cNvPr>
          <p:cNvSpPr/>
          <p:nvPr/>
        </p:nvSpPr>
        <p:spPr>
          <a:xfrm>
            <a:off x="0" y="433421"/>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90453CD3-DF5D-1A73-14FF-B912C257FC61}"/>
              </a:ext>
            </a:extLst>
          </p:cNvPr>
          <p:cNvSpPr txBox="1">
            <a:spLocks/>
          </p:cNvSpPr>
          <p:nvPr/>
        </p:nvSpPr>
        <p:spPr>
          <a:xfrm>
            <a:off x="250938" y="548017"/>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Raziskovanje alternativnih možnosti nastanitve</a:t>
            </a:r>
          </a:p>
        </p:txBody>
      </p:sp>
      <p:graphicFrame>
        <p:nvGraphicFramePr>
          <p:cNvPr id="8" name="Table 7">
            <a:extLst>
              <a:ext uri="{FF2B5EF4-FFF2-40B4-BE49-F238E27FC236}">
                <a16:creationId xmlns:a16="http://schemas.microsoft.com/office/drawing/2014/main" id="{271382D3-FB99-DDCF-5ED6-0D9B1FC5D0A7}"/>
              </a:ext>
            </a:extLst>
          </p:cNvPr>
          <p:cNvGraphicFramePr>
            <a:graphicFrameLocks noGrp="1"/>
          </p:cNvGraphicFramePr>
          <p:nvPr>
            <p:extLst>
              <p:ext uri="{D42A27DB-BD31-4B8C-83A1-F6EECF244321}">
                <p14:modId xmlns:p14="http://schemas.microsoft.com/office/powerpoint/2010/main" val="1741228354"/>
              </p:ext>
            </p:extLst>
          </p:nvPr>
        </p:nvGraphicFramePr>
        <p:xfrm>
          <a:off x="888016" y="1975196"/>
          <a:ext cx="10394066" cy="4206240"/>
        </p:xfrm>
        <a:graphic>
          <a:graphicData uri="http://schemas.openxmlformats.org/drawingml/2006/table">
            <a:tbl>
              <a:tblPr firstRow="1" bandRow="1">
                <a:tableStyleId>{5C22544A-7EE6-4342-B048-85BDC9FD1C3A}</a:tableStyleId>
              </a:tblPr>
              <a:tblGrid>
                <a:gridCol w="1855184">
                  <a:extLst>
                    <a:ext uri="{9D8B030D-6E8A-4147-A177-3AD203B41FA5}">
                      <a16:colId xmlns:a16="http://schemas.microsoft.com/office/drawing/2014/main" val="2947246601"/>
                    </a:ext>
                  </a:extLst>
                </a:gridCol>
                <a:gridCol w="1742135">
                  <a:extLst>
                    <a:ext uri="{9D8B030D-6E8A-4147-A177-3AD203B41FA5}">
                      <a16:colId xmlns:a16="http://schemas.microsoft.com/office/drawing/2014/main" val="383180453"/>
                    </a:ext>
                  </a:extLst>
                </a:gridCol>
                <a:gridCol w="1606183">
                  <a:extLst>
                    <a:ext uri="{9D8B030D-6E8A-4147-A177-3AD203B41FA5}">
                      <a16:colId xmlns:a16="http://schemas.microsoft.com/office/drawing/2014/main" val="2084535809"/>
                    </a:ext>
                  </a:extLst>
                </a:gridCol>
                <a:gridCol w="2176832">
                  <a:extLst>
                    <a:ext uri="{9D8B030D-6E8A-4147-A177-3AD203B41FA5}">
                      <a16:colId xmlns:a16="http://schemas.microsoft.com/office/drawing/2014/main" val="4224813332"/>
                    </a:ext>
                  </a:extLst>
                </a:gridCol>
                <a:gridCol w="3013732">
                  <a:extLst>
                    <a:ext uri="{9D8B030D-6E8A-4147-A177-3AD203B41FA5}">
                      <a16:colId xmlns:a16="http://schemas.microsoft.com/office/drawing/2014/main" val="199668036"/>
                    </a:ext>
                  </a:extLst>
                </a:gridCol>
              </a:tblGrid>
              <a:tr h="370840">
                <a:tc>
                  <a:txBody>
                    <a:bodyPr/>
                    <a:lstStyle/>
                    <a:p>
                      <a:r>
                        <a:rPr lang="en-IE" b="1" dirty="0" err="1"/>
                        <a:t>Vrsta</a:t>
                      </a:r>
                      <a:r>
                        <a:rPr lang="en-IE" b="1" dirty="0"/>
                        <a:t> </a:t>
                      </a:r>
                      <a:r>
                        <a:rPr lang="en-IE" b="1" dirty="0" err="1"/>
                        <a:t>nastanitve</a:t>
                      </a:r>
                      <a:endParaRPr lang="en-IE" dirty="0" err="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GB" b="1" dirty="0" err="1"/>
                        <a:t>Opredelite</a:t>
                      </a:r>
                      <a:r>
                        <a:rPr lang="en-GB" b="1" dirty="0"/>
                        <a:t> in </a:t>
                      </a:r>
                      <a:r>
                        <a:rPr lang="en-GB" b="1" dirty="0" err="1"/>
                        <a:t>na</a:t>
                      </a:r>
                      <a:r>
                        <a:rPr lang="en-GB" b="1" dirty="0"/>
                        <a:t> </a:t>
                      </a:r>
                      <a:r>
                        <a:rPr lang="en-GB" b="1" dirty="0" err="1"/>
                        <a:t>kratko</a:t>
                      </a:r>
                      <a:r>
                        <a:rPr lang="en-GB" b="1" dirty="0"/>
                        <a:t> </a:t>
                      </a:r>
                      <a:r>
                        <a:rPr lang="en-GB" b="1" dirty="0" err="1"/>
                        <a:t>pojasnite</a:t>
                      </a:r>
                      <a:r>
                        <a:rPr lang="en-GB" b="1" dirty="0"/>
                        <a:t> </a:t>
                      </a:r>
                      <a:r>
                        <a:rPr lang="en-GB" b="1" dirty="0" err="1"/>
                        <a:t>njene</a:t>
                      </a:r>
                      <a:r>
                        <a:rPr lang="en-GB" b="1" dirty="0"/>
                        <a:t> </a:t>
                      </a:r>
                      <a:r>
                        <a:rPr lang="en-GB" b="1" dirty="0" err="1"/>
                        <a:t>ključne</a:t>
                      </a:r>
                      <a:r>
                        <a:rPr lang="en-GB" b="1" dirty="0"/>
                        <a:t> </a:t>
                      </a:r>
                      <a:r>
                        <a:rPr lang="en-GB" b="1" dirty="0" err="1"/>
                        <a:t>značilnosti</a:t>
                      </a:r>
                      <a:endParaRPr lang="en-IE" dirty="0" err="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Primer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dirty="0" err="1"/>
                        <a:t>Zakaj</a:t>
                      </a:r>
                      <a:r>
                        <a:rPr lang="en-IE" dirty="0"/>
                        <a:t> je </a:t>
                      </a:r>
                      <a:r>
                        <a:rPr lang="en-IE" dirty="0" err="1"/>
                        <a:t>posebna</a:t>
                      </a:r>
                      <a:r>
                        <a:rPr lang="en-I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GB" dirty="0"/>
                        <a:t>Prepričajte nekoga, da jo rezervira</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err="1">
                          <a:solidFill>
                            <a:srgbClr val="414141"/>
                          </a:solidFill>
                          <a:latin typeface="+mn-lt"/>
                          <a:ea typeface="+mn-ea"/>
                          <a:cs typeface="+mn-cs"/>
                        </a:rPr>
                        <a:t>Agroturizem</a:t>
                      </a:r>
                      <a:r>
                        <a:rPr lang="en-IE" sz="1800" b="1" kern="1200" dirty="0">
                          <a:solidFill>
                            <a:srgbClr val="41414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err="1">
                          <a:solidFill>
                            <a:srgbClr val="414141"/>
                          </a:solidFill>
                          <a:latin typeface="+mn-lt"/>
                          <a:ea typeface="+mn-ea"/>
                          <a:cs typeface="+mn-cs"/>
                        </a:rPr>
                        <a:t>Glamping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err="1">
                          <a:solidFill>
                            <a:srgbClr val="414141"/>
                          </a:solidFill>
                          <a:latin typeface="+mn-lt"/>
                          <a:ea typeface="+mn-ea"/>
                          <a:cs typeface="+mn-cs"/>
                        </a:rPr>
                        <a:t>Razpršeni</a:t>
                      </a:r>
                      <a:r>
                        <a:rPr lang="en-IE" sz="1800" b="1" kern="1200" dirty="0">
                          <a:solidFill>
                            <a:srgbClr val="414141"/>
                          </a:solidFill>
                          <a:latin typeface="+mn-lt"/>
                          <a:ea typeface="+mn-ea"/>
                          <a:cs typeface="+mn-cs"/>
                        </a:rPr>
                        <a:t> </a:t>
                      </a:r>
                      <a:r>
                        <a:rPr lang="en-IE" sz="1800" b="1" kern="1200" dirty="0" err="1">
                          <a:solidFill>
                            <a:srgbClr val="414141"/>
                          </a:solidFill>
                          <a:latin typeface="+mn-lt"/>
                          <a:ea typeface="+mn-ea"/>
                          <a:cs typeface="+mn-cs"/>
                        </a:rPr>
                        <a:t>hoteli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err="1">
                          <a:solidFill>
                            <a:srgbClr val="414141"/>
                          </a:solidFill>
                          <a:latin typeface="+mn-lt"/>
                          <a:ea typeface="+mn-ea"/>
                          <a:cs typeface="+mn-cs"/>
                        </a:rPr>
                        <a:t>Hišice</a:t>
                      </a:r>
                      <a:r>
                        <a:rPr lang="en-IE" sz="1800" b="1" kern="1200" dirty="0">
                          <a:solidFill>
                            <a:srgbClr val="414141"/>
                          </a:solidFill>
                          <a:latin typeface="+mn-lt"/>
                          <a:ea typeface="+mn-ea"/>
                          <a:cs typeface="+mn-cs"/>
                        </a:rPr>
                        <a:t> </a:t>
                      </a:r>
                      <a:r>
                        <a:rPr lang="en-IE" sz="1800" b="1" kern="1200" dirty="0" err="1">
                          <a:solidFill>
                            <a:srgbClr val="414141"/>
                          </a:solidFill>
                          <a:latin typeface="+mn-lt"/>
                          <a:ea typeface="+mn-ea"/>
                          <a:cs typeface="+mn-cs"/>
                        </a:rPr>
                        <a:t>na</a:t>
                      </a:r>
                      <a:r>
                        <a:rPr lang="en-IE" sz="1800" b="1" kern="1200" dirty="0">
                          <a:solidFill>
                            <a:srgbClr val="414141"/>
                          </a:solidFill>
                          <a:latin typeface="+mn-lt"/>
                          <a:ea typeface="+mn-ea"/>
                          <a:cs typeface="+mn-cs"/>
                        </a:rPr>
                        <a:t> </a:t>
                      </a:r>
                      <a:r>
                        <a:rPr lang="en-IE" sz="1800" b="1" kern="1200" dirty="0" err="1">
                          <a:solidFill>
                            <a:srgbClr val="414141"/>
                          </a:solidFill>
                          <a:latin typeface="+mn-lt"/>
                          <a:ea typeface="+mn-ea"/>
                          <a:cs typeface="+mn-cs"/>
                        </a:rPr>
                        <a:t>drevesih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err="1">
                          <a:solidFill>
                            <a:srgbClr val="414141"/>
                          </a:solidFill>
                          <a:latin typeface="+mn-lt"/>
                          <a:ea typeface="+mn-ea"/>
                          <a:cs typeface="+mn-cs"/>
                        </a:rPr>
                        <a:t>Hišice</a:t>
                      </a:r>
                      <a:r>
                        <a:rPr lang="en-IE" sz="1800" b="1" kern="1200" dirty="0">
                          <a:solidFill>
                            <a:srgbClr val="414141"/>
                          </a:solidFill>
                          <a:latin typeface="+mn-lt"/>
                          <a:ea typeface="+mn-ea"/>
                          <a:cs typeface="+mn-cs"/>
                        </a:rPr>
                        <a:t> </a:t>
                      </a:r>
                      <a:r>
                        <a:rPr lang="en-IE" sz="1800" b="1" kern="1200" dirty="0" err="1">
                          <a:solidFill>
                            <a:srgbClr val="414141"/>
                          </a:solidFill>
                          <a:latin typeface="+mn-lt"/>
                          <a:ea typeface="+mn-ea"/>
                          <a:cs typeface="+mn-cs"/>
                        </a:rPr>
                        <a:t>na</a:t>
                      </a:r>
                      <a:r>
                        <a:rPr lang="en-IE" sz="1800" b="1" kern="1200" dirty="0">
                          <a:solidFill>
                            <a:srgbClr val="414141"/>
                          </a:solidFill>
                          <a:latin typeface="+mn-lt"/>
                          <a:ea typeface="+mn-ea"/>
                          <a:cs typeface="+mn-cs"/>
                        </a:rPr>
                        <a:t> </a:t>
                      </a:r>
                      <a:r>
                        <a:rPr lang="en-IE" sz="1800" b="1" kern="1200" dirty="0" err="1">
                          <a:solidFill>
                            <a:srgbClr val="414141"/>
                          </a:solidFill>
                          <a:latin typeface="+mn-lt"/>
                          <a:ea typeface="+mn-ea"/>
                          <a:cs typeface="+mn-cs"/>
                        </a:rPr>
                        <a:t>vodi</a:t>
                      </a:r>
                      <a:r>
                        <a:rPr lang="en-IE" sz="1800" b="1" kern="1200" dirty="0">
                          <a:solidFill>
                            <a:srgbClr val="414141"/>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Hostli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n-IE" sz="1800" b="1" kern="1200" dirty="0">
                          <a:solidFill>
                            <a:srgbClr val="414141"/>
                          </a:solidFill>
                          <a:latin typeface="+mn-lt"/>
                          <a:ea typeface="+mn-ea"/>
                          <a:cs typeface="+mn-cs"/>
                        </a:rPr>
                        <a:t>Eko </a:t>
                      </a:r>
                      <a:r>
                        <a:rPr lang="en-IE" sz="1800" b="1" kern="1200" dirty="0" err="1">
                          <a:solidFill>
                            <a:srgbClr val="414141"/>
                          </a:solidFill>
                          <a:latin typeface="+mn-lt"/>
                          <a:ea typeface="+mn-ea"/>
                          <a:cs typeface="+mn-cs"/>
                        </a:rPr>
                        <a:t>koče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4106869"/>
                  </a:ext>
                </a:extLst>
              </a:tr>
            </a:tbl>
          </a:graphicData>
        </a:graphic>
      </p:graphicFrame>
      <p:sp>
        <p:nvSpPr>
          <p:cNvPr id="3" name="TextBox 2">
            <a:extLst>
              <a:ext uri="{FF2B5EF4-FFF2-40B4-BE49-F238E27FC236}">
                <a16:creationId xmlns:a16="http://schemas.microsoft.com/office/drawing/2014/main" id="{D2FB8892-0BDE-7A28-1B11-56FCD18EAB17}"/>
              </a:ext>
            </a:extLst>
          </p:cNvPr>
          <p:cNvSpPr txBox="1"/>
          <p:nvPr/>
        </p:nvSpPr>
        <p:spPr>
          <a:xfrm>
            <a:off x="792766" y="1504178"/>
            <a:ext cx="11045266" cy="430887"/>
          </a:xfrm>
          <a:prstGeom prst="rect">
            <a:avLst/>
          </a:prstGeom>
          <a:noFill/>
        </p:spPr>
        <p:txBody>
          <a:bodyPr wrap="square" lIns="91440" tIns="45720" rIns="91440" bIns="45720" anchor="t">
            <a:spAutoFit/>
          </a:bodyPr>
          <a:lstStyle/>
          <a:p>
            <a:r>
              <a:rPr lang="en-US" sz="2200" dirty="0" err="1">
                <a:solidFill>
                  <a:srgbClr val="414141"/>
                </a:solidFill>
              </a:rPr>
              <a:t>Izpolnite</a:t>
            </a:r>
            <a:r>
              <a:rPr lang="en-US" sz="2200" dirty="0">
                <a:solidFill>
                  <a:srgbClr val="414141"/>
                </a:solidFill>
              </a:rPr>
              <a:t> </a:t>
            </a:r>
            <a:r>
              <a:rPr lang="en-US" sz="2200" dirty="0" err="1">
                <a:solidFill>
                  <a:srgbClr val="414141"/>
                </a:solidFill>
              </a:rPr>
              <a:t>vsako</a:t>
            </a:r>
            <a:r>
              <a:rPr lang="en-US" sz="2200" dirty="0">
                <a:solidFill>
                  <a:srgbClr val="414141"/>
                </a:solidFill>
              </a:rPr>
              <a:t> </a:t>
            </a:r>
            <a:r>
              <a:rPr lang="en-US" sz="2200" dirty="0" err="1">
                <a:solidFill>
                  <a:srgbClr val="414141"/>
                </a:solidFill>
              </a:rPr>
              <a:t>izmed</a:t>
            </a:r>
            <a:r>
              <a:rPr lang="en-US" sz="2200" dirty="0">
                <a:solidFill>
                  <a:srgbClr val="414141"/>
                </a:solidFill>
              </a:rPr>
              <a:t> </a:t>
            </a:r>
            <a:r>
              <a:rPr lang="en-US" sz="2200" dirty="0" err="1">
                <a:solidFill>
                  <a:srgbClr val="414141"/>
                </a:solidFill>
              </a:rPr>
              <a:t>naslednjih</a:t>
            </a:r>
            <a:r>
              <a:rPr lang="en-US" sz="2200" dirty="0">
                <a:solidFill>
                  <a:srgbClr val="414141"/>
                </a:solidFill>
              </a:rPr>
              <a:t> </a:t>
            </a:r>
            <a:r>
              <a:rPr lang="en-US" sz="2200" dirty="0" err="1">
                <a:solidFill>
                  <a:srgbClr val="414141"/>
                </a:solidFill>
              </a:rPr>
              <a:t>kategorij</a:t>
            </a:r>
            <a:r>
              <a:rPr lang="en-US" sz="2200" dirty="0">
                <a:solidFill>
                  <a:srgbClr val="414141"/>
                </a:solidFill>
              </a:rPr>
              <a:t> </a:t>
            </a:r>
            <a:r>
              <a:rPr lang="en-US" sz="2200" dirty="0" err="1">
                <a:solidFill>
                  <a:srgbClr val="414141"/>
                </a:solidFill>
              </a:rPr>
              <a:t>na</a:t>
            </a:r>
            <a:r>
              <a:rPr lang="en-US" sz="2200" dirty="0">
                <a:solidFill>
                  <a:srgbClr val="414141"/>
                </a:solidFill>
              </a:rPr>
              <a:t> </a:t>
            </a:r>
            <a:r>
              <a:rPr lang="en-US" sz="2200" dirty="0" err="1">
                <a:solidFill>
                  <a:srgbClr val="414141"/>
                </a:solidFill>
              </a:rPr>
              <a:t>podlagi</a:t>
            </a:r>
            <a:r>
              <a:rPr lang="en-US" sz="2200" dirty="0">
                <a:solidFill>
                  <a:srgbClr val="414141"/>
                </a:solidFill>
              </a:rPr>
              <a:t> </a:t>
            </a:r>
            <a:r>
              <a:rPr lang="en-US" sz="2200" dirty="0" err="1">
                <a:solidFill>
                  <a:srgbClr val="414141"/>
                </a:solidFill>
              </a:rPr>
              <a:t>vašega</a:t>
            </a:r>
            <a:r>
              <a:rPr lang="en-US" sz="2200" dirty="0">
                <a:solidFill>
                  <a:srgbClr val="414141"/>
                </a:solidFill>
              </a:rPr>
              <a:t> </a:t>
            </a:r>
            <a:r>
              <a:rPr lang="en-US" sz="2200" dirty="0" err="1">
                <a:solidFill>
                  <a:srgbClr val="414141"/>
                </a:solidFill>
              </a:rPr>
              <a:t>raziskovanja</a:t>
            </a:r>
            <a:r>
              <a:rPr lang="en-US" sz="2200" dirty="0">
                <a:solidFill>
                  <a:srgbClr val="414141"/>
                </a:solidFill>
              </a:rPr>
              <a:t>. </a:t>
            </a:r>
          </a:p>
        </p:txBody>
      </p:sp>
      <p:sp>
        <p:nvSpPr>
          <p:cNvPr id="4" name="Slide Number Placeholder 5">
            <a:extLst>
              <a:ext uri="{FF2B5EF4-FFF2-40B4-BE49-F238E27FC236}">
                <a16:creationId xmlns:a16="http://schemas.microsoft.com/office/drawing/2014/main" id="{D484BF53-9D93-BADB-78A4-1A7BAFAA10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20</a:t>
            </a:fld>
            <a:endParaRPr lang="fr-CA" sz="1200" dirty="0">
              <a:solidFill>
                <a:schemeClr val="bg1"/>
              </a:solidFill>
            </a:endParaRPr>
          </a:p>
        </p:txBody>
      </p:sp>
    </p:spTree>
    <p:extLst>
      <p:ext uri="{BB962C8B-B14F-4D97-AF65-F5344CB8AC3E}">
        <p14:creationId xmlns:p14="http://schemas.microsoft.com/office/powerpoint/2010/main" val="199625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B7D32-4986-ACAD-4B21-EAED22CE7794}"/>
            </a:ext>
          </a:extLst>
        </p:cNvPr>
        <p:cNvGrpSpPr/>
        <p:nvPr/>
      </p:nvGrpSpPr>
      <p:grpSpPr>
        <a:xfrm>
          <a:off x="0" y="0"/>
          <a:ext cx="0" cy="0"/>
          <a:chOff x="0" y="0"/>
          <a:chExt cx="0" cy="0"/>
        </a:xfrm>
      </p:grpSpPr>
      <p:sp>
        <p:nvSpPr>
          <p:cNvPr id="11" name="Text Placeholder 4">
            <a:extLst>
              <a:ext uri="{FF2B5EF4-FFF2-40B4-BE49-F238E27FC236}">
                <a16:creationId xmlns:a16="http://schemas.microsoft.com/office/drawing/2014/main" id="{EF508E97-9DED-B3EB-83ED-9087C365F81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12" name="Text Placeholder 5">
            <a:extLst>
              <a:ext uri="{FF2B5EF4-FFF2-40B4-BE49-F238E27FC236}">
                <a16:creationId xmlns:a16="http://schemas.microsoft.com/office/drawing/2014/main" id="{730418E8-B5C3-DD49-1778-9F4E946B1AE6}"/>
              </a:ext>
            </a:extLst>
          </p:cNvPr>
          <p:cNvSpPr>
            <a:spLocks noGrp="1"/>
          </p:cNvSpPr>
          <p:nvPr>
            <p:ph type="body" sz="quarter" idx="19"/>
          </p:nvPr>
        </p:nvSpPr>
        <p:spPr>
          <a:xfrm>
            <a:off x="423358" y="941779"/>
            <a:ext cx="1197303" cy="385564"/>
          </a:xfrm>
        </p:spPr>
        <p:txBody>
          <a:bodyPr/>
          <a:lstStyle/>
          <a:p>
            <a:r>
              <a:rPr lang="en-US" dirty="0"/>
              <a:t>02</a:t>
            </a:r>
          </a:p>
        </p:txBody>
      </p:sp>
      <p:sp>
        <p:nvSpPr>
          <p:cNvPr id="13" name="Text Placeholder 6">
            <a:extLst>
              <a:ext uri="{FF2B5EF4-FFF2-40B4-BE49-F238E27FC236}">
                <a16:creationId xmlns:a16="http://schemas.microsoft.com/office/drawing/2014/main" id="{A4D7F45F-7067-C556-405C-CE9DA8B4A3C4}"/>
              </a:ext>
            </a:extLst>
          </p:cNvPr>
          <p:cNvSpPr txBox="1">
            <a:spLocks/>
          </p:cNvSpPr>
          <p:nvPr/>
        </p:nvSpPr>
        <p:spPr>
          <a:xfrm>
            <a:off x="4061012" y="732734"/>
            <a:ext cx="7315200"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GB" sz="2800" dirty="0" err="1"/>
              <a:t>Rastoče</a:t>
            </a:r>
            <a:r>
              <a:rPr lang="en-GB" sz="2800" dirty="0"/>
              <a:t> </a:t>
            </a:r>
            <a:r>
              <a:rPr lang="en-GB" sz="2800" dirty="0" err="1"/>
              <a:t>povpraševanje</a:t>
            </a:r>
            <a:r>
              <a:rPr lang="en-GB" sz="2800" dirty="0"/>
              <a:t>, </a:t>
            </a:r>
            <a:r>
              <a:rPr lang="en-GB" sz="2800" dirty="0" err="1"/>
              <a:t>prilagodljivost</a:t>
            </a:r>
            <a:r>
              <a:rPr lang="en-GB" sz="2800" dirty="0"/>
              <a:t> </a:t>
            </a:r>
            <a:r>
              <a:rPr lang="en-GB" sz="2800" dirty="0" err="1"/>
              <a:t>formatov</a:t>
            </a:r>
            <a:r>
              <a:rPr lang="en-GB" sz="2800" dirty="0"/>
              <a:t> in </a:t>
            </a:r>
            <a:r>
              <a:rPr lang="en-GB" sz="2800" dirty="0" err="1"/>
              <a:t>nizki</a:t>
            </a:r>
            <a:r>
              <a:rPr lang="en-GB" sz="2800" dirty="0"/>
              <a:t> </a:t>
            </a:r>
            <a:r>
              <a:rPr lang="en-GB" sz="2800" dirty="0" err="1"/>
              <a:t>stroški</a:t>
            </a:r>
            <a:r>
              <a:rPr lang="en-GB" sz="2800" dirty="0"/>
              <a:t> </a:t>
            </a:r>
            <a:r>
              <a:rPr lang="en-GB" sz="2800" dirty="0" err="1"/>
              <a:t>nastanitve</a:t>
            </a:r>
            <a:r>
              <a:rPr lang="en-GB" sz="2800" dirty="0"/>
              <a:t> </a:t>
            </a:r>
            <a:r>
              <a:rPr lang="en-GB" sz="2800" dirty="0" err="1"/>
              <a:t>razkrivajo</a:t>
            </a:r>
            <a:r>
              <a:rPr lang="en-GB" sz="2800" dirty="0"/>
              <a:t> </a:t>
            </a:r>
            <a:r>
              <a:rPr lang="en-GB" sz="2800" dirty="0" err="1"/>
              <a:t>komercialno</a:t>
            </a:r>
            <a:r>
              <a:rPr lang="en-GB" sz="2800" dirty="0"/>
              <a:t> </a:t>
            </a:r>
            <a:r>
              <a:rPr lang="en-GB" sz="2800" dirty="0" err="1"/>
              <a:t>privlačnost</a:t>
            </a:r>
            <a:r>
              <a:rPr lang="en-GB" sz="2800" dirty="0"/>
              <a:t> </a:t>
            </a:r>
            <a:r>
              <a:rPr lang="en-GB" sz="2800" dirty="0" err="1"/>
              <a:t>alternativnih</a:t>
            </a:r>
            <a:r>
              <a:rPr lang="en-GB" sz="2800" dirty="0"/>
              <a:t> </a:t>
            </a:r>
            <a:r>
              <a:rPr lang="en-GB" sz="2800" dirty="0" err="1"/>
              <a:t>nastanitev</a:t>
            </a:r>
            <a:endParaRPr lang="en-GB" sz="2800" dirty="0" err="1">
              <a:ea typeface="Calibri"/>
              <a:cs typeface="Calibri"/>
            </a:endParaRPr>
          </a:p>
        </p:txBody>
      </p:sp>
      <p:sp>
        <p:nvSpPr>
          <p:cNvPr id="14" name="Text Placeholder 3">
            <a:extLst>
              <a:ext uri="{FF2B5EF4-FFF2-40B4-BE49-F238E27FC236}">
                <a16:creationId xmlns:a16="http://schemas.microsoft.com/office/drawing/2014/main" id="{A0DABD0D-BB06-5F92-B394-534EBE4C2F7D}"/>
              </a:ext>
            </a:extLst>
          </p:cNvPr>
          <p:cNvSpPr txBox="1">
            <a:spLocks/>
          </p:cNvSpPr>
          <p:nvPr/>
        </p:nvSpPr>
        <p:spPr>
          <a:xfrm>
            <a:off x="4061012" y="2541493"/>
            <a:ext cx="7491868" cy="405557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err="1">
                <a:latin typeface="Calibri"/>
                <a:ea typeface="Calibri"/>
                <a:cs typeface="Calibri"/>
              </a:rPr>
              <a:t>Raziščite</a:t>
            </a:r>
            <a:r>
              <a:rPr lang="en-GB" dirty="0">
                <a:latin typeface="Calibri"/>
                <a:ea typeface="Calibri"/>
                <a:cs typeface="Calibri"/>
              </a:rPr>
              <a:t> </a:t>
            </a:r>
            <a:r>
              <a:rPr lang="en-GB" dirty="0" err="1">
                <a:latin typeface="Calibri"/>
                <a:ea typeface="Calibri"/>
                <a:cs typeface="Calibri"/>
              </a:rPr>
              <a:t>rastoči</a:t>
            </a:r>
            <a:r>
              <a:rPr lang="en-GB" dirty="0">
                <a:latin typeface="Calibri"/>
                <a:ea typeface="Calibri"/>
                <a:cs typeface="Calibri"/>
              </a:rPr>
              <a:t> </a:t>
            </a:r>
            <a:r>
              <a:rPr lang="en-GB" dirty="0" err="1">
                <a:latin typeface="Calibri"/>
                <a:ea typeface="Calibri"/>
                <a:cs typeface="Calibri"/>
              </a:rPr>
              <a:t>trg</a:t>
            </a:r>
            <a:r>
              <a:rPr lang="en-GB" dirty="0">
                <a:latin typeface="Calibri"/>
                <a:ea typeface="Calibri"/>
                <a:cs typeface="Calibri"/>
              </a:rPr>
              <a:t> </a:t>
            </a:r>
            <a:r>
              <a:rPr lang="en-GB" dirty="0" err="1">
                <a:latin typeface="Calibri"/>
                <a:ea typeface="Calibri"/>
                <a:cs typeface="Calibri"/>
              </a:rPr>
              <a:t>alternativnih</a:t>
            </a:r>
            <a:r>
              <a:rPr lang="en-GB" dirty="0">
                <a:latin typeface="Calibri"/>
                <a:ea typeface="Calibri"/>
                <a:cs typeface="Calibri"/>
              </a:rPr>
              <a:t> </a:t>
            </a:r>
            <a:r>
              <a:rPr lang="en-GB" dirty="0" err="1">
                <a:latin typeface="Calibri"/>
                <a:ea typeface="Calibri"/>
                <a:cs typeface="Calibri"/>
              </a:rPr>
              <a:t>nastanitev</a:t>
            </a:r>
            <a:r>
              <a:rPr lang="en-GB" dirty="0">
                <a:latin typeface="Calibri"/>
                <a:ea typeface="Calibri"/>
                <a:cs typeface="Calibri"/>
              </a:rPr>
              <a:t> in </a:t>
            </a:r>
            <a:r>
              <a:rPr lang="en-GB" dirty="0" err="1">
                <a:latin typeface="Calibri"/>
                <a:ea typeface="Calibri"/>
                <a:cs typeface="Calibri"/>
              </a:rPr>
              <a:t>pokažite</a:t>
            </a:r>
            <a:r>
              <a:rPr lang="en-GB" dirty="0">
                <a:latin typeface="Calibri"/>
                <a:ea typeface="Calibri"/>
                <a:cs typeface="Calibri"/>
              </a:rPr>
              <a:t>, </a:t>
            </a:r>
            <a:r>
              <a:rPr lang="en-GB" dirty="0" err="1">
                <a:latin typeface="Calibri"/>
                <a:ea typeface="Calibri"/>
                <a:cs typeface="Calibri"/>
              </a:rPr>
              <a:t>kako</a:t>
            </a:r>
            <a:r>
              <a:rPr lang="en-GB" dirty="0">
                <a:latin typeface="Calibri"/>
                <a:ea typeface="Calibri"/>
                <a:cs typeface="Calibri"/>
              </a:rPr>
              <a:t> </a:t>
            </a:r>
            <a:r>
              <a:rPr lang="en-GB" dirty="0" err="1">
                <a:latin typeface="Calibri"/>
                <a:ea typeface="Calibri"/>
                <a:cs typeface="Calibri"/>
              </a:rPr>
              <a:t>lahko</a:t>
            </a:r>
            <a:r>
              <a:rPr lang="en-GB" dirty="0">
                <a:latin typeface="Calibri"/>
                <a:ea typeface="Calibri"/>
                <a:cs typeface="Calibri"/>
              </a:rPr>
              <a:t> </a:t>
            </a:r>
            <a:r>
              <a:rPr lang="en-GB" dirty="0" err="1">
                <a:latin typeface="Calibri"/>
                <a:ea typeface="Calibri"/>
                <a:cs typeface="Calibri"/>
              </a:rPr>
              <a:t>podjetniki</a:t>
            </a:r>
            <a:r>
              <a:rPr lang="en-GB" dirty="0">
                <a:latin typeface="Calibri"/>
                <a:ea typeface="Calibri"/>
                <a:cs typeface="Calibri"/>
              </a:rPr>
              <a:t> </a:t>
            </a:r>
            <a:r>
              <a:rPr lang="en-GB" dirty="0" err="1">
                <a:latin typeface="Calibri"/>
                <a:ea typeface="Calibri"/>
                <a:cs typeface="Calibri"/>
              </a:rPr>
              <a:t>izkoristijo</a:t>
            </a:r>
            <a:r>
              <a:rPr lang="en-GB" dirty="0">
                <a:latin typeface="Calibri"/>
                <a:ea typeface="Calibri"/>
                <a:cs typeface="Calibri"/>
              </a:rPr>
              <a:t> </a:t>
            </a:r>
            <a:r>
              <a:rPr lang="en-GB" dirty="0" err="1">
                <a:latin typeface="Calibri"/>
                <a:ea typeface="Calibri"/>
                <a:cs typeface="Calibri"/>
              </a:rPr>
              <a:t>naraščajoče</a:t>
            </a:r>
            <a:r>
              <a:rPr lang="en-GB" dirty="0">
                <a:latin typeface="Calibri"/>
                <a:ea typeface="Calibri"/>
                <a:cs typeface="Calibri"/>
              </a:rPr>
              <a:t> </a:t>
            </a:r>
            <a:r>
              <a:rPr lang="en-GB" dirty="0" err="1">
                <a:latin typeface="Calibri"/>
                <a:ea typeface="Calibri"/>
                <a:cs typeface="Calibri"/>
              </a:rPr>
              <a:t>povpraševanje</a:t>
            </a:r>
            <a:r>
              <a:rPr lang="en-GB" dirty="0">
                <a:latin typeface="Calibri"/>
                <a:ea typeface="Calibri"/>
                <a:cs typeface="Calibri"/>
              </a:rPr>
              <a:t> po </a:t>
            </a:r>
            <a:r>
              <a:rPr lang="en-GB" dirty="0" err="1">
                <a:latin typeface="Calibri"/>
                <a:ea typeface="Calibri"/>
                <a:cs typeface="Calibri"/>
              </a:rPr>
              <a:t>edinstvenih</a:t>
            </a:r>
            <a:r>
              <a:rPr lang="en-GB" dirty="0">
                <a:latin typeface="Calibri"/>
                <a:ea typeface="Calibri"/>
                <a:cs typeface="Calibri"/>
              </a:rPr>
              <a:t> </a:t>
            </a:r>
            <a:r>
              <a:rPr lang="en-GB" dirty="0" err="1">
                <a:latin typeface="Calibri"/>
                <a:ea typeface="Calibri"/>
                <a:cs typeface="Calibri"/>
              </a:rPr>
              <a:t>potovalnih</a:t>
            </a:r>
            <a:r>
              <a:rPr lang="en-GB" dirty="0">
                <a:latin typeface="Calibri"/>
                <a:ea typeface="Calibri"/>
                <a:cs typeface="Calibri"/>
              </a:rPr>
              <a:t> </a:t>
            </a:r>
            <a:r>
              <a:rPr lang="en-GB" dirty="0" err="1">
                <a:latin typeface="Calibri"/>
                <a:ea typeface="Calibri"/>
                <a:cs typeface="Calibri"/>
              </a:rPr>
              <a:t>izkušnjah</a:t>
            </a:r>
            <a:r>
              <a:rPr lang="en-GB" dirty="0">
                <a:latin typeface="Calibri"/>
                <a:ea typeface="Calibri"/>
                <a:cs typeface="Calibri"/>
              </a:rPr>
              <a:t>. </a:t>
            </a:r>
          </a:p>
          <a:p>
            <a:pPr>
              <a:lnSpc>
                <a:spcPts val="2340"/>
              </a:lnSpc>
            </a:pPr>
            <a:endParaRPr lang="en-GB" dirty="0">
              <a:latin typeface="Calibri"/>
              <a:ea typeface="Calibri"/>
              <a:cs typeface="Calibri"/>
            </a:endParaRPr>
          </a:p>
          <a:p>
            <a:pPr>
              <a:lnSpc>
                <a:spcPts val="2340"/>
              </a:lnSpc>
            </a:pPr>
            <a:r>
              <a:rPr lang="en-GB" dirty="0">
                <a:latin typeface="Calibri"/>
                <a:ea typeface="Calibri"/>
                <a:cs typeface="Calibri"/>
              </a:rPr>
              <a:t>Od </a:t>
            </a:r>
            <a:r>
              <a:rPr lang="en-GB" err="1">
                <a:latin typeface="Calibri"/>
                <a:ea typeface="Calibri"/>
                <a:cs typeface="Calibri"/>
              </a:rPr>
              <a:t>ekoloških</a:t>
            </a:r>
            <a:r>
              <a:rPr lang="en-GB" dirty="0">
                <a:latin typeface="Calibri"/>
                <a:ea typeface="Calibri"/>
                <a:cs typeface="Calibri"/>
              </a:rPr>
              <a:t> </a:t>
            </a:r>
            <a:r>
              <a:rPr lang="en-GB" err="1">
                <a:latin typeface="Calibri"/>
                <a:ea typeface="Calibri"/>
                <a:cs typeface="Calibri"/>
              </a:rPr>
              <a:t>koč</a:t>
            </a:r>
            <a:r>
              <a:rPr lang="en-GB" dirty="0">
                <a:latin typeface="Calibri"/>
                <a:ea typeface="Calibri"/>
                <a:cs typeface="Calibri"/>
              </a:rPr>
              <a:t> do </a:t>
            </a:r>
            <a:r>
              <a:rPr lang="en-GB" err="1">
                <a:latin typeface="Calibri"/>
                <a:ea typeface="Calibri"/>
                <a:cs typeface="Calibri"/>
              </a:rPr>
              <a:t>glamping</a:t>
            </a:r>
            <a:r>
              <a:rPr lang="en-GB">
                <a:latin typeface="Calibri"/>
                <a:ea typeface="Calibri"/>
                <a:cs typeface="Calibri"/>
              </a:rPr>
              <a:t> </a:t>
            </a:r>
            <a:r>
              <a:rPr lang="en-GB" err="1">
                <a:latin typeface="Calibri"/>
                <a:ea typeface="Calibri"/>
                <a:cs typeface="Calibri"/>
              </a:rPr>
              <a:t>lokacij</a:t>
            </a:r>
            <a:r>
              <a:rPr lang="en-GB">
                <a:latin typeface="Calibri"/>
                <a:ea typeface="Calibri"/>
                <a:cs typeface="Calibri"/>
              </a:rPr>
              <a:t> – </a:t>
            </a:r>
            <a:r>
              <a:rPr lang="en-GB" err="1">
                <a:latin typeface="Calibri"/>
                <a:ea typeface="Calibri"/>
                <a:cs typeface="Calibri"/>
              </a:rPr>
              <a:t>alternativne</a:t>
            </a:r>
            <a:r>
              <a:rPr lang="en-GB">
                <a:latin typeface="Calibri"/>
                <a:ea typeface="Calibri"/>
                <a:cs typeface="Calibri"/>
              </a:rPr>
              <a:t> </a:t>
            </a:r>
            <a:r>
              <a:rPr lang="en-GB" err="1">
                <a:latin typeface="Calibri"/>
                <a:ea typeface="Calibri"/>
                <a:cs typeface="Calibri"/>
              </a:rPr>
              <a:t>nastanitve</a:t>
            </a:r>
            <a:r>
              <a:rPr lang="en-GB">
                <a:latin typeface="Calibri"/>
                <a:ea typeface="Calibri"/>
                <a:cs typeface="Calibri"/>
              </a:rPr>
              <a:t> </a:t>
            </a:r>
            <a:r>
              <a:rPr lang="en-GB" err="1">
                <a:latin typeface="Calibri"/>
                <a:ea typeface="Calibri"/>
                <a:cs typeface="Calibri"/>
              </a:rPr>
              <a:t>podjetjem</a:t>
            </a:r>
            <a:r>
              <a:rPr lang="en-GB">
                <a:latin typeface="Calibri"/>
                <a:ea typeface="Calibri"/>
                <a:cs typeface="Calibri"/>
              </a:rPr>
              <a:t> </a:t>
            </a:r>
            <a:r>
              <a:rPr lang="en-GB" err="1">
                <a:latin typeface="Calibri"/>
                <a:ea typeface="Calibri"/>
                <a:cs typeface="Calibri"/>
              </a:rPr>
              <a:t>omogočajo</a:t>
            </a:r>
            <a:r>
              <a:rPr lang="en-GB">
                <a:latin typeface="Calibri"/>
                <a:ea typeface="Calibri"/>
                <a:cs typeface="Calibri"/>
              </a:rPr>
              <a:t>, da </a:t>
            </a:r>
            <a:r>
              <a:rPr lang="en-GB" err="1">
                <a:latin typeface="Calibri"/>
                <a:ea typeface="Calibri"/>
                <a:cs typeface="Calibri"/>
              </a:rPr>
              <a:t>svojo</a:t>
            </a:r>
            <a:r>
              <a:rPr lang="en-GB">
                <a:latin typeface="Calibri"/>
                <a:ea typeface="Calibri"/>
                <a:cs typeface="Calibri"/>
              </a:rPr>
              <a:t> </a:t>
            </a:r>
            <a:r>
              <a:rPr lang="en-GB" err="1">
                <a:latin typeface="Calibri"/>
                <a:ea typeface="Calibri"/>
                <a:cs typeface="Calibri"/>
              </a:rPr>
              <a:t>ponudbo</a:t>
            </a:r>
            <a:r>
              <a:rPr lang="en-GB">
                <a:latin typeface="Calibri"/>
                <a:ea typeface="Calibri"/>
                <a:cs typeface="Calibri"/>
              </a:rPr>
              <a:t> </a:t>
            </a:r>
            <a:r>
              <a:rPr lang="en-GB" err="1">
                <a:latin typeface="Calibri"/>
                <a:ea typeface="Calibri"/>
                <a:cs typeface="Calibri"/>
              </a:rPr>
              <a:t>prilagodijo</a:t>
            </a:r>
            <a:r>
              <a:rPr lang="en-GB">
                <a:latin typeface="Calibri"/>
                <a:ea typeface="Calibri"/>
                <a:cs typeface="Calibri"/>
              </a:rPr>
              <a:t> </a:t>
            </a:r>
            <a:r>
              <a:rPr lang="en-GB" err="1">
                <a:latin typeface="Calibri"/>
                <a:ea typeface="Calibri"/>
                <a:cs typeface="Calibri"/>
              </a:rPr>
              <a:t>specifičnim</a:t>
            </a:r>
            <a:r>
              <a:rPr lang="en-GB">
                <a:latin typeface="Calibri"/>
                <a:ea typeface="Calibri"/>
                <a:cs typeface="Calibri"/>
              </a:rPr>
              <a:t> </a:t>
            </a:r>
            <a:r>
              <a:rPr lang="en-GB" err="1">
                <a:latin typeface="Calibri"/>
                <a:ea typeface="Calibri"/>
                <a:cs typeface="Calibri"/>
              </a:rPr>
              <a:t>ciljnim</a:t>
            </a:r>
            <a:r>
              <a:rPr lang="en-GB">
                <a:latin typeface="Calibri"/>
                <a:ea typeface="Calibri"/>
                <a:cs typeface="Calibri"/>
              </a:rPr>
              <a:t> </a:t>
            </a:r>
            <a:r>
              <a:rPr lang="en-GB" err="1">
                <a:latin typeface="Calibri"/>
                <a:ea typeface="Calibri"/>
                <a:cs typeface="Calibri"/>
              </a:rPr>
              <a:t>trgom</a:t>
            </a:r>
            <a:r>
              <a:rPr lang="en-GB" dirty="0">
                <a:latin typeface="Calibri"/>
                <a:ea typeface="Calibri"/>
                <a:cs typeface="Calibri"/>
              </a:rPr>
              <a:t>. </a:t>
            </a:r>
          </a:p>
          <a:p>
            <a:pPr>
              <a:lnSpc>
                <a:spcPts val="2340"/>
              </a:lnSpc>
            </a:pPr>
            <a:endParaRPr lang="en-GB" dirty="0">
              <a:latin typeface="Calibri"/>
              <a:ea typeface="Calibri"/>
              <a:cs typeface="Calibri"/>
            </a:endParaRPr>
          </a:p>
          <a:p>
            <a:pPr>
              <a:lnSpc>
                <a:spcPts val="2340"/>
              </a:lnSpc>
            </a:pPr>
            <a:r>
              <a:rPr lang="en-GB" err="1">
                <a:latin typeface="Calibri"/>
                <a:ea typeface="Calibri"/>
                <a:cs typeface="Calibri"/>
              </a:rPr>
              <a:t>Potencialno</a:t>
            </a:r>
            <a:r>
              <a:rPr lang="en-GB" dirty="0">
                <a:latin typeface="Calibri"/>
                <a:ea typeface="Calibri"/>
                <a:cs typeface="Calibri"/>
              </a:rPr>
              <a:t> </a:t>
            </a:r>
            <a:r>
              <a:rPr lang="en-GB" err="1">
                <a:latin typeface="Calibri"/>
                <a:ea typeface="Calibri"/>
                <a:cs typeface="Calibri"/>
              </a:rPr>
              <a:t>nižji</a:t>
            </a:r>
            <a:r>
              <a:rPr lang="en-GB" dirty="0">
                <a:latin typeface="Calibri"/>
                <a:ea typeface="Calibri"/>
                <a:cs typeface="Calibri"/>
              </a:rPr>
              <a:t> </a:t>
            </a:r>
            <a:r>
              <a:rPr lang="en-GB" err="1">
                <a:latin typeface="Calibri"/>
                <a:ea typeface="Calibri"/>
                <a:cs typeface="Calibri"/>
              </a:rPr>
              <a:t>začetni</a:t>
            </a:r>
            <a:r>
              <a:rPr lang="en-GB" dirty="0">
                <a:latin typeface="Calibri"/>
                <a:ea typeface="Calibri"/>
                <a:cs typeface="Calibri"/>
              </a:rPr>
              <a:t> </a:t>
            </a:r>
            <a:r>
              <a:rPr lang="en-GB" err="1">
                <a:latin typeface="Calibri"/>
                <a:ea typeface="Calibri"/>
                <a:cs typeface="Calibri"/>
              </a:rPr>
              <a:t>stroški</a:t>
            </a:r>
            <a:r>
              <a:rPr lang="en-GB" dirty="0">
                <a:latin typeface="Calibri"/>
                <a:ea typeface="Calibri"/>
                <a:cs typeface="Calibri"/>
              </a:rPr>
              <a:t> </a:t>
            </a:r>
            <a:r>
              <a:rPr lang="en-GB" err="1">
                <a:latin typeface="Calibri"/>
                <a:ea typeface="Calibri"/>
                <a:cs typeface="Calibri"/>
              </a:rPr>
              <a:t>zaradi</a:t>
            </a:r>
            <a:r>
              <a:rPr lang="en-GB" dirty="0">
                <a:latin typeface="Calibri"/>
                <a:ea typeface="Calibri"/>
                <a:cs typeface="Calibri"/>
              </a:rPr>
              <a:t> </a:t>
            </a:r>
            <a:r>
              <a:rPr lang="en-GB" err="1">
                <a:latin typeface="Calibri"/>
                <a:ea typeface="Calibri"/>
                <a:cs typeface="Calibri"/>
              </a:rPr>
              <a:t>ponovne</a:t>
            </a:r>
            <a:r>
              <a:rPr lang="en-GB" dirty="0">
                <a:latin typeface="Calibri"/>
                <a:ea typeface="Calibri"/>
                <a:cs typeface="Calibri"/>
              </a:rPr>
              <a:t> </a:t>
            </a:r>
            <a:r>
              <a:rPr lang="en-GB" err="1">
                <a:latin typeface="Calibri"/>
                <a:ea typeface="Calibri"/>
                <a:cs typeface="Calibri"/>
              </a:rPr>
              <a:t>uporabe</a:t>
            </a:r>
            <a:r>
              <a:rPr lang="en-GB" dirty="0">
                <a:latin typeface="Calibri"/>
                <a:ea typeface="Calibri"/>
                <a:cs typeface="Calibri"/>
              </a:rPr>
              <a:t> </a:t>
            </a:r>
            <a:r>
              <a:rPr lang="en-GB" err="1">
                <a:latin typeface="Calibri"/>
                <a:ea typeface="Calibri"/>
                <a:cs typeface="Calibri"/>
              </a:rPr>
              <a:t>obstoječih</a:t>
            </a:r>
            <a:r>
              <a:rPr lang="en-GB" dirty="0">
                <a:latin typeface="Calibri"/>
                <a:ea typeface="Calibri"/>
                <a:cs typeface="Calibri"/>
              </a:rPr>
              <a:t> </a:t>
            </a:r>
            <a:r>
              <a:rPr lang="en-GB" err="1">
                <a:latin typeface="Calibri"/>
                <a:ea typeface="Calibri"/>
                <a:cs typeface="Calibri"/>
              </a:rPr>
              <a:t>prostorov</a:t>
            </a:r>
            <a:r>
              <a:rPr lang="en-GB" dirty="0">
                <a:latin typeface="Calibri"/>
                <a:ea typeface="Calibri"/>
                <a:cs typeface="Calibri"/>
              </a:rPr>
              <a:t> in </a:t>
            </a:r>
            <a:r>
              <a:rPr lang="en-GB" err="1">
                <a:latin typeface="Calibri"/>
                <a:ea typeface="Calibri"/>
                <a:cs typeface="Calibri"/>
              </a:rPr>
              <a:t>izvajanja</a:t>
            </a:r>
            <a:r>
              <a:rPr lang="en-GB" dirty="0">
                <a:latin typeface="Calibri"/>
                <a:ea typeface="Calibri"/>
                <a:cs typeface="Calibri"/>
              </a:rPr>
              <a:t> </a:t>
            </a:r>
            <a:r>
              <a:rPr lang="en-GB" err="1">
                <a:latin typeface="Calibri"/>
                <a:ea typeface="Calibri"/>
                <a:cs typeface="Calibri"/>
              </a:rPr>
              <a:t>pametnih</a:t>
            </a:r>
            <a:r>
              <a:rPr lang="en-GB" dirty="0">
                <a:latin typeface="Calibri"/>
                <a:ea typeface="Calibri"/>
                <a:cs typeface="Calibri"/>
              </a:rPr>
              <a:t> </a:t>
            </a:r>
            <a:r>
              <a:rPr lang="en-GB" err="1">
                <a:latin typeface="Calibri"/>
                <a:ea typeface="Calibri"/>
                <a:cs typeface="Calibri"/>
              </a:rPr>
              <a:t>strategij</a:t>
            </a:r>
            <a:r>
              <a:rPr lang="en-GB" dirty="0">
                <a:latin typeface="Calibri"/>
                <a:ea typeface="Calibri"/>
                <a:cs typeface="Calibri"/>
              </a:rPr>
              <a:t> </a:t>
            </a:r>
            <a:r>
              <a:rPr lang="en-GB" err="1">
                <a:latin typeface="Calibri"/>
                <a:ea typeface="Calibri"/>
                <a:cs typeface="Calibri"/>
              </a:rPr>
              <a:t>upravljanja</a:t>
            </a:r>
            <a:r>
              <a:rPr lang="en-GB" dirty="0">
                <a:latin typeface="Calibri"/>
                <a:ea typeface="Calibri"/>
                <a:cs typeface="Calibri"/>
              </a:rPr>
              <a:t> </a:t>
            </a:r>
            <a:r>
              <a:rPr lang="en-GB" err="1">
                <a:latin typeface="Calibri"/>
                <a:ea typeface="Calibri"/>
                <a:cs typeface="Calibri"/>
              </a:rPr>
              <a:t>stroškov</a:t>
            </a:r>
            <a:r>
              <a:rPr lang="en-GB" dirty="0">
                <a:latin typeface="Calibri"/>
                <a:ea typeface="Calibri"/>
                <a:cs typeface="Calibri"/>
              </a:rPr>
              <a:t> </a:t>
            </a:r>
            <a:r>
              <a:rPr lang="en-GB" err="1">
                <a:latin typeface="Calibri"/>
                <a:ea typeface="Calibri"/>
                <a:cs typeface="Calibri"/>
              </a:rPr>
              <a:t>poudarjajo</a:t>
            </a:r>
            <a:r>
              <a:rPr lang="en-GB" dirty="0">
                <a:latin typeface="Calibri"/>
                <a:ea typeface="Calibri"/>
                <a:cs typeface="Calibri"/>
              </a:rPr>
              <a:t> </a:t>
            </a:r>
            <a:r>
              <a:rPr lang="en-GB" err="1">
                <a:latin typeface="Calibri"/>
                <a:ea typeface="Calibri"/>
                <a:cs typeface="Calibri"/>
              </a:rPr>
              <a:t>komercialne</a:t>
            </a:r>
            <a:r>
              <a:rPr lang="en-GB" dirty="0">
                <a:latin typeface="Calibri"/>
                <a:ea typeface="Calibri"/>
                <a:cs typeface="Calibri"/>
              </a:rPr>
              <a:t> </a:t>
            </a:r>
            <a:r>
              <a:rPr lang="en-GB" err="1">
                <a:latin typeface="Calibri"/>
                <a:ea typeface="Calibri"/>
                <a:cs typeface="Calibri"/>
              </a:rPr>
              <a:t>prednosti</a:t>
            </a:r>
            <a:r>
              <a:rPr lang="en-GB" dirty="0">
                <a:latin typeface="Calibri"/>
                <a:ea typeface="Calibri"/>
                <a:cs typeface="Calibri"/>
              </a:rPr>
              <a:t> </a:t>
            </a:r>
            <a:r>
              <a:rPr lang="en-GB" err="1">
                <a:latin typeface="Calibri"/>
                <a:ea typeface="Calibri"/>
                <a:cs typeface="Calibri"/>
              </a:rPr>
              <a:t>podjetij</a:t>
            </a:r>
            <a:r>
              <a:rPr lang="en-GB" dirty="0">
                <a:latin typeface="Calibri"/>
                <a:ea typeface="Calibri"/>
                <a:cs typeface="Calibri"/>
              </a:rPr>
              <a:t> za </a:t>
            </a:r>
            <a:r>
              <a:rPr lang="en-GB" err="1">
                <a:latin typeface="Calibri"/>
                <a:ea typeface="Calibri"/>
                <a:cs typeface="Calibri"/>
              </a:rPr>
              <a:t>alternativne</a:t>
            </a:r>
            <a:r>
              <a:rPr lang="en-GB" dirty="0">
                <a:latin typeface="Calibri"/>
                <a:ea typeface="Calibri"/>
                <a:cs typeface="Calibri"/>
              </a:rPr>
              <a:t> </a:t>
            </a:r>
            <a:r>
              <a:rPr lang="en-GB" err="1">
                <a:latin typeface="Calibri"/>
                <a:ea typeface="Calibri"/>
                <a:cs typeface="Calibri"/>
              </a:rPr>
              <a:t>nastanitve</a:t>
            </a:r>
            <a:r>
              <a:rPr lang="en-GB">
                <a:latin typeface="Calibri"/>
                <a:ea typeface="Calibri"/>
                <a:cs typeface="Calibri"/>
              </a:rPr>
              <a:t>.</a:t>
            </a:r>
          </a:p>
        </p:txBody>
      </p:sp>
      <p:sp>
        <p:nvSpPr>
          <p:cNvPr id="19" name="Slide Number Placeholder 5">
            <a:extLst>
              <a:ext uri="{FF2B5EF4-FFF2-40B4-BE49-F238E27FC236}">
                <a16:creationId xmlns:a16="http://schemas.microsoft.com/office/drawing/2014/main" id="{78F7DD8F-1F86-8835-DB4D-A9C6D86365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Tree>
    <p:extLst>
      <p:ext uri="{BB962C8B-B14F-4D97-AF65-F5344CB8AC3E}">
        <p14:creationId xmlns:p14="http://schemas.microsoft.com/office/powerpoint/2010/main" val="1226777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0C4D-E15C-9C17-2013-159021FA01B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882DAE-A3DA-887A-EEA1-F947B3533E8F}"/>
              </a:ext>
            </a:extLst>
          </p:cNvPr>
          <p:cNvSpPr>
            <a:spLocks noGrp="1"/>
          </p:cNvSpPr>
          <p:nvPr>
            <p:ph type="body" sz="quarter" idx="66"/>
          </p:nvPr>
        </p:nvSpPr>
        <p:spPr>
          <a:xfrm rot="16200000">
            <a:off x="1862723" y="1727469"/>
            <a:ext cx="3865003" cy="452458"/>
          </a:xfrm>
          <a:solidFill>
            <a:srgbClr val="EC7C69"/>
          </a:solidFill>
        </p:spPr>
        <p:txBody>
          <a:bodyPr/>
          <a:lstStyle/>
          <a:p>
            <a:pPr algn="ctr"/>
            <a:r>
              <a:rPr lang="en-GB" sz="1200" dirty="0"/>
              <a:t>Avtor fotografije: </a:t>
            </a:r>
          </a:p>
          <a:p>
            <a:pPr algn="ctr"/>
            <a:r>
              <a:rPr lang="en-GB" sz="1200" dirty="0"/>
              <a:t>Bed </a:t>
            </a:r>
            <a:r>
              <a:rPr lang="en-GB" sz="1200" dirty="0" err="1"/>
              <a:t>en </a:t>
            </a:r>
            <a:r>
              <a:rPr lang="en-GB" sz="1200" dirty="0"/>
              <a:t>Breakfast </a:t>
            </a:r>
            <a:r>
              <a:rPr lang="en-GB" sz="1200" dirty="0" err="1"/>
              <a:t>motorschip </a:t>
            </a:r>
            <a:r>
              <a:rPr lang="en-GB" sz="1200" dirty="0"/>
              <a:t>Elisabeth, Leeuwarden</a:t>
            </a:r>
          </a:p>
        </p:txBody>
      </p:sp>
      <p:pic>
        <p:nvPicPr>
          <p:cNvPr id="12" name="Picture Placeholder 11" descr="A boat on the water&#10;&#10;AI-generated content may be incorrect.">
            <a:extLst>
              <a:ext uri="{FF2B5EF4-FFF2-40B4-BE49-F238E27FC236}">
                <a16:creationId xmlns:a16="http://schemas.microsoft.com/office/drawing/2014/main" id="{9D6D065C-489C-E91C-5909-299E9D20D75A}"/>
              </a:ext>
            </a:extLst>
          </p:cNvPr>
          <p:cNvPicPr>
            <a:picLocks noGrp="1" noChangeAspect="1"/>
          </p:cNvPicPr>
          <p:nvPr>
            <p:ph type="pic" sz="quarter" idx="10"/>
          </p:nvPr>
        </p:nvPicPr>
        <p:blipFill rotWithShape="1">
          <a:blip r:embed="rId2"/>
          <a:srcRect l="6533" r="6533"/>
          <a:stretch/>
        </p:blipFill>
        <p:spPr>
          <a:xfrm>
            <a:off x="391600" y="-1"/>
            <a:ext cx="3423163" cy="2457107"/>
          </a:xfrm>
        </p:spPr>
      </p:pic>
      <p:sp>
        <p:nvSpPr>
          <p:cNvPr id="4" name="Text Placeholder 1">
            <a:extLst>
              <a:ext uri="{FF2B5EF4-FFF2-40B4-BE49-F238E27FC236}">
                <a16:creationId xmlns:a16="http://schemas.microsoft.com/office/drawing/2014/main" id="{E064745F-1C84-2CAB-54F5-69C897FC95B8}"/>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Vzpon alternativnih nastanitev</a:t>
            </a:r>
          </a:p>
        </p:txBody>
      </p:sp>
      <p:sp>
        <p:nvSpPr>
          <p:cNvPr id="7" name="Text Placeholder 2">
            <a:extLst>
              <a:ext uri="{FF2B5EF4-FFF2-40B4-BE49-F238E27FC236}">
                <a16:creationId xmlns:a16="http://schemas.microsoft.com/office/drawing/2014/main" id="{57427656-C7EC-9A1E-F104-59A89728F1F7}"/>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p>
        </p:txBody>
      </p:sp>
      <p:sp>
        <p:nvSpPr>
          <p:cNvPr id="9" name="Text Placeholder 4">
            <a:extLst>
              <a:ext uri="{FF2B5EF4-FFF2-40B4-BE49-F238E27FC236}">
                <a16:creationId xmlns:a16="http://schemas.microsoft.com/office/drawing/2014/main" id="{EB2E7AF1-EBC9-8FA6-2AAF-9D0991F7BC9F}"/>
              </a:ext>
            </a:extLst>
          </p:cNvPr>
          <p:cNvSpPr txBox="1">
            <a:spLocks/>
          </p:cNvSpPr>
          <p:nvPr/>
        </p:nvSpPr>
        <p:spPr>
          <a:xfrm>
            <a:off x="4387814" y="297509"/>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Skočite na val: razcvet alternativnih nastanitev</a:t>
            </a:r>
          </a:p>
        </p:txBody>
      </p:sp>
      <p:sp>
        <p:nvSpPr>
          <p:cNvPr id="10" name="Text Placeholder 5">
            <a:extLst>
              <a:ext uri="{FF2B5EF4-FFF2-40B4-BE49-F238E27FC236}">
                <a16:creationId xmlns:a16="http://schemas.microsoft.com/office/drawing/2014/main" id="{B26FE7A7-803A-4752-04B6-CA3A0D8CF6FC}"/>
              </a:ext>
            </a:extLst>
          </p:cNvPr>
          <p:cNvSpPr txBox="1">
            <a:spLocks/>
          </p:cNvSpPr>
          <p:nvPr/>
        </p:nvSpPr>
        <p:spPr>
          <a:xfrm>
            <a:off x="4387814" y="1428552"/>
            <a:ext cx="7320950" cy="349918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err="1"/>
              <a:t>Tržni</a:t>
            </a:r>
            <a:r>
              <a:rPr lang="en-GB" dirty="0"/>
              <a:t> </a:t>
            </a:r>
            <a:r>
              <a:rPr lang="en-GB" dirty="0" err="1"/>
              <a:t>podatki</a:t>
            </a:r>
            <a:r>
              <a:rPr lang="en-GB" dirty="0"/>
              <a:t> </a:t>
            </a:r>
            <a:r>
              <a:rPr lang="en-GB" dirty="0" err="1"/>
              <a:t>kažejo</a:t>
            </a:r>
            <a:r>
              <a:rPr lang="en-GB" dirty="0"/>
              <a:t> </a:t>
            </a:r>
            <a:r>
              <a:rPr lang="en-GB" dirty="0" err="1"/>
              <a:t>na</a:t>
            </a:r>
            <a:r>
              <a:rPr lang="en-GB" dirty="0"/>
              <a:t> </a:t>
            </a:r>
            <a:r>
              <a:rPr lang="en-GB" dirty="0" err="1"/>
              <a:t>naraščajoče</a:t>
            </a:r>
            <a:r>
              <a:rPr lang="en-GB" dirty="0"/>
              <a:t> </a:t>
            </a:r>
            <a:r>
              <a:rPr lang="en-GB" dirty="0" err="1"/>
              <a:t>povpraševanje</a:t>
            </a:r>
            <a:r>
              <a:rPr lang="en-GB" dirty="0"/>
              <a:t> po </a:t>
            </a:r>
            <a:r>
              <a:rPr lang="en-GB" dirty="0" err="1"/>
              <a:t>možnostih</a:t>
            </a:r>
            <a:r>
              <a:rPr lang="en-GB" dirty="0"/>
              <a:t>, ki </a:t>
            </a:r>
            <a:r>
              <a:rPr lang="en-GB" dirty="0" err="1"/>
              <a:t>presegajo</a:t>
            </a:r>
            <a:r>
              <a:rPr lang="en-GB" dirty="0"/>
              <a:t> </a:t>
            </a:r>
            <a:r>
              <a:rPr lang="en-GB" dirty="0" err="1"/>
              <a:t>tradicionalne</a:t>
            </a:r>
            <a:r>
              <a:rPr lang="en-GB" dirty="0"/>
              <a:t> </a:t>
            </a:r>
            <a:r>
              <a:rPr lang="en-GB" dirty="0" err="1"/>
              <a:t>hotele</a:t>
            </a:r>
            <a:r>
              <a:rPr lang="en-GB" dirty="0"/>
              <a:t>, </a:t>
            </a:r>
            <a:r>
              <a:rPr lang="en-GB" dirty="0" err="1"/>
              <a:t>kar</a:t>
            </a:r>
            <a:r>
              <a:rPr lang="en-GB" dirty="0"/>
              <a:t> </a:t>
            </a:r>
            <a:r>
              <a:rPr lang="en-GB" dirty="0" err="1"/>
              <a:t>podjetnikom</a:t>
            </a:r>
            <a:r>
              <a:rPr lang="en-GB" dirty="0"/>
              <a:t> </a:t>
            </a:r>
            <a:r>
              <a:rPr lang="en-GB" dirty="0" err="1"/>
              <a:t>ponuja</a:t>
            </a:r>
            <a:r>
              <a:rPr lang="en-GB" dirty="0"/>
              <a:t> </a:t>
            </a:r>
            <a:r>
              <a:rPr lang="en-GB" dirty="0" err="1"/>
              <a:t>zanimive</a:t>
            </a:r>
            <a:r>
              <a:rPr lang="en-GB" dirty="0"/>
              <a:t> </a:t>
            </a:r>
            <a:r>
              <a:rPr lang="en-GB" dirty="0" err="1"/>
              <a:t>priložnosti</a:t>
            </a:r>
            <a:r>
              <a:rPr lang="en-GB" dirty="0"/>
              <a:t>. </a:t>
            </a:r>
            <a:r>
              <a:rPr lang="en-GB" dirty="0" err="1"/>
              <a:t>Pomislite</a:t>
            </a:r>
            <a:r>
              <a:rPr lang="en-GB" dirty="0"/>
              <a:t> – </a:t>
            </a:r>
            <a:r>
              <a:rPr lang="en-GB" dirty="0" err="1"/>
              <a:t>več</a:t>
            </a:r>
            <a:r>
              <a:rPr lang="en-GB" dirty="0"/>
              <a:t> </a:t>
            </a:r>
            <a:r>
              <a:rPr lang="en-GB" dirty="0" err="1"/>
              <a:t>ljudi</a:t>
            </a:r>
            <a:r>
              <a:rPr lang="en-GB" dirty="0"/>
              <a:t>, ki </a:t>
            </a:r>
            <a:r>
              <a:rPr lang="en-GB" dirty="0" err="1"/>
              <a:t>si</a:t>
            </a:r>
            <a:r>
              <a:rPr lang="en-GB" dirty="0"/>
              <a:t> </a:t>
            </a:r>
            <a:r>
              <a:rPr lang="en-GB" dirty="0" err="1"/>
              <a:t>želijo</a:t>
            </a:r>
            <a:r>
              <a:rPr lang="en-GB" dirty="0"/>
              <a:t> "</a:t>
            </a:r>
            <a:r>
              <a:rPr lang="en-GB" dirty="0" err="1"/>
              <a:t>kul</a:t>
            </a:r>
            <a:r>
              <a:rPr lang="en-GB" dirty="0"/>
              <a:t>" </a:t>
            </a:r>
            <a:r>
              <a:rPr lang="en-GB" dirty="0" err="1"/>
              <a:t>nastanitev</a:t>
            </a:r>
            <a:r>
              <a:rPr lang="en-GB" dirty="0"/>
              <a:t>, </a:t>
            </a:r>
            <a:r>
              <a:rPr lang="en-GB" dirty="0" err="1"/>
              <a:t>pomeni</a:t>
            </a:r>
            <a:r>
              <a:rPr lang="en-GB" dirty="0"/>
              <a:t> </a:t>
            </a:r>
            <a:r>
              <a:rPr lang="en-GB" dirty="0" err="1"/>
              <a:t>več</a:t>
            </a:r>
            <a:r>
              <a:rPr lang="en-GB" dirty="0"/>
              <a:t> </a:t>
            </a:r>
            <a:r>
              <a:rPr lang="en-GB" dirty="0" err="1"/>
              <a:t>priložnosti</a:t>
            </a:r>
            <a:r>
              <a:rPr lang="en-GB" dirty="0"/>
              <a:t> za vas, da </a:t>
            </a:r>
            <a:r>
              <a:rPr lang="en-GB" dirty="0" err="1"/>
              <a:t>ustvarite</a:t>
            </a:r>
            <a:r>
              <a:rPr lang="en-GB" dirty="0"/>
              <a:t> </a:t>
            </a:r>
            <a:r>
              <a:rPr lang="en-GB" dirty="0" err="1"/>
              <a:t>uspešno</a:t>
            </a:r>
            <a:r>
              <a:rPr lang="en-GB" dirty="0"/>
              <a:t> </a:t>
            </a:r>
            <a:r>
              <a:rPr lang="en-GB" dirty="0" err="1"/>
              <a:t>podjetje</a:t>
            </a:r>
            <a:r>
              <a:rPr lang="en-GB" dirty="0"/>
              <a:t>!</a:t>
            </a:r>
          </a:p>
          <a:p>
            <a:pPr>
              <a:lnSpc>
                <a:spcPts val="2340"/>
              </a:lnSpc>
            </a:pPr>
            <a:endParaRPr lang="en-GB" dirty="0"/>
          </a:p>
          <a:p>
            <a:pPr>
              <a:lnSpc>
                <a:spcPts val="2340"/>
              </a:lnSpc>
            </a:pPr>
            <a:r>
              <a:rPr lang="en-GB" sz="2800" b="1" dirty="0" err="1">
                <a:solidFill>
                  <a:srgbClr val="EC7C69"/>
                </a:solidFill>
              </a:rPr>
              <a:t>Razlogi</a:t>
            </a:r>
            <a:r>
              <a:rPr lang="en-GB" sz="2800" b="1" dirty="0">
                <a:solidFill>
                  <a:srgbClr val="EC7C69"/>
                </a:solidFill>
              </a:rPr>
              <a:t>: </a:t>
            </a:r>
            <a:endParaRPr lang="en-GB" sz="2800" dirty="0"/>
          </a:p>
          <a:p>
            <a:pPr marL="342900" indent="-342900">
              <a:lnSpc>
                <a:spcPts val="2340"/>
              </a:lnSpc>
              <a:buClr>
                <a:srgbClr val="459597"/>
              </a:buClr>
              <a:buFont typeface="Arial" panose="020B0604020202020204" pitchFamily="34" charset="0"/>
              <a:buChar char="•"/>
            </a:pPr>
            <a:r>
              <a:rPr lang="en-GB" b="1" dirty="0" err="1"/>
              <a:t>Vzpon</a:t>
            </a:r>
            <a:r>
              <a:rPr lang="en-GB" b="1" dirty="0"/>
              <a:t> </a:t>
            </a:r>
            <a:r>
              <a:rPr lang="en-GB" b="1" dirty="0" err="1"/>
              <a:t>oddaljenega</a:t>
            </a:r>
            <a:r>
              <a:rPr lang="en-GB" b="1" dirty="0"/>
              <a:t> dela:</a:t>
            </a:r>
            <a:r>
              <a:rPr lang="en-GB" dirty="0"/>
              <a:t> </a:t>
            </a:r>
            <a:r>
              <a:rPr lang="en-GB" dirty="0" err="1"/>
              <a:t>delavci</a:t>
            </a:r>
            <a:r>
              <a:rPr lang="en-GB" dirty="0"/>
              <a:t>/</a:t>
            </a:r>
            <a:r>
              <a:rPr lang="en-GB" dirty="0" err="1"/>
              <a:t>turisti</a:t>
            </a:r>
            <a:r>
              <a:rPr lang="en-GB" dirty="0"/>
              <a:t> </a:t>
            </a:r>
            <a:r>
              <a:rPr lang="en-GB" dirty="0" err="1"/>
              <a:t>vse</a:t>
            </a:r>
            <a:r>
              <a:rPr lang="en-GB" dirty="0"/>
              <a:t> </a:t>
            </a:r>
            <a:r>
              <a:rPr lang="en-GB" dirty="0" err="1"/>
              <a:t>bolj</a:t>
            </a:r>
            <a:r>
              <a:rPr lang="en-GB" dirty="0"/>
              <a:t> </a:t>
            </a:r>
            <a:r>
              <a:rPr lang="en-GB" dirty="0" err="1"/>
              <a:t>iščejo</a:t>
            </a:r>
            <a:r>
              <a:rPr lang="en-GB" dirty="0"/>
              <a:t> </a:t>
            </a:r>
            <a:r>
              <a:rPr lang="en-GB" b="1" dirty="0" err="1"/>
              <a:t>oddaljene</a:t>
            </a:r>
            <a:r>
              <a:rPr lang="en-GB" b="1" dirty="0"/>
              <a:t> </a:t>
            </a:r>
            <a:r>
              <a:rPr lang="en-GB" b="1" dirty="0" err="1"/>
              <a:t>lokacije</a:t>
            </a:r>
            <a:r>
              <a:rPr lang="en-GB" b="1" dirty="0"/>
              <a:t>, </a:t>
            </a:r>
            <a:r>
              <a:rPr lang="en-GB" dirty="0" err="1"/>
              <a:t>kjer</a:t>
            </a:r>
            <a:r>
              <a:rPr lang="en-GB" dirty="0"/>
              <a:t> </a:t>
            </a:r>
            <a:r>
              <a:rPr lang="en-GB" dirty="0" err="1"/>
              <a:t>lahko</a:t>
            </a:r>
            <a:r>
              <a:rPr lang="en-GB" dirty="0"/>
              <a:t> </a:t>
            </a:r>
            <a:r>
              <a:rPr lang="en-GB" b="1" dirty="0" err="1"/>
              <a:t>združijo</a:t>
            </a:r>
            <a:r>
              <a:rPr lang="en-GB" b="1" dirty="0"/>
              <a:t> </a:t>
            </a:r>
            <a:r>
              <a:rPr lang="en-GB" b="1" dirty="0" err="1"/>
              <a:t>posel</a:t>
            </a:r>
            <a:r>
              <a:rPr lang="en-GB" b="1" dirty="0"/>
              <a:t> in </a:t>
            </a:r>
            <a:r>
              <a:rPr lang="en-GB" b="1" dirty="0" err="1"/>
              <a:t>prosti</a:t>
            </a:r>
            <a:r>
              <a:rPr lang="en-GB" b="1" dirty="0"/>
              <a:t> </a:t>
            </a:r>
            <a:r>
              <a:rPr lang="en-GB" b="1" dirty="0" err="1"/>
              <a:t>čas</a:t>
            </a:r>
            <a:r>
              <a:rPr lang="en-GB" dirty="0"/>
              <a:t>. </a:t>
            </a:r>
            <a:r>
              <a:rPr lang="en-GB" dirty="0" err="1"/>
              <a:t>Zato</a:t>
            </a:r>
            <a:r>
              <a:rPr lang="en-GB" dirty="0"/>
              <a:t> so </a:t>
            </a:r>
            <a:r>
              <a:rPr lang="en-GB" dirty="0" err="1"/>
              <a:t>obalna</a:t>
            </a:r>
            <a:r>
              <a:rPr lang="en-GB" dirty="0"/>
              <a:t> </a:t>
            </a:r>
            <a:r>
              <a:rPr lang="en-GB" dirty="0" err="1"/>
              <a:t>letovišča</a:t>
            </a:r>
            <a:r>
              <a:rPr lang="en-GB" dirty="0"/>
              <a:t> in </a:t>
            </a:r>
            <a:r>
              <a:rPr lang="en-GB" b="1" dirty="0" err="1"/>
              <a:t>srednjeveške</a:t>
            </a:r>
            <a:r>
              <a:rPr lang="en-GB" b="1" dirty="0"/>
              <a:t> </a:t>
            </a:r>
            <a:r>
              <a:rPr lang="en-GB" b="1" dirty="0" err="1"/>
              <a:t>vasice</a:t>
            </a:r>
            <a:r>
              <a:rPr lang="en-GB" b="1" dirty="0"/>
              <a:t> </a:t>
            </a:r>
            <a:r>
              <a:rPr lang="en-GB" b="1" dirty="0" err="1"/>
              <a:t>na</a:t>
            </a:r>
            <a:r>
              <a:rPr lang="en-GB" b="1" dirty="0"/>
              <a:t> </a:t>
            </a:r>
            <a:r>
              <a:rPr lang="en-GB" b="1" dirty="0" err="1"/>
              <a:t>hribih</a:t>
            </a:r>
            <a:r>
              <a:rPr lang="en-GB" dirty="0"/>
              <a:t>,</a:t>
            </a:r>
            <a:r>
              <a:rPr lang="en-GB" b="1" dirty="0"/>
              <a:t> </a:t>
            </a:r>
            <a:r>
              <a:rPr lang="en-GB" b="1" dirty="0" err="1"/>
              <a:t>razpršene</a:t>
            </a:r>
            <a:r>
              <a:rPr lang="en-GB" b="1" dirty="0"/>
              <a:t> po </a:t>
            </a:r>
            <a:r>
              <a:rPr lang="en-GB" b="1" dirty="0" err="1"/>
              <a:t>evropskem</a:t>
            </a:r>
            <a:r>
              <a:rPr lang="en-GB" b="1" dirty="0"/>
              <a:t> </a:t>
            </a:r>
            <a:r>
              <a:rPr lang="en-GB" b="1" dirty="0" err="1"/>
              <a:t>podeželju</a:t>
            </a:r>
            <a:r>
              <a:rPr lang="en-GB" dirty="0"/>
              <a:t>,</a:t>
            </a:r>
            <a:r>
              <a:rPr lang="en-GB" b="1" dirty="0"/>
              <a:t> </a:t>
            </a:r>
            <a:r>
              <a:rPr lang="en-GB" dirty="0" err="1"/>
              <a:t>postali</a:t>
            </a:r>
            <a:r>
              <a:rPr lang="en-GB" dirty="0"/>
              <a:t> »mesto, </a:t>
            </a:r>
            <a:r>
              <a:rPr lang="en-GB" dirty="0" err="1"/>
              <a:t>kjer</a:t>
            </a:r>
            <a:r>
              <a:rPr lang="en-GB" dirty="0"/>
              <a:t> je </a:t>
            </a:r>
            <a:r>
              <a:rPr lang="en-GB" dirty="0" err="1"/>
              <a:t>treba</a:t>
            </a:r>
            <a:r>
              <a:rPr lang="en-GB" dirty="0"/>
              <a:t> </a:t>
            </a:r>
            <a:r>
              <a:rPr lang="en-GB" dirty="0" err="1"/>
              <a:t>biti</a:t>
            </a:r>
            <a:r>
              <a:rPr lang="en-GB" dirty="0"/>
              <a:t>«. </a:t>
            </a:r>
            <a:r>
              <a:rPr lang="en-GB" b="1" dirty="0" err="1"/>
              <a:t>Ponovno</a:t>
            </a:r>
            <a:r>
              <a:rPr lang="en-GB" b="1" dirty="0"/>
              <a:t> </a:t>
            </a:r>
            <a:r>
              <a:rPr lang="en-GB" b="1" dirty="0" err="1"/>
              <a:t>odkrivanje</a:t>
            </a:r>
            <a:r>
              <a:rPr lang="en-GB" b="1" dirty="0"/>
              <a:t> </a:t>
            </a:r>
            <a:r>
              <a:rPr lang="en-GB" b="1" dirty="0" err="1"/>
              <a:t>lepote</a:t>
            </a:r>
            <a:r>
              <a:rPr lang="en-GB" b="1" dirty="0"/>
              <a:t> </a:t>
            </a:r>
            <a:r>
              <a:rPr lang="en-GB" b="1" dirty="0" err="1"/>
              <a:t>narave</a:t>
            </a:r>
            <a:r>
              <a:rPr lang="en-GB" b="1" dirty="0"/>
              <a:t>. </a:t>
            </a:r>
          </a:p>
          <a:p>
            <a:pPr marL="342900" indent="-342900">
              <a:lnSpc>
                <a:spcPts val="2340"/>
              </a:lnSpc>
              <a:buClr>
                <a:srgbClr val="459597"/>
              </a:buClr>
              <a:buFont typeface="Arial" panose="020B0604020202020204" pitchFamily="34" charset="0"/>
              <a:buChar char="•"/>
            </a:pPr>
            <a:r>
              <a:rPr lang="en-GB" dirty="0" err="1"/>
              <a:t>Turisti</a:t>
            </a:r>
            <a:r>
              <a:rPr lang="en-GB" dirty="0"/>
              <a:t> se </a:t>
            </a:r>
            <a:r>
              <a:rPr lang="en-GB" dirty="0" err="1"/>
              <a:t>vse</a:t>
            </a:r>
            <a:r>
              <a:rPr lang="en-GB" dirty="0"/>
              <a:t> </a:t>
            </a:r>
            <a:r>
              <a:rPr lang="en-GB" dirty="0" err="1"/>
              <a:t>bolj zanimajo za </a:t>
            </a:r>
            <a:r>
              <a:rPr lang="en-GB" b="1" dirty="0" err="1"/>
              <a:t>pustolovščine</a:t>
            </a:r>
            <a:r>
              <a:rPr lang="en-GB" b="1" dirty="0"/>
              <a:t> v </a:t>
            </a:r>
            <a:r>
              <a:rPr lang="en-GB" b="1" dirty="0" err="1"/>
              <a:t>naravi</a:t>
            </a:r>
            <a:r>
              <a:rPr lang="en-GB" b="1" dirty="0"/>
              <a:t> </a:t>
            </a:r>
            <a:r>
              <a:rPr lang="en-GB" dirty="0" err="1"/>
              <a:t>in </a:t>
            </a:r>
            <a:r>
              <a:rPr lang="en-GB" b="1" dirty="0" err="1"/>
              <a:t>pobege</a:t>
            </a:r>
            <a:r>
              <a:rPr lang="en-GB" b="1" dirty="0"/>
              <a:t> v </a:t>
            </a:r>
            <a:r>
              <a:rPr lang="en-GB" b="1" dirty="0" err="1"/>
              <a:t>naravo</a:t>
            </a:r>
            <a:r>
              <a:rPr lang="en-GB" dirty="0"/>
              <a:t>. </a:t>
            </a:r>
            <a:r>
              <a:rPr lang="en-GB" dirty="0" err="1"/>
              <a:t>Nacionalni</a:t>
            </a:r>
            <a:r>
              <a:rPr lang="en-GB" dirty="0"/>
              <a:t> </a:t>
            </a:r>
            <a:r>
              <a:rPr lang="en-GB" dirty="0" err="1"/>
              <a:t>parki,</a:t>
            </a:r>
            <a:r>
              <a:rPr lang="en-GB" dirty="0"/>
              <a:t> </a:t>
            </a:r>
            <a:r>
              <a:rPr lang="en-GB" dirty="0" err="1"/>
              <a:t>pohodniške</a:t>
            </a:r>
            <a:r>
              <a:rPr lang="en-GB" dirty="0"/>
              <a:t>/</a:t>
            </a:r>
            <a:r>
              <a:rPr lang="en-GB" dirty="0" err="1"/>
              <a:t>kolesarske</a:t>
            </a:r>
            <a:r>
              <a:rPr lang="en-GB" dirty="0"/>
              <a:t> </a:t>
            </a:r>
            <a:r>
              <a:rPr lang="en-GB" dirty="0" err="1"/>
              <a:t>poti</a:t>
            </a:r>
            <a:r>
              <a:rPr lang="en-GB" dirty="0"/>
              <a:t>, </a:t>
            </a:r>
            <a:r>
              <a:rPr lang="en-GB" dirty="0" err="1"/>
              <a:t>kampiranje</a:t>
            </a:r>
            <a:r>
              <a:rPr lang="en-GB" dirty="0"/>
              <a:t>, </a:t>
            </a:r>
            <a:r>
              <a:rPr lang="en-GB" dirty="0" err="1"/>
              <a:t>namestitve</a:t>
            </a:r>
            <a:r>
              <a:rPr lang="en-GB" dirty="0"/>
              <a:t> </a:t>
            </a:r>
            <a:r>
              <a:rPr lang="en-GB" dirty="0" err="1"/>
              <a:t>na</a:t>
            </a:r>
            <a:r>
              <a:rPr lang="en-GB" dirty="0"/>
              <a:t> </a:t>
            </a:r>
            <a:r>
              <a:rPr lang="en-GB" dirty="0" err="1"/>
              <a:t>podeželju</a:t>
            </a:r>
            <a:r>
              <a:rPr lang="en-GB" dirty="0"/>
              <a:t> in </a:t>
            </a:r>
            <a:r>
              <a:rPr lang="en-GB" dirty="0" err="1"/>
              <a:t>noči</a:t>
            </a:r>
            <a:r>
              <a:rPr lang="en-GB" dirty="0"/>
              <a:t> z </a:t>
            </a:r>
            <a:r>
              <a:rPr lang="en-GB" dirty="0" err="1"/>
              <a:t>opazovanjem</a:t>
            </a:r>
            <a:r>
              <a:rPr lang="en-GB" dirty="0"/>
              <a:t> </a:t>
            </a:r>
            <a:r>
              <a:rPr lang="en-GB" dirty="0" err="1"/>
              <a:t>zvezd na </a:t>
            </a:r>
            <a:r>
              <a:rPr lang="en-GB" b="1" dirty="0" err="1"/>
              <a:t>podeželju</a:t>
            </a:r>
            <a:r>
              <a:rPr lang="en-GB" b="1" dirty="0"/>
              <a:t> </a:t>
            </a:r>
            <a:r>
              <a:rPr lang="en-GB" dirty="0" err="1"/>
              <a:t>pridobivajo</a:t>
            </a:r>
            <a:r>
              <a:rPr lang="en-GB" dirty="0"/>
              <a:t> </a:t>
            </a:r>
            <a:r>
              <a:rPr lang="en-GB" dirty="0" err="1"/>
              <a:t>na</a:t>
            </a:r>
            <a:r>
              <a:rPr lang="en-GB" dirty="0"/>
              <a:t> </a:t>
            </a:r>
            <a:r>
              <a:rPr lang="en-GB" dirty="0" err="1"/>
              <a:t>priljubljenosti.</a:t>
            </a:r>
            <a:endParaRPr lang="en-GB" dirty="0" err="1">
              <a:ea typeface="Calibri"/>
              <a:cs typeface="Calibri"/>
            </a:endParaRPr>
          </a:p>
          <a:p>
            <a:pPr>
              <a:lnSpc>
                <a:spcPts val="2340"/>
              </a:lnSpc>
            </a:pPr>
            <a:r>
              <a:rPr lang="en-GB" dirty="0"/>
              <a:t>​</a:t>
            </a:r>
          </a:p>
          <a:p>
            <a:pPr>
              <a:lnSpc>
                <a:spcPts val="2340"/>
              </a:lnSpc>
            </a:pPr>
            <a:endParaRPr lang="en-GB" dirty="0"/>
          </a:p>
        </p:txBody>
      </p:sp>
      <p:sp>
        <p:nvSpPr>
          <p:cNvPr id="21" name="Slide Number Placeholder 5">
            <a:extLst>
              <a:ext uri="{FF2B5EF4-FFF2-40B4-BE49-F238E27FC236}">
                <a16:creationId xmlns:a16="http://schemas.microsoft.com/office/drawing/2014/main" id="{FF6B6029-4638-2375-81A8-98DD06886B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Tree>
    <p:extLst>
      <p:ext uri="{BB962C8B-B14F-4D97-AF65-F5344CB8AC3E}">
        <p14:creationId xmlns:p14="http://schemas.microsoft.com/office/powerpoint/2010/main" val="2219479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48E10-9FD0-F60B-E585-19DB6A0A969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C91F2F3-477C-1151-3D69-E6868A6DAE2C}"/>
              </a:ext>
            </a:extLst>
          </p:cNvPr>
          <p:cNvSpPr>
            <a:spLocks noGrp="1"/>
          </p:cNvSpPr>
          <p:nvPr>
            <p:ph type="body" sz="quarter" idx="66"/>
          </p:nvPr>
        </p:nvSpPr>
        <p:spPr>
          <a:xfrm rot="16200000">
            <a:off x="1613952" y="1976241"/>
            <a:ext cx="4362546" cy="452458"/>
          </a:xfrm>
          <a:solidFill>
            <a:srgbClr val="EC7C69"/>
          </a:solidFill>
        </p:spPr>
        <p:txBody>
          <a:bodyPr/>
          <a:lstStyle/>
          <a:p>
            <a:pPr algn="ctr"/>
            <a:r>
              <a:rPr lang="en-GB" dirty="0"/>
              <a:t>Credit: https://</a:t>
            </a:r>
            <a:r>
              <a:rPr lang="en-GB" dirty="0" err="1"/>
              <a:t>www.</a:t>
            </a:r>
            <a:r>
              <a:rPr lang="en-GB" sz="1200" dirty="0" err="1"/>
              <a:t>precedenceresearch</a:t>
            </a:r>
            <a:r>
              <a:rPr lang="en-GB" dirty="0" err="1"/>
              <a:t>.com</a:t>
            </a:r>
            <a:r>
              <a:rPr lang="en-GB" dirty="0"/>
              <a:t>/alternative-accommodation-market</a:t>
            </a:r>
          </a:p>
        </p:txBody>
      </p:sp>
      <p:pic>
        <p:nvPicPr>
          <p:cNvPr id="14" name="Picture Placeholder 13" descr="A graph of the cost of a hotel&#10;&#10;AI-generated content may be incorrect.">
            <a:extLst>
              <a:ext uri="{FF2B5EF4-FFF2-40B4-BE49-F238E27FC236}">
                <a16:creationId xmlns:a16="http://schemas.microsoft.com/office/drawing/2014/main" id="{089D0924-DC64-F715-C1F2-A4BA101D771C}"/>
              </a:ext>
            </a:extLst>
          </p:cNvPr>
          <p:cNvPicPr>
            <a:picLocks noGrp="1" noChangeAspect="1"/>
          </p:cNvPicPr>
          <p:nvPr>
            <p:ph type="pic" sz="quarter" idx="10"/>
          </p:nvPr>
        </p:nvPicPr>
        <p:blipFill>
          <a:blip r:embed="rId2"/>
          <a:srcRect t="1979" b="1979"/>
          <a:stretch>
            <a:fillRect/>
          </a:stretch>
        </p:blipFill>
        <p:spPr>
          <a:xfrm>
            <a:off x="391600" y="0"/>
            <a:ext cx="3423163" cy="1945748"/>
          </a:xfrm>
        </p:spPr>
      </p:pic>
      <p:sp>
        <p:nvSpPr>
          <p:cNvPr id="4" name="Slide Number Placeholder 5">
            <a:extLst>
              <a:ext uri="{FF2B5EF4-FFF2-40B4-BE49-F238E27FC236}">
                <a16:creationId xmlns:a16="http://schemas.microsoft.com/office/drawing/2014/main" id="{4272C64B-F69B-DEE7-A6FF-38E240FE209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sp>
        <p:nvSpPr>
          <p:cNvPr id="18" name="Text Placeholder 4">
            <a:extLst>
              <a:ext uri="{FF2B5EF4-FFF2-40B4-BE49-F238E27FC236}">
                <a16:creationId xmlns:a16="http://schemas.microsoft.com/office/drawing/2014/main" id="{B5587E13-6BD3-35EF-024C-E9067308AEE1}"/>
              </a:ext>
            </a:extLst>
          </p:cNvPr>
          <p:cNvSpPr txBox="1">
            <a:spLocks/>
          </p:cNvSpPr>
          <p:nvPr/>
        </p:nvSpPr>
        <p:spPr>
          <a:xfrm>
            <a:off x="4387814" y="5710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err="1"/>
              <a:t>Skočite</a:t>
            </a:r>
            <a:r>
              <a:rPr lang="en-GB" dirty="0"/>
              <a:t> </a:t>
            </a:r>
            <a:r>
              <a:rPr lang="en-GB" dirty="0" err="1"/>
              <a:t>na</a:t>
            </a:r>
            <a:r>
              <a:rPr lang="en-GB" dirty="0"/>
              <a:t> </a:t>
            </a:r>
            <a:r>
              <a:rPr lang="en-GB" dirty="0" err="1"/>
              <a:t>val</a:t>
            </a:r>
            <a:r>
              <a:rPr lang="en-GB" dirty="0"/>
              <a:t>: </a:t>
            </a:r>
            <a:r>
              <a:rPr lang="en-GB" dirty="0" err="1"/>
              <a:t>razcvet</a:t>
            </a:r>
            <a:r>
              <a:rPr lang="en-GB" dirty="0"/>
              <a:t> </a:t>
            </a:r>
            <a:r>
              <a:rPr lang="en-GB" dirty="0" err="1"/>
              <a:t>alternativnih</a:t>
            </a:r>
            <a:r>
              <a:rPr lang="en-GB" dirty="0"/>
              <a:t> </a:t>
            </a:r>
            <a:r>
              <a:rPr lang="en-GB" dirty="0" err="1"/>
              <a:t>nastanitev</a:t>
            </a:r>
            <a:endParaRPr lang="en-GB" dirty="0"/>
          </a:p>
          <a:p>
            <a:pPr>
              <a:lnSpc>
                <a:spcPts val="3620"/>
              </a:lnSpc>
            </a:pPr>
            <a:endParaRPr lang="en-GB" dirty="0"/>
          </a:p>
        </p:txBody>
      </p:sp>
      <p:sp>
        <p:nvSpPr>
          <p:cNvPr id="19" name="Text Placeholder 5">
            <a:extLst>
              <a:ext uri="{FF2B5EF4-FFF2-40B4-BE49-F238E27FC236}">
                <a16:creationId xmlns:a16="http://schemas.microsoft.com/office/drawing/2014/main" id="{9D4AF183-CD37-0D40-EA2F-05C66A28C552}"/>
              </a:ext>
            </a:extLst>
          </p:cNvPr>
          <p:cNvSpPr txBox="1">
            <a:spLocks/>
          </p:cNvSpPr>
          <p:nvPr/>
        </p:nvSpPr>
        <p:spPr>
          <a:xfrm>
            <a:off x="4387814" y="1868167"/>
            <a:ext cx="7320950" cy="3765717"/>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sl-SI" sz="2800" b="1" dirty="0">
                <a:solidFill>
                  <a:srgbClr val="EC7C69"/>
                </a:solidFill>
              </a:rPr>
              <a:t>Razlogi</a:t>
            </a:r>
            <a:r>
              <a:rPr lang="en-GB" sz="2800" b="1" dirty="0">
                <a:solidFill>
                  <a:srgbClr val="EC7C69"/>
                </a:solidFill>
              </a:rPr>
              <a:t>: </a:t>
            </a:r>
          </a:p>
          <a:p>
            <a:pPr>
              <a:lnSpc>
                <a:spcPts val="2340"/>
              </a:lnSpc>
            </a:pPr>
            <a:endParaRPr lang="en-GB" sz="2800" dirty="0"/>
          </a:p>
          <a:p>
            <a:r>
              <a:rPr lang="sl-SI" b="1" dirty="0"/>
              <a:t>Trajnostno in ozaveščeno potovanje. </a:t>
            </a:r>
            <a:r>
              <a:rPr lang="sl-SI" dirty="0"/>
              <a:t>Potniki postajajo vse bolj ozaveščeni o okolju, zato </a:t>
            </a:r>
            <a:r>
              <a:rPr lang="sl-SI" b="1" dirty="0"/>
              <a:t>trajnostne potovalne prakse</a:t>
            </a:r>
            <a:r>
              <a:rPr lang="sl-SI" dirty="0"/>
              <a:t> postajajo vse pomembnejše. Potniki po pandemiji iščejo </a:t>
            </a:r>
            <a:r>
              <a:rPr lang="sl-SI" b="1" dirty="0"/>
              <a:t>okolju prijazne namestitve</a:t>
            </a:r>
            <a:r>
              <a:rPr lang="sl-SI" dirty="0"/>
              <a:t>, odgovoren turizem v naravi in prostočasne aktivnosti, ki podpirajo </a:t>
            </a:r>
            <a:r>
              <a:rPr lang="sl-SI" b="1" dirty="0"/>
              <a:t>lokalne skupnosti. ​</a:t>
            </a:r>
            <a:endParaRPr lang="sl-SI" dirty="0"/>
          </a:p>
          <a:p>
            <a:r>
              <a:rPr lang="sl-SI" dirty="0"/>
              <a:t>•</a:t>
            </a:r>
          </a:p>
          <a:p>
            <a:r>
              <a:rPr lang="sl-SI" dirty="0"/>
              <a:t>•</a:t>
            </a:r>
            <a:r>
              <a:rPr lang="sl-SI" b="1" dirty="0"/>
              <a:t>Osebno prilagojene potovalne izkušnje. </a:t>
            </a:r>
            <a:r>
              <a:rPr lang="sl-SI" dirty="0"/>
              <a:t>Turistični operaterji in ponudniki namestitev ustvarjajo popolne </a:t>
            </a:r>
            <a:r>
              <a:rPr lang="sl-SI" b="1" dirty="0"/>
              <a:t>prilagojene izkušnje</a:t>
            </a:r>
            <a:r>
              <a:rPr lang="sl-SI" dirty="0"/>
              <a:t>, ki ustrezajo individualnim preferencam. ​</a:t>
            </a:r>
          </a:p>
          <a:p>
            <a:pPr>
              <a:lnSpc>
                <a:spcPts val="2340"/>
              </a:lnSpc>
            </a:pPr>
            <a:r>
              <a:rPr lang="en-GB" dirty="0"/>
              <a:t>​</a:t>
            </a:r>
          </a:p>
          <a:p>
            <a:pPr>
              <a:lnSpc>
                <a:spcPts val="2340"/>
              </a:lnSpc>
            </a:pPr>
            <a:r>
              <a:rPr lang="en-GB" b="1" dirty="0"/>
              <a:t>​​</a:t>
            </a:r>
            <a:r>
              <a:rPr lang="en-GB" sz="1800" i="1" dirty="0"/>
              <a:t> (Post-pandemic travel trends: How the tourism industry is adapting to the new normal, 2023)</a:t>
            </a:r>
          </a:p>
          <a:p>
            <a:pPr>
              <a:lnSpc>
                <a:spcPts val="2340"/>
              </a:lnSpc>
            </a:pPr>
            <a:endParaRPr lang="en-GB" dirty="0"/>
          </a:p>
          <a:p>
            <a:pPr>
              <a:lnSpc>
                <a:spcPts val="2340"/>
              </a:lnSpc>
            </a:pPr>
            <a:endParaRPr lang="en-GB" dirty="0"/>
          </a:p>
          <a:p>
            <a:pPr>
              <a:lnSpc>
                <a:spcPts val="2340"/>
              </a:lnSpc>
            </a:pPr>
            <a:endParaRPr lang="en-GB" dirty="0"/>
          </a:p>
        </p:txBody>
      </p:sp>
      <p:sp>
        <p:nvSpPr>
          <p:cNvPr id="22" name="Text Placeholder 1">
            <a:extLst>
              <a:ext uri="{FF2B5EF4-FFF2-40B4-BE49-F238E27FC236}">
                <a16:creationId xmlns:a16="http://schemas.microsoft.com/office/drawing/2014/main" id="{788E3159-1AA5-92FA-9C5B-BCD6279A189D}"/>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dirty="0"/>
              <a:t>Vzpon </a:t>
            </a:r>
            <a:r>
              <a:rPr lang="sl-SI" dirty="0" err="1"/>
              <a:t>alterantivnih</a:t>
            </a:r>
            <a:r>
              <a:rPr lang="sl-SI" dirty="0"/>
              <a:t> namestitev</a:t>
            </a:r>
            <a:endParaRPr lang="en-GB" dirty="0"/>
          </a:p>
        </p:txBody>
      </p:sp>
      <p:sp>
        <p:nvSpPr>
          <p:cNvPr id="23" name="Text Placeholder 2">
            <a:extLst>
              <a:ext uri="{FF2B5EF4-FFF2-40B4-BE49-F238E27FC236}">
                <a16:creationId xmlns:a16="http://schemas.microsoft.com/office/drawing/2014/main" id="{CD41E519-A9C0-B364-86E9-5009806C3DFD}"/>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p>
        </p:txBody>
      </p:sp>
    </p:spTree>
    <p:extLst>
      <p:ext uri="{BB962C8B-B14F-4D97-AF65-F5344CB8AC3E}">
        <p14:creationId xmlns:p14="http://schemas.microsoft.com/office/powerpoint/2010/main" val="1849610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5FCF-0DC9-0292-B80E-55EF28E256D4}"/>
            </a:ext>
          </a:extLst>
        </p:cNvPr>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84A7EB9D-4064-0211-4F36-A1D30D9AD003}"/>
              </a:ext>
            </a:extLst>
          </p:cNvPr>
          <p:cNvPicPr>
            <a:picLocks noGrp="1" noChangeAspect="1"/>
          </p:cNvPicPr>
          <p:nvPr>
            <p:ph type="pic" sz="quarter" idx="13"/>
          </p:nvPr>
        </p:nvPicPr>
        <p:blipFill>
          <a:blip r:embed="rId2"/>
          <a:srcRect l="13224" r="13224"/>
          <a:stretch/>
        </p:blipFill>
        <p:spPr/>
      </p:pic>
      <p:sp>
        <p:nvSpPr>
          <p:cNvPr id="8" name="Text Placeholder 7">
            <a:extLst>
              <a:ext uri="{FF2B5EF4-FFF2-40B4-BE49-F238E27FC236}">
                <a16:creationId xmlns:a16="http://schemas.microsoft.com/office/drawing/2014/main" id="{DED3D943-6711-02EA-8FE1-2CD5B1FB5A72}"/>
              </a:ext>
            </a:extLst>
          </p:cNvPr>
          <p:cNvSpPr>
            <a:spLocks noGrp="1"/>
          </p:cNvSpPr>
          <p:nvPr>
            <p:ph type="body" sz="quarter" idx="4294967295"/>
          </p:nvPr>
        </p:nvSpPr>
        <p:spPr>
          <a:xfrm rot="16200000">
            <a:off x="9871435" y="5329722"/>
            <a:ext cx="2953721" cy="452458"/>
          </a:xfrm>
          <a:prstGeom prst="rect">
            <a:avLst/>
          </a:prstGeom>
          <a:solidFill>
            <a:srgbClr val="EC7C69"/>
          </a:solidFill>
        </p:spPr>
        <p:txBody>
          <a:bodyPr/>
          <a:lstStyle/>
          <a:p>
            <a:pPr marL="0" indent="0" algn="ctr">
              <a:buNone/>
            </a:pPr>
            <a:r>
              <a:rPr lang="en-GB" sz="1200" dirty="0">
                <a:solidFill>
                  <a:schemeClr val="bg1"/>
                </a:solidFill>
              </a:rPr>
              <a:t>Photo Credit: </a:t>
            </a:r>
            <a:r>
              <a:rPr lang="en-US" sz="1200" dirty="0">
                <a:solidFill>
                  <a:schemeClr val="bg1"/>
                </a:solidFill>
              </a:rPr>
              <a:t>The Birdbox, Donegal Treehouse, Ireland</a:t>
            </a:r>
            <a:endParaRPr lang="en-GB" sz="1200" dirty="0">
              <a:solidFill>
                <a:schemeClr val="bg1"/>
              </a:solidFill>
            </a:endParaRPr>
          </a:p>
        </p:txBody>
      </p:sp>
      <p:sp>
        <p:nvSpPr>
          <p:cNvPr id="6" name="Text Placeholder 3">
            <a:extLst>
              <a:ext uri="{FF2B5EF4-FFF2-40B4-BE49-F238E27FC236}">
                <a16:creationId xmlns:a16="http://schemas.microsoft.com/office/drawing/2014/main" id="{A430AD57-FBA1-87F9-BFC8-DA29004BC508}"/>
              </a:ext>
            </a:extLst>
          </p:cNvPr>
          <p:cNvSpPr txBox="1">
            <a:spLocks/>
          </p:cNvSpPr>
          <p:nvPr/>
        </p:nvSpPr>
        <p:spPr>
          <a:xfrm>
            <a:off x="583758" y="2528061"/>
            <a:ext cx="551224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err="1"/>
              <a:t>Alternativna</a:t>
            </a:r>
            <a:r>
              <a:rPr lang="en-GB" dirty="0"/>
              <a:t> </a:t>
            </a:r>
            <a:r>
              <a:rPr lang="en-GB" dirty="0" err="1"/>
              <a:t>na</a:t>
            </a:r>
            <a:r>
              <a:rPr lang="sl-SI" dirty="0" err="1"/>
              <a:t>stanitev</a:t>
            </a:r>
            <a:r>
              <a:rPr lang="en-GB" dirty="0"/>
              <a:t> </a:t>
            </a:r>
            <a:r>
              <a:rPr lang="en-GB" dirty="0" err="1"/>
              <a:t>pogosto</a:t>
            </a:r>
            <a:r>
              <a:rPr lang="en-GB" dirty="0"/>
              <a:t> </a:t>
            </a:r>
            <a:r>
              <a:rPr lang="en-GB" dirty="0" err="1"/>
              <a:t>zahteva</a:t>
            </a:r>
            <a:r>
              <a:rPr lang="en-GB" dirty="0"/>
              <a:t> </a:t>
            </a:r>
            <a:r>
              <a:rPr lang="en-GB" dirty="0" err="1"/>
              <a:t>relativno</a:t>
            </a:r>
            <a:r>
              <a:rPr lang="en-GB" dirty="0"/>
              <a:t> </a:t>
            </a:r>
            <a:r>
              <a:rPr lang="en-GB" dirty="0" err="1"/>
              <a:t>nizko</a:t>
            </a:r>
            <a:r>
              <a:rPr lang="en-GB" dirty="0"/>
              <a:t> </a:t>
            </a:r>
            <a:r>
              <a:rPr lang="en-GB" dirty="0" err="1"/>
              <a:t>začetno</a:t>
            </a:r>
            <a:r>
              <a:rPr lang="en-GB" dirty="0"/>
              <a:t> </a:t>
            </a:r>
            <a:r>
              <a:rPr lang="en-GB" dirty="0" err="1"/>
              <a:t>naložbo</a:t>
            </a:r>
            <a:r>
              <a:rPr lang="en-GB" dirty="0"/>
              <a:t>, </a:t>
            </a:r>
            <a:r>
              <a:rPr lang="en-GB" dirty="0" err="1"/>
              <a:t>zlasti</a:t>
            </a:r>
            <a:r>
              <a:rPr lang="en-GB" dirty="0"/>
              <a:t> </a:t>
            </a:r>
            <a:r>
              <a:rPr lang="en-GB" dirty="0" err="1"/>
              <a:t>če</a:t>
            </a:r>
            <a:r>
              <a:rPr lang="en-GB" dirty="0"/>
              <a:t> se </a:t>
            </a:r>
            <a:r>
              <a:rPr lang="en-GB" dirty="0" err="1"/>
              <a:t>uporabljajo</a:t>
            </a:r>
            <a:r>
              <a:rPr lang="en-GB" dirty="0"/>
              <a:t> </a:t>
            </a:r>
            <a:r>
              <a:rPr lang="en-GB" dirty="0" err="1"/>
              <a:t>obstoječi</a:t>
            </a:r>
            <a:r>
              <a:rPr lang="en-GB" dirty="0"/>
              <a:t> </a:t>
            </a:r>
            <a:r>
              <a:rPr lang="en-GB" dirty="0" err="1"/>
              <a:t>prostori</a:t>
            </a:r>
            <a:r>
              <a:rPr lang="en-GB" dirty="0"/>
              <a:t> in se </a:t>
            </a:r>
            <a:r>
              <a:rPr lang="en-GB" dirty="0" err="1"/>
              <a:t>osredotoča</a:t>
            </a:r>
            <a:r>
              <a:rPr lang="en-GB" dirty="0"/>
              <a:t> </a:t>
            </a:r>
            <a:r>
              <a:rPr lang="en-GB" dirty="0" err="1"/>
              <a:t>na</a:t>
            </a:r>
            <a:r>
              <a:rPr lang="en-GB" dirty="0"/>
              <a:t> </a:t>
            </a:r>
            <a:r>
              <a:rPr lang="en-GB" dirty="0" err="1"/>
              <a:t>ustvarjalne</a:t>
            </a:r>
            <a:r>
              <a:rPr lang="en-GB" dirty="0"/>
              <a:t>, </a:t>
            </a:r>
            <a:r>
              <a:rPr lang="en-GB" dirty="0" err="1"/>
              <a:t>proračunsko</a:t>
            </a:r>
            <a:r>
              <a:rPr lang="en-GB" dirty="0"/>
              <a:t> </a:t>
            </a:r>
            <a:r>
              <a:rPr lang="en-GB" dirty="0" err="1"/>
              <a:t>ozaveščene</a:t>
            </a:r>
            <a:r>
              <a:rPr lang="en-GB" dirty="0"/>
              <a:t> </a:t>
            </a:r>
            <a:r>
              <a:rPr lang="en-GB" dirty="0" err="1"/>
              <a:t>oblike</a:t>
            </a:r>
            <a:r>
              <a:rPr lang="en-GB" dirty="0"/>
              <a:t>.</a:t>
            </a:r>
            <a:endParaRPr lang="sl-SI" dirty="0"/>
          </a:p>
          <a:p>
            <a:pPr>
              <a:lnSpc>
                <a:spcPts val="2340"/>
              </a:lnSpc>
            </a:pPr>
            <a:endParaRPr lang="sl-SI" dirty="0"/>
          </a:p>
          <a:p>
            <a:pPr>
              <a:lnSpc>
                <a:spcPts val="2340"/>
              </a:lnSpc>
            </a:pPr>
            <a:r>
              <a:rPr lang="en-GB" dirty="0" err="1"/>
              <a:t>Razmislite</a:t>
            </a:r>
            <a:r>
              <a:rPr lang="en-GB" dirty="0"/>
              <a:t> o </a:t>
            </a:r>
            <a:r>
              <a:rPr lang="en-GB" dirty="0" err="1"/>
              <a:t>možnostih</a:t>
            </a:r>
            <a:r>
              <a:rPr lang="en-GB" dirty="0"/>
              <a:t>, </a:t>
            </a:r>
            <a:r>
              <a:rPr lang="en-GB" dirty="0" err="1"/>
              <a:t>kot</a:t>
            </a:r>
            <a:r>
              <a:rPr lang="en-GB" dirty="0"/>
              <a:t> je glamping, ki </a:t>
            </a:r>
            <a:r>
              <a:rPr lang="en-GB" dirty="0" err="1"/>
              <a:t>zmanjšujejo</a:t>
            </a:r>
            <a:r>
              <a:rPr lang="en-GB" dirty="0"/>
              <a:t> </a:t>
            </a:r>
            <a:r>
              <a:rPr lang="en-GB" dirty="0" err="1"/>
              <a:t>potrebe</a:t>
            </a:r>
            <a:r>
              <a:rPr lang="en-GB" dirty="0"/>
              <a:t> po </a:t>
            </a:r>
            <a:r>
              <a:rPr lang="en-GB" dirty="0" err="1"/>
              <a:t>infrastrukturi</a:t>
            </a:r>
            <a:r>
              <a:rPr lang="en-GB" dirty="0"/>
              <a:t> in </a:t>
            </a:r>
            <a:r>
              <a:rPr lang="en-GB" dirty="0" err="1"/>
              <a:t>stroške</a:t>
            </a:r>
            <a:r>
              <a:rPr lang="en-GB" dirty="0"/>
              <a:t> </a:t>
            </a:r>
            <a:r>
              <a:rPr lang="en-GB" dirty="0" err="1"/>
              <a:t>gradnje</a:t>
            </a:r>
            <a:r>
              <a:rPr lang="en-GB" dirty="0"/>
              <a:t>.</a:t>
            </a:r>
            <a:endParaRPr lang="sl-SI" dirty="0"/>
          </a:p>
          <a:p>
            <a:pPr>
              <a:lnSpc>
                <a:spcPts val="2340"/>
              </a:lnSpc>
            </a:pPr>
            <a:endParaRPr lang="sl-SI" dirty="0"/>
          </a:p>
          <a:p>
            <a:pPr>
              <a:lnSpc>
                <a:spcPts val="2340"/>
              </a:lnSpc>
            </a:pPr>
            <a:r>
              <a:rPr lang="en-GB" dirty="0" err="1"/>
              <a:t>Dajte</a:t>
            </a:r>
            <a:r>
              <a:rPr lang="en-GB" dirty="0"/>
              <a:t> </a:t>
            </a:r>
            <a:r>
              <a:rPr lang="en-GB" dirty="0" err="1"/>
              <a:t>prednost</a:t>
            </a:r>
            <a:r>
              <a:rPr lang="en-GB" dirty="0"/>
              <a:t> </a:t>
            </a:r>
            <a:r>
              <a:rPr lang="en-GB" dirty="0" err="1"/>
              <a:t>ustvarjanju</a:t>
            </a:r>
            <a:r>
              <a:rPr lang="en-GB" dirty="0"/>
              <a:t> </a:t>
            </a:r>
            <a:r>
              <a:rPr lang="en-GB" dirty="0" err="1"/>
              <a:t>nepozabnih</a:t>
            </a:r>
            <a:r>
              <a:rPr lang="en-GB" dirty="0"/>
              <a:t> </a:t>
            </a:r>
            <a:r>
              <a:rPr lang="en-GB" dirty="0" err="1"/>
              <a:t>doživetij</a:t>
            </a:r>
            <a:r>
              <a:rPr lang="en-GB" dirty="0"/>
              <a:t> </a:t>
            </a:r>
            <a:r>
              <a:rPr lang="en-GB" dirty="0" err="1"/>
              <a:t>brez</a:t>
            </a:r>
            <a:r>
              <a:rPr lang="en-GB" dirty="0"/>
              <a:t> </a:t>
            </a:r>
            <a:r>
              <a:rPr lang="en-GB" dirty="0" err="1"/>
              <a:t>pretiranih</a:t>
            </a:r>
            <a:r>
              <a:rPr lang="en-GB" dirty="0"/>
              <a:t> </a:t>
            </a:r>
            <a:r>
              <a:rPr lang="en-GB" dirty="0" err="1"/>
              <a:t>izdatkov</a:t>
            </a:r>
            <a:r>
              <a:rPr lang="en-GB" dirty="0"/>
              <a:t>.</a:t>
            </a:r>
          </a:p>
        </p:txBody>
      </p:sp>
      <p:cxnSp>
        <p:nvCxnSpPr>
          <p:cNvPr id="9" name="Straight Connector 8">
            <a:extLst>
              <a:ext uri="{FF2B5EF4-FFF2-40B4-BE49-F238E27FC236}">
                <a16:creationId xmlns:a16="http://schemas.microsoft.com/office/drawing/2014/main" id="{ADA1DCB1-51D5-EC64-B40A-43F16BA7E3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D0CB53D-CF29-587A-8A7D-7B8B3B28B8A7}"/>
              </a:ext>
            </a:extLst>
          </p:cNvPr>
          <p:cNvSpPr txBox="1">
            <a:spLocks/>
          </p:cNvSpPr>
          <p:nvPr/>
        </p:nvSpPr>
        <p:spPr>
          <a:xfrm>
            <a:off x="545533" y="354085"/>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Str</a:t>
            </a:r>
            <a:r>
              <a:rPr lang="sl-SI" dirty="0" err="1"/>
              <a:t>ateške</a:t>
            </a:r>
            <a:r>
              <a:rPr lang="sl-SI" dirty="0"/>
              <a:t> investicije</a:t>
            </a:r>
            <a:r>
              <a:rPr lang="en-US" dirty="0"/>
              <a:t>: Smart Cost Management</a:t>
            </a:r>
          </a:p>
        </p:txBody>
      </p:sp>
      <p:sp>
        <p:nvSpPr>
          <p:cNvPr id="15" name="Slide Number Placeholder 5">
            <a:extLst>
              <a:ext uri="{FF2B5EF4-FFF2-40B4-BE49-F238E27FC236}">
                <a16:creationId xmlns:a16="http://schemas.microsoft.com/office/drawing/2014/main" id="{3956217D-D5D8-0684-6E12-D4E8C359C1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spTree>
    <p:extLst>
      <p:ext uri="{BB962C8B-B14F-4D97-AF65-F5344CB8AC3E}">
        <p14:creationId xmlns:p14="http://schemas.microsoft.com/office/powerpoint/2010/main" val="1711148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E7A6-BF51-7A70-BF03-C201A66CB93B}"/>
            </a:ext>
          </a:extLst>
        </p:cNvPr>
        <p:cNvGrpSpPr/>
        <p:nvPr/>
      </p:nvGrpSpPr>
      <p:grpSpPr>
        <a:xfrm>
          <a:off x="0" y="0"/>
          <a:ext cx="0" cy="0"/>
          <a:chOff x="0" y="0"/>
          <a:chExt cx="0" cy="0"/>
        </a:xfrm>
      </p:grpSpPr>
      <p:pic>
        <p:nvPicPr>
          <p:cNvPr id="17" name="Online Media 16" title="Transforming a 40ft shipping container into a three-bedroom accommodation!">
            <a:hlinkClick r:id="" action="ppaction://media"/>
            <a:extLst>
              <a:ext uri="{FF2B5EF4-FFF2-40B4-BE49-F238E27FC236}">
                <a16:creationId xmlns:a16="http://schemas.microsoft.com/office/drawing/2014/main" id="{B673FC68-7423-1F05-3E39-2BCB06A07312}"/>
              </a:ext>
            </a:extLst>
          </p:cNvPr>
          <p:cNvPicPr>
            <a:picLocks noRot="1" noChangeAspect="1"/>
          </p:cNvPicPr>
          <p:nvPr>
            <a:videoFile r:link="rId1"/>
          </p:nvPr>
        </p:nvPicPr>
        <p:blipFill>
          <a:blip r:embed="rId3"/>
          <a:stretch>
            <a:fillRect/>
          </a:stretch>
        </p:blipFill>
        <p:spPr>
          <a:xfrm>
            <a:off x="6514200" y="1868937"/>
            <a:ext cx="4726114" cy="3120126"/>
          </a:xfrm>
          <a:prstGeom prst="rect">
            <a:avLst/>
          </a:prstGeom>
        </p:spPr>
      </p:pic>
      <p:sp>
        <p:nvSpPr>
          <p:cNvPr id="5" name="Slide Number Placeholder 5">
            <a:extLst>
              <a:ext uri="{FF2B5EF4-FFF2-40B4-BE49-F238E27FC236}">
                <a16:creationId xmlns:a16="http://schemas.microsoft.com/office/drawing/2014/main" id="{4F92A8EE-B88E-8A37-381C-E9405ECD6D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25</a:t>
            </a:fld>
            <a:endParaRPr lang="fr-CA" sz="1200" dirty="0"/>
          </a:p>
        </p:txBody>
      </p:sp>
      <p:sp>
        <p:nvSpPr>
          <p:cNvPr id="7" name="Text Placeholder 3">
            <a:extLst>
              <a:ext uri="{FF2B5EF4-FFF2-40B4-BE49-F238E27FC236}">
                <a16:creationId xmlns:a16="http://schemas.microsoft.com/office/drawing/2014/main" id="{43775AEC-03F7-DC87-07B9-B2AE56D99DDC}"/>
              </a:ext>
            </a:extLst>
          </p:cNvPr>
          <p:cNvSpPr txBox="1">
            <a:spLocks/>
          </p:cNvSpPr>
          <p:nvPr/>
        </p:nvSpPr>
        <p:spPr>
          <a:xfrm>
            <a:off x="583758" y="2528061"/>
            <a:ext cx="535061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err="1"/>
              <a:t>Alternativna</a:t>
            </a:r>
            <a:r>
              <a:rPr lang="en-GB" dirty="0"/>
              <a:t> </a:t>
            </a:r>
            <a:r>
              <a:rPr lang="en-GB" dirty="0" err="1"/>
              <a:t>na</a:t>
            </a:r>
            <a:r>
              <a:rPr lang="sl-SI" dirty="0" err="1"/>
              <a:t>stanitev</a:t>
            </a:r>
            <a:r>
              <a:rPr lang="en-GB" dirty="0"/>
              <a:t> </a:t>
            </a:r>
            <a:r>
              <a:rPr lang="en-GB" dirty="0" err="1"/>
              <a:t>pogosto</a:t>
            </a:r>
            <a:r>
              <a:rPr lang="en-GB" dirty="0"/>
              <a:t> </a:t>
            </a:r>
            <a:r>
              <a:rPr lang="en-GB" dirty="0" err="1"/>
              <a:t>vključuje</a:t>
            </a:r>
            <a:r>
              <a:rPr lang="en-GB" dirty="0"/>
              <a:t> </a:t>
            </a:r>
            <a:r>
              <a:rPr lang="en-GB" dirty="0" err="1"/>
              <a:t>predelavo</a:t>
            </a:r>
            <a:r>
              <a:rPr lang="en-GB" dirty="0"/>
              <a:t> </a:t>
            </a:r>
            <a:r>
              <a:rPr lang="en-GB" dirty="0" err="1"/>
              <a:t>obstoječih</a:t>
            </a:r>
            <a:r>
              <a:rPr lang="en-GB" dirty="0"/>
              <a:t> </a:t>
            </a:r>
            <a:r>
              <a:rPr lang="en-GB" dirty="0" err="1"/>
              <a:t>objektov</a:t>
            </a:r>
            <a:r>
              <a:rPr lang="en-GB" dirty="0"/>
              <a:t>, </a:t>
            </a:r>
            <a:r>
              <a:rPr lang="en-GB" dirty="0" err="1"/>
              <a:t>kot</a:t>
            </a:r>
            <a:r>
              <a:rPr lang="en-GB" dirty="0"/>
              <a:t> so </a:t>
            </a:r>
            <a:r>
              <a:rPr lang="en-GB" dirty="0" err="1"/>
              <a:t>obnova</a:t>
            </a:r>
            <a:r>
              <a:rPr lang="en-GB" dirty="0"/>
              <a:t> </a:t>
            </a:r>
            <a:r>
              <a:rPr lang="en-GB" dirty="0" err="1"/>
              <a:t>zgodovinske</a:t>
            </a:r>
            <a:r>
              <a:rPr lang="en-GB" dirty="0"/>
              <a:t> </a:t>
            </a:r>
            <a:r>
              <a:rPr lang="en-GB" dirty="0" err="1"/>
              <a:t>stavbe</a:t>
            </a:r>
            <a:r>
              <a:rPr lang="en-GB" dirty="0"/>
              <a:t>, </a:t>
            </a:r>
            <a:r>
              <a:rPr lang="en-GB" dirty="0" err="1"/>
              <a:t>predelava</a:t>
            </a:r>
            <a:r>
              <a:rPr lang="en-GB" dirty="0"/>
              <a:t> </a:t>
            </a:r>
            <a:r>
              <a:rPr lang="en-GB" dirty="0" err="1"/>
              <a:t>skednja</a:t>
            </a:r>
            <a:r>
              <a:rPr lang="en-GB" dirty="0"/>
              <a:t> </a:t>
            </a:r>
            <a:r>
              <a:rPr lang="en-GB" dirty="0" err="1"/>
              <a:t>ali</a:t>
            </a:r>
            <a:r>
              <a:rPr lang="en-GB" dirty="0"/>
              <a:t> </a:t>
            </a:r>
            <a:r>
              <a:rPr lang="en-GB" dirty="0" err="1"/>
              <a:t>predelava</a:t>
            </a:r>
            <a:r>
              <a:rPr lang="en-GB" dirty="0"/>
              <a:t> </a:t>
            </a:r>
            <a:r>
              <a:rPr lang="en-GB" dirty="0" err="1"/>
              <a:t>ladijskega</a:t>
            </a:r>
            <a:r>
              <a:rPr lang="en-GB" dirty="0"/>
              <a:t> </a:t>
            </a:r>
            <a:r>
              <a:rPr lang="en-GB" dirty="0" err="1"/>
              <a:t>kontejnerja</a:t>
            </a:r>
            <a:r>
              <a:rPr lang="en-GB" dirty="0"/>
              <a:t>.</a:t>
            </a:r>
            <a:endParaRPr lang="sl-SI" dirty="0"/>
          </a:p>
          <a:p>
            <a:pPr>
              <a:lnSpc>
                <a:spcPts val="2340"/>
              </a:lnSpc>
            </a:pPr>
            <a:endParaRPr lang="sl-SI" dirty="0"/>
          </a:p>
          <a:p>
            <a:pPr>
              <a:lnSpc>
                <a:spcPts val="2340"/>
              </a:lnSpc>
            </a:pPr>
            <a:r>
              <a:rPr lang="en-GB" dirty="0"/>
              <a:t>Ta </a:t>
            </a:r>
            <a:r>
              <a:rPr lang="en-GB" dirty="0" err="1"/>
              <a:t>pristop</a:t>
            </a:r>
            <a:r>
              <a:rPr lang="en-GB" dirty="0"/>
              <a:t> </a:t>
            </a:r>
            <a:r>
              <a:rPr lang="en-GB" dirty="0" err="1"/>
              <a:t>lahko</a:t>
            </a:r>
            <a:r>
              <a:rPr lang="en-GB" dirty="0"/>
              <a:t> </a:t>
            </a:r>
            <a:r>
              <a:rPr lang="en-GB" dirty="0" err="1"/>
              <a:t>zniža</a:t>
            </a:r>
            <a:r>
              <a:rPr lang="en-GB" dirty="0"/>
              <a:t> </a:t>
            </a:r>
            <a:r>
              <a:rPr lang="en-GB" dirty="0" err="1"/>
              <a:t>začetne</a:t>
            </a:r>
            <a:r>
              <a:rPr lang="en-GB" dirty="0"/>
              <a:t> </a:t>
            </a:r>
            <a:r>
              <a:rPr lang="en-GB" dirty="0" err="1"/>
              <a:t>stroške</a:t>
            </a:r>
            <a:r>
              <a:rPr lang="en-GB" dirty="0"/>
              <a:t> in </a:t>
            </a:r>
            <a:r>
              <a:rPr lang="en-GB" dirty="0" err="1"/>
              <a:t>podjetniku</a:t>
            </a:r>
            <a:r>
              <a:rPr lang="en-GB" dirty="0"/>
              <a:t> </a:t>
            </a:r>
            <a:r>
              <a:rPr lang="en-GB" dirty="0" err="1"/>
              <a:t>omogoči</a:t>
            </a:r>
            <a:r>
              <a:rPr lang="en-GB" dirty="0"/>
              <a:t>, da </a:t>
            </a:r>
            <a:r>
              <a:rPr lang="en-GB" dirty="0" err="1"/>
              <a:t>ustvari</a:t>
            </a:r>
            <a:r>
              <a:rPr lang="en-GB" dirty="0"/>
              <a:t> </a:t>
            </a:r>
            <a:r>
              <a:rPr lang="en-GB" dirty="0" err="1"/>
              <a:t>edinstveno</a:t>
            </a:r>
            <a:r>
              <a:rPr lang="en-GB" dirty="0"/>
              <a:t> in </a:t>
            </a:r>
            <a:r>
              <a:rPr lang="en-GB" dirty="0" err="1"/>
              <a:t>očarljivo</a:t>
            </a:r>
            <a:r>
              <a:rPr lang="en-GB" dirty="0"/>
              <a:t> </a:t>
            </a:r>
            <a:r>
              <a:rPr lang="en-GB" dirty="0" err="1"/>
              <a:t>na</a:t>
            </a:r>
            <a:r>
              <a:rPr lang="sl-SI" dirty="0" err="1"/>
              <a:t>stanitev</a:t>
            </a:r>
            <a:r>
              <a:rPr lang="en-GB" dirty="0"/>
              <a:t> z </a:t>
            </a:r>
            <a:r>
              <a:rPr lang="en-GB" dirty="0" err="1"/>
              <a:t>značajem</a:t>
            </a:r>
            <a:r>
              <a:rPr lang="en-GB" dirty="0"/>
              <a:t> in </a:t>
            </a:r>
            <a:r>
              <a:rPr lang="en-GB" dirty="0" err="1"/>
              <a:t>dediščino</a:t>
            </a:r>
            <a:r>
              <a:rPr lang="en-GB" dirty="0"/>
              <a:t>.</a:t>
            </a:r>
            <a:endParaRPr lang="en-US" dirty="0"/>
          </a:p>
          <a:p>
            <a:pPr>
              <a:lnSpc>
                <a:spcPts val="2340"/>
              </a:lnSpc>
            </a:pPr>
            <a:endParaRPr lang="en-GB" dirty="0"/>
          </a:p>
        </p:txBody>
      </p:sp>
      <p:cxnSp>
        <p:nvCxnSpPr>
          <p:cNvPr id="8" name="Straight Connector 7">
            <a:extLst>
              <a:ext uri="{FF2B5EF4-FFF2-40B4-BE49-F238E27FC236}">
                <a16:creationId xmlns:a16="http://schemas.microsoft.com/office/drawing/2014/main" id="{F7279E4B-C436-75D4-BD47-5112F72FDF5F}"/>
              </a:ext>
            </a:extLst>
          </p:cNvPr>
          <p:cNvCxnSpPr>
            <a:cxnSpLocks/>
          </p:cNvCxnSpPr>
          <p:nvPr/>
        </p:nvCxnSpPr>
        <p:spPr>
          <a:xfrm>
            <a:off x="0" y="2062798"/>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AB171B55-4BDF-0F85-A4A8-AD948C132ABD}"/>
              </a:ext>
            </a:extLst>
          </p:cNvPr>
          <p:cNvSpPr txBox="1">
            <a:spLocks/>
          </p:cNvSpPr>
          <p:nvPr/>
        </p:nvSpPr>
        <p:spPr>
          <a:xfrm>
            <a:off x="545533" y="511277"/>
            <a:ext cx="5388843" cy="17993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Preoblikovanje</a:t>
            </a:r>
            <a:r>
              <a:rPr lang="en-US" dirty="0"/>
              <a:t> in </a:t>
            </a:r>
            <a:r>
              <a:rPr lang="en-US" dirty="0" err="1"/>
              <a:t>revitalizacija</a:t>
            </a:r>
            <a:r>
              <a:rPr lang="en-US" dirty="0"/>
              <a:t>: </a:t>
            </a:r>
            <a:r>
              <a:rPr lang="en-US" dirty="0" err="1"/>
              <a:t>izkoriščanje</a:t>
            </a:r>
            <a:r>
              <a:rPr lang="en-US" dirty="0"/>
              <a:t> </a:t>
            </a:r>
            <a:r>
              <a:rPr lang="en-US" dirty="0" err="1"/>
              <a:t>obstoječih</a:t>
            </a:r>
            <a:r>
              <a:rPr lang="en-US" dirty="0"/>
              <a:t> </a:t>
            </a:r>
            <a:r>
              <a:rPr lang="en-US" dirty="0" err="1"/>
              <a:t>prostorov</a:t>
            </a:r>
            <a:endParaRPr lang="en-US" dirty="0"/>
          </a:p>
        </p:txBody>
      </p:sp>
    </p:spTree>
    <p:extLst>
      <p:ext uri="{BB962C8B-B14F-4D97-AF65-F5344CB8AC3E}">
        <p14:creationId xmlns:p14="http://schemas.microsoft.com/office/powerpoint/2010/main" val="124929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9EDB-7023-D42B-295F-89449F33199F}"/>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E0503B-D1AD-144F-6B5F-C3FFD1EE08D1}"/>
              </a:ext>
            </a:extLst>
          </p:cNvPr>
          <p:cNvGraphicFramePr>
            <a:graphicFrameLocks noGrp="1"/>
          </p:cNvGraphicFramePr>
          <p:nvPr>
            <p:extLst>
              <p:ext uri="{D42A27DB-BD31-4B8C-83A1-F6EECF244321}">
                <p14:modId xmlns:p14="http://schemas.microsoft.com/office/powerpoint/2010/main" val="4174828706"/>
              </p:ext>
            </p:extLst>
          </p:nvPr>
        </p:nvGraphicFramePr>
        <p:xfrm>
          <a:off x="864813" y="1820713"/>
          <a:ext cx="10462374" cy="3211196"/>
        </p:xfrm>
        <a:graphic>
          <a:graphicData uri="http://schemas.openxmlformats.org/drawingml/2006/table">
            <a:tbl>
              <a:tblPr firstRow="1" bandRow="1">
                <a:tableStyleId>{5C22544A-7EE6-4342-B048-85BDC9FD1C3A}</a:tableStyleId>
              </a:tblPr>
              <a:tblGrid>
                <a:gridCol w="2871936">
                  <a:extLst>
                    <a:ext uri="{9D8B030D-6E8A-4147-A177-3AD203B41FA5}">
                      <a16:colId xmlns:a16="http://schemas.microsoft.com/office/drawing/2014/main" val="2947246601"/>
                    </a:ext>
                  </a:extLst>
                </a:gridCol>
                <a:gridCol w="7590438">
                  <a:extLst>
                    <a:ext uri="{9D8B030D-6E8A-4147-A177-3AD203B41FA5}">
                      <a16:colId xmlns:a16="http://schemas.microsoft.com/office/drawing/2014/main" val="4224813332"/>
                    </a:ext>
                  </a:extLst>
                </a:gridCol>
              </a:tblGrid>
              <a:tr h="467996">
                <a:tc>
                  <a:txBody>
                    <a:bodyPr/>
                    <a:lstStyle/>
                    <a:p>
                      <a:r>
                        <a:rPr lang="en-IE" sz="2400"/>
                        <a: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dirty="0">
                          <a:solidFill>
                            <a:srgbClr val="414141"/>
                          </a:solidFill>
                          <a:effectLst/>
                          <a:latin typeface="+mn-lt"/>
                          <a:ea typeface="+mn-ea"/>
                          <a:cs typeface="+mn-cs"/>
                        </a:rPr>
                        <a:t>Novi </a:t>
                      </a:r>
                      <a:r>
                        <a:rPr lang="en-US" sz="1800" b="1" i="0" kern="1200" cap="none" dirty="0" err="1">
                          <a:solidFill>
                            <a:srgbClr val="414141"/>
                          </a:solidFill>
                          <a:effectLst/>
                          <a:latin typeface="+mn-lt"/>
                          <a:ea typeface="+mn-ea"/>
                          <a:cs typeface="+mn-cs"/>
                        </a:rPr>
                        <a:t>trendi</a:t>
                      </a:r>
                      <a:r>
                        <a:rPr lang="en-US" sz="1800" b="1" i="0" kern="1200" cap="none" dirty="0">
                          <a:solidFill>
                            <a:srgbClr val="414141"/>
                          </a:solidFill>
                          <a:effectLst/>
                          <a:latin typeface="+mn-lt"/>
                          <a:ea typeface="+mn-ea"/>
                          <a:cs typeface="+mn-cs"/>
                        </a:rPr>
                        <a:t> </a:t>
                      </a:r>
                      <a:r>
                        <a:rPr lang="en-US" sz="1800" b="1" i="0" kern="1200" cap="none" dirty="0" err="1">
                          <a:solidFill>
                            <a:srgbClr val="414141"/>
                          </a:solidFill>
                          <a:effectLst/>
                          <a:latin typeface="+mn-lt"/>
                          <a:ea typeface="+mn-ea"/>
                          <a:cs typeface="+mn-cs"/>
                        </a:rPr>
                        <a:t>na</a:t>
                      </a:r>
                      <a:r>
                        <a:rPr lang="en-US" sz="1800" b="1" i="0" kern="1200" cap="none" dirty="0">
                          <a:solidFill>
                            <a:srgbClr val="414141"/>
                          </a:solidFill>
                          <a:effectLst/>
                          <a:latin typeface="+mn-lt"/>
                          <a:ea typeface="+mn-ea"/>
                          <a:cs typeface="+mn-cs"/>
                        </a:rPr>
                        <a:t> </a:t>
                      </a:r>
                      <a:r>
                        <a:rPr lang="en-US" sz="1800" b="1" i="0" kern="1200" cap="none" dirty="0" err="1">
                          <a:solidFill>
                            <a:srgbClr val="414141"/>
                          </a:solidFill>
                          <a:effectLst/>
                          <a:latin typeface="+mn-lt"/>
                          <a:ea typeface="+mn-ea"/>
                          <a:cs typeface="+mn-cs"/>
                        </a:rPr>
                        <a:t>področju</a:t>
                      </a:r>
                      <a:r>
                        <a:rPr lang="en-US" sz="1800" b="1" i="0" kern="1200" cap="none" dirty="0">
                          <a:solidFill>
                            <a:srgbClr val="414141"/>
                          </a:solidFill>
                          <a:effectLst/>
                          <a:latin typeface="+mn-lt"/>
                          <a:ea typeface="+mn-ea"/>
                          <a:cs typeface="+mn-cs"/>
                        </a:rPr>
                        <a:t> </a:t>
                      </a:r>
                      <a:r>
                        <a:rPr lang="en-US" sz="1800" b="1" i="0" kern="1200" cap="none" dirty="0" err="1">
                          <a:solidFill>
                            <a:srgbClr val="414141"/>
                          </a:solidFill>
                          <a:effectLst/>
                          <a:latin typeface="+mn-lt"/>
                          <a:ea typeface="+mn-ea"/>
                          <a:cs typeface="+mn-cs"/>
                        </a:rPr>
                        <a:t>nastanitev</a:t>
                      </a:r>
                      <a:r>
                        <a:rPr lang="en-US" sz="1800" b="1" i="0" kern="1200" cap="none" dirty="0">
                          <a:solidFill>
                            <a:srgbClr val="414141"/>
                          </a:solidFill>
                          <a:effectLst/>
                          <a:latin typeface="+mn-lt"/>
                          <a:ea typeface="+mn-ea"/>
                          <a:cs typeface="+mn-cs"/>
                        </a:rPr>
                        <a:t> </a:t>
                      </a: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cap="none" dirty="0">
                          <a:solidFill>
                            <a:srgbClr val="414141"/>
                          </a:solidFill>
                          <a:effectLst/>
                          <a:latin typeface="+mn-lt"/>
                          <a:ea typeface="+mn-ea"/>
                          <a:cs typeface="+mn-cs"/>
                        </a:rPr>
                        <a:t>Opisuje in pojasnjuje porast alternativnih nastanitev:</a:t>
                      </a:r>
                      <a:r>
                        <a:rPr lang="en-US" sz="1800" b="0" i="0" kern="1200" cap="none" dirty="0">
                          <a:solidFill>
                            <a:srgbClr val="EC7C69"/>
                          </a:solidFill>
                          <a:effectLst/>
                          <a:latin typeface="+mn-lt"/>
                          <a:ea typeface="+mn-ea"/>
                          <a:cs typeface="+mn-cs"/>
                          <a:hlinkClick r:id="rId2">
                            <a:extLst>
                              <a:ext uri="{A12FA001-AC4F-418D-AE19-62706E023703}">
                                <ahyp:hlinkClr xmlns:ahyp="http://schemas.microsoft.com/office/drawing/2018/hyperlinkcolor" val="tx"/>
                              </a:ext>
                            </a:extLst>
                          </a:hlinkClick>
                        </a:rPr>
                        <a:t> https://pandapodhotels.com/the-rise-of-alternative-accommodation-options-in-the-era-of-no-airbnb/</a:t>
                      </a:r>
                      <a:endParaRPr lang="en-US" sz="1800" b="0" i="0" kern="1200" cap="none" dirty="0">
                        <a:solidFill>
                          <a:srgbClr val="EC7C69"/>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err="1">
                          <a:solidFill>
                            <a:srgbClr val="414141"/>
                          </a:solidFill>
                          <a:latin typeface="+mn-lt"/>
                          <a:ea typeface="+mn-ea"/>
                          <a:cs typeface="+mn-cs"/>
                        </a:rPr>
                        <a:t>Alternativna</a:t>
                      </a:r>
                      <a:r>
                        <a:rPr lang="en-US" sz="1800" b="1" kern="1200" dirty="0">
                          <a:solidFill>
                            <a:srgbClr val="414141"/>
                          </a:solidFill>
                          <a:latin typeface="+mn-lt"/>
                          <a:ea typeface="+mn-ea"/>
                          <a:cs typeface="+mn-cs"/>
                        </a:rPr>
                        <a:t> </a:t>
                      </a:r>
                      <a:r>
                        <a:rPr lang="en-US" sz="1800" b="1" kern="1200" dirty="0" err="1">
                          <a:solidFill>
                            <a:srgbClr val="414141"/>
                          </a:solidFill>
                          <a:latin typeface="+mn-lt"/>
                          <a:ea typeface="+mn-ea"/>
                          <a:cs typeface="+mn-cs"/>
                        </a:rPr>
                        <a:t>nastanitev</a:t>
                      </a:r>
                      <a:r>
                        <a:rPr lang="en-US" sz="1800" b="1" kern="1200" dirty="0">
                          <a:solidFill>
                            <a:srgbClr val="414141"/>
                          </a:solidFill>
                          <a:latin typeface="+mn-lt"/>
                          <a:ea typeface="+mn-ea"/>
                          <a:cs typeface="+mn-cs"/>
                        </a:rPr>
                        <a:t> za </a:t>
                      </a:r>
                      <a:r>
                        <a:rPr lang="en-US" sz="1800" b="1" kern="1200" dirty="0" err="1">
                          <a:solidFill>
                            <a:srgbClr val="414141"/>
                          </a:solidFill>
                          <a:latin typeface="+mn-lt"/>
                          <a:ea typeface="+mn-ea"/>
                          <a:cs typeface="+mn-cs"/>
                        </a:rPr>
                        <a:t>poslovne</a:t>
                      </a:r>
                      <a:r>
                        <a:rPr lang="en-US" sz="1800" b="1" kern="1200" dirty="0">
                          <a:solidFill>
                            <a:srgbClr val="414141"/>
                          </a:solidFill>
                          <a:latin typeface="+mn-lt"/>
                          <a:ea typeface="+mn-ea"/>
                          <a:cs typeface="+mn-cs"/>
                        </a:rPr>
                        <a:t> </a:t>
                      </a:r>
                      <a:r>
                        <a:rPr lang="en-US" sz="1800" b="1" kern="1200" dirty="0" err="1">
                          <a:solidFill>
                            <a:srgbClr val="414141"/>
                          </a:solidFill>
                          <a:latin typeface="+mn-lt"/>
                          <a:ea typeface="+mn-ea"/>
                          <a:cs typeface="+mn-cs"/>
                        </a:rPr>
                        <a:t>goste</a:t>
                      </a:r>
                      <a:endParaRPr lang="en-IE" sz="1800" b="1" kern="1200" err="1">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Pregled povpraševanja po alternativnih nastanitvah za poslovne goste:</a:t>
                      </a:r>
                      <a:r>
                        <a:rPr lang="en-US" sz="1800" b="0" i="0" u="none" kern="1200" cap="none" dirty="0">
                          <a:solidFill>
                            <a:srgbClr val="EC7C69"/>
                          </a:solidFill>
                          <a:effectLst/>
                          <a:latin typeface="+mn-lt"/>
                          <a:ea typeface="+mn-ea"/>
                          <a:cs typeface="+mn-cs"/>
                          <a:hlinkClick r:id="rId3">
                            <a:extLst>
                              <a:ext uri="{A12FA001-AC4F-418D-AE19-62706E023703}">
                                <ahyp:hlinkClr xmlns:ahyp="http://schemas.microsoft.com/office/drawing/2018/hyperlinkcolor" val="tx"/>
                              </a:ext>
                            </a:extLst>
                          </a:hlinkClick>
                        </a:rPr>
                        <a:t> https://blog.wegopro.com/alternative-accommodation-options/</a:t>
                      </a:r>
                      <a:endParaRPr lang="en-US" sz="1800" b="0" i="0" u="none" kern="1200" cap="none" dirty="0">
                        <a:solidFill>
                          <a:srgbClr val="EC7C69"/>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kern="1200" cap="none" dirty="0">
                        <a:solidFill>
                          <a:srgbClr val="41414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414141"/>
                          </a:solidFill>
                        </a:rPr>
                        <a:t>Velikost</a:t>
                      </a:r>
                      <a:r>
                        <a:rPr lang="en-GB" b="1" dirty="0">
                          <a:solidFill>
                            <a:srgbClr val="414141"/>
                          </a:solidFill>
                        </a:rPr>
                        <a:t> </a:t>
                      </a:r>
                      <a:r>
                        <a:rPr lang="en-GB" b="1" dirty="0" err="1">
                          <a:solidFill>
                            <a:srgbClr val="414141"/>
                          </a:solidFill>
                        </a:rPr>
                        <a:t>trga</a:t>
                      </a:r>
                      <a:r>
                        <a:rPr lang="en-GB" b="1" dirty="0">
                          <a:solidFill>
                            <a:srgbClr val="414141"/>
                          </a:solidFill>
                        </a:rPr>
                        <a:t> </a:t>
                      </a:r>
                      <a:r>
                        <a:rPr lang="en-GB" b="1" dirty="0" err="1">
                          <a:solidFill>
                            <a:srgbClr val="414141"/>
                          </a:solidFill>
                        </a:rPr>
                        <a:t>alternativnih</a:t>
                      </a:r>
                      <a:r>
                        <a:rPr lang="en-GB" b="1" dirty="0">
                          <a:solidFill>
                            <a:srgbClr val="414141"/>
                          </a:solidFill>
                        </a:rPr>
                        <a:t> </a:t>
                      </a:r>
                      <a:r>
                        <a:rPr lang="en-GB" b="1" dirty="0" err="1">
                          <a:solidFill>
                            <a:srgbClr val="414141"/>
                          </a:solidFill>
                        </a:rPr>
                        <a:t>nastanitev</a:t>
                      </a:r>
                      <a:r>
                        <a:rPr lang="en-GB" b="1" dirty="0">
                          <a:solidFill>
                            <a:srgbClr val="414141"/>
                          </a:solidFill>
                        </a:rPr>
                        <a:t>, </a:t>
                      </a:r>
                      <a:r>
                        <a:rPr lang="en-GB" b="1" dirty="0" err="1">
                          <a:solidFill>
                            <a:srgbClr val="414141"/>
                          </a:solidFill>
                        </a:rPr>
                        <a:t>delež</a:t>
                      </a:r>
                      <a:r>
                        <a:rPr lang="en-GB" b="1" dirty="0">
                          <a:solidFill>
                            <a:srgbClr val="414141"/>
                          </a:solidFill>
                        </a:rPr>
                        <a:t> in </a:t>
                      </a:r>
                      <a:r>
                        <a:rPr lang="en-GB" b="1" dirty="0" err="1">
                          <a:solidFill>
                            <a:srgbClr val="414141"/>
                          </a:solidFill>
                        </a:rPr>
                        <a:t>trendi</a:t>
                      </a:r>
                      <a:r>
                        <a:rPr lang="en-GB" b="1" dirty="0">
                          <a:solidFill>
                            <a:srgbClr val="414141"/>
                          </a:solidFill>
                        </a:rPr>
                        <a:t> od 2024 do 2034</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err="1">
                          <a:solidFill>
                            <a:srgbClr val="414141"/>
                          </a:solidFill>
                          <a:effectLst/>
                          <a:latin typeface="+mn-lt"/>
                          <a:ea typeface="+mn-ea"/>
                          <a:cs typeface="+mn-cs"/>
                        </a:rPr>
                        <a:t>Sedanji</a:t>
                      </a:r>
                      <a:r>
                        <a:rPr lang="en-US" sz="1800" b="0" i="0" u="none" kern="1200" cap="none" dirty="0">
                          <a:solidFill>
                            <a:srgbClr val="414141"/>
                          </a:solidFill>
                          <a:effectLst/>
                          <a:latin typeface="+mn-lt"/>
                          <a:ea typeface="+mn-ea"/>
                          <a:cs typeface="+mn-cs"/>
                        </a:rPr>
                        <a:t> in </a:t>
                      </a:r>
                      <a:r>
                        <a:rPr lang="en-US" sz="1800" b="0" i="0" u="none" kern="1200" cap="none" dirty="0" err="1">
                          <a:solidFill>
                            <a:srgbClr val="414141"/>
                          </a:solidFill>
                          <a:effectLst/>
                          <a:latin typeface="+mn-lt"/>
                          <a:ea typeface="+mn-ea"/>
                          <a:cs typeface="+mn-cs"/>
                        </a:rPr>
                        <a:t>prihodnji</a:t>
                      </a:r>
                      <a:r>
                        <a:rPr lang="en-US" sz="1800" b="0" i="0" u="none" kern="1200" cap="none" dirty="0">
                          <a:solidFill>
                            <a:srgbClr val="414141"/>
                          </a:solidFill>
                          <a:effectLst/>
                          <a:latin typeface="+mn-lt"/>
                          <a:ea typeface="+mn-ea"/>
                          <a:cs typeface="+mn-cs"/>
                        </a:rPr>
                        <a:t> </a:t>
                      </a:r>
                      <a:r>
                        <a:rPr lang="en-US" sz="1800" b="0" i="0" u="none" kern="1200" cap="none" dirty="0" err="1">
                          <a:solidFill>
                            <a:srgbClr val="414141"/>
                          </a:solidFill>
                          <a:effectLst/>
                          <a:latin typeface="+mn-lt"/>
                          <a:ea typeface="+mn-ea"/>
                          <a:cs typeface="+mn-cs"/>
                        </a:rPr>
                        <a:t>trendi</a:t>
                      </a:r>
                      <a:r>
                        <a:rPr lang="en-US" sz="1800" b="0" i="0" u="none" kern="1200" cap="none" dirty="0">
                          <a:solidFill>
                            <a:srgbClr val="414141"/>
                          </a:solidFill>
                          <a:effectLst/>
                          <a:latin typeface="+mn-lt"/>
                          <a:ea typeface="+mn-ea"/>
                          <a:cs typeface="+mn-cs"/>
                        </a:rPr>
                        <a:t> </a:t>
                      </a:r>
                      <a:r>
                        <a:rPr lang="en-US" sz="1800" b="0" i="0" u="none" kern="1200" cap="none" dirty="0" err="1">
                          <a:solidFill>
                            <a:srgbClr val="414141"/>
                          </a:solidFill>
                          <a:effectLst/>
                          <a:latin typeface="+mn-lt"/>
                          <a:ea typeface="+mn-ea"/>
                          <a:cs typeface="+mn-cs"/>
                        </a:rPr>
                        <a:t>alternativnih</a:t>
                      </a:r>
                      <a:r>
                        <a:rPr lang="en-US" sz="1800" b="0" i="0" u="none" kern="1200" cap="none" dirty="0">
                          <a:solidFill>
                            <a:srgbClr val="414141"/>
                          </a:solidFill>
                          <a:effectLst/>
                          <a:latin typeface="+mn-lt"/>
                          <a:ea typeface="+mn-ea"/>
                          <a:cs typeface="+mn-cs"/>
                        </a:rPr>
                        <a:t> </a:t>
                      </a:r>
                      <a:r>
                        <a:rPr lang="en-US" sz="1800" b="0" i="0" u="none" kern="1200" cap="none" dirty="0" err="1">
                          <a:solidFill>
                            <a:srgbClr val="414141"/>
                          </a:solidFill>
                          <a:effectLst/>
                          <a:latin typeface="+mn-lt"/>
                          <a:ea typeface="+mn-ea"/>
                          <a:cs typeface="+mn-cs"/>
                        </a:rPr>
                        <a:t>nastanitev</a:t>
                      </a:r>
                      <a:r>
                        <a:rPr lang="en-US" sz="1800" b="0" i="0" u="none" kern="1200" cap="none" dirty="0">
                          <a:solidFill>
                            <a:srgbClr val="414141"/>
                          </a:solidFill>
                          <a:effectLst/>
                          <a:latin typeface="+mn-lt"/>
                          <a:ea typeface="+mn-ea"/>
                          <a:cs typeface="+mn-cs"/>
                        </a:rPr>
                        <a:t> po </a:t>
                      </a:r>
                      <a:r>
                        <a:rPr lang="en-US" sz="1800" b="0" i="0" u="none" kern="1200" cap="none" dirty="0" err="1">
                          <a:solidFill>
                            <a:srgbClr val="414141"/>
                          </a:solidFill>
                          <a:effectLst/>
                          <a:latin typeface="+mn-lt"/>
                          <a:ea typeface="+mn-ea"/>
                          <a:cs typeface="+mn-cs"/>
                        </a:rPr>
                        <a:t>svetu</a:t>
                      </a:r>
                      <a:r>
                        <a:rPr lang="en-US" sz="1800" b="0" i="0" u="none" kern="1200" cap="none" dirty="0">
                          <a:solidFill>
                            <a:srgbClr val="41414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EC7C69"/>
                          </a:solidFill>
                          <a:effectLst/>
                          <a:latin typeface="+mn-lt"/>
                          <a:ea typeface="+mn-ea"/>
                          <a:cs typeface="+mn-cs"/>
                          <a:hlinkClick r:id="rId4">
                            <a:extLst>
                              <a:ext uri="{A12FA001-AC4F-418D-AE19-62706E023703}">
                                <ahyp:hlinkClr xmlns:ahyp="http://schemas.microsoft.com/office/drawing/2018/hyperlinkcolor" val="tx"/>
                              </a:ext>
                            </a:extLst>
                          </a:hlinkClick>
                        </a:rPr>
                        <a:t>https://www.precedenceresearch.com/alternative-accommodation-market</a:t>
                      </a:r>
                      <a:endParaRPr lang="en-US" sz="1800" b="0" i="0" u="none" kern="1200" cap="none" dirty="0">
                        <a:solidFill>
                          <a:srgbClr val="EC7C69"/>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5" name="Freeform 4">
            <a:extLst>
              <a:ext uri="{FF2B5EF4-FFF2-40B4-BE49-F238E27FC236}">
                <a16:creationId xmlns:a16="http://schemas.microsoft.com/office/drawing/2014/main" id="{983E1028-066F-CEDD-5F21-F6B0952BC7FC}"/>
              </a:ext>
            </a:extLst>
          </p:cNvPr>
          <p:cNvSpPr/>
          <p:nvPr/>
        </p:nvSpPr>
        <p:spPr>
          <a:xfrm>
            <a:off x="-21946" y="592711"/>
            <a:ext cx="5087955" cy="875479"/>
          </a:xfrm>
          <a:custGeom>
            <a:avLst/>
            <a:gdLst>
              <a:gd name="connsiteX0" fmla="*/ 0 w 5087955"/>
              <a:gd name="connsiteY0" fmla="*/ 0 h 875479"/>
              <a:gd name="connsiteX1" fmla="*/ 4495962 w 5087955"/>
              <a:gd name="connsiteY1" fmla="*/ 0 h 875479"/>
              <a:gd name="connsiteX2" fmla="*/ 5087955 w 5087955"/>
              <a:gd name="connsiteY2" fmla="*/ 473717 h 875479"/>
              <a:gd name="connsiteX3" fmla="*/ 5087955 w 5087955"/>
              <a:gd name="connsiteY3" fmla="*/ 875479 h 875479"/>
              <a:gd name="connsiteX4" fmla="*/ 0 w 5087955"/>
              <a:gd name="connsiteY4" fmla="*/ 875479 h 875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7955" h="875479">
                <a:moveTo>
                  <a:pt x="0" y="0"/>
                </a:moveTo>
                <a:lnTo>
                  <a:pt x="4495962" y="0"/>
                </a:lnTo>
                <a:cubicBezTo>
                  <a:pt x="4821934" y="0"/>
                  <a:pt x="5087955" y="212873"/>
                  <a:pt x="5087955" y="473717"/>
                </a:cubicBezTo>
                <a:lnTo>
                  <a:pt x="5087955"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C9C6D21-A0A2-1428-CBEA-95A605AE6CF0}"/>
              </a:ext>
            </a:extLst>
          </p:cNvPr>
          <p:cNvSpPr txBox="1">
            <a:spLocks/>
          </p:cNvSpPr>
          <p:nvPr/>
        </p:nvSpPr>
        <p:spPr>
          <a:xfrm>
            <a:off x="456170" y="670075"/>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sp>
        <p:nvSpPr>
          <p:cNvPr id="6" name="Slide Number Placeholder 5">
            <a:extLst>
              <a:ext uri="{FF2B5EF4-FFF2-40B4-BE49-F238E27FC236}">
                <a16:creationId xmlns:a16="http://schemas.microsoft.com/office/drawing/2014/main" id="{94639871-97CD-705D-48CE-B37E60BF500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dirty="0">
              <a:solidFill>
                <a:schemeClr val="bg1"/>
              </a:solidFill>
            </a:endParaRPr>
          </a:p>
        </p:txBody>
      </p:sp>
    </p:spTree>
    <p:extLst>
      <p:ext uri="{BB962C8B-B14F-4D97-AF65-F5344CB8AC3E}">
        <p14:creationId xmlns:p14="http://schemas.microsoft.com/office/powerpoint/2010/main" val="59305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F344DC28-8F00-F64A-9B31-EFFBC19101D7}"/>
              </a:ext>
            </a:extLst>
          </p:cNvPr>
          <p:cNvPicPr>
            <a:picLocks noGrp="1" noChangeAspect="1"/>
          </p:cNvPicPr>
          <p:nvPr>
            <p:ph type="pic" sz="quarter" idx="19"/>
          </p:nvPr>
        </p:nvPicPr>
        <p:blipFill>
          <a:blip r:embed="rId3"/>
          <a:srcRect l="8559" r="8559"/>
          <a:stretch/>
        </p:blipFill>
        <p:spPr>
          <a:xfrm>
            <a:off x="5635270" y="1729840"/>
            <a:ext cx="6560312" cy="4556399"/>
          </a:xfrm>
        </p:spPr>
      </p:pic>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p:txBody>
          <a:bodyPr/>
          <a:lstStyle/>
          <a:p>
            <a:pPr algn="ctr"/>
            <a:r>
              <a:rPr lang="en-IE" sz="1200" dirty="0"/>
              <a:t>Avtor fotografije: Visit Netherlands NL</a:t>
            </a:r>
          </a:p>
        </p:txBody>
      </p:sp>
      <p:sp>
        <p:nvSpPr>
          <p:cNvPr id="4" name="Text Placeholder 1">
            <a:extLst>
              <a:ext uri="{FF2B5EF4-FFF2-40B4-BE49-F238E27FC236}">
                <a16:creationId xmlns:a16="http://schemas.microsoft.com/office/drawing/2014/main" id="{99E4C1D0-2794-3D1A-F8DA-C9C49FA33709}"/>
              </a:ext>
            </a:extLst>
          </p:cNvPr>
          <p:cNvSpPr txBox="1">
            <a:spLocks/>
          </p:cNvSpPr>
          <p:nvPr/>
        </p:nvSpPr>
        <p:spPr>
          <a:xfrm>
            <a:off x="733931" y="2471300"/>
            <a:ext cx="4552767" cy="3066422"/>
          </a:xfrm>
          <a:prstGeom prst="rect">
            <a:avLst/>
          </a:prstGeom>
        </p:spPr>
        <p:txBody>
          <a:bodyPr>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100"/>
              </a:lnSpc>
            </a:pPr>
            <a:r>
              <a:rPr lang="en-GB" sz="4000" dirty="0"/>
              <a:t>Zakaj je to zdaj pomembno: spreminjajoče se motivacije gostov</a:t>
            </a:r>
          </a:p>
          <a:p>
            <a:pPr>
              <a:lnSpc>
                <a:spcPts val="4100"/>
              </a:lnSpc>
            </a:pPr>
            <a:r>
              <a:rPr lang="en-GB" sz="4000" dirty="0"/>
              <a:t>in spremembe na trgu</a:t>
            </a:r>
          </a:p>
          <a:p>
            <a:pPr>
              <a:lnSpc>
                <a:spcPts val="4100"/>
              </a:lnSpc>
            </a:pPr>
            <a:endParaRPr lang="en-GB" sz="4000" dirty="0"/>
          </a:p>
        </p:txBody>
      </p:sp>
      <p:sp>
        <p:nvSpPr>
          <p:cNvPr id="5" name="Text Placeholder 2">
            <a:extLst>
              <a:ext uri="{FF2B5EF4-FFF2-40B4-BE49-F238E27FC236}">
                <a16:creationId xmlns:a16="http://schemas.microsoft.com/office/drawing/2014/main" id="{516B3D94-45B7-3219-986B-7D2EC0118BD9}"/>
              </a:ext>
            </a:extLst>
          </p:cNvPr>
          <p:cNvSpPr txBox="1">
            <a:spLocks/>
          </p:cNvSpPr>
          <p:nvPr/>
        </p:nvSpPr>
        <p:spPr>
          <a:xfrm>
            <a:off x="733931" y="1095586"/>
            <a:ext cx="5362069" cy="58222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9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6600" b="1" dirty="0"/>
              <a:t>2. del</a:t>
            </a:r>
            <a:endParaRPr lang="en-GB" sz="6600" b="1" dirty="0"/>
          </a:p>
        </p:txBody>
      </p:sp>
      <p:sp>
        <p:nvSpPr>
          <p:cNvPr id="9" name="Freeform 8">
            <a:extLst>
              <a:ext uri="{FF2B5EF4-FFF2-40B4-BE49-F238E27FC236}">
                <a16:creationId xmlns:a16="http://schemas.microsoft.com/office/drawing/2014/main" id="{89ADA6A2-AF22-C249-3495-AAE7A5CAD432}"/>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4" name="Slide Number Placeholder 5">
            <a:extLst>
              <a:ext uri="{FF2B5EF4-FFF2-40B4-BE49-F238E27FC236}">
                <a16:creationId xmlns:a16="http://schemas.microsoft.com/office/drawing/2014/main" id="{934B7133-20AF-B86C-8368-1E37D78371F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pic>
        <p:nvPicPr>
          <p:cNvPr id="15" name="Picture 14">
            <a:extLst>
              <a:ext uri="{FF2B5EF4-FFF2-40B4-BE49-F238E27FC236}">
                <a16:creationId xmlns:a16="http://schemas.microsoft.com/office/drawing/2014/main" id="{6786C45D-BD60-6F62-D491-D1F08059FCD6}"/>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Tree>
    <p:extLst>
      <p:ext uri="{BB962C8B-B14F-4D97-AF65-F5344CB8AC3E}">
        <p14:creationId xmlns:p14="http://schemas.microsoft.com/office/powerpoint/2010/main" val="340391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80EB-5C53-E417-D222-84699BC3A950}"/>
            </a:ext>
          </a:extLst>
        </p:cNvPr>
        <p:cNvGrpSpPr/>
        <p:nvPr/>
      </p:nvGrpSpPr>
      <p:grpSpPr>
        <a:xfrm>
          <a:off x="0" y="0"/>
          <a:ext cx="0" cy="0"/>
          <a:chOff x="0" y="0"/>
          <a:chExt cx="0" cy="0"/>
        </a:xfrm>
      </p:grpSpPr>
      <p:pic>
        <p:nvPicPr>
          <p:cNvPr id="9" name="Picture Placeholder 8" descr="A building on a hill&#10;&#10;AI-generated content may be incorrect.">
            <a:extLst>
              <a:ext uri="{FF2B5EF4-FFF2-40B4-BE49-F238E27FC236}">
                <a16:creationId xmlns:a16="http://schemas.microsoft.com/office/drawing/2014/main" id="{9916086A-73F2-5107-F291-E88ABFA3BBAF}"/>
              </a:ext>
            </a:extLst>
          </p:cNvPr>
          <p:cNvPicPr>
            <a:picLocks noGrp="1" noChangeAspect="1"/>
          </p:cNvPicPr>
          <p:nvPr>
            <p:ph type="pic" sz="quarter" idx="67"/>
          </p:nvPr>
        </p:nvPicPr>
        <p:blipFill>
          <a:blip r:embed="rId2"/>
          <a:srcRect l="3209" r="3209"/>
          <a:stretch>
            <a:fillRect/>
          </a:stretch>
        </p:blipFill>
        <p:spPr/>
      </p:pic>
      <p:sp>
        <p:nvSpPr>
          <p:cNvPr id="2" name="Text Placeholder 1">
            <a:extLst>
              <a:ext uri="{FF2B5EF4-FFF2-40B4-BE49-F238E27FC236}">
                <a16:creationId xmlns:a16="http://schemas.microsoft.com/office/drawing/2014/main" id="{979BB535-6B44-6AEB-8703-857E502555BB}"/>
              </a:ext>
            </a:extLst>
          </p:cNvPr>
          <p:cNvSpPr>
            <a:spLocks noGrp="1"/>
          </p:cNvSpPr>
          <p:nvPr>
            <p:ph type="body" sz="quarter" idx="18"/>
          </p:nvPr>
        </p:nvSpPr>
        <p:spPr>
          <a:xfrm>
            <a:off x="8569890" y="1619769"/>
            <a:ext cx="2950942" cy="870198"/>
          </a:xfrm>
        </p:spPr>
        <p:txBody>
          <a:bodyPr lIns="91440" tIns="45720" rIns="91440" bIns="45720" anchor="t">
            <a:noAutofit/>
          </a:bodyPr>
          <a:lstStyle/>
          <a:p>
            <a:pPr>
              <a:lnSpc>
                <a:spcPts val="3340"/>
              </a:lnSpc>
            </a:pPr>
            <a:r>
              <a:rPr lang="en-GB" sz="3200" dirty="0" err="1">
                <a:latin typeface="Calibri"/>
                <a:ea typeface="Open Sans"/>
                <a:cs typeface="Calibri"/>
              </a:rPr>
              <a:t>Zakaj</a:t>
            </a:r>
            <a:r>
              <a:rPr lang="en-GB" sz="3200" dirty="0">
                <a:latin typeface="Calibri"/>
                <a:ea typeface="Open Sans"/>
                <a:cs typeface="Calibri"/>
              </a:rPr>
              <a:t> je</a:t>
            </a:r>
          </a:p>
          <a:p>
            <a:pPr>
              <a:lnSpc>
                <a:spcPts val="3340"/>
              </a:lnSpc>
            </a:pPr>
            <a:r>
              <a:rPr lang="en-GB" sz="3200" dirty="0">
                <a:latin typeface="Calibri"/>
                <a:ea typeface="Open Sans"/>
                <a:cs typeface="Calibri"/>
              </a:rPr>
              <a:t>je to </a:t>
            </a:r>
            <a:r>
              <a:rPr lang="en-GB" sz="3200" dirty="0" err="1">
                <a:latin typeface="Calibri"/>
                <a:ea typeface="Open Sans"/>
                <a:cs typeface="Calibri"/>
              </a:rPr>
              <a:t>zdaj</a:t>
            </a:r>
            <a:r>
              <a:rPr lang="en-GB" sz="3200" dirty="0">
                <a:latin typeface="Calibri"/>
                <a:ea typeface="Open Sans"/>
                <a:cs typeface="Calibri"/>
              </a:rPr>
              <a:t> </a:t>
            </a:r>
            <a:r>
              <a:rPr lang="en-GB" sz="3200" dirty="0" err="1">
                <a:latin typeface="Calibri"/>
                <a:ea typeface="Open Sans"/>
                <a:cs typeface="Calibri"/>
              </a:rPr>
              <a:t>pomembno</a:t>
            </a:r>
            <a:r>
              <a:rPr lang="en-GB" sz="3200" dirty="0">
                <a:latin typeface="Calibri"/>
                <a:ea typeface="Open Sans"/>
                <a:cs typeface="Calibri"/>
              </a:rPr>
              <a:t>?</a:t>
            </a:r>
            <a:endParaRPr lang="en-GB" sz="3200" dirty="0"/>
          </a:p>
          <a:p>
            <a:pPr>
              <a:lnSpc>
                <a:spcPts val="3340"/>
              </a:lnSpc>
            </a:pPr>
            <a:endParaRPr lang="en-GB" sz="3200" dirty="0"/>
          </a:p>
        </p:txBody>
      </p:sp>
      <p:sp>
        <p:nvSpPr>
          <p:cNvPr id="3" name="Text Placeholder 2">
            <a:extLst>
              <a:ext uri="{FF2B5EF4-FFF2-40B4-BE49-F238E27FC236}">
                <a16:creationId xmlns:a16="http://schemas.microsoft.com/office/drawing/2014/main" id="{7D818D7C-D1BE-5CCD-4CCE-6CA39D9BF301}"/>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2</a:t>
            </a:r>
          </a:p>
        </p:txBody>
      </p:sp>
      <p:sp>
        <p:nvSpPr>
          <p:cNvPr id="5" name="Text Placeholder 4">
            <a:extLst>
              <a:ext uri="{FF2B5EF4-FFF2-40B4-BE49-F238E27FC236}">
                <a16:creationId xmlns:a16="http://schemas.microsoft.com/office/drawing/2014/main" id="{EFA8F40B-7FAA-22D4-5D1B-331558E3E115}"/>
              </a:ext>
            </a:extLst>
          </p:cNvPr>
          <p:cNvSpPr>
            <a:spLocks noGrp="1"/>
          </p:cNvSpPr>
          <p:nvPr>
            <p:ph type="body" sz="quarter" idx="23"/>
          </p:nvPr>
        </p:nvSpPr>
        <p:spPr>
          <a:xfrm>
            <a:off x="563039" y="3989295"/>
            <a:ext cx="4614080" cy="1248936"/>
          </a:xfrm>
        </p:spPr>
        <p:txBody>
          <a:bodyPr lIns="91440" tIns="45720" rIns="91440" bIns="45720" anchor="t"/>
          <a:lstStyle/>
          <a:p>
            <a:pPr>
              <a:buNone/>
            </a:pPr>
            <a:r>
              <a:rPr lang="en-US" sz="4000" b="1" dirty="0">
                <a:solidFill>
                  <a:srgbClr val="EC7C69"/>
                </a:solidFill>
              </a:rPr>
              <a:t>Pregled:</a:t>
            </a:r>
            <a:endParaRPr lang="en-US" sz="4000" dirty="0"/>
          </a:p>
        </p:txBody>
      </p:sp>
      <p:sp>
        <p:nvSpPr>
          <p:cNvPr id="8" name="Text Placeholder 7">
            <a:extLst>
              <a:ext uri="{FF2B5EF4-FFF2-40B4-BE49-F238E27FC236}">
                <a16:creationId xmlns:a16="http://schemas.microsoft.com/office/drawing/2014/main" id="{DB40543D-05CD-E7F3-B299-0DBACCB291ED}"/>
              </a:ext>
            </a:extLst>
          </p:cNvPr>
          <p:cNvSpPr>
            <a:spLocks noGrp="1"/>
          </p:cNvSpPr>
          <p:nvPr>
            <p:ph type="body" sz="quarter" idx="66"/>
          </p:nvPr>
        </p:nvSpPr>
        <p:spPr>
          <a:xfrm>
            <a:off x="-18532" y="148452"/>
            <a:ext cx="3864391" cy="452458"/>
          </a:xfrm>
          <a:prstGeom prst="rect">
            <a:avLst/>
          </a:prstGeom>
          <a:solidFill>
            <a:srgbClr val="EC7C69"/>
          </a:solidFill>
        </p:spPr>
        <p:txBody>
          <a:bodyPr/>
          <a:lstStyle/>
          <a:p>
            <a:pPr algn="ctr"/>
            <a:r>
              <a:rPr lang="en-GB" sz="1200" dirty="0"/>
              <a:t>Foto: </a:t>
            </a:r>
            <a:r>
              <a:rPr lang="en-GB" sz="1200" dirty="0" err="1"/>
              <a:t>Pugllia </a:t>
            </a:r>
            <a:r>
              <a:rPr lang="en-GB" sz="1200" dirty="0"/>
              <a:t>Destinacija za vse (IT)</a:t>
            </a:r>
          </a:p>
        </p:txBody>
      </p:sp>
      <p:sp>
        <p:nvSpPr>
          <p:cNvPr id="27" name="Text Placeholder 4">
            <a:extLst>
              <a:ext uri="{FF2B5EF4-FFF2-40B4-BE49-F238E27FC236}">
                <a16:creationId xmlns:a16="http://schemas.microsoft.com/office/drawing/2014/main" id="{490CB058-DBE3-E783-7637-01DA5D16A7D3}"/>
              </a:ext>
            </a:extLst>
          </p:cNvPr>
          <p:cNvSpPr txBox="1">
            <a:spLocks/>
          </p:cNvSpPr>
          <p:nvPr/>
        </p:nvSpPr>
        <p:spPr>
          <a:xfrm>
            <a:off x="3415552" y="4111160"/>
            <a:ext cx="810527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Sodobni popotniki iščejo več kot le mesto za spanje – želijo si pomembnih, avtentičnih izkušenj, ki so zakoreninjene v destinaciji. Z raziskovanjem naravnega okolja, kulture, tradicij, gospodarstva in vrednot lokacije lahko oblikujete bivanje, ki resnično odmeva. Ta pristop, ki temelji na kraju, razkriva nove poslovne priložnosti, usklajuje vaše storitve z lokalnimi prednostmi in spodbuja močne povezave z lokalno skupnostjo, s čimer povečuje privlačnost in dolgoročno trajnost vašega alternativnega nastanitvenega podjetja.</a:t>
            </a:r>
          </a:p>
        </p:txBody>
      </p:sp>
      <p:sp>
        <p:nvSpPr>
          <p:cNvPr id="10" name="Text Placeholder 4">
            <a:extLst>
              <a:ext uri="{FF2B5EF4-FFF2-40B4-BE49-F238E27FC236}">
                <a16:creationId xmlns:a16="http://schemas.microsoft.com/office/drawing/2014/main" id="{6C198036-D02E-A994-35B3-B4C028997FCF}"/>
              </a:ext>
            </a:extLst>
          </p:cNvPr>
          <p:cNvSpPr txBox="1">
            <a:spLocks/>
          </p:cNvSpPr>
          <p:nvPr/>
        </p:nvSpPr>
        <p:spPr>
          <a:xfrm>
            <a:off x="563039" y="4693163"/>
            <a:ext cx="2852513"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Ta </a:t>
            </a:r>
            <a:r>
              <a:rPr lang="en-IE" b="1" dirty="0" err="1"/>
              <a:t>razdelek</a:t>
            </a:r>
            <a:r>
              <a:rPr lang="en-IE" b="1" dirty="0"/>
              <a:t> je </a:t>
            </a:r>
            <a:r>
              <a:rPr lang="en-IE" b="1" dirty="0" err="1"/>
              <a:t>ključnega</a:t>
            </a:r>
            <a:r>
              <a:rPr lang="en-IE" b="1" dirty="0"/>
              <a:t> </a:t>
            </a:r>
            <a:r>
              <a:rPr lang="en-IE" b="1" dirty="0" err="1"/>
              <a:t>pomena</a:t>
            </a:r>
            <a:r>
              <a:rPr lang="en-IE" b="1" dirty="0"/>
              <a:t> za </a:t>
            </a:r>
            <a:r>
              <a:rPr lang="en-IE" b="1" dirty="0" err="1"/>
              <a:t>razumevanje</a:t>
            </a:r>
            <a:r>
              <a:rPr lang="en-IE" b="1" dirty="0"/>
              <a:t> »</a:t>
            </a:r>
            <a:r>
              <a:rPr lang="en-IE" b="1" dirty="0" err="1"/>
              <a:t>zakaj</a:t>
            </a:r>
            <a:r>
              <a:rPr lang="en-IE" b="1" dirty="0"/>
              <a:t>« za </a:t>
            </a:r>
            <a:r>
              <a:rPr lang="en-IE" b="1" dirty="0" err="1"/>
              <a:t>izbiro</a:t>
            </a:r>
            <a:r>
              <a:rPr lang="en-IE" b="1" dirty="0"/>
              <a:t> </a:t>
            </a:r>
            <a:r>
              <a:rPr lang="en-IE" b="1" dirty="0" err="1"/>
              <a:t>današnjih</a:t>
            </a:r>
            <a:r>
              <a:rPr lang="en-IE" b="1"/>
              <a:t> turistov</a:t>
            </a:r>
            <a:r>
              <a:rPr lang="en-IE"/>
              <a:t>.</a:t>
            </a:r>
          </a:p>
        </p:txBody>
      </p:sp>
      <p:sp>
        <p:nvSpPr>
          <p:cNvPr id="12" name="Slide Number Placeholder 5">
            <a:extLst>
              <a:ext uri="{FF2B5EF4-FFF2-40B4-BE49-F238E27FC236}">
                <a16:creationId xmlns:a16="http://schemas.microsoft.com/office/drawing/2014/main" id="{4D1461C1-23BF-E24C-B8D3-7E779968D7C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547574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C77A21-6ADD-BA10-BBE1-02FB41A1D496}"/>
              </a:ext>
            </a:extLst>
          </p:cNvPr>
          <p:cNvSpPr>
            <a:spLocks noGrp="1"/>
          </p:cNvSpPr>
          <p:nvPr>
            <p:ph type="body" sz="quarter" idx="18"/>
          </p:nvPr>
        </p:nvSpPr>
        <p:spPr>
          <a:xfrm>
            <a:off x="447918" y="2358616"/>
            <a:ext cx="8058486" cy="3548029"/>
          </a:xfrm>
        </p:spPr>
        <p:txBody>
          <a:bodyPr lIns="91440" tIns="45720" rIns="91440" bIns="45720" anchor="t"/>
          <a:lstStyle/>
          <a:p>
            <a:pPr>
              <a:lnSpc>
                <a:spcPts val="2240"/>
              </a:lnSpc>
            </a:pPr>
            <a:r>
              <a:rPr lang="en-GB" sz="2200" b="1" dirty="0" err="1">
                <a:solidFill>
                  <a:srgbClr val="414141"/>
                </a:solidFill>
              </a:rPr>
              <a:t>Gostinsko</a:t>
            </a:r>
            <a:r>
              <a:rPr lang="en-GB" sz="2200" b="1" dirty="0">
                <a:solidFill>
                  <a:srgbClr val="414141"/>
                </a:solidFill>
              </a:rPr>
              <a:t> </a:t>
            </a:r>
            <a:r>
              <a:rPr lang="en-GB" sz="2200" b="1" dirty="0" err="1">
                <a:solidFill>
                  <a:srgbClr val="414141"/>
                </a:solidFill>
              </a:rPr>
              <a:t>okolje</a:t>
            </a:r>
            <a:r>
              <a:rPr lang="en-GB" sz="2200" b="1" dirty="0">
                <a:solidFill>
                  <a:srgbClr val="414141"/>
                </a:solidFill>
              </a:rPr>
              <a:t> se </a:t>
            </a:r>
            <a:r>
              <a:rPr lang="en-GB" sz="2200" b="1" dirty="0" err="1">
                <a:solidFill>
                  <a:srgbClr val="414141"/>
                </a:solidFill>
              </a:rPr>
              <a:t>hitro</a:t>
            </a:r>
            <a:r>
              <a:rPr lang="en-GB" sz="2200" b="1" dirty="0">
                <a:solidFill>
                  <a:srgbClr val="414141"/>
                </a:solidFill>
              </a:rPr>
              <a:t> </a:t>
            </a:r>
            <a:r>
              <a:rPr lang="en-GB" sz="2200" b="1" dirty="0" err="1">
                <a:solidFill>
                  <a:srgbClr val="414141"/>
                </a:solidFill>
              </a:rPr>
              <a:t>spreminja</a:t>
            </a:r>
            <a:r>
              <a:rPr lang="en-GB" sz="2200" b="1" dirty="0">
                <a:solidFill>
                  <a:srgbClr val="414141"/>
                </a:solidFill>
              </a:rPr>
              <a:t>, </a:t>
            </a:r>
            <a:r>
              <a:rPr lang="en-GB" sz="2200" b="1" dirty="0" err="1">
                <a:solidFill>
                  <a:srgbClr val="414141"/>
                </a:solidFill>
              </a:rPr>
              <a:t>kar</a:t>
            </a:r>
            <a:r>
              <a:rPr lang="en-GB" sz="2200" b="1" dirty="0">
                <a:solidFill>
                  <a:srgbClr val="414141"/>
                </a:solidFill>
              </a:rPr>
              <a:t> je </a:t>
            </a:r>
            <a:r>
              <a:rPr lang="en-GB" sz="2200" b="1" dirty="0" err="1">
                <a:solidFill>
                  <a:srgbClr val="414141"/>
                </a:solidFill>
              </a:rPr>
              <a:t>posledica</a:t>
            </a:r>
            <a:r>
              <a:rPr lang="en-GB" sz="2200" b="1" dirty="0">
                <a:solidFill>
                  <a:srgbClr val="414141"/>
                </a:solidFill>
              </a:rPr>
              <a:t> </a:t>
            </a:r>
            <a:r>
              <a:rPr lang="en-GB" sz="2200" b="1" dirty="0" err="1">
                <a:solidFill>
                  <a:srgbClr val="414141"/>
                </a:solidFill>
              </a:rPr>
              <a:t>spreminjajočih</a:t>
            </a:r>
            <a:r>
              <a:rPr lang="en-GB" sz="2200" b="1" dirty="0">
                <a:solidFill>
                  <a:srgbClr val="414141"/>
                </a:solidFill>
              </a:rPr>
              <a:t> se </a:t>
            </a:r>
            <a:r>
              <a:rPr lang="en-GB" sz="2200" b="1" dirty="0" err="1">
                <a:solidFill>
                  <a:srgbClr val="414141"/>
                </a:solidFill>
              </a:rPr>
              <a:t>pričakovanj</a:t>
            </a:r>
            <a:r>
              <a:rPr lang="en-GB" sz="2200" b="1" dirty="0">
                <a:solidFill>
                  <a:srgbClr val="414141"/>
                </a:solidFill>
              </a:rPr>
              <a:t> </a:t>
            </a:r>
            <a:r>
              <a:rPr lang="en-GB" sz="2200" b="1" dirty="0" err="1">
                <a:solidFill>
                  <a:srgbClr val="414141"/>
                </a:solidFill>
              </a:rPr>
              <a:t>gostov</a:t>
            </a:r>
            <a:r>
              <a:rPr lang="en-GB" sz="2200" b="1" dirty="0">
                <a:solidFill>
                  <a:srgbClr val="414141"/>
                </a:solidFill>
              </a:rPr>
              <a:t>, </a:t>
            </a:r>
            <a:r>
              <a:rPr lang="en-GB" sz="2200" b="1" dirty="0" err="1">
                <a:solidFill>
                  <a:srgbClr val="414141"/>
                </a:solidFill>
              </a:rPr>
              <a:t>globalnih</a:t>
            </a:r>
            <a:r>
              <a:rPr lang="en-GB" sz="2200" b="1" dirty="0">
                <a:solidFill>
                  <a:srgbClr val="414141"/>
                </a:solidFill>
              </a:rPr>
              <a:t> </a:t>
            </a:r>
            <a:r>
              <a:rPr lang="en-GB" sz="2200" b="1" dirty="0" err="1">
                <a:solidFill>
                  <a:srgbClr val="414141"/>
                </a:solidFill>
              </a:rPr>
              <a:t>trendov</a:t>
            </a:r>
            <a:r>
              <a:rPr lang="en-GB" sz="2200" b="1" dirty="0">
                <a:solidFill>
                  <a:srgbClr val="414141"/>
                </a:solidFill>
              </a:rPr>
              <a:t> in </a:t>
            </a:r>
            <a:r>
              <a:rPr lang="en-GB" sz="2200" b="1" dirty="0" err="1">
                <a:solidFill>
                  <a:srgbClr val="414141"/>
                </a:solidFill>
              </a:rPr>
              <a:t>družbenih</a:t>
            </a:r>
            <a:r>
              <a:rPr lang="en-GB" sz="2200" b="1" dirty="0">
                <a:solidFill>
                  <a:srgbClr val="414141"/>
                </a:solidFill>
              </a:rPr>
              <a:t> </a:t>
            </a:r>
            <a:r>
              <a:rPr lang="en-GB" sz="2200" b="1" dirty="0" err="1">
                <a:solidFill>
                  <a:srgbClr val="414141"/>
                </a:solidFill>
              </a:rPr>
              <a:t>vrednot</a:t>
            </a:r>
            <a:r>
              <a:rPr lang="en-GB" sz="2200" dirty="0">
                <a:solidFill>
                  <a:srgbClr val="414141"/>
                </a:solidFill>
              </a:rPr>
              <a:t>. </a:t>
            </a:r>
          </a:p>
          <a:p>
            <a:pPr>
              <a:lnSpc>
                <a:spcPts val="2240"/>
              </a:lnSpc>
            </a:pPr>
            <a:endParaRPr lang="en-GB" sz="2200" dirty="0">
              <a:solidFill>
                <a:srgbClr val="414141"/>
              </a:solidFill>
            </a:endParaRPr>
          </a:p>
          <a:p>
            <a:pPr>
              <a:lnSpc>
                <a:spcPts val="2240"/>
              </a:lnSpc>
            </a:pPr>
            <a:r>
              <a:rPr lang="en-GB" sz="2200" dirty="0" err="1">
                <a:solidFill>
                  <a:srgbClr val="414141"/>
                </a:solidFill>
              </a:rPr>
              <a:t>Današnji</a:t>
            </a:r>
            <a:r>
              <a:rPr lang="en-GB" sz="2200" dirty="0">
                <a:solidFill>
                  <a:srgbClr val="414141"/>
                </a:solidFill>
              </a:rPr>
              <a:t> </a:t>
            </a:r>
            <a:r>
              <a:rPr lang="en-GB" sz="2200" dirty="0" err="1">
                <a:solidFill>
                  <a:srgbClr val="414141"/>
                </a:solidFill>
              </a:rPr>
              <a:t>turisti</a:t>
            </a:r>
            <a:r>
              <a:rPr lang="en-GB" sz="2200" dirty="0">
                <a:solidFill>
                  <a:srgbClr val="414141"/>
                </a:solidFill>
              </a:rPr>
              <a:t> ne </a:t>
            </a:r>
            <a:r>
              <a:rPr lang="en-GB" sz="2200" dirty="0" err="1">
                <a:solidFill>
                  <a:srgbClr val="414141"/>
                </a:solidFill>
              </a:rPr>
              <a:t>iščejo</a:t>
            </a:r>
            <a:r>
              <a:rPr lang="en-GB" sz="2200" dirty="0">
                <a:solidFill>
                  <a:srgbClr val="414141"/>
                </a:solidFill>
              </a:rPr>
              <a:t> le </a:t>
            </a:r>
            <a:r>
              <a:rPr lang="en-GB" sz="2200" dirty="0" err="1">
                <a:solidFill>
                  <a:srgbClr val="414141"/>
                </a:solidFill>
              </a:rPr>
              <a:t>namestitve</a:t>
            </a:r>
            <a:r>
              <a:rPr lang="en-GB" sz="2200" dirty="0">
                <a:solidFill>
                  <a:srgbClr val="414141"/>
                </a:solidFill>
              </a:rPr>
              <a:t> – </a:t>
            </a:r>
            <a:r>
              <a:rPr lang="en-GB" sz="2200" dirty="0" err="1">
                <a:solidFill>
                  <a:srgbClr val="414141"/>
                </a:solidFill>
              </a:rPr>
              <a:t>iščejo</a:t>
            </a:r>
            <a:r>
              <a:rPr lang="en-GB" sz="2200" dirty="0">
                <a:solidFill>
                  <a:srgbClr val="414141"/>
                </a:solidFill>
              </a:rPr>
              <a:t> </a:t>
            </a:r>
            <a:r>
              <a:rPr lang="en-GB" sz="2200" dirty="0" err="1">
                <a:solidFill>
                  <a:srgbClr val="414141"/>
                </a:solidFill>
              </a:rPr>
              <a:t>pristne</a:t>
            </a:r>
            <a:r>
              <a:rPr lang="en-GB" sz="2200" dirty="0">
                <a:solidFill>
                  <a:srgbClr val="414141"/>
                </a:solidFill>
              </a:rPr>
              <a:t>, </a:t>
            </a:r>
            <a:r>
              <a:rPr lang="en-GB" sz="2200" dirty="0" err="1">
                <a:solidFill>
                  <a:srgbClr val="414141"/>
                </a:solidFill>
              </a:rPr>
              <a:t>pomembne</a:t>
            </a:r>
            <a:r>
              <a:rPr lang="en-GB" sz="2200" dirty="0">
                <a:solidFill>
                  <a:srgbClr val="414141"/>
                </a:solidFill>
              </a:rPr>
              <a:t> </a:t>
            </a:r>
            <a:r>
              <a:rPr lang="en-GB" sz="2200" dirty="0" err="1">
                <a:solidFill>
                  <a:srgbClr val="414141"/>
                </a:solidFill>
              </a:rPr>
              <a:t>izkušnje</a:t>
            </a:r>
            <a:r>
              <a:rPr lang="en-GB" sz="2200" dirty="0">
                <a:solidFill>
                  <a:srgbClr val="414141"/>
                </a:solidFill>
              </a:rPr>
              <a:t>, ki </a:t>
            </a:r>
            <a:r>
              <a:rPr lang="en-GB" sz="2200" dirty="0" err="1">
                <a:solidFill>
                  <a:srgbClr val="414141"/>
                </a:solidFill>
              </a:rPr>
              <a:t>odražajo</a:t>
            </a:r>
            <a:r>
              <a:rPr lang="en-GB" sz="2200" dirty="0">
                <a:solidFill>
                  <a:srgbClr val="414141"/>
                </a:solidFill>
              </a:rPr>
              <a:t> </a:t>
            </a:r>
            <a:r>
              <a:rPr lang="en-GB" sz="2200" dirty="0" err="1">
                <a:solidFill>
                  <a:srgbClr val="414141"/>
                </a:solidFill>
              </a:rPr>
              <a:t>lokalno</a:t>
            </a:r>
            <a:r>
              <a:rPr lang="en-GB" sz="2200" dirty="0">
                <a:solidFill>
                  <a:srgbClr val="414141"/>
                </a:solidFill>
              </a:rPr>
              <a:t> </a:t>
            </a:r>
            <a:r>
              <a:rPr lang="en-GB" sz="2200" dirty="0" err="1">
                <a:solidFill>
                  <a:srgbClr val="414141"/>
                </a:solidFill>
              </a:rPr>
              <a:t>identiteto</a:t>
            </a:r>
            <a:r>
              <a:rPr lang="en-GB" sz="2200" dirty="0">
                <a:solidFill>
                  <a:srgbClr val="414141"/>
                </a:solidFill>
              </a:rPr>
              <a:t> in </a:t>
            </a:r>
            <a:r>
              <a:rPr lang="en-GB" sz="2200" dirty="0" err="1">
                <a:solidFill>
                  <a:srgbClr val="414141"/>
                </a:solidFill>
              </a:rPr>
              <a:t>pozitivno</a:t>
            </a:r>
            <a:r>
              <a:rPr lang="en-GB" sz="2200" dirty="0">
                <a:solidFill>
                  <a:srgbClr val="414141"/>
                </a:solidFill>
              </a:rPr>
              <a:t> </a:t>
            </a:r>
            <a:r>
              <a:rPr lang="en-GB" sz="2200" dirty="0" err="1">
                <a:solidFill>
                  <a:srgbClr val="414141"/>
                </a:solidFill>
              </a:rPr>
              <a:t>vplivajo</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kraje</a:t>
            </a:r>
            <a:r>
              <a:rPr lang="en-GB" sz="2200" dirty="0">
                <a:solidFill>
                  <a:srgbClr val="414141"/>
                </a:solidFill>
              </a:rPr>
              <a:t>, ki </a:t>
            </a:r>
            <a:r>
              <a:rPr lang="en-GB" sz="2200" dirty="0" err="1">
                <a:solidFill>
                  <a:srgbClr val="414141"/>
                </a:solidFill>
              </a:rPr>
              <a:t>jih</a:t>
            </a:r>
            <a:r>
              <a:rPr lang="en-GB" sz="2200" dirty="0">
                <a:solidFill>
                  <a:srgbClr val="414141"/>
                </a:solidFill>
              </a:rPr>
              <a:t> </a:t>
            </a:r>
            <a:r>
              <a:rPr lang="en-GB" sz="2200" dirty="0" err="1">
                <a:solidFill>
                  <a:srgbClr val="414141"/>
                </a:solidFill>
              </a:rPr>
              <a:t>obiščejo</a:t>
            </a:r>
            <a:r>
              <a:rPr lang="en-GB" sz="2200" dirty="0">
                <a:solidFill>
                  <a:srgbClr val="414141"/>
                </a:solidFill>
              </a:rPr>
              <a:t>. Med </a:t>
            </a:r>
            <a:r>
              <a:rPr lang="en-GB" sz="2200" dirty="0" err="1">
                <a:solidFill>
                  <a:srgbClr val="414141"/>
                </a:solidFill>
              </a:rPr>
              <a:t>njihove</a:t>
            </a:r>
            <a:r>
              <a:rPr lang="en-GB" sz="2200" dirty="0">
                <a:solidFill>
                  <a:srgbClr val="414141"/>
                </a:solidFill>
              </a:rPr>
              <a:t> </a:t>
            </a:r>
            <a:r>
              <a:rPr lang="en-GB" sz="2200" dirty="0" err="1">
                <a:solidFill>
                  <a:srgbClr val="414141"/>
                </a:solidFill>
              </a:rPr>
              <a:t>motivacije</a:t>
            </a:r>
            <a:r>
              <a:rPr lang="en-GB" sz="2200" dirty="0">
                <a:solidFill>
                  <a:srgbClr val="414141"/>
                </a:solidFill>
              </a:rPr>
              <a:t> </a:t>
            </a:r>
            <a:r>
              <a:rPr lang="en-GB" sz="2200" dirty="0" err="1">
                <a:solidFill>
                  <a:srgbClr val="414141"/>
                </a:solidFill>
              </a:rPr>
              <a:t>zdaj</a:t>
            </a:r>
            <a:r>
              <a:rPr lang="en-GB" sz="2200" dirty="0">
                <a:solidFill>
                  <a:srgbClr val="414141"/>
                </a:solidFill>
              </a:rPr>
              <a:t> </a:t>
            </a:r>
            <a:r>
              <a:rPr lang="en-GB" sz="2200" dirty="0" err="1">
                <a:solidFill>
                  <a:srgbClr val="414141"/>
                </a:solidFill>
              </a:rPr>
              <a:t>sodijo</a:t>
            </a:r>
            <a:r>
              <a:rPr lang="en-GB" sz="2200" dirty="0">
                <a:solidFill>
                  <a:srgbClr val="414141"/>
                </a:solidFill>
              </a:rPr>
              <a:t> </a:t>
            </a:r>
            <a:r>
              <a:rPr lang="en-GB" sz="2200" dirty="0" err="1">
                <a:solidFill>
                  <a:srgbClr val="414141"/>
                </a:solidFill>
              </a:rPr>
              <a:t>trajnost</a:t>
            </a:r>
            <a:r>
              <a:rPr lang="en-GB" sz="2200" dirty="0">
                <a:solidFill>
                  <a:srgbClr val="414141"/>
                </a:solidFill>
              </a:rPr>
              <a:t>, </a:t>
            </a:r>
            <a:r>
              <a:rPr lang="en-GB" sz="2200" dirty="0" err="1">
                <a:solidFill>
                  <a:srgbClr val="414141"/>
                </a:solidFill>
              </a:rPr>
              <a:t>potopitev</a:t>
            </a:r>
            <a:r>
              <a:rPr lang="en-GB" sz="2200" dirty="0">
                <a:solidFill>
                  <a:srgbClr val="414141"/>
                </a:solidFill>
              </a:rPr>
              <a:t> v </a:t>
            </a:r>
            <a:r>
              <a:rPr lang="en-GB" sz="2200" dirty="0" err="1">
                <a:solidFill>
                  <a:srgbClr val="414141"/>
                </a:solidFill>
              </a:rPr>
              <a:t>kulturo</a:t>
            </a:r>
            <a:r>
              <a:rPr lang="en-GB" sz="2200" dirty="0">
                <a:solidFill>
                  <a:srgbClr val="414141"/>
                </a:solidFill>
              </a:rPr>
              <a:t>, </a:t>
            </a:r>
            <a:r>
              <a:rPr lang="en-GB" sz="2200" dirty="0" err="1">
                <a:solidFill>
                  <a:srgbClr val="414141"/>
                </a:solidFill>
              </a:rPr>
              <a:t>osebno</a:t>
            </a:r>
            <a:r>
              <a:rPr lang="en-GB" sz="2200" dirty="0">
                <a:solidFill>
                  <a:srgbClr val="414141"/>
                </a:solidFill>
              </a:rPr>
              <a:t> dobro </a:t>
            </a:r>
            <a:r>
              <a:rPr lang="en-GB" sz="2200" dirty="0" err="1">
                <a:solidFill>
                  <a:srgbClr val="414141"/>
                </a:solidFill>
              </a:rPr>
              <a:t>počutje</a:t>
            </a:r>
            <a:r>
              <a:rPr lang="en-GB" sz="2200" dirty="0">
                <a:solidFill>
                  <a:srgbClr val="414141"/>
                </a:solidFill>
              </a:rPr>
              <a:t> in </a:t>
            </a:r>
            <a:r>
              <a:rPr lang="en-GB" sz="2200" dirty="0" err="1">
                <a:solidFill>
                  <a:srgbClr val="414141"/>
                </a:solidFill>
              </a:rPr>
              <a:t>povezava</a:t>
            </a:r>
            <a:r>
              <a:rPr lang="en-GB" sz="2200" dirty="0">
                <a:solidFill>
                  <a:srgbClr val="414141"/>
                </a:solidFill>
              </a:rPr>
              <a:t> z </a:t>
            </a:r>
            <a:r>
              <a:rPr lang="en-GB" sz="2200" dirty="0" err="1">
                <a:solidFill>
                  <a:srgbClr val="414141"/>
                </a:solidFill>
              </a:rPr>
              <a:t>naravo</a:t>
            </a:r>
            <a:r>
              <a:rPr lang="en-GB" sz="2200" dirty="0">
                <a:solidFill>
                  <a:srgbClr val="414141"/>
                </a:solidFill>
              </a:rPr>
              <a:t>. </a:t>
            </a:r>
            <a:r>
              <a:rPr lang="en-GB" sz="2200" dirty="0" err="1">
                <a:solidFill>
                  <a:srgbClr val="414141"/>
                </a:solidFill>
              </a:rPr>
              <a:t>Hkrati</a:t>
            </a:r>
            <a:r>
              <a:rPr lang="en-GB" sz="2200" dirty="0">
                <a:solidFill>
                  <a:srgbClr val="414141"/>
                </a:solidFill>
              </a:rPr>
              <a:t> </a:t>
            </a:r>
            <a:r>
              <a:rPr lang="en-GB" sz="2200" dirty="0" err="1">
                <a:solidFill>
                  <a:srgbClr val="414141"/>
                </a:solidFill>
              </a:rPr>
              <a:t>tradicionalni</a:t>
            </a:r>
            <a:r>
              <a:rPr lang="en-GB" sz="2200" dirty="0">
                <a:solidFill>
                  <a:srgbClr val="414141"/>
                </a:solidFill>
              </a:rPr>
              <a:t> </a:t>
            </a:r>
            <a:r>
              <a:rPr lang="en-GB" sz="2200" dirty="0" err="1">
                <a:solidFill>
                  <a:srgbClr val="414141"/>
                </a:solidFill>
              </a:rPr>
              <a:t>masovni</a:t>
            </a:r>
            <a:r>
              <a:rPr lang="en-GB" sz="2200" dirty="0">
                <a:solidFill>
                  <a:srgbClr val="414141"/>
                </a:solidFill>
              </a:rPr>
              <a:t> </a:t>
            </a:r>
            <a:r>
              <a:rPr lang="en-GB" sz="2200" dirty="0" err="1">
                <a:solidFill>
                  <a:srgbClr val="414141"/>
                </a:solidFill>
              </a:rPr>
              <a:t>turizem</a:t>
            </a:r>
            <a:r>
              <a:rPr lang="en-GB" sz="2200" dirty="0">
                <a:solidFill>
                  <a:srgbClr val="414141"/>
                </a:solidFill>
              </a:rPr>
              <a:t> </a:t>
            </a:r>
            <a:r>
              <a:rPr lang="en-GB" sz="2200" dirty="0" err="1">
                <a:solidFill>
                  <a:srgbClr val="414141"/>
                </a:solidFill>
              </a:rPr>
              <a:t>nadomeščajo</a:t>
            </a:r>
            <a:r>
              <a:rPr lang="en-GB" sz="2200" dirty="0">
                <a:solidFill>
                  <a:srgbClr val="414141"/>
                </a:solidFill>
              </a:rPr>
              <a:t> </a:t>
            </a:r>
            <a:r>
              <a:rPr lang="en-GB" sz="2200" dirty="0" err="1">
                <a:solidFill>
                  <a:srgbClr val="414141"/>
                </a:solidFill>
              </a:rPr>
              <a:t>bolj</a:t>
            </a:r>
            <a:r>
              <a:rPr lang="en-GB" sz="2200" dirty="0">
                <a:solidFill>
                  <a:srgbClr val="414141"/>
                </a:solidFill>
              </a:rPr>
              <a:t> </a:t>
            </a:r>
            <a:r>
              <a:rPr lang="en-GB" sz="2200" dirty="0" err="1">
                <a:solidFill>
                  <a:srgbClr val="414141"/>
                </a:solidFill>
              </a:rPr>
              <a:t>prilagodljive</a:t>
            </a:r>
            <a:r>
              <a:rPr lang="en-GB" sz="2200" dirty="0">
                <a:solidFill>
                  <a:srgbClr val="414141"/>
                </a:solidFill>
              </a:rPr>
              <a:t>, </a:t>
            </a:r>
            <a:r>
              <a:rPr lang="en-GB" sz="2200" dirty="0" err="1">
                <a:solidFill>
                  <a:srgbClr val="414141"/>
                </a:solidFill>
              </a:rPr>
              <a:t>osebne</a:t>
            </a:r>
            <a:r>
              <a:rPr lang="en-GB" sz="2200" dirty="0">
                <a:solidFill>
                  <a:srgbClr val="414141"/>
                </a:solidFill>
              </a:rPr>
              <a:t> in </a:t>
            </a:r>
            <a:r>
              <a:rPr lang="en-GB" sz="2200" dirty="0" err="1">
                <a:solidFill>
                  <a:srgbClr val="414141"/>
                </a:solidFill>
              </a:rPr>
              <a:t>vrednotno</a:t>
            </a:r>
            <a:r>
              <a:rPr lang="en-GB" sz="2200" dirty="0">
                <a:solidFill>
                  <a:srgbClr val="414141"/>
                </a:solidFill>
              </a:rPr>
              <a:t> </a:t>
            </a:r>
            <a:r>
              <a:rPr lang="en-GB" sz="2200" dirty="0" err="1">
                <a:solidFill>
                  <a:srgbClr val="414141"/>
                </a:solidFill>
              </a:rPr>
              <a:t>usmerjene</a:t>
            </a:r>
            <a:r>
              <a:rPr lang="en-GB" sz="2200" dirty="0">
                <a:solidFill>
                  <a:srgbClr val="414141"/>
                </a:solidFill>
              </a:rPr>
              <a:t> </a:t>
            </a:r>
            <a:r>
              <a:rPr lang="en-GB" sz="2200" dirty="0" err="1">
                <a:solidFill>
                  <a:srgbClr val="414141"/>
                </a:solidFill>
              </a:rPr>
              <a:t>izbire</a:t>
            </a:r>
            <a:r>
              <a:rPr lang="en-GB" sz="2200" dirty="0">
                <a:solidFill>
                  <a:srgbClr val="414141"/>
                </a:solidFill>
              </a:rPr>
              <a:t>. </a:t>
            </a:r>
            <a:r>
              <a:rPr lang="en-GB" sz="2200" dirty="0" err="1">
                <a:solidFill>
                  <a:srgbClr val="414141"/>
                </a:solidFill>
              </a:rPr>
              <a:t>Alternativne</a:t>
            </a:r>
            <a:r>
              <a:rPr lang="en-GB" sz="2200" dirty="0">
                <a:solidFill>
                  <a:srgbClr val="414141"/>
                </a:solidFill>
              </a:rPr>
              <a:t> </a:t>
            </a:r>
            <a:r>
              <a:rPr lang="en-GB" sz="2200" dirty="0" err="1">
                <a:solidFill>
                  <a:srgbClr val="414141"/>
                </a:solidFill>
              </a:rPr>
              <a:t>nastanitve</a:t>
            </a:r>
            <a:r>
              <a:rPr lang="en-GB" sz="2200" dirty="0">
                <a:solidFill>
                  <a:srgbClr val="414141"/>
                </a:solidFill>
              </a:rPr>
              <a:t>, </a:t>
            </a:r>
            <a:r>
              <a:rPr lang="en-GB" sz="2200" dirty="0" err="1">
                <a:solidFill>
                  <a:srgbClr val="414141"/>
                </a:solidFill>
              </a:rPr>
              <a:t>kot</a:t>
            </a:r>
            <a:r>
              <a:rPr lang="en-GB" sz="2200" dirty="0">
                <a:solidFill>
                  <a:srgbClr val="414141"/>
                </a:solidFill>
              </a:rPr>
              <a:t> so </a:t>
            </a:r>
            <a:r>
              <a:rPr lang="en-GB" sz="2200" dirty="0" err="1">
                <a:solidFill>
                  <a:srgbClr val="414141"/>
                </a:solidFill>
              </a:rPr>
              <a:t>penzioni</a:t>
            </a:r>
            <a:r>
              <a:rPr lang="en-GB" sz="2200" dirty="0">
                <a:solidFill>
                  <a:srgbClr val="414141"/>
                </a:solidFill>
              </a:rPr>
              <a:t>, </a:t>
            </a:r>
            <a:r>
              <a:rPr lang="en-GB" sz="2200" dirty="0" err="1">
                <a:solidFill>
                  <a:srgbClr val="414141"/>
                </a:solidFill>
              </a:rPr>
              <a:t>kmetije</a:t>
            </a:r>
            <a:r>
              <a:rPr lang="en-GB" sz="2200" dirty="0">
                <a:solidFill>
                  <a:srgbClr val="414141"/>
                </a:solidFill>
              </a:rPr>
              <a:t> za </a:t>
            </a:r>
            <a:r>
              <a:rPr lang="en-GB" sz="2200" dirty="0" err="1">
                <a:solidFill>
                  <a:srgbClr val="414141"/>
                </a:solidFill>
              </a:rPr>
              <a:t>agroturizem</a:t>
            </a:r>
            <a:r>
              <a:rPr lang="en-GB" sz="2200" dirty="0">
                <a:solidFill>
                  <a:srgbClr val="414141"/>
                </a:solidFill>
              </a:rPr>
              <a:t>, </a:t>
            </a:r>
            <a:r>
              <a:rPr lang="en-GB" sz="2200" dirty="0" err="1">
                <a:solidFill>
                  <a:srgbClr val="414141"/>
                </a:solidFill>
              </a:rPr>
              <a:t>hostli</a:t>
            </a:r>
            <a:r>
              <a:rPr lang="en-GB" sz="2200" dirty="0">
                <a:solidFill>
                  <a:srgbClr val="414141"/>
                </a:solidFill>
              </a:rPr>
              <a:t> in </a:t>
            </a:r>
            <a:r>
              <a:rPr lang="en-GB" sz="2200" dirty="0" err="1">
                <a:solidFill>
                  <a:srgbClr val="414141"/>
                </a:solidFill>
              </a:rPr>
              <a:t>razpršeni</a:t>
            </a:r>
            <a:r>
              <a:rPr lang="en-GB" sz="2200" dirty="0">
                <a:solidFill>
                  <a:srgbClr val="414141"/>
                </a:solidFill>
              </a:rPr>
              <a:t> </a:t>
            </a:r>
            <a:r>
              <a:rPr lang="en-GB" sz="2200" dirty="0" err="1">
                <a:solidFill>
                  <a:srgbClr val="414141"/>
                </a:solidFill>
              </a:rPr>
              <a:t>hoteli</a:t>
            </a:r>
            <a:r>
              <a:rPr lang="en-GB" sz="2200" dirty="0">
                <a:solidFill>
                  <a:srgbClr val="414141"/>
                </a:solidFill>
              </a:rPr>
              <a:t>, so v </a:t>
            </a:r>
            <a:r>
              <a:rPr lang="en-GB" sz="2200" dirty="0" err="1">
                <a:solidFill>
                  <a:srgbClr val="414141"/>
                </a:solidFill>
              </a:rPr>
              <a:t>edinstvenem</a:t>
            </a:r>
            <a:r>
              <a:rPr lang="en-GB" sz="2200" dirty="0">
                <a:solidFill>
                  <a:srgbClr val="414141"/>
                </a:solidFill>
              </a:rPr>
              <a:t> </a:t>
            </a:r>
            <a:r>
              <a:rPr lang="en-GB" sz="2200" dirty="0" err="1">
                <a:solidFill>
                  <a:srgbClr val="414141"/>
                </a:solidFill>
              </a:rPr>
              <a:t>položaju</a:t>
            </a:r>
            <a:r>
              <a:rPr lang="en-GB" sz="2200" dirty="0">
                <a:solidFill>
                  <a:srgbClr val="414141"/>
                </a:solidFill>
              </a:rPr>
              <a:t>, da </a:t>
            </a:r>
            <a:r>
              <a:rPr lang="en-GB" sz="2200" dirty="0" err="1">
                <a:solidFill>
                  <a:srgbClr val="414141"/>
                </a:solidFill>
              </a:rPr>
              <a:t>zadovoljijo</a:t>
            </a:r>
            <a:r>
              <a:rPr lang="en-GB" sz="2200" dirty="0">
                <a:solidFill>
                  <a:srgbClr val="414141"/>
                </a:solidFill>
              </a:rPr>
              <a:t> to </a:t>
            </a:r>
            <a:r>
              <a:rPr lang="en-GB" sz="2200" dirty="0" err="1">
                <a:solidFill>
                  <a:srgbClr val="414141"/>
                </a:solidFill>
              </a:rPr>
              <a:t>povpraševanje</a:t>
            </a:r>
            <a:r>
              <a:rPr lang="en-GB" sz="2200" dirty="0">
                <a:solidFill>
                  <a:srgbClr val="414141"/>
                </a:solidFill>
              </a:rPr>
              <a:t>. </a:t>
            </a:r>
            <a:r>
              <a:rPr lang="en-GB" sz="2200" dirty="0" err="1">
                <a:solidFill>
                  <a:srgbClr val="414141"/>
                </a:solidFill>
              </a:rPr>
              <a:t>Razumevanje</a:t>
            </a:r>
            <a:r>
              <a:rPr lang="en-GB" sz="2200" dirty="0">
                <a:solidFill>
                  <a:srgbClr val="414141"/>
                </a:solidFill>
              </a:rPr>
              <a:t> </a:t>
            </a:r>
            <a:r>
              <a:rPr lang="en-GB" sz="2200" dirty="0" err="1">
                <a:solidFill>
                  <a:srgbClr val="414141"/>
                </a:solidFill>
              </a:rPr>
              <a:t>teh</a:t>
            </a:r>
            <a:r>
              <a:rPr lang="en-GB" sz="2200" dirty="0">
                <a:solidFill>
                  <a:srgbClr val="414141"/>
                </a:solidFill>
              </a:rPr>
              <a:t> </a:t>
            </a:r>
            <a:r>
              <a:rPr lang="en-GB" sz="2200" dirty="0" err="1">
                <a:solidFill>
                  <a:srgbClr val="414141"/>
                </a:solidFill>
              </a:rPr>
              <a:t>spreminjajočih</a:t>
            </a:r>
            <a:r>
              <a:rPr lang="en-GB" sz="2200" dirty="0">
                <a:solidFill>
                  <a:srgbClr val="414141"/>
                </a:solidFill>
              </a:rPr>
              <a:t> se </a:t>
            </a:r>
            <a:r>
              <a:rPr lang="en-GB" sz="2200" dirty="0" err="1">
                <a:solidFill>
                  <a:srgbClr val="414141"/>
                </a:solidFill>
              </a:rPr>
              <a:t>motivacij</a:t>
            </a:r>
            <a:r>
              <a:rPr lang="en-GB" sz="2200" dirty="0">
                <a:solidFill>
                  <a:srgbClr val="414141"/>
                </a:solidFill>
              </a:rPr>
              <a:t> je </a:t>
            </a:r>
            <a:r>
              <a:rPr lang="en-GB" sz="2200" dirty="0" err="1">
                <a:solidFill>
                  <a:srgbClr val="414141"/>
                </a:solidFill>
              </a:rPr>
              <a:t>bistveno</a:t>
            </a:r>
            <a:r>
              <a:rPr lang="en-GB" sz="2200" dirty="0">
                <a:solidFill>
                  <a:srgbClr val="414141"/>
                </a:solidFill>
              </a:rPr>
              <a:t> za </a:t>
            </a:r>
            <a:r>
              <a:rPr lang="en-GB" sz="2200" dirty="0" err="1">
                <a:solidFill>
                  <a:srgbClr val="414141"/>
                </a:solidFill>
              </a:rPr>
              <a:t>oblikovanje</a:t>
            </a:r>
            <a:r>
              <a:rPr lang="en-GB" sz="2200" dirty="0">
                <a:solidFill>
                  <a:srgbClr val="414141"/>
                </a:solidFill>
              </a:rPr>
              <a:t> </a:t>
            </a:r>
            <a:r>
              <a:rPr lang="en-GB" sz="2200" dirty="0" err="1">
                <a:solidFill>
                  <a:srgbClr val="414141"/>
                </a:solidFill>
              </a:rPr>
              <a:t>ponudbe</a:t>
            </a:r>
            <a:r>
              <a:rPr lang="en-GB" sz="2200" dirty="0">
                <a:solidFill>
                  <a:srgbClr val="414141"/>
                </a:solidFill>
              </a:rPr>
              <a:t>, ki </a:t>
            </a:r>
            <a:r>
              <a:rPr lang="en-GB" sz="2200" dirty="0" err="1">
                <a:solidFill>
                  <a:srgbClr val="414141"/>
                </a:solidFill>
              </a:rPr>
              <a:t>bo</a:t>
            </a:r>
            <a:r>
              <a:rPr lang="en-GB" sz="2200" dirty="0">
                <a:solidFill>
                  <a:srgbClr val="414141"/>
                </a:solidFill>
              </a:rPr>
              <a:t> </a:t>
            </a:r>
            <a:r>
              <a:rPr lang="en-GB" sz="2200" dirty="0" err="1">
                <a:solidFill>
                  <a:srgbClr val="414141"/>
                </a:solidFill>
              </a:rPr>
              <a:t>pritegnila</a:t>
            </a:r>
            <a:r>
              <a:rPr lang="en-GB" sz="2200" dirty="0">
                <a:solidFill>
                  <a:srgbClr val="414141"/>
                </a:solidFill>
              </a:rPr>
              <a:t> </a:t>
            </a:r>
            <a:r>
              <a:rPr lang="en-GB" sz="2200" dirty="0" err="1">
                <a:solidFill>
                  <a:srgbClr val="414141"/>
                </a:solidFill>
              </a:rPr>
              <a:t>sodobne</a:t>
            </a:r>
            <a:r>
              <a:rPr lang="en-GB" sz="2200" dirty="0">
                <a:solidFill>
                  <a:srgbClr val="414141"/>
                </a:solidFill>
              </a:rPr>
              <a:t> </a:t>
            </a:r>
            <a:r>
              <a:rPr lang="en-GB" sz="2200" dirty="0" err="1">
                <a:solidFill>
                  <a:srgbClr val="414141"/>
                </a:solidFill>
              </a:rPr>
              <a:t>goste</a:t>
            </a:r>
            <a:r>
              <a:rPr lang="en-GB" sz="2200" dirty="0">
                <a:solidFill>
                  <a:srgbClr val="414141"/>
                </a:solidFill>
              </a:rPr>
              <a:t> in </a:t>
            </a:r>
            <a:r>
              <a:rPr lang="en-GB" sz="2200" dirty="0" err="1">
                <a:solidFill>
                  <a:srgbClr val="414141"/>
                </a:solidFill>
              </a:rPr>
              <a:t>prispevala</a:t>
            </a:r>
            <a:r>
              <a:rPr lang="en-GB" sz="2200" dirty="0">
                <a:solidFill>
                  <a:srgbClr val="414141"/>
                </a:solidFill>
              </a:rPr>
              <a:t> k </a:t>
            </a:r>
            <a:r>
              <a:rPr lang="en-GB" sz="2200" dirty="0" err="1">
                <a:solidFill>
                  <a:srgbClr val="414141"/>
                </a:solidFill>
              </a:rPr>
              <a:t>dolgoročni</a:t>
            </a:r>
            <a:r>
              <a:rPr lang="en-GB" sz="2200" dirty="0">
                <a:solidFill>
                  <a:srgbClr val="414141"/>
                </a:solidFill>
              </a:rPr>
              <a:t> </a:t>
            </a:r>
            <a:r>
              <a:rPr lang="en-GB" sz="2200" dirty="0" err="1">
                <a:solidFill>
                  <a:srgbClr val="414141"/>
                </a:solidFill>
              </a:rPr>
              <a:t>vitalnosti</a:t>
            </a:r>
            <a:r>
              <a:rPr lang="en-GB" sz="2200" dirty="0">
                <a:solidFill>
                  <a:srgbClr val="414141"/>
                </a:solidFill>
              </a:rPr>
              <a:t> </a:t>
            </a:r>
            <a:r>
              <a:rPr lang="en-GB" sz="2200" dirty="0" err="1">
                <a:solidFill>
                  <a:srgbClr val="414141"/>
                </a:solidFill>
              </a:rPr>
              <a:t>vaše</a:t>
            </a:r>
            <a:r>
              <a:rPr lang="en-GB" sz="2200" dirty="0">
                <a:solidFill>
                  <a:srgbClr val="414141"/>
                </a:solidFill>
              </a:rPr>
              <a:t> </a:t>
            </a:r>
            <a:r>
              <a:rPr lang="en-GB" sz="2200" dirty="0" err="1">
                <a:solidFill>
                  <a:srgbClr val="414141"/>
                </a:solidFill>
              </a:rPr>
              <a:t>regije</a:t>
            </a:r>
            <a:r>
              <a:rPr lang="en-GB" sz="2200" dirty="0">
                <a:solidFill>
                  <a:srgbClr val="414141"/>
                </a:solidFill>
              </a:rPr>
              <a:t>. </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448626" y="540750"/>
            <a:ext cx="10614687" cy="803654"/>
          </a:xfrm>
        </p:spPr>
        <p:txBody>
          <a:bodyPr/>
          <a:lstStyle/>
          <a:p>
            <a:r>
              <a:rPr lang="en-US" dirty="0"/>
              <a:t>Uvod</a:t>
            </a:r>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446214" y="1213302"/>
            <a:ext cx="7937918" cy="920884"/>
          </a:xfrm>
        </p:spPr>
        <p:txBody>
          <a:bodyPr/>
          <a:lstStyle/>
          <a:p>
            <a:r>
              <a:rPr lang="en-US" dirty="0"/>
              <a:t>Spreminjajoče se motivacije gostov in spremembe na trgu</a:t>
            </a:r>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163163"/>
            <a:ext cx="652182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7" name="Freeform 6">
            <a:extLst>
              <a:ext uri="{FF2B5EF4-FFF2-40B4-BE49-F238E27FC236}">
                <a16:creationId xmlns:a16="http://schemas.microsoft.com/office/drawing/2014/main" id="{8C3C54D1-A55E-BB4C-F85E-785E1189675F}"/>
              </a:ext>
            </a:extLst>
          </p:cNvPr>
          <p:cNvSpPr/>
          <p:nvPr/>
        </p:nvSpPr>
        <p:spPr>
          <a:xfrm rot="5400000">
            <a:off x="8029622" y="349782"/>
            <a:ext cx="4267676" cy="3509500"/>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8" name="Text Placeholder 4">
            <a:extLst>
              <a:ext uri="{FF2B5EF4-FFF2-40B4-BE49-F238E27FC236}">
                <a16:creationId xmlns:a16="http://schemas.microsoft.com/office/drawing/2014/main" id="{26D45C38-3F54-00F9-614A-6D2F1B695B1E}"/>
              </a:ext>
            </a:extLst>
          </p:cNvPr>
          <p:cNvSpPr txBox="1">
            <a:spLocks/>
          </p:cNvSpPr>
          <p:nvPr/>
        </p:nvSpPr>
        <p:spPr>
          <a:xfrm>
            <a:off x="8471998" y="535994"/>
            <a:ext cx="3380241"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240"/>
              </a:lnSpc>
            </a:pPr>
            <a:r>
              <a:rPr lang="en-GB" sz="2200" dirty="0">
                <a:solidFill>
                  <a:schemeClr val="bg1"/>
                </a:solidFill>
              </a:rPr>
              <a:t>V tem poglavju raziskujemo ključne dejavnike, ki stojijo za temi spremembami, in poudarjamo, kako lahko podjetniki svojo vizijo uskladijo s trenutnimi tržnimi trendi, da ustvarijo nastanitve, ki so privlačne in odporne v konkurenčnem turističnem okolju.</a:t>
            </a:r>
          </a:p>
        </p:txBody>
      </p:sp>
    </p:spTree>
    <p:extLst>
      <p:ext uri="{BB962C8B-B14F-4D97-AF65-F5344CB8AC3E}">
        <p14:creationId xmlns:p14="http://schemas.microsoft.com/office/powerpoint/2010/main" val="1622365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C9F16-04BB-EC9D-D70C-0E925B48DCE4}"/>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BEE7508F-38D5-B662-DCA7-319989F5FC0E}"/>
              </a:ext>
            </a:extLst>
          </p:cNvPr>
          <p:cNvPicPr>
            <a:picLocks noGrp="1" noChangeAspect="1"/>
          </p:cNvPicPr>
          <p:nvPr>
            <p:ph type="pic" sz="quarter" idx="67"/>
          </p:nvPr>
        </p:nvPicPr>
        <p:blipFill rotWithShape="1">
          <a:blip r:embed="rId2"/>
          <a:srcRect l="26788" r="26788"/>
          <a:stretch/>
        </p:blipFill>
        <p:spPr/>
      </p:pic>
      <p:sp>
        <p:nvSpPr>
          <p:cNvPr id="2" name="Text Placeholder 1">
            <a:extLst>
              <a:ext uri="{FF2B5EF4-FFF2-40B4-BE49-F238E27FC236}">
                <a16:creationId xmlns:a16="http://schemas.microsoft.com/office/drawing/2014/main" id="{B6C20A1E-6F01-F421-FD8C-0364578B2028}"/>
              </a:ext>
            </a:extLst>
          </p:cNvPr>
          <p:cNvSpPr>
            <a:spLocks noGrp="1"/>
          </p:cNvSpPr>
          <p:nvPr>
            <p:ph type="body" sz="quarter" idx="18"/>
          </p:nvPr>
        </p:nvSpPr>
        <p:spPr/>
        <p:txBody>
          <a:bodyPr lIns="91440" tIns="45720" rIns="91440" bIns="45720" anchor="t">
            <a:noAutofit/>
          </a:bodyPr>
          <a:lstStyle/>
          <a:p>
            <a:endParaRPr lang="en-GB" dirty="0"/>
          </a:p>
          <a:p>
            <a:endParaRPr lang="en-GB"/>
          </a:p>
        </p:txBody>
      </p:sp>
      <p:sp>
        <p:nvSpPr>
          <p:cNvPr id="3" name="Text Placeholder 2">
            <a:extLst>
              <a:ext uri="{FF2B5EF4-FFF2-40B4-BE49-F238E27FC236}">
                <a16:creationId xmlns:a16="http://schemas.microsoft.com/office/drawing/2014/main" id="{1F149F97-1365-6352-7474-06DB2F9943B6}"/>
              </a:ext>
            </a:extLst>
          </p:cNvPr>
          <p:cNvSpPr>
            <a:spLocks noGrp="1"/>
          </p:cNvSpPr>
          <p:nvPr>
            <p:ph type="body" sz="quarter" idx="19"/>
          </p:nvPr>
        </p:nvSpPr>
        <p:spPr>
          <a:xfrm>
            <a:off x="251713" y="3497082"/>
            <a:ext cx="828994" cy="385564"/>
          </a:xfrm>
        </p:spPr>
        <p:txBody>
          <a:bodyPr/>
          <a:lstStyle/>
          <a:p>
            <a:r>
              <a:rPr lang="en-GB" sz="4000" dirty="0"/>
              <a:t>01</a:t>
            </a:r>
          </a:p>
        </p:txBody>
      </p:sp>
      <p:sp>
        <p:nvSpPr>
          <p:cNvPr id="44" name="Text Placeholder 43">
            <a:extLst>
              <a:ext uri="{FF2B5EF4-FFF2-40B4-BE49-F238E27FC236}">
                <a16:creationId xmlns:a16="http://schemas.microsoft.com/office/drawing/2014/main" id="{D93FF6B2-CB2F-C0C9-5ED2-4DF7FC911DE2}"/>
              </a:ext>
            </a:extLst>
          </p:cNvPr>
          <p:cNvSpPr>
            <a:spLocks noGrp="1"/>
          </p:cNvSpPr>
          <p:nvPr>
            <p:ph type="body" sz="quarter" idx="20"/>
          </p:nvPr>
        </p:nvSpPr>
        <p:spPr>
          <a:xfrm>
            <a:off x="1286928" y="3833257"/>
            <a:ext cx="1151614" cy="230486"/>
          </a:xfrm>
        </p:spPr>
        <p:txBody>
          <a:bodyPr/>
          <a:lstStyle/>
          <a:p>
            <a:r>
              <a:rPr lang="en-US" dirty="0"/>
              <a:t>Stran 4</a:t>
            </a:r>
          </a:p>
        </p:txBody>
      </p:sp>
      <p:sp>
        <p:nvSpPr>
          <p:cNvPr id="6" name="Text Placeholder 5">
            <a:extLst>
              <a:ext uri="{FF2B5EF4-FFF2-40B4-BE49-F238E27FC236}">
                <a16:creationId xmlns:a16="http://schemas.microsoft.com/office/drawing/2014/main" id="{122F967A-CF8B-4772-6FDF-E0D27D60A12D}"/>
              </a:ext>
            </a:extLst>
          </p:cNvPr>
          <p:cNvSpPr>
            <a:spLocks noGrp="1"/>
          </p:cNvSpPr>
          <p:nvPr>
            <p:ph type="body" sz="quarter" idx="66"/>
          </p:nvPr>
        </p:nvSpPr>
        <p:spPr/>
        <p:txBody>
          <a:bodyPr/>
          <a:lstStyle/>
          <a:p>
            <a:pPr algn="ctr"/>
            <a:r>
              <a:rPr lang="en-GB" sz="1200" dirty="0"/>
              <a:t>Avtor fotografije: Cave People, Islandija</a:t>
            </a:r>
          </a:p>
        </p:txBody>
      </p:sp>
      <p:pic>
        <p:nvPicPr>
          <p:cNvPr id="21" name="Picture Placeholder 20">
            <a:extLst>
              <a:ext uri="{FF2B5EF4-FFF2-40B4-BE49-F238E27FC236}">
                <a16:creationId xmlns:a16="http://schemas.microsoft.com/office/drawing/2014/main" id="{2BB28722-5E58-6CB8-4432-D98142301886}"/>
              </a:ext>
            </a:extLst>
          </p:cNvPr>
          <p:cNvPicPr>
            <a:picLocks noGrp="1" noChangeAspect="1"/>
          </p:cNvPicPr>
          <p:nvPr>
            <p:ph type="pic" sz="quarter" idx="85"/>
          </p:nvPr>
        </p:nvPicPr>
        <p:blipFill>
          <a:blip r:embed="rId3"/>
          <a:srcRect l="26885" r="26885"/>
          <a:stretch/>
        </p:blipFill>
        <p:spPr/>
      </p:pic>
      <p:sp>
        <p:nvSpPr>
          <p:cNvPr id="51" name="Text Placeholder 50">
            <a:extLst>
              <a:ext uri="{FF2B5EF4-FFF2-40B4-BE49-F238E27FC236}">
                <a16:creationId xmlns:a16="http://schemas.microsoft.com/office/drawing/2014/main" id="{C22E6FBC-D3AA-0F7F-9968-0ADCF8A7477D}"/>
              </a:ext>
            </a:extLst>
          </p:cNvPr>
          <p:cNvSpPr>
            <a:spLocks noGrp="1"/>
          </p:cNvSpPr>
          <p:nvPr>
            <p:ph type="body" sz="quarter" idx="86"/>
          </p:nvPr>
        </p:nvSpPr>
        <p:spPr/>
        <p:txBody>
          <a:bodyPr lIns="91440" tIns="45720" rIns="91440" bIns="45720" anchor="t">
            <a:noAutofit/>
          </a:bodyPr>
          <a:lstStyle/>
          <a:p>
            <a:r>
              <a:rPr lang="en-GB" dirty="0" err="1">
                <a:solidFill>
                  <a:srgbClr val="FFFFFF"/>
                </a:solidFill>
                <a:latin typeface="Calibri"/>
                <a:ea typeface="Open Sans"/>
                <a:cs typeface="Calibri"/>
              </a:rPr>
              <a:t>Pregled</a:t>
            </a:r>
            <a:r>
              <a:rPr lang="en-GB" dirty="0">
                <a:solidFill>
                  <a:srgbClr val="FFFFFF"/>
                </a:solidFill>
                <a:latin typeface="Calibri"/>
                <a:ea typeface="Open Sans"/>
                <a:cs typeface="Calibri"/>
              </a:rPr>
              <a:t> in </a:t>
            </a:r>
          </a:p>
          <a:p>
            <a:r>
              <a:rPr lang="en-GB" dirty="0" err="1">
                <a:solidFill>
                  <a:srgbClr val="FFFFFF"/>
                </a:solidFill>
                <a:latin typeface="Calibri"/>
                <a:ea typeface="Open Sans"/>
                <a:cs typeface="Calibri"/>
              </a:rPr>
              <a:t>učni</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cilji</a:t>
            </a:r>
            <a:endParaRPr lang="en-GB" dirty="0"/>
          </a:p>
          <a:p>
            <a:endParaRPr lang="en-US" dirty="0"/>
          </a:p>
        </p:txBody>
      </p:sp>
      <p:sp>
        <p:nvSpPr>
          <p:cNvPr id="9" name="Text Placeholder 8">
            <a:extLst>
              <a:ext uri="{FF2B5EF4-FFF2-40B4-BE49-F238E27FC236}">
                <a16:creationId xmlns:a16="http://schemas.microsoft.com/office/drawing/2014/main" id="{FFB0D436-5332-F92F-C0B6-8F430781582D}"/>
              </a:ext>
            </a:extLst>
          </p:cNvPr>
          <p:cNvSpPr>
            <a:spLocks noGrp="1"/>
          </p:cNvSpPr>
          <p:nvPr>
            <p:ph type="body" sz="quarter" idx="87"/>
          </p:nvPr>
        </p:nvSpPr>
        <p:spPr/>
        <p:txBody>
          <a:bodyPr lIns="91440" tIns="45720" rIns="91440" bIns="45720" anchor="t">
            <a:noAutofit/>
          </a:bodyPr>
          <a:lstStyle/>
          <a:p>
            <a:endParaRPr lang="en-US" dirty="0"/>
          </a:p>
          <a:p>
            <a:endParaRPr lang="en-GB"/>
          </a:p>
        </p:txBody>
      </p:sp>
      <p:sp>
        <p:nvSpPr>
          <p:cNvPr id="46" name="Text Placeholder 45">
            <a:extLst>
              <a:ext uri="{FF2B5EF4-FFF2-40B4-BE49-F238E27FC236}">
                <a16:creationId xmlns:a16="http://schemas.microsoft.com/office/drawing/2014/main" id="{ED8353EB-4268-7F76-751E-2EA849AF1C1D}"/>
              </a:ext>
            </a:extLst>
          </p:cNvPr>
          <p:cNvSpPr>
            <a:spLocks noGrp="1"/>
          </p:cNvSpPr>
          <p:nvPr>
            <p:ph type="body" sz="quarter" idx="88"/>
          </p:nvPr>
        </p:nvSpPr>
        <p:spPr>
          <a:xfrm>
            <a:off x="4091795" y="1254358"/>
            <a:ext cx="1151614" cy="230486"/>
          </a:xfrm>
        </p:spPr>
        <p:txBody>
          <a:bodyPr/>
          <a:lstStyle/>
          <a:p>
            <a:r>
              <a:rPr lang="en-US" dirty="0"/>
              <a:t>Stran 4</a:t>
            </a:r>
          </a:p>
          <a:p>
            <a:endParaRPr lang="en-US" dirty="0"/>
          </a:p>
        </p:txBody>
      </p:sp>
      <p:pic>
        <p:nvPicPr>
          <p:cNvPr id="23" name="Picture Placeholder 22">
            <a:extLst>
              <a:ext uri="{FF2B5EF4-FFF2-40B4-BE49-F238E27FC236}">
                <a16:creationId xmlns:a16="http://schemas.microsoft.com/office/drawing/2014/main" id="{D7857548-C3F2-2CEF-A920-ABFC2CDB4F82}"/>
              </a:ext>
            </a:extLst>
          </p:cNvPr>
          <p:cNvPicPr>
            <a:picLocks noGrp="1" noChangeAspect="1"/>
          </p:cNvPicPr>
          <p:nvPr>
            <p:ph type="pic" sz="quarter" idx="89"/>
          </p:nvPr>
        </p:nvPicPr>
        <p:blipFill rotWithShape="1">
          <a:blip r:embed="rId4"/>
          <a:srcRect l="15182" r="15182"/>
          <a:stretch/>
        </p:blipFill>
        <p:spPr/>
      </p:pic>
      <p:sp>
        <p:nvSpPr>
          <p:cNvPr id="52" name="Text Placeholder 51">
            <a:extLst>
              <a:ext uri="{FF2B5EF4-FFF2-40B4-BE49-F238E27FC236}">
                <a16:creationId xmlns:a16="http://schemas.microsoft.com/office/drawing/2014/main" id="{33BBA3C9-1438-AE2F-1937-CB5DD4BDDA63}"/>
              </a:ext>
            </a:extLst>
          </p:cNvPr>
          <p:cNvSpPr>
            <a:spLocks noGrp="1"/>
          </p:cNvSpPr>
          <p:nvPr>
            <p:ph type="body" sz="quarter" idx="90"/>
          </p:nvPr>
        </p:nvSpPr>
        <p:spPr/>
        <p:txBody>
          <a:bodyPr lIns="91440" tIns="45720" rIns="91440" bIns="45720" anchor="t">
            <a:noAutofit/>
          </a:bodyPr>
          <a:lstStyle/>
          <a:p>
            <a:r>
              <a:rPr lang="en-GB" b="1" dirty="0" err="1">
                <a:solidFill>
                  <a:srgbClr val="FFFFFF"/>
                </a:solidFill>
                <a:latin typeface="Calibri"/>
                <a:ea typeface="Open Sans"/>
                <a:cs typeface="Calibri"/>
              </a:rPr>
              <a:t>Poglavje</a:t>
            </a:r>
            <a:r>
              <a:rPr lang="en-GB" b="1" dirty="0">
                <a:solidFill>
                  <a:srgbClr val="FFFFFF"/>
                </a:solidFill>
                <a:latin typeface="Calibri"/>
                <a:ea typeface="Open Sans"/>
                <a:cs typeface="Calibri"/>
              </a:rPr>
              <a:t> 1</a:t>
            </a:r>
          </a:p>
          <a:p>
            <a:endParaRPr lang="en-GB" dirty="0">
              <a:solidFill>
                <a:srgbClr val="FFFFFF"/>
              </a:solidFill>
              <a:latin typeface="Calibri"/>
              <a:ea typeface="Open Sans"/>
              <a:cs typeface="Calibri"/>
            </a:endParaRPr>
          </a:p>
          <a:p>
            <a:r>
              <a:rPr lang="en-GB" dirty="0" err="1">
                <a:solidFill>
                  <a:srgbClr val="FFFFFF"/>
                </a:solidFill>
                <a:latin typeface="Calibri"/>
                <a:ea typeface="Open Sans"/>
                <a:cs typeface="Calibri"/>
              </a:rPr>
              <a:t>Uvod</a:t>
            </a:r>
            <a:r>
              <a:rPr lang="en-GB" dirty="0">
                <a:solidFill>
                  <a:srgbClr val="FFFFFF"/>
                </a:solidFill>
                <a:latin typeface="Calibri"/>
                <a:ea typeface="Open Sans"/>
                <a:cs typeface="Calibri"/>
              </a:rPr>
              <a:t> </a:t>
            </a:r>
            <a:r>
              <a:rPr lang="en-GB" sz="1800" dirty="0">
                <a:solidFill>
                  <a:srgbClr val="FFFFFF"/>
                </a:solidFill>
                <a:latin typeface="Calibri"/>
                <a:ea typeface="Open Sans"/>
                <a:cs typeface="Calibri"/>
              </a:rPr>
              <a:t>v </a:t>
            </a:r>
            <a:r>
              <a:rPr lang="en-GB" sz="1800" dirty="0" err="1">
                <a:solidFill>
                  <a:srgbClr val="FFFFFF"/>
                </a:solidFill>
                <a:latin typeface="Calibri"/>
                <a:ea typeface="Open Sans"/>
                <a:cs typeface="Calibri"/>
              </a:rPr>
              <a:t>alternativne</a:t>
            </a:r>
            <a:r>
              <a:rPr lang="en-GB" sz="1800" dirty="0">
                <a:solidFill>
                  <a:srgbClr val="FFFFFF"/>
                </a:solidFill>
                <a:latin typeface="Calibri"/>
                <a:ea typeface="Open Sans"/>
                <a:cs typeface="Calibri"/>
              </a:rPr>
              <a:t> </a:t>
            </a:r>
            <a:r>
              <a:rPr lang="en-GB" sz="1800" dirty="0" err="1">
                <a:solidFill>
                  <a:srgbClr val="FFFFFF"/>
                </a:solidFill>
                <a:latin typeface="Calibri"/>
                <a:ea typeface="Open Sans"/>
                <a:cs typeface="Calibri"/>
              </a:rPr>
              <a:t>turistične</a:t>
            </a:r>
            <a:r>
              <a:rPr lang="en-GB" sz="1800" dirty="0">
                <a:solidFill>
                  <a:srgbClr val="FFFFFF"/>
                </a:solidFill>
                <a:latin typeface="Calibri"/>
                <a:ea typeface="Open Sans"/>
                <a:cs typeface="Calibri"/>
              </a:rPr>
              <a:t> </a:t>
            </a:r>
            <a:r>
              <a:rPr lang="en-GB" dirty="0" err="1">
                <a:solidFill>
                  <a:srgbClr val="FFFFFF"/>
                </a:solidFill>
                <a:latin typeface="Calibri"/>
                <a:ea typeface="Open Sans"/>
                <a:cs typeface="Calibri"/>
              </a:rPr>
              <a:t>nastanitve</a:t>
            </a:r>
            <a:endParaRPr lang="en-GB" dirty="0" err="1">
              <a:ea typeface="Open Sans"/>
              <a:cs typeface="Calibri"/>
            </a:endParaRPr>
          </a:p>
          <a:p>
            <a:endParaRPr lang="en-US" dirty="0"/>
          </a:p>
        </p:txBody>
      </p:sp>
      <p:sp>
        <p:nvSpPr>
          <p:cNvPr id="34" name="Text Placeholder 33">
            <a:extLst>
              <a:ext uri="{FF2B5EF4-FFF2-40B4-BE49-F238E27FC236}">
                <a16:creationId xmlns:a16="http://schemas.microsoft.com/office/drawing/2014/main" id="{06536C39-6221-23FF-1142-23118B756C91}"/>
              </a:ext>
            </a:extLst>
          </p:cNvPr>
          <p:cNvSpPr>
            <a:spLocks noGrp="1"/>
          </p:cNvSpPr>
          <p:nvPr>
            <p:ph type="body" sz="quarter" idx="91"/>
          </p:nvPr>
        </p:nvSpPr>
        <p:spPr>
          <a:xfrm>
            <a:off x="5833421" y="3497082"/>
            <a:ext cx="828994" cy="385564"/>
          </a:xfrm>
        </p:spPr>
        <p:txBody>
          <a:bodyPr/>
          <a:lstStyle/>
          <a:p>
            <a:r>
              <a:rPr lang="en-US" dirty="0"/>
              <a:t>03</a:t>
            </a:r>
          </a:p>
        </p:txBody>
      </p:sp>
      <p:sp>
        <p:nvSpPr>
          <p:cNvPr id="36" name="Text Placeholder 35">
            <a:extLst>
              <a:ext uri="{FF2B5EF4-FFF2-40B4-BE49-F238E27FC236}">
                <a16:creationId xmlns:a16="http://schemas.microsoft.com/office/drawing/2014/main" id="{3DE09A68-D769-3C61-63B8-6011888F8208}"/>
              </a:ext>
            </a:extLst>
          </p:cNvPr>
          <p:cNvSpPr>
            <a:spLocks noGrp="1"/>
          </p:cNvSpPr>
          <p:nvPr>
            <p:ph type="body" sz="quarter" idx="92"/>
          </p:nvPr>
        </p:nvSpPr>
        <p:spPr>
          <a:xfrm>
            <a:off x="6868636" y="3833257"/>
            <a:ext cx="1151614" cy="230486"/>
          </a:xfrm>
        </p:spPr>
        <p:txBody>
          <a:bodyPr/>
          <a:lstStyle/>
          <a:p>
            <a:r>
              <a:rPr lang="en-US" dirty="0"/>
              <a:t>Stran 6</a:t>
            </a:r>
          </a:p>
        </p:txBody>
      </p:sp>
      <p:sp>
        <p:nvSpPr>
          <p:cNvPr id="53" name="Text Placeholder 52">
            <a:extLst>
              <a:ext uri="{FF2B5EF4-FFF2-40B4-BE49-F238E27FC236}">
                <a16:creationId xmlns:a16="http://schemas.microsoft.com/office/drawing/2014/main" id="{EBFE1DCA-9B54-6FA9-BDBA-C5572224E43D}"/>
              </a:ext>
            </a:extLst>
          </p:cNvPr>
          <p:cNvSpPr>
            <a:spLocks noGrp="1"/>
          </p:cNvSpPr>
          <p:nvPr>
            <p:ph type="body" sz="quarter" idx="93"/>
          </p:nvPr>
        </p:nvSpPr>
        <p:spPr/>
        <p:txBody>
          <a:bodyPr/>
          <a:lstStyle/>
          <a:p>
            <a:pPr algn="ctr"/>
            <a:r>
              <a:rPr lang="en-GB" sz="1200" dirty="0"/>
              <a:t>Avtor fotografije: </a:t>
            </a:r>
            <a:r>
              <a:rPr lang="en-GB" sz="1200" dirty="0" err="1"/>
              <a:t>Natur </a:t>
            </a:r>
            <a:r>
              <a:rPr lang="en-GB" sz="1200" dirty="0"/>
              <a:t>Air Suite, Italija</a:t>
            </a:r>
          </a:p>
        </p:txBody>
      </p:sp>
      <p:pic>
        <p:nvPicPr>
          <p:cNvPr id="37" name="Picture Placeholder 18">
            <a:extLst>
              <a:ext uri="{FF2B5EF4-FFF2-40B4-BE49-F238E27FC236}">
                <a16:creationId xmlns:a16="http://schemas.microsoft.com/office/drawing/2014/main" id="{3D439F41-40CF-F6C7-0029-952304848E98}"/>
              </a:ext>
            </a:extLst>
          </p:cNvPr>
          <p:cNvPicPr>
            <a:picLocks noGrp="1" noChangeAspect="1"/>
          </p:cNvPicPr>
          <p:nvPr>
            <p:ph type="pic" sz="quarter" idx="94"/>
          </p:nvPr>
        </p:nvPicPr>
        <p:blipFill>
          <a:blip r:embed="rId5"/>
          <a:srcRect l="30428" r="30428"/>
          <a:stretch/>
        </p:blipFill>
        <p:spPr/>
      </p:pic>
      <p:sp>
        <p:nvSpPr>
          <p:cNvPr id="39" name="Text Placeholder 38">
            <a:extLst>
              <a:ext uri="{FF2B5EF4-FFF2-40B4-BE49-F238E27FC236}">
                <a16:creationId xmlns:a16="http://schemas.microsoft.com/office/drawing/2014/main" id="{322E7C97-AB93-B142-8742-4DBCB9879B31}"/>
              </a:ext>
            </a:extLst>
          </p:cNvPr>
          <p:cNvSpPr>
            <a:spLocks noGrp="1"/>
          </p:cNvSpPr>
          <p:nvPr>
            <p:ph type="body" sz="quarter" idx="95"/>
          </p:nvPr>
        </p:nvSpPr>
        <p:spPr/>
        <p:txBody>
          <a:bodyPr/>
          <a:lstStyle/>
          <a:p>
            <a:r>
              <a:rPr lang="en-US" b="1" dirty="0">
                <a:latin typeface="Calibri"/>
                <a:ea typeface="Calibri"/>
                <a:cs typeface="Calibri"/>
              </a:rPr>
              <a:t>Poglavje 2 </a:t>
            </a:r>
          </a:p>
          <a:p>
            <a:endParaRPr lang="en-US" b="1" dirty="0">
              <a:latin typeface="Calibri"/>
              <a:ea typeface="Calibri"/>
              <a:cs typeface="Calibri"/>
            </a:endParaRPr>
          </a:p>
          <a:p>
            <a:r>
              <a:rPr lang="en-US" dirty="0">
                <a:latin typeface="Calibri"/>
                <a:ea typeface="Calibri"/>
                <a:cs typeface="Calibri"/>
              </a:rPr>
              <a:t>Zakaj je to zdaj pomembno: spreminjajoče se motivacije gostov in spremembe na trgu</a:t>
            </a:r>
            <a:endParaRPr lang="en-US" dirty="0">
              <a:solidFill>
                <a:srgbClr val="000000"/>
              </a:solidFill>
              <a:latin typeface="Calibri"/>
              <a:ea typeface="Calibri"/>
              <a:cs typeface="Calibri"/>
            </a:endParaRPr>
          </a:p>
          <a:p>
            <a:endParaRPr lang="en-US" dirty="0"/>
          </a:p>
        </p:txBody>
      </p:sp>
      <p:sp>
        <p:nvSpPr>
          <p:cNvPr id="15" name="Text Placeholder 14">
            <a:extLst>
              <a:ext uri="{FF2B5EF4-FFF2-40B4-BE49-F238E27FC236}">
                <a16:creationId xmlns:a16="http://schemas.microsoft.com/office/drawing/2014/main" id="{4A820B74-6733-CE3F-F9CD-299EC3B5EFD4}"/>
              </a:ext>
            </a:extLst>
          </p:cNvPr>
          <p:cNvSpPr>
            <a:spLocks noGrp="1"/>
          </p:cNvSpPr>
          <p:nvPr>
            <p:ph type="body" sz="quarter" idx="96"/>
          </p:nvPr>
        </p:nvSpPr>
        <p:spPr>
          <a:xfrm>
            <a:off x="8704208" y="869017"/>
            <a:ext cx="828994" cy="385564"/>
          </a:xfrm>
        </p:spPr>
        <p:txBody>
          <a:bodyPr/>
          <a:lstStyle/>
          <a:p>
            <a:r>
              <a:rPr lang="en-US" dirty="0"/>
              <a:t>04</a:t>
            </a:r>
          </a:p>
        </p:txBody>
      </p:sp>
      <p:sp>
        <p:nvSpPr>
          <p:cNvPr id="20" name="Text Placeholder 19">
            <a:extLst>
              <a:ext uri="{FF2B5EF4-FFF2-40B4-BE49-F238E27FC236}">
                <a16:creationId xmlns:a16="http://schemas.microsoft.com/office/drawing/2014/main" id="{4C748B77-D342-3C8F-619C-3FBA993E5EEF}"/>
              </a:ext>
            </a:extLst>
          </p:cNvPr>
          <p:cNvSpPr>
            <a:spLocks noGrp="1"/>
          </p:cNvSpPr>
          <p:nvPr>
            <p:ph type="body" sz="quarter" idx="97"/>
          </p:nvPr>
        </p:nvSpPr>
        <p:spPr>
          <a:xfrm>
            <a:off x="9739423" y="1280941"/>
            <a:ext cx="1151614" cy="230486"/>
          </a:xfrm>
        </p:spPr>
        <p:txBody>
          <a:bodyPr/>
          <a:lstStyle/>
          <a:p>
            <a:r>
              <a:rPr lang="en-US"/>
              <a:t>Stran 28</a:t>
            </a:r>
            <a:endParaRPr lang="en-US" dirty="0"/>
          </a:p>
        </p:txBody>
      </p:sp>
      <p:sp>
        <p:nvSpPr>
          <p:cNvPr id="54" name="Text Placeholder 53">
            <a:extLst>
              <a:ext uri="{FF2B5EF4-FFF2-40B4-BE49-F238E27FC236}">
                <a16:creationId xmlns:a16="http://schemas.microsoft.com/office/drawing/2014/main" id="{E6E7B888-72C5-966B-D95D-FE000D837BCC}"/>
              </a:ext>
            </a:extLst>
          </p:cNvPr>
          <p:cNvSpPr>
            <a:spLocks noGrp="1"/>
          </p:cNvSpPr>
          <p:nvPr>
            <p:ph type="body" sz="quarter" idx="98"/>
          </p:nvPr>
        </p:nvSpPr>
        <p:spPr/>
        <p:txBody>
          <a:bodyPr/>
          <a:lstStyle/>
          <a:p>
            <a:pPr algn="ctr"/>
            <a:r>
              <a:rPr lang="en-GB" sz="1200" dirty="0"/>
              <a:t>Avtor fotografije: </a:t>
            </a:r>
          </a:p>
          <a:p>
            <a:pPr algn="ctr"/>
            <a:r>
              <a:rPr lang="en-GB" sz="1200" dirty="0"/>
              <a:t>A-Frame v </a:t>
            </a:r>
            <a:r>
              <a:rPr lang="en-GB" sz="1200" dirty="0" err="1"/>
              <a:t>Soči</a:t>
            </a:r>
            <a:r>
              <a:rPr lang="en-GB" sz="1200" dirty="0"/>
              <a:t>, Gorizia, Slovenija</a:t>
            </a:r>
          </a:p>
        </p:txBody>
      </p:sp>
      <p:sp>
        <p:nvSpPr>
          <p:cNvPr id="17" name="Text Placeholder 16">
            <a:extLst>
              <a:ext uri="{FF2B5EF4-FFF2-40B4-BE49-F238E27FC236}">
                <a16:creationId xmlns:a16="http://schemas.microsoft.com/office/drawing/2014/main" id="{D3A5C8EE-46BF-5435-31CA-AB762B4CA97C}"/>
              </a:ext>
            </a:extLst>
          </p:cNvPr>
          <p:cNvSpPr>
            <a:spLocks noGrp="1"/>
          </p:cNvSpPr>
          <p:nvPr>
            <p:ph type="body" sz="quarter" idx="42"/>
          </p:nvPr>
        </p:nvSpPr>
        <p:spPr>
          <a:xfrm rot="16200000">
            <a:off x="8345678" y="3119181"/>
            <a:ext cx="6840061" cy="637571"/>
          </a:xfr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dirty="0"/>
              <a:t>VSEBINA</a:t>
            </a:r>
          </a:p>
        </p:txBody>
      </p:sp>
      <p:sp>
        <p:nvSpPr>
          <p:cNvPr id="24" name="Text Placeholder 23">
            <a:extLst>
              <a:ext uri="{FF2B5EF4-FFF2-40B4-BE49-F238E27FC236}">
                <a16:creationId xmlns:a16="http://schemas.microsoft.com/office/drawing/2014/main" id="{4296644E-E6AD-5BA6-53E3-1462B382E0E3}"/>
              </a:ext>
            </a:extLst>
          </p:cNvPr>
          <p:cNvSpPr>
            <a:spLocks noGrp="1"/>
          </p:cNvSpPr>
          <p:nvPr>
            <p:ph type="body" sz="quarter" idx="99"/>
          </p:nvPr>
        </p:nvSpPr>
        <p:spPr/>
        <p:txBody>
          <a:bodyPr/>
          <a:lstStyle/>
          <a:p>
            <a:r>
              <a:rPr lang="en-GB" dirty="0"/>
              <a:t>Avtor fotografije: Cerkev </a:t>
            </a:r>
            <a:r>
              <a:rPr lang="en-GB" dirty="0" err="1"/>
              <a:t>Blönduós</a:t>
            </a:r>
            <a:r>
              <a:rPr lang="en-GB" dirty="0"/>
              <a:t>, Islandija</a:t>
            </a:r>
          </a:p>
        </p:txBody>
      </p:sp>
      <p:sp>
        <p:nvSpPr>
          <p:cNvPr id="50" name="Text Placeholder 32">
            <a:extLst>
              <a:ext uri="{FF2B5EF4-FFF2-40B4-BE49-F238E27FC236}">
                <a16:creationId xmlns:a16="http://schemas.microsoft.com/office/drawing/2014/main" id="{E6A50275-E81D-CC6B-8AEF-D51E7D49F3C8}"/>
              </a:ext>
            </a:extLst>
          </p:cNvPr>
          <p:cNvSpPr txBox="1">
            <a:spLocks/>
          </p:cNvSpPr>
          <p:nvPr/>
        </p:nvSpPr>
        <p:spPr>
          <a:xfrm>
            <a:off x="3167902" y="842434"/>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02</a:t>
            </a:r>
            <a:endParaRPr lang="en-US" dirty="0"/>
          </a:p>
        </p:txBody>
      </p:sp>
      <p:sp>
        <p:nvSpPr>
          <p:cNvPr id="55" name="Text Placeholder 38">
            <a:extLst>
              <a:ext uri="{FF2B5EF4-FFF2-40B4-BE49-F238E27FC236}">
                <a16:creationId xmlns:a16="http://schemas.microsoft.com/office/drawing/2014/main" id="{A47EE9C1-838F-F778-F49D-92336F844FA0}"/>
              </a:ext>
            </a:extLst>
          </p:cNvPr>
          <p:cNvSpPr txBox="1">
            <a:spLocks/>
          </p:cNvSpPr>
          <p:nvPr/>
        </p:nvSpPr>
        <p:spPr>
          <a:xfrm>
            <a:off x="302968" y="4378078"/>
            <a:ext cx="2129204" cy="1643070"/>
          </a:xfrm>
          <a:prstGeom prst="rect">
            <a:avLst/>
          </a:prstGeom>
        </p:spPr>
        <p:txBody>
          <a:bodyPr lIns="91440" tIns="45720" rIns="91440" bIns="45720"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FFFFFF"/>
                </a:solidFill>
                <a:latin typeface="Calibri"/>
                <a:ea typeface="Open Sans"/>
                <a:cs typeface="Calibri"/>
              </a:rPr>
              <a:t>Modul 1</a:t>
            </a:r>
          </a:p>
          <a:p>
            <a:endParaRPr lang="en-GB" dirty="0">
              <a:solidFill>
                <a:srgbClr val="FFFFFF"/>
              </a:solidFill>
              <a:latin typeface="Calibri"/>
              <a:ea typeface="Open Sans"/>
              <a:cs typeface="Calibri"/>
            </a:endParaRPr>
          </a:p>
          <a:p>
            <a:r>
              <a:rPr lang="en-GB" dirty="0" err="1">
                <a:solidFill>
                  <a:srgbClr val="FFFFFF"/>
                </a:solidFill>
                <a:latin typeface="Calibri"/>
                <a:ea typeface="Open Sans"/>
                <a:cs typeface="Calibri"/>
              </a:rPr>
              <a:t>Uvod</a:t>
            </a:r>
            <a:r>
              <a:rPr lang="en-GB" dirty="0">
                <a:solidFill>
                  <a:srgbClr val="FFFFFF"/>
                </a:solidFill>
                <a:latin typeface="Calibri"/>
                <a:ea typeface="Open Sans"/>
                <a:cs typeface="Calibri"/>
              </a:rPr>
              <a:t> v </a:t>
            </a:r>
            <a:r>
              <a:rPr lang="en-GB" dirty="0" err="1">
                <a:solidFill>
                  <a:srgbClr val="FFFFFF"/>
                </a:solidFill>
                <a:latin typeface="Calibri"/>
                <a:ea typeface="Open Sans"/>
                <a:cs typeface="Calibri"/>
              </a:rPr>
              <a:t>alternativne</a:t>
            </a:r>
            <a:r>
              <a:rPr lang="en-GB" dirty="0">
                <a:solidFill>
                  <a:srgbClr val="FFFFFF"/>
                </a:solidFill>
                <a:latin typeface="Calibri"/>
                <a:ea typeface="Open Sans"/>
                <a:cs typeface="Calibri"/>
              </a:rPr>
              <a:t> </a:t>
            </a:r>
            <a:endParaRPr lang="en-GB" dirty="0" err="1">
              <a:solidFill>
                <a:srgbClr val="FFFFFF"/>
              </a:solidFill>
              <a:ea typeface="Open Sans"/>
              <a:cs typeface="Calibri"/>
            </a:endParaRPr>
          </a:p>
          <a:p>
            <a:r>
              <a:rPr lang="en-GB" dirty="0" err="1">
                <a:solidFill>
                  <a:srgbClr val="FFFFFF"/>
                </a:solidFill>
                <a:latin typeface="Calibri"/>
                <a:ea typeface="Open Sans"/>
                <a:cs typeface="Calibri"/>
              </a:rPr>
              <a:t>turistične</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nastanitve</a:t>
            </a:r>
            <a:endParaRPr lang="en-GB" dirty="0" err="1">
              <a:ea typeface="Open Sans"/>
              <a:cs typeface="Calibri"/>
            </a:endParaRPr>
          </a:p>
        </p:txBody>
      </p:sp>
    </p:spTree>
    <p:extLst>
      <p:ext uri="{BB962C8B-B14F-4D97-AF65-F5344CB8AC3E}">
        <p14:creationId xmlns:p14="http://schemas.microsoft.com/office/powerpoint/2010/main" val="307960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3DADC-0132-EB26-AE63-CF0D52E323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B818E6-BAAC-E141-2EFB-A51E13BC94EB}"/>
              </a:ext>
            </a:extLst>
          </p:cNvPr>
          <p:cNvSpPr>
            <a:spLocks noGrp="1"/>
          </p:cNvSpPr>
          <p:nvPr>
            <p:ph type="body" sz="quarter" idx="16"/>
          </p:nvPr>
        </p:nvSpPr>
        <p:spPr>
          <a:xfrm>
            <a:off x="1783120" y="1891790"/>
            <a:ext cx="8836754" cy="3739042"/>
          </a:xfrm>
        </p:spPr>
        <p:txBody>
          <a:bodyPr lIns="91440" tIns="45720" rIns="91440" bIns="45720" anchor="t">
            <a:noAutofit/>
          </a:bodyPr>
          <a:lstStyle/>
          <a:p>
            <a:pPr>
              <a:lnSpc>
                <a:spcPts val="2480"/>
              </a:lnSpc>
            </a:pPr>
            <a:r>
              <a:rPr lang="en-IE" sz="2400" b="1" dirty="0" err="1"/>
              <a:t>Prepoznavanje</a:t>
            </a:r>
            <a:r>
              <a:rPr lang="en-IE" sz="2400" b="1" dirty="0"/>
              <a:t> </a:t>
            </a:r>
            <a:r>
              <a:rPr lang="en-IE" sz="2400" b="1" dirty="0" err="1"/>
              <a:t>ključnih</a:t>
            </a:r>
            <a:r>
              <a:rPr lang="en-IE" sz="2400" b="1" dirty="0"/>
              <a:t> </a:t>
            </a:r>
            <a:r>
              <a:rPr lang="en-IE" sz="2400" b="1" dirty="0" err="1"/>
              <a:t>trendov</a:t>
            </a:r>
            <a:r>
              <a:rPr lang="en-IE" sz="2400" b="1" dirty="0"/>
              <a:t> in </a:t>
            </a:r>
            <a:r>
              <a:rPr lang="en-IE" sz="2400" b="1" dirty="0" err="1"/>
              <a:t>motivacij</a:t>
            </a:r>
            <a:r>
              <a:rPr lang="en-IE" sz="2400" b="1" dirty="0"/>
              <a:t>, ki </a:t>
            </a:r>
            <a:r>
              <a:rPr lang="en-IE" sz="2400" b="1" dirty="0" err="1"/>
              <a:t>oblikujejo</a:t>
            </a:r>
            <a:r>
              <a:rPr lang="en-IE" sz="2400" b="1" dirty="0"/>
              <a:t> preference in </a:t>
            </a:r>
            <a:r>
              <a:rPr lang="en-IE" sz="2400" b="1" dirty="0" err="1"/>
              <a:t>vedenje</a:t>
            </a:r>
            <a:r>
              <a:rPr lang="en-IE" sz="2400" b="1" dirty="0"/>
              <a:t> </a:t>
            </a:r>
            <a:r>
              <a:rPr lang="en-IE" sz="2400" b="1" dirty="0" err="1"/>
              <a:t>današnjih</a:t>
            </a:r>
            <a:r>
              <a:rPr lang="en-IE" sz="2400" b="1" dirty="0"/>
              <a:t> </a:t>
            </a:r>
            <a:r>
              <a:rPr lang="en-IE" sz="2400" b="1" dirty="0" err="1"/>
              <a:t>popotnikov</a:t>
            </a:r>
            <a:r>
              <a:rPr lang="en-IE" sz="2400" dirty="0"/>
              <a:t>: </a:t>
            </a:r>
            <a:r>
              <a:rPr lang="en-IE" sz="2400" dirty="0" err="1"/>
              <a:t>Seznanite</a:t>
            </a:r>
            <a:r>
              <a:rPr lang="en-IE" sz="2400" dirty="0"/>
              <a:t> se s </a:t>
            </a:r>
            <a:r>
              <a:rPr lang="en-IE" sz="2400" dirty="0" err="1"/>
              <a:t>tem</a:t>
            </a:r>
            <a:r>
              <a:rPr lang="en-IE" sz="2400" dirty="0"/>
              <a:t>, </a:t>
            </a:r>
            <a:r>
              <a:rPr lang="en-IE" sz="2400" dirty="0" err="1"/>
              <a:t>kaj</a:t>
            </a:r>
            <a:r>
              <a:rPr lang="en-IE" sz="2400" dirty="0"/>
              <a:t> </a:t>
            </a:r>
            <a:r>
              <a:rPr lang="en-IE" sz="2400" dirty="0" err="1"/>
              <a:t>današnji</a:t>
            </a:r>
            <a:r>
              <a:rPr lang="en-IE" sz="2400" dirty="0"/>
              <a:t> </a:t>
            </a:r>
            <a:r>
              <a:rPr lang="en-IE" sz="2400" dirty="0" err="1"/>
              <a:t>popotniki</a:t>
            </a:r>
            <a:r>
              <a:rPr lang="en-IE" sz="2400" dirty="0"/>
              <a:t> </a:t>
            </a:r>
            <a:r>
              <a:rPr lang="en-IE" sz="2400" dirty="0" err="1"/>
              <a:t>resnično</a:t>
            </a:r>
            <a:r>
              <a:rPr lang="en-IE" sz="2400" dirty="0"/>
              <a:t> </a:t>
            </a:r>
            <a:r>
              <a:rPr lang="en-IE" sz="2400" dirty="0" err="1"/>
              <a:t>želijo</a:t>
            </a:r>
            <a:r>
              <a:rPr lang="en-IE" sz="2400" dirty="0"/>
              <a:t>. </a:t>
            </a:r>
            <a:r>
              <a:rPr lang="en-IE" sz="2400" dirty="0" err="1"/>
              <a:t>Spoznajte</a:t>
            </a:r>
            <a:r>
              <a:rPr lang="en-IE" sz="2400" dirty="0"/>
              <a:t>, </a:t>
            </a:r>
            <a:r>
              <a:rPr lang="en-IE" sz="2400" dirty="0" err="1"/>
              <a:t>kako</a:t>
            </a:r>
            <a:r>
              <a:rPr lang="en-IE" sz="2400" dirty="0"/>
              <a:t> </a:t>
            </a:r>
            <a:r>
              <a:rPr lang="en-IE" sz="2400" dirty="0" err="1"/>
              <a:t>spreminjajoči</a:t>
            </a:r>
            <a:r>
              <a:rPr lang="en-IE" sz="2400" dirty="0"/>
              <a:t> se </a:t>
            </a:r>
            <a:r>
              <a:rPr lang="en-IE" sz="2400" dirty="0" err="1"/>
              <a:t>življenjski</a:t>
            </a:r>
            <a:r>
              <a:rPr lang="en-IE" sz="2400" dirty="0"/>
              <a:t> slog, </a:t>
            </a:r>
            <a:r>
              <a:rPr lang="en-IE" sz="2400" dirty="0" err="1"/>
              <a:t>globalna</a:t>
            </a:r>
            <a:r>
              <a:rPr lang="en-IE" sz="2400" dirty="0"/>
              <a:t> </a:t>
            </a:r>
            <a:r>
              <a:rPr lang="en-IE" sz="2400" dirty="0" err="1"/>
              <a:t>zavest</a:t>
            </a:r>
            <a:r>
              <a:rPr lang="en-IE" sz="2400" dirty="0"/>
              <a:t> in </a:t>
            </a:r>
            <a:r>
              <a:rPr lang="en-IE" sz="2400" dirty="0" err="1"/>
              <a:t>osebne</a:t>
            </a:r>
            <a:r>
              <a:rPr lang="en-IE" sz="2400" dirty="0"/>
              <a:t> </a:t>
            </a:r>
            <a:r>
              <a:rPr lang="en-IE" sz="2400" dirty="0" err="1"/>
              <a:t>vrednote</a:t>
            </a:r>
            <a:r>
              <a:rPr lang="en-IE" sz="2400" dirty="0"/>
              <a:t> </a:t>
            </a:r>
            <a:r>
              <a:rPr lang="en-IE" sz="2400" dirty="0" err="1"/>
              <a:t>preoblikujejo</a:t>
            </a:r>
            <a:r>
              <a:rPr lang="en-IE" sz="2400" dirty="0"/>
              <a:t> </a:t>
            </a:r>
            <a:r>
              <a:rPr lang="en-IE" sz="2400" dirty="0" err="1"/>
              <a:t>turizem</a:t>
            </a:r>
            <a:r>
              <a:rPr lang="en-IE" sz="2400" dirty="0"/>
              <a:t> – </a:t>
            </a:r>
            <a:r>
              <a:rPr lang="en-IE" sz="2400" dirty="0" err="1"/>
              <a:t>gostje</a:t>
            </a:r>
            <a:r>
              <a:rPr lang="en-IE" sz="2400" dirty="0"/>
              <a:t> </a:t>
            </a:r>
            <a:r>
              <a:rPr lang="en-IE" sz="2400" dirty="0" err="1"/>
              <a:t>iščejo</a:t>
            </a:r>
            <a:r>
              <a:rPr lang="en-IE" sz="2400" dirty="0"/>
              <a:t> </a:t>
            </a:r>
            <a:r>
              <a:rPr lang="en-IE" sz="2400" dirty="0" err="1"/>
              <a:t>pristne</a:t>
            </a:r>
            <a:r>
              <a:rPr lang="en-IE" sz="2400" dirty="0"/>
              <a:t>, </a:t>
            </a:r>
            <a:r>
              <a:rPr lang="en-IE" sz="2400" dirty="0" err="1"/>
              <a:t>pomembne</a:t>
            </a:r>
            <a:r>
              <a:rPr lang="en-IE" sz="2400" dirty="0"/>
              <a:t> </a:t>
            </a:r>
            <a:r>
              <a:rPr lang="en-IE" sz="2400" dirty="0" err="1"/>
              <a:t>izkušnje</a:t>
            </a:r>
            <a:r>
              <a:rPr lang="en-IE" sz="2400" dirty="0"/>
              <a:t>, ki </a:t>
            </a:r>
            <a:r>
              <a:rPr lang="en-IE" sz="2400" dirty="0" err="1"/>
              <a:t>jih</a:t>
            </a:r>
            <a:r>
              <a:rPr lang="en-IE" sz="2400" dirty="0"/>
              <a:t> </a:t>
            </a:r>
            <a:r>
              <a:rPr lang="en-IE" sz="2400" dirty="0" err="1"/>
              <a:t>na</a:t>
            </a:r>
            <a:r>
              <a:rPr lang="en-IE" sz="2400" dirty="0"/>
              <a:t> </a:t>
            </a:r>
            <a:r>
              <a:rPr lang="en-IE" sz="2400" dirty="0" err="1"/>
              <a:t>povsem</a:t>
            </a:r>
            <a:r>
              <a:rPr lang="en-IE" sz="2400" dirty="0"/>
              <a:t> </a:t>
            </a:r>
            <a:r>
              <a:rPr lang="en-IE" sz="2400" dirty="0" err="1"/>
              <a:t>nove</a:t>
            </a:r>
            <a:r>
              <a:rPr lang="en-IE" sz="2400" dirty="0"/>
              <a:t> </a:t>
            </a:r>
            <a:r>
              <a:rPr lang="en-IE" sz="2400" dirty="0" err="1"/>
              <a:t>načine</a:t>
            </a:r>
            <a:r>
              <a:rPr lang="en-IE" sz="2400" dirty="0"/>
              <a:t> </a:t>
            </a:r>
            <a:r>
              <a:rPr lang="en-IE" sz="2400" dirty="0" err="1"/>
              <a:t>povezujejo</a:t>
            </a:r>
            <a:r>
              <a:rPr lang="en-IE" sz="2400" dirty="0"/>
              <a:t> z </a:t>
            </a:r>
            <a:r>
              <a:rPr lang="en-IE" sz="2400" dirty="0" err="1"/>
              <a:t>mesti</a:t>
            </a:r>
            <a:r>
              <a:rPr lang="en-IE" sz="2400" dirty="0"/>
              <a:t>, </a:t>
            </a:r>
            <a:r>
              <a:rPr lang="en-IE" sz="2400" dirty="0" err="1"/>
              <a:t>ljudmi</a:t>
            </a:r>
            <a:r>
              <a:rPr lang="en-IE" sz="2400" dirty="0"/>
              <a:t> in </a:t>
            </a:r>
            <a:r>
              <a:rPr lang="en-IE" sz="2400" dirty="0" err="1"/>
              <a:t>namenom</a:t>
            </a:r>
            <a:r>
              <a:rPr lang="en-IE" sz="2400" dirty="0"/>
              <a:t>.</a:t>
            </a:r>
          </a:p>
          <a:p>
            <a:pPr>
              <a:lnSpc>
                <a:spcPts val="2480"/>
              </a:lnSpc>
            </a:pPr>
            <a:endParaRPr lang="en-IE" sz="2400" dirty="0"/>
          </a:p>
          <a:p>
            <a:pPr>
              <a:lnSpc>
                <a:spcPts val="2480"/>
              </a:lnSpc>
            </a:pPr>
            <a:r>
              <a:rPr lang="en-IE" sz="2400" b="1" dirty="0" err="1"/>
              <a:t>Razumevanje</a:t>
            </a:r>
            <a:r>
              <a:rPr lang="en-IE" sz="2400" b="1" dirty="0"/>
              <a:t>, </a:t>
            </a:r>
            <a:r>
              <a:rPr lang="en-IE" sz="2400" b="1" dirty="0" err="1"/>
              <a:t>kako</a:t>
            </a:r>
            <a:r>
              <a:rPr lang="en-IE" sz="2400" b="1" dirty="0"/>
              <a:t> </a:t>
            </a:r>
            <a:r>
              <a:rPr lang="en-IE" sz="2400" b="1" dirty="0" err="1"/>
              <a:t>te</a:t>
            </a:r>
            <a:r>
              <a:rPr lang="en-IE" sz="2400" b="1" dirty="0"/>
              <a:t> </a:t>
            </a:r>
            <a:r>
              <a:rPr lang="en-IE" sz="2400" b="1" dirty="0" err="1"/>
              <a:t>spremembe</a:t>
            </a:r>
            <a:r>
              <a:rPr lang="en-IE" sz="2400" b="1" dirty="0"/>
              <a:t> </a:t>
            </a:r>
            <a:r>
              <a:rPr lang="en-IE" sz="2400" b="1" dirty="0" err="1"/>
              <a:t>odpirajo</a:t>
            </a:r>
            <a:r>
              <a:rPr lang="en-IE" sz="2400" b="1" dirty="0"/>
              <a:t> </a:t>
            </a:r>
            <a:r>
              <a:rPr lang="en-IE" sz="2400" b="1" dirty="0" err="1"/>
              <a:t>priložnosti</a:t>
            </a:r>
            <a:r>
              <a:rPr lang="en-IE" sz="2400" b="1" dirty="0"/>
              <a:t> za </a:t>
            </a:r>
            <a:r>
              <a:rPr lang="en-IE" sz="2400" b="1" dirty="0" err="1"/>
              <a:t>alternativne</a:t>
            </a:r>
            <a:r>
              <a:rPr lang="en-IE" sz="2400" b="1" dirty="0"/>
              <a:t> </a:t>
            </a:r>
            <a:r>
              <a:rPr lang="en-IE" sz="2400" b="1" dirty="0" err="1"/>
              <a:t>nastanitve</a:t>
            </a:r>
            <a:r>
              <a:rPr lang="en-IE" sz="2400" dirty="0"/>
              <a:t>: </a:t>
            </a:r>
            <a:r>
              <a:rPr lang="en-IE" sz="2400" dirty="0" err="1"/>
              <a:t>Spoznajte</a:t>
            </a:r>
            <a:r>
              <a:rPr lang="en-IE" sz="2400" dirty="0"/>
              <a:t>, </a:t>
            </a:r>
            <a:r>
              <a:rPr lang="en-IE" sz="2400" dirty="0" err="1"/>
              <a:t>kako</a:t>
            </a:r>
            <a:r>
              <a:rPr lang="en-IE" sz="2400" dirty="0"/>
              <a:t> </a:t>
            </a:r>
            <a:r>
              <a:rPr lang="en-IE" sz="2400" dirty="0" err="1"/>
              <a:t>trendi</a:t>
            </a:r>
            <a:r>
              <a:rPr lang="en-IE" sz="2400" dirty="0"/>
              <a:t> </a:t>
            </a:r>
            <a:r>
              <a:rPr lang="en-IE" sz="2400" dirty="0" err="1"/>
              <a:t>gostov</a:t>
            </a:r>
            <a:r>
              <a:rPr lang="en-IE" sz="2400" dirty="0"/>
              <a:t> </a:t>
            </a:r>
            <a:r>
              <a:rPr lang="en-IE" sz="2400" dirty="0" err="1"/>
              <a:t>odpirajo</a:t>
            </a:r>
            <a:r>
              <a:rPr lang="en-IE" sz="2400" dirty="0"/>
              <a:t> </a:t>
            </a:r>
            <a:r>
              <a:rPr lang="en-IE" sz="2400" dirty="0" err="1"/>
              <a:t>nove</a:t>
            </a:r>
            <a:r>
              <a:rPr lang="en-IE" sz="2400" dirty="0"/>
              <a:t> </a:t>
            </a:r>
            <a:r>
              <a:rPr lang="en-IE" sz="2400" dirty="0" err="1"/>
              <a:t>priložnosti</a:t>
            </a:r>
            <a:r>
              <a:rPr lang="en-IE" sz="2400" dirty="0"/>
              <a:t>. </a:t>
            </a:r>
            <a:r>
              <a:rPr lang="en-IE" sz="2400" dirty="0" err="1"/>
              <a:t>Odkrijte</a:t>
            </a:r>
            <a:r>
              <a:rPr lang="en-IE" sz="2400" dirty="0"/>
              <a:t>, </a:t>
            </a:r>
            <a:r>
              <a:rPr lang="en-IE" sz="2400" dirty="0" err="1"/>
              <a:t>kako</a:t>
            </a:r>
            <a:r>
              <a:rPr lang="en-IE" sz="2400" dirty="0"/>
              <a:t> </a:t>
            </a:r>
            <a:r>
              <a:rPr lang="en-IE" sz="2400" dirty="0" err="1"/>
              <a:t>sprememba</a:t>
            </a:r>
            <a:r>
              <a:rPr lang="en-IE" sz="2400" dirty="0"/>
              <a:t> </a:t>
            </a:r>
            <a:r>
              <a:rPr lang="en-IE" sz="2400" dirty="0" err="1"/>
              <a:t>motivacij</a:t>
            </a:r>
            <a:r>
              <a:rPr lang="en-IE" sz="2400" dirty="0"/>
              <a:t> </a:t>
            </a:r>
            <a:r>
              <a:rPr lang="en-IE" sz="2400" dirty="0" err="1"/>
              <a:t>popotnikov</a:t>
            </a:r>
            <a:r>
              <a:rPr lang="en-IE" sz="2400" dirty="0"/>
              <a:t> </a:t>
            </a:r>
            <a:r>
              <a:rPr lang="en-IE" sz="2400" dirty="0" err="1"/>
              <a:t>odpira</a:t>
            </a:r>
            <a:r>
              <a:rPr lang="en-IE" sz="2400" dirty="0"/>
              <a:t> </a:t>
            </a:r>
            <a:r>
              <a:rPr lang="en-IE" sz="2400" dirty="0" err="1"/>
              <a:t>ustvarjalne</a:t>
            </a:r>
            <a:r>
              <a:rPr lang="en-IE" sz="2400" dirty="0"/>
              <a:t> </a:t>
            </a:r>
            <a:r>
              <a:rPr lang="en-IE" sz="2400" dirty="0" err="1"/>
              <a:t>možnosti</a:t>
            </a:r>
            <a:r>
              <a:rPr lang="en-IE" sz="2400" dirty="0"/>
              <a:t> za </a:t>
            </a:r>
            <a:r>
              <a:rPr lang="en-IE" sz="2400" dirty="0" err="1"/>
              <a:t>alternativne</a:t>
            </a:r>
            <a:r>
              <a:rPr lang="en-IE" sz="2400" dirty="0"/>
              <a:t> </a:t>
            </a:r>
            <a:r>
              <a:rPr lang="en-IE" sz="2400" dirty="0" err="1"/>
              <a:t>nastanitve</a:t>
            </a:r>
            <a:r>
              <a:rPr lang="en-IE" sz="2400" dirty="0"/>
              <a:t>, </a:t>
            </a:r>
            <a:r>
              <a:rPr lang="en-IE" sz="2400" dirty="0" err="1"/>
              <a:t>tako</a:t>
            </a:r>
            <a:r>
              <a:rPr lang="en-IE" sz="2400" dirty="0"/>
              <a:t> </a:t>
            </a:r>
            <a:r>
              <a:rPr lang="en-IE" sz="2400" dirty="0" err="1"/>
              <a:t>na</a:t>
            </a:r>
            <a:r>
              <a:rPr lang="en-IE" sz="2400" dirty="0"/>
              <a:t> </a:t>
            </a:r>
            <a:r>
              <a:rPr lang="en-IE" sz="2400" dirty="0" err="1"/>
              <a:t>podeželju</a:t>
            </a:r>
            <a:r>
              <a:rPr lang="en-IE" sz="2400" dirty="0"/>
              <a:t> </a:t>
            </a:r>
            <a:r>
              <a:rPr lang="en-IE" sz="2400" dirty="0" err="1"/>
              <a:t>kot</a:t>
            </a:r>
            <a:r>
              <a:rPr lang="en-IE" sz="2400" dirty="0"/>
              <a:t> v </a:t>
            </a:r>
            <a:r>
              <a:rPr lang="en-IE" sz="2400" dirty="0" err="1"/>
              <a:t>živahnih</a:t>
            </a:r>
            <a:r>
              <a:rPr lang="en-IE" sz="2400" dirty="0"/>
              <a:t> </a:t>
            </a:r>
            <a:r>
              <a:rPr lang="en-IE" sz="2400" dirty="0" err="1"/>
              <a:t>mestih</a:t>
            </a:r>
            <a:r>
              <a:rPr lang="en-IE" sz="2400" dirty="0"/>
              <a:t>, in </a:t>
            </a:r>
            <a:r>
              <a:rPr lang="en-IE" sz="2400" dirty="0" err="1"/>
              <a:t>lokalni</a:t>
            </a:r>
            <a:r>
              <a:rPr lang="en-IE" sz="2400" dirty="0"/>
              <a:t> </a:t>
            </a:r>
            <a:r>
              <a:rPr lang="en-IE" sz="2400" dirty="0" err="1"/>
              <a:t>značaj</a:t>
            </a:r>
            <a:r>
              <a:rPr lang="en-IE" sz="2400" dirty="0"/>
              <a:t> </a:t>
            </a:r>
            <a:r>
              <a:rPr lang="en-IE" sz="2400" dirty="0" err="1"/>
              <a:t>spreminja</a:t>
            </a:r>
            <a:r>
              <a:rPr lang="en-IE" sz="2400" dirty="0"/>
              <a:t> v </a:t>
            </a:r>
            <a:r>
              <a:rPr lang="en-IE" sz="2400" dirty="0" err="1"/>
              <a:t>edinstveno</a:t>
            </a:r>
            <a:r>
              <a:rPr lang="en-IE" sz="2400" dirty="0"/>
              <a:t> </a:t>
            </a:r>
            <a:r>
              <a:rPr lang="en-IE" sz="2400" dirty="0" err="1"/>
              <a:t>prednost</a:t>
            </a:r>
            <a:r>
              <a:rPr lang="en-IE" sz="2400" dirty="0"/>
              <a:t> za </a:t>
            </a:r>
            <a:r>
              <a:rPr lang="en-IE" sz="2400" dirty="0" err="1"/>
              <a:t>trajnostni</a:t>
            </a:r>
            <a:r>
              <a:rPr lang="en-IE" sz="2400" dirty="0"/>
              <a:t> </a:t>
            </a:r>
            <a:r>
              <a:rPr lang="en-IE" sz="2400" dirty="0" err="1"/>
              <a:t>poslovni</a:t>
            </a:r>
            <a:r>
              <a:rPr lang="en-IE" sz="2400" dirty="0"/>
              <a:t> </a:t>
            </a:r>
            <a:r>
              <a:rPr lang="en-IE" sz="2400" dirty="0" err="1"/>
              <a:t>uspeh</a:t>
            </a:r>
            <a:r>
              <a:rPr lang="en-IE" sz="2400" dirty="0"/>
              <a:t>.</a:t>
            </a:r>
          </a:p>
          <a:p>
            <a:pPr>
              <a:lnSpc>
                <a:spcPts val="2480"/>
              </a:lnSpc>
            </a:pPr>
            <a:endParaRPr lang="en-GB" sz="2400" dirty="0"/>
          </a:p>
        </p:txBody>
      </p:sp>
      <p:sp>
        <p:nvSpPr>
          <p:cNvPr id="11" name="Freeform 10">
            <a:extLst>
              <a:ext uri="{FF2B5EF4-FFF2-40B4-BE49-F238E27FC236}">
                <a16:creationId xmlns:a16="http://schemas.microsoft.com/office/drawing/2014/main" id="{7655D6C6-3664-B64E-E128-E39B518D018B}"/>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9C4A1EA1-6DD8-2BC8-AECF-875F4C6F829F}"/>
              </a:ext>
            </a:extLst>
          </p:cNvPr>
          <p:cNvSpPr txBox="1">
            <a:spLocks/>
          </p:cNvSpPr>
          <p:nvPr/>
        </p:nvSpPr>
        <p:spPr>
          <a:xfrm>
            <a:off x="5646821" y="754970"/>
            <a:ext cx="6429022" cy="720752"/>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2. del:</a:t>
            </a:r>
            <a:r>
              <a:rPr lang="en-US" dirty="0"/>
              <a:t> </a:t>
            </a:r>
            <a:r>
              <a:rPr lang="en-US" dirty="0" err="1"/>
              <a:t>ključna</a:t>
            </a:r>
            <a:r>
              <a:rPr lang="en-US" dirty="0"/>
              <a:t> </a:t>
            </a:r>
            <a:r>
              <a:rPr lang="en-US" dirty="0" err="1"/>
              <a:t>področja</a:t>
            </a:r>
            <a:r>
              <a:rPr lang="en-US" dirty="0"/>
              <a:t> </a:t>
            </a:r>
            <a:r>
              <a:rPr lang="en-US" dirty="0" err="1"/>
              <a:t>učenja</a:t>
            </a:r>
            <a:endParaRPr lang="en-US" dirty="0" err="1">
              <a:ea typeface="Calibri"/>
              <a:cs typeface="Calibri"/>
            </a:endParaRPr>
          </a:p>
        </p:txBody>
      </p:sp>
      <p:sp>
        <p:nvSpPr>
          <p:cNvPr id="14" name="Text Placeholder 2">
            <a:extLst>
              <a:ext uri="{FF2B5EF4-FFF2-40B4-BE49-F238E27FC236}">
                <a16:creationId xmlns:a16="http://schemas.microsoft.com/office/drawing/2014/main" id="{285892A1-CF7A-9F2A-32FC-25C86BF0BDC3}"/>
              </a:ext>
            </a:extLst>
          </p:cNvPr>
          <p:cNvSpPr txBox="1">
            <a:spLocks/>
          </p:cNvSpPr>
          <p:nvPr/>
        </p:nvSpPr>
        <p:spPr>
          <a:xfrm>
            <a:off x="733932" y="1299206"/>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821BA058-12C1-3424-6552-A891A86DB2D5}"/>
              </a:ext>
            </a:extLst>
          </p:cNvPr>
          <p:cNvSpPr/>
          <p:nvPr/>
        </p:nvSpPr>
        <p:spPr>
          <a:xfrm>
            <a:off x="0" y="2041414"/>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CEBAC5C2-6BEF-D06D-E14B-95C2544846C5}"/>
              </a:ext>
            </a:extLst>
          </p:cNvPr>
          <p:cNvSpPr txBox="1">
            <a:spLocks/>
          </p:cNvSpPr>
          <p:nvPr/>
        </p:nvSpPr>
        <p:spPr>
          <a:xfrm>
            <a:off x="733932" y="353304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7" name="Freeform 16">
            <a:extLst>
              <a:ext uri="{FF2B5EF4-FFF2-40B4-BE49-F238E27FC236}">
                <a16:creationId xmlns:a16="http://schemas.microsoft.com/office/drawing/2014/main" id="{DBB3DA34-C12A-ADC4-ACC5-874340B4A6FF}"/>
              </a:ext>
            </a:extLst>
          </p:cNvPr>
          <p:cNvSpPr/>
          <p:nvPr/>
        </p:nvSpPr>
        <p:spPr>
          <a:xfrm>
            <a:off x="0" y="427525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7181CC39-2ED3-E9E9-483F-6895A26A40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Tree>
    <p:extLst>
      <p:ext uri="{BB962C8B-B14F-4D97-AF65-F5344CB8AC3E}">
        <p14:creationId xmlns:p14="http://schemas.microsoft.com/office/powerpoint/2010/main" val="1858169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E4F275FB-3148-DA25-2C51-F016B0833F26}"/>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16" name="Text Placeholder 5">
            <a:extLst>
              <a:ext uri="{FF2B5EF4-FFF2-40B4-BE49-F238E27FC236}">
                <a16:creationId xmlns:a16="http://schemas.microsoft.com/office/drawing/2014/main" id="{D4F301A1-28E6-EADF-6631-E8E754BC93B7}"/>
              </a:ext>
            </a:extLst>
          </p:cNvPr>
          <p:cNvSpPr>
            <a:spLocks noGrp="1"/>
          </p:cNvSpPr>
          <p:nvPr>
            <p:ph type="body" sz="quarter" idx="19"/>
          </p:nvPr>
        </p:nvSpPr>
        <p:spPr>
          <a:xfrm>
            <a:off x="423358" y="941779"/>
            <a:ext cx="1197303" cy="385564"/>
          </a:xfrm>
        </p:spPr>
        <p:txBody>
          <a:bodyPr/>
          <a:lstStyle/>
          <a:p>
            <a:r>
              <a:rPr lang="en-US" dirty="0"/>
              <a:t>01</a:t>
            </a:r>
          </a:p>
        </p:txBody>
      </p:sp>
      <p:sp>
        <p:nvSpPr>
          <p:cNvPr id="17" name="Text Placeholder 6">
            <a:extLst>
              <a:ext uri="{FF2B5EF4-FFF2-40B4-BE49-F238E27FC236}">
                <a16:creationId xmlns:a16="http://schemas.microsoft.com/office/drawing/2014/main" id="{C1D0B678-6090-6A1B-C4D9-5F801342E92C}"/>
              </a:ext>
            </a:extLst>
          </p:cNvPr>
          <p:cNvSpPr txBox="1">
            <a:spLocks/>
          </p:cNvSpPr>
          <p:nvPr/>
        </p:nvSpPr>
        <p:spPr>
          <a:xfrm>
            <a:off x="4061012" y="410349"/>
            <a:ext cx="7862276"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GB" sz="2800" dirty="0" err="1"/>
              <a:t>Prepoznavanje</a:t>
            </a:r>
            <a:r>
              <a:rPr lang="en-GB" sz="2800" dirty="0"/>
              <a:t> </a:t>
            </a:r>
            <a:r>
              <a:rPr lang="en-GB" sz="2800" dirty="0" err="1"/>
              <a:t>ključnih</a:t>
            </a:r>
            <a:r>
              <a:rPr lang="en-GB" sz="2800" dirty="0"/>
              <a:t> </a:t>
            </a:r>
            <a:r>
              <a:rPr lang="en-GB" sz="2800" dirty="0" err="1"/>
              <a:t>trendov</a:t>
            </a:r>
            <a:r>
              <a:rPr lang="en-GB" sz="2800" dirty="0"/>
              <a:t> in </a:t>
            </a:r>
            <a:r>
              <a:rPr lang="en-GB" sz="2800" dirty="0" err="1"/>
              <a:t>motivacij</a:t>
            </a:r>
            <a:r>
              <a:rPr lang="en-GB" sz="2800" dirty="0"/>
              <a:t>, ki </a:t>
            </a:r>
            <a:r>
              <a:rPr lang="en-GB" sz="2800" dirty="0" err="1"/>
              <a:t>oblikujejo</a:t>
            </a:r>
            <a:r>
              <a:rPr lang="en-GB" sz="2800" dirty="0"/>
              <a:t> preference in </a:t>
            </a:r>
            <a:r>
              <a:rPr lang="en-GB" sz="2800" dirty="0" err="1"/>
              <a:t>motivacije</a:t>
            </a:r>
            <a:r>
              <a:rPr lang="en-GB" sz="2800" dirty="0"/>
              <a:t> </a:t>
            </a:r>
            <a:r>
              <a:rPr lang="en-GB" sz="2800" dirty="0" err="1"/>
              <a:t>današnjih</a:t>
            </a:r>
            <a:r>
              <a:rPr lang="en-GB" sz="2800" dirty="0"/>
              <a:t> </a:t>
            </a:r>
            <a:r>
              <a:rPr lang="en-GB" sz="2800" dirty="0" err="1"/>
              <a:t>turistov</a:t>
            </a:r>
            <a:r>
              <a:rPr lang="en-GB" sz="2800" dirty="0"/>
              <a:t> </a:t>
            </a:r>
          </a:p>
          <a:p>
            <a:pPr>
              <a:lnSpc>
                <a:spcPts val="2960"/>
              </a:lnSpc>
            </a:pPr>
            <a:endParaRPr lang="en-US" sz="2800" dirty="0"/>
          </a:p>
        </p:txBody>
      </p:sp>
      <p:sp>
        <p:nvSpPr>
          <p:cNvPr id="18" name="Text Placeholder 3">
            <a:extLst>
              <a:ext uri="{FF2B5EF4-FFF2-40B4-BE49-F238E27FC236}">
                <a16:creationId xmlns:a16="http://schemas.microsoft.com/office/drawing/2014/main" id="{7C27250C-A470-78A3-FCEA-4B6F193AE6A4}"/>
              </a:ext>
            </a:extLst>
          </p:cNvPr>
          <p:cNvSpPr txBox="1">
            <a:spLocks/>
          </p:cNvSpPr>
          <p:nvPr/>
        </p:nvSpPr>
        <p:spPr>
          <a:xfrm>
            <a:off x="4061012" y="1855515"/>
            <a:ext cx="7706791" cy="468080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err="1">
                <a:latin typeface="Calibri"/>
                <a:ea typeface="Calibri"/>
                <a:cs typeface="Calibri"/>
              </a:rPr>
              <a:t>Potovanja</a:t>
            </a:r>
            <a:r>
              <a:rPr lang="en-GB">
                <a:latin typeface="Calibri"/>
                <a:ea typeface="Calibri"/>
                <a:cs typeface="Calibri"/>
              </a:rPr>
              <a:t> so se v </a:t>
            </a:r>
            <a:r>
              <a:rPr lang="en-GB" err="1">
                <a:latin typeface="Calibri"/>
                <a:ea typeface="Calibri"/>
                <a:cs typeface="Calibri"/>
              </a:rPr>
              <a:t>zadnjih</a:t>
            </a:r>
            <a:r>
              <a:rPr lang="en-GB">
                <a:latin typeface="Calibri"/>
                <a:ea typeface="Calibri"/>
                <a:cs typeface="Calibri"/>
              </a:rPr>
              <a:t> </a:t>
            </a:r>
            <a:r>
              <a:rPr lang="en-GB" err="1">
                <a:latin typeface="Calibri"/>
                <a:ea typeface="Calibri"/>
                <a:cs typeface="Calibri"/>
              </a:rPr>
              <a:t>letih</a:t>
            </a:r>
            <a:r>
              <a:rPr lang="en-GB">
                <a:latin typeface="Calibri"/>
                <a:ea typeface="Calibri"/>
                <a:cs typeface="Calibri"/>
              </a:rPr>
              <a:t> </a:t>
            </a:r>
            <a:r>
              <a:rPr lang="en-GB" err="1">
                <a:latin typeface="Calibri"/>
                <a:ea typeface="Calibri"/>
                <a:cs typeface="Calibri"/>
              </a:rPr>
              <a:t>močno</a:t>
            </a:r>
            <a:r>
              <a:rPr lang="en-GB">
                <a:latin typeface="Calibri"/>
                <a:ea typeface="Calibri"/>
                <a:cs typeface="Calibri"/>
              </a:rPr>
              <a:t> </a:t>
            </a:r>
            <a:r>
              <a:rPr lang="en-GB" err="1">
                <a:latin typeface="Calibri"/>
                <a:ea typeface="Calibri"/>
                <a:cs typeface="Calibri"/>
              </a:rPr>
              <a:t>spremenila</a:t>
            </a:r>
            <a:r>
              <a:rPr lang="en-GB" dirty="0">
                <a:latin typeface="Calibri"/>
                <a:ea typeface="Calibri"/>
                <a:cs typeface="Calibri"/>
              </a:rPr>
              <a:t>. </a:t>
            </a:r>
            <a:r>
              <a:rPr lang="en-GB" err="1">
                <a:latin typeface="Calibri"/>
                <a:ea typeface="Calibri"/>
                <a:cs typeface="Calibri"/>
              </a:rPr>
              <a:t>Današnji</a:t>
            </a:r>
            <a:r>
              <a:rPr lang="en-GB" dirty="0">
                <a:latin typeface="Calibri"/>
                <a:ea typeface="Calibri"/>
                <a:cs typeface="Calibri"/>
              </a:rPr>
              <a:t> </a:t>
            </a:r>
            <a:r>
              <a:rPr lang="en-GB" err="1">
                <a:latin typeface="Calibri"/>
                <a:ea typeface="Calibri"/>
                <a:cs typeface="Calibri"/>
              </a:rPr>
              <a:t>gostje</a:t>
            </a:r>
            <a:r>
              <a:rPr lang="en-GB" dirty="0">
                <a:latin typeface="Calibri"/>
                <a:ea typeface="Calibri"/>
                <a:cs typeface="Calibri"/>
              </a:rPr>
              <a:t> ne </a:t>
            </a:r>
            <a:r>
              <a:rPr lang="en-GB" err="1">
                <a:latin typeface="Calibri"/>
                <a:ea typeface="Calibri"/>
                <a:cs typeface="Calibri"/>
              </a:rPr>
              <a:t>iščejo</a:t>
            </a:r>
            <a:r>
              <a:rPr lang="en-GB" dirty="0">
                <a:latin typeface="Calibri"/>
                <a:ea typeface="Calibri"/>
                <a:cs typeface="Calibri"/>
              </a:rPr>
              <a:t> le </a:t>
            </a:r>
            <a:r>
              <a:rPr lang="en-GB" err="1">
                <a:latin typeface="Calibri"/>
                <a:ea typeface="Calibri"/>
                <a:cs typeface="Calibri"/>
              </a:rPr>
              <a:t>udobja</a:t>
            </a:r>
            <a:r>
              <a:rPr lang="en-GB" dirty="0">
                <a:latin typeface="Calibri"/>
                <a:ea typeface="Calibri"/>
                <a:cs typeface="Calibri"/>
              </a:rPr>
              <a:t> – </a:t>
            </a:r>
            <a:r>
              <a:rPr lang="en-GB" err="1">
                <a:latin typeface="Calibri"/>
                <a:ea typeface="Calibri"/>
                <a:cs typeface="Calibri"/>
              </a:rPr>
              <a:t>želijo</a:t>
            </a:r>
            <a:r>
              <a:rPr lang="en-GB" dirty="0">
                <a:latin typeface="Calibri"/>
                <a:ea typeface="Calibri"/>
                <a:cs typeface="Calibri"/>
              </a:rPr>
              <a:t> </a:t>
            </a:r>
            <a:r>
              <a:rPr lang="en-GB" err="1">
                <a:latin typeface="Calibri"/>
                <a:ea typeface="Calibri"/>
                <a:cs typeface="Calibri"/>
              </a:rPr>
              <a:t>si</a:t>
            </a:r>
            <a:r>
              <a:rPr lang="en-GB" dirty="0">
                <a:latin typeface="Calibri"/>
                <a:ea typeface="Calibri"/>
                <a:cs typeface="Calibri"/>
              </a:rPr>
              <a:t> </a:t>
            </a:r>
            <a:r>
              <a:rPr lang="en-GB" err="1">
                <a:latin typeface="Calibri"/>
                <a:ea typeface="Calibri"/>
                <a:cs typeface="Calibri"/>
              </a:rPr>
              <a:t>izkušnje</a:t>
            </a:r>
            <a:r>
              <a:rPr lang="en-GB" dirty="0">
                <a:latin typeface="Calibri"/>
                <a:ea typeface="Calibri"/>
                <a:cs typeface="Calibri"/>
              </a:rPr>
              <a:t>, ki so v </a:t>
            </a:r>
            <a:r>
              <a:rPr lang="en-GB" err="1">
                <a:latin typeface="Calibri"/>
                <a:ea typeface="Calibri"/>
                <a:cs typeface="Calibri"/>
              </a:rPr>
              <a:t>skladu</a:t>
            </a:r>
            <a:r>
              <a:rPr lang="en-GB" dirty="0">
                <a:latin typeface="Calibri"/>
                <a:ea typeface="Calibri"/>
                <a:cs typeface="Calibri"/>
              </a:rPr>
              <a:t> z </a:t>
            </a:r>
            <a:r>
              <a:rPr lang="en-GB" err="1">
                <a:latin typeface="Calibri"/>
                <a:ea typeface="Calibri"/>
                <a:cs typeface="Calibri"/>
              </a:rPr>
              <a:t>njihovimi</a:t>
            </a:r>
            <a:r>
              <a:rPr lang="en-GB" dirty="0">
                <a:latin typeface="Calibri"/>
                <a:ea typeface="Calibri"/>
                <a:cs typeface="Calibri"/>
              </a:rPr>
              <a:t> </a:t>
            </a:r>
            <a:r>
              <a:rPr lang="en-GB" err="1">
                <a:latin typeface="Calibri"/>
                <a:ea typeface="Calibri"/>
                <a:cs typeface="Calibri"/>
              </a:rPr>
              <a:t>vrednotami</a:t>
            </a:r>
            <a:r>
              <a:rPr lang="en-GB" dirty="0">
                <a:latin typeface="Calibri"/>
                <a:ea typeface="Calibri"/>
                <a:cs typeface="Calibri"/>
              </a:rPr>
              <a:t>, </a:t>
            </a:r>
            <a:r>
              <a:rPr lang="en-GB" err="1">
                <a:latin typeface="Calibri"/>
                <a:ea typeface="Calibri"/>
                <a:cs typeface="Calibri"/>
              </a:rPr>
              <a:t>vzbujajo</a:t>
            </a:r>
            <a:r>
              <a:rPr lang="en-GB" dirty="0">
                <a:latin typeface="Calibri"/>
                <a:ea typeface="Calibri"/>
                <a:cs typeface="Calibri"/>
              </a:rPr>
              <a:t> </a:t>
            </a:r>
            <a:r>
              <a:rPr lang="en-GB" err="1">
                <a:latin typeface="Calibri"/>
                <a:ea typeface="Calibri"/>
                <a:cs typeface="Calibri"/>
              </a:rPr>
              <a:t>radovednost</a:t>
            </a:r>
            <a:r>
              <a:rPr lang="en-GB" dirty="0">
                <a:latin typeface="Calibri"/>
                <a:ea typeface="Calibri"/>
                <a:cs typeface="Calibri"/>
              </a:rPr>
              <a:t> in </a:t>
            </a:r>
            <a:r>
              <a:rPr lang="en-GB" err="1">
                <a:latin typeface="Calibri"/>
                <a:ea typeface="Calibri"/>
                <a:cs typeface="Calibri"/>
              </a:rPr>
              <a:t>ustvarjajo</a:t>
            </a:r>
            <a:r>
              <a:rPr lang="en-GB" dirty="0">
                <a:latin typeface="Calibri"/>
                <a:ea typeface="Calibri"/>
                <a:cs typeface="Calibri"/>
              </a:rPr>
              <a:t> </a:t>
            </a:r>
            <a:r>
              <a:rPr lang="en-GB" err="1">
                <a:latin typeface="Calibri"/>
                <a:ea typeface="Calibri"/>
                <a:cs typeface="Calibri"/>
              </a:rPr>
              <a:t>čustvene</a:t>
            </a:r>
            <a:r>
              <a:rPr lang="en-GB" dirty="0">
                <a:latin typeface="Calibri"/>
                <a:ea typeface="Calibri"/>
                <a:cs typeface="Calibri"/>
              </a:rPr>
              <a:t> </a:t>
            </a:r>
            <a:r>
              <a:rPr lang="en-GB" err="1">
                <a:latin typeface="Calibri"/>
                <a:ea typeface="Calibri"/>
                <a:cs typeface="Calibri"/>
              </a:rPr>
              <a:t>vezi</a:t>
            </a:r>
            <a:r>
              <a:rPr lang="en-GB" dirty="0">
                <a:latin typeface="Calibri"/>
                <a:ea typeface="Calibri"/>
                <a:cs typeface="Calibri"/>
              </a:rPr>
              <a:t>. </a:t>
            </a:r>
          </a:p>
          <a:p>
            <a:pPr>
              <a:lnSpc>
                <a:spcPts val="2340"/>
              </a:lnSpc>
            </a:pPr>
            <a:endParaRPr lang="en-GB" dirty="0">
              <a:latin typeface="Calibri"/>
              <a:ea typeface="Calibri"/>
              <a:cs typeface="Calibri"/>
            </a:endParaRPr>
          </a:p>
          <a:p>
            <a:pPr>
              <a:lnSpc>
                <a:spcPts val="2340"/>
              </a:lnSpc>
            </a:pPr>
            <a:r>
              <a:rPr lang="en-GB" dirty="0" err="1">
                <a:latin typeface="Calibri"/>
                <a:ea typeface="Calibri"/>
                <a:cs typeface="Calibri"/>
              </a:rPr>
              <a:t>Motivirani</a:t>
            </a:r>
            <a:r>
              <a:rPr lang="en-GB" dirty="0">
                <a:latin typeface="Calibri"/>
                <a:ea typeface="Calibri"/>
                <a:cs typeface="Calibri"/>
              </a:rPr>
              <a:t> s </a:t>
            </a:r>
            <a:r>
              <a:rPr lang="en-GB" dirty="0" err="1">
                <a:latin typeface="Calibri"/>
                <a:ea typeface="Calibri"/>
                <a:cs typeface="Calibri"/>
              </a:rPr>
              <a:t>trajnostjo</a:t>
            </a:r>
            <a:r>
              <a:rPr lang="en-GB" dirty="0">
                <a:latin typeface="Calibri"/>
                <a:ea typeface="Calibri"/>
                <a:cs typeface="Calibri"/>
              </a:rPr>
              <a:t>, </a:t>
            </a:r>
            <a:r>
              <a:rPr lang="en-GB" dirty="0" err="1">
                <a:latin typeface="Calibri"/>
                <a:ea typeface="Calibri"/>
                <a:cs typeface="Calibri"/>
              </a:rPr>
              <a:t>pristnostjo</a:t>
            </a:r>
            <a:r>
              <a:rPr lang="en-GB">
                <a:latin typeface="Calibri"/>
                <a:ea typeface="Calibri"/>
                <a:cs typeface="Calibri"/>
              </a:rPr>
              <a:t>, </a:t>
            </a:r>
            <a:r>
              <a:rPr lang="en-GB" err="1">
                <a:latin typeface="Calibri"/>
                <a:ea typeface="Calibri"/>
                <a:cs typeface="Calibri"/>
              </a:rPr>
              <a:t>dobrim</a:t>
            </a:r>
            <a:r>
              <a:rPr lang="en-GB">
                <a:latin typeface="Calibri"/>
                <a:ea typeface="Calibri"/>
                <a:cs typeface="Calibri"/>
              </a:rPr>
              <a:t> </a:t>
            </a:r>
            <a:r>
              <a:rPr lang="en-GB" dirty="0" err="1">
                <a:latin typeface="Calibri"/>
                <a:ea typeface="Calibri"/>
                <a:cs typeface="Calibri"/>
              </a:rPr>
              <a:t>počutjem</a:t>
            </a:r>
            <a:r>
              <a:rPr lang="en-GB" dirty="0">
                <a:latin typeface="Calibri"/>
                <a:ea typeface="Calibri"/>
                <a:cs typeface="Calibri"/>
              </a:rPr>
              <a:t> in </a:t>
            </a:r>
            <a:r>
              <a:rPr lang="en-GB" dirty="0" err="1">
                <a:latin typeface="Calibri"/>
                <a:ea typeface="Calibri"/>
                <a:cs typeface="Calibri"/>
              </a:rPr>
              <a:t>kulturo</a:t>
            </a:r>
            <a:r>
              <a:rPr lang="en-GB" dirty="0">
                <a:latin typeface="Calibri"/>
                <a:ea typeface="Calibri"/>
                <a:cs typeface="Calibri"/>
              </a:rPr>
              <a:t>, </a:t>
            </a:r>
            <a:r>
              <a:rPr lang="en-GB" dirty="0" err="1">
                <a:latin typeface="Calibri"/>
                <a:ea typeface="Calibri"/>
                <a:cs typeface="Calibri"/>
              </a:rPr>
              <a:t>mnogi</a:t>
            </a:r>
            <a:r>
              <a:rPr lang="en-GB" dirty="0">
                <a:latin typeface="Calibri"/>
                <a:ea typeface="Calibri"/>
                <a:cs typeface="Calibri"/>
              </a:rPr>
              <a:t> </a:t>
            </a:r>
            <a:r>
              <a:rPr lang="en-GB" err="1">
                <a:latin typeface="Calibri"/>
                <a:ea typeface="Calibri"/>
                <a:cs typeface="Calibri"/>
              </a:rPr>
              <a:t>turisti</a:t>
            </a:r>
            <a:r>
              <a:rPr lang="en-GB">
                <a:latin typeface="Calibri"/>
                <a:ea typeface="Calibri"/>
                <a:cs typeface="Calibri"/>
              </a:rPr>
              <a:t> </a:t>
            </a:r>
            <a:r>
              <a:rPr lang="en-GB" err="1">
                <a:latin typeface="Calibri"/>
                <a:ea typeface="Calibri"/>
                <a:cs typeface="Calibri"/>
              </a:rPr>
              <a:t>izbirajo</a:t>
            </a:r>
            <a:r>
              <a:rPr lang="en-GB" dirty="0">
                <a:latin typeface="Calibri"/>
                <a:ea typeface="Calibri"/>
                <a:cs typeface="Calibri"/>
              </a:rPr>
              <a:t> </a:t>
            </a:r>
            <a:r>
              <a:rPr lang="en-GB" dirty="0" err="1">
                <a:latin typeface="Calibri"/>
                <a:ea typeface="Calibri"/>
                <a:cs typeface="Calibri"/>
              </a:rPr>
              <a:t>destinacije</a:t>
            </a:r>
            <a:r>
              <a:rPr lang="en-GB" dirty="0">
                <a:latin typeface="Calibri"/>
                <a:ea typeface="Calibri"/>
                <a:cs typeface="Calibri"/>
              </a:rPr>
              <a:t>, ki </a:t>
            </a:r>
            <a:r>
              <a:rPr lang="en-GB" dirty="0" err="1">
                <a:latin typeface="Calibri"/>
                <a:ea typeface="Calibri"/>
                <a:cs typeface="Calibri"/>
              </a:rPr>
              <a:t>ponujajo</a:t>
            </a:r>
            <a:r>
              <a:rPr lang="en-GB" dirty="0">
                <a:latin typeface="Calibri"/>
                <a:ea typeface="Calibri"/>
                <a:cs typeface="Calibri"/>
              </a:rPr>
              <a:t> </a:t>
            </a:r>
            <a:r>
              <a:rPr lang="en-GB" dirty="0" err="1">
                <a:latin typeface="Calibri"/>
                <a:ea typeface="Calibri"/>
                <a:cs typeface="Calibri"/>
              </a:rPr>
              <a:t>naravo</a:t>
            </a:r>
            <a:r>
              <a:rPr lang="en-GB" dirty="0">
                <a:latin typeface="Calibri"/>
                <a:ea typeface="Calibri"/>
                <a:cs typeface="Calibri"/>
              </a:rPr>
              <a:t>, </a:t>
            </a:r>
            <a:r>
              <a:rPr lang="en-GB" dirty="0" err="1">
                <a:latin typeface="Calibri"/>
                <a:ea typeface="Calibri"/>
                <a:cs typeface="Calibri"/>
              </a:rPr>
              <a:t>podporo</a:t>
            </a:r>
            <a:r>
              <a:rPr lang="en-GB" dirty="0">
                <a:latin typeface="Calibri"/>
                <a:ea typeface="Calibri"/>
                <a:cs typeface="Calibri"/>
              </a:rPr>
              <a:t> </a:t>
            </a:r>
            <a:r>
              <a:rPr lang="en-GB" dirty="0" err="1">
                <a:latin typeface="Calibri"/>
                <a:ea typeface="Calibri"/>
                <a:cs typeface="Calibri"/>
              </a:rPr>
              <a:t>skupnosti</a:t>
            </a:r>
            <a:r>
              <a:rPr lang="en-GB" dirty="0">
                <a:latin typeface="Calibri"/>
                <a:ea typeface="Calibri"/>
                <a:cs typeface="Calibri"/>
              </a:rPr>
              <a:t> </a:t>
            </a:r>
            <a:r>
              <a:rPr lang="en-GB" dirty="0" err="1">
                <a:latin typeface="Calibri"/>
                <a:ea typeface="Calibri"/>
                <a:cs typeface="Calibri"/>
              </a:rPr>
              <a:t>ali</a:t>
            </a:r>
            <a:r>
              <a:rPr lang="en-GB" dirty="0">
                <a:latin typeface="Calibri"/>
                <a:ea typeface="Calibri"/>
                <a:cs typeface="Calibri"/>
              </a:rPr>
              <a:t> </a:t>
            </a:r>
            <a:r>
              <a:rPr lang="en-GB" dirty="0" err="1">
                <a:latin typeface="Calibri"/>
                <a:ea typeface="Calibri"/>
                <a:cs typeface="Calibri"/>
              </a:rPr>
              <a:t>skrite</a:t>
            </a:r>
            <a:r>
              <a:rPr lang="en-GB" dirty="0">
                <a:latin typeface="Calibri"/>
                <a:ea typeface="Calibri"/>
                <a:cs typeface="Calibri"/>
              </a:rPr>
              <a:t> </a:t>
            </a:r>
            <a:r>
              <a:rPr lang="en-GB" dirty="0" err="1">
                <a:latin typeface="Calibri"/>
                <a:ea typeface="Calibri"/>
                <a:cs typeface="Calibri"/>
              </a:rPr>
              <a:t>zgodbe</a:t>
            </a:r>
            <a:r>
              <a:rPr lang="en-GB" dirty="0">
                <a:latin typeface="Calibri"/>
                <a:ea typeface="Calibri"/>
                <a:cs typeface="Calibri"/>
              </a:rPr>
              <a:t>. Ta </a:t>
            </a:r>
            <a:r>
              <a:rPr lang="en-GB" dirty="0" err="1">
                <a:latin typeface="Calibri"/>
                <a:ea typeface="Calibri"/>
                <a:cs typeface="Calibri"/>
              </a:rPr>
              <a:t>premik</a:t>
            </a:r>
            <a:r>
              <a:rPr lang="en-GB" dirty="0">
                <a:latin typeface="Calibri"/>
                <a:ea typeface="Calibri"/>
                <a:cs typeface="Calibri"/>
              </a:rPr>
              <a:t> </a:t>
            </a:r>
            <a:r>
              <a:rPr lang="en-GB" dirty="0" err="1">
                <a:latin typeface="Calibri"/>
                <a:ea typeface="Calibri"/>
                <a:cs typeface="Calibri"/>
              </a:rPr>
              <a:t>spodbujajo</a:t>
            </a:r>
            <a:r>
              <a:rPr lang="en-GB" dirty="0">
                <a:latin typeface="Calibri"/>
                <a:ea typeface="Calibri"/>
                <a:cs typeface="Calibri"/>
              </a:rPr>
              <a:t> </a:t>
            </a:r>
            <a:r>
              <a:rPr lang="en-GB" dirty="0" err="1">
                <a:latin typeface="Calibri"/>
                <a:ea typeface="Calibri"/>
                <a:cs typeface="Calibri"/>
              </a:rPr>
              <a:t>globalni</a:t>
            </a:r>
            <a:r>
              <a:rPr lang="en-GB" dirty="0">
                <a:latin typeface="Calibri"/>
                <a:ea typeface="Calibri"/>
                <a:cs typeface="Calibri"/>
              </a:rPr>
              <a:t> </a:t>
            </a:r>
            <a:r>
              <a:rPr lang="en-GB" dirty="0" err="1">
                <a:latin typeface="Calibri"/>
                <a:ea typeface="Calibri"/>
                <a:cs typeface="Calibri"/>
              </a:rPr>
              <a:t>trendi</a:t>
            </a:r>
            <a:r>
              <a:rPr lang="en-GB" dirty="0">
                <a:latin typeface="Calibri"/>
                <a:ea typeface="Calibri"/>
                <a:cs typeface="Calibri"/>
              </a:rPr>
              <a:t>, </a:t>
            </a:r>
            <a:r>
              <a:rPr lang="en-GB" dirty="0" err="1">
                <a:latin typeface="Calibri"/>
                <a:ea typeface="Calibri"/>
                <a:cs typeface="Calibri"/>
              </a:rPr>
              <a:t>kot</a:t>
            </a:r>
            <a:r>
              <a:rPr lang="en-GB" dirty="0">
                <a:latin typeface="Calibri"/>
                <a:ea typeface="Calibri"/>
                <a:cs typeface="Calibri"/>
              </a:rPr>
              <a:t> so </a:t>
            </a:r>
            <a:r>
              <a:rPr lang="en-GB" dirty="0" err="1">
                <a:latin typeface="Calibri"/>
                <a:ea typeface="Calibri"/>
                <a:cs typeface="Calibri"/>
              </a:rPr>
              <a:t>ozaveščenost</a:t>
            </a:r>
            <a:r>
              <a:rPr lang="en-GB" dirty="0">
                <a:latin typeface="Calibri"/>
                <a:ea typeface="Calibri"/>
                <a:cs typeface="Calibri"/>
              </a:rPr>
              <a:t> o </a:t>
            </a:r>
            <a:r>
              <a:rPr lang="en-GB" dirty="0" err="1">
                <a:latin typeface="Calibri"/>
                <a:ea typeface="Calibri"/>
                <a:cs typeface="Calibri"/>
              </a:rPr>
              <a:t>podnebju</a:t>
            </a:r>
            <a:r>
              <a:rPr lang="en-GB" dirty="0">
                <a:latin typeface="Calibri"/>
                <a:ea typeface="Calibri"/>
                <a:cs typeface="Calibri"/>
              </a:rPr>
              <a:t>, </a:t>
            </a:r>
            <a:r>
              <a:rPr lang="en-GB" dirty="0" err="1">
                <a:latin typeface="Calibri"/>
                <a:ea typeface="Calibri"/>
                <a:cs typeface="Calibri"/>
              </a:rPr>
              <a:t>digitalni</a:t>
            </a:r>
            <a:r>
              <a:rPr lang="en-GB" dirty="0">
                <a:latin typeface="Calibri"/>
                <a:ea typeface="Calibri"/>
                <a:cs typeface="Calibri"/>
              </a:rPr>
              <a:t> </a:t>
            </a:r>
            <a:r>
              <a:rPr lang="en-GB" dirty="0" err="1">
                <a:latin typeface="Calibri"/>
                <a:ea typeface="Calibri"/>
                <a:cs typeface="Calibri"/>
              </a:rPr>
              <a:t>življenjski</a:t>
            </a:r>
            <a:r>
              <a:rPr lang="en-GB" dirty="0">
                <a:latin typeface="Calibri"/>
                <a:ea typeface="Calibri"/>
                <a:cs typeface="Calibri"/>
              </a:rPr>
              <a:t> slog in </a:t>
            </a:r>
            <a:r>
              <a:rPr lang="en-GB" dirty="0" err="1">
                <a:latin typeface="Calibri"/>
                <a:ea typeface="Calibri"/>
                <a:cs typeface="Calibri"/>
              </a:rPr>
              <a:t>želja</a:t>
            </a:r>
            <a:r>
              <a:rPr lang="en-GB" dirty="0">
                <a:latin typeface="Calibri"/>
                <a:ea typeface="Calibri"/>
                <a:cs typeface="Calibri"/>
              </a:rPr>
              <a:t> po </a:t>
            </a:r>
            <a:r>
              <a:rPr lang="en-GB" dirty="0" err="1">
                <a:latin typeface="Calibri"/>
                <a:ea typeface="Calibri"/>
                <a:cs typeface="Calibri"/>
              </a:rPr>
              <a:t>smiselnem</a:t>
            </a:r>
            <a:r>
              <a:rPr lang="en-GB" dirty="0">
                <a:latin typeface="Calibri"/>
                <a:ea typeface="Calibri"/>
                <a:cs typeface="Calibri"/>
              </a:rPr>
              <a:t> </a:t>
            </a:r>
            <a:r>
              <a:rPr lang="en-GB" dirty="0" err="1">
                <a:latin typeface="Calibri"/>
                <a:ea typeface="Calibri"/>
                <a:cs typeface="Calibri"/>
              </a:rPr>
              <a:t>potovanju</a:t>
            </a:r>
            <a:r>
              <a:rPr lang="en-GB" dirty="0">
                <a:latin typeface="Calibri"/>
                <a:ea typeface="Calibri"/>
                <a:cs typeface="Calibri"/>
              </a:rPr>
              <a:t>. </a:t>
            </a:r>
          </a:p>
          <a:p>
            <a:pPr>
              <a:lnSpc>
                <a:spcPts val="2340"/>
              </a:lnSpc>
            </a:pPr>
            <a:endParaRPr lang="en-GB" dirty="0">
              <a:latin typeface="Calibri"/>
              <a:ea typeface="Calibri"/>
              <a:cs typeface="Calibri"/>
            </a:endParaRPr>
          </a:p>
          <a:p>
            <a:pPr>
              <a:lnSpc>
                <a:spcPts val="2340"/>
              </a:lnSpc>
            </a:pPr>
            <a:r>
              <a:rPr lang="en-GB">
                <a:latin typeface="Calibri"/>
                <a:ea typeface="Calibri"/>
                <a:cs typeface="Calibri"/>
              </a:rPr>
              <a:t>Za podjetnike v gostinstvu je razumevanje teh motivacij bistveno za ustvarjanje ustreznih, privlačnih doživetij. V tem poglavju boste izvedeli, kako prepoznati ključne trende gostov in prilagoditi svojo ponudbo, da ustvarite nepozabna nastanitvena mesta, ki izstopajo na konkurenčnem trgu.</a:t>
            </a:r>
          </a:p>
          <a:p>
            <a:pPr>
              <a:lnSpc>
                <a:spcPts val="2340"/>
              </a:lnSpc>
            </a:pPr>
            <a:endParaRPr lang="en-GB" dirty="0"/>
          </a:p>
        </p:txBody>
      </p:sp>
      <p:sp>
        <p:nvSpPr>
          <p:cNvPr id="23" name="Slide Number Placeholder 5">
            <a:extLst>
              <a:ext uri="{FF2B5EF4-FFF2-40B4-BE49-F238E27FC236}">
                <a16:creationId xmlns:a16="http://schemas.microsoft.com/office/drawing/2014/main" id="{9C5BCED9-25B2-258C-FB6F-3FC50DC964B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Tree>
    <p:extLst>
      <p:ext uri="{BB962C8B-B14F-4D97-AF65-F5344CB8AC3E}">
        <p14:creationId xmlns:p14="http://schemas.microsoft.com/office/powerpoint/2010/main" val="4051868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A8AD516E-5F65-7A5E-6314-AA6045377A49}"/>
              </a:ext>
            </a:extLst>
          </p:cNvPr>
          <p:cNvPicPr>
            <a:picLocks noGrp="1" noChangeAspect="1"/>
          </p:cNvPicPr>
          <p:nvPr>
            <p:ph type="pic" sz="quarter" idx="13"/>
          </p:nvPr>
        </p:nvPicPr>
        <p:blipFill>
          <a:blip r:embed="rId2"/>
          <a:srcRect l="735" r="735"/>
          <a:stretch/>
        </p:blipFill>
        <p:spPr>
          <a:xfrm>
            <a:off x="6966760" y="2884487"/>
            <a:ext cx="3896842" cy="3973513"/>
          </a:xfrm>
        </p:spPr>
      </p:pic>
      <p:sp>
        <p:nvSpPr>
          <p:cNvPr id="8" name="Text Placeholder 7">
            <a:extLst>
              <a:ext uri="{FF2B5EF4-FFF2-40B4-BE49-F238E27FC236}">
                <a16:creationId xmlns:a16="http://schemas.microsoft.com/office/drawing/2014/main" id="{9771C97F-AECC-2E46-6685-D73627B16784}"/>
              </a:ext>
            </a:extLst>
          </p:cNvPr>
          <p:cNvSpPr>
            <a:spLocks noGrp="1"/>
          </p:cNvSpPr>
          <p:nvPr>
            <p:ph type="body" sz="quarter" idx="65"/>
          </p:nvPr>
        </p:nvSpPr>
        <p:spPr/>
        <p:txBody>
          <a:bodyPr/>
          <a:lstStyle/>
          <a:p>
            <a:pPr algn="ctr"/>
            <a:r>
              <a:rPr lang="en-GB" sz="1200" dirty="0"/>
              <a:t>Avtor fotografije: </a:t>
            </a:r>
            <a:r>
              <a:rPr lang="en-US" sz="1200" dirty="0"/>
              <a:t>Svetovni gospodarski forum </a:t>
            </a:r>
            <a:endParaRPr lang="en-GB" sz="1200" dirty="0"/>
          </a:p>
        </p:txBody>
      </p:sp>
      <p:sp>
        <p:nvSpPr>
          <p:cNvPr id="10" name="Text Placeholder 6">
            <a:extLst>
              <a:ext uri="{FF2B5EF4-FFF2-40B4-BE49-F238E27FC236}">
                <a16:creationId xmlns:a16="http://schemas.microsoft.com/office/drawing/2014/main" id="{92536AAC-8C85-20CF-BFF3-07B885FC1148}"/>
              </a:ext>
            </a:extLst>
          </p:cNvPr>
          <p:cNvSpPr txBox="1">
            <a:spLocks/>
          </p:cNvSpPr>
          <p:nvPr/>
        </p:nvSpPr>
        <p:spPr>
          <a:xfrm>
            <a:off x="499126" y="1134472"/>
            <a:ext cx="4726115"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200"/>
              </a:lnSpc>
            </a:pPr>
            <a:r>
              <a:rPr lang="it-IT" dirty="0" err="1"/>
              <a:t>Širši</a:t>
            </a:r>
            <a:r>
              <a:rPr lang="it-IT" dirty="0"/>
              <a:t> </a:t>
            </a:r>
            <a:r>
              <a:rPr lang="it-IT" dirty="0" err="1"/>
              <a:t>pogled</a:t>
            </a:r>
            <a:r>
              <a:rPr lang="it-IT" dirty="0"/>
              <a:t>: </a:t>
            </a:r>
            <a:r>
              <a:rPr lang="it-IT" dirty="0" err="1"/>
              <a:t>zakaj</a:t>
            </a:r>
            <a:r>
              <a:rPr lang="it-IT" dirty="0"/>
              <a:t> se </a:t>
            </a:r>
            <a:r>
              <a:rPr lang="it-IT" dirty="0" err="1"/>
              <a:t>potovanja</a:t>
            </a:r>
            <a:r>
              <a:rPr lang="it-IT" dirty="0"/>
              <a:t> </a:t>
            </a:r>
            <a:r>
              <a:rPr lang="it-IT" dirty="0" err="1"/>
              <a:t>spreminjajo</a:t>
            </a:r>
            <a:endParaRPr lang="it-IT" dirty="0" err="1">
              <a:ea typeface="Calibri"/>
              <a:cs typeface="Calibri"/>
            </a:endParaRPr>
          </a:p>
          <a:p>
            <a:pPr>
              <a:lnSpc>
                <a:spcPts val="3200"/>
              </a:lnSpc>
            </a:pPr>
            <a:endParaRPr lang="en-NL" dirty="0"/>
          </a:p>
        </p:txBody>
      </p:sp>
      <p:cxnSp>
        <p:nvCxnSpPr>
          <p:cNvPr id="11" name="Straight Connector 10">
            <a:extLst>
              <a:ext uri="{FF2B5EF4-FFF2-40B4-BE49-F238E27FC236}">
                <a16:creationId xmlns:a16="http://schemas.microsoft.com/office/drawing/2014/main" id="{687E1EB1-EE36-E9EF-8219-CFB483200E2C}"/>
              </a:ext>
            </a:extLst>
          </p:cNvPr>
          <p:cNvCxnSpPr>
            <a:cxnSpLocks/>
          </p:cNvCxnSpPr>
          <p:nvPr/>
        </p:nvCxnSpPr>
        <p:spPr>
          <a:xfrm>
            <a:off x="0" y="108584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C379E566-6179-DD3E-1270-A2A062BFF9A9}"/>
              </a:ext>
            </a:extLst>
          </p:cNvPr>
          <p:cNvSpPr txBox="1">
            <a:spLocks/>
          </p:cNvSpPr>
          <p:nvPr/>
        </p:nvSpPr>
        <p:spPr>
          <a:xfrm>
            <a:off x="495768" y="354084"/>
            <a:ext cx="6473227" cy="113991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Zakaj</a:t>
            </a:r>
            <a:r>
              <a:rPr lang="en-US" dirty="0"/>
              <a:t> je to </a:t>
            </a:r>
            <a:r>
              <a:rPr lang="en-US" dirty="0" err="1"/>
              <a:t>zdaj</a:t>
            </a:r>
            <a:r>
              <a:rPr lang="en-US" dirty="0"/>
              <a:t> </a:t>
            </a:r>
            <a:r>
              <a:rPr lang="en-US" dirty="0" err="1"/>
              <a:t>pomembno</a:t>
            </a:r>
            <a:r>
              <a:rPr lang="en-US" dirty="0"/>
              <a:t>?</a:t>
            </a:r>
            <a:endParaRPr lang="en-US" dirty="0">
              <a:ea typeface="Calibri"/>
              <a:cs typeface="Calibri"/>
            </a:endParaRPr>
          </a:p>
        </p:txBody>
      </p:sp>
      <p:sp>
        <p:nvSpPr>
          <p:cNvPr id="15" name="Text Placeholder 3">
            <a:extLst>
              <a:ext uri="{FF2B5EF4-FFF2-40B4-BE49-F238E27FC236}">
                <a16:creationId xmlns:a16="http://schemas.microsoft.com/office/drawing/2014/main" id="{D3C9C5CA-1990-D8BA-6A51-44A553F1041C}"/>
              </a:ext>
            </a:extLst>
          </p:cNvPr>
          <p:cNvSpPr>
            <a:spLocks noGrp="1"/>
          </p:cNvSpPr>
          <p:nvPr>
            <p:ph type="body" sz="quarter" idx="18"/>
          </p:nvPr>
        </p:nvSpPr>
        <p:spPr>
          <a:xfrm>
            <a:off x="499126" y="2159335"/>
            <a:ext cx="5931696" cy="4458556"/>
          </a:xfrm>
          <a:prstGeom prst="rect">
            <a:avLst/>
          </a:prstGeom>
        </p:spPr>
        <p:txBody>
          <a:bodyPr lIns="91440" tIns="45720" rIns="91440" bIns="45720" anchor="t"/>
          <a:lstStyle/>
          <a:p>
            <a:pPr marL="342900" indent="-342900">
              <a:lnSpc>
                <a:spcPts val="2340"/>
              </a:lnSpc>
              <a:buClr>
                <a:srgbClr val="EC7C69"/>
              </a:buClr>
              <a:buFont typeface="Arial" panose="020B0604020202020204" pitchFamily="34" charset="0"/>
              <a:buChar char="•"/>
            </a:pPr>
            <a:r>
              <a:rPr lang="en-US" sz="2400" b="1" dirty="0" err="1">
                <a:solidFill>
                  <a:srgbClr val="459597"/>
                </a:solidFill>
              </a:rPr>
              <a:t>Biofilija</a:t>
            </a:r>
            <a:r>
              <a:rPr lang="en-US" sz="2400" b="1" dirty="0">
                <a:solidFill>
                  <a:srgbClr val="459597"/>
                </a:solidFill>
              </a:rPr>
              <a:t> je nov trend v potovanjih</a:t>
            </a:r>
          </a:p>
          <a:p>
            <a:pPr marL="317500">
              <a:lnSpc>
                <a:spcPts val="2340"/>
              </a:lnSpc>
              <a:buClr>
                <a:srgbClr val="EC7C69"/>
              </a:buClr>
            </a:pPr>
            <a:r>
              <a:rPr lang="en-US" i="1" dirty="0">
                <a:hlinkClick r:id="rId3">
                  <a:extLst>
                    <a:ext uri="{A12FA001-AC4F-418D-AE19-62706E023703}">
                      <ahyp:hlinkClr xmlns:ahyp="http://schemas.microsoft.com/office/drawing/2018/hyperlinkcolor" val="tx"/>
                    </a:ext>
                  </a:extLst>
                </a:hlinkClick>
              </a:rPr>
              <a:t>https://www.weforum.org/stories/2024/05/biophilia-nature-travel-trend-index/</a:t>
            </a:r>
            <a:endParaRPr lang="en-US" i="1" dirty="0"/>
          </a:p>
          <a:p>
            <a:pPr marL="317500">
              <a:lnSpc>
                <a:spcPts val="2340"/>
              </a:lnSpc>
              <a:buClr>
                <a:srgbClr val="EC7C69"/>
              </a:buClr>
            </a:pPr>
            <a:r>
              <a:rPr lang="en-US" dirty="0"/>
              <a:t>Čas, </a:t>
            </a:r>
            <a:r>
              <a:rPr lang="en-US" dirty="0" err="1"/>
              <a:t>preživet</a:t>
            </a:r>
            <a:r>
              <a:rPr lang="en-US" dirty="0"/>
              <a:t> v </a:t>
            </a:r>
            <a:r>
              <a:rPr lang="en-US" dirty="0" err="1"/>
              <a:t>naravi</a:t>
            </a:r>
            <a:r>
              <a:rPr lang="en-US" dirty="0"/>
              <a:t>, </a:t>
            </a:r>
            <a:r>
              <a:rPr lang="en-US" dirty="0" err="1"/>
              <a:t>ima</a:t>
            </a:r>
            <a:r>
              <a:rPr lang="en-US" dirty="0"/>
              <a:t> </a:t>
            </a:r>
            <a:r>
              <a:rPr lang="en-US" dirty="0" err="1"/>
              <a:t>številne</a:t>
            </a:r>
            <a:r>
              <a:rPr lang="en-US" dirty="0"/>
              <a:t> </a:t>
            </a:r>
            <a:r>
              <a:rPr lang="en-US" dirty="0" err="1"/>
              <a:t>koristi</a:t>
            </a:r>
            <a:r>
              <a:rPr lang="en-US" dirty="0"/>
              <a:t> za </a:t>
            </a:r>
            <a:r>
              <a:rPr lang="en-US" dirty="0" err="1"/>
              <a:t>zdravje</a:t>
            </a:r>
            <a:r>
              <a:rPr lang="en-US" dirty="0"/>
              <a:t>, </a:t>
            </a:r>
            <a:r>
              <a:rPr lang="en-US" dirty="0" err="1"/>
              <a:t>narava</a:t>
            </a:r>
            <a:r>
              <a:rPr lang="en-US" dirty="0"/>
              <a:t> pa </a:t>
            </a:r>
            <a:r>
              <a:rPr lang="en-US" dirty="0" err="1"/>
              <a:t>bo</a:t>
            </a:r>
            <a:r>
              <a:rPr lang="en-US" dirty="0"/>
              <a:t> </a:t>
            </a:r>
            <a:r>
              <a:rPr lang="en-US" dirty="0" err="1"/>
              <a:t>gonilna</a:t>
            </a:r>
            <a:r>
              <a:rPr lang="en-US" dirty="0"/>
              <a:t> </a:t>
            </a:r>
            <a:r>
              <a:rPr lang="en-US" dirty="0" err="1"/>
              <a:t>sila</a:t>
            </a:r>
            <a:r>
              <a:rPr lang="en-US" dirty="0"/>
              <a:t> </a:t>
            </a:r>
            <a:r>
              <a:rPr lang="en-US" dirty="0" err="1"/>
              <a:t>turizma</a:t>
            </a:r>
            <a:r>
              <a:rPr lang="en-US" dirty="0"/>
              <a:t> in </a:t>
            </a:r>
            <a:r>
              <a:rPr lang="en-US" err="1"/>
              <a:t>potovanj</a:t>
            </a:r>
            <a:r>
              <a:rPr lang="en-US"/>
              <a:t>.</a:t>
            </a:r>
            <a:endParaRPr lang="en-US" dirty="0"/>
          </a:p>
          <a:p>
            <a:pPr marL="342900" indent="-342900">
              <a:buClr>
                <a:srgbClr val="EC7C69"/>
              </a:buClr>
              <a:buFont typeface="Arial" panose="020B0604020202020204" pitchFamily="34" charset="0"/>
              <a:buChar char="•"/>
            </a:pPr>
            <a:endParaRPr lang="en-US" sz="1400" b="1" dirty="0">
              <a:solidFill>
                <a:srgbClr val="000000"/>
              </a:solidFill>
            </a:endParaRPr>
          </a:p>
          <a:p>
            <a:pPr marL="342900" indent="-342900">
              <a:lnSpc>
                <a:spcPts val="2340"/>
              </a:lnSpc>
              <a:buClr>
                <a:srgbClr val="EC7C69"/>
              </a:buClr>
              <a:buFont typeface="Arial" panose="020B0604020202020204" pitchFamily="34" charset="0"/>
              <a:buChar char="•"/>
            </a:pPr>
            <a:r>
              <a:rPr lang="en-US" sz="2400" b="1" dirty="0" err="1">
                <a:solidFill>
                  <a:srgbClr val="459597"/>
                </a:solidFill>
              </a:rPr>
              <a:t>Prihodnost</a:t>
            </a:r>
            <a:r>
              <a:rPr lang="en-US" sz="2400" b="1" dirty="0">
                <a:solidFill>
                  <a:srgbClr val="459597"/>
                </a:solidFill>
              </a:rPr>
              <a:t> </a:t>
            </a:r>
            <a:r>
              <a:rPr lang="en-US" sz="2400" b="1" dirty="0" err="1">
                <a:solidFill>
                  <a:srgbClr val="459597"/>
                </a:solidFill>
              </a:rPr>
              <a:t>turizma</a:t>
            </a:r>
            <a:r>
              <a:rPr lang="en-US" sz="2400" b="1" dirty="0">
                <a:solidFill>
                  <a:srgbClr val="459597"/>
                </a:solidFill>
              </a:rPr>
              <a:t> je </a:t>
            </a:r>
            <a:r>
              <a:rPr lang="en-US" sz="2400" b="1" dirty="0" err="1">
                <a:solidFill>
                  <a:srgbClr val="459597"/>
                </a:solidFill>
              </a:rPr>
              <a:t>trajnostna</a:t>
            </a:r>
            <a:r>
              <a:rPr lang="en-US" sz="2400" b="1" dirty="0">
                <a:solidFill>
                  <a:srgbClr val="459597"/>
                </a:solidFill>
              </a:rPr>
              <a:t> in </a:t>
            </a:r>
            <a:r>
              <a:rPr lang="en-US" sz="2400" b="1" dirty="0" err="1">
                <a:solidFill>
                  <a:srgbClr val="459597"/>
                </a:solidFill>
              </a:rPr>
              <a:t>regenerativna</a:t>
            </a:r>
          </a:p>
          <a:p>
            <a:pPr marL="365125">
              <a:lnSpc>
                <a:spcPts val="2340"/>
              </a:lnSpc>
              <a:buClr>
                <a:srgbClr val="EC7C69"/>
              </a:buClr>
            </a:pPr>
            <a:r>
              <a:rPr lang="en-US" i="1" dirty="0">
                <a:hlinkClick r:id="rId4">
                  <a:extLst>
                    <a:ext uri="{A12FA001-AC4F-418D-AE19-62706E023703}">
                      <ahyp:hlinkClr xmlns:ahyp="http://schemas.microsoft.com/office/drawing/2018/hyperlinkcolor" val="tx"/>
                    </a:ext>
                  </a:extLst>
                </a:hlinkClick>
              </a:rPr>
              <a:t>https://www.weforum.org/stories/2023/09/the-future-of-tourism-is-sustainable-and-regenerative-sdim23/</a:t>
            </a:r>
            <a:endParaRPr lang="en-US" i="1" dirty="0"/>
          </a:p>
          <a:p>
            <a:pPr marL="365125">
              <a:lnSpc>
                <a:spcPts val="2340"/>
              </a:lnSpc>
              <a:buClr>
                <a:srgbClr val="EC7C69"/>
              </a:buClr>
            </a:pPr>
            <a:r>
              <a:rPr lang="en-US" dirty="0" err="1"/>
              <a:t>Večja</a:t>
            </a:r>
            <a:r>
              <a:rPr lang="en-US" dirty="0"/>
              <a:t> </a:t>
            </a:r>
            <a:r>
              <a:rPr lang="en-US" dirty="0" err="1"/>
              <a:t>globalna</a:t>
            </a:r>
            <a:r>
              <a:rPr lang="en-US" dirty="0"/>
              <a:t> </a:t>
            </a:r>
            <a:r>
              <a:rPr lang="en-US" dirty="0" err="1"/>
              <a:t>mobilnost</a:t>
            </a:r>
            <a:r>
              <a:rPr lang="en-US" dirty="0"/>
              <a:t> in </a:t>
            </a:r>
            <a:r>
              <a:rPr lang="en-US" dirty="0" err="1"/>
              <a:t>mednarodno</a:t>
            </a:r>
            <a:r>
              <a:rPr lang="en-US" dirty="0"/>
              <a:t> </a:t>
            </a:r>
            <a:r>
              <a:rPr lang="en-US" dirty="0" err="1"/>
              <a:t>potovanje</a:t>
            </a:r>
            <a:r>
              <a:rPr lang="en-US" dirty="0"/>
              <a:t> </a:t>
            </a:r>
            <a:r>
              <a:rPr lang="en-US" dirty="0" err="1"/>
              <a:t>spodbujata</a:t>
            </a:r>
            <a:r>
              <a:rPr lang="en-US" dirty="0"/>
              <a:t> </a:t>
            </a:r>
            <a:r>
              <a:rPr lang="en-US" dirty="0" err="1"/>
              <a:t>trajnostne</a:t>
            </a:r>
            <a:r>
              <a:rPr lang="en-US" dirty="0"/>
              <a:t> in </a:t>
            </a:r>
            <a:r>
              <a:rPr lang="en-US" dirty="0" err="1"/>
              <a:t>regenerativne</a:t>
            </a:r>
            <a:r>
              <a:rPr lang="en-US" dirty="0"/>
              <a:t> </a:t>
            </a:r>
            <a:r>
              <a:rPr lang="en-US" dirty="0" err="1"/>
              <a:t>modele</a:t>
            </a:r>
          </a:p>
        </p:txBody>
      </p:sp>
      <p:sp>
        <p:nvSpPr>
          <p:cNvPr id="20" name="Slide Number Placeholder 5">
            <a:extLst>
              <a:ext uri="{FF2B5EF4-FFF2-40B4-BE49-F238E27FC236}">
                <a16:creationId xmlns:a16="http://schemas.microsoft.com/office/drawing/2014/main" id="{A83D7AB5-27D9-57A3-4884-702AB045AA6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Tree>
    <p:extLst>
      <p:ext uri="{BB962C8B-B14F-4D97-AF65-F5344CB8AC3E}">
        <p14:creationId xmlns:p14="http://schemas.microsoft.com/office/powerpoint/2010/main" val="2309269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A8AD516E-5F65-7A5E-6314-AA6045377A49}"/>
              </a:ext>
            </a:extLst>
          </p:cNvPr>
          <p:cNvPicPr>
            <a:picLocks noGrp="1" noChangeAspect="1"/>
          </p:cNvPicPr>
          <p:nvPr>
            <p:ph type="pic" sz="quarter" idx="13"/>
          </p:nvPr>
        </p:nvPicPr>
        <p:blipFill>
          <a:blip r:embed="rId3"/>
          <a:srcRect l="22459" r="22459"/>
          <a:stretch/>
        </p:blipFill>
        <p:spPr>
          <a:xfrm>
            <a:off x="6966760" y="2884487"/>
            <a:ext cx="3896842" cy="3973513"/>
          </a:xfrm>
        </p:spPr>
      </p:pic>
      <p:sp>
        <p:nvSpPr>
          <p:cNvPr id="8" name="Text Placeholder 7">
            <a:extLst>
              <a:ext uri="{FF2B5EF4-FFF2-40B4-BE49-F238E27FC236}">
                <a16:creationId xmlns:a16="http://schemas.microsoft.com/office/drawing/2014/main" id="{9771C97F-AECC-2E46-6685-D73627B16784}"/>
              </a:ext>
            </a:extLst>
          </p:cNvPr>
          <p:cNvSpPr>
            <a:spLocks noGrp="1"/>
          </p:cNvSpPr>
          <p:nvPr>
            <p:ph type="body" sz="quarter" idx="65"/>
          </p:nvPr>
        </p:nvSpPr>
        <p:spPr/>
        <p:txBody>
          <a:bodyPr/>
          <a:lstStyle/>
          <a:p>
            <a:pPr algn="ctr"/>
            <a:r>
              <a:rPr lang="en-GB" sz="1200"/>
              <a:t>Avtor fotografije: </a:t>
            </a:r>
            <a:r>
              <a:rPr lang="en-US" sz="1200"/>
              <a:t>Harvard Business Review </a:t>
            </a:r>
            <a:endParaRPr lang="en-GB" sz="1200"/>
          </a:p>
        </p:txBody>
      </p:sp>
      <p:sp>
        <p:nvSpPr>
          <p:cNvPr id="5" name="Slide Number Placeholder 5">
            <a:extLst>
              <a:ext uri="{FF2B5EF4-FFF2-40B4-BE49-F238E27FC236}">
                <a16:creationId xmlns:a16="http://schemas.microsoft.com/office/drawing/2014/main" id="{368E15D9-52A7-B6F7-4C66-200E80FABDA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6" name="Text Placeholder 3">
            <a:extLst>
              <a:ext uri="{FF2B5EF4-FFF2-40B4-BE49-F238E27FC236}">
                <a16:creationId xmlns:a16="http://schemas.microsoft.com/office/drawing/2014/main" id="{A160E919-5EA8-8F43-D6C5-5A04E6F09371}"/>
              </a:ext>
            </a:extLst>
          </p:cNvPr>
          <p:cNvSpPr txBox="1">
            <a:spLocks/>
          </p:cNvSpPr>
          <p:nvPr/>
        </p:nvSpPr>
        <p:spPr>
          <a:xfrm>
            <a:off x="483084" y="1199722"/>
            <a:ext cx="5931696" cy="445855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EC7C69"/>
              </a:buClr>
              <a:buFont typeface="Arial" panose="020B0604020202020204" pitchFamily="34" charset="0"/>
              <a:buChar char="•"/>
            </a:pPr>
            <a:r>
              <a:rPr lang="en-IE" sz="2400" b="1" dirty="0">
                <a:solidFill>
                  <a:srgbClr val="459597"/>
                </a:solidFill>
              </a:rPr>
              <a:t>Delo od </a:t>
            </a:r>
            <a:r>
              <a:rPr lang="en-IE" sz="2400" b="1" dirty="0" err="1">
                <a:solidFill>
                  <a:srgbClr val="459597"/>
                </a:solidFill>
              </a:rPr>
              <a:t>kjerkoli</a:t>
            </a:r>
            <a:r>
              <a:rPr lang="en-IE" sz="2400" b="1" dirty="0">
                <a:solidFill>
                  <a:srgbClr val="459597"/>
                </a:solidFill>
              </a:rPr>
              <a:t> – </a:t>
            </a:r>
            <a:r>
              <a:rPr lang="en-IE" sz="2400" b="1" dirty="0" err="1">
                <a:solidFill>
                  <a:srgbClr val="459597"/>
                </a:solidFill>
              </a:rPr>
              <a:t>digitalni</a:t>
            </a:r>
            <a:r>
              <a:rPr lang="en-IE" sz="2400" b="1" dirty="0">
                <a:solidFill>
                  <a:srgbClr val="459597"/>
                </a:solidFill>
              </a:rPr>
              <a:t> </a:t>
            </a:r>
            <a:r>
              <a:rPr lang="en-IE" sz="2400" b="1" dirty="0" err="1">
                <a:solidFill>
                  <a:srgbClr val="459597"/>
                </a:solidFill>
              </a:rPr>
              <a:t>nomadizem</a:t>
            </a:r>
            <a:endParaRPr lang="en-IE" sz="2400" b="1" dirty="0" err="1">
              <a:solidFill>
                <a:srgbClr val="459597"/>
              </a:solidFill>
              <a:ea typeface="Calibri"/>
              <a:cs typeface="Calibri"/>
            </a:endParaRPr>
          </a:p>
          <a:p>
            <a:pPr marL="317500">
              <a:lnSpc>
                <a:spcPts val="2340"/>
              </a:lnSpc>
              <a:buClr>
                <a:srgbClr val="EC7C69"/>
              </a:buClr>
            </a:pPr>
            <a:r>
              <a:rPr lang="en-IE" i="1" dirty="0">
                <a:hlinkClick r:id="rId4">
                  <a:extLst>
                    <a:ext uri="{A12FA001-AC4F-418D-AE19-62706E023703}">
                      <ahyp:hlinkClr xmlns:ahyp="http://schemas.microsoft.com/office/drawing/2018/hyperlinkcolor" val="tx"/>
                    </a:ext>
                  </a:extLst>
                </a:hlinkClick>
              </a:rPr>
              <a:t>https://hbr.org/2024/02/the-new-reality-of-digital-nomads</a:t>
            </a:r>
            <a:endParaRPr lang="en-IE" i="1" dirty="0"/>
          </a:p>
          <a:p>
            <a:pPr marL="317500">
              <a:lnSpc>
                <a:spcPts val="2340"/>
              </a:lnSpc>
              <a:buClr>
                <a:srgbClr val="EC7C69"/>
              </a:buClr>
            </a:pPr>
            <a:r>
              <a:rPr lang="en-IE" dirty="0" err="1"/>
              <a:t>Delanje</a:t>
            </a:r>
            <a:r>
              <a:rPr lang="en-IE" dirty="0"/>
              <a:t> </a:t>
            </a:r>
            <a:r>
              <a:rPr lang="en-IE" dirty="0" err="1"/>
              <a:t>na</a:t>
            </a:r>
            <a:r>
              <a:rPr lang="en-IE" dirty="0"/>
              <a:t> </a:t>
            </a:r>
            <a:r>
              <a:rPr lang="en-IE" dirty="0" err="1"/>
              <a:t>daljavo</a:t>
            </a:r>
            <a:r>
              <a:rPr lang="en-IE" dirty="0"/>
              <a:t> med </a:t>
            </a:r>
            <a:r>
              <a:rPr lang="en-IE" dirty="0" err="1"/>
              <a:t>raziskovanjem</a:t>
            </a:r>
            <a:r>
              <a:rPr lang="en-IE" dirty="0"/>
              <a:t> </a:t>
            </a:r>
            <a:r>
              <a:rPr lang="en-IE" dirty="0" err="1"/>
              <a:t>sveta</a:t>
            </a:r>
            <a:r>
              <a:rPr lang="en-IE" dirty="0"/>
              <a:t> </a:t>
            </a:r>
            <a:r>
              <a:rPr lang="en-IE" dirty="0" err="1"/>
              <a:t>ali</a:t>
            </a:r>
            <a:r>
              <a:rPr lang="en-IE" dirty="0"/>
              <a:t> </a:t>
            </a:r>
            <a:r>
              <a:rPr lang="en-IE" dirty="0" err="1"/>
              <a:t>izbiro</a:t>
            </a:r>
            <a:r>
              <a:rPr lang="en-IE" dirty="0"/>
              <a:t> </a:t>
            </a:r>
            <a:r>
              <a:rPr lang="en-IE" dirty="0" err="1"/>
              <a:t>naravnega</a:t>
            </a:r>
            <a:r>
              <a:rPr lang="en-IE" dirty="0"/>
              <a:t> </a:t>
            </a:r>
            <a:r>
              <a:rPr lang="en-IE" dirty="0" err="1"/>
              <a:t>okolja</a:t>
            </a:r>
            <a:r>
              <a:rPr lang="en-IE" dirty="0"/>
              <a:t> je </a:t>
            </a:r>
            <a:r>
              <a:rPr lang="en-IE" dirty="0" err="1"/>
              <a:t>ključni</a:t>
            </a:r>
            <a:r>
              <a:rPr lang="en-IE"/>
              <a:t> trend.</a:t>
            </a:r>
            <a:endParaRPr lang="en-IE">
              <a:ea typeface="Calibri"/>
              <a:cs typeface="Calibri"/>
            </a:endParaRPr>
          </a:p>
          <a:p>
            <a:pPr marL="342900" indent="-342900">
              <a:buClr>
                <a:srgbClr val="EC7C69"/>
              </a:buClr>
              <a:buFont typeface="Arial" panose="020B0604020202020204" pitchFamily="34" charset="0"/>
              <a:buChar char="•"/>
            </a:pPr>
            <a:endParaRPr lang="en-IE" sz="1400" b="1" dirty="0">
              <a:solidFill>
                <a:srgbClr val="000000"/>
              </a:solidFill>
            </a:endParaRPr>
          </a:p>
          <a:p>
            <a:pPr marL="342900" indent="-342900">
              <a:buClr>
                <a:srgbClr val="EC7C69"/>
              </a:buClr>
              <a:buFont typeface="Arial" panose="020B0604020202020204" pitchFamily="34" charset="0"/>
              <a:buChar char="•"/>
            </a:pPr>
            <a:endParaRPr lang="en-IE" sz="1400" b="1" dirty="0">
              <a:solidFill>
                <a:srgbClr val="000000"/>
              </a:solidFill>
            </a:endParaRPr>
          </a:p>
          <a:p>
            <a:pPr marL="342900" indent="-342900">
              <a:lnSpc>
                <a:spcPts val="2340"/>
              </a:lnSpc>
              <a:buClr>
                <a:srgbClr val="EC7C69"/>
              </a:buClr>
              <a:buFont typeface="Arial" panose="020B0604020202020204" pitchFamily="34" charset="0"/>
              <a:buChar char="•"/>
            </a:pPr>
            <a:r>
              <a:rPr lang="en-IE" sz="2400" b="1" dirty="0" err="1">
                <a:solidFill>
                  <a:srgbClr val="459597"/>
                </a:solidFill>
              </a:rPr>
              <a:t>Povezovanje</a:t>
            </a:r>
            <a:r>
              <a:rPr lang="en-IE" sz="2400" b="1" dirty="0">
                <a:solidFill>
                  <a:srgbClr val="459597"/>
                </a:solidFill>
              </a:rPr>
              <a:t> z </a:t>
            </a:r>
            <a:r>
              <a:rPr lang="en-IE" sz="2400" b="1" dirty="0" err="1">
                <a:solidFill>
                  <a:srgbClr val="459597"/>
                </a:solidFill>
              </a:rPr>
              <a:t>lokalno</a:t>
            </a:r>
            <a:r>
              <a:rPr lang="en-IE" sz="2400" b="1" dirty="0">
                <a:solidFill>
                  <a:srgbClr val="459597"/>
                </a:solidFill>
              </a:rPr>
              <a:t> </a:t>
            </a:r>
            <a:r>
              <a:rPr lang="en-IE" sz="2400" b="1" dirty="0" err="1">
                <a:solidFill>
                  <a:srgbClr val="459597"/>
                </a:solidFill>
              </a:rPr>
              <a:t>kulturo</a:t>
            </a:r>
            <a:r>
              <a:rPr lang="en-IE" sz="2400" b="1" dirty="0">
                <a:solidFill>
                  <a:srgbClr val="459597"/>
                </a:solidFill>
              </a:rPr>
              <a:t> in </a:t>
            </a:r>
            <a:r>
              <a:rPr lang="en-IE" sz="2400" b="1" dirty="0" err="1">
                <a:solidFill>
                  <a:srgbClr val="459597"/>
                </a:solidFill>
              </a:rPr>
              <a:t>počasno</a:t>
            </a:r>
            <a:r>
              <a:rPr lang="en-IE" sz="2400" b="1" dirty="0">
                <a:solidFill>
                  <a:srgbClr val="459597"/>
                </a:solidFill>
              </a:rPr>
              <a:t> </a:t>
            </a:r>
            <a:r>
              <a:rPr lang="en-IE" sz="2400" b="1" dirty="0" err="1">
                <a:solidFill>
                  <a:srgbClr val="459597"/>
                </a:solidFill>
              </a:rPr>
              <a:t>potovanje</a:t>
            </a:r>
          </a:p>
          <a:p>
            <a:pPr marL="365125">
              <a:lnSpc>
                <a:spcPts val="2340"/>
              </a:lnSpc>
              <a:buClr>
                <a:srgbClr val="EC7C69"/>
              </a:buClr>
            </a:pPr>
            <a:r>
              <a:rPr lang="en-IE" i="1" dirty="0">
                <a:hlinkClick r:id="rId5">
                  <a:extLst>
                    <a:ext uri="{A12FA001-AC4F-418D-AE19-62706E023703}">
                      <ahyp:hlinkClr xmlns:ahyp="http://schemas.microsoft.com/office/drawing/2018/hyperlinkcolor" val="tx"/>
                    </a:ext>
                  </a:extLst>
                </a:hlinkClick>
              </a:rPr>
              <a:t>https://medium.com/@anjaliesther/the-art-of-slow-travel-how-i-learned-to-embrace-the-journey-not-just-the-destination-25a170119784</a:t>
            </a:r>
            <a:endParaRPr lang="en-IE" i="1" dirty="0"/>
          </a:p>
          <a:p>
            <a:pPr marL="365125">
              <a:lnSpc>
                <a:spcPts val="2340"/>
              </a:lnSpc>
              <a:buClr>
                <a:srgbClr val="EC7C69"/>
              </a:buClr>
            </a:pPr>
            <a:r>
              <a:rPr lang="en-IE" dirty="0" err="1"/>
              <a:t>Počasno</a:t>
            </a:r>
            <a:r>
              <a:rPr lang="en-IE" dirty="0"/>
              <a:t> </a:t>
            </a:r>
            <a:r>
              <a:rPr lang="en-IE" dirty="0" err="1"/>
              <a:t>potovanje</a:t>
            </a:r>
            <a:r>
              <a:rPr lang="en-IE" dirty="0"/>
              <a:t> je </a:t>
            </a:r>
            <a:r>
              <a:rPr lang="en-IE" dirty="0" err="1"/>
              <a:t>filozofija</a:t>
            </a:r>
            <a:r>
              <a:rPr lang="en-IE" dirty="0"/>
              <a:t> </a:t>
            </a:r>
            <a:r>
              <a:rPr lang="en-IE" dirty="0" err="1"/>
              <a:t>potovanja</a:t>
            </a:r>
            <a:r>
              <a:rPr lang="en-IE" dirty="0"/>
              <a:t>, ki se </a:t>
            </a:r>
            <a:r>
              <a:rPr lang="en-IE" dirty="0" err="1"/>
              <a:t>osredotoča</a:t>
            </a:r>
            <a:r>
              <a:rPr lang="en-IE" dirty="0"/>
              <a:t> </a:t>
            </a:r>
            <a:r>
              <a:rPr lang="en-IE" dirty="0" err="1"/>
              <a:t>na</a:t>
            </a:r>
            <a:r>
              <a:rPr lang="en-IE" dirty="0"/>
              <a:t> </a:t>
            </a:r>
            <a:r>
              <a:rPr lang="en-IE" dirty="0" err="1"/>
              <a:t>sproščen</a:t>
            </a:r>
            <a:r>
              <a:rPr lang="en-IE" dirty="0"/>
              <a:t> in </a:t>
            </a:r>
            <a:r>
              <a:rPr lang="en-IE" dirty="0" err="1"/>
              <a:t>poglobljen</a:t>
            </a:r>
            <a:r>
              <a:rPr lang="en-IE" dirty="0"/>
              <a:t> </a:t>
            </a:r>
            <a:r>
              <a:rPr lang="en-IE" dirty="0" err="1"/>
              <a:t>pristop</a:t>
            </a:r>
            <a:r>
              <a:rPr lang="en-IE" dirty="0"/>
              <a:t> k </a:t>
            </a:r>
            <a:r>
              <a:rPr lang="en-IE" dirty="0" err="1"/>
              <a:t>raziskovanju</a:t>
            </a:r>
            <a:r>
              <a:rPr lang="en-IE" dirty="0"/>
              <a:t> </a:t>
            </a:r>
            <a:r>
              <a:rPr lang="en-IE" dirty="0" err="1"/>
              <a:t>sveta</a:t>
            </a:r>
            <a:r>
              <a:rPr lang="en-IE" dirty="0"/>
              <a:t>.</a:t>
            </a:r>
          </a:p>
          <a:p>
            <a:pPr marL="365125">
              <a:lnSpc>
                <a:spcPts val="2340"/>
              </a:lnSpc>
              <a:buClr>
                <a:srgbClr val="EC7C69"/>
              </a:buClr>
            </a:pPr>
            <a:endParaRPr lang="en-IE" dirty="0">
              <a:solidFill>
                <a:srgbClr val="000000"/>
              </a:solidFill>
            </a:endParaRPr>
          </a:p>
        </p:txBody>
      </p:sp>
    </p:spTree>
    <p:extLst>
      <p:ext uri="{BB962C8B-B14F-4D97-AF65-F5344CB8AC3E}">
        <p14:creationId xmlns:p14="http://schemas.microsoft.com/office/powerpoint/2010/main" val="4116113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Segnaposto immagine 24" descr="Immagine che contiene persona, cielo, vestiti, abito&#10;&#10;Descrizione generata automaticamente">
            <a:hlinkClick r:id="rId3"/>
            <a:extLst>
              <a:ext uri="{FF2B5EF4-FFF2-40B4-BE49-F238E27FC236}">
                <a16:creationId xmlns:a16="http://schemas.microsoft.com/office/drawing/2014/main" id="{C9F8B326-63BF-6D45-BFC6-FBBF186AF7F8}"/>
              </a:ext>
            </a:extLst>
          </p:cNvPr>
          <p:cNvPicPr>
            <a:picLocks noGrp="1" noChangeAspect="1"/>
          </p:cNvPicPr>
          <p:nvPr>
            <p:ph type="pic" sz="quarter" idx="20"/>
          </p:nvPr>
        </p:nvPicPr>
        <p:blipFill>
          <a:blip r:embed="rId4"/>
          <a:srcRect t="3272" b="3272"/>
          <a:stretch>
            <a:fillRect/>
          </a:stretch>
        </p:blipFill>
        <p:spPr/>
      </p:pic>
      <p:sp>
        <p:nvSpPr>
          <p:cNvPr id="4" name="Flowchart: Connector 3">
            <a:extLst>
              <a:ext uri="{FF2B5EF4-FFF2-40B4-BE49-F238E27FC236}">
                <a16:creationId xmlns:a16="http://schemas.microsoft.com/office/drawing/2014/main" id="{ABA6A3B0-884E-6004-676E-1AD30E868AB3}"/>
              </a:ext>
            </a:extLst>
          </p:cNvPr>
          <p:cNvSpPr/>
          <p:nvPr/>
        </p:nvSpPr>
        <p:spPr>
          <a:xfrm>
            <a:off x="6086074" y="182893"/>
            <a:ext cx="1647825" cy="1610221"/>
          </a:xfrm>
          <a:prstGeom prst="flowChartConnector">
            <a:avLst/>
          </a:prstGeom>
          <a:solidFill>
            <a:srgbClr val="64AFAF"/>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sp>
        <p:nvSpPr>
          <p:cNvPr id="27" name="CasellaDiTesto 26">
            <a:extLst>
              <a:ext uri="{FF2B5EF4-FFF2-40B4-BE49-F238E27FC236}">
                <a16:creationId xmlns:a16="http://schemas.microsoft.com/office/drawing/2014/main" id="{AB793C0B-590C-434A-A629-77021B42BC62}"/>
              </a:ext>
            </a:extLst>
          </p:cNvPr>
          <p:cNvSpPr txBox="1"/>
          <p:nvPr/>
        </p:nvSpPr>
        <p:spPr>
          <a:xfrm>
            <a:off x="6524030" y="3765455"/>
            <a:ext cx="2578613" cy="900631"/>
          </a:xfrm>
          <a:prstGeom prst="rect">
            <a:avLst/>
          </a:prstGeom>
          <a:noFill/>
        </p:spPr>
        <p:txBody>
          <a:bodyPr wrap="square">
            <a:spAutoFit/>
          </a:bodyPr>
          <a:lstStyle/>
          <a:p>
            <a:pPr>
              <a:lnSpc>
                <a:spcPts val="2100"/>
              </a:lnSpc>
            </a:pPr>
            <a:r>
              <a:rPr lang="en-US" sz="2000" b="1" i="1" dirty="0">
                <a:solidFill>
                  <a:srgbClr val="EC7C69"/>
                </a:solidFill>
              </a:rPr>
              <a:t>Dobrodošli v ekonomijo izkušenj – Joe Pline </a:t>
            </a:r>
            <a:endParaRPr lang="en-US" sz="2000" b="1" dirty="0">
              <a:solidFill>
                <a:srgbClr val="EC7C69"/>
              </a:solidFill>
            </a:endParaRPr>
          </a:p>
        </p:txBody>
      </p:sp>
      <p:sp>
        <p:nvSpPr>
          <p:cNvPr id="7" name="Text Placeholder 3">
            <a:extLst>
              <a:ext uri="{FF2B5EF4-FFF2-40B4-BE49-F238E27FC236}">
                <a16:creationId xmlns:a16="http://schemas.microsoft.com/office/drawing/2014/main" id="{68EC0EBB-52FD-4A1E-1026-D953D653794C}"/>
              </a:ext>
            </a:extLst>
          </p:cNvPr>
          <p:cNvSpPr txBox="1">
            <a:spLocks/>
          </p:cNvSpPr>
          <p:nvPr/>
        </p:nvSpPr>
        <p:spPr>
          <a:xfrm>
            <a:off x="485146" y="2595195"/>
            <a:ext cx="5049380" cy="41417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Wingdings" pitchFamily="2" charset="2"/>
              <a:buChar char="ü"/>
            </a:pPr>
            <a:r>
              <a:rPr lang="en-GB" dirty="0" err="1"/>
              <a:t>Gostje</a:t>
            </a:r>
            <a:r>
              <a:rPr lang="en-GB" dirty="0"/>
              <a:t> </a:t>
            </a:r>
            <a:r>
              <a:rPr lang="en-GB" dirty="0" err="1"/>
              <a:t>želijo</a:t>
            </a:r>
            <a:r>
              <a:rPr lang="en-GB" dirty="0"/>
              <a:t> </a:t>
            </a:r>
            <a:r>
              <a:rPr lang="en-GB" dirty="0" err="1"/>
              <a:t>pomembne</a:t>
            </a:r>
            <a:r>
              <a:rPr lang="en-GB" dirty="0"/>
              <a:t>, </a:t>
            </a:r>
            <a:r>
              <a:rPr lang="en-GB" dirty="0" err="1"/>
              <a:t>vključujoče</a:t>
            </a:r>
            <a:r>
              <a:rPr lang="en-GB" dirty="0"/>
              <a:t> </a:t>
            </a:r>
            <a:r>
              <a:rPr lang="en-GB" dirty="0" err="1"/>
              <a:t>bivanje</a:t>
            </a:r>
            <a:r>
              <a:rPr lang="en-GB" dirty="0"/>
              <a:t> – ne le </a:t>
            </a:r>
            <a:r>
              <a:rPr lang="en-GB" err="1"/>
              <a:t>postelje</a:t>
            </a:r>
            <a:r>
              <a:rPr lang="en-GB"/>
              <a:t>.</a:t>
            </a:r>
            <a:endParaRPr lang="en-GB" dirty="0">
              <a:ea typeface="Calibri"/>
              <a:cs typeface="Calibri"/>
            </a:endParaRPr>
          </a:p>
          <a:p>
            <a:pPr marL="342900" indent="-342900">
              <a:lnSpc>
                <a:spcPts val="2340"/>
              </a:lnSpc>
              <a:buClr>
                <a:srgbClr val="64AFAF"/>
              </a:buClr>
              <a:buFont typeface="Wingdings" pitchFamily="2" charset="2"/>
              <a:buChar char="ü"/>
            </a:pPr>
            <a:r>
              <a:rPr lang="en-GB" dirty="0"/>
              <a:t>Povpraševanje po </a:t>
            </a:r>
            <a:r>
              <a:rPr lang="en-GB" dirty="0" err="1"/>
              <a:t>pripovedovanju</a:t>
            </a:r>
            <a:r>
              <a:rPr lang="en-GB" dirty="0"/>
              <a:t> </a:t>
            </a:r>
            <a:r>
              <a:rPr lang="en-GB" dirty="0" err="1"/>
              <a:t>zgodb</a:t>
            </a:r>
            <a:r>
              <a:rPr lang="en-GB" dirty="0"/>
              <a:t>, </a:t>
            </a:r>
            <a:r>
              <a:rPr lang="en-GB" dirty="0" err="1"/>
              <a:t>pristnosti</a:t>
            </a:r>
            <a:r>
              <a:rPr lang="en-GB" dirty="0"/>
              <a:t> in </a:t>
            </a:r>
            <a:r>
              <a:rPr lang="en-GB" dirty="0" err="1"/>
              <a:t>povezovanju</a:t>
            </a:r>
            <a:r>
              <a:rPr lang="en-GB" dirty="0"/>
              <a:t> s </a:t>
            </a:r>
            <a:r>
              <a:rPr lang="en-GB" err="1"/>
              <a:t>skupnostjo</a:t>
            </a:r>
            <a:r>
              <a:rPr lang="en-GB"/>
              <a:t>.</a:t>
            </a:r>
            <a:endParaRPr lang="en-GB" dirty="0"/>
          </a:p>
          <a:p>
            <a:pPr marL="342900" indent="-342900">
              <a:lnSpc>
                <a:spcPts val="2340"/>
              </a:lnSpc>
              <a:buClr>
                <a:srgbClr val="64AFAF"/>
              </a:buClr>
              <a:buFont typeface="Wingdings" pitchFamily="2" charset="2"/>
              <a:buChar char="ü"/>
            </a:pPr>
            <a:r>
              <a:rPr lang="en-GB" dirty="0" err="1"/>
              <a:t>Prehod</a:t>
            </a:r>
            <a:r>
              <a:rPr lang="en-GB" dirty="0"/>
              <a:t> od turista k „</a:t>
            </a:r>
            <a:r>
              <a:rPr lang="en-GB" dirty="0" err="1"/>
              <a:t>začasnemu</a:t>
            </a:r>
            <a:r>
              <a:rPr lang="en-GB" dirty="0"/>
              <a:t> </a:t>
            </a:r>
            <a:r>
              <a:rPr lang="en-GB" err="1"/>
              <a:t>lokalcu</a:t>
            </a:r>
            <a:r>
              <a:rPr lang="en-GB"/>
              <a:t>“.</a:t>
            </a:r>
            <a:endParaRPr lang="en-GB">
              <a:ea typeface="Calibri"/>
              <a:cs typeface="Calibri"/>
            </a:endParaRPr>
          </a:p>
          <a:p>
            <a:pPr marL="342900" indent="-342900">
              <a:lnSpc>
                <a:spcPts val="2340"/>
              </a:lnSpc>
              <a:buClr>
                <a:srgbClr val="64AFAF"/>
              </a:buClr>
              <a:buFont typeface="Wingdings" pitchFamily="2" charset="2"/>
              <a:buChar char="ü"/>
            </a:pPr>
            <a:endParaRPr lang="en-GB" dirty="0">
              <a:ea typeface="Calibri" panose="020F0502020204030204"/>
              <a:cs typeface="Calibri" panose="020F0502020204030204"/>
            </a:endParaRPr>
          </a:p>
          <a:p>
            <a:pPr>
              <a:lnSpc>
                <a:spcPts val="2340"/>
              </a:lnSpc>
              <a:buClr>
                <a:srgbClr val="64AFAF"/>
              </a:buClr>
            </a:pPr>
            <a:r>
              <a:rPr lang="en-GB" b="1" dirty="0"/>
              <a:t>Kaj je </a:t>
            </a:r>
            <a:r>
              <a:rPr lang="en-GB" b="1" dirty="0" err="1"/>
              <a:t>izkustvena</a:t>
            </a:r>
            <a:r>
              <a:rPr lang="en-GB" b="1" dirty="0"/>
              <a:t> </a:t>
            </a:r>
            <a:r>
              <a:rPr lang="en-GB" b="1" dirty="0" err="1"/>
              <a:t>ekonomija</a:t>
            </a:r>
            <a:r>
              <a:rPr lang="en-GB" b="1" dirty="0"/>
              <a:t>?</a:t>
            </a:r>
          </a:p>
          <a:p>
            <a:pPr>
              <a:lnSpc>
                <a:spcPts val="2340"/>
              </a:lnSpc>
              <a:buClr>
                <a:srgbClr val="64AFAF"/>
              </a:buClr>
            </a:pPr>
            <a:endParaRPr lang="en-GB" dirty="0"/>
          </a:p>
          <a:p>
            <a:pPr>
              <a:lnSpc>
                <a:spcPts val="2340"/>
              </a:lnSpc>
              <a:buClr>
                <a:srgbClr val="64AFAF"/>
              </a:buClr>
            </a:pPr>
            <a:r>
              <a:rPr lang="en-GB" b="1" dirty="0" err="1"/>
              <a:t>Povezava</a:t>
            </a:r>
            <a:r>
              <a:rPr lang="en-GB" b="1" dirty="0"/>
              <a:t>:</a:t>
            </a:r>
            <a:r>
              <a:rPr lang="en-GB" dirty="0">
                <a:solidFill>
                  <a:srgbClr val="459597"/>
                </a:solidFill>
                <a:hlinkClick r:id="rId5">
                  <a:extLst>
                    <a:ext uri="{A12FA001-AC4F-418D-AE19-62706E023703}">
                      <ahyp:hlinkClr xmlns:ahyp="http://schemas.microsoft.com/office/drawing/2018/hyperlinkcolor" val="tx"/>
                    </a:ext>
                  </a:extLst>
                </a:hlinkClick>
              </a:rPr>
              <a:t> https://lesroches.edu/blog/what-is-the-experience-economy/#</a:t>
            </a:r>
            <a:endParaRPr lang="en-GB" dirty="0">
              <a:solidFill>
                <a:srgbClr val="459597"/>
              </a:solidFill>
            </a:endParaRPr>
          </a:p>
          <a:p>
            <a:pPr>
              <a:lnSpc>
                <a:spcPts val="2340"/>
              </a:lnSpc>
              <a:buClr>
                <a:srgbClr val="64AFAF"/>
              </a:buClr>
            </a:pPr>
            <a:r>
              <a:rPr lang="en-GB" dirty="0">
                <a:solidFill>
                  <a:srgbClr val="459597"/>
                </a:solidFill>
              </a:rPr>
              <a:t> </a:t>
            </a:r>
          </a:p>
          <a:p>
            <a:pPr>
              <a:lnSpc>
                <a:spcPts val="2340"/>
              </a:lnSpc>
              <a:buClr>
                <a:srgbClr val="64AFAF"/>
              </a:buClr>
            </a:pPr>
            <a:endParaRPr lang="en-GB" dirty="0"/>
          </a:p>
          <a:p>
            <a:pPr marL="342900" indent="-342900">
              <a:lnSpc>
                <a:spcPts val="2340"/>
              </a:lnSpc>
              <a:buClr>
                <a:srgbClr val="64AFAF"/>
              </a:buClr>
              <a:buFont typeface="Wingdings" pitchFamily="2" charset="2"/>
              <a:buChar char="ü"/>
            </a:pPr>
            <a:endParaRPr lang="en-GB" dirty="0"/>
          </a:p>
          <a:p>
            <a:pPr marL="342900" indent="-342900">
              <a:lnSpc>
                <a:spcPts val="2340"/>
              </a:lnSpc>
              <a:buClr>
                <a:srgbClr val="64AFAF"/>
              </a:buClr>
              <a:buFont typeface="Wingdings" pitchFamily="2" charset="2"/>
              <a:buChar char="ü"/>
            </a:pPr>
            <a:endParaRPr lang="en-GB" dirty="0"/>
          </a:p>
          <a:p>
            <a:pPr marL="342900" indent="-342900">
              <a:lnSpc>
                <a:spcPts val="2340"/>
              </a:lnSpc>
              <a:buClr>
                <a:srgbClr val="64AFAF"/>
              </a:buClr>
              <a:buFont typeface="Wingdings" pitchFamily="2" charset="2"/>
              <a:buChar char="ü"/>
            </a:pPr>
            <a:endParaRPr lang="en-GB" dirty="0"/>
          </a:p>
          <a:p>
            <a:pPr marL="342900" indent="-342900">
              <a:lnSpc>
                <a:spcPts val="2340"/>
              </a:lnSpc>
              <a:buClr>
                <a:srgbClr val="64AFAF"/>
              </a:buClr>
              <a:buFont typeface="Wingdings" pitchFamily="2" charset="2"/>
              <a:buChar char="ü"/>
            </a:pPr>
            <a:endParaRPr lang="en-GB" dirty="0"/>
          </a:p>
        </p:txBody>
      </p:sp>
      <p:sp>
        <p:nvSpPr>
          <p:cNvPr id="8" name="Text Placeholder 6">
            <a:extLst>
              <a:ext uri="{FF2B5EF4-FFF2-40B4-BE49-F238E27FC236}">
                <a16:creationId xmlns:a16="http://schemas.microsoft.com/office/drawing/2014/main" id="{54793756-8635-DA4D-1B9E-CBF7DAB106F6}"/>
              </a:ext>
            </a:extLst>
          </p:cNvPr>
          <p:cNvSpPr txBox="1">
            <a:spLocks/>
          </p:cNvSpPr>
          <p:nvPr/>
        </p:nvSpPr>
        <p:spPr>
          <a:xfrm>
            <a:off x="485145" y="184508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Turisti IŠČEJO IZKUŠNJE</a:t>
            </a:r>
          </a:p>
        </p:txBody>
      </p:sp>
      <p:cxnSp>
        <p:nvCxnSpPr>
          <p:cNvPr id="9" name="Straight Connector 8">
            <a:extLst>
              <a:ext uri="{FF2B5EF4-FFF2-40B4-BE49-F238E27FC236}">
                <a16:creationId xmlns:a16="http://schemas.microsoft.com/office/drawing/2014/main" id="{D8AFDDDA-66C8-6FAA-235E-876FDB2D0549}"/>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470B2917-40D5-56E5-7FC4-A9AA3518C2CA}"/>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Vzpon </a:t>
            </a:r>
          </a:p>
          <a:p>
            <a:pPr>
              <a:lnSpc>
                <a:spcPts val="3720"/>
              </a:lnSpc>
            </a:pPr>
            <a:r>
              <a:rPr lang="en-US" dirty="0"/>
              <a:t>izkušnje</a:t>
            </a:r>
          </a:p>
          <a:p>
            <a:pPr>
              <a:lnSpc>
                <a:spcPts val="3720"/>
              </a:lnSpc>
            </a:pPr>
            <a:endParaRPr lang="en-US" dirty="0"/>
          </a:p>
        </p:txBody>
      </p:sp>
      <p:sp>
        <p:nvSpPr>
          <p:cNvPr id="18" name="Slide Number Placeholder 5">
            <a:extLst>
              <a:ext uri="{FF2B5EF4-FFF2-40B4-BE49-F238E27FC236}">
                <a16:creationId xmlns:a16="http://schemas.microsoft.com/office/drawing/2014/main" id="{F9AD4942-F270-352E-F0C8-5A38E0CD983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Tree>
    <p:extLst>
      <p:ext uri="{BB962C8B-B14F-4D97-AF65-F5344CB8AC3E}">
        <p14:creationId xmlns:p14="http://schemas.microsoft.com/office/powerpoint/2010/main" val="122361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5DB2-2DE1-B5A7-8E0F-73179FCDBC6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C5A1BF-A2D4-A73E-CCA3-E0D0FF9E813F}"/>
              </a:ext>
            </a:extLst>
          </p:cNvPr>
          <p:cNvSpPr>
            <a:spLocks noGrp="1"/>
          </p:cNvSpPr>
          <p:nvPr>
            <p:ph type="body" sz="quarter" idx="65"/>
          </p:nvPr>
        </p:nvSpPr>
        <p:spPr/>
        <p:txBody>
          <a:bodyPr/>
          <a:lstStyle/>
          <a:p>
            <a:pPr algn="ctr"/>
            <a:r>
              <a:rPr lang="en-GB" sz="1200"/>
              <a:t>Foto: </a:t>
            </a:r>
            <a:r>
              <a:rPr lang="en-GB" sz="1200" err="1"/>
              <a:t>Ireland.com</a:t>
            </a:r>
            <a:endParaRPr lang="en-GB" sz="1200"/>
          </a:p>
        </p:txBody>
      </p:sp>
      <p:pic>
        <p:nvPicPr>
          <p:cNvPr id="12" name="Segnaposto immagine 11" descr="Immagine che contiene Strumento musicale, concerto, persona, vestiti&#10;&#10;Descrizione generata automaticamente">
            <a:extLst>
              <a:ext uri="{FF2B5EF4-FFF2-40B4-BE49-F238E27FC236}">
                <a16:creationId xmlns:a16="http://schemas.microsoft.com/office/drawing/2014/main" id="{7359ECF8-F9A4-6E49-ACEF-4EF1BB835F26}"/>
              </a:ext>
            </a:extLst>
          </p:cNvPr>
          <p:cNvPicPr>
            <a:picLocks noGrp="1" noChangeAspect="1"/>
          </p:cNvPicPr>
          <p:nvPr>
            <p:ph type="pic" sz="quarter" idx="13"/>
          </p:nvPr>
        </p:nvPicPr>
        <p:blipFill>
          <a:blip r:embed="rId3"/>
          <a:srcRect t="1730" b="1730"/>
          <a:stretch>
            <a:fillRect/>
          </a:stretch>
        </p:blipFill>
        <p:spPr/>
      </p:pic>
      <p:sp>
        <p:nvSpPr>
          <p:cNvPr id="19" name="Text Placeholder 3">
            <a:extLst>
              <a:ext uri="{FF2B5EF4-FFF2-40B4-BE49-F238E27FC236}">
                <a16:creationId xmlns:a16="http://schemas.microsoft.com/office/drawing/2014/main" id="{D4B53D15-D534-2028-B86B-07AD35A1BFEC}"/>
              </a:ext>
            </a:extLst>
          </p:cNvPr>
          <p:cNvSpPr txBox="1">
            <a:spLocks/>
          </p:cNvSpPr>
          <p:nvPr/>
        </p:nvSpPr>
        <p:spPr>
          <a:xfrm>
            <a:off x="494892" y="3350672"/>
            <a:ext cx="5049380"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Pobeg od mestnega stresa</a:t>
            </a:r>
          </a:p>
          <a:p>
            <a:pPr marL="342900" indent="-342900">
              <a:lnSpc>
                <a:spcPts val="2340"/>
              </a:lnSpc>
              <a:buClr>
                <a:srgbClr val="64AFAF"/>
              </a:buClr>
              <a:buFont typeface="Arial" panose="020B0604020202020204" pitchFamily="34" charset="0"/>
              <a:buChar char="•"/>
            </a:pPr>
            <a:r>
              <a:rPr lang="en-GB" dirty="0"/>
              <a:t>Iskanje narave in dobrega počutja</a:t>
            </a:r>
          </a:p>
          <a:p>
            <a:pPr marL="342900" indent="-342900">
              <a:lnSpc>
                <a:spcPts val="2340"/>
              </a:lnSpc>
              <a:buClr>
                <a:srgbClr val="64AFAF"/>
              </a:buClr>
              <a:buFont typeface="Arial" panose="020B0604020202020204" pitchFamily="34" charset="0"/>
              <a:buChar char="•"/>
            </a:pPr>
            <a:r>
              <a:rPr lang="en-GB" dirty="0"/>
              <a:t>Kulturna radovednost</a:t>
            </a:r>
          </a:p>
          <a:p>
            <a:pPr marL="342900" indent="-342900">
              <a:lnSpc>
                <a:spcPts val="2340"/>
              </a:lnSpc>
              <a:buClr>
                <a:srgbClr val="64AFAF"/>
              </a:buClr>
              <a:buFont typeface="Arial" panose="020B0604020202020204" pitchFamily="34" charset="0"/>
              <a:buChar char="•"/>
            </a:pPr>
            <a:r>
              <a:rPr lang="en-GB" dirty="0"/>
              <a:t>Učenje novih veščin in obrti</a:t>
            </a:r>
          </a:p>
          <a:p>
            <a:pPr marL="342900" indent="-342900">
              <a:lnSpc>
                <a:spcPts val="2340"/>
              </a:lnSpc>
              <a:buClr>
                <a:srgbClr val="64AFAF"/>
              </a:buClr>
              <a:buFont typeface="Arial" panose="020B0604020202020204" pitchFamily="34" charset="0"/>
              <a:buChar char="•"/>
            </a:pPr>
            <a:r>
              <a:rPr lang="en-GB" dirty="0"/>
              <a:t>Večerje v domačem okolju</a:t>
            </a:r>
          </a:p>
          <a:p>
            <a:pPr marL="342900" indent="-342900">
              <a:lnSpc>
                <a:spcPts val="2340"/>
              </a:lnSpc>
              <a:buClr>
                <a:srgbClr val="64AFAF"/>
              </a:buClr>
              <a:buFont typeface="Arial" panose="020B0604020202020204" pitchFamily="34" charset="0"/>
              <a:buChar char="•"/>
            </a:pPr>
            <a:r>
              <a:rPr lang="en-GB" dirty="0"/>
              <a:t>Ponovno odkrivanje dediščine</a:t>
            </a:r>
          </a:p>
          <a:p>
            <a:pPr marL="342900" indent="-342900">
              <a:lnSpc>
                <a:spcPts val="2340"/>
              </a:lnSpc>
              <a:buClr>
                <a:srgbClr val="64AFAF"/>
              </a:buClr>
              <a:buFont typeface="Arial" panose="020B0604020202020204" pitchFamily="34" charset="0"/>
              <a:buChar char="•"/>
            </a:pPr>
            <a:r>
              <a:rPr lang="en-GB" dirty="0"/>
              <a:t>Ponovna povezava s samim seboj</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20" name="Text Placeholder 6">
            <a:extLst>
              <a:ext uri="{FF2B5EF4-FFF2-40B4-BE49-F238E27FC236}">
                <a16:creationId xmlns:a16="http://schemas.microsoft.com/office/drawing/2014/main" id="{9A2F5748-0A7E-9CB7-E6ED-9FD4CC268724}"/>
              </a:ext>
            </a:extLst>
          </p:cNvPr>
          <p:cNvSpPr txBox="1">
            <a:spLocks/>
          </p:cNvSpPr>
          <p:nvPr/>
        </p:nvSpPr>
        <p:spPr>
          <a:xfrm>
            <a:off x="494892" y="2326345"/>
            <a:ext cx="5068037"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Kaj</a:t>
            </a:r>
            <a:r>
              <a:rPr lang="it-IT" dirty="0"/>
              <a:t> </a:t>
            </a:r>
            <a:r>
              <a:rPr lang="it-IT" dirty="0" err="1"/>
              <a:t>iščejo</a:t>
            </a:r>
            <a:r>
              <a:rPr lang="it-IT" dirty="0"/>
              <a:t> </a:t>
            </a:r>
            <a:r>
              <a:rPr lang="it-IT" dirty="0" err="1"/>
              <a:t>popotniki</a:t>
            </a:r>
            <a:r>
              <a:rPr lang="it-IT" dirty="0"/>
              <a:t> in turisti ...</a:t>
            </a:r>
          </a:p>
        </p:txBody>
      </p:sp>
      <p:cxnSp>
        <p:nvCxnSpPr>
          <p:cNvPr id="21" name="Straight Connector 20">
            <a:extLst>
              <a:ext uri="{FF2B5EF4-FFF2-40B4-BE49-F238E27FC236}">
                <a16:creationId xmlns:a16="http://schemas.microsoft.com/office/drawing/2014/main" id="{4EED87A8-16A3-EEE6-BB64-93AA30D726EE}"/>
              </a:ext>
            </a:extLst>
          </p:cNvPr>
          <p:cNvCxnSpPr>
            <a:cxnSpLocks/>
          </p:cNvCxnSpPr>
          <p:nvPr/>
        </p:nvCxnSpPr>
        <p:spPr>
          <a:xfrm>
            <a:off x="9747" y="2046520"/>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5ABDE341-C0C7-623C-0034-D5D7938A52D1}"/>
              </a:ext>
            </a:extLst>
          </p:cNvPr>
          <p:cNvSpPr txBox="1">
            <a:spLocks/>
          </p:cNvSpPr>
          <p:nvPr/>
        </p:nvSpPr>
        <p:spPr>
          <a:xfrm>
            <a:off x="456670" y="835347"/>
            <a:ext cx="410903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Motivacije za potovanje danes</a:t>
            </a:r>
          </a:p>
          <a:p>
            <a:pPr>
              <a:lnSpc>
                <a:spcPts val="3720"/>
              </a:lnSpc>
            </a:pPr>
            <a:endParaRPr lang="en-US" dirty="0"/>
          </a:p>
        </p:txBody>
      </p:sp>
      <p:sp>
        <p:nvSpPr>
          <p:cNvPr id="29" name="Slide Number Placeholder 5">
            <a:extLst>
              <a:ext uri="{FF2B5EF4-FFF2-40B4-BE49-F238E27FC236}">
                <a16:creationId xmlns:a16="http://schemas.microsoft.com/office/drawing/2014/main" id="{AECC9E11-ACB6-416D-6B85-D71B9A5EE6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Tree>
    <p:extLst>
      <p:ext uri="{BB962C8B-B14F-4D97-AF65-F5344CB8AC3E}">
        <p14:creationId xmlns:p14="http://schemas.microsoft.com/office/powerpoint/2010/main" val="3112178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6B974277-23A2-E417-F3FB-F8A33089CC8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12" name="Text Placeholder 5">
            <a:extLst>
              <a:ext uri="{FF2B5EF4-FFF2-40B4-BE49-F238E27FC236}">
                <a16:creationId xmlns:a16="http://schemas.microsoft.com/office/drawing/2014/main" id="{E61CDAEF-BC97-654D-CE4C-9D393A4DFC7D}"/>
              </a:ext>
            </a:extLst>
          </p:cNvPr>
          <p:cNvSpPr>
            <a:spLocks noGrp="1"/>
          </p:cNvSpPr>
          <p:nvPr>
            <p:ph type="body" sz="quarter" idx="19"/>
          </p:nvPr>
        </p:nvSpPr>
        <p:spPr>
          <a:xfrm>
            <a:off x="423358" y="941779"/>
            <a:ext cx="1197303" cy="385564"/>
          </a:xfrm>
        </p:spPr>
        <p:txBody>
          <a:bodyPr/>
          <a:lstStyle/>
          <a:p>
            <a:r>
              <a:rPr lang="en-US" dirty="0"/>
              <a:t>02</a:t>
            </a:r>
          </a:p>
        </p:txBody>
      </p:sp>
      <p:sp>
        <p:nvSpPr>
          <p:cNvPr id="13" name="Text Placeholder 6">
            <a:extLst>
              <a:ext uri="{FF2B5EF4-FFF2-40B4-BE49-F238E27FC236}">
                <a16:creationId xmlns:a16="http://schemas.microsoft.com/office/drawing/2014/main" id="{9F5EB35D-B58C-1456-76E5-FE8FD81F23B8}"/>
              </a:ext>
            </a:extLst>
          </p:cNvPr>
          <p:cNvSpPr txBox="1">
            <a:spLocks/>
          </p:cNvSpPr>
          <p:nvPr/>
        </p:nvSpPr>
        <p:spPr>
          <a:xfrm>
            <a:off x="4061012" y="537349"/>
            <a:ext cx="7315200"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GB" sz="2800" dirty="0" err="1"/>
              <a:t>Razumevanje</a:t>
            </a:r>
            <a:r>
              <a:rPr lang="en-GB" sz="2800" dirty="0"/>
              <a:t>, </a:t>
            </a:r>
            <a:r>
              <a:rPr lang="en-GB" sz="2800" dirty="0" err="1"/>
              <a:t>kako</a:t>
            </a:r>
            <a:r>
              <a:rPr lang="en-GB" sz="2800" dirty="0"/>
              <a:t> </a:t>
            </a:r>
            <a:r>
              <a:rPr lang="en-GB" sz="2800" dirty="0" err="1"/>
              <a:t>te</a:t>
            </a:r>
            <a:r>
              <a:rPr lang="en-GB" sz="2800" dirty="0"/>
              <a:t> </a:t>
            </a:r>
            <a:r>
              <a:rPr lang="en-GB" sz="2800" dirty="0" err="1"/>
              <a:t>spremembe</a:t>
            </a:r>
            <a:r>
              <a:rPr lang="en-GB" sz="2800" dirty="0"/>
              <a:t> </a:t>
            </a:r>
            <a:r>
              <a:rPr lang="en-GB" sz="2800" dirty="0" err="1"/>
              <a:t>odpirajo</a:t>
            </a:r>
            <a:r>
              <a:rPr lang="en-GB" sz="2800" dirty="0"/>
              <a:t> </a:t>
            </a:r>
            <a:r>
              <a:rPr lang="en-GB" sz="2800" dirty="0" err="1"/>
              <a:t>priložnosti</a:t>
            </a:r>
            <a:r>
              <a:rPr lang="en-GB" sz="2800" dirty="0"/>
              <a:t> za </a:t>
            </a:r>
            <a:r>
              <a:rPr lang="en-GB" sz="2800" dirty="0" err="1"/>
              <a:t>alternativne</a:t>
            </a:r>
            <a:r>
              <a:rPr lang="en-GB" sz="2800" dirty="0"/>
              <a:t> </a:t>
            </a:r>
            <a:r>
              <a:rPr lang="en-GB" sz="2800" dirty="0" err="1"/>
              <a:t>nastanitve</a:t>
            </a:r>
            <a:endParaRPr lang="en-GB" sz="2800" dirty="0" err="1">
              <a:ea typeface="Calibri"/>
              <a:cs typeface="Calibri"/>
            </a:endParaRPr>
          </a:p>
          <a:p>
            <a:pPr>
              <a:lnSpc>
                <a:spcPts val="2960"/>
              </a:lnSpc>
            </a:pPr>
            <a:endParaRPr lang="en-US" sz="2800" dirty="0"/>
          </a:p>
        </p:txBody>
      </p:sp>
      <p:sp>
        <p:nvSpPr>
          <p:cNvPr id="14" name="Text Placeholder 3">
            <a:extLst>
              <a:ext uri="{FF2B5EF4-FFF2-40B4-BE49-F238E27FC236}">
                <a16:creationId xmlns:a16="http://schemas.microsoft.com/office/drawing/2014/main" id="{78A1F9A8-7C0A-E5D5-7CE2-126F419870A3}"/>
              </a:ext>
            </a:extLst>
          </p:cNvPr>
          <p:cNvSpPr txBox="1">
            <a:spLocks/>
          </p:cNvSpPr>
          <p:nvPr/>
        </p:nvSpPr>
        <p:spPr>
          <a:xfrm>
            <a:off x="4061012" y="1621054"/>
            <a:ext cx="7491868" cy="4055573"/>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latin typeface="Calibri"/>
                <a:ea typeface="Calibri"/>
                <a:cs typeface="Calibri"/>
              </a:rPr>
              <a:t>S </a:t>
            </a:r>
            <a:r>
              <a:rPr lang="en-GB" err="1">
                <a:latin typeface="Calibri"/>
                <a:ea typeface="Calibri"/>
                <a:cs typeface="Calibri"/>
              </a:rPr>
              <a:t>spremembami</a:t>
            </a:r>
            <a:r>
              <a:rPr lang="en-GB" dirty="0">
                <a:latin typeface="Calibri"/>
                <a:ea typeface="Calibri"/>
                <a:cs typeface="Calibri"/>
              </a:rPr>
              <a:t> </a:t>
            </a:r>
            <a:r>
              <a:rPr lang="en-GB" err="1">
                <a:latin typeface="Calibri"/>
                <a:ea typeface="Calibri"/>
                <a:cs typeface="Calibri"/>
              </a:rPr>
              <a:t>motivacij</a:t>
            </a:r>
            <a:r>
              <a:rPr lang="en-GB" dirty="0">
                <a:latin typeface="Calibri"/>
                <a:ea typeface="Calibri"/>
                <a:cs typeface="Calibri"/>
              </a:rPr>
              <a:t> </a:t>
            </a:r>
            <a:r>
              <a:rPr lang="en-GB" err="1">
                <a:latin typeface="Calibri"/>
                <a:ea typeface="Calibri"/>
                <a:cs typeface="Calibri"/>
              </a:rPr>
              <a:t>gostov</a:t>
            </a:r>
            <a:r>
              <a:rPr lang="en-GB" dirty="0">
                <a:latin typeface="Calibri"/>
                <a:ea typeface="Calibri"/>
                <a:cs typeface="Calibri"/>
              </a:rPr>
              <a:t> se </a:t>
            </a:r>
            <a:r>
              <a:rPr lang="en-GB" err="1">
                <a:latin typeface="Calibri"/>
                <a:ea typeface="Calibri"/>
                <a:cs typeface="Calibri"/>
              </a:rPr>
              <a:t>spreminjajo</a:t>
            </a:r>
            <a:r>
              <a:rPr lang="en-GB" dirty="0">
                <a:latin typeface="Calibri"/>
                <a:ea typeface="Calibri"/>
                <a:cs typeface="Calibri"/>
              </a:rPr>
              <a:t> </a:t>
            </a:r>
            <a:r>
              <a:rPr lang="en-GB" err="1">
                <a:latin typeface="Calibri"/>
                <a:ea typeface="Calibri"/>
                <a:cs typeface="Calibri"/>
              </a:rPr>
              <a:t>tudi</a:t>
            </a:r>
            <a:r>
              <a:rPr lang="en-GB" dirty="0">
                <a:latin typeface="Calibri"/>
                <a:ea typeface="Calibri"/>
                <a:cs typeface="Calibri"/>
              </a:rPr>
              <a:t> </a:t>
            </a:r>
            <a:r>
              <a:rPr lang="en-GB" err="1">
                <a:latin typeface="Calibri"/>
                <a:ea typeface="Calibri"/>
                <a:cs typeface="Calibri"/>
              </a:rPr>
              <a:t>priložnosti</a:t>
            </a:r>
            <a:r>
              <a:rPr lang="en-GB" dirty="0">
                <a:latin typeface="Calibri"/>
                <a:ea typeface="Calibri"/>
                <a:cs typeface="Calibri"/>
              </a:rPr>
              <a:t> </a:t>
            </a:r>
            <a:r>
              <a:rPr lang="en-GB">
                <a:latin typeface="Calibri"/>
                <a:ea typeface="Calibri"/>
                <a:cs typeface="Calibri"/>
              </a:rPr>
              <a:t>za </a:t>
            </a:r>
            <a:r>
              <a:rPr lang="en-GB" err="1">
                <a:latin typeface="Calibri"/>
                <a:ea typeface="Calibri"/>
                <a:cs typeface="Calibri"/>
              </a:rPr>
              <a:t>alternativne</a:t>
            </a:r>
            <a:r>
              <a:rPr lang="en-GB">
                <a:latin typeface="Calibri"/>
                <a:ea typeface="Calibri"/>
                <a:cs typeface="Calibri"/>
              </a:rPr>
              <a:t> </a:t>
            </a:r>
            <a:r>
              <a:rPr lang="en-GB" err="1">
                <a:latin typeface="Calibri"/>
                <a:ea typeface="Calibri"/>
                <a:cs typeface="Calibri"/>
              </a:rPr>
              <a:t>nastanitve</a:t>
            </a:r>
            <a:r>
              <a:rPr lang="en-GB">
                <a:latin typeface="Calibri"/>
                <a:ea typeface="Calibri"/>
                <a:cs typeface="Calibri"/>
              </a:rPr>
              <a:t>.  </a:t>
            </a:r>
            <a:r>
              <a:rPr lang="en-GB" err="1">
                <a:latin typeface="Calibri"/>
                <a:ea typeface="Calibri"/>
                <a:cs typeface="Calibri"/>
              </a:rPr>
              <a:t>Naj</a:t>
            </a:r>
            <a:r>
              <a:rPr lang="en-GB">
                <a:latin typeface="Calibri"/>
                <a:ea typeface="Calibri"/>
                <a:cs typeface="Calibri"/>
              </a:rPr>
              <a:t> </a:t>
            </a:r>
            <a:r>
              <a:rPr lang="en-GB" err="1">
                <a:latin typeface="Calibri"/>
                <a:ea typeface="Calibri"/>
                <a:cs typeface="Calibri"/>
              </a:rPr>
              <a:t>bo</a:t>
            </a:r>
            <a:r>
              <a:rPr lang="en-GB">
                <a:latin typeface="Calibri"/>
                <a:ea typeface="Calibri"/>
                <a:cs typeface="Calibri"/>
              </a:rPr>
              <a:t> to v </a:t>
            </a:r>
            <a:r>
              <a:rPr lang="en-GB" err="1">
                <a:latin typeface="Calibri"/>
                <a:ea typeface="Calibri"/>
                <a:cs typeface="Calibri"/>
              </a:rPr>
              <a:t>oddaljeni</a:t>
            </a:r>
            <a:r>
              <a:rPr lang="en-GB">
                <a:latin typeface="Calibri"/>
                <a:ea typeface="Calibri"/>
                <a:cs typeface="Calibri"/>
              </a:rPr>
              <a:t> </a:t>
            </a:r>
            <a:r>
              <a:rPr lang="en-GB" err="1">
                <a:latin typeface="Calibri"/>
                <a:ea typeface="Calibri"/>
                <a:cs typeface="Calibri"/>
              </a:rPr>
              <a:t>vasi</a:t>
            </a:r>
            <a:r>
              <a:rPr lang="en-GB">
                <a:latin typeface="Calibri"/>
                <a:ea typeface="Calibri"/>
                <a:cs typeface="Calibri"/>
              </a:rPr>
              <a:t> </a:t>
            </a:r>
            <a:r>
              <a:rPr lang="en-GB" err="1">
                <a:latin typeface="Calibri"/>
                <a:ea typeface="Calibri"/>
                <a:cs typeface="Calibri"/>
              </a:rPr>
              <a:t>ali</a:t>
            </a:r>
            <a:r>
              <a:rPr lang="en-GB">
                <a:latin typeface="Calibri"/>
                <a:ea typeface="Calibri"/>
                <a:cs typeface="Calibri"/>
              </a:rPr>
              <a:t> </a:t>
            </a:r>
            <a:r>
              <a:rPr lang="en-GB" err="1">
                <a:latin typeface="Calibri"/>
                <a:ea typeface="Calibri"/>
                <a:cs typeface="Calibri"/>
              </a:rPr>
              <a:t>živahnem</a:t>
            </a:r>
            <a:r>
              <a:rPr lang="en-GB" dirty="0">
                <a:latin typeface="Calibri"/>
                <a:ea typeface="Calibri"/>
                <a:cs typeface="Calibri"/>
              </a:rPr>
              <a:t> </a:t>
            </a:r>
            <a:r>
              <a:rPr lang="en-GB" err="1">
                <a:latin typeface="Calibri"/>
                <a:ea typeface="Calibri"/>
                <a:cs typeface="Calibri"/>
              </a:rPr>
              <a:t>mestu</a:t>
            </a:r>
            <a:r>
              <a:rPr lang="en-GB" dirty="0">
                <a:latin typeface="Calibri"/>
                <a:ea typeface="Calibri"/>
                <a:cs typeface="Calibri"/>
              </a:rPr>
              <a:t>, </a:t>
            </a:r>
            <a:r>
              <a:rPr lang="en-GB" err="1">
                <a:latin typeface="Calibri"/>
                <a:ea typeface="Calibri"/>
                <a:cs typeface="Calibri"/>
              </a:rPr>
              <a:t>pojavljajo</a:t>
            </a:r>
            <a:r>
              <a:rPr lang="en-GB" dirty="0">
                <a:latin typeface="Calibri"/>
                <a:ea typeface="Calibri"/>
                <a:cs typeface="Calibri"/>
              </a:rPr>
              <a:t> se </a:t>
            </a:r>
            <a:r>
              <a:rPr lang="en-GB" err="1">
                <a:latin typeface="Calibri"/>
                <a:ea typeface="Calibri"/>
                <a:cs typeface="Calibri"/>
              </a:rPr>
              <a:t>nove</a:t>
            </a:r>
            <a:r>
              <a:rPr lang="en-GB" dirty="0">
                <a:latin typeface="Calibri"/>
                <a:ea typeface="Calibri"/>
                <a:cs typeface="Calibri"/>
              </a:rPr>
              <a:t> </a:t>
            </a:r>
            <a:r>
              <a:rPr lang="en-GB" err="1">
                <a:latin typeface="Calibri"/>
                <a:ea typeface="Calibri"/>
                <a:cs typeface="Calibri"/>
              </a:rPr>
              <a:t>možnosti</a:t>
            </a:r>
            <a:r>
              <a:rPr lang="en-GB" dirty="0">
                <a:latin typeface="Calibri"/>
                <a:ea typeface="Calibri"/>
                <a:cs typeface="Calibri"/>
              </a:rPr>
              <a:t>, ki </a:t>
            </a:r>
            <a:r>
              <a:rPr lang="en-GB" err="1">
                <a:latin typeface="Calibri"/>
                <a:ea typeface="Calibri"/>
                <a:cs typeface="Calibri"/>
              </a:rPr>
              <a:t>izpolnjujejo</a:t>
            </a:r>
            <a:r>
              <a:rPr lang="en-GB" dirty="0">
                <a:latin typeface="Calibri"/>
                <a:ea typeface="Calibri"/>
                <a:cs typeface="Calibri"/>
              </a:rPr>
              <a:t> </a:t>
            </a:r>
            <a:r>
              <a:rPr lang="en-GB" err="1">
                <a:latin typeface="Calibri"/>
                <a:ea typeface="Calibri"/>
                <a:cs typeface="Calibri"/>
              </a:rPr>
              <a:t>pričakovanja</a:t>
            </a:r>
            <a:r>
              <a:rPr lang="en-GB" dirty="0">
                <a:latin typeface="Calibri"/>
                <a:ea typeface="Calibri"/>
                <a:cs typeface="Calibri"/>
              </a:rPr>
              <a:t> </a:t>
            </a:r>
            <a:r>
              <a:rPr lang="en-GB" err="1">
                <a:latin typeface="Calibri"/>
                <a:ea typeface="Calibri"/>
                <a:cs typeface="Calibri"/>
              </a:rPr>
              <a:t>turistov</a:t>
            </a:r>
            <a:r>
              <a:rPr lang="en-GB">
                <a:latin typeface="Calibri"/>
                <a:ea typeface="Calibri"/>
                <a:cs typeface="Calibri"/>
              </a:rPr>
              <a:t> in se </a:t>
            </a:r>
            <a:r>
              <a:rPr lang="en-GB" err="1">
                <a:latin typeface="Calibri"/>
                <a:ea typeface="Calibri"/>
                <a:cs typeface="Calibri"/>
              </a:rPr>
              <a:t>razlikujejo</a:t>
            </a:r>
            <a:r>
              <a:rPr lang="en-GB">
                <a:latin typeface="Calibri"/>
                <a:ea typeface="Calibri"/>
                <a:cs typeface="Calibri"/>
              </a:rPr>
              <a:t> od </a:t>
            </a:r>
            <a:r>
              <a:rPr lang="en-GB" err="1">
                <a:latin typeface="Calibri"/>
                <a:ea typeface="Calibri"/>
                <a:cs typeface="Calibri"/>
              </a:rPr>
              <a:t>ostalih</a:t>
            </a:r>
            <a:r>
              <a:rPr lang="en-GB">
                <a:latin typeface="Calibri"/>
                <a:ea typeface="Calibri"/>
                <a:cs typeface="Calibri"/>
              </a:rPr>
              <a:t>. Na </a:t>
            </a:r>
            <a:r>
              <a:rPr lang="en-GB" err="1">
                <a:latin typeface="Calibri"/>
                <a:ea typeface="Calibri"/>
                <a:cs typeface="Calibri"/>
              </a:rPr>
              <a:t>podeželju</a:t>
            </a:r>
            <a:r>
              <a:rPr lang="en-GB">
                <a:latin typeface="Calibri"/>
                <a:ea typeface="Calibri"/>
                <a:cs typeface="Calibri"/>
              </a:rPr>
              <a:t> </a:t>
            </a:r>
            <a:r>
              <a:rPr lang="en-GB" err="1">
                <a:latin typeface="Calibri"/>
                <a:ea typeface="Calibri"/>
                <a:cs typeface="Calibri"/>
              </a:rPr>
              <a:t>gostje</a:t>
            </a:r>
            <a:r>
              <a:rPr lang="en-GB">
                <a:latin typeface="Calibri"/>
                <a:ea typeface="Calibri"/>
                <a:cs typeface="Calibri"/>
              </a:rPr>
              <a:t> </a:t>
            </a:r>
            <a:r>
              <a:rPr lang="en-GB" err="1">
                <a:latin typeface="Calibri"/>
                <a:ea typeface="Calibri"/>
                <a:cs typeface="Calibri"/>
              </a:rPr>
              <a:t>iščejo</a:t>
            </a:r>
            <a:r>
              <a:rPr lang="en-GB">
                <a:latin typeface="Calibri"/>
                <a:ea typeface="Calibri"/>
                <a:cs typeface="Calibri"/>
              </a:rPr>
              <a:t> </a:t>
            </a:r>
            <a:r>
              <a:rPr lang="en-GB" err="1">
                <a:latin typeface="Calibri"/>
                <a:ea typeface="Calibri"/>
                <a:cs typeface="Calibri"/>
              </a:rPr>
              <a:t>naravo</a:t>
            </a:r>
            <a:r>
              <a:rPr lang="en-GB">
                <a:latin typeface="Calibri"/>
                <a:ea typeface="Calibri"/>
                <a:cs typeface="Calibri"/>
              </a:rPr>
              <a:t>, </a:t>
            </a:r>
            <a:r>
              <a:rPr lang="en-GB" err="1">
                <a:latin typeface="Calibri"/>
                <a:ea typeface="Calibri"/>
                <a:cs typeface="Calibri"/>
              </a:rPr>
              <a:t>mir </a:t>
            </a:r>
            <a:r>
              <a:rPr lang="en-GB">
                <a:latin typeface="Calibri"/>
                <a:ea typeface="Calibri"/>
                <a:cs typeface="Calibri"/>
              </a:rPr>
              <a:t>in </a:t>
            </a:r>
            <a:r>
              <a:rPr lang="en-GB" err="1">
                <a:latin typeface="Calibri"/>
                <a:ea typeface="Calibri"/>
                <a:cs typeface="Calibri"/>
              </a:rPr>
              <a:t>tradicijo</a:t>
            </a:r>
            <a:r>
              <a:rPr lang="en-GB">
                <a:latin typeface="Calibri"/>
                <a:ea typeface="Calibri"/>
                <a:cs typeface="Calibri"/>
              </a:rPr>
              <a:t> – </a:t>
            </a:r>
            <a:r>
              <a:rPr lang="en-GB" err="1">
                <a:latin typeface="Calibri"/>
                <a:ea typeface="Calibri"/>
                <a:cs typeface="Calibri"/>
              </a:rPr>
              <a:t>prek</a:t>
            </a:r>
            <a:r>
              <a:rPr lang="en-GB">
                <a:latin typeface="Calibri"/>
                <a:ea typeface="Calibri"/>
                <a:cs typeface="Calibri"/>
              </a:rPr>
              <a:t> </a:t>
            </a:r>
            <a:r>
              <a:rPr lang="en-GB" err="1">
                <a:latin typeface="Calibri"/>
                <a:ea typeface="Calibri"/>
                <a:cs typeface="Calibri"/>
              </a:rPr>
              <a:t>agroturizma</a:t>
            </a:r>
            <a:r>
              <a:rPr lang="en-GB">
                <a:latin typeface="Calibri"/>
                <a:ea typeface="Calibri"/>
                <a:cs typeface="Calibri"/>
              </a:rPr>
              <a:t>, </a:t>
            </a:r>
            <a:r>
              <a:rPr lang="en-GB" err="1">
                <a:latin typeface="Calibri"/>
                <a:ea typeface="Calibri"/>
                <a:cs typeface="Calibri"/>
              </a:rPr>
              <a:t>bivanja</a:t>
            </a:r>
            <a:r>
              <a:rPr lang="en-GB">
                <a:latin typeface="Calibri"/>
                <a:ea typeface="Calibri"/>
                <a:cs typeface="Calibri"/>
              </a:rPr>
              <a:t> </a:t>
            </a:r>
            <a:r>
              <a:rPr lang="en-GB" err="1">
                <a:latin typeface="Calibri"/>
                <a:ea typeface="Calibri"/>
                <a:cs typeface="Calibri"/>
              </a:rPr>
              <a:t>na</a:t>
            </a:r>
            <a:r>
              <a:rPr lang="en-GB">
                <a:latin typeface="Calibri"/>
                <a:ea typeface="Calibri"/>
                <a:cs typeface="Calibri"/>
              </a:rPr>
              <a:t> </a:t>
            </a:r>
            <a:r>
              <a:rPr lang="en-GB" err="1">
                <a:latin typeface="Calibri"/>
                <a:ea typeface="Calibri"/>
                <a:cs typeface="Calibri"/>
              </a:rPr>
              <a:t>kmetijah</a:t>
            </a:r>
            <a:r>
              <a:rPr lang="en-GB">
                <a:latin typeface="Calibri"/>
                <a:ea typeface="Calibri"/>
                <a:cs typeface="Calibri"/>
              </a:rPr>
              <a:t> </a:t>
            </a:r>
            <a:r>
              <a:rPr lang="en-GB" err="1">
                <a:latin typeface="Calibri"/>
                <a:ea typeface="Calibri"/>
                <a:cs typeface="Calibri"/>
              </a:rPr>
              <a:t>ali</a:t>
            </a:r>
            <a:r>
              <a:rPr lang="en-GB">
                <a:latin typeface="Calibri"/>
                <a:ea typeface="Calibri"/>
                <a:cs typeface="Calibri"/>
              </a:rPr>
              <a:t> v </a:t>
            </a:r>
            <a:r>
              <a:rPr lang="en-GB" err="1">
                <a:latin typeface="Calibri"/>
                <a:ea typeface="Calibri"/>
                <a:cs typeface="Calibri"/>
              </a:rPr>
              <a:t>obnovljenih</a:t>
            </a:r>
            <a:r>
              <a:rPr lang="en-GB">
                <a:latin typeface="Calibri"/>
                <a:ea typeface="Calibri"/>
                <a:cs typeface="Calibri"/>
              </a:rPr>
              <a:t> </a:t>
            </a:r>
            <a:r>
              <a:rPr lang="en-GB" err="1">
                <a:latin typeface="Calibri"/>
                <a:ea typeface="Calibri"/>
                <a:cs typeface="Calibri"/>
              </a:rPr>
              <a:t>zgodovinskih</a:t>
            </a:r>
            <a:r>
              <a:rPr lang="en-GB">
                <a:latin typeface="Calibri"/>
                <a:ea typeface="Calibri"/>
                <a:cs typeface="Calibri"/>
              </a:rPr>
              <a:t> </a:t>
            </a:r>
            <a:r>
              <a:rPr lang="en-GB" err="1">
                <a:latin typeface="Calibri"/>
                <a:ea typeface="Calibri"/>
                <a:cs typeface="Calibri"/>
              </a:rPr>
              <a:t>stavbah</a:t>
            </a:r>
            <a:r>
              <a:rPr lang="en-GB">
                <a:latin typeface="Calibri"/>
                <a:ea typeface="Calibri"/>
                <a:cs typeface="Calibri"/>
              </a:rPr>
              <a:t>. V </a:t>
            </a:r>
            <a:r>
              <a:rPr lang="en-GB" err="1">
                <a:latin typeface="Calibri"/>
                <a:ea typeface="Calibri"/>
                <a:cs typeface="Calibri"/>
              </a:rPr>
              <a:t>mestih</a:t>
            </a:r>
            <a:r>
              <a:rPr lang="en-GB">
                <a:latin typeface="Calibri"/>
                <a:ea typeface="Calibri"/>
                <a:cs typeface="Calibri"/>
              </a:rPr>
              <a:t> </a:t>
            </a:r>
            <a:r>
              <a:rPr lang="en-GB" err="1">
                <a:latin typeface="Calibri"/>
                <a:ea typeface="Calibri"/>
                <a:cs typeface="Calibri"/>
              </a:rPr>
              <a:t>iščejo</a:t>
            </a:r>
            <a:r>
              <a:rPr lang="en-GB">
                <a:latin typeface="Calibri"/>
                <a:ea typeface="Calibri"/>
                <a:cs typeface="Calibri"/>
              </a:rPr>
              <a:t> </a:t>
            </a:r>
            <a:r>
              <a:rPr lang="en-GB" err="1">
                <a:latin typeface="Calibri"/>
                <a:ea typeface="Calibri"/>
                <a:cs typeface="Calibri"/>
              </a:rPr>
              <a:t>edinstvene</a:t>
            </a:r>
            <a:r>
              <a:rPr lang="en-GB">
                <a:latin typeface="Calibri"/>
                <a:ea typeface="Calibri"/>
                <a:cs typeface="Calibri"/>
              </a:rPr>
              <a:t> </a:t>
            </a:r>
            <a:r>
              <a:rPr lang="en-GB" err="1">
                <a:latin typeface="Calibri"/>
                <a:ea typeface="Calibri"/>
                <a:cs typeface="Calibri"/>
              </a:rPr>
              <a:t>nastanitve</a:t>
            </a:r>
            <a:r>
              <a:rPr lang="en-GB">
                <a:latin typeface="Calibri"/>
                <a:ea typeface="Calibri"/>
                <a:cs typeface="Calibri"/>
              </a:rPr>
              <a:t>, </a:t>
            </a:r>
            <a:r>
              <a:rPr lang="en-GB" err="1">
                <a:latin typeface="Calibri"/>
                <a:ea typeface="Calibri"/>
                <a:cs typeface="Calibri"/>
              </a:rPr>
              <a:t>zakoreninjene</a:t>
            </a:r>
            <a:r>
              <a:rPr lang="en-GB">
                <a:latin typeface="Calibri"/>
                <a:ea typeface="Calibri"/>
                <a:cs typeface="Calibri"/>
              </a:rPr>
              <a:t> v </a:t>
            </a:r>
            <a:r>
              <a:rPr lang="en-GB" err="1">
                <a:latin typeface="Calibri"/>
                <a:ea typeface="Calibri"/>
                <a:cs typeface="Calibri"/>
              </a:rPr>
              <a:t>skupnosti</a:t>
            </a:r>
            <a:r>
              <a:rPr lang="en-GB">
                <a:latin typeface="Calibri"/>
                <a:ea typeface="Calibri"/>
                <a:cs typeface="Calibri"/>
              </a:rPr>
              <a:t>, </a:t>
            </a:r>
            <a:r>
              <a:rPr lang="en-GB" err="1">
                <a:latin typeface="Calibri"/>
                <a:ea typeface="Calibri"/>
                <a:cs typeface="Calibri"/>
              </a:rPr>
              <a:t>kot</a:t>
            </a:r>
            <a:r>
              <a:rPr lang="en-GB">
                <a:latin typeface="Calibri"/>
                <a:ea typeface="Calibri"/>
                <a:cs typeface="Calibri"/>
              </a:rPr>
              <a:t> so </a:t>
            </a:r>
            <a:r>
              <a:rPr lang="en-GB" err="1">
                <a:latin typeface="Calibri"/>
                <a:ea typeface="Calibri"/>
                <a:cs typeface="Calibri"/>
              </a:rPr>
              <a:t>umetniška</a:t>
            </a:r>
            <a:r>
              <a:rPr lang="en-GB">
                <a:latin typeface="Calibri"/>
                <a:ea typeface="Calibri"/>
                <a:cs typeface="Calibri"/>
              </a:rPr>
              <a:t> </a:t>
            </a:r>
            <a:r>
              <a:rPr lang="en-GB" err="1">
                <a:latin typeface="Calibri"/>
                <a:ea typeface="Calibri"/>
                <a:cs typeface="Calibri"/>
              </a:rPr>
              <a:t>gostišča</a:t>
            </a:r>
            <a:r>
              <a:rPr lang="en-GB">
                <a:latin typeface="Calibri"/>
                <a:ea typeface="Calibri"/>
                <a:cs typeface="Calibri"/>
              </a:rPr>
              <a:t> </a:t>
            </a:r>
            <a:r>
              <a:rPr lang="en-GB" err="1">
                <a:latin typeface="Calibri"/>
                <a:ea typeface="Calibri"/>
                <a:cs typeface="Calibri"/>
              </a:rPr>
              <a:t>ali</a:t>
            </a:r>
            <a:r>
              <a:rPr lang="en-GB">
                <a:latin typeface="Calibri"/>
                <a:ea typeface="Calibri"/>
                <a:cs typeface="Calibri"/>
              </a:rPr>
              <a:t> </a:t>
            </a:r>
            <a:r>
              <a:rPr lang="en-GB" err="1">
                <a:latin typeface="Calibri"/>
                <a:ea typeface="Calibri"/>
                <a:cs typeface="Calibri"/>
              </a:rPr>
              <a:t>ekološki</a:t>
            </a:r>
            <a:r>
              <a:rPr lang="en-GB">
                <a:latin typeface="Calibri"/>
                <a:ea typeface="Calibri"/>
                <a:cs typeface="Calibri"/>
              </a:rPr>
              <a:t> </a:t>
            </a:r>
            <a:r>
              <a:rPr lang="en-GB" err="1">
                <a:latin typeface="Calibri"/>
                <a:ea typeface="Calibri"/>
                <a:cs typeface="Calibri"/>
              </a:rPr>
              <a:t>hostli</a:t>
            </a:r>
            <a:r>
              <a:rPr lang="en-GB" dirty="0">
                <a:latin typeface="Calibri"/>
                <a:ea typeface="Calibri"/>
                <a:cs typeface="Calibri"/>
              </a:rPr>
              <a:t>. </a:t>
            </a:r>
          </a:p>
          <a:p>
            <a:pPr>
              <a:lnSpc>
                <a:spcPts val="2340"/>
              </a:lnSpc>
            </a:pPr>
            <a:endParaRPr lang="en-GB" dirty="0">
              <a:latin typeface="Calibri"/>
              <a:ea typeface="Calibri"/>
              <a:cs typeface="Calibri"/>
            </a:endParaRPr>
          </a:p>
          <a:p>
            <a:pPr>
              <a:lnSpc>
                <a:spcPts val="2340"/>
              </a:lnSpc>
            </a:pPr>
            <a:r>
              <a:rPr lang="en-GB" dirty="0" err="1">
                <a:latin typeface="Calibri"/>
                <a:ea typeface="Calibri"/>
                <a:cs typeface="Calibri"/>
              </a:rPr>
              <a:t>Te</a:t>
            </a:r>
            <a:r>
              <a:rPr lang="en-GB" dirty="0">
                <a:latin typeface="Calibri"/>
                <a:ea typeface="Calibri"/>
                <a:cs typeface="Calibri"/>
              </a:rPr>
              <a:t> preference </a:t>
            </a:r>
            <a:r>
              <a:rPr lang="en-GB" dirty="0" err="1">
                <a:latin typeface="Calibri"/>
                <a:ea typeface="Calibri"/>
                <a:cs typeface="Calibri"/>
              </a:rPr>
              <a:t>ustvarjajo</a:t>
            </a:r>
            <a:r>
              <a:rPr lang="en-GB" dirty="0">
                <a:latin typeface="Calibri"/>
                <a:ea typeface="Calibri"/>
                <a:cs typeface="Calibri"/>
              </a:rPr>
              <a:t> </a:t>
            </a:r>
            <a:r>
              <a:rPr lang="en-GB" dirty="0" err="1">
                <a:latin typeface="Calibri"/>
                <a:ea typeface="Calibri"/>
                <a:cs typeface="Calibri"/>
              </a:rPr>
              <a:t>priložnosti</a:t>
            </a:r>
            <a:r>
              <a:rPr lang="en-GB" dirty="0">
                <a:latin typeface="Calibri"/>
                <a:ea typeface="Calibri"/>
                <a:cs typeface="Calibri"/>
              </a:rPr>
              <a:t> za </a:t>
            </a:r>
            <a:r>
              <a:rPr lang="en-GB" dirty="0" err="1">
                <a:latin typeface="Calibri"/>
                <a:ea typeface="Calibri"/>
                <a:cs typeface="Calibri"/>
              </a:rPr>
              <a:t>ponovno</a:t>
            </a:r>
            <a:r>
              <a:rPr lang="en-GB" dirty="0">
                <a:latin typeface="Calibri"/>
                <a:ea typeface="Calibri"/>
                <a:cs typeface="Calibri"/>
              </a:rPr>
              <a:t> </a:t>
            </a:r>
            <a:r>
              <a:rPr lang="en-GB" dirty="0" err="1">
                <a:latin typeface="Calibri"/>
                <a:ea typeface="Calibri"/>
                <a:cs typeface="Calibri"/>
              </a:rPr>
              <a:t>uporabo</a:t>
            </a:r>
            <a:r>
              <a:rPr lang="en-GB" dirty="0">
                <a:latin typeface="Calibri"/>
                <a:ea typeface="Calibri"/>
                <a:cs typeface="Calibri"/>
              </a:rPr>
              <a:t> </a:t>
            </a:r>
            <a:r>
              <a:rPr lang="en-GB" dirty="0" err="1">
                <a:latin typeface="Calibri"/>
                <a:ea typeface="Calibri"/>
                <a:cs typeface="Calibri"/>
              </a:rPr>
              <a:t>neizkoriščenih</a:t>
            </a:r>
            <a:r>
              <a:rPr lang="en-GB" dirty="0">
                <a:latin typeface="Calibri"/>
                <a:ea typeface="Calibri"/>
                <a:cs typeface="Calibri"/>
              </a:rPr>
              <a:t> </a:t>
            </a:r>
            <a:r>
              <a:rPr lang="en-GB" dirty="0" err="1">
                <a:latin typeface="Calibri"/>
                <a:ea typeface="Calibri"/>
                <a:cs typeface="Calibri"/>
              </a:rPr>
              <a:t>prostorov</a:t>
            </a:r>
            <a:r>
              <a:rPr lang="en-GB" dirty="0">
                <a:latin typeface="Calibri"/>
                <a:ea typeface="Calibri"/>
                <a:cs typeface="Calibri"/>
              </a:rPr>
              <a:t> in </a:t>
            </a:r>
            <a:r>
              <a:rPr lang="en-GB" dirty="0" err="1">
                <a:latin typeface="Calibri"/>
                <a:ea typeface="Calibri"/>
                <a:cs typeface="Calibri"/>
              </a:rPr>
              <a:t>sodelovanje</a:t>
            </a:r>
            <a:r>
              <a:rPr lang="en-GB" dirty="0">
                <a:latin typeface="Calibri"/>
                <a:ea typeface="Calibri"/>
                <a:cs typeface="Calibri"/>
              </a:rPr>
              <a:t> z </a:t>
            </a:r>
            <a:r>
              <a:rPr lang="en-GB" dirty="0" err="1">
                <a:latin typeface="Calibri"/>
                <a:ea typeface="Calibri"/>
                <a:cs typeface="Calibri"/>
              </a:rPr>
              <a:t>lokalnimi</a:t>
            </a:r>
            <a:r>
              <a:rPr lang="en-GB" dirty="0">
                <a:latin typeface="Calibri"/>
                <a:ea typeface="Calibri"/>
                <a:cs typeface="Calibri"/>
              </a:rPr>
              <a:t> </a:t>
            </a:r>
            <a:r>
              <a:rPr lang="en-GB" dirty="0" err="1">
                <a:latin typeface="Calibri"/>
                <a:ea typeface="Calibri"/>
                <a:cs typeface="Calibri"/>
              </a:rPr>
              <a:t>partnerji</a:t>
            </a:r>
            <a:r>
              <a:rPr lang="en-GB" dirty="0">
                <a:latin typeface="Calibri"/>
                <a:ea typeface="Calibri"/>
                <a:cs typeface="Calibri"/>
              </a:rPr>
              <a:t>. Ta </a:t>
            </a:r>
            <a:r>
              <a:rPr lang="en-GB" dirty="0" err="1">
                <a:latin typeface="Calibri"/>
                <a:ea typeface="Calibri"/>
                <a:cs typeface="Calibri"/>
              </a:rPr>
              <a:t>razdelek</a:t>
            </a:r>
            <a:r>
              <a:rPr lang="en-GB" dirty="0">
                <a:latin typeface="Calibri"/>
                <a:ea typeface="Calibri"/>
                <a:cs typeface="Calibri"/>
              </a:rPr>
              <a:t> </a:t>
            </a:r>
            <a:r>
              <a:rPr lang="en-GB" dirty="0" err="1">
                <a:latin typeface="Calibri"/>
                <a:ea typeface="Calibri"/>
                <a:cs typeface="Calibri"/>
              </a:rPr>
              <a:t>vam</a:t>
            </a:r>
            <a:r>
              <a:rPr lang="en-GB" dirty="0">
                <a:latin typeface="Calibri"/>
                <a:ea typeface="Calibri"/>
                <a:cs typeface="Calibri"/>
              </a:rPr>
              <a:t> </a:t>
            </a:r>
            <a:r>
              <a:rPr lang="en-GB" dirty="0" err="1">
                <a:latin typeface="Calibri"/>
                <a:ea typeface="Calibri"/>
                <a:cs typeface="Calibri"/>
              </a:rPr>
              <a:t>pomaga</a:t>
            </a:r>
            <a:r>
              <a:rPr lang="en-GB" dirty="0">
                <a:latin typeface="Calibri"/>
                <a:ea typeface="Calibri"/>
                <a:cs typeface="Calibri"/>
              </a:rPr>
              <a:t> </a:t>
            </a:r>
            <a:r>
              <a:rPr lang="en-GB" dirty="0" err="1">
                <a:latin typeface="Calibri"/>
                <a:ea typeface="Calibri"/>
                <a:cs typeface="Calibri"/>
              </a:rPr>
              <a:t>uskladiti</a:t>
            </a:r>
            <a:r>
              <a:rPr lang="en-GB" dirty="0">
                <a:latin typeface="Calibri"/>
                <a:ea typeface="Calibri"/>
                <a:cs typeface="Calibri"/>
              </a:rPr>
              <a:t> </a:t>
            </a:r>
            <a:r>
              <a:rPr lang="en-GB" dirty="0" err="1">
                <a:latin typeface="Calibri"/>
                <a:ea typeface="Calibri"/>
                <a:cs typeface="Calibri"/>
              </a:rPr>
              <a:t>globalne</a:t>
            </a:r>
            <a:r>
              <a:rPr lang="en-GB" dirty="0">
                <a:latin typeface="Calibri"/>
                <a:ea typeface="Calibri"/>
                <a:cs typeface="Calibri"/>
              </a:rPr>
              <a:t> </a:t>
            </a:r>
            <a:r>
              <a:rPr lang="en-GB" dirty="0" err="1">
                <a:latin typeface="Calibri"/>
                <a:ea typeface="Calibri"/>
                <a:cs typeface="Calibri"/>
              </a:rPr>
              <a:t>potovalne</a:t>
            </a:r>
            <a:r>
              <a:rPr lang="en-GB" dirty="0">
                <a:latin typeface="Calibri"/>
                <a:ea typeface="Calibri"/>
                <a:cs typeface="Calibri"/>
              </a:rPr>
              <a:t> </a:t>
            </a:r>
            <a:r>
              <a:rPr lang="en-GB" dirty="0" err="1">
                <a:latin typeface="Calibri"/>
                <a:ea typeface="Calibri"/>
                <a:cs typeface="Calibri"/>
              </a:rPr>
              <a:t>trende</a:t>
            </a:r>
            <a:r>
              <a:rPr lang="en-GB" dirty="0">
                <a:latin typeface="Calibri"/>
                <a:ea typeface="Calibri"/>
                <a:cs typeface="Calibri"/>
              </a:rPr>
              <a:t> z </a:t>
            </a:r>
            <a:r>
              <a:rPr lang="en-GB" dirty="0" err="1">
                <a:latin typeface="Calibri"/>
                <a:ea typeface="Calibri"/>
                <a:cs typeface="Calibri"/>
              </a:rPr>
              <a:t>močnimi</a:t>
            </a:r>
            <a:r>
              <a:rPr lang="en-GB" dirty="0">
                <a:latin typeface="Calibri"/>
                <a:ea typeface="Calibri"/>
                <a:cs typeface="Calibri"/>
              </a:rPr>
              <a:t> </a:t>
            </a:r>
            <a:r>
              <a:rPr lang="en-GB" dirty="0" err="1">
                <a:latin typeface="Calibri"/>
                <a:ea typeface="Calibri"/>
                <a:cs typeface="Calibri"/>
              </a:rPr>
              <a:t>stranmi</a:t>
            </a:r>
            <a:r>
              <a:rPr lang="en-GB" dirty="0">
                <a:latin typeface="Calibri"/>
                <a:ea typeface="Calibri"/>
                <a:cs typeface="Calibri"/>
              </a:rPr>
              <a:t> </a:t>
            </a:r>
            <a:r>
              <a:rPr lang="en-GB" dirty="0" err="1">
                <a:latin typeface="Calibri"/>
                <a:ea typeface="Calibri"/>
                <a:cs typeface="Calibri"/>
              </a:rPr>
              <a:t>vašega</a:t>
            </a:r>
            <a:r>
              <a:rPr lang="en-GB" dirty="0">
                <a:latin typeface="Calibri"/>
                <a:ea typeface="Calibri"/>
                <a:cs typeface="Calibri"/>
              </a:rPr>
              <a:t> </a:t>
            </a:r>
            <a:r>
              <a:rPr lang="en-GB" dirty="0" err="1">
                <a:latin typeface="Calibri"/>
                <a:ea typeface="Calibri"/>
                <a:cs typeface="Calibri"/>
              </a:rPr>
              <a:t>območja</a:t>
            </a:r>
            <a:r>
              <a:rPr lang="en-GB" dirty="0">
                <a:latin typeface="Calibri"/>
                <a:ea typeface="Calibri"/>
                <a:cs typeface="Calibri"/>
              </a:rPr>
              <a:t> in </a:t>
            </a:r>
            <a:r>
              <a:rPr lang="en-GB" dirty="0" err="1">
                <a:latin typeface="Calibri"/>
                <a:ea typeface="Calibri"/>
                <a:cs typeface="Calibri"/>
              </a:rPr>
              <a:t>spremeniti</a:t>
            </a:r>
            <a:r>
              <a:rPr lang="en-GB" dirty="0">
                <a:latin typeface="Calibri"/>
                <a:ea typeface="Calibri"/>
                <a:cs typeface="Calibri"/>
              </a:rPr>
              <a:t> </a:t>
            </a:r>
            <a:r>
              <a:rPr lang="en-GB" dirty="0" err="1">
                <a:latin typeface="Calibri"/>
                <a:ea typeface="Calibri"/>
                <a:cs typeface="Calibri"/>
              </a:rPr>
              <a:t>spremembe</a:t>
            </a:r>
            <a:r>
              <a:rPr lang="en-GB" dirty="0">
                <a:latin typeface="Calibri"/>
                <a:ea typeface="Calibri"/>
                <a:cs typeface="Calibri"/>
              </a:rPr>
              <a:t> </a:t>
            </a:r>
            <a:r>
              <a:rPr lang="en-GB" dirty="0" err="1">
                <a:latin typeface="Calibri"/>
                <a:ea typeface="Calibri"/>
                <a:cs typeface="Calibri"/>
              </a:rPr>
              <a:t>na</a:t>
            </a:r>
            <a:r>
              <a:rPr lang="en-GB" dirty="0">
                <a:latin typeface="Calibri"/>
                <a:ea typeface="Calibri"/>
                <a:cs typeface="Calibri"/>
              </a:rPr>
              <a:t> </a:t>
            </a:r>
            <a:r>
              <a:rPr lang="en-GB" dirty="0" err="1">
                <a:latin typeface="Calibri"/>
                <a:ea typeface="Calibri"/>
                <a:cs typeface="Calibri"/>
              </a:rPr>
              <a:t>trgu</a:t>
            </a:r>
            <a:r>
              <a:rPr lang="en-GB" dirty="0">
                <a:latin typeface="Calibri"/>
                <a:ea typeface="Calibri"/>
                <a:cs typeface="Calibri"/>
              </a:rPr>
              <a:t> v </a:t>
            </a:r>
            <a:r>
              <a:rPr lang="en-GB" dirty="0" err="1">
                <a:latin typeface="Calibri"/>
                <a:ea typeface="Calibri"/>
                <a:cs typeface="Calibri"/>
              </a:rPr>
              <a:t>pametne</a:t>
            </a:r>
            <a:r>
              <a:rPr lang="en-GB" dirty="0">
                <a:latin typeface="Calibri"/>
                <a:ea typeface="Calibri"/>
                <a:cs typeface="Calibri"/>
              </a:rPr>
              <a:t>, </a:t>
            </a:r>
            <a:r>
              <a:rPr lang="en-GB" dirty="0" err="1">
                <a:latin typeface="Calibri"/>
                <a:ea typeface="Calibri"/>
                <a:cs typeface="Calibri"/>
              </a:rPr>
              <a:t>trajnostne</a:t>
            </a:r>
            <a:r>
              <a:rPr lang="en-GB" dirty="0">
                <a:latin typeface="Calibri"/>
                <a:ea typeface="Calibri"/>
                <a:cs typeface="Calibri"/>
              </a:rPr>
              <a:t> </a:t>
            </a:r>
            <a:r>
              <a:rPr lang="en-GB" dirty="0" err="1">
                <a:latin typeface="Calibri"/>
                <a:ea typeface="Calibri"/>
                <a:cs typeface="Calibri"/>
              </a:rPr>
              <a:t>poslovne</a:t>
            </a:r>
            <a:r>
              <a:rPr lang="en-GB" dirty="0">
                <a:latin typeface="Calibri"/>
                <a:ea typeface="Calibri"/>
                <a:cs typeface="Calibri"/>
              </a:rPr>
              <a:t> </a:t>
            </a:r>
            <a:r>
              <a:rPr lang="en-GB" dirty="0" err="1">
                <a:latin typeface="Calibri"/>
                <a:ea typeface="Calibri"/>
                <a:cs typeface="Calibri"/>
              </a:rPr>
              <a:t>ideje</a:t>
            </a:r>
            <a:r>
              <a:rPr lang="en-GB" dirty="0">
                <a:latin typeface="Calibri"/>
                <a:ea typeface="Calibri"/>
                <a:cs typeface="Calibri"/>
              </a:rPr>
              <a:t> – v </a:t>
            </a:r>
            <a:r>
              <a:rPr lang="en-GB" dirty="0" err="1">
                <a:latin typeface="Calibri"/>
                <a:ea typeface="Calibri"/>
                <a:cs typeface="Calibri"/>
              </a:rPr>
              <a:t>mestih</a:t>
            </a:r>
            <a:r>
              <a:rPr lang="en-GB" dirty="0">
                <a:latin typeface="Calibri"/>
                <a:ea typeface="Calibri"/>
                <a:cs typeface="Calibri"/>
              </a:rPr>
              <a:t> </a:t>
            </a:r>
            <a:r>
              <a:rPr lang="en-GB" dirty="0" err="1">
                <a:latin typeface="Calibri"/>
                <a:ea typeface="Calibri"/>
                <a:cs typeface="Calibri"/>
              </a:rPr>
              <a:t>ali</a:t>
            </a:r>
            <a:r>
              <a:rPr lang="en-GB" dirty="0">
                <a:latin typeface="Calibri"/>
                <a:ea typeface="Calibri"/>
                <a:cs typeface="Calibri"/>
              </a:rPr>
              <a:t> </a:t>
            </a:r>
            <a:r>
              <a:rPr lang="en-GB" dirty="0" err="1">
                <a:latin typeface="Calibri"/>
                <a:ea typeface="Calibri"/>
                <a:cs typeface="Calibri"/>
              </a:rPr>
              <a:t>na</a:t>
            </a:r>
            <a:r>
              <a:rPr lang="en-GB" dirty="0">
                <a:latin typeface="Calibri"/>
                <a:ea typeface="Calibri"/>
                <a:cs typeface="Calibri"/>
              </a:rPr>
              <a:t> </a:t>
            </a:r>
            <a:r>
              <a:rPr lang="en-GB" dirty="0" err="1">
                <a:latin typeface="Calibri"/>
                <a:ea typeface="Calibri"/>
                <a:cs typeface="Calibri"/>
              </a:rPr>
              <a:t>podeželju</a:t>
            </a:r>
            <a:r>
              <a:rPr lang="en-GB" dirty="0">
                <a:latin typeface="Calibri"/>
                <a:ea typeface="Calibri"/>
                <a:cs typeface="Calibri"/>
              </a:rPr>
              <a:t>.</a:t>
            </a:r>
          </a:p>
          <a:p>
            <a:pPr>
              <a:lnSpc>
                <a:spcPts val="2340"/>
              </a:lnSpc>
            </a:pPr>
            <a:endParaRPr lang="en-GB" dirty="0"/>
          </a:p>
        </p:txBody>
      </p:sp>
      <p:sp>
        <p:nvSpPr>
          <p:cNvPr id="19" name="Slide Number Placeholder 5">
            <a:extLst>
              <a:ext uri="{FF2B5EF4-FFF2-40B4-BE49-F238E27FC236}">
                <a16:creationId xmlns:a16="http://schemas.microsoft.com/office/drawing/2014/main" id="{138EE004-9129-42B8-6C46-43C0B80BFA0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Tree>
    <p:extLst>
      <p:ext uri="{BB962C8B-B14F-4D97-AF65-F5344CB8AC3E}">
        <p14:creationId xmlns:p14="http://schemas.microsoft.com/office/powerpoint/2010/main" val="1617740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AD41-2E35-9317-D0F7-BF56557A0302}"/>
            </a:ext>
          </a:extLst>
        </p:cNvPr>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A8AD516E-5F65-7A5E-6314-AA6045377A49}"/>
              </a:ext>
            </a:extLst>
          </p:cNvPr>
          <p:cNvPicPr>
            <a:picLocks noGrp="1" noChangeAspect="1"/>
          </p:cNvPicPr>
          <p:nvPr>
            <p:ph type="pic" sz="quarter" idx="13"/>
          </p:nvPr>
        </p:nvPicPr>
        <p:blipFill>
          <a:blip r:embed="rId3"/>
          <a:srcRect l="19123" r="19123"/>
          <a:stretch/>
        </p:blipFill>
        <p:spPr>
          <a:xfrm>
            <a:off x="6966760" y="2884487"/>
            <a:ext cx="3896842" cy="3973513"/>
          </a:xfrm>
        </p:spPr>
      </p:pic>
      <p:sp>
        <p:nvSpPr>
          <p:cNvPr id="8" name="Text Placeholder 7">
            <a:extLst>
              <a:ext uri="{FF2B5EF4-FFF2-40B4-BE49-F238E27FC236}">
                <a16:creationId xmlns:a16="http://schemas.microsoft.com/office/drawing/2014/main" id="{9771C97F-AECC-2E46-6685-D73627B16784}"/>
              </a:ext>
            </a:extLst>
          </p:cNvPr>
          <p:cNvSpPr>
            <a:spLocks noGrp="1"/>
          </p:cNvSpPr>
          <p:nvPr>
            <p:ph type="body" sz="quarter" idx="65"/>
          </p:nvPr>
        </p:nvSpPr>
        <p:spPr/>
        <p:txBody>
          <a:bodyPr/>
          <a:lstStyle/>
          <a:p>
            <a:pPr algn="ctr"/>
            <a:r>
              <a:rPr lang="en-GB" sz="1200"/>
              <a:t>Avtor fotografije: Medium </a:t>
            </a:r>
          </a:p>
        </p:txBody>
      </p:sp>
      <p:sp>
        <p:nvSpPr>
          <p:cNvPr id="9" name="Text Placeholder 6">
            <a:extLst>
              <a:ext uri="{FF2B5EF4-FFF2-40B4-BE49-F238E27FC236}">
                <a16:creationId xmlns:a16="http://schemas.microsoft.com/office/drawing/2014/main" id="{5DDDB8C7-401F-FA60-2ECD-6E73CC282016}"/>
              </a:ext>
            </a:extLst>
          </p:cNvPr>
          <p:cNvSpPr txBox="1">
            <a:spLocks/>
          </p:cNvSpPr>
          <p:nvPr/>
        </p:nvSpPr>
        <p:spPr>
          <a:xfrm>
            <a:off x="499126" y="1854472"/>
            <a:ext cx="47261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200"/>
              </a:lnSpc>
            </a:pPr>
            <a:r>
              <a:rPr lang="it-IT" dirty="0"/>
              <a:t>Alternativno potovanje </a:t>
            </a:r>
          </a:p>
        </p:txBody>
      </p:sp>
      <p:cxnSp>
        <p:nvCxnSpPr>
          <p:cNvPr id="10" name="Straight Connector 9">
            <a:extLst>
              <a:ext uri="{FF2B5EF4-FFF2-40B4-BE49-F238E27FC236}">
                <a16:creationId xmlns:a16="http://schemas.microsoft.com/office/drawing/2014/main" id="{6B6B5E74-E962-BEE7-43EF-5241802CCA4E}"/>
              </a:ext>
            </a:extLst>
          </p:cNvPr>
          <p:cNvCxnSpPr>
            <a:cxnSpLocks/>
          </p:cNvCxnSpPr>
          <p:nvPr/>
        </p:nvCxnSpPr>
        <p:spPr>
          <a:xfrm>
            <a:off x="0" y="1571380"/>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8290A96-646B-5363-3EA7-ECE1C5CEA56C}"/>
              </a:ext>
            </a:extLst>
          </p:cNvPr>
          <p:cNvSpPr txBox="1">
            <a:spLocks/>
          </p:cNvSpPr>
          <p:nvPr/>
        </p:nvSpPr>
        <p:spPr>
          <a:xfrm>
            <a:off x="446922" y="354084"/>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Od masovnega turizma do smiselnega potovanja</a:t>
            </a:r>
          </a:p>
        </p:txBody>
      </p:sp>
      <p:sp>
        <p:nvSpPr>
          <p:cNvPr id="12" name="Text Placeholder 3">
            <a:extLst>
              <a:ext uri="{FF2B5EF4-FFF2-40B4-BE49-F238E27FC236}">
                <a16:creationId xmlns:a16="http://schemas.microsoft.com/office/drawing/2014/main" id="{2A11DAF8-AA0B-76F3-25DF-B2D611EB747E}"/>
              </a:ext>
            </a:extLst>
          </p:cNvPr>
          <p:cNvSpPr txBox="1">
            <a:spLocks/>
          </p:cNvSpPr>
          <p:nvPr/>
        </p:nvSpPr>
        <p:spPr>
          <a:xfrm>
            <a:off x="499126" y="2884486"/>
            <a:ext cx="5931696" cy="4026481"/>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EC7C69"/>
              </a:buClr>
              <a:buFont typeface="Arial" panose="020B0604020202020204" pitchFamily="34" charset="0"/>
              <a:buChar char="•"/>
            </a:pPr>
            <a:r>
              <a:rPr lang="en-IE" sz="2400" b="1" dirty="0" err="1">
                <a:solidFill>
                  <a:srgbClr val="459597"/>
                </a:solidFill>
              </a:rPr>
              <a:t>Prilagojeno</a:t>
            </a:r>
            <a:endParaRPr lang="en-IE" sz="2400" b="1" dirty="0" err="1">
              <a:solidFill>
                <a:srgbClr val="459597"/>
              </a:solidFill>
              <a:ea typeface="Calibri"/>
              <a:cs typeface="Calibri"/>
            </a:endParaRPr>
          </a:p>
          <a:p>
            <a:pPr marL="317500">
              <a:lnSpc>
                <a:spcPts val="2340"/>
              </a:lnSpc>
              <a:buClr>
                <a:srgbClr val="EC7C69"/>
              </a:buClr>
            </a:pPr>
            <a:r>
              <a:rPr lang="en-IE" i="1" dirty="0">
                <a:solidFill>
                  <a:srgbClr val="EC7C69"/>
                </a:solidFill>
                <a:hlinkClick r:id="rId4">
                  <a:extLst>
                    <a:ext uri="{A12FA001-AC4F-418D-AE19-62706E023703}">
                      <ahyp:hlinkClr xmlns:ahyp="http://schemas.microsoft.com/office/drawing/2018/hyperlinkcolor" val="tx"/>
                    </a:ext>
                  </a:extLst>
                </a:hlinkClick>
              </a:rPr>
              <a:t>https://www.justraveling.com/alternative-travel-manifesto/</a:t>
            </a:r>
            <a:endParaRPr lang="en-IE" i="1" dirty="0">
              <a:solidFill>
                <a:srgbClr val="EC7C69"/>
              </a:solidFill>
            </a:endParaRPr>
          </a:p>
          <a:p>
            <a:pPr marL="342900" indent="-342900">
              <a:buClr>
                <a:srgbClr val="EC7C69"/>
              </a:buClr>
              <a:buFont typeface="Arial" panose="020B0604020202020204" pitchFamily="34" charset="0"/>
              <a:buChar char="•"/>
            </a:pPr>
            <a:endParaRPr lang="en-IE" sz="1400" b="1" dirty="0">
              <a:solidFill>
                <a:srgbClr val="000000"/>
              </a:solidFill>
            </a:endParaRPr>
          </a:p>
          <a:p>
            <a:pPr marL="342900" indent="-342900">
              <a:lnSpc>
                <a:spcPts val="2340"/>
              </a:lnSpc>
              <a:buClr>
                <a:srgbClr val="EC7C69"/>
              </a:buClr>
              <a:buFont typeface="Arial" panose="020B0604020202020204" pitchFamily="34" charset="0"/>
              <a:buChar char="•"/>
            </a:pPr>
            <a:r>
              <a:rPr lang="en-IE" sz="2400" b="1" err="1">
                <a:solidFill>
                  <a:srgbClr val="459597"/>
                </a:solidFill>
              </a:rPr>
              <a:t>Izven</a:t>
            </a:r>
            <a:r>
              <a:rPr lang="en-IE" sz="2400" b="1">
                <a:solidFill>
                  <a:srgbClr val="459597"/>
                </a:solidFill>
              </a:rPr>
              <a:t> </a:t>
            </a:r>
            <a:r>
              <a:rPr lang="en-IE" sz="2400" b="1" err="1">
                <a:solidFill>
                  <a:srgbClr val="459597"/>
                </a:solidFill>
              </a:rPr>
              <a:t>utrjenih</a:t>
            </a:r>
            <a:r>
              <a:rPr lang="en-IE" sz="2400" b="1" dirty="0">
                <a:solidFill>
                  <a:srgbClr val="459597"/>
                </a:solidFill>
              </a:rPr>
              <a:t> </a:t>
            </a:r>
            <a:r>
              <a:rPr lang="en-IE" sz="2400" b="1" dirty="0" err="1">
                <a:solidFill>
                  <a:srgbClr val="459597"/>
                </a:solidFill>
              </a:rPr>
              <a:t>poti</a:t>
            </a:r>
            <a:r>
              <a:rPr lang="en-IE" sz="2400" b="1" dirty="0">
                <a:solidFill>
                  <a:srgbClr val="459597"/>
                </a:solidFill>
              </a:rPr>
              <a:t> </a:t>
            </a:r>
          </a:p>
          <a:p>
            <a:pPr marL="365125">
              <a:lnSpc>
                <a:spcPts val="2340"/>
              </a:lnSpc>
              <a:buClr>
                <a:srgbClr val="EC7C69"/>
              </a:buClr>
            </a:pPr>
            <a:r>
              <a:rPr lang="en-IE" i="1" dirty="0">
                <a:solidFill>
                  <a:srgbClr val="EC7C69"/>
                </a:solidFill>
                <a:hlinkClick r:id="rId5">
                  <a:extLst>
                    <a:ext uri="{A12FA001-AC4F-418D-AE19-62706E023703}">
                      <ahyp:hlinkClr xmlns:ahyp="http://schemas.microsoft.com/office/drawing/2018/hyperlinkcolor" val="tx"/>
                    </a:ext>
                  </a:extLst>
                </a:hlinkClick>
              </a:rPr>
              <a:t>https://medium.com/jubel-co/why-off-the-beaten-path-travel-is-so-rewarding-c940e9fd2132</a:t>
            </a:r>
            <a:endParaRPr lang="en-IE" i="1" dirty="0">
              <a:solidFill>
                <a:srgbClr val="EC7C69"/>
              </a:solidFill>
            </a:endParaRPr>
          </a:p>
          <a:p>
            <a:pPr marL="365125">
              <a:lnSpc>
                <a:spcPts val="2340"/>
              </a:lnSpc>
              <a:buClr>
                <a:srgbClr val="EC7C69"/>
              </a:buClr>
            </a:pPr>
            <a:endParaRPr lang="en-IE" dirty="0">
              <a:solidFill>
                <a:srgbClr val="000000"/>
              </a:solidFill>
            </a:endParaRPr>
          </a:p>
        </p:txBody>
      </p:sp>
      <p:sp>
        <p:nvSpPr>
          <p:cNvPr id="19" name="Slide Number Placeholder 5">
            <a:extLst>
              <a:ext uri="{FF2B5EF4-FFF2-40B4-BE49-F238E27FC236}">
                <a16:creationId xmlns:a16="http://schemas.microsoft.com/office/drawing/2014/main" id="{966E750D-90A1-F55D-8EBE-B135414F6D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1959179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a:hlinkClick r:id="rId3"/>
            <a:extLst>
              <a:ext uri="{FF2B5EF4-FFF2-40B4-BE49-F238E27FC236}">
                <a16:creationId xmlns:a16="http://schemas.microsoft.com/office/drawing/2014/main" id="{C9427952-A1C6-A84D-987B-8025696D220C}"/>
              </a:ext>
            </a:extLst>
          </p:cNvPr>
          <p:cNvPicPr>
            <a:picLocks noGrp="1" noChangeAspect="1"/>
          </p:cNvPicPr>
          <p:nvPr>
            <p:ph type="pic" sz="quarter" idx="20"/>
          </p:nvPr>
        </p:nvPicPr>
        <p:blipFill>
          <a:blip r:embed="rId4"/>
          <a:srcRect l="7786" r="7786"/>
          <a:stretch/>
        </p:blipFill>
        <p:spPr>
          <a:xfrm>
            <a:off x="7143400" y="1219242"/>
            <a:ext cx="3918486" cy="2209758"/>
          </a:xfrm>
        </p:spPr>
      </p:pic>
      <p:sp>
        <p:nvSpPr>
          <p:cNvPr id="4" name="Flowchart: Connector 3">
            <a:extLst>
              <a:ext uri="{FF2B5EF4-FFF2-40B4-BE49-F238E27FC236}">
                <a16:creationId xmlns:a16="http://schemas.microsoft.com/office/drawing/2014/main" id="{ABA6A3B0-884E-6004-676E-1AD30E868AB3}"/>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sp>
        <p:nvSpPr>
          <p:cNvPr id="7" name="Text Placeholder 3">
            <a:extLst>
              <a:ext uri="{FF2B5EF4-FFF2-40B4-BE49-F238E27FC236}">
                <a16:creationId xmlns:a16="http://schemas.microsoft.com/office/drawing/2014/main" id="{D866410C-14CF-04F9-AE0F-1D0B101EA873}"/>
              </a:ext>
            </a:extLst>
          </p:cNvPr>
          <p:cNvSpPr txBox="1">
            <a:spLocks/>
          </p:cNvSpPr>
          <p:nvPr/>
        </p:nvSpPr>
        <p:spPr>
          <a:xfrm>
            <a:off x="494892" y="2504946"/>
            <a:ext cx="5601108" cy="41417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Vsakič, ko komuniciraš, uporabiš te veščine. Odločaš se, kaj boš povedal (ali ne), kako in kaj boš poudaril (ali ne), katere podrobnosti boš dodal in kako boš oblikoval svoje sporočilo. Vsi ti elementi sestavljajo zgodbo, ki jo deliš, in način, kako jo drugi slišijo in se na njo odzovejo. To je še posebej pomembno v turizmu in gostinstvu.</a:t>
            </a:r>
          </a:p>
          <a:p>
            <a:pPr>
              <a:lnSpc>
                <a:spcPts val="2340"/>
              </a:lnSpc>
              <a:buClr>
                <a:srgbClr val="64AFAF"/>
              </a:buClr>
            </a:pPr>
            <a:endParaRPr lang="en-GB" dirty="0"/>
          </a:p>
          <a:p>
            <a:pPr>
              <a:lnSpc>
                <a:spcPts val="2340"/>
              </a:lnSpc>
              <a:buClr>
                <a:srgbClr val="64AFAF"/>
              </a:buClr>
            </a:pPr>
            <a:r>
              <a:rPr lang="en-GB" b="1" dirty="0"/>
              <a:t>Povezava:</a:t>
            </a:r>
            <a:r>
              <a:rPr lang="en-GB" dirty="0">
                <a:solidFill>
                  <a:srgbClr val="459597"/>
                </a:solidFill>
                <a:hlinkClick r:id="rId5">
                  <a:extLst>
                    <a:ext uri="{A12FA001-AC4F-418D-AE19-62706E023703}">
                      <ahyp:hlinkClr xmlns:ahyp="http://schemas.microsoft.com/office/drawing/2018/hyperlinkcolor" val="tx"/>
                    </a:ext>
                  </a:extLst>
                </a:hlinkClick>
              </a:rPr>
              <a:t> https://rootedstorytelling.com/storytelling/tourism-storytelling/</a:t>
            </a:r>
            <a:endParaRPr lang="en-GB" dirty="0">
              <a:solidFill>
                <a:srgbClr val="459597"/>
              </a:solidFill>
            </a:endParaRPr>
          </a:p>
          <a:p>
            <a:pPr>
              <a:lnSpc>
                <a:spcPts val="2340"/>
              </a:lnSpc>
              <a:buClr>
                <a:srgbClr val="64AFAF"/>
              </a:buClr>
            </a:pPr>
            <a:r>
              <a:rPr lang="en-GB" dirty="0">
                <a:solidFill>
                  <a:srgbClr val="459597"/>
                </a:solidFill>
              </a:rPr>
              <a:t> </a:t>
            </a:r>
          </a:p>
          <a:p>
            <a:pPr>
              <a:lnSpc>
                <a:spcPts val="2340"/>
              </a:lnSpc>
              <a:buClr>
                <a:srgbClr val="64AFAF"/>
              </a:buClr>
            </a:pPr>
            <a:endParaRPr lang="en-GB" dirty="0">
              <a:solidFill>
                <a:srgbClr val="459597"/>
              </a:solidFill>
            </a:endParaRPr>
          </a:p>
          <a:p>
            <a:pPr>
              <a:lnSpc>
                <a:spcPts val="2340"/>
              </a:lnSpc>
              <a:buClr>
                <a:srgbClr val="64AFAF"/>
              </a:buClr>
            </a:pPr>
            <a:endParaRPr lang="en-GB" dirty="0"/>
          </a:p>
        </p:txBody>
      </p:sp>
      <p:sp>
        <p:nvSpPr>
          <p:cNvPr id="8" name="Text Placeholder 6">
            <a:extLst>
              <a:ext uri="{FF2B5EF4-FFF2-40B4-BE49-F238E27FC236}">
                <a16:creationId xmlns:a16="http://schemas.microsoft.com/office/drawing/2014/main" id="{D5F92D51-72EF-B76F-E8ED-B26CE6A721CB}"/>
              </a:ext>
            </a:extLst>
          </p:cNvPr>
          <p:cNvSpPr txBox="1">
            <a:spLocks/>
          </p:cNvSpPr>
          <p:nvPr/>
        </p:nvSpPr>
        <p:spPr>
          <a:xfrm>
            <a:off x="494892" y="1701292"/>
            <a:ext cx="54621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Pripovedovanje zgodb za </a:t>
            </a:r>
            <a:r>
              <a:rPr lang="it-IT" dirty="0" err="1"/>
              <a:t>trajnost</a:t>
            </a:r>
            <a:endParaRPr lang="it-IT" dirty="0"/>
          </a:p>
          <a:p>
            <a:endParaRPr lang="it-IT" dirty="0"/>
          </a:p>
        </p:txBody>
      </p:sp>
      <p:cxnSp>
        <p:nvCxnSpPr>
          <p:cNvPr id="12" name="Straight Connector 11">
            <a:extLst>
              <a:ext uri="{FF2B5EF4-FFF2-40B4-BE49-F238E27FC236}">
                <a16:creationId xmlns:a16="http://schemas.microsoft.com/office/drawing/2014/main" id="{C948D1BF-85C0-38F4-FB4E-091314A2B304}"/>
              </a:ext>
            </a:extLst>
          </p:cNvPr>
          <p:cNvCxnSpPr>
            <a:cxnSpLocks/>
          </p:cNvCxnSpPr>
          <p:nvPr/>
        </p:nvCxnSpPr>
        <p:spPr>
          <a:xfrm>
            <a:off x="-24259" y="1283831"/>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496E3AF2-056E-3CE1-1FE6-D57B1BB6A897}"/>
              </a:ext>
            </a:extLst>
          </p:cNvPr>
          <p:cNvSpPr txBox="1">
            <a:spLocks/>
          </p:cNvSpPr>
          <p:nvPr/>
        </p:nvSpPr>
        <p:spPr>
          <a:xfrm>
            <a:off x="495746" y="561368"/>
            <a:ext cx="5603729"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Alternativno potovanje</a:t>
            </a:r>
          </a:p>
          <a:p>
            <a:pPr>
              <a:lnSpc>
                <a:spcPts val="3720"/>
              </a:lnSpc>
            </a:pPr>
            <a:endParaRPr lang="en-US" dirty="0"/>
          </a:p>
        </p:txBody>
      </p:sp>
      <p:sp>
        <p:nvSpPr>
          <p:cNvPr id="20" name="CasellaDiTesto 26">
            <a:extLst>
              <a:ext uri="{FF2B5EF4-FFF2-40B4-BE49-F238E27FC236}">
                <a16:creationId xmlns:a16="http://schemas.microsoft.com/office/drawing/2014/main" id="{BD2AC7F2-04F5-5F90-8617-D374B0C5BF8D}"/>
              </a:ext>
            </a:extLst>
          </p:cNvPr>
          <p:cNvSpPr txBox="1"/>
          <p:nvPr/>
        </p:nvSpPr>
        <p:spPr>
          <a:xfrm>
            <a:off x="6524030" y="3765455"/>
            <a:ext cx="2578613" cy="1169936"/>
          </a:xfrm>
          <a:prstGeom prst="rect">
            <a:avLst/>
          </a:prstGeom>
          <a:noFill/>
        </p:spPr>
        <p:txBody>
          <a:bodyPr wrap="square">
            <a:spAutoFit/>
          </a:bodyPr>
          <a:lstStyle/>
          <a:p>
            <a:pPr>
              <a:lnSpc>
                <a:spcPts val="2100"/>
              </a:lnSpc>
            </a:pPr>
            <a:r>
              <a:rPr lang="en-US" sz="2000" b="1" i="1" dirty="0">
                <a:solidFill>
                  <a:srgbClr val="EC7C69"/>
                </a:solidFill>
              </a:rPr>
              <a:t>Airbnb – Izjemne zgodbe o trajnostnem turizmu</a:t>
            </a:r>
          </a:p>
          <a:p>
            <a:pPr>
              <a:lnSpc>
                <a:spcPts val="2100"/>
              </a:lnSpc>
            </a:pPr>
            <a:endParaRPr lang="en-US" sz="2000" b="1" dirty="0">
              <a:solidFill>
                <a:srgbClr val="EC7C69"/>
              </a:solidFill>
            </a:endParaRPr>
          </a:p>
        </p:txBody>
      </p:sp>
      <p:sp>
        <p:nvSpPr>
          <p:cNvPr id="21" name="Slide Number Placeholder 5">
            <a:extLst>
              <a:ext uri="{FF2B5EF4-FFF2-40B4-BE49-F238E27FC236}">
                <a16:creationId xmlns:a16="http://schemas.microsoft.com/office/drawing/2014/main" id="{50F5C53C-9057-EAEC-0B74-8B97E369B77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Tree>
    <p:extLst>
      <p:ext uri="{BB962C8B-B14F-4D97-AF65-F5344CB8AC3E}">
        <p14:creationId xmlns:p14="http://schemas.microsoft.com/office/powerpoint/2010/main" val="2878441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5DB2-2DE1-B5A7-8E0F-73179FCDBC6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C5A1BF-A2D4-A73E-CCA3-E0D0FF9E813F}"/>
              </a:ext>
            </a:extLst>
          </p:cNvPr>
          <p:cNvSpPr>
            <a:spLocks noGrp="1"/>
          </p:cNvSpPr>
          <p:nvPr>
            <p:ph type="body" sz="quarter" idx="65"/>
          </p:nvPr>
        </p:nvSpPr>
        <p:spPr/>
        <p:txBody>
          <a:bodyPr/>
          <a:lstStyle/>
          <a:p>
            <a:pPr algn="ctr"/>
            <a:r>
              <a:rPr lang="en-GB" sz="1200" dirty="0"/>
              <a:t>Avtor</a:t>
            </a:r>
            <a:r>
              <a:rPr lang="en-GB" dirty="0"/>
              <a:t> fotografije: Training Aid</a:t>
            </a:r>
          </a:p>
        </p:txBody>
      </p:sp>
      <p:pic>
        <p:nvPicPr>
          <p:cNvPr id="10" name="Segnaposto immagine 9">
            <a:extLst>
              <a:ext uri="{FF2B5EF4-FFF2-40B4-BE49-F238E27FC236}">
                <a16:creationId xmlns:a16="http://schemas.microsoft.com/office/drawing/2014/main" id="{5EB49149-5755-C049-9B10-E731A531B978}"/>
              </a:ext>
            </a:extLst>
          </p:cNvPr>
          <p:cNvPicPr>
            <a:picLocks noGrp="1" noChangeAspect="1"/>
          </p:cNvPicPr>
          <p:nvPr>
            <p:ph type="pic" sz="quarter" idx="13"/>
          </p:nvPr>
        </p:nvPicPr>
        <p:blipFill>
          <a:blip r:embed="rId3"/>
          <a:srcRect t="914" b="914"/>
          <a:stretch/>
        </p:blipFill>
        <p:spPr>
          <a:xfrm>
            <a:off x="6096000" y="1917699"/>
            <a:ext cx="4726114" cy="3022601"/>
          </a:xfrm>
        </p:spPr>
      </p:pic>
      <p:sp>
        <p:nvSpPr>
          <p:cNvPr id="6" name="Slide Number Placeholder 5">
            <a:extLst>
              <a:ext uri="{FF2B5EF4-FFF2-40B4-BE49-F238E27FC236}">
                <a16:creationId xmlns:a16="http://schemas.microsoft.com/office/drawing/2014/main" id="{0A519FB7-4537-0396-AEB7-7E9521B34A1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9" name="Text Placeholder 3">
            <a:extLst>
              <a:ext uri="{FF2B5EF4-FFF2-40B4-BE49-F238E27FC236}">
                <a16:creationId xmlns:a16="http://schemas.microsoft.com/office/drawing/2014/main" id="{4250943F-0EC2-1E71-FF48-52FF15182C1C}"/>
              </a:ext>
            </a:extLst>
          </p:cNvPr>
          <p:cNvSpPr txBox="1">
            <a:spLocks/>
          </p:cNvSpPr>
          <p:nvPr/>
        </p:nvSpPr>
        <p:spPr>
          <a:xfrm>
            <a:off x="494892" y="2504946"/>
            <a:ext cx="5114644" cy="414178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err="1"/>
              <a:t>zgodbo</a:t>
            </a:r>
            <a:r>
              <a:rPr lang="en-GB"/>
              <a:t>,</a:t>
            </a:r>
            <a:endParaRPr lang="en-GB">
              <a:ea typeface="Calibri"/>
              <a:cs typeface="Calibri"/>
            </a:endParaRPr>
          </a:p>
          <a:p>
            <a:pPr marL="342900" indent="-342900">
              <a:lnSpc>
                <a:spcPts val="2340"/>
              </a:lnSpc>
              <a:buClr>
                <a:srgbClr val="64AFAF"/>
              </a:buClr>
              <a:buFont typeface="Arial" panose="020B0604020202020204" pitchFamily="34" charset="0"/>
              <a:buChar char="•"/>
            </a:pPr>
            <a:r>
              <a:rPr lang="en-GB" err="1"/>
              <a:t>občutek</a:t>
            </a:r>
            <a:r>
              <a:rPr lang="en-GB" dirty="0"/>
              <a:t> </a:t>
            </a:r>
            <a:r>
              <a:rPr lang="en-GB" err="1"/>
              <a:t>pripadnosti</a:t>
            </a:r>
            <a:r>
              <a:rPr lang="en-GB"/>
              <a:t>,</a:t>
            </a:r>
            <a:endParaRPr lang="en-GB" dirty="0">
              <a:ea typeface="Calibri"/>
              <a:cs typeface="Calibri"/>
            </a:endParaRPr>
          </a:p>
          <a:p>
            <a:pPr marL="342900" indent="-342900">
              <a:lnSpc>
                <a:spcPts val="2340"/>
              </a:lnSpc>
              <a:buClr>
                <a:srgbClr val="64AFAF"/>
              </a:buClr>
              <a:buFont typeface="Arial" panose="020B0604020202020204" pitchFamily="34" charset="0"/>
              <a:buChar char="•"/>
            </a:pPr>
            <a:r>
              <a:rPr lang="en-GB" err="1"/>
              <a:t>odmor</a:t>
            </a:r>
            <a:r>
              <a:rPr lang="en-GB" dirty="0"/>
              <a:t> od </a:t>
            </a:r>
            <a:r>
              <a:rPr lang="en-GB" err="1"/>
              <a:t>rutine</a:t>
            </a:r>
            <a:r>
              <a:rPr lang="en-GB"/>
              <a:t>,</a:t>
            </a:r>
            <a:endParaRPr lang="en-GB" dirty="0">
              <a:ea typeface="Calibri"/>
              <a:cs typeface="Calibri"/>
            </a:endParaRPr>
          </a:p>
          <a:p>
            <a:pPr marL="342900" indent="-342900">
              <a:lnSpc>
                <a:spcPts val="2340"/>
              </a:lnSpc>
              <a:buClr>
                <a:srgbClr val="64AFAF"/>
              </a:buClr>
              <a:buFont typeface="Arial" panose="020B0604020202020204" pitchFamily="34" charset="0"/>
              <a:buChar char="•"/>
            </a:pPr>
            <a:r>
              <a:rPr lang="en-GB" err="1"/>
              <a:t>izkušnjo</a:t>
            </a:r>
            <a:r>
              <a:rPr lang="en-GB"/>
              <a:t>, ki je v </a:t>
            </a:r>
            <a:r>
              <a:rPr lang="en-GB" dirty="0" err="1"/>
              <a:t>skladu</a:t>
            </a:r>
            <a:r>
              <a:rPr lang="en-GB" dirty="0"/>
              <a:t> z </a:t>
            </a:r>
            <a:r>
              <a:rPr lang="en-GB" dirty="0" err="1"/>
              <a:t>njihovimi</a:t>
            </a:r>
            <a:r>
              <a:rPr lang="en-GB" dirty="0"/>
              <a:t> </a:t>
            </a:r>
            <a:r>
              <a:rPr lang="en-GB" err="1"/>
              <a:t>vrednotami</a:t>
            </a:r>
            <a:r>
              <a:rPr lang="en-GB"/>
              <a:t>.</a:t>
            </a:r>
            <a:endParaRPr lang="en-GB" dirty="0">
              <a:ea typeface="Calibri"/>
              <a:cs typeface="Calibri"/>
            </a:endParaRPr>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r>
              <a:rPr lang="en-GB" b="1" dirty="0" err="1"/>
              <a:t>Povezava</a:t>
            </a:r>
            <a:r>
              <a:rPr lang="en-GB" b="1" dirty="0"/>
              <a:t>:</a:t>
            </a:r>
            <a:r>
              <a:rPr lang="en-GB" dirty="0">
                <a:solidFill>
                  <a:srgbClr val="459597"/>
                </a:solidFill>
                <a:hlinkClick r:id="rId4">
                  <a:extLst>
                    <a:ext uri="{A12FA001-AC4F-418D-AE19-62706E023703}">
                      <ahyp:hlinkClr xmlns:ahyp="http://schemas.microsoft.com/office/drawing/2018/hyperlinkcolor" val="tx"/>
                    </a:ext>
                  </a:extLst>
                </a:hlinkClick>
              </a:rPr>
              <a:t> https://www.trainingaid.org/ideas-and-insights/destination-storytelling</a:t>
            </a:r>
            <a:endParaRPr lang="en-GB" dirty="0">
              <a:solidFill>
                <a:srgbClr val="459597"/>
              </a:solidFill>
            </a:endParaRPr>
          </a:p>
          <a:p>
            <a:pPr>
              <a:lnSpc>
                <a:spcPts val="2340"/>
              </a:lnSpc>
              <a:buClr>
                <a:srgbClr val="64AFAF"/>
              </a:buClr>
            </a:pPr>
            <a:r>
              <a:rPr lang="en-GB" dirty="0">
                <a:solidFill>
                  <a:srgbClr val="459597"/>
                </a:solidFill>
              </a:rPr>
              <a:t> </a:t>
            </a:r>
          </a:p>
          <a:p>
            <a:pPr>
              <a:lnSpc>
                <a:spcPts val="2340"/>
              </a:lnSpc>
              <a:buClr>
                <a:srgbClr val="64AFAF"/>
              </a:buClr>
            </a:pPr>
            <a:endParaRPr lang="en-GB" dirty="0">
              <a:solidFill>
                <a:srgbClr val="459597"/>
              </a:solidFill>
            </a:endParaRPr>
          </a:p>
          <a:p>
            <a:pPr>
              <a:lnSpc>
                <a:spcPts val="2340"/>
              </a:lnSpc>
              <a:buClr>
                <a:srgbClr val="64AFAF"/>
              </a:buClr>
            </a:pPr>
            <a:endParaRPr lang="en-GB" dirty="0"/>
          </a:p>
        </p:txBody>
      </p:sp>
      <p:sp>
        <p:nvSpPr>
          <p:cNvPr id="11" name="Text Placeholder 6">
            <a:extLst>
              <a:ext uri="{FF2B5EF4-FFF2-40B4-BE49-F238E27FC236}">
                <a16:creationId xmlns:a16="http://schemas.microsoft.com/office/drawing/2014/main" id="{7B5EC86C-6FF3-EF40-37F2-6C88CAD732EC}"/>
              </a:ext>
            </a:extLst>
          </p:cNvPr>
          <p:cNvSpPr txBox="1">
            <a:spLocks/>
          </p:cNvSpPr>
          <p:nvPr/>
        </p:nvSpPr>
        <p:spPr>
          <a:xfrm>
            <a:off x="494892" y="1701292"/>
            <a:ext cx="5462155"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Ne </a:t>
            </a:r>
            <a:r>
              <a:rPr lang="it-IT" dirty="0" err="1"/>
              <a:t>samo</a:t>
            </a:r>
            <a:r>
              <a:rPr lang="it-IT" dirty="0"/>
              <a:t> </a:t>
            </a:r>
            <a:r>
              <a:rPr lang="it-IT" dirty="0" err="1"/>
              <a:t>posteljo</a:t>
            </a:r>
            <a:r>
              <a:rPr lang="it-IT" dirty="0"/>
              <a:t>, </a:t>
            </a:r>
            <a:r>
              <a:rPr lang="it-IT" dirty="0" err="1"/>
              <a:t>ampak</a:t>
            </a:r>
            <a:r>
              <a:rPr lang="it-IT" dirty="0"/>
              <a:t> ...</a:t>
            </a:r>
          </a:p>
        </p:txBody>
      </p:sp>
      <p:cxnSp>
        <p:nvCxnSpPr>
          <p:cNvPr id="12" name="Straight Connector 11">
            <a:extLst>
              <a:ext uri="{FF2B5EF4-FFF2-40B4-BE49-F238E27FC236}">
                <a16:creationId xmlns:a16="http://schemas.microsoft.com/office/drawing/2014/main" id="{5A97BC52-5547-82EF-0EB1-420E3D906C0B}"/>
              </a:ext>
            </a:extLst>
          </p:cNvPr>
          <p:cNvCxnSpPr>
            <a:cxnSpLocks/>
          </p:cNvCxnSpPr>
          <p:nvPr/>
        </p:nvCxnSpPr>
        <p:spPr>
          <a:xfrm>
            <a:off x="-24259" y="1283831"/>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09AEC95-2A14-ABC5-D9B8-25FA9B6BD104}"/>
              </a:ext>
            </a:extLst>
          </p:cNvPr>
          <p:cNvSpPr txBox="1">
            <a:spLocks/>
          </p:cNvSpPr>
          <p:nvPr/>
        </p:nvSpPr>
        <p:spPr>
          <a:xfrm>
            <a:off x="456669" y="561368"/>
            <a:ext cx="5047919"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Kaj kupujejo gostje?</a:t>
            </a:r>
          </a:p>
          <a:p>
            <a:pPr>
              <a:lnSpc>
                <a:spcPts val="3720"/>
              </a:lnSpc>
            </a:pPr>
            <a:endParaRPr lang="en-US" dirty="0"/>
          </a:p>
        </p:txBody>
      </p:sp>
    </p:spTree>
    <p:extLst>
      <p:ext uri="{BB962C8B-B14F-4D97-AF65-F5344CB8AC3E}">
        <p14:creationId xmlns:p14="http://schemas.microsoft.com/office/powerpoint/2010/main" val="269251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139000" y="938129"/>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5913805" y="883205"/>
            <a:ext cx="4415332" cy="689519"/>
          </a:xfrm>
        </p:spPr>
        <p:txBody>
          <a:bodyPr anchor="t"/>
          <a:lstStyle/>
          <a:p>
            <a:pPr>
              <a:lnSpc>
                <a:spcPts val="2340"/>
              </a:lnSpc>
              <a:spcBef>
                <a:spcPts val="0"/>
              </a:spcBef>
            </a:pPr>
            <a:r>
              <a:rPr lang="en-GB" b="1" kern="1200" dirty="0">
                <a:solidFill>
                  <a:srgbClr val="EC7C69"/>
                </a:solidFill>
                <a:latin typeface="+mn-lt"/>
                <a:ea typeface="+mn-ea"/>
                <a:cs typeface="+mn-cs"/>
              </a:rPr>
              <a:t>Uvod v alternativne turistične nastanitve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793854" cy="4246763"/>
          </a:xfrm>
        </p:spPr>
        <p:txBody>
          <a:bodyPr lIns="91440" tIns="45720" rIns="91440" bIns="45720" anchor="t"/>
          <a:lstStyle/>
          <a:p>
            <a:pPr marL="0" indent="0">
              <a:lnSpc>
                <a:spcPts val="2480"/>
              </a:lnSpc>
            </a:pPr>
            <a:r>
              <a:rPr lang="en-GB" sz="2400" b="0" dirty="0"/>
              <a:t>Ta </a:t>
            </a:r>
            <a:r>
              <a:rPr lang="en-GB" sz="2400" b="0" dirty="0" err="1"/>
              <a:t>modul</a:t>
            </a:r>
            <a:r>
              <a:rPr lang="en-GB" sz="2400" b="0" dirty="0"/>
              <a:t> </a:t>
            </a:r>
            <a:r>
              <a:rPr lang="en-GB" sz="2400" b="0" dirty="0" err="1"/>
              <a:t>ponuja</a:t>
            </a:r>
            <a:r>
              <a:rPr lang="en-GB" sz="2400" b="0" dirty="0"/>
              <a:t> </a:t>
            </a:r>
            <a:r>
              <a:rPr lang="en-GB" sz="2400" b="0" dirty="0" err="1"/>
              <a:t>poglobljeno</a:t>
            </a:r>
            <a:r>
              <a:rPr lang="en-GB" sz="2400" b="0" dirty="0"/>
              <a:t> </a:t>
            </a:r>
            <a:r>
              <a:rPr lang="en-GB" sz="2400" b="0" dirty="0" err="1"/>
              <a:t>raziskovanje</a:t>
            </a:r>
            <a:r>
              <a:rPr lang="en-GB" sz="2400" b="0" dirty="0"/>
              <a:t> </a:t>
            </a:r>
            <a:r>
              <a:rPr lang="en-GB" sz="2400" b="0" dirty="0" err="1"/>
              <a:t>alternativnih</a:t>
            </a:r>
            <a:r>
              <a:rPr lang="en-GB" sz="2400" b="0" dirty="0"/>
              <a:t> </a:t>
            </a:r>
            <a:r>
              <a:rPr lang="en-GB" sz="2400" b="0" dirty="0" err="1"/>
              <a:t>turističnih</a:t>
            </a:r>
            <a:r>
              <a:rPr lang="en-GB" sz="2400" b="0" dirty="0"/>
              <a:t> </a:t>
            </a:r>
            <a:r>
              <a:rPr lang="en-GB" sz="2400" b="0" dirty="0" err="1"/>
              <a:t>nastanitev</a:t>
            </a:r>
            <a:r>
              <a:rPr lang="en-GB" sz="2400" b="0" dirty="0"/>
              <a:t>, s </a:t>
            </a:r>
            <a:r>
              <a:rPr lang="en-GB" sz="2400" b="0" dirty="0" err="1"/>
              <a:t>poudarkom</a:t>
            </a:r>
            <a:r>
              <a:rPr lang="en-GB" sz="2400" b="0" dirty="0"/>
              <a:t> </a:t>
            </a:r>
            <a:r>
              <a:rPr lang="en-GB" sz="2400" b="0" dirty="0" err="1"/>
              <a:t>na</a:t>
            </a:r>
            <a:r>
              <a:rPr lang="en-GB" sz="2400" b="0" dirty="0"/>
              <a:t> </a:t>
            </a:r>
            <a:r>
              <a:rPr lang="en-GB" sz="2400" b="0" dirty="0" err="1"/>
              <a:t>njihovi</a:t>
            </a:r>
            <a:r>
              <a:rPr lang="en-GB" sz="2400" b="0" dirty="0"/>
              <a:t> </a:t>
            </a:r>
            <a:r>
              <a:rPr lang="en-GB" sz="2400" b="0" dirty="0" err="1"/>
              <a:t>definiciji</a:t>
            </a:r>
            <a:r>
              <a:rPr lang="en-GB" sz="2400" b="0" dirty="0"/>
              <a:t>, </a:t>
            </a:r>
            <a:r>
              <a:rPr lang="en-GB" sz="2400" b="0" dirty="0" err="1"/>
              <a:t>ključnih</a:t>
            </a:r>
            <a:r>
              <a:rPr lang="en-GB" sz="2400" b="0" dirty="0"/>
              <a:t> </a:t>
            </a:r>
            <a:r>
              <a:rPr lang="en-GB" sz="2400" b="0" dirty="0" err="1"/>
              <a:t>vrstah</a:t>
            </a:r>
            <a:r>
              <a:rPr lang="en-GB" sz="2400" b="0" dirty="0"/>
              <a:t>, </a:t>
            </a:r>
            <a:r>
              <a:rPr lang="en-GB" sz="2400" b="0" dirty="0" err="1"/>
              <a:t>trendih</a:t>
            </a:r>
            <a:r>
              <a:rPr lang="en-GB" sz="2400" b="0" dirty="0"/>
              <a:t> in </a:t>
            </a:r>
            <a:r>
              <a:rPr lang="en-GB" sz="2400" b="0" dirty="0" err="1"/>
              <a:t>poslovnih</a:t>
            </a:r>
            <a:r>
              <a:rPr lang="en-GB" sz="2400" b="0" dirty="0"/>
              <a:t> </a:t>
            </a:r>
            <a:r>
              <a:rPr lang="en-GB" sz="2400" b="0" dirty="0" err="1"/>
              <a:t>potencialih</a:t>
            </a:r>
            <a:r>
              <a:rPr lang="en-GB" sz="2400" b="0" dirty="0"/>
              <a:t>. </a:t>
            </a:r>
          </a:p>
          <a:p>
            <a:pPr marL="0" indent="0">
              <a:lnSpc>
                <a:spcPts val="2480"/>
              </a:lnSpc>
            </a:pPr>
            <a:endParaRPr lang="en-GB" sz="2400" b="0" dirty="0"/>
          </a:p>
          <a:p>
            <a:pPr marL="0" indent="0">
              <a:lnSpc>
                <a:spcPts val="2480"/>
              </a:lnSpc>
            </a:pPr>
            <a:r>
              <a:rPr lang="en-GB" sz="2400" b="0" dirty="0"/>
              <a:t>S </a:t>
            </a:r>
            <a:r>
              <a:rPr lang="en-GB" sz="2400" b="0" dirty="0" err="1"/>
              <a:t>pomočjo</a:t>
            </a:r>
            <a:r>
              <a:rPr lang="en-GB" sz="2400" b="0" dirty="0"/>
              <a:t> </a:t>
            </a:r>
            <a:r>
              <a:rPr lang="en-GB" sz="2400" b="0" dirty="0" err="1"/>
              <a:t>študij</a:t>
            </a:r>
            <a:r>
              <a:rPr lang="en-GB" sz="2400" b="0" dirty="0"/>
              <a:t> </a:t>
            </a:r>
            <a:r>
              <a:rPr lang="en-GB" sz="2400" b="0" dirty="0" err="1"/>
              <a:t>primerov</a:t>
            </a:r>
            <a:r>
              <a:rPr lang="en-GB" sz="2400" b="0" dirty="0"/>
              <a:t>, </a:t>
            </a:r>
            <a:r>
              <a:rPr lang="en-GB" sz="2400" b="0" dirty="0" err="1"/>
              <a:t>primerov</a:t>
            </a:r>
            <a:r>
              <a:rPr lang="en-GB" sz="2400" b="0" dirty="0"/>
              <a:t> </a:t>
            </a:r>
            <a:r>
              <a:rPr lang="en-GB" sz="2400" b="0" dirty="0" err="1"/>
              <a:t>iz</a:t>
            </a:r>
            <a:r>
              <a:rPr lang="en-GB" sz="2400" b="0" dirty="0"/>
              <a:t> </a:t>
            </a:r>
            <a:r>
              <a:rPr lang="en-GB" sz="2400" b="0" dirty="0" err="1"/>
              <a:t>industrije</a:t>
            </a:r>
            <a:r>
              <a:rPr lang="en-GB" sz="2400" b="0" dirty="0"/>
              <a:t> in </a:t>
            </a:r>
            <a:r>
              <a:rPr lang="en-GB" sz="2400" b="0" dirty="0" err="1"/>
              <a:t>praktičnih</a:t>
            </a:r>
            <a:r>
              <a:rPr lang="en-GB" sz="2400" b="0" dirty="0"/>
              <a:t> </a:t>
            </a:r>
            <a:r>
              <a:rPr lang="en-GB" sz="2400" b="0" dirty="0" err="1"/>
              <a:t>vpogledov</a:t>
            </a:r>
            <a:r>
              <a:rPr lang="en-GB" sz="2400" b="0" dirty="0"/>
              <a:t> </a:t>
            </a:r>
            <a:r>
              <a:rPr lang="en-GB" sz="2400" b="0" dirty="0" err="1"/>
              <a:t>bodo</a:t>
            </a:r>
            <a:r>
              <a:rPr lang="en-GB" sz="2400" b="0" dirty="0"/>
              <a:t> </a:t>
            </a:r>
            <a:r>
              <a:rPr lang="en-GB" sz="2400" b="0" dirty="0" err="1"/>
              <a:t>študenti</a:t>
            </a:r>
            <a:r>
              <a:rPr lang="en-GB" sz="2400" b="0" dirty="0"/>
              <a:t> </a:t>
            </a:r>
            <a:r>
              <a:rPr lang="en-GB" sz="2400" b="0" dirty="0" err="1"/>
              <a:t>pridobili</a:t>
            </a:r>
            <a:r>
              <a:rPr lang="en-GB" sz="2400" b="0" dirty="0"/>
              <a:t> </a:t>
            </a:r>
            <a:r>
              <a:rPr lang="en-GB" sz="2400" b="0" dirty="0" err="1"/>
              <a:t>celovito</a:t>
            </a:r>
            <a:r>
              <a:rPr lang="en-GB" sz="2400" b="0" dirty="0"/>
              <a:t> </a:t>
            </a:r>
            <a:r>
              <a:rPr lang="en-GB" sz="2400" b="0" dirty="0" err="1"/>
              <a:t>razumevanje</a:t>
            </a:r>
            <a:r>
              <a:rPr lang="en-GB" sz="2400" b="0" dirty="0"/>
              <a:t>, </a:t>
            </a:r>
            <a:r>
              <a:rPr lang="en-GB" sz="2400" b="0" dirty="0" err="1"/>
              <a:t>kako</a:t>
            </a:r>
            <a:r>
              <a:rPr lang="en-GB" sz="2400" b="0" dirty="0"/>
              <a:t> </a:t>
            </a:r>
            <a:r>
              <a:rPr lang="en-GB" sz="2400" b="0" dirty="0" err="1"/>
              <a:t>alternativne</a:t>
            </a:r>
            <a:r>
              <a:rPr lang="en-GB" sz="2400" b="0" dirty="0"/>
              <a:t> </a:t>
            </a:r>
            <a:r>
              <a:rPr lang="en-GB" sz="2400" b="0" dirty="0" err="1"/>
              <a:t>nastanitve</a:t>
            </a:r>
            <a:r>
              <a:rPr lang="en-GB" sz="2400" b="0" dirty="0"/>
              <a:t> </a:t>
            </a:r>
            <a:r>
              <a:rPr lang="en-GB" sz="2400" b="0" dirty="0" err="1"/>
              <a:t>preoblikujejo</a:t>
            </a:r>
            <a:r>
              <a:rPr lang="en-GB" sz="2400" b="0" dirty="0"/>
              <a:t> </a:t>
            </a:r>
            <a:r>
              <a:rPr lang="en-GB" sz="2400" b="0" dirty="0" err="1"/>
              <a:t>turistično</a:t>
            </a:r>
            <a:r>
              <a:rPr lang="en-GB" sz="2400" b="0" dirty="0"/>
              <a:t> </a:t>
            </a:r>
            <a:r>
              <a:rPr lang="en-GB" sz="2400" b="0" dirty="0" err="1"/>
              <a:t>industrijo</a:t>
            </a:r>
            <a:r>
              <a:rPr lang="en-GB" sz="2400" b="0" dirty="0"/>
              <a:t>.</a:t>
            </a:r>
            <a:endParaRPr lang="en-US" sz="24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5845420" y="1576711"/>
            <a:ext cx="6077193" cy="690578"/>
          </a:xfrm>
        </p:spPr>
        <p:txBody>
          <a:bodyPr lIns="91440" tIns="45720" rIns="91440" bIns="45720" anchor="t">
            <a:noAutofit/>
          </a:bodyPr>
          <a:lstStyle/>
          <a:p>
            <a:pPr marL="342900" indent="-342900">
              <a:lnSpc>
                <a:spcPts val="2100"/>
              </a:lnSpc>
              <a:spcBef>
                <a:spcPts val="0"/>
              </a:spcBef>
              <a:buFont typeface="Arial" panose="020B0604020202020204" pitchFamily="34" charset="0"/>
              <a:buChar char="•"/>
            </a:pPr>
            <a:r>
              <a:rPr lang="en-GB" sz="2000" dirty="0" err="1">
                <a:solidFill>
                  <a:srgbClr val="414141"/>
                </a:solidFill>
              </a:rPr>
              <a:t>Razumevanje</a:t>
            </a:r>
            <a:r>
              <a:rPr lang="en-GB" sz="2000" dirty="0">
                <a:solidFill>
                  <a:srgbClr val="414141"/>
                </a:solidFill>
              </a:rPr>
              <a:t> </a:t>
            </a:r>
            <a:r>
              <a:rPr lang="en-GB" sz="2000" dirty="0" err="1">
                <a:solidFill>
                  <a:srgbClr val="414141"/>
                </a:solidFill>
              </a:rPr>
              <a:t>alternativnih</a:t>
            </a:r>
            <a:r>
              <a:rPr lang="en-GB" sz="2000" dirty="0">
                <a:solidFill>
                  <a:srgbClr val="414141"/>
                </a:solidFill>
              </a:rPr>
              <a:t> </a:t>
            </a:r>
            <a:r>
              <a:rPr lang="en-GB" sz="2000" dirty="0" err="1">
                <a:solidFill>
                  <a:srgbClr val="414141"/>
                </a:solidFill>
              </a:rPr>
              <a:t>turističnih</a:t>
            </a:r>
            <a:r>
              <a:rPr lang="en-GB" sz="2000" dirty="0">
                <a:solidFill>
                  <a:srgbClr val="414141"/>
                </a:solidFill>
              </a:rPr>
              <a:t> </a:t>
            </a:r>
            <a:r>
              <a:rPr lang="en-GB" sz="2000" dirty="0" err="1">
                <a:solidFill>
                  <a:srgbClr val="414141"/>
                </a:solidFill>
              </a:rPr>
              <a:t>nastanitev</a:t>
            </a:r>
            <a:r>
              <a:rPr lang="en-GB" sz="2000" dirty="0">
                <a:solidFill>
                  <a:srgbClr val="414141"/>
                </a:solidFill>
              </a:rPr>
              <a:t> in </a:t>
            </a:r>
            <a:r>
              <a:rPr lang="en-GB" sz="2000" dirty="0" err="1">
                <a:solidFill>
                  <a:srgbClr val="414141"/>
                </a:solidFill>
              </a:rPr>
              <a:t>kako</a:t>
            </a:r>
            <a:r>
              <a:rPr lang="en-GB" sz="2000" dirty="0">
                <a:solidFill>
                  <a:srgbClr val="414141"/>
                </a:solidFill>
              </a:rPr>
              <a:t> se mala in </a:t>
            </a:r>
            <a:r>
              <a:rPr lang="en-GB" sz="2000" dirty="0" err="1">
                <a:solidFill>
                  <a:srgbClr val="414141"/>
                </a:solidFill>
              </a:rPr>
              <a:t>srednja</a:t>
            </a:r>
            <a:r>
              <a:rPr lang="en-GB" sz="2000" dirty="0">
                <a:solidFill>
                  <a:srgbClr val="414141"/>
                </a:solidFill>
              </a:rPr>
              <a:t> </a:t>
            </a:r>
            <a:r>
              <a:rPr lang="en-GB" sz="2000" dirty="0" err="1">
                <a:solidFill>
                  <a:srgbClr val="414141"/>
                </a:solidFill>
              </a:rPr>
              <a:t>podjetja</a:t>
            </a:r>
            <a:r>
              <a:rPr lang="en-GB" sz="2000" dirty="0">
                <a:solidFill>
                  <a:srgbClr val="414141"/>
                </a:solidFill>
              </a:rPr>
              <a:t> </a:t>
            </a:r>
            <a:r>
              <a:rPr lang="en-GB" sz="2000" dirty="0" err="1">
                <a:solidFill>
                  <a:srgbClr val="414141"/>
                </a:solidFill>
              </a:rPr>
              <a:t>vključujejo</a:t>
            </a:r>
            <a:r>
              <a:rPr lang="en-GB" sz="2000" dirty="0">
                <a:solidFill>
                  <a:srgbClr val="414141"/>
                </a:solidFill>
              </a:rPr>
              <a:t> v </a:t>
            </a:r>
            <a:r>
              <a:rPr lang="en-GB" sz="2000" dirty="0" err="1">
                <a:solidFill>
                  <a:srgbClr val="414141"/>
                </a:solidFill>
              </a:rPr>
              <a:t>gostinski</a:t>
            </a:r>
            <a:r>
              <a:rPr lang="en-GB" sz="2000" dirty="0">
                <a:solidFill>
                  <a:srgbClr val="414141"/>
                </a:solidFill>
              </a:rPr>
              <a:t> </a:t>
            </a:r>
            <a:r>
              <a:rPr lang="en-GB" sz="2000" dirty="0" err="1">
                <a:solidFill>
                  <a:srgbClr val="414141"/>
                </a:solidFill>
              </a:rPr>
              <a:t>sektor</a:t>
            </a:r>
            <a:r>
              <a:rPr lang="en-GB" sz="2000" dirty="0">
                <a:solidFill>
                  <a:srgbClr val="414141"/>
                </a:solidFill>
              </a:rPr>
              <a:t>, </a:t>
            </a:r>
            <a:r>
              <a:rPr lang="en-GB" sz="2000" dirty="0" err="1">
                <a:solidFill>
                  <a:srgbClr val="414141"/>
                </a:solidFill>
              </a:rPr>
              <a:t>glavne</a:t>
            </a:r>
            <a:r>
              <a:rPr lang="en-GB" sz="2000" dirty="0">
                <a:solidFill>
                  <a:srgbClr val="414141"/>
                </a:solidFill>
              </a:rPr>
              <a:t> </a:t>
            </a:r>
            <a:r>
              <a:rPr lang="en-GB" sz="2000" dirty="0" err="1">
                <a:solidFill>
                  <a:srgbClr val="414141"/>
                </a:solidFill>
              </a:rPr>
              <a:t>številke</a:t>
            </a:r>
            <a:r>
              <a:rPr lang="en-GB" sz="2000" dirty="0">
                <a:solidFill>
                  <a:srgbClr val="414141"/>
                </a:solidFill>
              </a:rPr>
              <a:t>, </a:t>
            </a:r>
            <a:r>
              <a:rPr lang="en-GB" sz="2000" dirty="0" err="1">
                <a:solidFill>
                  <a:srgbClr val="414141"/>
                </a:solidFill>
              </a:rPr>
              <a:t>značilnosti</a:t>
            </a:r>
            <a:r>
              <a:rPr lang="en-GB" sz="2000" dirty="0">
                <a:solidFill>
                  <a:srgbClr val="414141"/>
                </a:solidFill>
              </a:rPr>
              <a:t> in </a:t>
            </a:r>
            <a:r>
              <a:rPr lang="en-GB" sz="2000" dirty="0" err="1">
                <a:solidFill>
                  <a:srgbClr val="414141"/>
                </a:solidFill>
              </a:rPr>
              <a:t>ključne</a:t>
            </a:r>
            <a:r>
              <a:rPr lang="en-GB" sz="2000" dirty="0">
                <a:solidFill>
                  <a:srgbClr val="414141"/>
                </a:solidFill>
              </a:rPr>
              <a:t> </a:t>
            </a:r>
            <a:r>
              <a:rPr lang="en-GB" sz="2000" dirty="0" err="1">
                <a:solidFill>
                  <a:srgbClr val="414141"/>
                </a:solidFill>
              </a:rPr>
              <a:t>teme</a:t>
            </a:r>
            <a:r>
              <a:rPr lang="en-GB" sz="2000" dirty="0">
                <a:solidFill>
                  <a:srgbClr val="414141"/>
                </a:solidFill>
              </a:rPr>
              <a:t>. </a:t>
            </a:r>
          </a:p>
          <a:p>
            <a:pPr marL="342900" indent="-342900">
              <a:lnSpc>
                <a:spcPts val="2100"/>
              </a:lnSpc>
              <a:spcBef>
                <a:spcPts val="0"/>
              </a:spcBef>
              <a:buFont typeface="Arial" panose="020B0604020202020204" pitchFamily="34" charset="0"/>
              <a:buChar char="•"/>
            </a:pPr>
            <a:r>
              <a:rPr lang="en-GB" sz="2000" dirty="0" err="1">
                <a:solidFill>
                  <a:srgbClr val="414141"/>
                </a:solidFill>
              </a:rPr>
              <a:t>Naučiti</a:t>
            </a:r>
            <a:r>
              <a:rPr lang="en-GB" sz="2000" dirty="0">
                <a:solidFill>
                  <a:srgbClr val="414141"/>
                </a:solidFill>
              </a:rPr>
              <a:t> se, </a:t>
            </a:r>
            <a:r>
              <a:rPr lang="en-GB" sz="2000" dirty="0" err="1">
                <a:solidFill>
                  <a:srgbClr val="414141"/>
                </a:solidFill>
              </a:rPr>
              <a:t>kako</a:t>
            </a:r>
            <a:r>
              <a:rPr lang="en-GB" sz="2000" dirty="0">
                <a:solidFill>
                  <a:srgbClr val="414141"/>
                </a:solidFill>
              </a:rPr>
              <a:t> </a:t>
            </a:r>
            <a:r>
              <a:rPr lang="en-GB" sz="2000" dirty="0" err="1">
                <a:solidFill>
                  <a:srgbClr val="414141"/>
                </a:solidFill>
              </a:rPr>
              <a:t>opredeliti</a:t>
            </a:r>
            <a:r>
              <a:rPr lang="en-GB" sz="2000" dirty="0">
                <a:solidFill>
                  <a:srgbClr val="414141"/>
                </a:solidFill>
              </a:rPr>
              <a:t> </a:t>
            </a:r>
            <a:r>
              <a:rPr lang="en-GB" sz="2000" dirty="0" err="1">
                <a:solidFill>
                  <a:srgbClr val="414141"/>
                </a:solidFill>
              </a:rPr>
              <a:t>alternativno</a:t>
            </a:r>
            <a:r>
              <a:rPr lang="en-GB" sz="2000" dirty="0">
                <a:solidFill>
                  <a:srgbClr val="414141"/>
                </a:solidFill>
              </a:rPr>
              <a:t> </a:t>
            </a:r>
            <a:r>
              <a:rPr lang="en-GB" sz="2000" dirty="0" err="1">
                <a:solidFill>
                  <a:srgbClr val="414141"/>
                </a:solidFill>
              </a:rPr>
              <a:t>nastanitev</a:t>
            </a:r>
            <a:r>
              <a:rPr lang="en-GB" sz="2000" dirty="0">
                <a:solidFill>
                  <a:srgbClr val="414141"/>
                </a:solidFill>
              </a:rPr>
              <a:t> in </a:t>
            </a:r>
            <a:r>
              <a:rPr lang="en-GB" sz="2000" dirty="0" err="1">
                <a:solidFill>
                  <a:srgbClr val="414141"/>
                </a:solidFill>
              </a:rPr>
              <a:t>prepoznati</a:t>
            </a:r>
            <a:r>
              <a:rPr lang="en-GB" sz="2000" dirty="0">
                <a:solidFill>
                  <a:srgbClr val="414141"/>
                </a:solidFill>
              </a:rPr>
              <a:t> </a:t>
            </a:r>
            <a:r>
              <a:rPr lang="en-GB" sz="2000" dirty="0" err="1">
                <a:solidFill>
                  <a:srgbClr val="414141"/>
                </a:solidFill>
              </a:rPr>
              <a:t>njene</a:t>
            </a:r>
            <a:r>
              <a:rPr lang="en-GB" sz="2000" dirty="0">
                <a:solidFill>
                  <a:srgbClr val="414141"/>
                </a:solidFill>
              </a:rPr>
              <a:t> </a:t>
            </a:r>
            <a:r>
              <a:rPr lang="en-GB" sz="2000" dirty="0" err="1">
                <a:solidFill>
                  <a:srgbClr val="414141"/>
                </a:solidFill>
              </a:rPr>
              <a:t>ključne</a:t>
            </a:r>
            <a:r>
              <a:rPr lang="en-GB" sz="2000" dirty="0">
                <a:solidFill>
                  <a:srgbClr val="414141"/>
                </a:solidFill>
              </a:rPr>
              <a:t> </a:t>
            </a:r>
            <a:r>
              <a:rPr lang="en-GB" sz="2000" dirty="0" err="1">
                <a:solidFill>
                  <a:srgbClr val="414141"/>
                </a:solidFill>
              </a:rPr>
              <a:t>vrste</a:t>
            </a:r>
            <a:r>
              <a:rPr lang="en-GB" sz="2000" dirty="0">
                <a:solidFill>
                  <a:srgbClr val="414141"/>
                </a:solidFill>
              </a:rPr>
              <a:t>, </a:t>
            </a:r>
            <a:r>
              <a:rPr lang="en-GB" sz="2000" dirty="0" err="1">
                <a:solidFill>
                  <a:srgbClr val="414141"/>
                </a:solidFill>
              </a:rPr>
              <a:t>trende</a:t>
            </a:r>
            <a:r>
              <a:rPr lang="en-GB" sz="2000" dirty="0">
                <a:solidFill>
                  <a:srgbClr val="414141"/>
                </a:solidFill>
              </a:rPr>
              <a:t> in </a:t>
            </a:r>
            <a:r>
              <a:rPr lang="en-GB" sz="2000" dirty="0" err="1">
                <a:solidFill>
                  <a:srgbClr val="414141"/>
                </a:solidFill>
              </a:rPr>
              <a:t>poslovne</a:t>
            </a:r>
            <a:r>
              <a:rPr lang="en-GB" sz="2000" dirty="0">
                <a:solidFill>
                  <a:srgbClr val="414141"/>
                </a:solidFill>
              </a:rPr>
              <a:t> </a:t>
            </a:r>
            <a:r>
              <a:rPr lang="en-GB" sz="2000" dirty="0" err="1">
                <a:solidFill>
                  <a:srgbClr val="414141"/>
                </a:solidFill>
              </a:rPr>
              <a:t>možnosti</a:t>
            </a:r>
            <a:r>
              <a:rPr lang="en-GB" sz="2000" dirty="0">
                <a:solidFill>
                  <a:srgbClr val="414141"/>
                </a:solidFill>
              </a:rPr>
              <a:t>. </a:t>
            </a:r>
          </a:p>
          <a:p>
            <a:pPr>
              <a:lnSpc>
                <a:spcPts val="2100"/>
              </a:lnSpc>
              <a:spcBef>
                <a:spcPts val="0"/>
              </a:spcBef>
            </a:pPr>
            <a:br>
              <a:rPr lang="en-GB" sz="2000" dirty="0">
                <a:solidFill>
                  <a:srgbClr val="414141"/>
                </a:solidFill>
              </a:rPr>
            </a:br>
            <a:endParaRPr lang="en-GB" sz="2000" dirty="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162044" y="3524435"/>
            <a:ext cx="700387" cy="689518"/>
          </a:xfrm>
        </p:spPr>
        <p:txBody>
          <a:bodyPr anchor="b"/>
          <a:lstStyle/>
          <a:p>
            <a:r>
              <a:rPr lang="en-US" sz="3600" b="1" dirty="0"/>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5864958" y="3592820"/>
            <a:ext cx="6198848" cy="545731"/>
          </a:xfrm>
        </p:spPr>
        <p:txBody>
          <a:bodyPr anchor="t"/>
          <a:lstStyle/>
          <a:p>
            <a:pPr>
              <a:lnSpc>
                <a:spcPts val="2340"/>
              </a:lnSpc>
              <a:spcBef>
                <a:spcPts val="0"/>
              </a:spcBef>
            </a:pPr>
            <a:r>
              <a:rPr lang="en-US" b="1" dirty="0">
                <a:solidFill>
                  <a:srgbClr val="EC7C69"/>
                </a:solidFill>
              </a:rPr>
              <a:t>Zakaj je to zdaj pomembno: spreminjajoče se motivacije gostov in spremembe na trgu</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5845421" y="4292101"/>
            <a:ext cx="5908745" cy="384016"/>
          </a:xfrm>
        </p:spPr>
        <p:txBody>
          <a:bodyPr lIns="91440" tIns="45720" rIns="91440" bIns="45720" anchor="t">
            <a:noAutofit/>
          </a:bodyPr>
          <a:lstStyle/>
          <a:p>
            <a:pPr marL="342900" indent="-342900">
              <a:lnSpc>
                <a:spcPts val="2100"/>
              </a:lnSpc>
              <a:buFont typeface="Arial" panose="020B0604020202020204" pitchFamily="34" charset="0"/>
              <a:buChar char="•"/>
            </a:pPr>
            <a:r>
              <a:rPr lang="en-GB" sz="2000" dirty="0" err="1">
                <a:solidFill>
                  <a:srgbClr val="414141"/>
                </a:solidFill>
              </a:rPr>
              <a:t>Seznaniti</a:t>
            </a:r>
            <a:r>
              <a:rPr lang="en-GB" sz="2000" dirty="0">
                <a:solidFill>
                  <a:srgbClr val="414141"/>
                </a:solidFill>
              </a:rPr>
              <a:t> se s </a:t>
            </a:r>
            <a:r>
              <a:rPr lang="en-GB" sz="2000" dirty="0" err="1">
                <a:solidFill>
                  <a:srgbClr val="414141"/>
                </a:solidFill>
              </a:rPr>
              <a:t>tem</a:t>
            </a:r>
            <a:r>
              <a:rPr lang="en-GB" sz="2000" dirty="0">
                <a:solidFill>
                  <a:srgbClr val="414141"/>
                </a:solidFill>
              </a:rPr>
              <a:t>, </a:t>
            </a:r>
            <a:r>
              <a:rPr lang="en-GB" sz="2000" dirty="0" err="1">
                <a:solidFill>
                  <a:srgbClr val="414141"/>
                </a:solidFill>
              </a:rPr>
              <a:t>kako</a:t>
            </a:r>
            <a:r>
              <a:rPr lang="en-GB" sz="2000" dirty="0">
                <a:solidFill>
                  <a:srgbClr val="414141"/>
                </a:solidFill>
              </a:rPr>
              <a:t> </a:t>
            </a:r>
            <a:r>
              <a:rPr lang="en-GB" sz="2000" dirty="0" err="1">
                <a:solidFill>
                  <a:srgbClr val="414141"/>
                </a:solidFill>
              </a:rPr>
              <a:t>današnji</a:t>
            </a:r>
            <a:r>
              <a:rPr lang="en-GB" sz="2000" dirty="0">
                <a:solidFill>
                  <a:srgbClr val="414141"/>
                </a:solidFill>
              </a:rPr>
              <a:t> </a:t>
            </a:r>
            <a:r>
              <a:rPr lang="en-GB" sz="2000" dirty="0" err="1">
                <a:solidFill>
                  <a:srgbClr val="414141"/>
                </a:solidFill>
              </a:rPr>
              <a:t>popotniki</a:t>
            </a:r>
            <a:r>
              <a:rPr lang="en-GB" sz="2000" dirty="0">
                <a:solidFill>
                  <a:srgbClr val="414141"/>
                </a:solidFill>
              </a:rPr>
              <a:t> </a:t>
            </a:r>
            <a:r>
              <a:rPr lang="en-US" sz="2000" dirty="0" err="1">
                <a:solidFill>
                  <a:srgbClr val="414141"/>
                </a:solidFill>
              </a:rPr>
              <a:t>iščejo</a:t>
            </a:r>
            <a:r>
              <a:rPr lang="en-US" sz="2000" dirty="0">
                <a:solidFill>
                  <a:srgbClr val="414141"/>
                </a:solidFill>
              </a:rPr>
              <a:t> </a:t>
            </a:r>
            <a:r>
              <a:rPr lang="en-US" sz="2000" dirty="0" err="1">
                <a:solidFill>
                  <a:srgbClr val="414141"/>
                </a:solidFill>
              </a:rPr>
              <a:t>več</a:t>
            </a:r>
            <a:r>
              <a:rPr lang="en-US" sz="2000" dirty="0">
                <a:solidFill>
                  <a:srgbClr val="414141"/>
                </a:solidFill>
              </a:rPr>
              <a:t> </a:t>
            </a:r>
            <a:r>
              <a:rPr lang="en-US" sz="2000" dirty="0" err="1">
                <a:solidFill>
                  <a:srgbClr val="414141"/>
                </a:solidFill>
              </a:rPr>
              <a:t>kot</a:t>
            </a:r>
            <a:r>
              <a:rPr lang="en-US" sz="2000" dirty="0">
                <a:solidFill>
                  <a:srgbClr val="414141"/>
                </a:solidFill>
              </a:rPr>
              <a:t> le mesto za </a:t>
            </a:r>
            <a:r>
              <a:rPr lang="en-US" sz="2000" dirty="0" err="1">
                <a:solidFill>
                  <a:srgbClr val="414141"/>
                </a:solidFill>
              </a:rPr>
              <a:t>spanje</a:t>
            </a:r>
            <a:r>
              <a:rPr lang="en-US" sz="2000" dirty="0">
                <a:solidFill>
                  <a:srgbClr val="414141"/>
                </a:solidFill>
              </a:rPr>
              <a:t>. </a:t>
            </a:r>
            <a:r>
              <a:rPr lang="en-US" sz="2000" dirty="0" err="1">
                <a:solidFill>
                  <a:srgbClr val="414141"/>
                </a:solidFill>
              </a:rPr>
              <a:t>Naučiti</a:t>
            </a:r>
            <a:r>
              <a:rPr lang="en-US" sz="2000" dirty="0">
                <a:solidFill>
                  <a:srgbClr val="414141"/>
                </a:solidFill>
              </a:rPr>
              <a:t> se, </a:t>
            </a:r>
            <a:r>
              <a:rPr lang="en-GB" sz="2000" dirty="0" err="1">
                <a:solidFill>
                  <a:srgbClr val="414141"/>
                </a:solidFill>
              </a:rPr>
              <a:t>kako</a:t>
            </a:r>
            <a:r>
              <a:rPr lang="en-GB" sz="2000" dirty="0">
                <a:solidFill>
                  <a:srgbClr val="414141"/>
                </a:solidFill>
              </a:rPr>
              <a:t> </a:t>
            </a:r>
            <a:r>
              <a:rPr lang="en-US" sz="2000" dirty="0" err="1">
                <a:solidFill>
                  <a:srgbClr val="414141"/>
                </a:solidFill>
              </a:rPr>
              <a:t>hrepenijo</a:t>
            </a:r>
            <a:r>
              <a:rPr lang="en-US" sz="2000" dirty="0">
                <a:solidFill>
                  <a:srgbClr val="414141"/>
                </a:solidFill>
              </a:rPr>
              <a:t> po </a:t>
            </a:r>
            <a:r>
              <a:rPr lang="en-US" sz="2000" dirty="0" err="1">
                <a:solidFill>
                  <a:srgbClr val="414141"/>
                </a:solidFill>
              </a:rPr>
              <a:t>avtentičnih</a:t>
            </a:r>
            <a:r>
              <a:rPr lang="en-US" sz="2000" dirty="0">
                <a:solidFill>
                  <a:srgbClr val="414141"/>
                </a:solidFill>
              </a:rPr>
              <a:t>, </a:t>
            </a:r>
            <a:r>
              <a:rPr lang="en-US" sz="2000" dirty="0" err="1">
                <a:solidFill>
                  <a:srgbClr val="414141"/>
                </a:solidFill>
              </a:rPr>
              <a:t>pomembnih</a:t>
            </a:r>
            <a:r>
              <a:rPr lang="en-US" sz="2000" dirty="0">
                <a:solidFill>
                  <a:srgbClr val="414141"/>
                </a:solidFill>
              </a:rPr>
              <a:t> </a:t>
            </a:r>
            <a:r>
              <a:rPr lang="en-US" sz="2000" dirty="0" err="1">
                <a:solidFill>
                  <a:srgbClr val="414141"/>
                </a:solidFill>
              </a:rPr>
              <a:t>bivanjih</a:t>
            </a:r>
            <a:r>
              <a:rPr lang="en-US" sz="2000" dirty="0">
                <a:solidFill>
                  <a:srgbClr val="414141"/>
                </a:solidFill>
              </a:rPr>
              <a:t>, </a:t>
            </a:r>
            <a:r>
              <a:rPr lang="en-US" sz="2000" dirty="0" err="1">
                <a:solidFill>
                  <a:srgbClr val="414141"/>
                </a:solidFill>
              </a:rPr>
              <a:t>zakoreninjenih</a:t>
            </a:r>
            <a:r>
              <a:rPr lang="en-US" sz="2000" dirty="0">
                <a:solidFill>
                  <a:srgbClr val="414141"/>
                </a:solidFill>
              </a:rPr>
              <a:t> v </a:t>
            </a:r>
            <a:r>
              <a:rPr lang="en-US" sz="2000" dirty="0" err="1">
                <a:solidFill>
                  <a:srgbClr val="414141"/>
                </a:solidFill>
              </a:rPr>
              <a:t>lokalni</a:t>
            </a:r>
            <a:r>
              <a:rPr lang="en-US" sz="2000" dirty="0">
                <a:solidFill>
                  <a:srgbClr val="414141"/>
                </a:solidFill>
              </a:rPr>
              <a:t> </a:t>
            </a:r>
            <a:r>
              <a:rPr lang="en-US" sz="2000" dirty="0" err="1">
                <a:solidFill>
                  <a:srgbClr val="414141"/>
                </a:solidFill>
              </a:rPr>
              <a:t>kulturi</a:t>
            </a:r>
            <a:r>
              <a:rPr lang="en-US" sz="2000" dirty="0">
                <a:solidFill>
                  <a:srgbClr val="414141"/>
                </a:solidFill>
              </a:rPr>
              <a:t>, </a:t>
            </a:r>
            <a:r>
              <a:rPr lang="en-US" sz="2000" dirty="0" err="1">
                <a:solidFill>
                  <a:srgbClr val="414141"/>
                </a:solidFill>
              </a:rPr>
              <a:t>naravi</a:t>
            </a:r>
            <a:r>
              <a:rPr lang="en-US" sz="2000" dirty="0">
                <a:solidFill>
                  <a:srgbClr val="414141"/>
                </a:solidFill>
              </a:rPr>
              <a:t> in </a:t>
            </a:r>
            <a:r>
              <a:rPr lang="en-US" sz="2000" dirty="0" err="1">
                <a:solidFill>
                  <a:srgbClr val="414141"/>
                </a:solidFill>
              </a:rPr>
              <a:t>skupnosti</a:t>
            </a:r>
            <a:r>
              <a:rPr lang="en-US" sz="2000" dirty="0">
                <a:solidFill>
                  <a:srgbClr val="414141"/>
                </a:solidFill>
              </a:rPr>
              <a:t>. </a:t>
            </a:r>
          </a:p>
          <a:p>
            <a:pPr marL="342900" indent="-342900">
              <a:lnSpc>
                <a:spcPts val="2100"/>
              </a:lnSpc>
              <a:buFont typeface="Arial" panose="020B0604020202020204" pitchFamily="34" charset="0"/>
              <a:buChar char="•"/>
            </a:pPr>
            <a:r>
              <a:rPr lang="en-US" sz="2000" dirty="0" err="1">
                <a:solidFill>
                  <a:srgbClr val="414141"/>
                </a:solidFill>
              </a:rPr>
              <a:t>Naučiti</a:t>
            </a:r>
            <a:r>
              <a:rPr lang="en-US" sz="2000" dirty="0">
                <a:solidFill>
                  <a:srgbClr val="414141"/>
                </a:solidFill>
              </a:rPr>
              <a:t> se, </a:t>
            </a:r>
            <a:r>
              <a:rPr lang="en-US" sz="2000" dirty="0" err="1">
                <a:solidFill>
                  <a:srgbClr val="414141"/>
                </a:solidFill>
              </a:rPr>
              <a:t>kako</a:t>
            </a:r>
            <a:r>
              <a:rPr lang="en-US" sz="2000" dirty="0">
                <a:solidFill>
                  <a:srgbClr val="414141"/>
                </a:solidFill>
              </a:rPr>
              <a:t> </a:t>
            </a:r>
            <a:r>
              <a:rPr lang="en-US" sz="2000" dirty="0" err="1">
                <a:solidFill>
                  <a:srgbClr val="414141"/>
                </a:solidFill>
              </a:rPr>
              <a:t>izkoristiti</a:t>
            </a:r>
            <a:r>
              <a:rPr lang="en-US" sz="2000" dirty="0">
                <a:solidFill>
                  <a:srgbClr val="414141"/>
                </a:solidFill>
              </a:rPr>
              <a:t> </a:t>
            </a:r>
            <a:r>
              <a:rPr lang="en-US" sz="2000" dirty="0" err="1">
                <a:solidFill>
                  <a:srgbClr val="414141"/>
                </a:solidFill>
              </a:rPr>
              <a:t>edinstveno</a:t>
            </a:r>
            <a:r>
              <a:rPr lang="en-US" sz="2000" dirty="0">
                <a:solidFill>
                  <a:srgbClr val="414141"/>
                </a:solidFill>
              </a:rPr>
              <a:t> </a:t>
            </a:r>
            <a:r>
              <a:rPr lang="en-US" sz="2000" dirty="0" err="1">
                <a:solidFill>
                  <a:srgbClr val="414141"/>
                </a:solidFill>
              </a:rPr>
              <a:t>zgodbo</a:t>
            </a:r>
            <a:r>
              <a:rPr lang="en-US" sz="2000" dirty="0">
                <a:solidFill>
                  <a:srgbClr val="414141"/>
                </a:solidFill>
              </a:rPr>
              <a:t> </a:t>
            </a:r>
            <a:r>
              <a:rPr lang="en-US" sz="2000" dirty="0" err="1">
                <a:solidFill>
                  <a:srgbClr val="414141"/>
                </a:solidFill>
              </a:rPr>
              <a:t>lokalnega</a:t>
            </a:r>
            <a:r>
              <a:rPr lang="en-US" sz="2000" dirty="0">
                <a:solidFill>
                  <a:srgbClr val="414141"/>
                </a:solidFill>
              </a:rPr>
              <a:t> </a:t>
            </a:r>
            <a:r>
              <a:rPr lang="en-US" sz="2000" dirty="0" err="1">
                <a:solidFill>
                  <a:srgbClr val="414141"/>
                </a:solidFill>
              </a:rPr>
              <a:t>območja</a:t>
            </a:r>
            <a:r>
              <a:rPr lang="en-US" sz="2000" dirty="0">
                <a:solidFill>
                  <a:srgbClr val="414141"/>
                </a:solidFill>
              </a:rPr>
              <a:t>, </a:t>
            </a:r>
            <a:r>
              <a:rPr lang="en-US" sz="2000" dirty="0" err="1">
                <a:solidFill>
                  <a:srgbClr val="414141"/>
                </a:solidFill>
              </a:rPr>
              <a:t>odkriti</a:t>
            </a:r>
            <a:r>
              <a:rPr lang="en-US" sz="2000" dirty="0">
                <a:solidFill>
                  <a:srgbClr val="414141"/>
                </a:solidFill>
              </a:rPr>
              <a:t> </a:t>
            </a:r>
            <a:r>
              <a:rPr lang="en-US" sz="2000" dirty="0" err="1">
                <a:solidFill>
                  <a:srgbClr val="414141"/>
                </a:solidFill>
              </a:rPr>
              <a:t>nove</a:t>
            </a:r>
            <a:r>
              <a:rPr lang="en-US" sz="2000" dirty="0">
                <a:solidFill>
                  <a:srgbClr val="414141"/>
                </a:solidFill>
              </a:rPr>
              <a:t> </a:t>
            </a:r>
            <a:r>
              <a:rPr lang="en-US" sz="2000" dirty="0" err="1">
                <a:solidFill>
                  <a:srgbClr val="414141"/>
                </a:solidFill>
              </a:rPr>
              <a:t>poslovne</a:t>
            </a:r>
            <a:r>
              <a:rPr lang="en-US" sz="2000" dirty="0">
                <a:solidFill>
                  <a:srgbClr val="414141"/>
                </a:solidFill>
              </a:rPr>
              <a:t> </a:t>
            </a:r>
            <a:r>
              <a:rPr lang="en-US" sz="2000" dirty="0" err="1">
                <a:solidFill>
                  <a:srgbClr val="414141"/>
                </a:solidFill>
              </a:rPr>
              <a:t>priložnosti</a:t>
            </a:r>
            <a:r>
              <a:rPr lang="en-US" sz="2000" dirty="0">
                <a:solidFill>
                  <a:srgbClr val="414141"/>
                </a:solidFill>
              </a:rPr>
              <a:t> in </a:t>
            </a:r>
            <a:r>
              <a:rPr lang="en-US" sz="2000" dirty="0" err="1">
                <a:solidFill>
                  <a:srgbClr val="414141"/>
                </a:solidFill>
              </a:rPr>
              <a:t>zgraditi</a:t>
            </a:r>
            <a:r>
              <a:rPr lang="en-US" sz="2000" dirty="0">
                <a:solidFill>
                  <a:srgbClr val="414141"/>
                </a:solidFill>
              </a:rPr>
              <a:t> </a:t>
            </a:r>
            <a:r>
              <a:rPr lang="en-US" sz="2000" dirty="0" err="1">
                <a:solidFill>
                  <a:srgbClr val="414141"/>
                </a:solidFill>
              </a:rPr>
              <a:t>bolj</a:t>
            </a:r>
            <a:r>
              <a:rPr lang="en-US" sz="2000" dirty="0">
                <a:solidFill>
                  <a:srgbClr val="414141"/>
                </a:solidFill>
              </a:rPr>
              <a:t> </a:t>
            </a:r>
            <a:r>
              <a:rPr lang="en-US" sz="2000" dirty="0" err="1">
                <a:solidFill>
                  <a:srgbClr val="414141"/>
                </a:solidFill>
              </a:rPr>
              <a:t>trajnostno</a:t>
            </a:r>
            <a:r>
              <a:rPr lang="en-US" sz="2000" dirty="0">
                <a:solidFill>
                  <a:srgbClr val="414141"/>
                </a:solidFill>
              </a:rPr>
              <a:t>, </a:t>
            </a:r>
            <a:r>
              <a:rPr lang="en-US" sz="2000" dirty="0" err="1">
                <a:solidFill>
                  <a:srgbClr val="414141"/>
                </a:solidFill>
              </a:rPr>
              <a:t>na</a:t>
            </a:r>
            <a:r>
              <a:rPr lang="en-US" sz="2000" dirty="0">
                <a:solidFill>
                  <a:srgbClr val="414141"/>
                </a:solidFill>
              </a:rPr>
              <a:t> </a:t>
            </a:r>
            <a:r>
              <a:rPr lang="en-US" sz="2000" dirty="0" err="1">
                <a:solidFill>
                  <a:srgbClr val="414141"/>
                </a:solidFill>
              </a:rPr>
              <a:t>kraju</a:t>
            </a:r>
            <a:r>
              <a:rPr lang="en-US" sz="2000" dirty="0">
                <a:solidFill>
                  <a:srgbClr val="414141"/>
                </a:solidFill>
              </a:rPr>
              <a:t> </a:t>
            </a:r>
            <a:r>
              <a:rPr lang="en-US" sz="2000" dirty="0" err="1">
                <a:solidFill>
                  <a:srgbClr val="414141"/>
                </a:solidFill>
              </a:rPr>
              <a:t>temelječo</a:t>
            </a:r>
            <a:r>
              <a:rPr lang="en-US" sz="2000" dirty="0">
                <a:solidFill>
                  <a:srgbClr val="414141"/>
                </a:solidFill>
              </a:rPr>
              <a:t> </a:t>
            </a:r>
            <a:r>
              <a:rPr lang="en-US" sz="2000" dirty="0" err="1">
                <a:solidFill>
                  <a:srgbClr val="414141"/>
                </a:solidFill>
              </a:rPr>
              <a:t>nastanitev</a:t>
            </a:r>
            <a:r>
              <a:rPr lang="en-US" sz="2000" dirty="0">
                <a:solidFill>
                  <a:srgbClr val="414141"/>
                </a:solidFill>
              </a:rPr>
              <a:t>, ki </a:t>
            </a:r>
            <a:r>
              <a:rPr lang="en-US" sz="2000" dirty="0" err="1">
                <a:solidFill>
                  <a:srgbClr val="414141"/>
                </a:solidFill>
              </a:rPr>
              <a:t>resnično</a:t>
            </a:r>
            <a:r>
              <a:rPr lang="en-US" sz="2000" dirty="0">
                <a:solidFill>
                  <a:srgbClr val="414141"/>
                </a:solidFill>
              </a:rPr>
              <a:t> </a:t>
            </a:r>
            <a:r>
              <a:rPr lang="en-US" sz="2000" dirty="0" err="1">
                <a:solidFill>
                  <a:srgbClr val="414141"/>
                </a:solidFill>
              </a:rPr>
              <a:t>povezuje</a:t>
            </a:r>
            <a:r>
              <a:rPr lang="en-US" sz="2000" dirty="0">
                <a:solidFill>
                  <a:srgbClr val="414141"/>
                </a:solidFill>
              </a:rPr>
              <a:t> </a:t>
            </a:r>
            <a:r>
              <a:rPr lang="en-US" sz="2000" dirty="0" err="1">
                <a:solidFill>
                  <a:srgbClr val="414141"/>
                </a:solidFill>
              </a:rPr>
              <a:t>goste</a:t>
            </a:r>
            <a:r>
              <a:rPr lang="en-US" sz="2000" dirty="0">
                <a:solidFill>
                  <a:srgbClr val="414141"/>
                </a:solidFill>
              </a:rPr>
              <a:t>.</a:t>
            </a: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Pregled modula 1</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66149" y="162764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DBDEEE-37E2-4D7D-EEAE-F063628F4288}"/>
              </a:ext>
            </a:extLst>
          </p:cNvPr>
          <p:cNvCxnSpPr>
            <a:cxnSpLocks/>
          </p:cNvCxnSpPr>
          <p:nvPr/>
        </p:nvCxnSpPr>
        <p:spPr>
          <a:xfrm flipH="1">
            <a:off x="5512238" y="423860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52F6186-047A-DA1F-8EFA-770F86E7BEA3}"/>
              </a:ext>
            </a:extLst>
          </p:cNvPr>
          <p:cNvSpPr>
            <a:spLocks noGrp="1"/>
          </p:cNvSpPr>
          <p:nvPr>
            <p:ph type="sldNum" sz="quarter" idx="4"/>
          </p:nvPr>
        </p:nvSpPr>
        <p:spPr>
          <a:xfrm>
            <a:off x="10931439" y="6643327"/>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sp>
        <p:nvSpPr>
          <p:cNvPr id="2" name="TextBox 1">
            <a:extLst>
              <a:ext uri="{FF2B5EF4-FFF2-40B4-BE49-F238E27FC236}">
                <a16:creationId xmlns:a16="http://schemas.microsoft.com/office/drawing/2014/main" id="{DF7D5381-922E-BFA9-B453-DAD6B860A2B2}"/>
              </a:ext>
            </a:extLst>
          </p:cNvPr>
          <p:cNvSpPr txBox="1"/>
          <p:nvPr/>
        </p:nvSpPr>
        <p:spPr>
          <a:xfrm>
            <a:off x="5913804" y="153670"/>
            <a:ext cx="4415332" cy="584775"/>
          </a:xfrm>
          <a:prstGeom prst="rect">
            <a:avLst/>
          </a:prstGeom>
          <a:noFill/>
        </p:spPr>
        <p:txBody>
          <a:bodyPr wrap="square" rtlCol="0">
            <a:spAutoFit/>
          </a:bodyPr>
          <a:lstStyle/>
          <a:p>
            <a:r>
              <a:rPr lang="en-IE" sz="3200" b="1" dirty="0">
                <a:solidFill>
                  <a:srgbClr val="459597"/>
                </a:solidFill>
              </a:rPr>
              <a:t>Cilji učenja</a:t>
            </a:r>
          </a:p>
        </p:txBody>
      </p:sp>
    </p:spTree>
    <p:extLst>
      <p:ext uri="{BB962C8B-B14F-4D97-AF65-F5344CB8AC3E}">
        <p14:creationId xmlns:p14="http://schemas.microsoft.com/office/powerpoint/2010/main" val="2225212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9EDB-7023-D42B-295F-89449F33199F}"/>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2E0503B-D1AD-144F-6B5F-C3FFD1EE08D1}"/>
              </a:ext>
            </a:extLst>
          </p:cNvPr>
          <p:cNvGraphicFramePr>
            <a:graphicFrameLocks noGrp="1"/>
          </p:cNvGraphicFramePr>
          <p:nvPr>
            <p:extLst>
              <p:ext uri="{D42A27DB-BD31-4B8C-83A1-F6EECF244321}">
                <p14:modId xmlns:p14="http://schemas.microsoft.com/office/powerpoint/2010/main" val="705559543"/>
              </p:ext>
            </p:extLst>
          </p:nvPr>
        </p:nvGraphicFramePr>
        <p:xfrm>
          <a:off x="841935" y="1976718"/>
          <a:ext cx="10508130" cy="3240837"/>
        </p:xfrm>
        <a:graphic>
          <a:graphicData uri="http://schemas.openxmlformats.org/drawingml/2006/table">
            <a:tbl>
              <a:tblPr firstRow="1" bandRow="1">
                <a:tableStyleId>{5C22544A-7EE6-4342-B048-85BDC9FD1C3A}</a:tableStyleId>
              </a:tblPr>
              <a:tblGrid>
                <a:gridCol w="2884496">
                  <a:extLst>
                    <a:ext uri="{9D8B030D-6E8A-4147-A177-3AD203B41FA5}">
                      <a16:colId xmlns:a16="http://schemas.microsoft.com/office/drawing/2014/main" val="2947246601"/>
                    </a:ext>
                  </a:extLst>
                </a:gridCol>
                <a:gridCol w="7623634">
                  <a:extLst>
                    <a:ext uri="{9D8B030D-6E8A-4147-A177-3AD203B41FA5}">
                      <a16:colId xmlns:a16="http://schemas.microsoft.com/office/drawing/2014/main" val="4224813332"/>
                    </a:ext>
                  </a:extLst>
                </a:gridCol>
              </a:tblGrid>
              <a:tr h="403315">
                <a:tc>
                  <a:txBody>
                    <a:bodyPr/>
                    <a:lstStyle/>
                    <a:p>
                      <a:r>
                        <a:rPr lang="en-IE" sz="2400"/>
                        <a: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err="1"/>
                        <a:t>Opis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92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dirty="0">
                          <a:solidFill>
                            <a:srgbClr val="414141"/>
                          </a:solidFill>
                          <a:effectLst/>
                          <a:latin typeface="+mn-lt"/>
                          <a:ea typeface="+mn-ea"/>
                          <a:cs typeface="+mn-cs"/>
                        </a:rPr>
                        <a:t>Sedem </a:t>
                      </a:r>
                      <a:r>
                        <a:rPr lang="en-US" sz="1800" b="1" i="0" kern="1200" cap="none" dirty="0" err="1">
                          <a:solidFill>
                            <a:srgbClr val="414141"/>
                          </a:solidFill>
                          <a:effectLst/>
                          <a:latin typeface="+mn-lt"/>
                          <a:ea typeface="+mn-ea"/>
                          <a:cs typeface="+mn-cs"/>
                        </a:rPr>
                        <a:t>potovalnih</a:t>
                      </a:r>
                      <a:r>
                        <a:rPr lang="en-US" sz="1800" b="1" i="0" kern="1200" cap="none" dirty="0">
                          <a:solidFill>
                            <a:srgbClr val="414141"/>
                          </a:solidFill>
                          <a:effectLst/>
                          <a:latin typeface="+mn-lt"/>
                          <a:ea typeface="+mn-ea"/>
                          <a:cs typeface="+mn-cs"/>
                        </a:rPr>
                        <a:t> </a:t>
                      </a:r>
                      <a:r>
                        <a:rPr lang="en-US" sz="1800" b="1" i="0" kern="1200" cap="none" dirty="0" err="1">
                          <a:solidFill>
                            <a:srgbClr val="414141"/>
                          </a:solidFill>
                          <a:effectLst/>
                          <a:latin typeface="+mn-lt"/>
                          <a:ea typeface="+mn-ea"/>
                          <a:cs typeface="+mn-cs"/>
                        </a:rPr>
                        <a:t>trendov</a:t>
                      </a:r>
                      <a:endParaRPr lang="en-US" sz="1800" kern="1200" dirty="0" err="1">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cap="none" dirty="0" err="1">
                          <a:solidFill>
                            <a:srgbClr val="414141"/>
                          </a:solidFill>
                          <a:effectLst/>
                          <a:latin typeface="+mn-lt"/>
                          <a:ea typeface="+mn-ea"/>
                          <a:cs typeface="+mn-cs"/>
                        </a:rPr>
                        <a:t>Nasveti</a:t>
                      </a:r>
                      <a:r>
                        <a:rPr lang="en-US" sz="1800" b="0" i="0" kern="1200" cap="none" dirty="0">
                          <a:solidFill>
                            <a:srgbClr val="414141"/>
                          </a:solidFill>
                          <a:effectLst/>
                          <a:latin typeface="+mn-lt"/>
                          <a:ea typeface="+mn-ea"/>
                          <a:cs typeface="+mn-cs"/>
                        </a:rPr>
                        <a:t> 7 </a:t>
                      </a:r>
                      <a:r>
                        <a:rPr lang="en-US" sz="1800" b="0" i="0" kern="1200" cap="none" dirty="0" err="1">
                          <a:solidFill>
                            <a:srgbClr val="414141"/>
                          </a:solidFill>
                          <a:effectLst/>
                          <a:latin typeface="+mn-lt"/>
                          <a:ea typeface="+mn-ea"/>
                          <a:cs typeface="+mn-cs"/>
                        </a:rPr>
                        <a:t>potovalnih</a:t>
                      </a:r>
                      <a:r>
                        <a:rPr lang="en-US" sz="1800" b="0" i="0" kern="1200" cap="none" dirty="0">
                          <a:solidFill>
                            <a:srgbClr val="414141"/>
                          </a:solidFill>
                          <a:effectLst/>
                          <a:latin typeface="+mn-lt"/>
                          <a:ea typeface="+mn-ea"/>
                          <a:cs typeface="+mn-cs"/>
                        </a:rPr>
                        <a:t> </a:t>
                      </a:r>
                      <a:r>
                        <a:rPr lang="en-US" sz="1800" b="0" i="0" kern="1200" cap="none" dirty="0" err="1">
                          <a:solidFill>
                            <a:srgbClr val="414141"/>
                          </a:solidFill>
                          <a:effectLst/>
                          <a:latin typeface="+mn-lt"/>
                          <a:ea typeface="+mn-ea"/>
                          <a:cs typeface="+mn-cs"/>
                        </a:rPr>
                        <a:t>trendov</a:t>
                      </a:r>
                      <a:r>
                        <a:rPr lang="en-US" sz="1800" b="0" i="0" kern="1200" cap="none" dirty="0">
                          <a:solidFill>
                            <a:srgbClr val="414141"/>
                          </a:solidFill>
                          <a:effectLst/>
                          <a:latin typeface="+mn-lt"/>
                          <a:ea typeface="+mn-ea"/>
                          <a:cs typeface="+mn-cs"/>
                        </a:rPr>
                        <a:t>, ki </a:t>
                      </a:r>
                      <a:r>
                        <a:rPr lang="en-US" sz="1800" b="0" i="0" kern="1200" cap="none" dirty="0" err="1">
                          <a:solidFill>
                            <a:srgbClr val="414141"/>
                          </a:solidFill>
                          <a:effectLst/>
                          <a:latin typeface="+mn-lt"/>
                          <a:ea typeface="+mn-ea"/>
                          <a:cs typeface="+mn-cs"/>
                        </a:rPr>
                        <a:t>bodo</a:t>
                      </a:r>
                      <a:r>
                        <a:rPr lang="en-US" sz="1800" b="0" i="0" kern="1200" cap="none" dirty="0">
                          <a:solidFill>
                            <a:srgbClr val="414141"/>
                          </a:solidFill>
                          <a:effectLst/>
                          <a:latin typeface="+mn-lt"/>
                          <a:ea typeface="+mn-ea"/>
                          <a:cs typeface="+mn-cs"/>
                        </a:rPr>
                        <a:t> </a:t>
                      </a:r>
                      <a:r>
                        <a:rPr lang="en-US" sz="1800" b="0" i="0" kern="1200" cap="none" dirty="0" err="1">
                          <a:solidFill>
                            <a:srgbClr val="414141"/>
                          </a:solidFill>
                          <a:effectLst/>
                          <a:latin typeface="+mn-lt"/>
                          <a:ea typeface="+mn-ea"/>
                          <a:cs typeface="+mn-cs"/>
                        </a:rPr>
                        <a:t>zaznamovali</a:t>
                      </a:r>
                      <a:r>
                        <a:rPr lang="en-US" sz="1800" b="0" i="0" kern="1200" cap="none" dirty="0">
                          <a:solidFill>
                            <a:srgbClr val="414141"/>
                          </a:solidFill>
                          <a:effectLst/>
                          <a:latin typeface="+mn-lt"/>
                          <a:ea typeface="+mn-ea"/>
                          <a:cs typeface="+mn-cs"/>
                        </a:rPr>
                        <a:t> </a:t>
                      </a:r>
                      <a:r>
                        <a:rPr lang="en-US" sz="1800" b="0" i="0" kern="1200" cap="none" dirty="0" err="1">
                          <a:solidFill>
                            <a:srgbClr val="414141"/>
                          </a:solidFill>
                          <a:effectLst/>
                          <a:latin typeface="+mn-lt"/>
                          <a:ea typeface="+mn-ea"/>
                          <a:cs typeface="+mn-cs"/>
                        </a:rPr>
                        <a:t>leto</a:t>
                      </a:r>
                      <a:r>
                        <a:rPr lang="en-US" sz="1800" b="0" i="0" kern="1200" cap="none" dirty="0">
                          <a:solidFill>
                            <a:srgbClr val="414141"/>
                          </a:solidFill>
                          <a:effectLst/>
                          <a:latin typeface="+mn-lt"/>
                          <a:ea typeface="+mn-ea"/>
                          <a:cs typeface="+mn-cs"/>
                        </a:rPr>
                        <a:t> 2025 in </a:t>
                      </a:r>
                      <a:r>
                        <a:rPr lang="en-US" sz="1800" b="0" i="0" kern="1200" cap="none" dirty="0" err="1">
                          <a:solidFill>
                            <a:srgbClr val="414141"/>
                          </a:solidFill>
                          <a:effectLst/>
                          <a:latin typeface="+mn-lt"/>
                          <a:ea typeface="+mn-ea"/>
                          <a:cs typeface="+mn-cs"/>
                        </a:rPr>
                        <a:t>naprej</a:t>
                      </a:r>
                      <a:r>
                        <a:rPr lang="en-US" sz="1800" b="0" i="0" kern="1200" cap="none" dirty="0">
                          <a:solidFill>
                            <a:srgbClr val="414141"/>
                          </a:solidFill>
                          <a:effectLst/>
                          <a:latin typeface="+mn-lt"/>
                          <a:ea typeface="+mn-ea"/>
                          <a:cs typeface="+mn-cs"/>
                        </a:rPr>
                        <a:t>: </a:t>
                      </a:r>
                    </a:p>
                    <a:p>
                      <a:pPr marL="0" indent="0">
                        <a:buClr>
                          <a:srgbClr val="01A54E"/>
                        </a:buClr>
                      </a:pPr>
                      <a:r>
                        <a:rPr lang="en-IE" dirty="0">
                          <a:solidFill>
                            <a:srgbClr val="EC7C69"/>
                          </a:solidFill>
                          <a:hlinkClick r:id="rId2">
                            <a:extLst>
                              <a:ext uri="{A12FA001-AC4F-418D-AE19-62706E023703}">
                                <ahyp:hlinkClr xmlns:ahyp="http://schemas.microsoft.com/office/drawing/2018/hyperlinkcolor" val="tx"/>
                              </a:ext>
                            </a:extLst>
                          </a:hlinkClick>
                        </a:rPr>
                        <a:t>https://www.bbc.com/travel/article/20250106-the-seven-travel-trends-that-will-shape-2025</a:t>
                      </a:r>
                      <a:r>
                        <a:rPr lang="en-IE" dirty="0">
                          <a:solidFill>
                            <a:srgbClr val="EC7C69"/>
                          </a:solidFill>
                        </a:rPr>
                        <a:t> </a:t>
                      </a:r>
                      <a:endParaRPr lang="en-US" sz="1800" kern="1200" dirty="0">
                        <a:solidFill>
                          <a:srgbClr val="EC7C69"/>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92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414141"/>
                          </a:solidFill>
                          <a:latin typeface="+mn-lt"/>
                          <a:ea typeface="+mn-ea"/>
                          <a:cs typeface="+mn-cs"/>
                        </a:rPr>
                        <a:t>Preference </a:t>
                      </a:r>
                      <a:r>
                        <a:rPr lang="en-US" sz="1800" b="1" kern="1200" dirty="0" err="1">
                          <a:solidFill>
                            <a:srgbClr val="414141"/>
                          </a:solidFill>
                          <a:latin typeface="+mn-lt"/>
                          <a:ea typeface="+mn-ea"/>
                          <a:cs typeface="+mn-cs"/>
                        </a:rPr>
                        <a:t>turistov</a:t>
                      </a:r>
                      <a:r>
                        <a:rPr lang="en-US" sz="1800" b="1" kern="1200" dirty="0">
                          <a:solidFill>
                            <a:srgbClr val="414141"/>
                          </a:solidFill>
                          <a:latin typeface="+mn-lt"/>
                          <a:ea typeface="+mn-ea"/>
                          <a:cs typeface="+mn-cs"/>
                        </a:rPr>
                        <a:t> </a:t>
                      </a:r>
                      <a:r>
                        <a:rPr lang="en-US" sz="1800" b="1" kern="1200" dirty="0" err="1">
                          <a:solidFill>
                            <a:srgbClr val="414141"/>
                          </a:solidFill>
                          <a:latin typeface="+mn-lt"/>
                          <a:ea typeface="+mn-ea"/>
                          <a:cs typeface="+mn-cs"/>
                        </a:rPr>
                        <a:t>na</a:t>
                      </a:r>
                      <a:r>
                        <a:rPr lang="en-US" sz="1800" b="1" kern="1200" dirty="0">
                          <a:solidFill>
                            <a:srgbClr val="414141"/>
                          </a:solidFill>
                          <a:latin typeface="+mn-lt"/>
                          <a:ea typeface="+mn-ea"/>
                          <a:cs typeface="+mn-cs"/>
                        </a:rPr>
                        <a:t> novo </a:t>
                      </a:r>
                      <a:r>
                        <a:rPr lang="en-US" sz="1800" b="1" kern="1200" dirty="0" err="1">
                          <a:solidFill>
                            <a:srgbClr val="414141"/>
                          </a:solidFill>
                          <a:latin typeface="+mn-lt"/>
                          <a:ea typeface="+mn-ea"/>
                          <a:cs typeface="+mn-cs"/>
                        </a:rPr>
                        <a:t>opredeljujejo</a:t>
                      </a:r>
                      <a:r>
                        <a:rPr lang="en-US" sz="1800" b="1" kern="1200" dirty="0">
                          <a:solidFill>
                            <a:srgbClr val="414141"/>
                          </a:solidFill>
                          <a:latin typeface="+mn-lt"/>
                          <a:ea typeface="+mn-ea"/>
                          <a:cs typeface="+mn-cs"/>
                        </a:rPr>
                        <a:t> </a:t>
                      </a:r>
                      <a:r>
                        <a:rPr lang="en-US" sz="1800" b="1" kern="1200" dirty="0" err="1">
                          <a:solidFill>
                            <a:srgbClr val="414141"/>
                          </a:solidFill>
                          <a:latin typeface="+mn-lt"/>
                          <a:ea typeface="+mn-ea"/>
                          <a:cs typeface="+mn-cs"/>
                        </a:rPr>
                        <a:t>industrijo</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err="1">
                          <a:solidFill>
                            <a:srgbClr val="414141"/>
                          </a:solidFill>
                          <a:effectLst/>
                          <a:latin typeface="+mn-lt"/>
                          <a:ea typeface="+mn-ea"/>
                          <a:cs typeface="+mn-cs"/>
                        </a:rPr>
                        <a:t>Pregled</a:t>
                      </a:r>
                      <a:r>
                        <a:rPr lang="en-US" sz="1800" b="0" i="0" u="none" kern="1200" cap="none" dirty="0">
                          <a:solidFill>
                            <a:srgbClr val="414141"/>
                          </a:solidFill>
                          <a:effectLst/>
                          <a:latin typeface="+mn-lt"/>
                          <a:ea typeface="+mn-ea"/>
                          <a:cs typeface="+mn-cs"/>
                        </a:rPr>
                        <a:t> </a:t>
                      </a:r>
                      <a:r>
                        <a:rPr lang="en-US" sz="1800" b="0" i="0" u="none" kern="1200" cap="none" dirty="0" err="1">
                          <a:solidFill>
                            <a:srgbClr val="414141"/>
                          </a:solidFill>
                          <a:effectLst/>
                          <a:latin typeface="+mn-lt"/>
                          <a:ea typeface="+mn-ea"/>
                          <a:cs typeface="+mn-cs"/>
                        </a:rPr>
                        <a:t>spreminjajočih</a:t>
                      </a:r>
                      <a:r>
                        <a:rPr lang="en-US" sz="1800" b="0" i="0" u="none" kern="1200" cap="none" dirty="0">
                          <a:solidFill>
                            <a:srgbClr val="414141"/>
                          </a:solidFill>
                          <a:effectLst/>
                          <a:latin typeface="+mn-lt"/>
                          <a:ea typeface="+mn-ea"/>
                          <a:cs typeface="+mn-cs"/>
                        </a:rPr>
                        <a:t> se </a:t>
                      </a:r>
                      <a:r>
                        <a:rPr lang="en-US" sz="1800" b="0" i="0" u="none" kern="1200" cap="none" dirty="0" err="1">
                          <a:solidFill>
                            <a:srgbClr val="414141"/>
                          </a:solidFill>
                          <a:effectLst/>
                          <a:latin typeface="+mn-lt"/>
                          <a:ea typeface="+mn-ea"/>
                          <a:cs typeface="+mn-cs"/>
                        </a:rPr>
                        <a:t>paradigem</a:t>
                      </a:r>
                      <a:r>
                        <a:rPr lang="en-US" sz="1800" b="0" i="0" u="none" kern="1200" cap="none" dirty="0">
                          <a:solidFill>
                            <a:srgbClr val="414141"/>
                          </a:solidFill>
                          <a:effectLst/>
                          <a:latin typeface="+mn-lt"/>
                          <a:ea typeface="+mn-ea"/>
                          <a:cs typeface="+mn-cs"/>
                        </a:rPr>
                        <a:t> glede </a:t>
                      </a:r>
                      <a:r>
                        <a:rPr lang="en-US" sz="1800" b="0" i="0" u="none" kern="1200" cap="none" dirty="0" err="1">
                          <a:solidFill>
                            <a:srgbClr val="414141"/>
                          </a:solidFill>
                          <a:effectLst/>
                          <a:latin typeface="+mn-lt"/>
                          <a:ea typeface="+mn-ea"/>
                          <a:cs typeface="+mn-cs"/>
                        </a:rPr>
                        <a:t>preferenc</a:t>
                      </a:r>
                      <a:r>
                        <a:rPr lang="en-US" sz="1800" b="0" i="0" u="none" kern="1200" cap="none" dirty="0">
                          <a:solidFill>
                            <a:srgbClr val="414141"/>
                          </a:solidFill>
                          <a:effectLst/>
                          <a:latin typeface="+mn-lt"/>
                          <a:ea typeface="+mn-ea"/>
                          <a:cs typeface="+mn-cs"/>
                        </a:rPr>
                        <a:t> </a:t>
                      </a:r>
                      <a:r>
                        <a:rPr lang="en-US" sz="1800" b="0" i="0" u="none" kern="1200" cap="none" dirty="0" err="1">
                          <a:solidFill>
                            <a:srgbClr val="414141"/>
                          </a:solidFill>
                          <a:effectLst/>
                          <a:latin typeface="+mn-lt"/>
                          <a:ea typeface="+mn-ea"/>
                          <a:cs typeface="+mn-cs"/>
                        </a:rPr>
                        <a:t>turistov</a:t>
                      </a:r>
                      <a:r>
                        <a:rPr lang="en-US" sz="1800" b="0" i="0" u="none" kern="1200" cap="none" dirty="0">
                          <a:solidFill>
                            <a:srgbClr val="414141"/>
                          </a:solidFill>
                          <a:effectLst/>
                          <a:latin typeface="+mn-lt"/>
                          <a:ea typeface="+mn-ea"/>
                          <a:cs typeface="+mn-cs"/>
                        </a:rPr>
                        <a:t>:</a:t>
                      </a:r>
                      <a:endParaRPr lang="en-US" sz="1800" b="0" i="0" u="none" kern="1200" cap="none" dirty="0" err="1">
                        <a:solidFill>
                          <a:srgbClr val="41414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EC7C69"/>
                          </a:solidFill>
                          <a:hlinkClick r:id="rId3">
                            <a:extLst>
                              <a:ext uri="{A12FA001-AC4F-418D-AE19-62706E023703}">
                                <ahyp:hlinkClr xmlns:ahyp="http://schemas.microsoft.com/office/drawing/2018/hyperlinkcolor" val="tx"/>
                              </a:ext>
                            </a:extLst>
                          </a:hlinkClick>
                        </a:rPr>
                        <a:t>https://www.linkedin.com/pulse/shifting-paradigms-how-changing-traveler-preferences-reshaping-gaur/</a:t>
                      </a:r>
                      <a:r>
                        <a:rPr lang="en-US" sz="1800" dirty="0">
                          <a:solidFill>
                            <a:srgbClr val="EC7C69"/>
                          </a:solidFill>
                        </a:rPr>
                        <a:t> </a:t>
                      </a:r>
                      <a:endParaRPr lang="en-IE" sz="1800" kern="1200" dirty="0">
                        <a:solidFill>
                          <a:srgbClr val="EC7C69"/>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27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Masovni trg sprejema značilnosti počasnega potovanja</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b="0" i="0" u="none" kern="1200" cap="none" dirty="0" err="1">
                          <a:solidFill>
                            <a:srgbClr val="414141"/>
                          </a:solidFill>
                          <a:effectLst/>
                          <a:latin typeface="+mn-lt"/>
                          <a:ea typeface="+mn-ea"/>
                          <a:cs typeface="+mn-cs"/>
                        </a:rPr>
                        <a:t>Počasno</a:t>
                      </a:r>
                      <a:r>
                        <a:rPr lang="en-US" sz="1800" b="0" i="0" u="none" kern="1200" cap="none" dirty="0">
                          <a:solidFill>
                            <a:srgbClr val="414141"/>
                          </a:solidFill>
                          <a:effectLst/>
                          <a:latin typeface="+mn-lt"/>
                          <a:ea typeface="+mn-ea"/>
                          <a:cs typeface="+mn-cs"/>
                        </a:rPr>
                        <a:t> </a:t>
                      </a:r>
                      <a:r>
                        <a:rPr lang="en-US" sz="1800" b="0" i="0" u="none" kern="1200" cap="none" dirty="0" err="1">
                          <a:solidFill>
                            <a:srgbClr val="414141"/>
                          </a:solidFill>
                          <a:effectLst/>
                          <a:latin typeface="+mn-lt"/>
                          <a:ea typeface="+mn-ea"/>
                          <a:cs typeface="+mn-cs"/>
                        </a:rPr>
                        <a:t>potovanje</a:t>
                      </a:r>
                      <a:r>
                        <a:rPr lang="en-US" sz="1800" b="0" i="0" u="none" kern="1200" cap="none" dirty="0">
                          <a:solidFill>
                            <a:srgbClr val="414141"/>
                          </a:solidFill>
                          <a:effectLst/>
                          <a:latin typeface="+mn-lt"/>
                          <a:ea typeface="+mn-ea"/>
                          <a:cs typeface="+mn-cs"/>
                        </a:rPr>
                        <a:t> je </a:t>
                      </a:r>
                      <a:r>
                        <a:rPr lang="en-US" sz="1800" b="0" i="0" u="none" kern="1200" cap="none" dirty="0" err="1">
                          <a:solidFill>
                            <a:srgbClr val="414141"/>
                          </a:solidFill>
                          <a:effectLst/>
                          <a:latin typeface="+mn-lt"/>
                          <a:ea typeface="+mn-ea"/>
                          <a:cs typeface="+mn-cs"/>
                        </a:rPr>
                        <a:t>ponovno</a:t>
                      </a:r>
                      <a:r>
                        <a:rPr lang="en-US" sz="1800" b="0" i="0" u="none" kern="1200" cap="none" dirty="0">
                          <a:solidFill>
                            <a:srgbClr val="414141"/>
                          </a:solidFill>
                          <a:effectLst/>
                          <a:latin typeface="+mn-lt"/>
                          <a:ea typeface="+mn-ea"/>
                          <a:cs typeface="+mn-cs"/>
                        </a:rPr>
                        <a:t> v </a:t>
                      </a:r>
                      <a:r>
                        <a:rPr lang="en-US" sz="1800" b="0" i="0" u="none" kern="1200" cap="none" dirty="0" err="1">
                          <a:solidFill>
                            <a:srgbClr val="414141"/>
                          </a:solidFill>
                          <a:effectLst/>
                          <a:latin typeface="+mn-lt"/>
                          <a:ea typeface="+mn-ea"/>
                          <a:cs typeface="+mn-cs"/>
                        </a:rPr>
                        <a:t>trendu</a:t>
                      </a:r>
                      <a:r>
                        <a:rPr lang="en-US" sz="1800" b="0" i="0" u="none" kern="1200" cap="none" dirty="0">
                          <a:solidFill>
                            <a:srgbClr val="41414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EC7C69"/>
                          </a:solidFill>
                          <a:effectLst/>
                          <a:latin typeface="+mn-lt"/>
                          <a:ea typeface="+mn-ea"/>
                          <a:cs typeface="+mn-cs"/>
                          <a:hlinkClick r:id="rId4">
                            <a:extLst>
                              <a:ext uri="{A12FA001-AC4F-418D-AE19-62706E023703}">
                                <ahyp:hlinkClr xmlns:ahyp="http://schemas.microsoft.com/office/drawing/2018/hyperlinkcolor" val="tx"/>
                              </a:ext>
                            </a:extLst>
                          </a:hlinkClick>
                        </a:rPr>
                        <a:t>https://www.euromonitor.com/article/mass-market-adopts-slow-travel-features-in-2025</a:t>
                      </a:r>
                      <a:endParaRPr lang="en-US" sz="1800" b="0" i="0" u="none" kern="1200" cap="none" dirty="0">
                        <a:solidFill>
                          <a:srgbClr val="EC7C69"/>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2" name="Freeform 1">
            <a:extLst>
              <a:ext uri="{FF2B5EF4-FFF2-40B4-BE49-F238E27FC236}">
                <a16:creationId xmlns:a16="http://schemas.microsoft.com/office/drawing/2014/main" id="{3F11339C-F1D5-C19C-56A5-1D10F3338495}"/>
              </a:ext>
            </a:extLst>
          </p:cNvPr>
          <p:cNvSpPr/>
          <p:nvPr/>
        </p:nvSpPr>
        <p:spPr>
          <a:xfrm>
            <a:off x="-21946" y="592711"/>
            <a:ext cx="5087955" cy="875479"/>
          </a:xfrm>
          <a:custGeom>
            <a:avLst/>
            <a:gdLst>
              <a:gd name="connsiteX0" fmla="*/ 0 w 5087955"/>
              <a:gd name="connsiteY0" fmla="*/ 0 h 875479"/>
              <a:gd name="connsiteX1" fmla="*/ 4495962 w 5087955"/>
              <a:gd name="connsiteY1" fmla="*/ 0 h 875479"/>
              <a:gd name="connsiteX2" fmla="*/ 5087955 w 5087955"/>
              <a:gd name="connsiteY2" fmla="*/ 473717 h 875479"/>
              <a:gd name="connsiteX3" fmla="*/ 5087955 w 5087955"/>
              <a:gd name="connsiteY3" fmla="*/ 875479 h 875479"/>
              <a:gd name="connsiteX4" fmla="*/ 0 w 5087955"/>
              <a:gd name="connsiteY4" fmla="*/ 875479 h 875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7955" h="875479">
                <a:moveTo>
                  <a:pt x="0" y="0"/>
                </a:moveTo>
                <a:lnTo>
                  <a:pt x="4495962" y="0"/>
                </a:lnTo>
                <a:cubicBezTo>
                  <a:pt x="4821934" y="0"/>
                  <a:pt x="5087955" y="212873"/>
                  <a:pt x="5087955" y="473717"/>
                </a:cubicBezTo>
                <a:lnTo>
                  <a:pt x="5087955"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4E952A5-F9CA-7975-BAF5-E2FBDBB319C1}"/>
              </a:ext>
            </a:extLst>
          </p:cNvPr>
          <p:cNvSpPr txBox="1">
            <a:spLocks/>
          </p:cNvSpPr>
          <p:nvPr/>
        </p:nvSpPr>
        <p:spPr>
          <a:xfrm>
            <a:off x="456170" y="670075"/>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spTree>
    <p:extLst>
      <p:ext uri="{BB962C8B-B14F-4D97-AF65-F5344CB8AC3E}">
        <p14:creationId xmlns:p14="http://schemas.microsoft.com/office/powerpoint/2010/main" val="2020938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662B-5BDD-7AC9-0A64-ED919FCA3E4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7B9712-1C1F-6466-60BA-0277DB81CBD8}"/>
              </a:ext>
            </a:extLst>
          </p:cNvPr>
          <p:cNvSpPr>
            <a:spLocks noGrp="1"/>
          </p:cNvSpPr>
          <p:nvPr>
            <p:ph type="body" sz="quarter" idx="65"/>
          </p:nvPr>
        </p:nvSpPr>
        <p:spPr/>
        <p:txBody>
          <a:bodyPr/>
          <a:lstStyle/>
          <a:p>
            <a:pPr algn="ctr"/>
            <a:r>
              <a:rPr lang="en-GB" sz="1200" dirty="0"/>
              <a:t>Avtor fotografije: </a:t>
            </a:r>
            <a:r>
              <a:rPr lang="fr-FR" sz="1200" dirty="0"/>
              <a:t>Slow Food </a:t>
            </a:r>
            <a:r>
              <a:rPr lang="fr-FR" sz="1200" dirty="0" err="1"/>
              <a:t>Travel</a:t>
            </a:r>
            <a:endParaRPr lang="en-GB" sz="1200" dirty="0"/>
          </a:p>
        </p:txBody>
      </p:sp>
      <p:pic>
        <p:nvPicPr>
          <p:cNvPr id="17" name="Picture Placeholder 16">
            <a:extLst>
              <a:ext uri="{FF2B5EF4-FFF2-40B4-BE49-F238E27FC236}">
                <a16:creationId xmlns:a16="http://schemas.microsoft.com/office/drawing/2014/main" id="{898D0CD9-A1AC-6790-F6BA-776D53F795A9}"/>
              </a:ext>
            </a:extLst>
          </p:cNvPr>
          <p:cNvPicPr>
            <a:picLocks noGrp="1" noChangeAspect="1"/>
          </p:cNvPicPr>
          <p:nvPr>
            <p:ph type="pic" sz="quarter" idx="13"/>
          </p:nvPr>
        </p:nvPicPr>
        <p:blipFill>
          <a:blip r:embed="rId3"/>
          <a:srcRect l="1069" r="1069"/>
          <a:stretch/>
        </p:blipFill>
        <p:spPr>
          <a:xfrm>
            <a:off x="6966760" y="2884487"/>
            <a:ext cx="3896842" cy="3973513"/>
          </a:xfrm>
        </p:spPr>
      </p:pic>
      <p:sp>
        <p:nvSpPr>
          <p:cNvPr id="6" name="Text Placeholder 3">
            <a:extLst>
              <a:ext uri="{FF2B5EF4-FFF2-40B4-BE49-F238E27FC236}">
                <a16:creationId xmlns:a16="http://schemas.microsoft.com/office/drawing/2014/main" id="{B1BFFDAB-E617-31FA-238C-599944EF984C}"/>
              </a:ext>
            </a:extLst>
          </p:cNvPr>
          <p:cNvSpPr txBox="1">
            <a:spLocks/>
          </p:cNvSpPr>
          <p:nvPr/>
        </p:nvSpPr>
        <p:spPr>
          <a:xfrm>
            <a:off x="583758" y="1548811"/>
            <a:ext cx="5998604" cy="420891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IE" sz="2400" b="1" dirty="0">
                <a:solidFill>
                  <a:srgbClr val="EC7C69"/>
                </a:solidFill>
              </a:rPr>
              <a:t>Nove preference </a:t>
            </a:r>
            <a:r>
              <a:rPr lang="en-IE" sz="2400" b="1" err="1">
                <a:solidFill>
                  <a:srgbClr val="EC7C69"/>
                </a:solidFill>
              </a:rPr>
              <a:t>turistov</a:t>
            </a:r>
            <a:r>
              <a:rPr lang="en-IE" sz="2400" b="1">
                <a:solidFill>
                  <a:srgbClr val="EC7C69"/>
                </a:solidFill>
              </a:rPr>
              <a:t> </a:t>
            </a:r>
          </a:p>
          <a:p>
            <a:pPr marL="360045">
              <a:lnSpc>
                <a:spcPts val="2340"/>
              </a:lnSpc>
              <a:buClr>
                <a:srgbClr val="459597"/>
              </a:buClr>
            </a:pPr>
            <a:r>
              <a:rPr lang="en-IE" err="1"/>
              <a:t>Današnji</a:t>
            </a:r>
            <a:r>
              <a:rPr lang="en-IE"/>
              <a:t> </a:t>
            </a:r>
            <a:r>
              <a:rPr lang="en-IE" err="1"/>
              <a:t>turisti</a:t>
            </a:r>
            <a:r>
              <a:rPr lang="en-IE"/>
              <a:t> </a:t>
            </a:r>
            <a:r>
              <a:rPr lang="en-IE" err="1"/>
              <a:t>iščejo</a:t>
            </a:r>
            <a:r>
              <a:rPr lang="en-IE"/>
              <a:t> </a:t>
            </a:r>
            <a:r>
              <a:rPr lang="en-IE" err="1"/>
              <a:t>pristna</a:t>
            </a:r>
            <a:r>
              <a:rPr lang="en-IE"/>
              <a:t>, z </a:t>
            </a:r>
            <a:r>
              <a:rPr lang="en-IE" err="1"/>
              <a:t>doživetji</a:t>
            </a:r>
            <a:r>
              <a:rPr lang="en-IE"/>
              <a:t> </a:t>
            </a:r>
            <a:r>
              <a:rPr lang="en-IE" err="1"/>
              <a:t>bogata</a:t>
            </a:r>
            <a:r>
              <a:rPr lang="en-IE"/>
              <a:t> </a:t>
            </a:r>
            <a:r>
              <a:rPr lang="en-IE" err="1"/>
              <a:t>bivanja</a:t>
            </a:r>
            <a:r>
              <a:rPr lang="en-IE"/>
              <a:t>, ki </a:t>
            </a:r>
            <a:r>
              <a:rPr lang="en-IE" err="1"/>
              <a:t>odražajo</a:t>
            </a:r>
            <a:r>
              <a:rPr lang="en-IE"/>
              <a:t> </a:t>
            </a:r>
            <a:r>
              <a:rPr lang="en-IE" err="1"/>
              <a:t>lokalno</a:t>
            </a:r>
            <a:r>
              <a:rPr lang="en-IE"/>
              <a:t> </a:t>
            </a:r>
            <a:r>
              <a:rPr lang="en-IE" err="1"/>
              <a:t>kulturo</a:t>
            </a:r>
            <a:r>
              <a:rPr lang="en-IE"/>
              <a:t>, </a:t>
            </a:r>
            <a:r>
              <a:rPr lang="en-IE" err="1"/>
              <a:t>naravo</a:t>
            </a:r>
            <a:r>
              <a:rPr lang="en-IE"/>
              <a:t> in </a:t>
            </a:r>
            <a:r>
              <a:rPr lang="en-IE" err="1"/>
              <a:t>vrednote</a:t>
            </a:r>
            <a:r>
              <a:rPr lang="en-IE"/>
              <a:t> </a:t>
            </a:r>
            <a:r>
              <a:rPr lang="en-IE" err="1"/>
              <a:t>skupnosti</a:t>
            </a:r>
            <a:r>
              <a:rPr lang="en-IE"/>
              <a:t> – </a:t>
            </a:r>
            <a:r>
              <a:rPr lang="en-IE" err="1"/>
              <a:t>presegajo</a:t>
            </a:r>
            <a:r>
              <a:rPr lang="en-IE"/>
              <a:t> </a:t>
            </a:r>
            <a:r>
              <a:rPr lang="en-IE" err="1"/>
              <a:t>osnovno</a:t>
            </a:r>
            <a:r>
              <a:rPr lang="en-IE"/>
              <a:t> </a:t>
            </a:r>
            <a:r>
              <a:rPr lang="en-IE" err="1"/>
              <a:t>udobje</a:t>
            </a:r>
            <a:r>
              <a:rPr lang="en-IE"/>
              <a:t> in </a:t>
            </a:r>
            <a:r>
              <a:rPr lang="en-IE" err="1"/>
              <a:t>ustvarjajo</a:t>
            </a:r>
            <a:r>
              <a:rPr lang="en-IE"/>
              <a:t> </a:t>
            </a:r>
            <a:r>
              <a:rPr lang="en-IE" err="1"/>
              <a:t>čustvene</a:t>
            </a:r>
            <a:r>
              <a:rPr lang="en-IE"/>
              <a:t>, </a:t>
            </a:r>
            <a:r>
              <a:rPr lang="en-IE" err="1"/>
              <a:t>nepozabne</a:t>
            </a:r>
            <a:r>
              <a:rPr lang="en-IE"/>
              <a:t> </a:t>
            </a:r>
            <a:r>
              <a:rPr lang="en-IE" err="1"/>
              <a:t>vezi</a:t>
            </a:r>
            <a:r>
              <a:rPr lang="en-IE"/>
              <a:t> z </a:t>
            </a:r>
            <a:r>
              <a:rPr lang="en-IE" err="1"/>
              <a:t>mesti</a:t>
            </a:r>
            <a:r>
              <a:rPr lang="en-IE"/>
              <a:t> in </a:t>
            </a:r>
            <a:r>
              <a:rPr lang="en-IE" err="1"/>
              <a:t>ljudmi</a:t>
            </a:r>
            <a:r>
              <a:rPr lang="en-IE"/>
              <a:t>.</a:t>
            </a:r>
            <a:endParaRPr lang="en-IE">
              <a:ea typeface="Calibri"/>
              <a:cs typeface="Calibri"/>
            </a:endParaRPr>
          </a:p>
          <a:p>
            <a:pPr marL="342900" indent="-342900">
              <a:lnSpc>
                <a:spcPts val="2340"/>
              </a:lnSpc>
              <a:buClr>
                <a:srgbClr val="459597"/>
              </a:buClr>
              <a:buFont typeface="Arial" panose="020B0604020202020204" pitchFamily="34" charset="0"/>
              <a:buChar char="•"/>
            </a:pPr>
            <a:endParaRPr lang="en-IE" dirty="0"/>
          </a:p>
          <a:p>
            <a:pPr marL="342900" indent="-342900">
              <a:lnSpc>
                <a:spcPts val="2340"/>
              </a:lnSpc>
              <a:buClr>
                <a:srgbClr val="459597"/>
              </a:buClr>
              <a:buFont typeface="Arial" panose="020B0604020202020204" pitchFamily="34" charset="0"/>
              <a:buChar char="•"/>
            </a:pPr>
            <a:r>
              <a:rPr lang="en-IE" sz="2400" b="1">
                <a:solidFill>
                  <a:srgbClr val="EC7C69"/>
                </a:solidFill>
              </a:rPr>
              <a:t>Novi </a:t>
            </a:r>
            <a:r>
              <a:rPr lang="en-IE" sz="2400" b="1" err="1">
                <a:solidFill>
                  <a:srgbClr val="EC7C69"/>
                </a:solidFill>
              </a:rPr>
              <a:t>potovalni</a:t>
            </a:r>
            <a:r>
              <a:rPr lang="en-IE" sz="2400" b="1">
                <a:solidFill>
                  <a:srgbClr val="EC7C69"/>
                </a:solidFill>
              </a:rPr>
              <a:t> </a:t>
            </a:r>
            <a:r>
              <a:rPr lang="en-IE" sz="2400" b="1" err="1">
                <a:solidFill>
                  <a:srgbClr val="EC7C69"/>
                </a:solidFill>
              </a:rPr>
              <a:t>trendi</a:t>
            </a:r>
            <a:r>
              <a:rPr lang="en-IE" b="1">
                <a:solidFill>
                  <a:srgbClr val="EC7C69"/>
                </a:solidFill>
              </a:rPr>
              <a:t> </a:t>
            </a:r>
            <a:endParaRPr lang="en-IE" b="1">
              <a:solidFill>
                <a:srgbClr val="EC7C69"/>
              </a:solidFill>
              <a:ea typeface="Calibri"/>
              <a:cs typeface="Calibri"/>
            </a:endParaRPr>
          </a:p>
          <a:p>
            <a:pPr marL="320675">
              <a:lnSpc>
                <a:spcPts val="2340"/>
              </a:lnSpc>
              <a:buClr>
                <a:srgbClr val="459597"/>
              </a:buClr>
            </a:pPr>
            <a:r>
              <a:rPr lang="en-IE" dirty="0" err="1"/>
              <a:t>Sodobni</a:t>
            </a:r>
            <a:r>
              <a:rPr lang="en-IE" dirty="0"/>
              <a:t> </a:t>
            </a:r>
            <a:r>
              <a:rPr lang="en-IE" dirty="0" err="1"/>
              <a:t>turizem</a:t>
            </a:r>
            <a:r>
              <a:rPr lang="en-IE" dirty="0"/>
              <a:t> se </a:t>
            </a:r>
            <a:r>
              <a:rPr lang="en-IE" dirty="0" err="1"/>
              <a:t>premika</a:t>
            </a:r>
            <a:r>
              <a:rPr lang="en-IE" dirty="0"/>
              <a:t> v </a:t>
            </a:r>
            <a:r>
              <a:rPr lang="en-IE" dirty="0" err="1"/>
              <a:t>smeri</a:t>
            </a:r>
            <a:r>
              <a:rPr lang="en-IE" dirty="0"/>
              <a:t> </a:t>
            </a:r>
            <a:r>
              <a:rPr lang="en-IE" dirty="0" err="1"/>
              <a:t>počasnejšega</a:t>
            </a:r>
            <a:r>
              <a:rPr lang="en-IE" dirty="0"/>
              <a:t>, </a:t>
            </a:r>
            <a:r>
              <a:rPr lang="en-IE" dirty="0" err="1"/>
              <a:t>bolj</a:t>
            </a:r>
            <a:r>
              <a:rPr lang="en-IE" dirty="0"/>
              <a:t> </a:t>
            </a:r>
            <a:r>
              <a:rPr lang="en-IE" dirty="0" err="1"/>
              <a:t>trajnostnega</a:t>
            </a:r>
            <a:r>
              <a:rPr lang="en-IE" dirty="0"/>
              <a:t> </a:t>
            </a:r>
            <a:r>
              <a:rPr lang="en-IE" dirty="0" err="1"/>
              <a:t>potovanja</a:t>
            </a:r>
            <a:r>
              <a:rPr lang="en-IE" dirty="0"/>
              <a:t>, </a:t>
            </a:r>
            <a:r>
              <a:rPr lang="en-IE" dirty="0" err="1"/>
              <a:t>usmerjenega</a:t>
            </a:r>
            <a:r>
              <a:rPr lang="en-IE" dirty="0"/>
              <a:t> v </a:t>
            </a:r>
            <a:r>
              <a:rPr lang="en-IE" dirty="0" err="1"/>
              <a:t>pomen</a:t>
            </a:r>
            <a:r>
              <a:rPr lang="en-IE" dirty="0"/>
              <a:t>, dobro </a:t>
            </a:r>
            <a:r>
              <a:rPr lang="en-IE" dirty="0" err="1"/>
              <a:t>počutje</a:t>
            </a:r>
            <a:r>
              <a:rPr lang="en-IE" dirty="0"/>
              <a:t> in </a:t>
            </a:r>
            <a:r>
              <a:rPr lang="en-IE" dirty="0" err="1"/>
              <a:t>namen</a:t>
            </a:r>
            <a:r>
              <a:rPr lang="en-IE" dirty="0"/>
              <a:t> – </a:t>
            </a:r>
            <a:r>
              <a:rPr lang="en-IE" dirty="0" err="1"/>
              <a:t>daje</a:t>
            </a:r>
            <a:r>
              <a:rPr lang="en-IE" dirty="0"/>
              <a:t> </a:t>
            </a:r>
            <a:r>
              <a:rPr lang="en-IE" dirty="0" err="1"/>
              <a:t>prednost</a:t>
            </a:r>
            <a:r>
              <a:rPr lang="en-IE" dirty="0"/>
              <a:t> </a:t>
            </a:r>
            <a:r>
              <a:rPr lang="en-IE" dirty="0" err="1"/>
              <a:t>lokalnemu</a:t>
            </a:r>
            <a:r>
              <a:rPr lang="en-IE" dirty="0"/>
              <a:t> </a:t>
            </a:r>
            <a:r>
              <a:rPr lang="en-IE" err="1"/>
              <a:t>raziskovanju</a:t>
            </a:r>
            <a:r>
              <a:rPr lang="en-IE" dirty="0"/>
              <a:t>, </a:t>
            </a:r>
            <a:r>
              <a:rPr lang="en-IE" dirty="0" err="1"/>
              <a:t>etičnim</a:t>
            </a:r>
            <a:r>
              <a:rPr lang="en-IE" dirty="0"/>
              <a:t> </a:t>
            </a:r>
            <a:r>
              <a:rPr lang="en-IE" dirty="0" err="1"/>
              <a:t>izbiram</a:t>
            </a:r>
            <a:r>
              <a:rPr lang="en-IE" dirty="0"/>
              <a:t> in </a:t>
            </a:r>
            <a:r>
              <a:rPr lang="en-IE" dirty="0" err="1"/>
              <a:t>osebnim</a:t>
            </a:r>
            <a:r>
              <a:rPr lang="en-IE" dirty="0"/>
              <a:t> </a:t>
            </a:r>
            <a:r>
              <a:rPr lang="en-IE" dirty="0" err="1"/>
              <a:t>izkušnjam</a:t>
            </a:r>
            <a:r>
              <a:rPr lang="en-IE" dirty="0"/>
              <a:t> pred </a:t>
            </a:r>
            <a:r>
              <a:rPr lang="en-IE" dirty="0" err="1"/>
              <a:t>standardiziranim</a:t>
            </a:r>
            <a:r>
              <a:rPr lang="en-IE" dirty="0"/>
              <a:t> </a:t>
            </a:r>
            <a:r>
              <a:rPr lang="en-IE" dirty="0" err="1"/>
              <a:t>masovnim</a:t>
            </a:r>
            <a:r>
              <a:rPr lang="en-IE" dirty="0"/>
              <a:t> </a:t>
            </a:r>
            <a:r>
              <a:rPr lang="en-IE" dirty="0" err="1"/>
              <a:t>turizmom</a:t>
            </a:r>
            <a:r>
              <a:rPr lang="en-IE" dirty="0"/>
              <a:t>.</a:t>
            </a:r>
          </a:p>
          <a:p>
            <a:pPr>
              <a:lnSpc>
                <a:spcPts val="2340"/>
              </a:lnSpc>
              <a:buClr>
                <a:srgbClr val="459597"/>
              </a:buClr>
            </a:pPr>
            <a:endParaRPr lang="en-GB" dirty="0"/>
          </a:p>
        </p:txBody>
      </p:sp>
      <p:cxnSp>
        <p:nvCxnSpPr>
          <p:cNvPr id="7" name="Straight Connector 6">
            <a:extLst>
              <a:ext uri="{FF2B5EF4-FFF2-40B4-BE49-F238E27FC236}">
                <a16:creationId xmlns:a16="http://schemas.microsoft.com/office/drawing/2014/main" id="{7A1DBED5-C90E-934C-5FA4-C0B90A292687}"/>
              </a:ext>
            </a:extLst>
          </p:cNvPr>
          <p:cNvCxnSpPr>
            <a:cxnSpLocks/>
          </p:cNvCxnSpPr>
          <p:nvPr/>
        </p:nvCxnSpPr>
        <p:spPr>
          <a:xfrm>
            <a:off x="0" y="110027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813A5752-6180-27AD-C127-9359B4EFF6BF}"/>
              </a:ext>
            </a:extLst>
          </p:cNvPr>
          <p:cNvSpPr txBox="1">
            <a:spLocks/>
          </p:cNvSpPr>
          <p:nvPr/>
        </p:nvSpPr>
        <p:spPr>
          <a:xfrm>
            <a:off x="545533" y="441616"/>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Ključne ugotovitve</a:t>
            </a:r>
          </a:p>
          <a:p>
            <a:pPr>
              <a:lnSpc>
                <a:spcPts val="3720"/>
              </a:lnSpc>
            </a:pPr>
            <a:endParaRPr lang="en-US" dirty="0"/>
          </a:p>
        </p:txBody>
      </p:sp>
      <p:sp>
        <p:nvSpPr>
          <p:cNvPr id="14" name="Slide Number Placeholder 5">
            <a:extLst>
              <a:ext uri="{FF2B5EF4-FFF2-40B4-BE49-F238E27FC236}">
                <a16:creationId xmlns:a16="http://schemas.microsoft.com/office/drawing/2014/main" id="{D5AC024C-3140-DCB8-E5A2-3533E6022A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Tree>
    <p:extLst>
      <p:ext uri="{BB962C8B-B14F-4D97-AF65-F5344CB8AC3E}">
        <p14:creationId xmlns:p14="http://schemas.microsoft.com/office/powerpoint/2010/main" val="866636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FDFE2-8A9A-E7AB-28D1-FB75B341E05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DBAD1AC-0F39-D9C0-13D3-4F9AFBDF13E7}"/>
              </a:ext>
            </a:extLst>
          </p:cNvPr>
          <p:cNvSpPr>
            <a:spLocks noGrp="1"/>
          </p:cNvSpPr>
          <p:nvPr>
            <p:ph type="body" sz="quarter" idx="65"/>
          </p:nvPr>
        </p:nvSpPr>
        <p:spPr/>
        <p:txBody>
          <a:bodyPr/>
          <a:lstStyle/>
          <a:p>
            <a:pPr algn="ctr"/>
            <a:r>
              <a:rPr lang="en-GB" sz="1200" dirty="0"/>
              <a:t>Avtor fotografije: </a:t>
            </a:r>
            <a:r>
              <a:rPr lang="fr-FR" sz="1200" dirty="0"/>
              <a:t>Slow Food </a:t>
            </a:r>
            <a:r>
              <a:rPr lang="fr-FR" sz="1200" dirty="0" err="1"/>
              <a:t>Travel</a:t>
            </a:r>
            <a:endParaRPr lang="en-GB" sz="1200" dirty="0"/>
          </a:p>
        </p:txBody>
      </p:sp>
      <p:pic>
        <p:nvPicPr>
          <p:cNvPr id="17" name="Picture Placeholder 16">
            <a:extLst>
              <a:ext uri="{FF2B5EF4-FFF2-40B4-BE49-F238E27FC236}">
                <a16:creationId xmlns:a16="http://schemas.microsoft.com/office/drawing/2014/main" id="{1030E05C-EA51-D6E6-A934-5A39AD567BCF}"/>
              </a:ext>
            </a:extLst>
          </p:cNvPr>
          <p:cNvPicPr>
            <a:picLocks noGrp="1" noChangeAspect="1"/>
          </p:cNvPicPr>
          <p:nvPr>
            <p:ph type="pic" sz="quarter" idx="13"/>
          </p:nvPr>
        </p:nvPicPr>
        <p:blipFill>
          <a:blip r:embed="rId3"/>
          <a:srcRect l="1069" r="1069"/>
          <a:stretch/>
        </p:blipFill>
        <p:spPr>
          <a:xfrm>
            <a:off x="6966760" y="2884487"/>
            <a:ext cx="3896842" cy="3973513"/>
          </a:xfrm>
        </p:spPr>
      </p:pic>
      <p:sp>
        <p:nvSpPr>
          <p:cNvPr id="6" name="Text Placeholder 3">
            <a:extLst>
              <a:ext uri="{FF2B5EF4-FFF2-40B4-BE49-F238E27FC236}">
                <a16:creationId xmlns:a16="http://schemas.microsoft.com/office/drawing/2014/main" id="{B6A7599F-0B3C-BBB3-42D5-CC308BFC1D27}"/>
              </a:ext>
            </a:extLst>
          </p:cNvPr>
          <p:cNvSpPr txBox="1">
            <a:spLocks/>
          </p:cNvSpPr>
          <p:nvPr/>
        </p:nvSpPr>
        <p:spPr>
          <a:xfrm>
            <a:off x="583758" y="1758929"/>
            <a:ext cx="5998604" cy="420891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IE" sz="2400" b="1" dirty="0">
                <a:solidFill>
                  <a:srgbClr val="EC7C69"/>
                </a:solidFill>
              </a:rPr>
              <a:t>Nove </a:t>
            </a:r>
            <a:r>
              <a:rPr lang="en-IE" sz="2400" b="1" dirty="0" err="1">
                <a:solidFill>
                  <a:srgbClr val="EC7C69"/>
                </a:solidFill>
              </a:rPr>
              <a:t>tržne</a:t>
            </a:r>
            <a:r>
              <a:rPr lang="en-IE" sz="2400" b="1" dirty="0">
                <a:solidFill>
                  <a:srgbClr val="EC7C69"/>
                </a:solidFill>
              </a:rPr>
              <a:t> </a:t>
            </a:r>
            <a:r>
              <a:rPr lang="en-IE" sz="2400" b="1" err="1">
                <a:solidFill>
                  <a:srgbClr val="EC7C69"/>
                </a:solidFill>
              </a:rPr>
              <a:t>priložnosti</a:t>
            </a:r>
            <a:r>
              <a:rPr lang="en-IE" sz="2400" dirty="0">
                <a:solidFill>
                  <a:srgbClr val="EC7C69"/>
                </a:solidFill>
              </a:rPr>
              <a:t> </a:t>
            </a:r>
          </a:p>
          <a:p>
            <a:pPr marL="360045">
              <a:lnSpc>
                <a:spcPts val="2340"/>
              </a:lnSpc>
              <a:buClr>
                <a:srgbClr val="459597"/>
              </a:buClr>
            </a:pPr>
            <a:r>
              <a:rPr lang="en-IE" dirty="0" err="1"/>
              <a:t>Te</a:t>
            </a:r>
            <a:r>
              <a:rPr lang="en-IE" dirty="0"/>
              <a:t> </a:t>
            </a:r>
            <a:r>
              <a:rPr lang="en-IE" dirty="0" err="1"/>
              <a:t>spremembe</a:t>
            </a:r>
            <a:r>
              <a:rPr lang="en-IE" dirty="0"/>
              <a:t> </a:t>
            </a:r>
            <a:r>
              <a:rPr lang="en-IE" dirty="0" err="1"/>
              <a:t>odpirajo</a:t>
            </a:r>
            <a:r>
              <a:rPr lang="en-IE" dirty="0"/>
              <a:t> </a:t>
            </a:r>
            <a:r>
              <a:rPr lang="en-IE" dirty="0" err="1"/>
              <a:t>resnične</a:t>
            </a:r>
            <a:r>
              <a:rPr lang="en-IE" dirty="0"/>
              <a:t> </a:t>
            </a:r>
            <a:r>
              <a:rPr lang="en-IE" dirty="0" err="1"/>
              <a:t>priložnosti</a:t>
            </a:r>
            <a:r>
              <a:rPr lang="en-IE" dirty="0"/>
              <a:t> za </a:t>
            </a:r>
            <a:r>
              <a:rPr lang="en-IE" dirty="0" err="1"/>
              <a:t>razvoj</a:t>
            </a:r>
            <a:r>
              <a:rPr lang="en-IE" dirty="0"/>
              <a:t> </a:t>
            </a:r>
            <a:r>
              <a:rPr lang="en-IE" dirty="0" err="1"/>
              <a:t>alternativnih</a:t>
            </a:r>
            <a:r>
              <a:rPr lang="en-IE" dirty="0"/>
              <a:t> </a:t>
            </a:r>
            <a:r>
              <a:rPr lang="en-IE" dirty="0" err="1"/>
              <a:t>nastanitev</a:t>
            </a:r>
            <a:r>
              <a:rPr lang="en-IE" dirty="0"/>
              <a:t>, ki </a:t>
            </a:r>
            <a:r>
              <a:rPr lang="en-IE" dirty="0" err="1"/>
              <a:t>ponujajo</a:t>
            </a:r>
            <a:r>
              <a:rPr lang="en-IE" dirty="0"/>
              <a:t> </a:t>
            </a:r>
            <a:r>
              <a:rPr lang="en-IE" err="1"/>
              <a:t>edinstvena</a:t>
            </a:r>
            <a:r>
              <a:rPr lang="en-IE" dirty="0"/>
              <a:t>, </a:t>
            </a:r>
            <a:r>
              <a:rPr lang="en-IE" dirty="0" err="1"/>
              <a:t>na</a:t>
            </a:r>
            <a:r>
              <a:rPr lang="en-IE" dirty="0"/>
              <a:t> </a:t>
            </a:r>
            <a:r>
              <a:rPr lang="en-IE" dirty="0" err="1"/>
              <a:t>kraju</a:t>
            </a:r>
            <a:r>
              <a:rPr lang="en-IE" dirty="0"/>
              <a:t> </a:t>
            </a:r>
            <a:r>
              <a:rPr lang="en-IE" err="1"/>
              <a:t>zasnovana</a:t>
            </a:r>
            <a:r>
              <a:rPr lang="en-IE" dirty="0"/>
              <a:t> </a:t>
            </a:r>
            <a:r>
              <a:rPr lang="en-IE" err="1"/>
              <a:t>doživetja</a:t>
            </a:r>
            <a:r>
              <a:rPr lang="en-IE" dirty="0"/>
              <a:t>, ki so v </a:t>
            </a:r>
            <a:r>
              <a:rPr lang="en-IE" dirty="0" err="1"/>
              <a:t>skladu</a:t>
            </a:r>
            <a:r>
              <a:rPr lang="en-IE" dirty="0"/>
              <a:t> z </a:t>
            </a:r>
            <a:r>
              <a:rPr lang="en-IE" dirty="0" err="1"/>
              <a:t>vrednotami</a:t>
            </a:r>
            <a:r>
              <a:rPr lang="en-IE" dirty="0"/>
              <a:t> </a:t>
            </a:r>
            <a:r>
              <a:rPr lang="en-IE" dirty="0" err="1"/>
              <a:t>gostov</a:t>
            </a:r>
            <a:r>
              <a:rPr lang="en-IE" dirty="0"/>
              <a:t>, </a:t>
            </a:r>
            <a:r>
              <a:rPr lang="en-IE" dirty="0" err="1"/>
              <a:t>hkrati</a:t>
            </a:r>
            <a:r>
              <a:rPr lang="en-IE" dirty="0"/>
              <a:t> pa </a:t>
            </a:r>
            <a:r>
              <a:rPr lang="en-IE" dirty="0" err="1"/>
              <a:t>podpirajo</a:t>
            </a:r>
            <a:r>
              <a:rPr lang="en-IE" dirty="0"/>
              <a:t> </a:t>
            </a:r>
            <a:r>
              <a:rPr lang="en-IE" dirty="0" err="1"/>
              <a:t>lokalno</a:t>
            </a:r>
            <a:r>
              <a:rPr lang="en-IE" dirty="0"/>
              <a:t> </a:t>
            </a:r>
            <a:r>
              <a:rPr lang="en-IE" dirty="0" err="1"/>
              <a:t>identiteto</a:t>
            </a:r>
            <a:r>
              <a:rPr lang="en-IE" dirty="0"/>
              <a:t>, </a:t>
            </a:r>
            <a:r>
              <a:rPr lang="en-IE" dirty="0" err="1"/>
              <a:t>gospodarstvo</a:t>
            </a:r>
            <a:r>
              <a:rPr lang="en-IE" dirty="0"/>
              <a:t> in </a:t>
            </a:r>
            <a:r>
              <a:rPr lang="en-IE" dirty="0" err="1"/>
              <a:t>trajnost</a:t>
            </a:r>
            <a:r>
              <a:rPr lang="en-IE" dirty="0"/>
              <a:t>.</a:t>
            </a:r>
            <a:endParaRPr lang="en-IE" dirty="0">
              <a:ea typeface="Calibri"/>
              <a:cs typeface="Calibri"/>
            </a:endParaRPr>
          </a:p>
        </p:txBody>
      </p:sp>
      <p:cxnSp>
        <p:nvCxnSpPr>
          <p:cNvPr id="7" name="Straight Connector 6">
            <a:extLst>
              <a:ext uri="{FF2B5EF4-FFF2-40B4-BE49-F238E27FC236}">
                <a16:creationId xmlns:a16="http://schemas.microsoft.com/office/drawing/2014/main" id="{69307177-994A-4A6E-01EC-7D4032A5382C}"/>
              </a:ext>
            </a:extLst>
          </p:cNvPr>
          <p:cNvCxnSpPr>
            <a:cxnSpLocks/>
          </p:cNvCxnSpPr>
          <p:nvPr/>
        </p:nvCxnSpPr>
        <p:spPr>
          <a:xfrm>
            <a:off x="0" y="110027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2DBC64D9-525A-88D2-EF9A-597242FA75BD}"/>
              </a:ext>
            </a:extLst>
          </p:cNvPr>
          <p:cNvSpPr txBox="1">
            <a:spLocks/>
          </p:cNvSpPr>
          <p:nvPr/>
        </p:nvSpPr>
        <p:spPr>
          <a:xfrm>
            <a:off x="545533" y="441616"/>
            <a:ext cx="5388843"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Ključne ugotovitve</a:t>
            </a:r>
          </a:p>
          <a:p>
            <a:pPr>
              <a:lnSpc>
                <a:spcPts val="3720"/>
              </a:lnSpc>
            </a:pPr>
            <a:endParaRPr lang="en-US" dirty="0"/>
          </a:p>
        </p:txBody>
      </p:sp>
      <p:sp>
        <p:nvSpPr>
          <p:cNvPr id="2" name="Slide Number Placeholder 5">
            <a:extLst>
              <a:ext uri="{FF2B5EF4-FFF2-40B4-BE49-F238E27FC236}">
                <a16:creationId xmlns:a16="http://schemas.microsoft.com/office/drawing/2014/main" id="{75E371BD-AB6F-D33F-337E-2CB4E880F9B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pic>
        <p:nvPicPr>
          <p:cNvPr id="4" name="Picture 3">
            <a:extLst>
              <a:ext uri="{FF2B5EF4-FFF2-40B4-BE49-F238E27FC236}">
                <a16:creationId xmlns:a16="http://schemas.microsoft.com/office/drawing/2014/main" id="{3FA5F690-E104-1016-B462-C72B5D28DC79}"/>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37045" y="4195861"/>
            <a:ext cx="3580276" cy="2659133"/>
          </a:xfrm>
          <a:prstGeom prst="rect">
            <a:avLst/>
          </a:prstGeom>
        </p:spPr>
      </p:pic>
    </p:spTree>
    <p:extLst>
      <p:ext uri="{BB962C8B-B14F-4D97-AF65-F5344CB8AC3E}">
        <p14:creationId xmlns:p14="http://schemas.microsoft.com/office/powerpoint/2010/main" val="2100132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Zaključili ste…             Modul 1 (1.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178336"/>
          </a:xfrm>
          <a:prstGeom prst="rect">
            <a:avLst/>
          </a:prstGeom>
          <a:noFill/>
        </p:spPr>
        <p:txBody>
          <a:bodyPr wrap="square" rtlCol="0">
            <a:spAutoFit/>
          </a:bodyPr>
          <a:lstStyle/>
          <a:p>
            <a:pPr algn="ctr">
              <a:lnSpc>
                <a:spcPts val="2520"/>
              </a:lnSpc>
              <a:spcBef>
                <a:spcPts val="0"/>
              </a:spcBef>
            </a:pPr>
            <a:r>
              <a:rPr lang="en-US" sz="2400" b="1" dirty="0">
                <a:solidFill>
                  <a:srgbClr val="459597"/>
                </a:solidFill>
              </a:rPr>
              <a:t>Poglavje 1 </a:t>
            </a:r>
            <a:r>
              <a:rPr lang="en-US" sz="2400" dirty="0">
                <a:solidFill>
                  <a:srgbClr val="414141"/>
                </a:solidFill>
              </a:rPr>
              <a:t>Uvod v alternativno nastanitev</a:t>
            </a:r>
            <a:r>
              <a:rPr lang="en-US" sz="2400" b="1" dirty="0">
                <a:solidFill>
                  <a:srgbClr val="414141"/>
                </a:solidFill>
              </a:rPr>
              <a:t> </a:t>
            </a:r>
          </a:p>
          <a:p>
            <a:pPr algn="ctr">
              <a:spcBef>
                <a:spcPts val="0"/>
              </a:spcBef>
            </a:pPr>
            <a:endParaRPr lang="en-IE" sz="800" dirty="0">
              <a:solidFill>
                <a:srgbClr val="414141"/>
              </a:solidFill>
            </a:endParaRPr>
          </a:p>
          <a:p>
            <a:pPr algn="ctr">
              <a:lnSpc>
                <a:spcPts val="2520"/>
              </a:lnSpc>
              <a:spcBef>
                <a:spcPts val="0"/>
              </a:spcBef>
            </a:pPr>
            <a:r>
              <a:rPr lang="en-US" sz="2400" b="1" dirty="0">
                <a:solidFill>
                  <a:srgbClr val="459597"/>
                </a:solidFill>
              </a:rPr>
              <a:t>Poglavje 2 </a:t>
            </a:r>
            <a:r>
              <a:rPr lang="en-US" sz="2400" dirty="0">
                <a:solidFill>
                  <a:srgbClr val="414141"/>
                </a:solidFill>
              </a:rPr>
              <a:t>Zakaj je to zdaj pomembno</a:t>
            </a: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1 (2.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498936"/>
          </a:xfrm>
          <a:prstGeom prst="rect">
            <a:avLst/>
          </a:prstGeom>
          <a:noFill/>
        </p:spPr>
        <p:txBody>
          <a:bodyPr wrap="square" rtlCol="0">
            <a:spAutoFit/>
          </a:bodyPr>
          <a:lstStyle/>
          <a:p>
            <a:pPr algn="ctr">
              <a:lnSpc>
                <a:spcPts val="2520"/>
              </a:lnSpc>
            </a:pPr>
            <a:r>
              <a:rPr lang="en-IE" sz="2400" b="1" dirty="0">
                <a:solidFill>
                  <a:srgbClr val="EC7C69"/>
                </a:solidFill>
              </a:rPr>
              <a:t>Poglavje 3 </a:t>
            </a:r>
            <a:r>
              <a:rPr lang="en-IE" sz="2400" dirty="0">
                <a:solidFill>
                  <a:srgbClr val="382B1B"/>
                </a:solidFill>
              </a:rPr>
              <a:t>Raziskovanje </a:t>
            </a:r>
          </a:p>
          <a:p>
            <a:pPr algn="ctr">
              <a:lnSpc>
                <a:spcPts val="2520"/>
              </a:lnSpc>
            </a:pPr>
            <a:r>
              <a:rPr lang="en-IE" sz="2400" dirty="0">
                <a:solidFill>
                  <a:srgbClr val="382B1B"/>
                </a:solidFill>
              </a:rPr>
              <a:t>poslovnih modelov</a:t>
            </a:r>
          </a:p>
          <a:p>
            <a:pPr algn="ctr"/>
            <a:endParaRPr lang="en-IE" sz="800" dirty="0">
              <a:solidFill>
                <a:srgbClr val="382B1B"/>
              </a:solidFill>
            </a:endParaRPr>
          </a:p>
          <a:p>
            <a:pPr algn="ctr">
              <a:lnSpc>
                <a:spcPts val="2520"/>
              </a:lnSpc>
            </a:pPr>
            <a:r>
              <a:rPr lang="en-IE" sz="2400" b="1" dirty="0">
                <a:solidFill>
                  <a:srgbClr val="EC7C69"/>
                </a:solidFill>
              </a:rPr>
              <a:t>Poglavje 4 </a:t>
            </a:r>
          </a:p>
          <a:p>
            <a:pPr algn="ctr">
              <a:lnSpc>
                <a:spcPts val="2520"/>
              </a:lnSpc>
            </a:pPr>
            <a:r>
              <a:rPr lang="en-IE" sz="2400" dirty="0">
                <a:solidFill>
                  <a:srgbClr val="382B1B"/>
                </a:solidFill>
              </a:rPr>
              <a:t>Prepoznavanje priložnosti</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47" name="Rectangle 46">
            <a:extLst>
              <a:ext uri="{FF2B5EF4-FFF2-40B4-BE49-F238E27FC236}">
                <a16:creationId xmlns:a16="http://schemas.microsoft.com/office/drawing/2014/main" id="{01996124-7EBE-AC39-8A75-4CFE6D550B36}"/>
              </a:ext>
            </a:extLst>
          </p:cNvPr>
          <p:cNvSpPr/>
          <p:nvPr/>
        </p:nvSpPr>
        <p:spPr>
          <a:xfrm>
            <a:off x="3731848" y="2310039"/>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664398" y="4839777"/>
            <a:ext cx="1966956" cy="1311180"/>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556936" y="5096135"/>
            <a:ext cx="2152571" cy="990015"/>
          </a:xfrm>
          <a:prstGeom prst="rect">
            <a:avLst/>
          </a:prstGeom>
          <a:noFill/>
        </p:spPr>
        <p:txBody>
          <a:bodyPr wrap="square">
            <a:spAutoFit/>
          </a:bodyPr>
          <a:lstStyle/>
          <a:p>
            <a:pPr algn="ctr">
              <a:lnSpc>
                <a:spcPts val="3540"/>
              </a:lnSpc>
            </a:pPr>
            <a:r>
              <a:rPr lang="en-US" sz="3200" b="1" dirty="0">
                <a:solidFill>
                  <a:schemeClr val="bg1"/>
                </a:solidFill>
              </a:rPr>
              <a:t>Naslednje je...</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642124" y="4786312"/>
            <a:ext cx="1859496" cy="1301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111" name="Graphic 108">
            <a:extLst>
              <a:ext uri="{FF2B5EF4-FFF2-40B4-BE49-F238E27FC236}">
                <a16:creationId xmlns:a16="http://schemas.microsoft.com/office/drawing/2014/main" id="{91CDDA12-170A-65F5-D559-FB92A1E76E41}"/>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112" name="Graphic 4">
            <a:extLst>
              <a:ext uri="{FF2B5EF4-FFF2-40B4-BE49-F238E27FC236}">
                <a16:creationId xmlns:a16="http://schemas.microsoft.com/office/drawing/2014/main" id="{2D8CA678-E66A-8E2E-CBC3-227952E0C980}"/>
              </a:ext>
            </a:extLst>
          </p:cNvPr>
          <p:cNvGrpSpPr/>
          <p:nvPr/>
        </p:nvGrpSpPr>
        <p:grpSpPr>
          <a:xfrm>
            <a:off x="3655231" y="881980"/>
            <a:ext cx="2393631" cy="1927534"/>
            <a:chOff x="8109460" y="2812987"/>
            <a:chExt cx="1668214" cy="1383387"/>
          </a:xfrm>
          <a:solidFill>
            <a:srgbClr val="414141"/>
          </a:solidFill>
        </p:grpSpPr>
        <p:sp>
          <p:nvSpPr>
            <p:cNvPr id="114" name="Freeform 70">
              <a:extLst>
                <a:ext uri="{FF2B5EF4-FFF2-40B4-BE49-F238E27FC236}">
                  <a16:creationId xmlns:a16="http://schemas.microsoft.com/office/drawing/2014/main" id="{38B317F6-CFB3-1F80-9FD9-986EABEE8D76}"/>
                </a:ext>
              </a:extLst>
            </p:cNvPr>
            <p:cNvSpPr/>
            <p:nvPr/>
          </p:nvSpPr>
          <p:spPr>
            <a:xfrm>
              <a:off x="9730646" y="3366206"/>
              <a:ext cx="47028" cy="82724"/>
            </a:xfrm>
            <a:custGeom>
              <a:avLst/>
              <a:gdLst>
                <a:gd name="connsiteX0" fmla="*/ 7166 w 47028"/>
                <a:gd name="connsiteY0" fmla="*/ 61936 h 82724"/>
                <a:gd name="connsiteX1" fmla="*/ 8023 w 47028"/>
                <a:gd name="connsiteY1" fmla="*/ 64508 h 82724"/>
                <a:gd name="connsiteX2" fmla="*/ 15096 w 47028"/>
                <a:gd name="connsiteY2" fmla="*/ 82725 h 82724"/>
                <a:gd name="connsiteX3" fmla="*/ 47028 w 47028"/>
                <a:gd name="connsiteY3" fmla="*/ 81439 h 82724"/>
                <a:gd name="connsiteX4" fmla="*/ 23025 w 47028"/>
                <a:gd name="connsiteY4" fmla="*/ 0 h 82724"/>
                <a:gd name="connsiteX5" fmla="*/ 7166 w 47028"/>
                <a:gd name="connsiteY5" fmla="*/ 61936 h 8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28" h="82724">
                  <a:moveTo>
                    <a:pt x="7166" y="61936"/>
                  </a:moveTo>
                  <a:cubicBezTo>
                    <a:pt x="7380" y="62794"/>
                    <a:pt x="7809" y="63651"/>
                    <a:pt x="8023" y="64508"/>
                  </a:cubicBezTo>
                  <a:cubicBezTo>
                    <a:pt x="13810" y="79296"/>
                    <a:pt x="15096" y="82725"/>
                    <a:pt x="15096" y="82725"/>
                  </a:cubicBezTo>
                  <a:cubicBezTo>
                    <a:pt x="19167" y="81653"/>
                    <a:pt x="35670" y="78439"/>
                    <a:pt x="47028" y="81439"/>
                  </a:cubicBezTo>
                  <a:cubicBezTo>
                    <a:pt x="41885" y="58293"/>
                    <a:pt x="38242" y="20145"/>
                    <a:pt x="23025" y="0"/>
                  </a:cubicBezTo>
                  <a:cubicBezTo>
                    <a:pt x="-4192" y="24646"/>
                    <a:pt x="-4192" y="30647"/>
                    <a:pt x="7166" y="61936"/>
                  </a:cubicBezTo>
                  <a:close/>
                </a:path>
              </a:pathLst>
            </a:custGeom>
            <a:grpFill/>
            <a:ln w="2143" cap="flat">
              <a:noFill/>
              <a:prstDash val="solid"/>
              <a:miter/>
            </a:ln>
          </p:spPr>
          <p:txBody>
            <a:bodyPr rtlCol="0" anchor="ctr"/>
            <a:lstStyle/>
            <a:p>
              <a:endParaRPr lang="en-US" dirty="0"/>
            </a:p>
          </p:txBody>
        </p:sp>
        <p:sp>
          <p:nvSpPr>
            <p:cNvPr id="115" name="Freeform 73">
              <a:extLst>
                <a:ext uri="{FF2B5EF4-FFF2-40B4-BE49-F238E27FC236}">
                  <a16:creationId xmlns:a16="http://schemas.microsoft.com/office/drawing/2014/main" id="{EE658722-0E11-54C2-6342-1F14584F97E4}"/>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116" name="Freeform 74">
              <a:extLst>
                <a:ext uri="{FF2B5EF4-FFF2-40B4-BE49-F238E27FC236}">
                  <a16:creationId xmlns:a16="http://schemas.microsoft.com/office/drawing/2014/main" id="{B2E1BB61-28BB-8BFC-F2F2-2450F78C77B5}"/>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117" name="Freeform 75">
              <a:extLst>
                <a:ext uri="{FF2B5EF4-FFF2-40B4-BE49-F238E27FC236}">
                  <a16:creationId xmlns:a16="http://schemas.microsoft.com/office/drawing/2014/main" id="{412D5C83-BA9D-06C7-48A8-889F85DD0F3D}"/>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118" name="Freeform 76">
              <a:extLst>
                <a:ext uri="{FF2B5EF4-FFF2-40B4-BE49-F238E27FC236}">
                  <a16:creationId xmlns:a16="http://schemas.microsoft.com/office/drawing/2014/main" id="{EA5E39D2-AC51-C160-57B9-920C42411E06}"/>
                </a:ext>
              </a:extLst>
            </p:cNvPr>
            <p:cNvSpPr/>
            <p:nvPr/>
          </p:nvSpPr>
          <p:spPr>
            <a:xfrm>
              <a:off x="8412919" y="4088558"/>
              <a:ext cx="118124" cy="17816"/>
            </a:xfrm>
            <a:custGeom>
              <a:avLst/>
              <a:gdLst>
                <a:gd name="connsiteX0" fmla="*/ 109098 w 118124"/>
                <a:gd name="connsiteY0" fmla="*/ 310 h 17816"/>
                <a:gd name="connsiteX1" fmla="*/ 55306 w 118124"/>
                <a:gd name="connsiteY1" fmla="*/ 95 h 17816"/>
                <a:gd name="connsiteX2" fmla="*/ 55306 w 118124"/>
                <a:gd name="connsiteY2" fmla="*/ 95 h 17816"/>
                <a:gd name="connsiteX3" fmla="*/ 6871 w 118124"/>
                <a:gd name="connsiteY3" fmla="*/ 95 h 17816"/>
                <a:gd name="connsiteX4" fmla="*/ 14 w 118124"/>
                <a:gd name="connsiteY4" fmla="*/ 6739 h 17816"/>
                <a:gd name="connsiteX5" fmla="*/ 5585 w 118124"/>
                <a:gd name="connsiteY5" fmla="*/ 15097 h 17816"/>
                <a:gd name="connsiteX6" fmla="*/ 13515 w 118124"/>
                <a:gd name="connsiteY6" fmla="*/ 16383 h 17816"/>
                <a:gd name="connsiteX7" fmla="*/ 109955 w 118124"/>
                <a:gd name="connsiteY7" fmla="*/ 12740 h 17816"/>
                <a:gd name="connsiteX8" fmla="*/ 118099 w 118124"/>
                <a:gd name="connsiteY8" fmla="*/ 7382 h 17816"/>
                <a:gd name="connsiteX9" fmla="*/ 109098 w 118124"/>
                <a:gd name="connsiteY9" fmla="*/ 310 h 1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124" h="17816">
                  <a:moveTo>
                    <a:pt x="109098" y="310"/>
                  </a:moveTo>
                  <a:cubicBezTo>
                    <a:pt x="91096" y="95"/>
                    <a:pt x="73308" y="95"/>
                    <a:pt x="55306" y="95"/>
                  </a:cubicBezTo>
                  <a:cubicBezTo>
                    <a:pt x="55306" y="95"/>
                    <a:pt x="55306" y="95"/>
                    <a:pt x="55306" y="95"/>
                  </a:cubicBezTo>
                  <a:cubicBezTo>
                    <a:pt x="39232" y="95"/>
                    <a:pt x="23159" y="-119"/>
                    <a:pt x="6871" y="95"/>
                  </a:cubicBezTo>
                  <a:cubicBezTo>
                    <a:pt x="3014" y="95"/>
                    <a:pt x="228" y="2667"/>
                    <a:pt x="14" y="6739"/>
                  </a:cubicBezTo>
                  <a:cubicBezTo>
                    <a:pt x="-201" y="10596"/>
                    <a:pt x="2157" y="13597"/>
                    <a:pt x="5585" y="15097"/>
                  </a:cubicBezTo>
                  <a:cubicBezTo>
                    <a:pt x="7943" y="16169"/>
                    <a:pt x="10729" y="15954"/>
                    <a:pt x="13515" y="16383"/>
                  </a:cubicBezTo>
                  <a:cubicBezTo>
                    <a:pt x="45876" y="20026"/>
                    <a:pt x="77809" y="15954"/>
                    <a:pt x="109955" y="12740"/>
                  </a:cubicBezTo>
                  <a:cubicBezTo>
                    <a:pt x="113170" y="12311"/>
                    <a:pt x="117671" y="12097"/>
                    <a:pt x="118099" y="7382"/>
                  </a:cubicBezTo>
                  <a:cubicBezTo>
                    <a:pt x="118528" y="1167"/>
                    <a:pt x="113385" y="310"/>
                    <a:pt x="109098" y="310"/>
                  </a:cubicBezTo>
                  <a:close/>
                </a:path>
              </a:pathLst>
            </a:custGeom>
            <a:grpFill/>
            <a:ln w="2143" cap="flat">
              <a:noFill/>
              <a:prstDash val="solid"/>
              <a:miter/>
            </a:ln>
          </p:spPr>
          <p:txBody>
            <a:bodyPr rtlCol="0" anchor="ctr"/>
            <a:lstStyle/>
            <a:p>
              <a:endParaRPr lang="en-US"/>
            </a:p>
          </p:txBody>
        </p:sp>
        <p:sp>
          <p:nvSpPr>
            <p:cNvPr id="119" name="Freeform 77">
              <a:extLst>
                <a:ext uri="{FF2B5EF4-FFF2-40B4-BE49-F238E27FC236}">
                  <a16:creationId xmlns:a16="http://schemas.microsoft.com/office/drawing/2014/main" id="{04985AB9-225A-010B-831C-4792C5A2B7D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120" name="Freeform 78">
              <a:extLst>
                <a:ext uri="{FF2B5EF4-FFF2-40B4-BE49-F238E27FC236}">
                  <a16:creationId xmlns:a16="http://schemas.microsoft.com/office/drawing/2014/main" id="{7CA70BF9-76BA-CF15-9199-F7FA161CC6AC}"/>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21" name="Freeform 79">
              <a:extLst>
                <a:ext uri="{FF2B5EF4-FFF2-40B4-BE49-F238E27FC236}">
                  <a16:creationId xmlns:a16="http://schemas.microsoft.com/office/drawing/2014/main" id="{7B6C5E26-DB4E-6444-3F4D-19067687DC7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22" name="Freeform 80">
              <a:extLst>
                <a:ext uri="{FF2B5EF4-FFF2-40B4-BE49-F238E27FC236}">
                  <a16:creationId xmlns:a16="http://schemas.microsoft.com/office/drawing/2014/main" id="{FB42F3CA-D009-1EC1-B8D6-58D77C3FACC7}"/>
                </a:ext>
              </a:extLst>
            </p:cNvPr>
            <p:cNvSpPr/>
            <p:nvPr/>
          </p:nvSpPr>
          <p:spPr>
            <a:xfrm>
              <a:off x="9256670" y="4086872"/>
              <a:ext cx="49515" cy="18485"/>
            </a:xfrm>
            <a:custGeom>
              <a:avLst/>
              <a:gdLst>
                <a:gd name="connsiteX0" fmla="*/ 21013 w 49515"/>
                <a:gd name="connsiteY0" fmla="*/ 1139 h 18485"/>
                <a:gd name="connsiteX1" fmla="*/ 10 w 49515"/>
                <a:gd name="connsiteY1" fmla="*/ 9926 h 18485"/>
                <a:gd name="connsiteX2" fmla="*/ 22298 w 49515"/>
                <a:gd name="connsiteY2" fmla="*/ 18284 h 18485"/>
                <a:gd name="connsiteX3" fmla="*/ 49516 w 49515"/>
                <a:gd name="connsiteY3" fmla="*/ 9926 h 18485"/>
                <a:gd name="connsiteX4" fmla="*/ 21013 w 49515"/>
                <a:gd name="connsiteY4" fmla="*/ 1139 h 18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 h="18485">
                  <a:moveTo>
                    <a:pt x="21013" y="1139"/>
                  </a:moveTo>
                  <a:cubicBezTo>
                    <a:pt x="13083" y="67"/>
                    <a:pt x="-419" y="-3147"/>
                    <a:pt x="10" y="9926"/>
                  </a:cubicBezTo>
                  <a:cubicBezTo>
                    <a:pt x="438" y="22999"/>
                    <a:pt x="13726" y="16784"/>
                    <a:pt x="22298" y="18284"/>
                  </a:cubicBezTo>
                  <a:cubicBezTo>
                    <a:pt x="31728" y="16141"/>
                    <a:pt x="49516" y="21927"/>
                    <a:pt x="49516" y="9926"/>
                  </a:cubicBezTo>
                  <a:cubicBezTo>
                    <a:pt x="49302" y="-5934"/>
                    <a:pt x="31299" y="2639"/>
                    <a:pt x="21013" y="1139"/>
                  </a:cubicBezTo>
                  <a:close/>
                </a:path>
              </a:pathLst>
            </a:custGeom>
            <a:grpFill/>
            <a:ln w="2143" cap="flat">
              <a:noFill/>
              <a:prstDash val="solid"/>
              <a:miter/>
            </a:ln>
          </p:spPr>
          <p:txBody>
            <a:bodyPr rtlCol="0" anchor="ctr"/>
            <a:lstStyle/>
            <a:p>
              <a:endParaRPr lang="en-US"/>
            </a:p>
          </p:txBody>
        </p:sp>
        <p:sp>
          <p:nvSpPr>
            <p:cNvPr id="123" name="Freeform 81">
              <a:extLst>
                <a:ext uri="{FF2B5EF4-FFF2-40B4-BE49-F238E27FC236}">
                  <a16:creationId xmlns:a16="http://schemas.microsoft.com/office/drawing/2014/main" id="{A5D87A01-EC86-FC8B-3021-E4F5185D847F}"/>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4" name="TextBox 123">
            <a:extLst>
              <a:ext uri="{FF2B5EF4-FFF2-40B4-BE49-F238E27FC236}">
                <a16:creationId xmlns:a16="http://schemas.microsoft.com/office/drawing/2014/main" id="{045B9096-7057-C7AB-6273-E193CA6B6AC1}"/>
              </a:ext>
            </a:extLst>
          </p:cNvPr>
          <p:cNvSpPr txBox="1"/>
          <p:nvPr/>
        </p:nvSpPr>
        <p:spPr>
          <a:xfrm>
            <a:off x="3656762" y="985697"/>
            <a:ext cx="1990568" cy="970590"/>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28" name="Graphic 125">
            <a:extLst>
              <a:ext uri="{FF2B5EF4-FFF2-40B4-BE49-F238E27FC236}">
                <a16:creationId xmlns:a16="http://schemas.microsoft.com/office/drawing/2014/main" id="{88979D36-FA22-1239-607F-9359F59B65A3}"/>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29" name="Graphic 4">
            <a:extLst>
              <a:ext uri="{FF2B5EF4-FFF2-40B4-BE49-F238E27FC236}">
                <a16:creationId xmlns:a16="http://schemas.microsoft.com/office/drawing/2014/main" id="{D84BCB60-ED83-A8DC-E020-6301255A5DC5}"/>
              </a:ext>
            </a:extLst>
          </p:cNvPr>
          <p:cNvGrpSpPr/>
          <p:nvPr/>
        </p:nvGrpSpPr>
        <p:grpSpPr>
          <a:xfrm>
            <a:off x="6514149" y="3600310"/>
            <a:ext cx="2540597" cy="1848198"/>
            <a:chOff x="7451356" y="3368393"/>
            <a:chExt cx="2245760" cy="1336865"/>
          </a:xfrm>
          <a:solidFill>
            <a:srgbClr val="414141"/>
          </a:solidFill>
        </p:grpSpPr>
        <p:sp>
          <p:nvSpPr>
            <p:cNvPr id="130" name="Freeform 1023">
              <a:extLst>
                <a:ext uri="{FF2B5EF4-FFF2-40B4-BE49-F238E27FC236}">
                  <a16:creationId xmlns:a16="http://schemas.microsoft.com/office/drawing/2014/main" id="{D5A7C996-DB33-75F8-BD46-2489541F73E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131" name="Freeform 1024">
              <a:extLst>
                <a:ext uri="{FF2B5EF4-FFF2-40B4-BE49-F238E27FC236}">
                  <a16:creationId xmlns:a16="http://schemas.microsoft.com/office/drawing/2014/main" id="{9139E82C-B21E-4560-2492-CF2C6732451D}"/>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132" name="Freeform 1025">
              <a:extLst>
                <a:ext uri="{FF2B5EF4-FFF2-40B4-BE49-F238E27FC236}">
                  <a16:creationId xmlns:a16="http://schemas.microsoft.com/office/drawing/2014/main" id="{EA9DC701-91E8-A02D-9411-D8AC901F3901}"/>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133" name="Freeform 1026">
              <a:extLst>
                <a:ext uri="{FF2B5EF4-FFF2-40B4-BE49-F238E27FC236}">
                  <a16:creationId xmlns:a16="http://schemas.microsoft.com/office/drawing/2014/main" id="{A20F4871-632A-0CD0-6C99-EB05BF8FE7C7}"/>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134" name="Freeform 1027">
              <a:extLst>
                <a:ext uri="{FF2B5EF4-FFF2-40B4-BE49-F238E27FC236}">
                  <a16:creationId xmlns:a16="http://schemas.microsoft.com/office/drawing/2014/main" id="{2C8A149A-1DEC-4F29-579D-0B2FBA8A885B}"/>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135" name="Freeform 1028">
              <a:extLst>
                <a:ext uri="{FF2B5EF4-FFF2-40B4-BE49-F238E27FC236}">
                  <a16:creationId xmlns:a16="http://schemas.microsoft.com/office/drawing/2014/main" id="{E7CE979C-24EF-A320-0F27-DD7D7FA8758C}"/>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136" name="Freeform 1029">
              <a:extLst>
                <a:ext uri="{FF2B5EF4-FFF2-40B4-BE49-F238E27FC236}">
                  <a16:creationId xmlns:a16="http://schemas.microsoft.com/office/drawing/2014/main" id="{45C8A8D1-B619-7A2F-1754-413DEB6EBA8B}"/>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137" name="Freeform 1030">
              <a:extLst>
                <a:ext uri="{FF2B5EF4-FFF2-40B4-BE49-F238E27FC236}">
                  <a16:creationId xmlns:a16="http://schemas.microsoft.com/office/drawing/2014/main" id="{FEE42B3B-FD66-7946-CE3D-3859B779B6DD}"/>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138" name="Freeform 1031">
              <a:extLst>
                <a:ext uri="{FF2B5EF4-FFF2-40B4-BE49-F238E27FC236}">
                  <a16:creationId xmlns:a16="http://schemas.microsoft.com/office/drawing/2014/main" id="{E90B4BA4-D49D-6522-B92D-805CCB27C6DB}"/>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139" name="Freeform 1032">
              <a:extLst>
                <a:ext uri="{FF2B5EF4-FFF2-40B4-BE49-F238E27FC236}">
                  <a16:creationId xmlns:a16="http://schemas.microsoft.com/office/drawing/2014/main" id="{222AEAC9-4171-A2A1-5ADC-F3F5AD6D0AA4}"/>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140" name="Freeform 1033">
              <a:extLst>
                <a:ext uri="{FF2B5EF4-FFF2-40B4-BE49-F238E27FC236}">
                  <a16:creationId xmlns:a16="http://schemas.microsoft.com/office/drawing/2014/main" id="{569B5DE1-85FE-E537-5F01-461584797EB4}"/>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141" name="Freeform 1034">
              <a:extLst>
                <a:ext uri="{FF2B5EF4-FFF2-40B4-BE49-F238E27FC236}">
                  <a16:creationId xmlns:a16="http://schemas.microsoft.com/office/drawing/2014/main" id="{352181CD-00AB-1C2A-13AA-0DDF1753C921}"/>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142" name="Freeform 1035">
              <a:extLst>
                <a:ext uri="{FF2B5EF4-FFF2-40B4-BE49-F238E27FC236}">
                  <a16:creationId xmlns:a16="http://schemas.microsoft.com/office/drawing/2014/main" id="{B960E792-4430-1A91-7DFD-912A64EECAC1}"/>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143" name="Freeform 1036">
              <a:extLst>
                <a:ext uri="{FF2B5EF4-FFF2-40B4-BE49-F238E27FC236}">
                  <a16:creationId xmlns:a16="http://schemas.microsoft.com/office/drawing/2014/main" id="{C89B6D2A-5655-BA68-FA58-AA1E071A9F61}"/>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144" name="Freeform 1037">
              <a:extLst>
                <a:ext uri="{FF2B5EF4-FFF2-40B4-BE49-F238E27FC236}">
                  <a16:creationId xmlns:a16="http://schemas.microsoft.com/office/drawing/2014/main" id="{B43B0A00-0272-FE15-EEB4-7A277C48C780}"/>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145" name="Freeform 1038">
              <a:extLst>
                <a:ext uri="{FF2B5EF4-FFF2-40B4-BE49-F238E27FC236}">
                  <a16:creationId xmlns:a16="http://schemas.microsoft.com/office/drawing/2014/main" id="{47C51B5F-BB21-E404-7A50-CCDBA7F8888F}"/>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146" name="Freeform 1039">
              <a:extLst>
                <a:ext uri="{FF2B5EF4-FFF2-40B4-BE49-F238E27FC236}">
                  <a16:creationId xmlns:a16="http://schemas.microsoft.com/office/drawing/2014/main" id="{48ECD6F1-4C82-A4DF-3261-83B16B97CDD5}"/>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147" name="Freeform 1040">
              <a:extLst>
                <a:ext uri="{FF2B5EF4-FFF2-40B4-BE49-F238E27FC236}">
                  <a16:creationId xmlns:a16="http://schemas.microsoft.com/office/drawing/2014/main" id="{06C78CBF-031A-BDEE-0502-3B297BFFF83F}"/>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148" name="Freeform 1041">
              <a:extLst>
                <a:ext uri="{FF2B5EF4-FFF2-40B4-BE49-F238E27FC236}">
                  <a16:creationId xmlns:a16="http://schemas.microsoft.com/office/drawing/2014/main" id="{B2FC0A3C-5DFB-8DEE-D497-7DBB1608B7E8}"/>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149" name="Freeform 1042">
              <a:extLst>
                <a:ext uri="{FF2B5EF4-FFF2-40B4-BE49-F238E27FC236}">
                  <a16:creationId xmlns:a16="http://schemas.microsoft.com/office/drawing/2014/main" id="{C9013EC3-0340-63CF-122C-47D85114A338}"/>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150" name="Freeform 1043">
              <a:extLst>
                <a:ext uri="{FF2B5EF4-FFF2-40B4-BE49-F238E27FC236}">
                  <a16:creationId xmlns:a16="http://schemas.microsoft.com/office/drawing/2014/main" id="{3F263E10-A589-6B2D-5114-4465B1376FF9}"/>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151" name="Freeform 1044">
              <a:extLst>
                <a:ext uri="{FF2B5EF4-FFF2-40B4-BE49-F238E27FC236}">
                  <a16:creationId xmlns:a16="http://schemas.microsoft.com/office/drawing/2014/main" id="{94730D49-3160-E1DB-2AC1-5CD1FEF67A18}"/>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152" name="Freeform 1045">
              <a:extLst>
                <a:ext uri="{FF2B5EF4-FFF2-40B4-BE49-F238E27FC236}">
                  <a16:creationId xmlns:a16="http://schemas.microsoft.com/office/drawing/2014/main" id="{B5127ECF-8CB7-36FC-9F6C-B7FB423B8CEA}"/>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153" name="Freeform 1046">
              <a:extLst>
                <a:ext uri="{FF2B5EF4-FFF2-40B4-BE49-F238E27FC236}">
                  <a16:creationId xmlns:a16="http://schemas.microsoft.com/office/drawing/2014/main" id="{DB32A49F-4280-A30A-D285-6AC03D8407A2}"/>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154" name="Freeform 1047">
              <a:extLst>
                <a:ext uri="{FF2B5EF4-FFF2-40B4-BE49-F238E27FC236}">
                  <a16:creationId xmlns:a16="http://schemas.microsoft.com/office/drawing/2014/main" id="{CE882E42-1106-0C74-CA05-8ADADC9CE28A}"/>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155" name="Freeform 1048">
              <a:extLst>
                <a:ext uri="{FF2B5EF4-FFF2-40B4-BE49-F238E27FC236}">
                  <a16:creationId xmlns:a16="http://schemas.microsoft.com/office/drawing/2014/main" id="{5566CDC8-81FE-44F4-60C8-AFEF536735A3}"/>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156" name="Freeform 1049">
              <a:extLst>
                <a:ext uri="{FF2B5EF4-FFF2-40B4-BE49-F238E27FC236}">
                  <a16:creationId xmlns:a16="http://schemas.microsoft.com/office/drawing/2014/main" id="{BC4F2E1F-3962-9914-7A8D-131CE4822880}"/>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157" name="Freeform 1050">
              <a:extLst>
                <a:ext uri="{FF2B5EF4-FFF2-40B4-BE49-F238E27FC236}">
                  <a16:creationId xmlns:a16="http://schemas.microsoft.com/office/drawing/2014/main" id="{A59ED178-A38A-6D03-6E07-51F61426033F}"/>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158" name="Freeform 1051">
              <a:extLst>
                <a:ext uri="{FF2B5EF4-FFF2-40B4-BE49-F238E27FC236}">
                  <a16:creationId xmlns:a16="http://schemas.microsoft.com/office/drawing/2014/main" id="{129BC4C6-19C2-C79C-59DE-D92414A6E537}"/>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159" name="Freeform 1052">
              <a:extLst>
                <a:ext uri="{FF2B5EF4-FFF2-40B4-BE49-F238E27FC236}">
                  <a16:creationId xmlns:a16="http://schemas.microsoft.com/office/drawing/2014/main" id="{624B57C9-20FF-D2D8-0E8F-83D6D9E5E5B6}"/>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160" name="Freeform 1053">
              <a:extLst>
                <a:ext uri="{FF2B5EF4-FFF2-40B4-BE49-F238E27FC236}">
                  <a16:creationId xmlns:a16="http://schemas.microsoft.com/office/drawing/2014/main" id="{80296263-1D59-0DF9-5790-7A2CA8FB7295}"/>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161" name="Freeform 1054">
              <a:extLst>
                <a:ext uri="{FF2B5EF4-FFF2-40B4-BE49-F238E27FC236}">
                  <a16:creationId xmlns:a16="http://schemas.microsoft.com/office/drawing/2014/main" id="{035C8525-C947-C4A1-A264-C0DCF309B297}"/>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162" name="Freeform 1056">
              <a:extLst>
                <a:ext uri="{FF2B5EF4-FFF2-40B4-BE49-F238E27FC236}">
                  <a16:creationId xmlns:a16="http://schemas.microsoft.com/office/drawing/2014/main" id="{0BE7284D-122E-9F0B-0A84-9863244E8D51}"/>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163" name="Freeform 1057">
              <a:extLst>
                <a:ext uri="{FF2B5EF4-FFF2-40B4-BE49-F238E27FC236}">
                  <a16:creationId xmlns:a16="http://schemas.microsoft.com/office/drawing/2014/main" id="{B2F7EB4B-B7E6-2BB3-3335-66D78C51ECF8}"/>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164" name="Freeform 1058">
              <a:extLst>
                <a:ext uri="{FF2B5EF4-FFF2-40B4-BE49-F238E27FC236}">
                  <a16:creationId xmlns:a16="http://schemas.microsoft.com/office/drawing/2014/main" id="{E60490E0-1AF8-25CD-FD9A-BE2F20357FDE}"/>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165" name="Freeform 1059">
              <a:extLst>
                <a:ext uri="{FF2B5EF4-FFF2-40B4-BE49-F238E27FC236}">
                  <a16:creationId xmlns:a16="http://schemas.microsoft.com/office/drawing/2014/main" id="{327ABAFC-1196-9E42-2B9D-61B9CD909B54}"/>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166" name="Freeform 1060">
              <a:extLst>
                <a:ext uri="{FF2B5EF4-FFF2-40B4-BE49-F238E27FC236}">
                  <a16:creationId xmlns:a16="http://schemas.microsoft.com/office/drawing/2014/main" id="{991032F6-DAD9-38D0-13DF-97C217EF278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167" name="Freeform 1061">
              <a:extLst>
                <a:ext uri="{FF2B5EF4-FFF2-40B4-BE49-F238E27FC236}">
                  <a16:creationId xmlns:a16="http://schemas.microsoft.com/office/drawing/2014/main" id="{F665D6B1-765D-2234-B508-FE5798F8059B}"/>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168" name="Freeform 1062">
              <a:extLst>
                <a:ext uri="{FF2B5EF4-FFF2-40B4-BE49-F238E27FC236}">
                  <a16:creationId xmlns:a16="http://schemas.microsoft.com/office/drawing/2014/main" id="{AEE3871E-4337-C20F-E33A-D298237B13C1}"/>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69" name="Freeform 1063">
              <a:extLst>
                <a:ext uri="{FF2B5EF4-FFF2-40B4-BE49-F238E27FC236}">
                  <a16:creationId xmlns:a16="http://schemas.microsoft.com/office/drawing/2014/main" id="{A925A7F3-7CF0-C0D7-AD02-79DEE9C5D9AD}"/>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0" name="Freeform 1064">
              <a:extLst>
                <a:ext uri="{FF2B5EF4-FFF2-40B4-BE49-F238E27FC236}">
                  <a16:creationId xmlns:a16="http://schemas.microsoft.com/office/drawing/2014/main" id="{42E4C427-34B5-DEA9-4720-54F3A6048DD3}"/>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1" name="Freeform 1065">
              <a:extLst>
                <a:ext uri="{FF2B5EF4-FFF2-40B4-BE49-F238E27FC236}">
                  <a16:creationId xmlns:a16="http://schemas.microsoft.com/office/drawing/2014/main" id="{195B2AFA-CDC7-4344-4F58-C9A4D3115B94}"/>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2" name="Freeform 1066">
              <a:extLst>
                <a:ext uri="{FF2B5EF4-FFF2-40B4-BE49-F238E27FC236}">
                  <a16:creationId xmlns:a16="http://schemas.microsoft.com/office/drawing/2014/main" id="{20387614-37C8-BA1B-214F-884088205721}"/>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3" name="Freeform 1067">
              <a:extLst>
                <a:ext uri="{FF2B5EF4-FFF2-40B4-BE49-F238E27FC236}">
                  <a16:creationId xmlns:a16="http://schemas.microsoft.com/office/drawing/2014/main" id="{424E08AC-0AD2-B8B1-426A-3BAD74D53EDD}"/>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174" name="Freeform 1070">
              <a:extLst>
                <a:ext uri="{FF2B5EF4-FFF2-40B4-BE49-F238E27FC236}">
                  <a16:creationId xmlns:a16="http://schemas.microsoft.com/office/drawing/2014/main" id="{B8495C3E-EC9D-13DC-D8F4-3342F0DF6D3C}"/>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175" name="Freeform 1071">
              <a:extLst>
                <a:ext uri="{FF2B5EF4-FFF2-40B4-BE49-F238E27FC236}">
                  <a16:creationId xmlns:a16="http://schemas.microsoft.com/office/drawing/2014/main" id="{3A80312E-D77B-EB6B-432F-2C3E2D7A8568}"/>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176" name="Freeform 1072">
              <a:extLst>
                <a:ext uri="{FF2B5EF4-FFF2-40B4-BE49-F238E27FC236}">
                  <a16:creationId xmlns:a16="http://schemas.microsoft.com/office/drawing/2014/main" id="{FDB2AFE0-9E91-75CE-2B72-D24C4752069C}"/>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177" name="Freeform 1073">
              <a:extLst>
                <a:ext uri="{FF2B5EF4-FFF2-40B4-BE49-F238E27FC236}">
                  <a16:creationId xmlns:a16="http://schemas.microsoft.com/office/drawing/2014/main" id="{9B4FEB66-4730-8719-C9FE-CEB1DC35BD46}"/>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178" name="Freeform 1074">
              <a:extLst>
                <a:ext uri="{FF2B5EF4-FFF2-40B4-BE49-F238E27FC236}">
                  <a16:creationId xmlns:a16="http://schemas.microsoft.com/office/drawing/2014/main" id="{AB3B2FAF-2A92-299E-98D2-3752686A166E}"/>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179" name="Freeform 1075">
              <a:extLst>
                <a:ext uri="{FF2B5EF4-FFF2-40B4-BE49-F238E27FC236}">
                  <a16:creationId xmlns:a16="http://schemas.microsoft.com/office/drawing/2014/main" id="{0145DEB8-2815-B11C-AE93-2417ECC406E4}"/>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180" name="Freeform 1076">
              <a:extLst>
                <a:ext uri="{FF2B5EF4-FFF2-40B4-BE49-F238E27FC236}">
                  <a16:creationId xmlns:a16="http://schemas.microsoft.com/office/drawing/2014/main" id="{C4DCC65A-977A-5257-3FE8-AF09B5E4304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181" name="Freeform 1077">
              <a:extLst>
                <a:ext uri="{FF2B5EF4-FFF2-40B4-BE49-F238E27FC236}">
                  <a16:creationId xmlns:a16="http://schemas.microsoft.com/office/drawing/2014/main" id="{1635F05A-E3D0-CCA5-3C6E-8594E6A6DF6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182" name="Freeform 1078">
              <a:extLst>
                <a:ext uri="{FF2B5EF4-FFF2-40B4-BE49-F238E27FC236}">
                  <a16:creationId xmlns:a16="http://schemas.microsoft.com/office/drawing/2014/main" id="{2789B95F-E676-954E-18D9-14BA3E6FDB28}"/>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183" name="Freeform 1079">
              <a:extLst>
                <a:ext uri="{FF2B5EF4-FFF2-40B4-BE49-F238E27FC236}">
                  <a16:creationId xmlns:a16="http://schemas.microsoft.com/office/drawing/2014/main" id="{1D833378-51CC-9361-ECBB-C949BAE66104}"/>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184" name="Freeform 1080">
              <a:extLst>
                <a:ext uri="{FF2B5EF4-FFF2-40B4-BE49-F238E27FC236}">
                  <a16:creationId xmlns:a16="http://schemas.microsoft.com/office/drawing/2014/main" id="{112D9F1C-EA9D-712A-5D26-6EF502028B8B}"/>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015460" cy="3066422"/>
          </a:xfrm>
        </p:spPr>
        <p:txBody>
          <a:bodyPr lIns="91440" tIns="45720" rIns="91440" bIns="45720" anchor="t">
            <a:normAutofit/>
          </a:bodyPr>
          <a:lstStyle/>
          <a:p>
            <a:pPr>
              <a:lnSpc>
                <a:spcPts val="4100"/>
              </a:lnSpc>
            </a:pPr>
            <a:r>
              <a:rPr lang="en-GB" sz="4000" dirty="0" err="1"/>
              <a:t>Uvod</a:t>
            </a:r>
            <a:r>
              <a:rPr lang="en-GB" sz="4000" dirty="0"/>
              <a:t> v </a:t>
            </a:r>
            <a:r>
              <a:rPr lang="en-GB" sz="4000" dirty="0" err="1"/>
              <a:t>alternativne</a:t>
            </a:r>
            <a:r>
              <a:rPr lang="en-GB" sz="4000" dirty="0"/>
              <a:t> </a:t>
            </a:r>
            <a:endParaRPr lang="en-GB" sz="4000" dirty="0" err="1"/>
          </a:p>
          <a:p>
            <a:pPr>
              <a:lnSpc>
                <a:spcPts val="4100"/>
              </a:lnSpc>
            </a:pPr>
            <a:r>
              <a:rPr lang="en-GB" sz="4000" dirty="0" err="1"/>
              <a:t>turistične</a:t>
            </a:r>
            <a:r>
              <a:rPr lang="en-GB" sz="4000" dirty="0"/>
              <a:t> </a:t>
            </a:r>
            <a:r>
              <a:rPr lang="en-GB" sz="4000" dirty="0" err="1"/>
              <a:t>nastanitve</a:t>
            </a:r>
            <a:endParaRPr lang="en-GB" sz="4000" dirty="0">
              <a:ea typeface="Calibri"/>
              <a:cs typeface="Calibri"/>
            </a:endParaRPr>
          </a:p>
          <a:p>
            <a:pPr>
              <a:lnSpc>
                <a:spcPts val="41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1. del</a:t>
            </a:r>
            <a:endParaRPr lang="en-GB" sz="6600" b="1" dirty="0"/>
          </a:p>
        </p:txBody>
      </p:sp>
      <p:pic>
        <p:nvPicPr>
          <p:cNvPr id="10" name="Picture Placeholder 9" descr="A triangular building surrounded by trees&#10;&#10;AI-generated content may be incorrect.">
            <a:extLst>
              <a:ext uri="{FF2B5EF4-FFF2-40B4-BE49-F238E27FC236}">
                <a16:creationId xmlns:a16="http://schemas.microsoft.com/office/drawing/2014/main" id="{C4F36E5C-084D-2CDC-CBDC-596B4691F3D7}"/>
              </a:ext>
            </a:extLst>
          </p:cNvPr>
          <p:cNvPicPr>
            <a:picLocks noGrp="1" noChangeAspect="1"/>
          </p:cNvPicPr>
          <p:nvPr>
            <p:ph type="pic" sz="quarter" idx="19"/>
          </p:nvPr>
        </p:nvPicPr>
        <p:blipFill>
          <a:blip r:embed="rId2"/>
          <a:srcRect l="2009" r="2009"/>
          <a:stretch>
            <a:fillRect/>
          </a:stretch>
        </p:blipFill>
        <p:spPr/>
      </p:pic>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269941" y="1451578"/>
            <a:ext cx="4016188" cy="452458"/>
          </a:xfrm>
          <a:solidFill>
            <a:srgbClr val="EC7C69"/>
          </a:solidFill>
        </p:spPr>
        <p:txBody>
          <a:bodyPr lIns="91440" tIns="45720" rIns="91440" bIns="45720" anchor="ctr">
            <a:noAutofit/>
          </a:bodyPr>
          <a:lstStyle/>
          <a:p>
            <a:pPr algn="ctr"/>
            <a:r>
              <a:rPr lang="en-IE" sz="1200" dirty="0" err="1">
                <a:latin typeface="Calibri"/>
                <a:ea typeface="Calibri"/>
                <a:cs typeface="Calibri"/>
              </a:rPr>
              <a:t>Fotografija</a:t>
            </a:r>
            <a:r>
              <a:rPr lang="en-IE" sz="1200" dirty="0">
                <a:latin typeface="Calibri"/>
                <a:ea typeface="Calibri"/>
                <a:cs typeface="Calibri"/>
              </a:rPr>
              <a:t>: </a:t>
            </a:r>
            <a:r>
              <a:rPr lang="en-IE" sz="1200" dirty="0" err="1">
                <a:latin typeface="Calibri"/>
                <a:ea typeface="Calibri"/>
                <a:cs typeface="Calibri"/>
              </a:rPr>
              <a:t>Drumhierny</a:t>
            </a:r>
            <a:r>
              <a:rPr lang="en-IE" sz="1200" dirty="0">
                <a:latin typeface="Calibri"/>
                <a:ea typeface="Calibri"/>
                <a:cs typeface="Calibri"/>
              </a:rPr>
              <a:t>, </a:t>
            </a:r>
            <a:r>
              <a:rPr lang="en-IE" sz="1200" dirty="0" err="1">
                <a:latin typeface="Calibri"/>
                <a:ea typeface="Calibri"/>
                <a:cs typeface="Calibri"/>
              </a:rPr>
              <a:t>Woodland</a:t>
            </a:r>
            <a:r>
              <a:rPr lang="en-IE" sz="1200" dirty="0">
                <a:latin typeface="Calibri"/>
                <a:ea typeface="Calibri"/>
                <a:cs typeface="Calibri"/>
              </a:rPr>
              <a:t>, </a:t>
            </a:r>
            <a:r>
              <a:rPr lang="en-IE" sz="1200" dirty="0" err="1">
                <a:latin typeface="Calibri"/>
                <a:ea typeface="Calibri"/>
                <a:cs typeface="Calibri"/>
              </a:rPr>
              <a:t>Leitrim</a:t>
            </a:r>
            <a:r>
              <a:rPr lang="en-IE" sz="1200" dirty="0">
                <a:latin typeface="Calibri"/>
                <a:ea typeface="Calibri"/>
                <a:cs typeface="Calibri"/>
              </a:rPr>
              <a:t>, </a:t>
            </a:r>
            <a:r>
              <a:rPr lang="en-IE" sz="1200" dirty="0" err="1">
                <a:latin typeface="Calibri"/>
                <a:ea typeface="Calibri"/>
                <a:cs typeface="Calibri"/>
              </a:rPr>
              <a:t>Irska</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B9B9F2-B63F-85E8-6203-5378E2FB1706}"/>
              </a:ext>
            </a:extLst>
          </p:cNvPr>
          <p:cNvSpPr>
            <a:spLocks noGrp="1"/>
          </p:cNvSpPr>
          <p:nvPr>
            <p:ph type="body" sz="quarter" idx="18"/>
          </p:nvPr>
        </p:nvSpPr>
        <p:spPr>
          <a:xfrm>
            <a:off x="7373100" y="1619769"/>
            <a:ext cx="4147731" cy="870198"/>
          </a:xfrm>
        </p:spPr>
        <p:txBody>
          <a:bodyPr lIns="91440" tIns="45720" rIns="91440" bIns="45720" anchor="t">
            <a:noAutofit/>
          </a:bodyPr>
          <a:lstStyle/>
          <a:p>
            <a:pPr>
              <a:lnSpc>
                <a:spcPts val="3340"/>
              </a:lnSpc>
            </a:pPr>
            <a:r>
              <a:rPr lang="en-GB" sz="3200">
                <a:latin typeface="Calibri"/>
                <a:ea typeface="Open Sans"/>
                <a:cs typeface="Calibri"/>
              </a:rPr>
              <a:t>Uvod v alternativne </a:t>
            </a:r>
          </a:p>
          <a:p>
            <a:pPr>
              <a:lnSpc>
                <a:spcPts val="3340"/>
              </a:lnSpc>
            </a:pPr>
            <a:r>
              <a:rPr lang="en-GB" sz="3200" dirty="0" err="1">
                <a:latin typeface="Calibri"/>
                <a:ea typeface="Open Sans"/>
                <a:cs typeface="Calibri"/>
              </a:rPr>
              <a:t>turistične</a:t>
            </a:r>
            <a:r>
              <a:rPr lang="en-GB" sz="3200" dirty="0">
                <a:latin typeface="Calibri"/>
                <a:ea typeface="Open Sans"/>
                <a:cs typeface="Calibri"/>
              </a:rPr>
              <a:t> </a:t>
            </a:r>
            <a:r>
              <a:rPr lang="en-GB" sz="3200" dirty="0" err="1">
                <a:latin typeface="Calibri"/>
                <a:ea typeface="Open Sans"/>
                <a:cs typeface="Calibri"/>
              </a:rPr>
              <a:t>nastanitve</a:t>
            </a:r>
            <a:endParaRPr lang="en-GB" sz="3200" dirty="0">
              <a:latin typeface="Calibri"/>
              <a:ea typeface="Open Sans"/>
              <a:cs typeface="Calibri"/>
            </a:endParaRPr>
          </a:p>
          <a:p>
            <a:pPr>
              <a:lnSpc>
                <a:spcPts val="3340"/>
              </a:lnSpc>
            </a:pPr>
            <a:endParaRPr lang="en-GB" sz="3200" dirty="0"/>
          </a:p>
        </p:txBody>
      </p:sp>
      <p:sp>
        <p:nvSpPr>
          <p:cNvPr id="3" name="Text Placeholder 2">
            <a:extLst>
              <a:ext uri="{FF2B5EF4-FFF2-40B4-BE49-F238E27FC236}">
                <a16:creationId xmlns:a16="http://schemas.microsoft.com/office/drawing/2014/main" id="{8F966A34-72E0-3F13-5BEB-DAB8F7C15B0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1. del</a:t>
            </a:r>
          </a:p>
        </p:txBody>
      </p:sp>
      <p:sp>
        <p:nvSpPr>
          <p:cNvPr id="5" name="Text Placeholder 4">
            <a:extLst>
              <a:ext uri="{FF2B5EF4-FFF2-40B4-BE49-F238E27FC236}">
                <a16:creationId xmlns:a16="http://schemas.microsoft.com/office/drawing/2014/main" id="{FB39AA42-3E34-8BA8-11DF-33BA071DDECC}"/>
              </a:ext>
            </a:extLst>
          </p:cNvPr>
          <p:cNvSpPr>
            <a:spLocks noGrp="1"/>
          </p:cNvSpPr>
          <p:nvPr>
            <p:ph type="body" sz="quarter" idx="23"/>
          </p:nvPr>
        </p:nvSpPr>
        <p:spPr>
          <a:xfrm>
            <a:off x="563039" y="4368034"/>
            <a:ext cx="4614080" cy="1248936"/>
          </a:xfrm>
        </p:spPr>
        <p:txBody>
          <a:bodyPr lIns="91440" tIns="45720" rIns="91440" bIns="45720" anchor="t"/>
          <a:lstStyle/>
          <a:p>
            <a:pPr>
              <a:buNone/>
            </a:pPr>
            <a:r>
              <a:rPr lang="en-US" sz="4000" b="1" dirty="0">
                <a:solidFill>
                  <a:srgbClr val="EC7C69"/>
                </a:solidFill>
              </a:rPr>
              <a:t>Pregled:</a:t>
            </a:r>
            <a:endParaRPr lang="en-US" sz="4000" dirty="0"/>
          </a:p>
        </p:txBody>
      </p:sp>
      <p:pic>
        <p:nvPicPr>
          <p:cNvPr id="26" name="Picture Placeholder 25" descr="A table with food on it by a window&#10;&#10;AI-generated content may be incorrect.">
            <a:extLst>
              <a:ext uri="{FF2B5EF4-FFF2-40B4-BE49-F238E27FC236}">
                <a16:creationId xmlns:a16="http://schemas.microsoft.com/office/drawing/2014/main" id="{72697C03-1B81-D7A1-DBA3-9AB5A77B6C00}"/>
              </a:ext>
            </a:extLst>
          </p:cNvPr>
          <p:cNvPicPr>
            <a:picLocks noGrp="1" noChangeAspect="1"/>
          </p:cNvPicPr>
          <p:nvPr>
            <p:ph type="pic" sz="quarter" idx="67"/>
          </p:nvPr>
        </p:nvPicPr>
        <p:blipFill>
          <a:blip r:embed="rId2"/>
          <a:srcRect l="2602" r="2602"/>
          <a:stretch>
            <a:fillRect/>
          </a:stretch>
        </p:blipFill>
        <p:spPr/>
      </p:pic>
      <p:sp>
        <p:nvSpPr>
          <p:cNvPr id="8" name="Text Placeholder 7">
            <a:extLst>
              <a:ext uri="{FF2B5EF4-FFF2-40B4-BE49-F238E27FC236}">
                <a16:creationId xmlns:a16="http://schemas.microsoft.com/office/drawing/2014/main" id="{BF03C77B-EC8E-4473-61C0-C4D0BC1017E3}"/>
              </a:ext>
            </a:extLst>
          </p:cNvPr>
          <p:cNvSpPr>
            <a:spLocks noGrp="1"/>
          </p:cNvSpPr>
          <p:nvPr>
            <p:ph type="body" sz="quarter" idx="66"/>
          </p:nvPr>
        </p:nvSpPr>
        <p:spPr>
          <a:xfrm>
            <a:off x="-18532" y="148452"/>
            <a:ext cx="4532219" cy="452458"/>
          </a:xfrm>
          <a:prstGeom prst="rect">
            <a:avLst/>
          </a:prstGeom>
          <a:solidFill>
            <a:srgbClr val="EC7C69"/>
          </a:solidFill>
        </p:spPr>
        <p:txBody>
          <a:bodyPr lIns="91440" tIns="45720" rIns="91440" bIns="45720" anchor="ctr">
            <a:noAutofit/>
          </a:bodyPr>
          <a:lstStyle/>
          <a:p>
            <a:pPr algn="ctr"/>
            <a:r>
              <a:rPr lang="en-GB" sz="1200" dirty="0" err="1">
                <a:latin typeface="Calibri"/>
                <a:ea typeface="Calibri"/>
                <a:cs typeface="Calibri"/>
              </a:rPr>
              <a:t>Fotografija</a:t>
            </a:r>
            <a:r>
              <a:rPr lang="en-GB" sz="1200" dirty="0">
                <a:latin typeface="Calibri"/>
                <a:ea typeface="Calibri"/>
                <a:cs typeface="Calibri"/>
              </a:rPr>
              <a:t>: Amsterdam </a:t>
            </a:r>
            <a:r>
              <a:rPr lang="en-GB" sz="1200" dirty="0" err="1">
                <a:latin typeface="Calibri"/>
                <a:ea typeface="Calibri"/>
                <a:cs typeface="Calibri"/>
              </a:rPr>
              <a:t>The</a:t>
            </a:r>
            <a:r>
              <a:rPr lang="en-GB" sz="1200" dirty="0">
                <a:latin typeface="Calibri"/>
                <a:ea typeface="Calibri"/>
                <a:cs typeface="Calibri"/>
              </a:rPr>
              <a:t> </a:t>
            </a:r>
            <a:r>
              <a:rPr lang="en-GB" sz="1200" dirty="0" err="1">
                <a:latin typeface="Calibri"/>
                <a:ea typeface="Calibri"/>
                <a:cs typeface="Calibri"/>
              </a:rPr>
              <a:t>Crane</a:t>
            </a:r>
            <a:r>
              <a:rPr lang="en-GB" sz="1200" dirty="0">
                <a:latin typeface="Calibri"/>
                <a:ea typeface="Calibri"/>
                <a:cs typeface="Calibri"/>
              </a:rPr>
              <a:t> </a:t>
            </a:r>
            <a:r>
              <a:rPr lang="en-GB" sz="1200" dirty="0" err="1">
                <a:latin typeface="Calibri"/>
                <a:ea typeface="Calibri"/>
                <a:cs typeface="Calibri"/>
              </a:rPr>
              <a:t>by</a:t>
            </a:r>
            <a:r>
              <a:rPr lang="en-GB" sz="1200" dirty="0">
                <a:latin typeface="Calibri"/>
                <a:ea typeface="Calibri"/>
                <a:cs typeface="Calibri"/>
              </a:rPr>
              <a:t> </a:t>
            </a:r>
            <a:r>
              <a:rPr lang="en-GB" sz="1200" dirty="0" err="1">
                <a:latin typeface="Calibri"/>
                <a:ea typeface="Calibri"/>
                <a:cs typeface="Calibri"/>
              </a:rPr>
              <a:t>Yays</a:t>
            </a:r>
            <a:r>
              <a:rPr lang="en-GB" sz="1200" dirty="0">
                <a:latin typeface="Calibri"/>
                <a:ea typeface="Calibri"/>
                <a:cs typeface="Calibri"/>
              </a:rPr>
              <a:t>, </a:t>
            </a:r>
            <a:r>
              <a:rPr lang="en-GB" sz="1200" dirty="0" err="1">
                <a:latin typeface="Calibri"/>
                <a:ea typeface="Calibri"/>
                <a:cs typeface="Calibri"/>
              </a:rPr>
              <a:t>Nizozemska</a:t>
            </a:r>
          </a:p>
        </p:txBody>
      </p:sp>
      <p:sp>
        <p:nvSpPr>
          <p:cNvPr id="27" name="Text Placeholder 4">
            <a:extLst>
              <a:ext uri="{FF2B5EF4-FFF2-40B4-BE49-F238E27FC236}">
                <a16:creationId xmlns:a16="http://schemas.microsoft.com/office/drawing/2014/main" id="{FEFC0FC3-D0EA-6F69-D5DD-8971AE4A858B}"/>
              </a:ext>
            </a:extLst>
          </p:cNvPr>
          <p:cNvSpPr txBox="1">
            <a:spLocks/>
          </p:cNvSpPr>
          <p:nvPr/>
        </p:nvSpPr>
        <p:spPr>
          <a:xfrm>
            <a:off x="3415553" y="4489899"/>
            <a:ext cx="7073153"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60"/>
              </a:lnSpc>
            </a:pPr>
            <a:r>
              <a:rPr lang="en-IE" sz="2800"/>
              <a:t>To </a:t>
            </a:r>
            <a:r>
              <a:rPr lang="en-IE" sz="2800" dirty="0" err="1"/>
              <a:t>poglavje</a:t>
            </a:r>
            <a:r>
              <a:rPr lang="en-IE" sz="2800" dirty="0"/>
              <a:t> </a:t>
            </a:r>
            <a:r>
              <a:rPr lang="en-IE" sz="2800" dirty="0" err="1"/>
              <a:t>bo</a:t>
            </a:r>
            <a:r>
              <a:rPr lang="en-IE" sz="2800" dirty="0"/>
              <a:t> </a:t>
            </a:r>
            <a:r>
              <a:rPr lang="en-IE" sz="2800" dirty="0" err="1"/>
              <a:t>pripravilo</a:t>
            </a:r>
            <a:r>
              <a:rPr lang="en-IE" sz="2800" dirty="0"/>
              <a:t> </a:t>
            </a:r>
            <a:r>
              <a:rPr lang="en-IE" sz="2800" dirty="0" err="1"/>
              <a:t>podlago</a:t>
            </a:r>
            <a:r>
              <a:rPr lang="en-IE" sz="2800" dirty="0"/>
              <a:t> za </a:t>
            </a:r>
            <a:r>
              <a:rPr lang="en-IE" sz="2800" dirty="0" err="1"/>
              <a:t>razumevanje</a:t>
            </a:r>
            <a:r>
              <a:rPr lang="en-IE" sz="2800" dirty="0"/>
              <a:t> </a:t>
            </a:r>
            <a:r>
              <a:rPr lang="en-IE" sz="2800" dirty="0" err="1"/>
              <a:t>alternativnega</a:t>
            </a:r>
            <a:r>
              <a:rPr lang="en-IE" sz="2800" dirty="0"/>
              <a:t> </a:t>
            </a:r>
            <a:r>
              <a:rPr lang="en-IE" sz="2800" dirty="0" err="1"/>
              <a:t>tipa</a:t>
            </a:r>
            <a:r>
              <a:rPr lang="en-IE" sz="2800" dirty="0"/>
              <a:t> </a:t>
            </a:r>
            <a:r>
              <a:rPr lang="en-IE" sz="2800" dirty="0" err="1"/>
              <a:t>nastanitvenega</a:t>
            </a:r>
            <a:r>
              <a:rPr lang="en-IE" sz="2800" dirty="0"/>
              <a:t> </a:t>
            </a:r>
            <a:r>
              <a:rPr lang="en-IE" sz="2800" dirty="0" err="1"/>
              <a:t>posla</a:t>
            </a:r>
            <a:r>
              <a:rPr lang="en-IE" sz="2800" dirty="0"/>
              <a:t> in </a:t>
            </a:r>
            <a:r>
              <a:rPr lang="en-IE" sz="2800" dirty="0" err="1"/>
              <a:t>opredelilo</a:t>
            </a:r>
            <a:r>
              <a:rPr lang="en-IE" sz="2800" dirty="0"/>
              <a:t> </a:t>
            </a:r>
            <a:r>
              <a:rPr lang="en-IE" sz="2800" dirty="0" err="1"/>
              <a:t>njegove</a:t>
            </a:r>
            <a:r>
              <a:rPr lang="en-IE" sz="2800" dirty="0"/>
              <a:t> </a:t>
            </a:r>
            <a:r>
              <a:rPr lang="en-IE" sz="2800" dirty="0" err="1"/>
              <a:t>različne</a:t>
            </a:r>
            <a:r>
              <a:rPr lang="en-IE" sz="2800" dirty="0"/>
              <a:t> </a:t>
            </a:r>
            <a:r>
              <a:rPr lang="en-IE" sz="2800" dirty="0" err="1"/>
              <a:t>tipe</a:t>
            </a:r>
            <a:r>
              <a:rPr lang="en-IE" sz="2800" dirty="0"/>
              <a:t>, </a:t>
            </a:r>
            <a:r>
              <a:rPr lang="en-IE" sz="2800" dirty="0" err="1"/>
              <a:t>trende</a:t>
            </a:r>
            <a:r>
              <a:rPr lang="en-IE" sz="2800" dirty="0"/>
              <a:t> in </a:t>
            </a:r>
            <a:r>
              <a:rPr lang="en-IE" sz="2800" dirty="0" err="1"/>
              <a:t>poslovne</a:t>
            </a:r>
            <a:r>
              <a:rPr lang="en-IE" sz="2800" dirty="0"/>
              <a:t> </a:t>
            </a:r>
            <a:r>
              <a:rPr lang="en-IE" sz="2800" dirty="0" err="1"/>
              <a:t>možnosti</a:t>
            </a:r>
            <a:r>
              <a:rPr lang="en-IE" sz="2800" dirty="0"/>
              <a:t>.</a:t>
            </a:r>
            <a:endParaRPr lang="en-IE" dirty="0"/>
          </a:p>
        </p:txBody>
      </p:sp>
      <p:sp>
        <p:nvSpPr>
          <p:cNvPr id="29" name="Slide Number Placeholder 5">
            <a:extLst>
              <a:ext uri="{FF2B5EF4-FFF2-40B4-BE49-F238E27FC236}">
                <a16:creationId xmlns:a16="http://schemas.microsoft.com/office/drawing/2014/main" id="{E4335DE4-E311-817A-5519-401E046AA4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Tree>
    <p:extLst>
      <p:ext uri="{BB962C8B-B14F-4D97-AF65-F5344CB8AC3E}">
        <p14:creationId xmlns:p14="http://schemas.microsoft.com/office/powerpoint/2010/main" val="1721509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AAE-06AA-35C6-FEC8-5CF4A9BBF7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5BDF76-283A-9406-C824-FA960CAA1DD5}"/>
              </a:ext>
            </a:extLst>
          </p:cNvPr>
          <p:cNvSpPr>
            <a:spLocks noGrp="1"/>
          </p:cNvSpPr>
          <p:nvPr>
            <p:ph type="body" sz="quarter" idx="16"/>
          </p:nvPr>
        </p:nvSpPr>
        <p:spPr>
          <a:xfrm>
            <a:off x="1783120" y="2068306"/>
            <a:ext cx="7088317" cy="3739042"/>
          </a:xfrm>
        </p:spPr>
        <p:txBody>
          <a:bodyPr lIns="91440" tIns="45720" rIns="91440" bIns="45720" anchor="t">
            <a:noAutofit/>
          </a:bodyPr>
          <a:lstStyle/>
          <a:p>
            <a:pPr>
              <a:lnSpc>
                <a:spcPts val="2480"/>
              </a:lnSpc>
            </a:pPr>
            <a:r>
              <a:rPr lang="en-GB" sz="2400" dirty="0" err="1"/>
              <a:t>Opredelite</a:t>
            </a:r>
            <a:r>
              <a:rPr lang="en-GB" sz="2400" dirty="0"/>
              <a:t> in </a:t>
            </a:r>
            <a:r>
              <a:rPr lang="en-GB" sz="2400" dirty="0" err="1"/>
              <a:t>razumite</a:t>
            </a:r>
            <a:r>
              <a:rPr lang="en-GB" sz="2400" dirty="0"/>
              <a:t>, </a:t>
            </a:r>
            <a:r>
              <a:rPr lang="en-GB" sz="2400" dirty="0" err="1"/>
              <a:t>kaj</a:t>
            </a:r>
            <a:r>
              <a:rPr lang="en-GB" sz="2400" dirty="0"/>
              <a:t> je </a:t>
            </a:r>
            <a:r>
              <a:rPr lang="en-GB" sz="2400" dirty="0" err="1"/>
              <a:t>alternativna</a:t>
            </a:r>
            <a:r>
              <a:rPr lang="en-GB" sz="2400" dirty="0"/>
              <a:t> </a:t>
            </a:r>
            <a:r>
              <a:rPr lang="en-GB" sz="2400" dirty="0" err="1"/>
              <a:t>nastanitev</a:t>
            </a:r>
            <a:r>
              <a:rPr lang="en-GB" sz="2400" dirty="0"/>
              <a:t>, </a:t>
            </a:r>
            <a:r>
              <a:rPr lang="en-GB" sz="2400" dirty="0" err="1"/>
              <a:t>poudarite</a:t>
            </a:r>
            <a:r>
              <a:rPr lang="en-GB" sz="2400" dirty="0"/>
              <a:t> </a:t>
            </a:r>
            <a:r>
              <a:rPr lang="en-GB" sz="2400" dirty="0" err="1"/>
              <a:t>njene</a:t>
            </a:r>
            <a:r>
              <a:rPr lang="en-GB" sz="2400" dirty="0"/>
              <a:t> </a:t>
            </a:r>
            <a:r>
              <a:rPr lang="en-GB" sz="2400" dirty="0" err="1"/>
              <a:t>posebnosti</a:t>
            </a:r>
            <a:r>
              <a:rPr lang="en-GB" sz="2400" dirty="0"/>
              <a:t> in </a:t>
            </a:r>
            <a:r>
              <a:rPr lang="en-GB" sz="2400" dirty="0" err="1"/>
              <a:t>predstavite</a:t>
            </a:r>
            <a:r>
              <a:rPr lang="en-GB" sz="2400" dirty="0"/>
              <a:t> </a:t>
            </a:r>
            <a:r>
              <a:rPr lang="en-GB" sz="2400" dirty="0" err="1"/>
              <a:t>različne</a:t>
            </a:r>
            <a:r>
              <a:rPr lang="en-GB" sz="2400" dirty="0"/>
              <a:t> </a:t>
            </a:r>
            <a:r>
              <a:rPr lang="en-GB" sz="2400" dirty="0" err="1"/>
              <a:t>primere</a:t>
            </a:r>
            <a:r>
              <a:rPr lang="en-GB" sz="2400" dirty="0"/>
              <a:t>.</a:t>
            </a:r>
          </a:p>
          <a:p>
            <a:pPr>
              <a:lnSpc>
                <a:spcPts val="2480"/>
              </a:lnSpc>
            </a:pPr>
            <a:endParaRPr lang="en-US" sz="2400" dirty="0"/>
          </a:p>
          <a:p>
            <a:pPr>
              <a:lnSpc>
                <a:spcPts val="2480"/>
              </a:lnSpc>
            </a:pPr>
            <a:endParaRPr lang="en-US" sz="2400" dirty="0"/>
          </a:p>
          <a:p>
            <a:pPr>
              <a:lnSpc>
                <a:spcPts val="2480"/>
              </a:lnSpc>
            </a:pPr>
            <a:r>
              <a:rPr lang="en-GB" sz="2400" dirty="0" err="1"/>
              <a:t>Predstavite</a:t>
            </a:r>
            <a:r>
              <a:rPr lang="en-GB" sz="2400" dirty="0"/>
              <a:t> </a:t>
            </a:r>
            <a:r>
              <a:rPr lang="en-GB" sz="2400" dirty="0" err="1"/>
              <a:t>rastoče</a:t>
            </a:r>
            <a:r>
              <a:rPr lang="en-GB" sz="2400" dirty="0"/>
              <a:t> </a:t>
            </a:r>
            <a:r>
              <a:rPr lang="en-GB" sz="2400" dirty="0" err="1"/>
              <a:t>povpraševanje</a:t>
            </a:r>
            <a:r>
              <a:rPr lang="en-GB" sz="2400" dirty="0"/>
              <a:t> </a:t>
            </a:r>
            <a:r>
              <a:rPr lang="en-GB" sz="2400" dirty="0" err="1"/>
              <a:t>na</a:t>
            </a:r>
            <a:r>
              <a:rPr lang="en-GB" sz="2400" dirty="0"/>
              <a:t> </a:t>
            </a:r>
            <a:r>
              <a:rPr lang="en-GB" sz="2400" dirty="0" err="1"/>
              <a:t>trgu</a:t>
            </a:r>
            <a:r>
              <a:rPr lang="en-GB" sz="2400" dirty="0"/>
              <a:t>, </a:t>
            </a:r>
            <a:r>
              <a:rPr lang="en-GB" sz="2400" dirty="0" err="1"/>
              <a:t>fleksibilnost</a:t>
            </a:r>
            <a:r>
              <a:rPr lang="en-GB" sz="2400" dirty="0"/>
              <a:t> </a:t>
            </a:r>
            <a:r>
              <a:rPr lang="en-GB" sz="2400" dirty="0" err="1"/>
              <a:t>formata</a:t>
            </a:r>
            <a:r>
              <a:rPr lang="en-GB" sz="2400" dirty="0"/>
              <a:t>, </a:t>
            </a:r>
            <a:r>
              <a:rPr lang="en-GB" sz="2400" dirty="0" err="1"/>
              <a:t>uporabo</a:t>
            </a:r>
            <a:r>
              <a:rPr lang="en-GB" sz="2400" dirty="0"/>
              <a:t> </a:t>
            </a:r>
            <a:r>
              <a:rPr lang="en-GB" sz="2400" dirty="0" err="1"/>
              <a:t>obstoječih</a:t>
            </a:r>
            <a:r>
              <a:rPr lang="en-GB" sz="2400" dirty="0"/>
              <a:t> </a:t>
            </a:r>
            <a:r>
              <a:rPr lang="en-GB" sz="2400" dirty="0" err="1"/>
              <a:t>prostorov</a:t>
            </a:r>
            <a:r>
              <a:rPr lang="en-GB" sz="2400" dirty="0"/>
              <a:t> in </a:t>
            </a:r>
            <a:r>
              <a:rPr lang="en-GB" sz="2400" dirty="0" err="1"/>
              <a:t>potencial</a:t>
            </a:r>
            <a:r>
              <a:rPr lang="en-GB" sz="2400" dirty="0"/>
              <a:t> za </a:t>
            </a:r>
            <a:r>
              <a:rPr lang="en-GB" sz="2400" dirty="0" err="1"/>
              <a:t>nižje</a:t>
            </a:r>
            <a:r>
              <a:rPr lang="en-GB" sz="2400" dirty="0"/>
              <a:t> </a:t>
            </a:r>
            <a:r>
              <a:rPr lang="en-GB" sz="2400" dirty="0" err="1"/>
              <a:t>stroške</a:t>
            </a:r>
            <a:r>
              <a:rPr lang="en-GB" sz="2400" dirty="0"/>
              <a:t> </a:t>
            </a:r>
            <a:r>
              <a:rPr lang="en-GB" sz="2400" dirty="0" err="1"/>
              <a:t>vzpostavitve</a:t>
            </a:r>
            <a:r>
              <a:rPr lang="en-GB" sz="2400" dirty="0"/>
              <a:t>, s </a:t>
            </a:r>
            <a:r>
              <a:rPr lang="en-GB" sz="2400" dirty="0" err="1"/>
              <a:t>čimer</a:t>
            </a:r>
            <a:r>
              <a:rPr lang="en-GB" sz="2400" dirty="0"/>
              <a:t> </a:t>
            </a:r>
            <a:r>
              <a:rPr lang="en-GB" sz="2400" dirty="0" err="1"/>
              <a:t>ponazorite</a:t>
            </a:r>
            <a:r>
              <a:rPr lang="en-GB" sz="2400" dirty="0"/>
              <a:t> </a:t>
            </a:r>
            <a:r>
              <a:rPr lang="en-GB" sz="2400" dirty="0" err="1"/>
              <a:t>komercialno</a:t>
            </a:r>
            <a:r>
              <a:rPr lang="en-GB" sz="2400" dirty="0"/>
              <a:t> </a:t>
            </a:r>
            <a:r>
              <a:rPr lang="en-GB" sz="2400" dirty="0" err="1"/>
              <a:t>izvedljivost</a:t>
            </a:r>
            <a:r>
              <a:rPr lang="en-GB" sz="2400" dirty="0"/>
              <a:t> </a:t>
            </a:r>
            <a:r>
              <a:rPr lang="en-GB" sz="2400" dirty="0" err="1"/>
              <a:t>alternativne</a:t>
            </a:r>
            <a:r>
              <a:rPr lang="en-GB" sz="2400" dirty="0"/>
              <a:t> </a:t>
            </a:r>
            <a:r>
              <a:rPr lang="en-GB" sz="2400" dirty="0" err="1"/>
              <a:t>nastanitve</a:t>
            </a:r>
            <a:r>
              <a:rPr lang="en-GB" sz="2400" dirty="0"/>
              <a:t>.</a:t>
            </a:r>
            <a:endParaRPr lang="en-GB" sz="2400" dirty="0">
              <a:ea typeface="Calibri"/>
              <a:cs typeface="Calibri"/>
            </a:endParaRPr>
          </a:p>
          <a:p>
            <a:pPr>
              <a:lnSpc>
                <a:spcPts val="2480"/>
              </a:lnSpc>
            </a:pPr>
            <a:endParaRPr lang="en-GB" sz="2400" dirty="0"/>
          </a:p>
        </p:txBody>
      </p:sp>
      <p:sp>
        <p:nvSpPr>
          <p:cNvPr id="11" name="Freeform 10">
            <a:extLst>
              <a:ext uri="{FF2B5EF4-FFF2-40B4-BE49-F238E27FC236}">
                <a16:creationId xmlns:a16="http://schemas.microsoft.com/office/drawing/2014/main" id="{AF37BAE7-1ABA-0271-7311-B213C03F2EE5}"/>
              </a:ext>
            </a:extLst>
          </p:cNvPr>
          <p:cNvSpPr/>
          <p:nvPr/>
        </p:nvSpPr>
        <p:spPr>
          <a:xfrm flipH="1">
            <a:off x="5198103" y="640375"/>
            <a:ext cx="6954821" cy="942809"/>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9DCA44B-81D3-0ADF-00DB-C1FE2E7E6CC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 </a:t>
            </a:r>
            <a:r>
              <a:rPr lang="en-US" dirty="0"/>
              <a:t>Ključna področja učenja</a:t>
            </a:r>
          </a:p>
        </p:txBody>
      </p:sp>
      <p:sp>
        <p:nvSpPr>
          <p:cNvPr id="13" name="Slide Number Placeholder 5">
            <a:extLst>
              <a:ext uri="{FF2B5EF4-FFF2-40B4-BE49-F238E27FC236}">
                <a16:creationId xmlns:a16="http://schemas.microsoft.com/office/drawing/2014/main" id="{DF2840AD-279D-C57F-461F-9889AF42308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14" name="Text Placeholder 2">
            <a:extLst>
              <a:ext uri="{FF2B5EF4-FFF2-40B4-BE49-F238E27FC236}">
                <a16:creationId xmlns:a16="http://schemas.microsoft.com/office/drawing/2014/main" id="{7B536B05-E9F8-E800-CA40-C2C2E5245886}"/>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8F8549A-7667-087B-32FC-86C675A99195}"/>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2974CEDD-D8E6-9517-13F1-CA2ECADE3C3B}"/>
              </a:ext>
            </a:extLst>
          </p:cNvPr>
          <p:cNvSpPr txBox="1">
            <a:spLocks/>
          </p:cNvSpPr>
          <p:nvPr/>
        </p:nvSpPr>
        <p:spPr>
          <a:xfrm>
            <a:off x="733932" y="313788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7" name="Freeform 16">
            <a:extLst>
              <a:ext uri="{FF2B5EF4-FFF2-40B4-BE49-F238E27FC236}">
                <a16:creationId xmlns:a16="http://schemas.microsoft.com/office/drawing/2014/main" id="{5D8F45E5-7A6A-A892-E8EE-DDF932955CCB}"/>
              </a:ext>
            </a:extLst>
          </p:cNvPr>
          <p:cNvSpPr/>
          <p:nvPr/>
        </p:nvSpPr>
        <p:spPr>
          <a:xfrm>
            <a:off x="0" y="388009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65042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53230-1E30-3567-1E63-56D602AFD39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9B458C3-0269-BB65-8D7D-97303D9A8849}"/>
              </a:ext>
            </a:extLst>
          </p:cNvPr>
          <p:cNvSpPr>
            <a:spLocks noGrp="1"/>
          </p:cNvSpPr>
          <p:nvPr>
            <p:ph type="body" sz="quarter" idx="18"/>
          </p:nvPr>
        </p:nvSpPr>
        <p:spPr>
          <a:xfrm>
            <a:off x="635946" y="2339374"/>
            <a:ext cx="10121701" cy="3499183"/>
          </a:xfrm>
        </p:spPr>
        <p:txBody>
          <a:bodyPr lIns="91440" tIns="45720" rIns="91440" bIns="45720" anchor="t"/>
          <a:lstStyle/>
          <a:p>
            <a:pPr>
              <a:lnSpc>
                <a:spcPts val="2240"/>
              </a:lnSpc>
            </a:pPr>
            <a:r>
              <a:rPr lang="en-GB" sz="2200" dirty="0">
                <a:solidFill>
                  <a:srgbClr val="414141"/>
                </a:solidFill>
              </a:rPr>
              <a:t>Ste </a:t>
            </a:r>
            <a:r>
              <a:rPr lang="en-GB" sz="2200" dirty="0" err="1">
                <a:solidFill>
                  <a:srgbClr val="414141"/>
                </a:solidFill>
              </a:rPr>
              <a:t>kdaj</a:t>
            </a:r>
            <a:r>
              <a:rPr lang="en-GB" sz="2200" dirty="0">
                <a:solidFill>
                  <a:srgbClr val="414141"/>
                </a:solidFill>
              </a:rPr>
              <a:t> </a:t>
            </a:r>
            <a:r>
              <a:rPr lang="en-GB" sz="2200" dirty="0" err="1">
                <a:solidFill>
                  <a:srgbClr val="414141"/>
                </a:solidFill>
              </a:rPr>
              <a:t>sanjali</a:t>
            </a:r>
            <a:r>
              <a:rPr lang="en-GB" sz="2200" dirty="0">
                <a:solidFill>
                  <a:srgbClr val="414141"/>
                </a:solidFill>
              </a:rPr>
              <a:t> o </a:t>
            </a:r>
            <a:r>
              <a:rPr lang="en-GB" sz="2200" dirty="0" err="1">
                <a:solidFill>
                  <a:srgbClr val="414141"/>
                </a:solidFill>
              </a:rPr>
              <a:t>bivanju</a:t>
            </a:r>
            <a:r>
              <a:rPr lang="en-GB" sz="2200" dirty="0">
                <a:solidFill>
                  <a:srgbClr val="414141"/>
                </a:solidFill>
              </a:rPr>
              <a:t> v </a:t>
            </a:r>
            <a:r>
              <a:rPr lang="en-GB" sz="2200" dirty="0" err="1">
                <a:solidFill>
                  <a:srgbClr val="414141"/>
                </a:solidFill>
              </a:rPr>
              <a:t>hiški</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drevesu</a:t>
            </a:r>
            <a:r>
              <a:rPr lang="en-GB" sz="2200" dirty="0">
                <a:solidFill>
                  <a:srgbClr val="414141"/>
                </a:solidFill>
              </a:rPr>
              <a:t>, </a:t>
            </a:r>
            <a:r>
              <a:rPr lang="en-GB" sz="2200" dirty="0" err="1">
                <a:solidFill>
                  <a:srgbClr val="414141"/>
                </a:solidFill>
              </a:rPr>
              <a:t>na</a:t>
            </a:r>
            <a:r>
              <a:rPr lang="en-GB" sz="2200" dirty="0">
                <a:solidFill>
                  <a:srgbClr val="414141"/>
                </a:solidFill>
              </a:rPr>
              <a:t> </a:t>
            </a:r>
            <a:r>
              <a:rPr lang="en-GB" sz="2200" dirty="0" err="1">
                <a:solidFill>
                  <a:srgbClr val="414141"/>
                </a:solidFill>
              </a:rPr>
              <a:t>čolnu</a:t>
            </a:r>
            <a:r>
              <a:rPr lang="en-GB" sz="2200" dirty="0">
                <a:solidFill>
                  <a:srgbClr val="414141"/>
                </a:solidFill>
              </a:rPr>
              <a:t> </a:t>
            </a:r>
            <a:r>
              <a:rPr lang="en-GB" sz="2200" dirty="0" err="1">
                <a:solidFill>
                  <a:srgbClr val="414141"/>
                </a:solidFill>
              </a:rPr>
              <a:t>ali</a:t>
            </a:r>
            <a:r>
              <a:rPr lang="en-GB" sz="2200" dirty="0">
                <a:solidFill>
                  <a:srgbClr val="414141"/>
                </a:solidFill>
              </a:rPr>
              <a:t> v </a:t>
            </a:r>
            <a:r>
              <a:rPr lang="en-GB" sz="2200" dirty="0" err="1">
                <a:solidFill>
                  <a:srgbClr val="414141"/>
                </a:solidFill>
              </a:rPr>
              <a:t>udobni</a:t>
            </a:r>
            <a:r>
              <a:rPr lang="en-GB" sz="2200" dirty="0">
                <a:solidFill>
                  <a:srgbClr val="414141"/>
                </a:solidFill>
              </a:rPr>
              <a:t> </a:t>
            </a:r>
            <a:r>
              <a:rPr lang="en-GB" sz="2200" dirty="0" err="1">
                <a:solidFill>
                  <a:srgbClr val="414141"/>
                </a:solidFill>
              </a:rPr>
              <a:t>ekološki</a:t>
            </a:r>
            <a:r>
              <a:rPr lang="en-GB" sz="2200" dirty="0">
                <a:solidFill>
                  <a:srgbClr val="414141"/>
                </a:solidFill>
              </a:rPr>
              <a:t> </a:t>
            </a:r>
            <a:r>
              <a:rPr lang="en-GB" sz="2200" dirty="0" err="1">
                <a:solidFill>
                  <a:srgbClr val="414141"/>
                </a:solidFill>
              </a:rPr>
              <a:t>koči</a:t>
            </a:r>
            <a:r>
              <a:rPr lang="en-GB" sz="2200" dirty="0">
                <a:solidFill>
                  <a:srgbClr val="414141"/>
                </a:solidFill>
              </a:rPr>
              <a:t> </a:t>
            </a:r>
            <a:r>
              <a:rPr lang="en-GB" sz="2200" dirty="0" err="1">
                <a:solidFill>
                  <a:srgbClr val="414141"/>
                </a:solidFill>
              </a:rPr>
              <a:t>sredi</a:t>
            </a:r>
            <a:r>
              <a:rPr lang="en-GB" sz="2200" dirty="0">
                <a:solidFill>
                  <a:srgbClr val="414141"/>
                </a:solidFill>
              </a:rPr>
              <a:t> </a:t>
            </a:r>
            <a:r>
              <a:rPr lang="en-GB" sz="2200" dirty="0" err="1">
                <a:solidFill>
                  <a:srgbClr val="414141"/>
                </a:solidFill>
              </a:rPr>
              <a:t>narave</a:t>
            </a:r>
            <a:r>
              <a:rPr lang="en-GB" sz="2200" dirty="0">
                <a:solidFill>
                  <a:srgbClr val="414141"/>
                </a:solidFill>
              </a:rPr>
              <a:t>? To so le </a:t>
            </a:r>
            <a:r>
              <a:rPr lang="en-GB" sz="2200" dirty="0" err="1">
                <a:solidFill>
                  <a:srgbClr val="414141"/>
                </a:solidFill>
              </a:rPr>
              <a:t>nekateri</a:t>
            </a:r>
            <a:r>
              <a:rPr lang="en-GB" sz="2200" dirty="0">
                <a:solidFill>
                  <a:srgbClr val="414141"/>
                </a:solidFill>
              </a:rPr>
              <a:t> </a:t>
            </a:r>
            <a:r>
              <a:rPr lang="en-GB" sz="2200" dirty="0" err="1">
                <a:solidFill>
                  <a:srgbClr val="414141"/>
                </a:solidFill>
              </a:rPr>
              <a:t>primeri</a:t>
            </a:r>
            <a:r>
              <a:rPr lang="en-GB" sz="2200" dirty="0">
                <a:solidFill>
                  <a:srgbClr val="414141"/>
                </a:solidFill>
              </a:rPr>
              <a:t> t. </a:t>
            </a:r>
            <a:r>
              <a:rPr lang="en-GB" sz="2200" dirty="0" err="1">
                <a:solidFill>
                  <a:srgbClr val="414141"/>
                </a:solidFill>
              </a:rPr>
              <a:t>i</a:t>
            </a:r>
            <a:r>
              <a:rPr lang="en-GB" sz="2200" dirty="0">
                <a:solidFill>
                  <a:srgbClr val="414141"/>
                </a:solidFill>
              </a:rPr>
              <a:t>. </a:t>
            </a:r>
            <a:r>
              <a:rPr lang="en-GB" sz="2200" dirty="0" err="1">
                <a:solidFill>
                  <a:srgbClr val="414141"/>
                </a:solidFill>
              </a:rPr>
              <a:t>alternativnih</a:t>
            </a:r>
            <a:r>
              <a:rPr lang="en-GB" sz="2200" dirty="0">
                <a:solidFill>
                  <a:srgbClr val="414141"/>
                </a:solidFill>
              </a:rPr>
              <a:t> </a:t>
            </a:r>
            <a:r>
              <a:rPr lang="en-GB" sz="2200" dirty="0" err="1">
                <a:solidFill>
                  <a:srgbClr val="414141"/>
                </a:solidFill>
              </a:rPr>
              <a:t>nastanitev</a:t>
            </a:r>
            <a:r>
              <a:rPr lang="en-GB" sz="2200" dirty="0">
                <a:solidFill>
                  <a:srgbClr val="414141"/>
                </a:solidFill>
              </a:rPr>
              <a:t> – </a:t>
            </a:r>
            <a:r>
              <a:rPr lang="en-GB" sz="2200" dirty="0" err="1">
                <a:solidFill>
                  <a:srgbClr val="414141"/>
                </a:solidFill>
              </a:rPr>
              <a:t>rastočega</a:t>
            </a:r>
            <a:r>
              <a:rPr lang="en-GB" sz="2200" dirty="0">
                <a:solidFill>
                  <a:srgbClr val="414141"/>
                </a:solidFill>
              </a:rPr>
              <a:t> </a:t>
            </a:r>
            <a:r>
              <a:rPr lang="en-GB" sz="2200" dirty="0" err="1">
                <a:solidFill>
                  <a:srgbClr val="414141"/>
                </a:solidFill>
              </a:rPr>
              <a:t>trenda</a:t>
            </a:r>
            <a:r>
              <a:rPr lang="en-GB" sz="2200" dirty="0">
                <a:solidFill>
                  <a:srgbClr val="414141"/>
                </a:solidFill>
              </a:rPr>
              <a:t>, ki </a:t>
            </a:r>
            <a:r>
              <a:rPr lang="en-GB" sz="2200" dirty="0" err="1">
                <a:solidFill>
                  <a:srgbClr val="414141"/>
                </a:solidFill>
              </a:rPr>
              <a:t>spreminja</a:t>
            </a:r>
            <a:r>
              <a:rPr lang="en-GB" sz="2200" dirty="0">
                <a:solidFill>
                  <a:srgbClr val="414141"/>
                </a:solidFill>
              </a:rPr>
              <a:t> </a:t>
            </a:r>
            <a:r>
              <a:rPr lang="en-GB" sz="2200" dirty="0" err="1">
                <a:solidFill>
                  <a:srgbClr val="414141"/>
                </a:solidFill>
              </a:rPr>
              <a:t>način</a:t>
            </a:r>
            <a:r>
              <a:rPr lang="en-GB" sz="2200" dirty="0">
                <a:solidFill>
                  <a:srgbClr val="414141"/>
                </a:solidFill>
              </a:rPr>
              <a:t> </a:t>
            </a:r>
            <a:r>
              <a:rPr lang="en-GB" sz="2200" dirty="0" err="1">
                <a:solidFill>
                  <a:srgbClr val="414141"/>
                </a:solidFill>
              </a:rPr>
              <a:t>potovanja</a:t>
            </a:r>
            <a:r>
              <a:rPr lang="en-GB" sz="2200" dirty="0">
                <a:solidFill>
                  <a:srgbClr val="414141"/>
                </a:solidFill>
              </a:rPr>
              <a:t>.  </a:t>
            </a:r>
          </a:p>
          <a:p>
            <a:pPr>
              <a:lnSpc>
                <a:spcPts val="2240"/>
              </a:lnSpc>
            </a:pPr>
            <a:endParaRPr lang="en-GB" sz="2200" dirty="0">
              <a:solidFill>
                <a:srgbClr val="414141"/>
              </a:solidFill>
            </a:endParaRPr>
          </a:p>
          <a:p>
            <a:pPr>
              <a:lnSpc>
                <a:spcPts val="2240"/>
              </a:lnSpc>
            </a:pPr>
            <a:r>
              <a:rPr lang="en-GB" sz="2200" b="1" dirty="0">
                <a:solidFill>
                  <a:srgbClr val="414141"/>
                </a:solidFill>
              </a:rPr>
              <a:t>V </a:t>
            </a:r>
            <a:r>
              <a:rPr lang="en-GB" sz="2200" b="1" dirty="0" err="1">
                <a:solidFill>
                  <a:srgbClr val="414141"/>
                </a:solidFill>
              </a:rPr>
              <a:t>naslednjih</a:t>
            </a:r>
            <a:r>
              <a:rPr lang="en-GB" sz="2200" b="1" dirty="0">
                <a:solidFill>
                  <a:srgbClr val="414141"/>
                </a:solidFill>
              </a:rPr>
              <a:t> </a:t>
            </a:r>
            <a:r>
              <a:rPr lang="en-GB" sz="2200" b="1" dirty="0" err="1">
                <a:solidFill>
                  <a:srgbClr val="414141"/>
                </a:solidFill>
              </a:rPr>
              <a:t>diapozitivih</a:t>
            </a:r>
            <a:r>
              <a:rPr lang="en-GB" sz="2200" b="1" dirty="0">
                <a:solidFill>
                  <a:srgbClr val="414141"/>
                </a:solidFill>
              </a:rPr>
              <a:t> </a:t>
            </a:r>
            <a:r>
              <a:rPr lang="en-GB" sz="2200" b="1" dirty="0" err="1">
                <a:solidFill>
                  <a:srgbClr val="414141"/>
                </a:solidFill>
              </a:rPr>
              <a:t>bomo</a:t>
            </a:r>
            <a:r>
              <a:rPr lang="en-GB" sz="2200" b="1" dirty="0">
                <a:solidFill>
                  <a:srgbClr val="414141"/>
                </a:solidFill>
              </a:rPr>
              <a:t> </a:t>
            </a:r>
            <a:r>
              <a:rPr lang="en-GB" sz="2200" b="1" dirty="0" err="1">
                <a:solidFill>
                  <a:srgbClr val="414141"/>
                </a:solidFill>
              </a:rPr>
              <a:t>raziskali</a:t>
            </a:r>
            <a:r>
              <a:rPr lang="en-GB" sz="2200" b="1" dirty="0">
                <a:solidFill>
                  <a:srgbClr val="414141"/>
                </a:solidFill>
              </a:rPr>
              <a:t>:  </a:t>
            </a:r>
          </a:p>
          <a:p>
            <a:pPr>
              <a:lnSpc>
                <a:spcPts val="2240"/>
              </a:lnSpc>
            </a:pPr>
            <a:endParaRPr lang="en-GB" sz="2200" dirty="0">
              <a:solidFill>
                <a:srgbClr val="414141"/>
              </a:solidFill>
            </a:endParaRPr>
          </a:p>
          <a:p>
            <a:pPr>
              <a:lnSpc>
                <a:spcPts val="2240"/>
              </a:lnSpc>
            </a:pPr>
            <a:r>
              <a:rPr lang="en-GB" sz="2200" dirty="0">
                <a:solidFill>
                  <a:srgbClr val="414141"/>
                </a:solidFill>
              </a:rPr>
              <a:t>Kaj je </a:t>
            </a:r>
            <a:r>
              <a:rPr lang="en-GB" sz="2200" dirty="0" err="1">
                <a:solidFill>
                  <a:srgbClr val="414141"/>
                </a:solidFill>
              </a:rPr>
              <a:t>alternativna</a:t>
            </a:r>
            <a:r>
              <a:rPr lang="en-GB" sz="2200" dirty="0">
                <a:solidFill>
                  <a:srgbClr val="414141"/>
                </a:solidFill>
              </a:rPr>
              <a:t> </a:t>
            </a:r>
            <a:r>
              <a:rPr lang="en-GB" sz="2200" dirty="0" err="1">
                <a:solidFill>
                  <a:srgbClr val="414141"/>
                </a:solidFill>
              </a:rPr>
              <a:t>nastanitev</a:t>
            </a:r>
            <a:r>
              <a:rPr lang="en-GB" sz="2200" dirty="0">
                <a:solidFill>
                  <a:srgbClr val="414141"/>
                </a:solidFill>
              </a:rPr>
              <a:t> in </a:t>
            </a:r>
            <a:r>
              <a:rPr lang="en-GB" sz="2200" dirty="0" err="1">
                <a:solidFill>
                  <a:srgbClr val="414141"/>
                </a:solidFill>
              </a:rPr>
              <a:t>zakaj</a:t>
            </a:r>
            <a:r>
              <a:rPr lang="en-GB" sz="2200" dirty="0">
                <a:solidFill>
                  <a:srgbClr val="414141"/>
                </a:solidFill>
              </a:rPr>
              <a:t> </a:t>
            </a:r>
            <a:r>
              <a:rPr lang="en-GB" sz="2200" dirty="0" err="1">
                <a:solidFill>
                  <a:srgbClr val="414141"/>
                </a:solidFill>
              </a:rPr>
              <a:t>postaja</a:t>
            </a:r>
            <a:r>
              <a:rPr lang="en-GB" sz="2200" dirty="0">
                <a:solidFill>
                  <a:srgbClr val="414141"/>
                </a:solidFill>
              </a:rPr>
              <a:t> </a:t>
            </a:r>
            <a:r>
              <a:rPr lang="en-GB" sz="2200" dirty="0" err="1">
                <a:solidFill>
                  <a:srgbClr val="414141"/>
                </a:solidFill>
              </a:rPr>
              <a:t>tako</a:t>
            </a:r>
            <a:r>
              <a:rPr lang="en-GB" sz="2200" dirty="0">
                <a:solidFill>
                  <a:srgbClr val="414141"/>
                </a:solidFill>
              </a:rPr>
              <a:t> </a:t>
            </a:r>
            <a:r>
              <a:rPr lang="en-GB" sz="2200" dirty="0" err="1">
                <a:solidFill>
                  <a:srgbClr val="414141"/>
                </a:solidFill>
              </a:rPr>
              <a:t>priljubljena</a:t>
            </a:r>
            <a:r>
              <a:rPr lang="en-GB" sz="2200" dirty="0">
                <a:solidFill>
                  <a:srgbClr val="414141"/>
                </a:solidFill>
              </a:rPr>
              <a:t>?</a:t>
            </a:r>
          </a:p>
          <a:p>
            <a:pPr>
              <a:lnSpc>
                <a:spcPts val="2240"/>
              </a:lnSpc>
            </a:pPr>
            <a:r>
              <a:rPr lang="en-GB" sz="2200" dirty="0">
                <a:solidFill>
                  <a:srgbClr val="414141"/>
                </a:solidFill>
              </a:rPr>
              <a:t>Kaj jo dela </a:t>
            </a:r>
            <a:r>
              <a:rPr lang="en-GB" sz="2200" dirty="0" err="1">
                <a:solidFill>
                  <a:srgbClr val="414141"/>
                </a:solidFill>
              </a:rPr>
              <a:t>posebno</a:t>
            </a:r>
            <a:r>
              <a:rPr lang="en-GB" sz="2200" dirty="0">
                <a:solidFill>
                  <a:srgbClr val="414141"/>
                </a:solidFill>
              </a:rPr>
              <a:t>, od </a:t>
            </a:r>
            <a:r>
              <a:rPr lang="en-GB" sz="2200" dirty="0" err="1">
                <a:solidFill>
                  <a:srgbClr val="414141"/>
                </a:solidFill>
              </a:rPr>
              <a:t>njene</a:t>
            </a:r>
            <a:r>
              <a:rPr lang="en-GB" sz="2200" dirty="0">
                <a:solidFill>
                  <a:srgbClr val="414141"/>
                </a:solidFill>
              </a:rPr>
              <a:t> </a:t>
            </a:r>
            <a:r>
              <a:rPr lang="en-GB" sz="2200" dirty="0" err="1">
                <a:solidFill>
                  <a:srgbClr val="414141"/>
                </a:solidFill>
              </a:rPr>
              <a:t>edinstvenosti</a:t>
            </a:r>
            <a:r>
              <a:rPr lang="en-GB" sz="2200" dirty="0">
                <a:solidFill>
                  <a:srgbClr val="414141"/>
                </a:solidFill>
              </a:rPr>
              <a:t> in </a:t>
            </a:r>
            <a:r>
              <a:rPr lang="en-GB" sz="2200" dirty="0" err="1">
                <a:solidFill>
                  <a:srgbClr val="414141"/>
                </a:solidFill>
              </a:rPr>
              <a:t>trajnosti</a:t>
            </a:r>
            <a:r>
              <a:rPr lang="en-GB" sz="2200" dirty="0">
                <a:solidFill>
                  <a:srgbClr val="414141"/>
                </a:solidFill>
              </a:rPr>
              <a:t> do </a:t>
            </a:r>
            <a:r>
              <a:rPr lang="en-GB" sz="2200" dirty="0" err="1">
                <a:solidFill>
                  <a:srgbClr val="414141"/>
                </a:solidFill>
              </a:rPr>
              <a:t>osebnih</a:t>
            </a:r>
            <a:r>
              <a:rPr lang="en-GB" sz="2200" dirty="0">
                <a:solidFill>
                  <a:srgbClr val="414141"/>
                </a:solidFill>
              </a:rPr>
              <a:t> </a:t>
            </a:r>
            <a:r>
              <a:rPr lang="en-GB" sz="2200" dirty="0" err="1">
                <a:solidFill>
                  <a:srgbClr val="414141"/>
                </a:solidFill>
              </a:rPr>
              <a:t>izkušenj</a:t>
            </a:r>
            <a:r>
              <a:rPr lang="en-GB" sz="2200" dirty="0">
                <a:solidFill>
                  <a:srgbClr val="414141"/>
                </a:solidFill>
              </a:rPr>
              <a:t>, ki </a:t>
            </a:r>
            <a:r>
              <a:rPr lang="en-GB" sz="2200" dirty="0" err="1">
                <a:solidFill>
                  <a:srgbClr val="414141"/>
                </a:solidFill>
              </a:rPr>
              <a:t>jih</a:t>
            </a:r>
            <a:r>
              <a:rPr lang="en-GB" sz="2200" dirty="0">
                <a:solidFill>
                  <a:srgbClr val="414141"/>
                </a:solidFill>
              </a:rPr>
              <a:t> </a:t>
            </a:r>
            <a:r>
              <a:rPr lang="en-GB" sz="2200" dirty="0" err="1">
                <a:solidFill>
                  <a:srgbClr val="414141"/>
                </a:solidFill>
              </a:rPr>
              <a:t>ponuja</a:t>
            </a:r>
            <a:r>
              <a:rPr lang="en-GB" sz="2200" dirty="0">
                <a:solidFill>
                  <a:srgbClr val="414141"/>
                </a:solidFill>
              </a:rPr>
              <a:t>?</a:t>
            </a:r>
          </a:p>
          <a:p>
            <a:pPr>
              <a:lnSpc>
                <a:spcPts val="2240"/>
              </a:lnSpc>
            </a:pPr>
            <a:r>
              <a:rPr lang="en-GB" sz="2200" dirty="0">
                <a:solidFill>
                  <a:srgbClr val="414141"/>
                </a:solidFill>
              </a:rPr>
              <a:t>Ob </a:t>
            </a:r>
            <a:r>
              <a:rPr lang="en-GB" sz="2200" dirty="0" err="1">
                <a:solidFill>
                  <a:srgbClr val="414141"/>
                </a:solidFill>
              </a:rPr>
              <a:t>koncu</a:t>
            </a:r>
            <a:r>
              <a:rPr lang="en-GB" sz="2200" dirty="0">
                <a:solidFill>
                  <a:srgbClr val="414141"/>
                </a:solidFill>
              </a:rPr>
              <a:t> </a:t>
            </a:r>
            <a:r>
              <a:rPr lang="en-GB" sz="2200" dirty="0" err="1">
                <a:solidFill>
                  <a:srgbClr val="414141"/>
                </a:solidFill>
              </a:rPr>
              <a:t>teh</a:t>
            </a:r>
            <a:r>
              <a:rPr lang="en-GB" sz="2200" dirty="0">
                <a:solidFill>
                  <a:srgbClr val="414141"/>
                </a:solidFill>
              </a:rPr>
              <a:t> </a:t>
            </a:r>
            <a:r>
              <a:rPr lang="en-GB" sz="2200" dirty="0" err="1">
                <a:solidFill>
                  <a:srgbClr val="414141"/>
                </a:solidFill>
              </a:rPr>
              <a:t>drsnic</a:t>
            </a:r>
            <a:r>
              <a:rPr lang="en-GB" sz="2200" dirty="0">
                <a:solidFill>
                  <a:srgbClr val="414141"/>
                </a:solidFill>
              </a:rPr>
              <a:t> </a:t>
            </a:r>
            <a:r>
              <a:rPr lang="en-GB" sz="2200" dirty="0" err="1">
                <a:solidFill>
                  <a:srgbClr val="414141"/>
                </a:solidFill>
              </a:rPr>
              <a:t>boste</a:t>
            </a:r>
            <a:r>
              <a:rPr lang="en-GB" sz="2200" dirty="0">
                <a:solidFill>
                  <a:srgbClr val="414141"/>
                </a:solidFill>
              </a:rPr>
              <a:t> </a:t>
            </a:r>
            <a:r>
              <a:rPr lang="en-GB" sz="2200" dirty="0" err="1">
                <a:solidFill>
                  <a:srgbClr val="414141"/>
                </a:solidFill>
              </a:rPr>
              <a:t>jasno</a:t>
            </a:r>
            <a:r>
              <a:rPr lang="en-GB" sz="2200" dirty="0">
                <a:solidFill>
                  <a:srgbClr val="414141"/>
                </a:solidFill>
              </a:rPr>
              <a:t> </a:t>
            </a:r>
            <a:r>
              <a:rPr lang="en-GB" sz="2200" dirty="0" err="1">
                <a:solidFill>
                  <a:srgbClr val="414141"/>
                </a:solidFill>
              </a:rPr>
              <a:t>razumeli</a:t>
            </a:r>
            <a:r>
              <a:rPr lang="en-GB" sz="2200" dirty="0">
                <a:solidFill>
                  <a:srgbClr val="414141"/>
                </a:solidFill>
              </a:rPr>
              <a:t>, </a:t>
            </a:r>
            <a:r>
              <a:rPr lang="en-GB" sz="2200" dirty="0" err="1">
                <a:solidFill>
                  <a:srgbClr val="414141"/>
                </a:solidFill>
              </a:rPr>
              <a:t>zakaj</a:t>
            </a:r>
            <a:r>
              <a:rPr lang="en-GB" sz="2200" dirty="0">
                <a:solidFill>
                  <a:srgbClr val="414141"/>
                </a:solidFill>
              </a:rPr>
              <a:t> </a:t>
            </a:r>
            <a:r>
              <a:rPr lang="en-GB" sz="2200" dirty="0" err="1">
                <a:solidFill>
                  <a:srgbClr val="414141"/>
                </a:solidFill>
              </a:rPr>
              <a:t>turisti</a:t>
            </a:r>
            <a:r>
              <a:rPr lang="en-GB" sz="2200" dirty="0">
                <a:solidFill>
                  <a:srgbClr val="414141"/>
                </a:solidFill>
              </a:rPr>
              <a:t> </a:t>
            </a:r>
            <a:r>
              <a:rPr lang="en-GB" sz="2200" dirty="0" err="1">
                <a:solidFill>
                  <a:srgbClr val="414141"/>
                </a:solidFill>
              </a:rPr>
              <a:t>izbirajo</a:t>
            </a:r>
            <a:r>
              <a:rPr lang="en-GB" sz="2200" dirty="0">
                <a:solidFill>
                  <a:srgbClr val="414141"/>
                </a:solidFill>
              </a:rPr>
              <a:t> </a:t>
            </a:r>
            <a:r>
              <a:rPr lang="en-GB" sz="2200" dirty="0" err="1">
                <a:solidFill>
                  <a:srgbClr val="414141"/>
                </a:solidFill>
              </a:rPr>
              <a:t>te</a:t>
            </a:r>
            <a:r>
              <a:rPr lang="en-GB" sz="2200" dirty="0">
                <a:solidFill>
                  <a:srgbClr val="414141"/>
                </a:solidFill>
              </a:rPr>
              <a:t> </a:t>
            </a:r>
            <a:r>
              <a:rPr lang="en-GB" sz="2200" dirty="0" err="1">
                <a:solidFill>
                  <a:srgbClr val="414141"/>
                </a:solidFill>
              </a:rPr>
              <a:t>edinstvene</a:t>
            </a:r>
            <a:r>
              <a:rPr lang="en-GB" sz="2200" dirty="0">
                <a:solidFill>
                  <a:srgbClr val="414141"/>
                </a:solidFill>
              </a:rPr>
              <a:t> </a:t>
            </a:r>
            <a:r>
              <a:rPr lang="en-GB" sz="2200" dirty="0" err="1">
                <a:solidFill>
                  <a:srgbClr val="414141"/>
                </a:solidFill>
              </a:rPr>
              <a:t>nastanitve</a:t>
            </a:r>
            <a:r>
              <a:rPr lang="en-GB" sz="2200" dirty="0">
                <a:solidFill>
                  <a:srgbClr val="414141"/>
                </a:solidFill>
              </a:rPr>
              <a:t> </a:t>
            </a:r>
            <a:r>
              <a:rPr lang="en-GB" sz="2200" dirty="0" err="1">
                <a:solidFill>
                  <a:srgbClr val="414141"/>
                </a:solidFill>
              </a:rPr>
              <a:t>namesto</a:t>
            </a:r>
            <a:r>
              <a:rPr lang="en-GB" sz="2200" dirty="0">
                <a:solidFill>
                  <a:srgbClr val="414141"/>
                </a:solidFill>
              </a:rPr>
              <a:t> </a:t>
            </a:r>
            <a:r>
              <a:rPr lang="en-GB" sz="2200" dirty="0" err="1">
                <a:solidFill>
                  <a:srgbClr val="414141"/>
                </a:solidFill>
              </a:rPr>
              <a:t>tradicionalnih</a:t>
            </a:r>
            <a:r>
              <a:rPr lang="en-GB" sz="2200" dirty="0">
                <a:solidFill>
                  <a:srgbClr val="414141"/>
                </a:solidFill>
              </a:rPr>
              <a:t> </a:t>
            </a:r>
            <a:r>
              <a:rPr lang="en-GB" sz="2200" dirty="0" err="1">
                <a:solidFill>
                  <a:srgbClr val="414141"/>
                </a:solidFill>
              </a:rPr>
              <a:t>hotelov</a:t>
            </a:r>
            <a:r>
              <a:rPr lang="en-GB" sz="2200" dirty="0">
                <a:solidFill>
                  <a:srgbClr val="414141"/>
                </a:solidFill>
              </a:rPr>
              <a:t> in </a:t>
            </a:r>
            <a:r>
              <a:rPr lang="en-GB" sz="2200" dirty="0" err="1">
                <a:solidFill>
                  <a:srgbClr val="414141"/>
                </a:solidFill>
              </a:rPr>
              <a:t>kako</a:t>
            </a:r>
            <a:r>
              <a:rPr lang="en-GB" sz="2200" dirty="0">
                <a:solidFill>
                  <a:srgbClr val="414141"/>
                </a:solidFill>
              </a:rPr>
              <a:t> ta trend </a:t>
            </a:r>
            <a:r>
              <a:rPr lang="en-GB" sz="2200" dirty="0" err="1">
                <a:solidFill>
                  <a:srgbClr val="414141"/>
                </a:solidFill>
              </a:rPr>
              <a:t>odpira</a:t>
            </a:r>
            <a:r>
              <a:rPr lang="en-GB" sz="2200" dirty="0">
                <a:solidFill>
                  <a:srgbClr val="414141"/>
                </a:solidFill>
              </a:rPr>
              <a:t> </a:t>
            </a:r>
            <a:r>
              <a:rPr lang="en-GB" sz="2200" dirty="0" err="1">
                <a:solidFill>
                  <a:srgbClr val="414141"/>
                </a:solidFill>
              </a:rPr>
              <a:t>nove</a:t>
            </a:r>
            <a:r>
              <a:rPr lang="en-GB" sz="2200" dirty="0">
                <a:solidFill>
                  <a:srgbClr val="414141"/>
                </a:solidFill>
              </a:rPr>
              <a:t> </a:t>
            </a:r>
            <a:r>
              <a:rPr lang="en-GB" sz="2200" dirty="0" err="1">
                <a:solidFill>
                  <a:srgbClr val="414141"/>
                </a:solidFill>
              </a:rPr>
              <a:t>priložnosti</a:t>
            </a:r>
            <a:r>
              <a:rPr lang="en-GB" sz="2200" dirty="0">
                <a:solidFill>
                  <a:srgbClr val="414141"/>
                </a:solidFill>
              </a:rPr>
              <a:t> v </a:t>
            </a:r>
            <a:r>
              <a:rPr lang="en-GB" sz="2200" dirty="0" err="1">
                <a:solidFill>
                  <a:srgbClr val="414141"/>
                </a:solidFill>
              </a:rPr>
              <a:t>turistični</a:t>
            </a:r>
            <a:r>
              <a:rPr lang="en-GB" sz="2200" dirty="0">
                <a:solidFill>
                  <a:srgbClr val="414141"/>
                </a:solidFill>
              </a:rPr>
              <a:t> </a:t>
            </a:r>
            <a:r>
              <a:rPr lang="en-GB" sz="2200" dirty="0" err="1">
                <a:solidFill>
                  <a:srgbClr val="414141"/>
                </a:solidFill>
              </a:rPr>
              <a:t>industriji</a:t>
            </a:r>
            <a:r>
              <a:rPr lang="en-GB" sz="2200" dirty="0">
                <a:solidFill>
                  <a:srgbClr val="414141"/>
                </a:solidFill>
              </a:rPr>
              <a:t>. </a:t>
            </a:r>
            <a:endParaRPr lang="en-US" sz="2200" dirty="0">
              <a:solidFill>
                <a:srgbClr val="414141"/>
              </a:solidFill>
            </a:endParaRPr>
          </a:p>
        </p:txBody>
      </p:sp>
      <p:sp>
        <p:nvSpPr>
          <p:cNvPr id="4" name="Text Placeholder 3">
            <a:extLst>
              <a:ext uri="{FF2B5EF4-FFF2-40B4-BE49-F238E27FC236}">
                <a16:creationId xmlns:a16="http://schemas.microsoft.com/office/drawing/2014/main" id="{F0AE6B88-48F0-928C-17E6-F365F488DA42}"/>
              </a:ext>
            </a:extLst>
          </p:cNvPr>
          <p:cNvSpPr>
            <a:spLocks noGrp="1"/>
          </p:cNvSpPr>
          <p:nvPr>
            <p:ph type="body" sz="quarter" idx="16"/>
          </p:nvPr>
        </p:nvSpPr>
        <p:spPr>
          <a:xfrm>
            <a:off x="653780" y="472365"/>
            <a:ext cx="10614687" cy="803654"/>
          </a:xfrm>
        </p:spPr>
        <p:txBody>
          <a:bodyPr lIns="91440" tIns="45720" rIns="91440" bIns="45720" anchor="t">
            <a:noAutofit/>
          </a:bodyPr>
          <a:lstStyle/>
          <a:p>
            <a:r>
              <a:rPr lang="en-US" dirty="0" err="1"/>
              <a:t>Uvod</a:t>
            </a:r>
            <a:r>
              <a:rPr lang="en-US" dirty="0"/>
              <a:t> v </a:t>
            </a:r>
            <a:r>
              <a:rPr lang="en-US" dirty="0" err="1"/>
              <a:t>alternativne</a:t>
            </a:r>
            <a:r>
              <a:rPr lang="en-US" dirty="0"/>
              <a:t> </a:t>
            </a:r>
            <a:r>
              <a:rPr lang="en-US" dirty="0" err="1"/>
              <a:t>turistične</a:t>
            </a:r>
            <a:r>
              <a:rPr lang="en-US" dirty="0"/>
              <a:t> </a:t>
            </a:r>
            <a:r>
              <a:rPr lang="en-US" dirty="0" err="1"/>
              <a:t>nastanitve</a:t>
            </a:r>
            <a:endParaRPr lang="en-US" dirty="0" err="1">
              <a:ea typeface="Calibri"/>
              <a:cs typeface="Calibri"/>
            </a:endParaRPr>
          </a:p>
        </p:txBody>
      </p:sp>
      <p:sp>
        <p:nvSpPr>
          <p:cNvPr id="6" name="Text Placeholder 5">
            <a:extLst>
              <a:ext uri="{FF2B5EF4-FFF2-40B4-BE49-F238E27FC236}">
                <a16:creationId xmlns:a16="http://schemas.microsoft.com/office/drawing/2014/main" id="{6C90B274-04DD-A78E-7A4D-9833C7DA1C99}"/>
              </a:ext>
            </a:extLst>
          </p:cNvPr>
          <p:cNvSpPr>
            <a:spLocks noGrp="1"/>
          </p:cNvSpPr>
          <p:nvPr>
            <p:ph type="body" sz="quarter" idx="19"/>
          </p:nvPr>
        </p:nvSpPr>
        <p:spPr>
          <a:xfrm>
            <a:off x="653780" y="1633676"/>
            <a:ext cx="10614687" cy="803654"/>
          </a:xfrm>
        </p:spPr>
        <p:txBody>
          <a:bodyPr lIns="91440" tIns="45720" rIns="91440" bIns="45720" anchor="t">
            <a:noAutofit/>
          </a:bodyPr>
          <a:lstStyle/>
          <a:p>
            <a:r>
              <a:rPr lang="en-US" dirty="0"/>
              <a:t>Kaj je </a:t>
            </a:r>
            <a:r>
              <a:rPr lang="en-US" dirty="0" err="1"/>
              <a:t>alternativna</a:t>
            </a:r>
            <a:r>
              <a:rPr lang="en-US" dirty="0"/>
              <a:t> </a:t>
            </a:r>
            <a:r>
              <a:rPr lang="en-US" dirty="0" err="1"/>
              <a:t>nastanitev</a:t>
            </a:r>
            <a:r>
              <a:rPr lang="en-US" dirty="0"/>
              <a:t>?</a:t>
            </a:r>
            <a:endParaRPr lang="en-US" dirty="0">
              <a:ea typeface="Calibri"/>
              <a:cs typeface="Calibri"/>
            </a:endParaRPr>
          </a:p>
        </p:txBody>
      </p:sp>
      <p:cxnSp>
        <p:nvCxnSpPr>
          <p:cNvPr id="2" name="Straight Connector 1">
            <a:extLst>
              <a:ext uri="{FF2B5EF4-FFF2-40B4-BE49-F238E27FC236}">
                <a16:creationId xmlns:a16="http://schemas.microsoft.com/office/drawing/2014/main" id="{8C9897D0-746F-F13F-69C6-4D346D8584EE}"/>
              </a:ext>
            </a:extLst>
          </p:cNvPr>
          <p:cNvCxnSpPr>
            <a:cxnSpLocks/>
          </p:cNvCxnSpPr>
          <p:nvPr/>
        </p:nvCxnSpPr>
        <p:spPr>
          <a:xfrm>
            <a:off x="0" y="1311081"/>
            <a:ext cx="652182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43F5006-4B5F-5382-60A6-BCCB0E7A88F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Tree>
    <p:extLst>
      <p:ext uri="{BB962C8B-B14F-4D97-AF65-F5344CB8AC3E}">
        <p14:creationId xmlns:p14="http://schemas.microsoft.com/office/powerpoint/2010/main" val="3135575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72C2221A-D11C-F049-4BE8-7693558EE8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16"/>
          </p:nvPr>
        </p:nvSpPr>
        <p:spPr>
          <a:xfrm>
            <a:off x="4061012" y="732734"/>
            <a:ext cx="7315200" cy="803654"/>
          </a:xfrm>
          <a:prstGeom prst="rect">
            <a:avLst/>
          </a:prstGeom>
        </p:spPr>
        <p:txBody>
          <a:bodyPr lIns="91440" tIns="45720" rIns="91440" bIns="45720" anchor="t">
            <a:noAutofit/>
          </a:bodyPr>
          <a:lstStyle/>
          <a:p>
            <a:pPr>
              <a:lnSpc>
                <a:spcPts val="2960"/>
              </a:lnSpc>
            </a:pPr>
            <a:r>
              <a:rPr lang="en-GB" sz="2800" dirty="0" err="1"/>
              <a:t>Opredelite</a:t>
            </a:r>
            <a:r>
              <a:rPr lang="en-GB" sz="2800" dirty="0"/>
              <a:t> in </a:t>
            </a:r>
            <a:r>
              <a:rPr lang="en-GB" sz="2800" dirty="0" err="1"/>
              <a:t>razumite</a:t>
            </a:r>
            <a:r>
              <a:rPr lang="en-GB" sz="2800" dirty="0"/>
              <a:t>, </a:t>
            </a:r>
            <a:r>
              <a:rPr lang="en-GB" sz="2800" dirty="0" err="1"/>
              <a:t>kaj</a:t>
            </a:r>
            <a:r>
              <a:rPr lang="en-GB" sz="2800" dirty="0"/>
              <a:t> je </a:t>
            </a:r>
            <a:r>
              <a:rPr lang="en-GB" sz="2800" dirty="0" err="1"/>
              <a:t>alternativna</a:t>
            </a:r>
            <a:r>
              <a:rPr lang="en-GB" sz="2800" dirty="0"/>
              <a:t> </a:t>
            </a:r>
            <a:r>
              <a:rPr lang="en-GB" sz="2800" dirty="0" err="1"/>
              <a:t>nastanitev</a:t>
            </a:r>
            <a:r>
              <a:rPr lang="en-GB" sz="2800" dirty="0"/>
              <a:t>, </a:t>
            </a:r>
            <a:r>
              <a:rPr lang="en-GB" sz="2800" dirty="0" err="1"/>
              <a:t>razlikovalne</a:t>
            </a:r>
            <a:r>
              <a:rPr lang="en-GB" sz="2800" dirty="0"/>
              <a:t> </a:t>
            </a:r>
            <a:r>
              <a:rPr lang="en-GB" sz="2800" dirty="0" err="1"/>
              <a:t>značilnosti</a:t>
            </a:r>
            <a:r>
              <a:rPr lang="en-GB" sz="2800" dirty="0"/>
              <a:t> in </a:t>
            </a:r>
            <a:r>
              <a:rPr lang="en-GB" sz="2800" dirty="0" err="1"/>
              <a:t>predstavite</a:t>
            </a:r>
            <a:r>
              <a:rPr lang="en-GB" sz="2800" dirty="0"/>
              <a:t> </a:t>
            </a:r>
            <a:r>
              <a:rPr lang="en-GB" sz="2800" dirty="0" err="1"/>
              <a:t>različne</a:t>
            </a:r>
            <a:r>
              <a:rPr lang="en-GB" sz="2800" dirty="0"/>
              <a:t> </a:t>
            </a:r>
            <a:r>
              <a:rPr lang="en-GB" sz="2800" dirty="0" err="1"/>
              <a:t>primere</a:t>
            </a:r>
            <a:endParaRPr lang="en-US" sz="2800" dirty="0" err="1"/>
          </a:p>
        </p:txBody>
      </p:sp>
      <p:sp>
        <p:nvSpPr>
          <p:cNvPr id="4" name="Text Placeholder 3">
            <a:extLst>
              <a:ext uri="{FF2B5EF4-FFF2-40B4-BE49-F238E27FC236}">
                <a16:creationId xmlns:a16="http://schemas.microsoft.com/office/drawing/2014/main" id="{EC93FF4B-75FD-885B-C952-7372901F3BB9}"/>
              </a:ext>
            </a:extLst>
          </p:cNvPr>
          <p:cNvSpPr>
            <a:spLocks noGrp="1"/>
          </p:cNvSpPr>
          <p:nvPr>
            <p:ph type="body" sz="quarter" idx="21"/>
          </p:nvPr>
        </p:nvSpPr>
        <p:spPr>
          <a:xfrm>
            <a:off x="4061012" y="2541493"/>
            <a:ext cx="7491868" cy="4055573"/>
          </a:xfrm>
          <a:prstGeom prst="rect">
            <a:avLst/>
          </a:prstGeom>
        </p:spPr>
        <p:txBody>
          <a:bodyPr lIns="91440" tIns="45720" rIns="91440" bIns="45720" anchor="t"/>
          <a:lstStyle/>
          <a:p>
            <a:pPr algn="l">
              <a:lnSpc>
                <a:spcPts val="2340"/>
              </a:lnSpc>
              <a:buNone/>
            </a:pPr>
            <a:r>
              <a:rPr lang="en-GB" b="0" i="0" err="1">
                <a:effectLst/>
                <a:latin typeface="Calibri"/>
                <a:ea typeface="Calibri"/>
                <a:cs typeface="Calibri"/>
              </a:rPr>
              <a:t>Alternativna</a:t>
            </a:r>
            <a:r>
              <a:rPr lang="en-GB" b="0" i="0">
                <a:effectLst/>
                <a:latin typeface="Calibri"/>
                <a:ea typeface="Calibri"/>
                <a:cs typeface="Calibri"/>
              </a:rPr>
              <a:t> </a:t>
            </a:r>
            <a:r>
              <a:rPr lang="en-GB">
                <a:latin typeface="Calibri"/>
                <a:ea typeface="Calibri"/>
                <a:cs typeface="Calibri"/>
              </a:rPr>
              <a:t>nastanitev</a:t>
            </a:r>
            <a:r>
              <a:rPr lang="en-GB" b="0" i="0">
                <a:effectLst/>
                <a:latin typeface="Calibri"/>
                <a:ea typeface="Calibri"/>
                <a:cs typeface="Calibri"/>
              </a:rPr>
              <a:t> </a:t>
            </a:r>
            <a:r>
              <a:rPr lang="en-GB" b="0" i="0" err="1">
                <a:effectLst/>
                <a:latin typeface="Calibri"/>
                <a:ea typeface="Calibri"/>
                <a:cs typeface="Calibri"/>
              </a:rPr>
              <a:t>predstavlja</a:t>
            </a:r>
            <a:r>
              <a:rPr lang="en-GB" b="0" i="0">
                <a:effectLst/>
                <a:latin typeface="Calibri"/>
                <a:ea typeface="Calibri"/>
                <a:cs typeface="Calibri"/>
              </a:rPr>
              <a:t> </a:t>
            </a:r>
            <a:r>
              <a:rPr lang="en-GB" b="0" i="0" err="1">
                <a:effectLst/>
                <a:latin typeface="Calibri"/>
                <a:ea typeface="Calibri"/>
                <a:cs typeface="Calibri"/>
              </a:rPr>
              <a:t>pomemben</a:t>
            </a:r>
            <a:r>
              <a:rPr lang="en-GB" b="0" i="0">
                <a:effectLst/>
                <a:latin typeface="Calibri"/>
                <a:ea typeface="Calibri"/>
                <a:cs typeface="Calibri"/>
              </a:rPr>
              <a:t> </a:t>
            </a:r>
            <a:r>
              <a:rPr lang="en-GB" b="0" i="0" err="1">
                <a:effectLst/>
                <a:latin typeface="Calibri"/>
                <a:ea typeface="Calibri"/>
                <a:cs typeface="Calibri"/>
              </a:rPr>
              <a:t>premik</a:t>
            </a:r>
            <a:r>
              <a:rPr lang="en-GB" b="0" i="0">
                <a:effectLst/>
                <a:latin typeface="Calibri"/>
                <a:ea typeface="Calibri"/>
                <a:cs typeface="Calibri"/>
              </a:rPr>
              <a:t> v </a:t>
            </a:r>
            <a:r>
              <a:rPr lang="en-GB" b="0" i="0" err="1">
                <a:effectLst/>
                <a:latin typeface="Calibri"/>
                <a:ea typeface="Calibri"/>
                <a:cs typeface="Calibri"/>
              </a:rPr>
              <a:t>turističnem</a:t>
            </a:r>
            <a:r>
              <a:rPr lang="en-GB" b="0" i="0">
                <a:effectLst/>
                <a:latin typeface="Calibri"/>
                <a:ea typeface="Calibri"/>
                <a:cs typeface="Calibri"/>
              </a:rPr>
              <a:t> </a:t>
            </a:r>
            <a:r>
              <a:rPr lang="en-GB" b="0" i="0" err="1">
                <a:effectLst/>
                <a:latin typeface="Calibri"/>
                <a:ea typeface="Calibri"/>
                <a:cs typeface="Calibri"/>
              </a:rPr>
              <a:t>prostoru</a:t>
            </a:r>
            <a:r>
              <a:rPr lang="en-GB" b="0" i="0">
                <a:effectLst/>
                <a:latin typeface="Calibri"/>
                <a:ea typeface="Calibri"/>
                <a:cs typeface="Calibri"/>
              </a:rPr>
              <a:t>, </a:t>
            </a:r>
            <a:r>
              <a:rPr lang="en-GB" b="0" i="0" err="1">
                <a:effectLst/>
                <a:latin typeface="Calibri"/>
                <a:ea typeface="Calibri"/>
                <a:cs typeface="Calibri"/>
              </a:rPr>
              <a:t>saj</a:t>
            </a:r>
            <a:r>
              <a:rPr lang="en-GB" b="0" i="0">
                <a:effectLst/>
                <a:latin typeface="Calibri"/>
                <a:ea typeface="Calibri"/>
                <a:cs typeface="Calibri"/>
              </a:rPr>
              <a:t> </a:t>
            </a:r>
            <a:r>
              <a:rPr lang="en-GB" b="0" i="0" err="1">
                <a:effectLst/>
                <a:latin typeface="Calibri"/>
                <a:ea typeface="Calibri"/>
                <a:cs typeface="Calibri"/>
              </a:rPr>
              <a:t>presega</a:t>
            </a:r>
            <a:r>
              <a:rPr lang="en-GB" b="0" i="0">
                <a:effectLst/>
                <a:latin typeface="Calibri"/>
                <a:ea typeface="Calibri"/>
                <a:cs typeface="Calibri"/>
              </a:rPr>
              <a:t> </a:t>
            </a:r>
            <a:r>
              <a:rPr lang="en-GB" b="0" i="0" err="1">
                <a:effectLst/>
                <a:latin typeface="Calibri"/>
                <a:ea typeface="Calibri"/>
                <a:cs typeface="Calibri"/>
              </a:rPr>
              <a:t>meje</a:t>
            </a:r>
            <a:r>
              <a:rPr lang="en-GB" b="0" i="0">
                <a:effectLst/>
                <a:latin typeface="Calibri"/>
                <a:ea typeface="Calibri"/>
                <a:cs typeface="Calibri"/>
              </a:rPr>
              <a:t> </a:t>
            </a:r>
            <a:r>
              <a:rPr lang="en-GB" b="0" i="0" err="1">
                <a:effectLst/>
                <a:latin typeface="Calibri"/>
                <a:ea typeface="Calibri"/>
                <a:cs typeface="Calibri"/>
              </a:rPr>
              <a:t>tradicionalnih</a:t>
            </a:r>
            <a:r>
              <a:rPr lang="en-GB" b="0" i="0">
                <a:effectLst/>
                <a:latin typeface="Calibri"/>
                <a:ea typeface="Calibri"/>
                <a:cs typeface="Calibri"/>
              </a:rPr>
              <a:t> </a:t>
            </a:r>
            <a:r>
              <a:rPr lang="en-GB" b="0" i="0" err="1">
                <a:effectLst/>
                <a:latin typeface="Calibri"/>
                <a:ea typeface="Calibri"/>
                <a:cs typeface="Calibri"/>
              </a:rPr>
              <a:t>hotelov</a:t>
            </a:r>
            <a:r>
              <a:rPr lang="en-GB" b="0" i="0">
                <a:effectLst/>
                <a:latin typeface="Calibri"/>
                <a:ea typeface="Calibri"/>
                <a:cs typeface="Calibri"/>
              </a:rPr>
              <a:t> in </a:t>
            </a:r>
            <a:r>
              <a:rPr lang="en-GB" b="0" i="0" err="1">
                <a:effectLst/>
                <a:latin typeface="Calibri"/>
                <a:ea typeface="Calibri"/>
                <a:cs typeface="Calibri"/>
              </a:rPr>
              <a:t>letovišč</a:t>
            </a:r>
            <a:r>
              <a:rPr lang="en-GB" b="0" i="0" dirty="0">
                <a:effectLst/>
                <a:latin typeface="Calibri"/>
                <a:ea typeface="Calibri"/>
                <a:cs typeface="Calibri"/>
              </a:rPr>
              <a:t>. </a:t>
            </a:r>
          </a:p>
          <a:p>
            <a:pPr algn="l">
              <a:lnSpc>
                <a:spcPts val="2340"/>
              </a:lnSpc>
              <a:buNone/>
            </a:pPr>
            <a:endParaRPr lang="en-GB" b="0" i="0" dirty="0">
              <a:effectLst/>
              <a:latin typeface="Calibri"/>
              <a:ea typeface="Calibri"/>
              <a:cs typeface="Calibri"/>
            </a:endParaRPr>
          </a:p>
          <a:p>
            <a:pPr algn="l">
              <a:lnSpc>
                <a:spcPts val="2340"/>
              </a:lnSpc>
              <a:buNone/>
            </a:pPr>
            <a:r>
              <a:rPr lang="en-GB" b="0" i="0" dirty="0" err="1">
                <a:effectLst/>
                <a:latin typeface="Calibri"/>
                <a:ea typeface="Calibri"/>
                <a:cs typeface="Calibri"/>
              </a:rPr>
              <a:t>Alternativne</a:t>
            </a:r>
            <a:r>
              <a:rPr lang="en-GB" b="0" i="0" dirty="0">
                <a:effectLst/>
                <a:latin typeface="Calibri"/>
                <a:ea typeface="Calibri"/>
                <a:cs typeface="Calibri"/>
              </a:rPr>
              <a:t> </a:t>
            </a:r>
            <a:r>
              <a:rPr lang="en-GB" err="1">
                <a:latin typeface="Calibri"/>
                <a:ea typeface="Calibri"/>
                <a:cs typeface="Calibri"/>
              </a:rPr>
              <a:t>nastanitve</a:t>
            </a:r>
            <a:r>
              <a:rPr lang="en-GB" b="0" i="0" dirty="0">
                <a:effectLst/>
                <a:latin typeface="Calibri"/>
                <a:ea typeface="Calibri"/>
                <a:cs typeface="Calibri"/>
              </a:rPr>
              <a:t> </a:t>
            </a:r>
            <a:r>
              <a:rPr lang="en-GB" b="0" i="0" dirty="0" err="1">
                <a:effectLst/>
                <a:latin typeface="Calibri"/>
                <a:ea typeface="Calibri"/>
                <a:cs typeface="Calibri"/>
              </a:rPr>
              <a:t>poudarjajo</a:t>
            </a:r>
            <a:r>
              <a:rPr lang="en-GB" b="0" i="0" dirty="0">
                <a:effectLst/>
                <a:latin typeface="Calibri"/>
                <a:ea typeface="Calibri"/>
                <a:cs typeface="Calibri"/>
              </a:rPr>
              <a:t> </a:t>
            </a:r>
            <a:r>
              <a:rPr lang="en-GB" b="0" i="0" dirty="0" err="1">
                <a:effectLst/>
                <a:latin typeface="Calibri"/>
                <a:ea typeface="Calibri"/>
                <a:cs typeface="Calibri"/>
              </a:rPr>
              <a:t>individualnost</a:t>
            </a:r>
            <a:r>
              <a:rPr lang="en-GB" b="0" i="0" dirty="0">
                <a:effectLst/>
                <a:latin typeface="Calibri"/>
                <a:ea typeface="Calibri"/>
                <a:cs typeface="Calibri"/>
              </a:rPr>
              <a:t>, </a:t>
            </a:r>
            <a:r>
              <a:rPr lang="en-GB" b="0" i="0" dirty="0" err="1">
                <a:effectLst/>
                <a:latin typeface="Calibri"/>
                <a:ea typeface="Calibri"/>
                <a:cs typeface="Calibri"/>
              </a:rPr>
              <a:t>vživljanje</a:t>
            </a:r>
            <a:r>
              <a:rPr lang="en-GB" b="0" i="0" dirty="0">
                <a:effectLst/>
                <a:latin typeface="Calibri"/>
                <a:ea typeface="Calibri"/>
                <a:cs typeface="Calibri"/>
              </a:rPr>
              <a:t> v </a:t>
            </a:r>
            <a:r>
              <a:rPr lang="en-GB" b="0" i="0" dirty="0" err="1">
                <a:effectLst/>
                <a:latin typeface="Calibri"/>
                <a:ea typeface="Calibri"/>
                <a:cs typeface="Calibri"/>
              </a:rPr>
              <a:t>lokalno</a:t>
            </a:r>
            <a:r>
              <a:rPr lang="en-GB" b="0" i="0" dirty="0">
                <a:effectLst/>
                <a:latin typeface="Calibri"/>
                <a:ea typeface="Calibri"/>
                <a:cs typeface="Calibri"/>
              </a:rPr>
              <a:t> </a:t>
            </a:r>
            <a:r>
              <a:rPr lang="en-GB" b="0" i="0" dirty="0" err="1">
                <a:effectLst/>
                <a:latin typeface="Calibri"/>
                <a:ea typeface="Calibri"/>
                <a:cs typeface="Calibri"/>
              </a:rPr>
              <a:t>okolje</a:t>
            </a:r>
            <a:r>
              <a:rPr lang="en-GB" b="0" i="0" dirty="0">
                <a:effectLst/>
                <a:latin typeface="Calibri"/>
                <a:ea typeface="Calibri"/>
                <a:cs typeface="Calibri"/>
              </a:rPr>
              <a:t> in </a:t>
            </a:r>
            <a:r>
              <a:rPr lang="en-GB" b="0" i="0" dirty="0" err="1">
                <a:effectLst/>
                <a:latin typeface="Calibri"/>
                <a:ea typeface="Calibri"/>
                <a:cs typeface="Calibri"/>
              </a:rPr>
              <a:t>povezavo</a:t>
            </a:r>
            <a:r>
              <a:rPr lang="en-GB" b="0" i="0" dirty="0">
                <a:effectLst/>
                <a:latin typeface="Calibri"/>
                <a:ea typeface="Calibri"/>
                <a:cs typeface="Calibri"/>
              </a:rPr>
              <a:t> z </a:t>
            </a:r>
            <a:r>
              <a:rPr lang="en-GB" b="0" i="0" dirty="0" err="1">
                <a:effectLst/>
                <a:latin typeface="Calibri"/>
                <a:ea typeface="Calibri"/>
                <a:cs typeface="Calibri"/>
              </a:rPr>
              <a:t>okolico</a:t>
            </a:r>
            <a:r>
              <a:rPr lang="en-GB" b="0" i="0" dirty="0">
                <a:effectLst/>
                <a:latin typeface="Calibri"/>
                <a:ea typeface="Calibri"/>
                <a:cs typeface="Calibri"/>
              </a:rPr>
              <a:t> in </a:t>
            </a:r>
            <a:r>
              <a:rPr lang="en-GB" b="0" i="0" dirty="0" err="1">
                <a:effectLst/>
                <a:latin typeface="Calibri"/>
                <a:ea typeface="Calibri"/>
                <a:cs typeface="Calibri"/>
              </a:rPr>
              <a:t>kulturo</a:t>
            </a:r>
            <a:r>
              <a:rPr lang="en-GB" b="0" i="0" dirty="0">
                <a:effectLst/>
                <a:latin typeface="Calibri"/>
                <a:ea typeface="Calibri"/>
                <a:cs typeface="Calibri"/>
              </a:rPr>
              <a:t>. </a:t>
            </a:r>
            <a:r>
              <a:rPr lang="en-GB" b="0" i="0" dirty="0" err="1">
                <a:effectLst/>
                <a:latin typeface="Calibri"/>
                <a:ea typeface="Calibri"/>
                <a:cs typeface="Calibri"/>
              </a:rPr>
              <a:t>Privlačijo</a:t>
            </a:r>
            <a:r>
              <a:rPr lang="en-GB" b="0" i="0" dirty="0">
                <a:effectLst/>
                <a:latin typeface="Calibri"/>
                <a:ea typeface="Calibri"/>
                <a:cs typeface="Calibri"/>
              </a:rPr>
              <a:t> </a:t>
            </a:r>
            <a:r>
              <a:rPr lang="en-GB" b="0" i="0" dirty="0" err="1">
                <a:effectLst/>
                <a:latin typeface="Calibri"/>
                <a:ea typeface="Calibri"/>
                <a:cs typeface="Calibri"/>
              </a:rPr>
              <a:t>popotnike</a:t>
            </a:r>
            <a:r>
              <a:rPr lang="en-GB" b="0" i="0" dirty="0">
                <a:effectLst/>
                <a:latin typeface="Calibri"/>
                <a:ea typeface="Calibri"/>
                <a:cs typeface="Calibri"/>
              </a:rPr>
              <a:t>, ki </a:t>
            </a:r>
            <a:r>
              <a:rPr lang="en-GB" b="0" i="0" dirty="0" err="1">
                <a:effectLst/>
                <a:latin typeface="Calibri"/>
                <a:ea typeface="Calibri"/>
                <a:cs typeface="Calibri"/>
              </a:rPr>
              <a:t>si</a:t>
            </a:r>
            <a:r>
              <a:rPr lang="en-GB" b="0" i="0" dirty="0">
                <a:effectLst/>
                <a:latin typeface="Calibri"/>
                <a:ea typeface="Calibri"/>
                <a:cs typeface="Calibri"/>
              </a:rPr>
              <a:t> </a:t>
            </a:r>
            <a:r>
              <a:rPr lang="en-GB" b="0" i="0" dirty="0" err="1">
                <a:effectLst/>
                <a:latin typeface="Calibri"/>
                <a:ea typeface="Calibri"/>
                <a:cs typeface="Calibri"/>
              </a:rPr>
              <a:t>želijo</a:t>
            </a:r>
            <a:r>
              <a:rPr lang="en-GB" b="0" i="0" dirty="0">
                <a:effectLst/>
                <a:latin typeface="Calibri"/>
                <a:ea typeface="Calibri"/>
                <a:cs typeface="Calibri"/>
              </a:rPr>
              <a:t> </a:t>
            </a:r>
            <a:r>
              <a:rPr lang="en-GB" b="0" i="0" dirty="0" err="1">
                <a:effectLst/>
                <a:latin typeface="Calibri"/>
                <a:ea typeface="Calibri"/>
                <a:cs typeface="Calibri"/>
              </a:rPr>
              <a:t>avtentičnih</a:t>
            </a:r>
            <a:r>
              <a:rPr lang="en-GB" b="0" i="0" dirty="0">
                <a:effectLst/>
                <a:latin typeface="Calibri"/>
                <a:ea typeface="Calibri"/>
                <a:cs typeface="Calibri"/>
              </a:rPr>
              <a:t>, </a:t>
            </a:r>
            <a:r>
              <a:rPr lang="en-GB" b="0" i="0" dirty="0" err="1">
                <a:effectLst/>
                <a:latin typeface="Calibri"/>
                <a:ea typeface="Calibri"/>
                <a:cs typeface="Calibri"/>
              </a:rPr>
              <a:t>osebnih</a:t>
            </a:r>
            <a:r>
              <a:rPr lang="en-GB" b="0" i="0" dirty="0">
                <a:effectLst/>
                <a:latin typeface="Calibri"/>
                <a:ea typeface="Calibri"/>
                <a:cs typeface="Calibri"/>
              </a:rPr>
              <a:t> in </a:t>
            </a:r>
            <a:r>
              <a:rPr lang="en-GB" dirty="0" err="1">
                <a:latin typeface="Calibri"/>
                <a:ea typeface="Calibri"/>
                <a:cs typeface="Calibri"/>
              </a:rPr>
              <a:t>kulturno</a:t>
            </a:r>
            <a:r>
              <a:rPr lang="en-GB" dirty="0">
                <a:latin typeface="Calibri"/>
                <a:ea typeface="Calibri"/>
                <a:cs typeface="Calibri"/>
              </a:rPr>
              <a:t> </a:t>
            </a:r>
            <a:r>
              <a:rPr lang="en-GB" dirty="0" err="1">
                <a:latin typeface="Calibri"/>
                <a:ea typeface="Calibri"/>
                <a:cs typeface="Calibri"/>
              </a:rPr>
              <a:t>bogatih</a:t>
            </a:r>
            <a:r>
              <a:rPr lang="en-GB" dirty="0">
                <a:latin typeface="Calibri"/>
                <a:ea typeface="Calibri"/>
                <a:cs typeface="Calibri"/>
              </a:rPr>
              <a:t> </a:t>
            </a:r>
            <a:r>
              <a:rPr lang="en-GB" dirty="0" err="1">
                <a:latin typeface="Calibri"/>
                <a:ea typeface="Calibri"/>
                <a:cs typeface="Calibri"/>
              </a:rPr>
              <a:t>izkušenj</a:t>
            </a:r>
            <a:r>
              <a:rPr lang="en-GB" b="0" i="0" dirty="0">
                <a:effectLst/>
                <a:latin typeface="Calibri"/>
                <a:ea typeface="Calibri"/>
                <a:cs typeface="Calibri"/>
              </a:rPr>
              <a:t>.</a:t>
            </a:r>
          </a:p>
          <a:p>
            <a:pPr algn="l">
              <a:lnSpc>
                <a:spcPts val="2340"/>
              </a:lnSpc>
              <a:buNone/>
            </a:pPr>
            <a:endParaRPr lang="en-GB" b="0" i="0" dirty="0">
              <a:effectLst/>
              <a:latin typeface="Calibri"/>
              <a:ea typeface="Calibri"/>
              <a:cs typeface="Calibri"/>
            </a:endParaRPr>
          </a:p>
          <a:p>
            <a:pPr algn="l">
              <a:lnSpc>
                <a:spcPts val="2340"/>
              </a:lnSpc>
              <a:buNone/>
            </a:pPr>
            <a:r>
              <a:rPr lang="en-GB" b="0" i="0" dirty="0" err="1">
                <a:effectLst/>
                <a:latin typeface="Calibri"/>
                <a:ea typeface="Calibri"/>
                <a:cs typeface="Calibri"/>
              </a:rPr>
              <a:t>Zaradi</a:t>
            </a:r>
            <a:r>
              <a:rPr lang="en-GB" b="0" i="0" dirty="0">
                <a:effectLst/>
                <a:latin typeface="Calibri"/>
                <a:ea typeface="Calibri"/>
                <a:cs typeface="Calibri"/>
              </a:rPr>
              <a:t> </a:t>
            </a:r>
            <a:r>
              <a:rPr lang="en-GB" b="0" i="0" dirty="0" err="1">
                <a:effectLst/>
                <a:latin typeface="Calibri"/>
                <a:ea typeface="Calibri"/>
                <a:cs typeface="Calibri"/>
              </a:rPr>
              <a:t>porasta</a:t>
            </a:r>
            <a:r>
              <a:rPr lang="en-GB" b="0" i="0" dirty="0">
                <a:effectLst/>
                <a:latin typeface="Calibri"/>
                <a:ea typeface="Calibri"/>
                <a:cs typeface="Calibri"/>
              </a:rPr>
              <a:t> </a:t>
            </a:r>
            <a:r>
              <a:rPr lang="en-GB" b="0" i="0" dirty="0" err="1">
                <a:effectLst/>
                <a:latin typeface="Calibri"/>
                <a:ea typeface="Calibri"/>
                <a:cs typeface="Calibri"/>
              </a:rPr>
              <a:t>izkustvenega</a:t>
            </a:r>
            <a:r>
              <a:rPr lang="en-GB" b="0" i="0" dirty="0">
                <a:effectLst/>
                <a:latin typeface="Calibri"/>
                <a:ea typeface="Calibri"/>
                <a:cs typeface="Calibri"/>
              </a:rPr>
              <a:t> </a:t>
            </a:r>
            <a:r>
              <a:rPr lang="en-GB" b="0" i="0" dirty="0" err="1">
                <a:effectLst/>
                <a:latin typeface="Calibri"/>
                <a:ea typeface="Calibri"/>
                <a:cs typeface="Calibri"/>
              </a:rPr>
              <a:t>potovanja</a:t>
            </a:r>
            <a:r>
              <a:rPr lang="en-GB" b="0" i="0" dirty="0">
                <a:effectLst/>
                <a:latin typeface="Calibri"/>
                <a:ea typeface="Calibri"/>
                <a:cs typeface="Calibri"/>
              </a:rPr>
              <a:t> </a:t>
            </a:r>
            <a:r>
              <a:rPr lang="en-GB" b="0" i="0" dirty="0" err="1">
                <a:effectLst/>
                <a:latin typeface="Calibri"/>
                <a:ea typeface="Calibri"/>
                <a:cs typeface="Calibri"/>
              </a:rPr>
              <a:t>obiskovalci</a:t>
            </a:r>
            <a:r>
              <a:rPr lang="en-GB" b="0" i="0" dirty="0">
                <a:effectLst/>
                <a:latin typeface="Calibri"/>
                <a:ea typeface="Calibri"/>
                <a:cs typeface="Calibri"/>
              </a:rPr>
              <a:t> </a:t>
            </a:r>
            <a:r>
              <a:rPr lang="en-GB" b="0" i="0" dirty="0" err="1">
                <a:effectLst/>
                <a:latin typeface="Calibri"/>
                <a:ea typeface="Calibri"/>
                <a:cs typeface="Calibri"/>
              </a:rPr>
              <a:t>iščejo</a:t>
            </a:r>
            <a:r>
              <a:rPr lang="en-GB" b="0" i="0" dirty="0">
                <a:effectLst/>
                <a:latin typeface="Calibri"/>
                <a:ea typeface="Calibri"/>
                <a:cs typeface="Calibri"/>
              </a:rPr>
              <a:t> </a:t>
            </a:r>
            <a:r>
              <a:rPr lang="en-GB" b="0" i="0" dirty="0" err="1">
                <a:effectLst/>
                <a:latin typeface="Calibri"/>
                <a:ea typeface="Calibri"/>
                <a:cs typeface="Calibri"/>
              </a:rPr>
              <a:t>globlje</a:t>
            </a:r>
            <a:r>
              <a:rPr lang="en-GB" b="0" i="0" dirty="0">
                <a:effectLst/>
                <a:latin typeface="Calibri"/>
                <a:ea typeface="Calibri"/>
                <a:cs typeface="Calibri"/>
              </a:rPr>
              <a:t> </a:t>
            </a:r>
            <a:r>
              <a:rPr lang="en-GB" b="0" i="0" dirty="0" err="1">
                <a:effectLst/>
                <a:latin typeface="Calibri"/>
                <a:ea typeface="Calibri"/>
                <a:cs typeface="Calibri"/>
              </a:rPr>
              <a:t>povezave</a:t>
            </a:r>
            <a:r>
              <a:rPr lang="en-GB" b="0" i="0" dirty="0">
                <a:effectLst/>
                <a:latin typeface="Calibri"/>
                <a:ea typeface="Calibri"/>
                <a:cs typeface="Calibri"/>
              </a:rPr>
              <a:t> z </a:t>
            </a:r>
            <a:r>
              <a:rPr lang="en-GB" b="0" i="0" dirty="0" err="1">
                <a:effectLst/>
                <a:latin typeface="Calibri"/>
                <a:ea typeface="Calibri"/>
                <a:cs typeface="Calibri"/>
              </a:rPr>
              <a:t>lokalnimi</a:t>
            </a:r>
            <a:r>
              <a:rPr lang="en-GB" b="0" i="0" dirty="0">
                <a:effectLst/>
                <a:latin typeface="Calibri"/>
                <a:ea typeface="Calibri"/>
                <a:cs typeface="Calibri"/>
              </a:rPr>
              <a:t> </a:t>
            </a:r>
            <a:r>
              <a:rPr lang="en-GB" b="0" i="0" dirty="0" err="1">
                <a:effectLst/>
                <a:latin typeface="Calibri"/>
                <a:ea typeface="Calibri"/>
                <a:cs typeface="Calibri"/>
              </a:rPr>
              <a:t>skupnostmi</a:t>
            </a:r>
            <a:r>
              <a:rPr lang="en-GB" b="0" i="0" dirty="0">
                <a:effectLst/>
                <a:latin typeface="Calibri"/>
                <a:ea typeface="Calibri"/>
                <a:cs typeface="Calibri"/>
              </a:rPr>
              <a:t> in </a:t>
            </a:r>
            <a:r>
              <a:rPr lang="en-GB" b="0" i="0" dirty="0" err="1">
                <a:effectLst/>
                <a:latin typeface="Calibri"/>
                <a:ea typeface="Calibri"/>
                <a:cs typeface="Calibri"/>
              </a:rPr>
              <a:t>tradicijami</a:t>
            </a:r>
            <a:r>
              <a:rPr lang="en-GB" b="0" i="0" dirty="0">
                <a:effectLst/>
                <a:latin typeface="Calibri"/>
                <a:ea typeface="Calibri"/>
                <a:cs typeface="Calibri"/>
              </a:rPr>
              <a:t>.</a:t>
            </a:r>
          </a:p>
          <a:p>
            <a:pPr>
              <a:lnSpc>
                <a:spcPts val="2340"/>
              </a:lnSpc>
              <a:spcAft>
                <a:spcPts val="600"/>
              </a:spcAft>
            </a:pPr>
            <a:endParaRPr lang="en-US" sz="2200" dirty="0"/>
          </a:p>
        </p:txBody>
      </p:sp>
      <p:sp>
        <p:nvSpPr>
          <p:cNvPr id="11" name="Slide Number Placeholder 5">
            <a:extLst>
              <a:ext uri="{FF2B5EF4-FFF2-40B4-BE49-F238E27FC236}">
                <a16:creationId xmlns:a16="http://schemas.microsoft.com/office/drawing/2014/main" id="{EBEA130B-5683-647A-86B7-0CCC933C81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Tree>
    <p:extLst>
      <p:ext uri="{BB962C8B-B14F-4D97-AF65-F5344CB8AC3E}">
        <p14:creationId xmlns:p14="http://schemas.microsoft.com/office/powerpoint/2010/main" val="184413427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869AE6-62E3-4180-BD72-53E15660E835}"/>
</file>

<file path=customXml/itemProps2.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817</TotalTime>
  <Words>3747</Words>
  <Application>Microsoft Office PowerPoint</Application>
  <PresentationFormat>Širokozaslonsko</PresentationFormat>
  <Paragraphs>443</Paragraphs>
  <Slides>43</Slides>
  <Notes>11</Notes>
  <HiddenSlides>0</HiddenSlides>
  <MMClips>2</MMClips>
  <ScaleCrop>false</ScaleCrop>
  <HeadingPairs>
    <vt:vector size="6" baseType="variant">
      <vt:variant>
        <vt:lpstr>Uporabljene pisave</vt:lpstr>
      </vt:variant>
      <vt:variant>
        <vt:i4>8</vt:i4>
      </vt:variant>
      <vt:variant>
        <vt:lpstr>Tema</vt:lpstr>
      </vt:variant>
      <vt:variant>
        <vt:i4>2</vt:i4>
      </vt:variant>
      <vt:variant>
        <vt:lpstr>Naslovi diapozitivov</vt:lpstr>
      </vt:variant>
      <vt:variant>
        <vt:i4>43</vt:i4>
      </vt:variant>
    </vt:vector>
  </HeadingPairs>
  <TitlesOfParts>
    <vt:vector size="53" baseType="lpstr">
      <vt:lpstr>Aptos</vt:lpstr>
      <vt:lpstr>Arial</vt:lpstr>
      <vt:lpstr>Calibri</vt:lpstr>
      <vt:lpstr>Montserrat</vt:lpstr>
      <vt:lpstr>Montserrat Light</vt:lpstr>
      <vt:lpstr>Open Sans</vt:lpstr>
      <vt:lpstr>Verdana</vt:lpstr>
      <vt:lpstr>Wingdings</vt:lpstr>
      <vt:lpstr>Office Theme</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docId:FD4AE463C9EF742C3A6924370E6C42D7</cp:keywords>
  <cp:lastModifiedBy>Tatjana Klakočar</cp:lastModifiedBy>
  <cp:revision>486</cp:revision>
  <dcterms:created xsi:type="dcterms:W3CDTF">2020-10-14T13:32:04Z</dcterms:created>
  <dcterms:modified xsi:type="dcterms:W3CDTF">2025-12-20T16:52:38Z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